
<file path=[Content_Types].xml><?xml version="1.0" encoding="utf-8"?>
<Types xmlns="http://schemas.openxmlformats.org/package/2006/content-types">
  <Default Extension="AVI" ContentType="video/x-msvideo"/>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5"/>
  </p:notesMasterIdLst>
  <p:sldIdLst>
    <p:sldId id="256" r:id="rId2"/>
    <p:sldId id="357" r:id="rId3"/>
    <p:sldId id="388" r:id="rId4"/>
    <p:sldId id="311" r:id="rId5"/>
    <p:sldId id="390" r:id="rId6"/>
    <p:sldId id="417" r:id="rId7"/>
    <p:sldId id="418" r:id="rId8"/>
    <p:sldId id="402" r:id="rId9"/>
    <p:sldId id="403" r:id="rId10"/>
    <p:sldId id="383" r:id="rId11"/>
    <p:sldId id="385" r:id="rId12"/>
    <p:sldId id="656" r:id="rId13"/>
    <p:sldId id="315" r:id="rId14"/>
    <p:sldId id="345" r:id="rId15"/>
    <p:sldId id="317" r:id="rId16"/>
    <p:sldId id="316" r:id="rId17"/>
    <p:sldId id="648" r:id="rId18"/>
    <p:sldId id="649" r:id="rId19"/>
    <p:sldId id="667" r:id="rId20"/>
    <p:sldId id="650" r:id="rId21"/>
    <p:sldId id="664" r:id="rId22"/>
    <p:sldId id="666" r:id="rId23"/>
    <p:sldId id="651" r:id="rId24"/>
    <p:sldId id="657" r:id="rId25"/>
    <p:sldId id="318" r:id="rId26"/>
    <p:sldId id="320" r:id="rId27"/>
    <p:sldId id="368" r:id="rId28"/>
    <p:sldId id="386" r:id="rId29"/>
    <p:sldId id="314" r:id="rId30"/>
    <p:sldId id="652" r:id="rId31"/>
    <p:sldId id="654" r:id="rId32"/>
    <p:sldId id="655" r:id="rId33"/>
    <p:sldId id="384" r:id="rId34"/>
    <p:sldId id="658" r:id="rId35"/>
    <p:sldId id="662" r:id="rId36"/>
    <p:sldId id="512" r:id="rId37"/>
    <p:sldId id="511" r:id="rId38"/>
    <p:sldId id="323" r:id="rId39"/>
    <p:sldId id="324" r:id="rId40"/>
    <p:sldId id="669" r:id="rId41"/>
    <p:sldId id="379" r:id="rId42"/>
    <p:sldId id="419" r:id="rId43"/>
    <p:sldId id="421" r:id="rId44"/>
    <p:sldId id="659" r:id="rId45"/>
    <p:sldId id="258" r:id="rId46"/>
    <p:sldId id="366" r:id="rId47"/>
    <p:sldId id="536" r:id="rId48"/>
    <p:sldId id="640" r:id="rId49"/>
    <p:sldId id="538" r:id="rId50"/>
    <p:sldId id="539" r:id="rId51"/>
    <p:sldId id="540" r:id="rId52"/>
    <p:sldId id="541" r:id="rId53"/>
    <p:sldId id="542" r:id="rId54"/>
    <p:sldId id="543" r:id="rId55"/>
    <p:sldId id="544" r:id="rId56"/>
    <p:sldId id="545" r:id="rId57"/>
    <p:sldId id="546" r:id="rId58"/>
    <p:sldId id="668" r:id="rId59"/>
    <p:sldId id="590" r:id="rId60"/>
    <p:sldId id="588" r:id="rId61"/>
    <p:sldId id="608" r:id="rId62"/>
    <p:sldId id="609" r:id="rId63"/>
    <p:sldId id="555" r:id="rId64"/>
    <p:sldId id="557" r:id="rId65"/>
    <p:sldId id="558" r:id="rId66"/>
    <p:sldId id="566" r:id="rId67"/>
    <p:sldId id="567" r:id="rId68"/>
    <p:sldId id="646" r:id="rId69"/>
    <p:sldId id="582" r:id="rId70"/>
    <p:sldId id="585" r:id="rId71"/>
    <p:sldId id="586" r:id="rId72"/>
    <p:sldId id="587" r:id="rId73"/>
    <p:sldId id="374" r:id="rId7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54" autoAdjust="0"/>
    <p:restoredTop sz="94660"/>
  </p:normalViewPr>
  <p:slideViewPr>
    <p:cSldViewPr>
      <p:cViewPr varScale="1">
        <p:scale>
          <a:sx n="82" d="100"/>
          <a:sy n="82" d="100"/>
        </p:scale>
        <p:origin x="422" y="72"/>
      </p:cViewPr>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mn-lt"/>
                <a:ea typeface="+mn-ea"/>
                <a:cs typeface="+mn-cs"/>
              </a:defRPr>
            </a:pPr>
            <a:r>
              <a:rPr lang="en-US" sz="1200" b="1" dirty="0">
                <a:solidFill>
                  <a:srgbClr val="002060"/>
                </a:solidFill>
              </a:rPr>
              <a:t>Current density versus</a:t>
            </a:r>
            <a:r>
              <a:rPr lang="en-US" sz="1200" b="1" baseline="0" dirty="0">
                <a:solidFill>
                  <a:srgbClr val="002060"/>
                </a:solidFill>
              </a:rPr>
              <a:t> depth from the surface</a:t>
            </a:r>
            <a:endParaRPr lang="en-US" sz="1200" b="1" dirty="0">
              <a:solidFill>
                <a:srgbClr val="002060"/>
              </a:solidFill>
            </a:endParaRPr>
          </a:p>
        </c:rich>
      </c:tx>
      <c:layout>
        <c:manualLayout>
          <c:xMode val="edge"/>
          <c:yMode val="edge"/>
          <c:x val="0.23610418688293999"/>
          <c:y val="5.0227570082201356E-2"/>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29242449871060977"/>
          <c:y val="0.23106983286119898"/>
          <c:w val="0.6557550722444293"/>
          <c:h val="0.54664242895783011"/>
        </c:manualLayout>
      </c:layout>
      <c:lineChart>
        <c:grouping val="standard"/>
        <c:varyColors val="0"/>
        <c:ser>
          <c:idx val="0"/>
          <c:order val="0"/>
          <c:tx>
            <c:strRef>
              <c:f>Sheet1!$B$1</c:f>
              <c:strCache>
                <c:ptCount val="1"/>
                <c:pt idx="0">
                  <c:v>current</c:v>
                </c:pt>
              </c:strCache>
            </c:strRef>
          </c:tx>
          <c:spPr>
            <a:ln w="28575" cap="rnd">
              <a:solidFill>
                <a:srgbClr val="00B0F0"/>
              </a:solidFill>
              <a:round/>
            </a:ln>
            <a:effectLst/>
          </c:spPr>
          <c:marker>
            <c:symbol val="none"/>
          </c:marker>
          <c:cat>
            <c:numRef>
              <c:f>Sheet1!$A$2:$A$12</c:f>
              <c:numCache>
                <c:formatCode>General</c:formatCode>
                <c:ptCount val="11"/>
                <c:pt idx="0">
                  <c:v>0</c:v>
                </c:pt>
                <c:pt idx="2">
                  <c:v>1</c:v>
                </c:pt>
                <c:pt idx="4">
                  <c:v>2</c:v>
                </c:pt>
                <c:pt idx="6">
                  <c:v>3</c:v>
                </c:pt>
                <c:pt idx="8">
                  <c:v>4</c:v>
                </c:pt>
                <c:pt idx="10">
                  <c:v>5</c:v>
                </c:pt>
              </c:numCache>
            </c:numRef>
          </c:cat>
          <c:val>
            <c:numRef>
              <c:f>Sheet1!$B$2:$B$12</c:f>
              <c:numCache>
                <c:formatCode>General</c:formatCode>
                <c:ptCount val="11"/>
                <c:pt idx="0">
                  <c:v>1</c:v>
                </c:pt>
                <c:pt idx="1">
                  <c:v>0.60653065971263342</c:v>
                </c:pt>
                <c:pt idx="2">
                  <c:v>0.36787944117144233</c:v>
                </c:pt>
                <c:pt idx="3">
                  <c:v>0.22313016014842987</c:v>
                </c:pt>
                <c:pt idx="4">
                  <c:v>0.1353352832366127</c:v>
                </c:pt>
                <c:pt idx="5">
                  <c:v>8.20849986238988E-2</c:v>
                </c:pt>
                <c:pt idx="6">
                  <c:v>4.9787068367863965E-2</c:v>
                </c:pt>
                <c:pt idx="7">
                  <c:v>3.0197383422318501E-2</c:v>
                </c:pt>
                <c:pt idx="8">
                  <c:v>1.8315638888734179E-2</c:v>
                </c:pt>
                <c:pt idx="9">
                  <c:v>1.1108996538242306E-2</c:v>
                </c:pt>
                <c:pt idx="10">
                  <c:v>6.737946999085467E-3</c:v>
                </c:pt>
              </c:numCache>
            </c:numRef>
          </c:val>
          <c:smooth val="0"/>
          <c:extLst>
            <c:ext xmlns:c16="http://schemas.microsoft.com/office/drawing/2014/chart" uri="{C3380CC4-5D6E-409C-BE32-E72D297353CC}">
              <c16:uniqueId val="{00000000-91C4-43D1-A7FC-567707768E69}"/>
            </c:ext>
          </c:extLst>
        </c:ser>
        <c:dLbls>
          <c:showLegendKey val="0"/>
          <c:showVal val="0"/>
          <c:showCatName val="0"/>
          <c:showSerName val="0"/>
          <c:showPercent val="0"/>
          <c:showBubbleSize val="0"/>
        </c:dLbls>
        <c:smooth val="0"/>
        <c:axId val="186201464"/>
        <c:axId val="186201856"/>
      </c:lineChart>
      <c:catAx>
        <c:axId val="186201464"/>
        <c:scaling>
          <c:orientation val="minMax"/>
        </c:scaling>
        <c:delete val="0"/>
        <c:axPos val="b"/>
        <c:title>
          <c:tx>
            <c:rich>
              <a:bodyPr rot="0" spcFirstLastPara="1" vertOverflow="ellipsis" vert="horz" wrap="square" anchor="ctr" anchorCtr="1"/>
              <a:lstStyle/>
              <a:p>
                <a:pPr>
                  <a:defRPr sz="1330" b="1" i="0" u="none" strike="noStrike" kern="1200" baseline="0">
                    <a:solidFill>
                      <a:schemeClr val="tx1"/>
                    </a:solidFill>
                    <a:latin typeface="+mn-lt"/>
                    <a:ea typeface="+mn-ea"/>
                    <a:cs typeface="+mn-cs"/>
                  </a:defRPr>
                </a:pPr>
                <a:r>
                  <a:rPr lang="en-GB" sz="1000" b="1" dirty="0">
                    <a:solidFill>
                      <a:srgbClr val="002060"/>
                    </a:solidFill>
                  </a:rPr>
                  <a:t>d = depth from the surface [n</a:t>
                </a:r>
                <a:r>
                  <a:rPr lang="en-GB" sz="1000" b="1" baseline="0" dirty="0">
                    <a:solidFill>
                      <a:srgbClr val="002060"/>
                    </a:solidFill>
                  </a:rPr>
                  <a:t> * </a:t>
                </a:r>
                <a:r>
                  <a:rPr lang="el-GR" sz="1000" b="1" baseline="0" dirty="0">
                    <a:solidFill>
                      <a:srgbClr val="002060"/>
                    </a:solidFill>
                  </a:rPr>
                  <a:t>δ</a:t>
                </a:r>
                <a:r>
                  <a:rPr lang="en-GB" sz="1000" b="1" dirty="0">
                    <a:solidFill>
                      <a:srgbClr val="002060"/>
                    </a:solidFill>
                  </a:rPr>
                  <a:t>]</a:t>
                </a:r>
              </a:p>
            </c:rich>
          </c:tx>
          <c:layout>
            <c:manualLayout>
              <c:xMode val="edge"/>
              <c:yMode val="edge"/>
              <c:x val="0.26415881014063114"/>
              <c:y val="0.91516070844962916"/>
            </c:manualLayout>
          </c:layout>
          <c:overlay val="0"/>
          <c:spPr>
            <a:noFill/>
            <a:ln>
              <a:noFill/>
            </a:ln>
            <a:effectLst/>
          </c:spPr>
          <c:txPr>
            <a:bodyPr rot="0" spcFirstLastPara="1" vertOverflow="ellipsis" vert="horz" wrap="square" anchor="ctr" anchorCtr="1"/>
            <a:lstStyle/>
            <a:p>
              <a:pPr>
                <a:defRPr sz="1330" b="1" i="0" u="none" strike="noStrike" kern="1200" baseline="0">
                  <a:solidFill>
                    <a:schemeClr val="tx1"/>
                  </a:solidFill>
                  <a:latin typeface="+mn-lt"/>
                  <a:ea typeface="+mn-ea"/>
                  <a:cs typeface="+mn-cs"/>
                </a:defRPr>
              </a:pPr>
              <a:endParaRPr lang="en-US"/>
            </a:p>
          </c:txPr>
        </c:title>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002060"/>
                </a:solidFill>
                <a:latin typeface="+mn-lt"/>
                <a:ea typeface="+mn-ea"/>
                <a:cs typeface="+mn-cs"/>
              </a:defRPr>
            </a:pPr>
            <a:endParaRPr lang="en-US"/>
          </a:p>
        </c:txPr>
        <c:crossAx val="186201856"/>
        <c:crossesAt val="0"/>
        <c:auto val="1"/>
        <c:lblAlgn val="ctr"/>
        <c:lblOffset val="100"/>
        <c:noMultiLvlLbl val="0"/>
      </c:catAx>
      <c:valAx>
        <c:axId val="186201856"/>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1" i="0" u="none" strike="noStrike" kern="1200" baseline="0">
                    <a:solidFill>
                      <a:schemeClr val="tx1"/>
                    </a:solidFill>
                    <a:latin typeface="+mn-lt"/>
                    <a:ea typeface="+mn-ea"/>
                    <a:cs typeface="+mn-cs"/>
                  </a:defRPr>
                </a:pPr>
                <a:r>
                  <a:rPr lang="en-GB" sz="1000" b="1" dirty="0">
                    <a:solidFill>
                      <a:srgbClr val="002060"/>
                    </a:solidFill>
                  </a:rPr>
                  <a:t>Current density [% of</a:t>
                </a:r>
                <a:br>
                  <a:rPr lang="en-GB" sz="1000" b="1" dirty="0">
                    <a:solidFill>
                      <a:srgbClr val="002060"/>
                    </a:solidFill>
                  </a:rPr>
                </a:br>
                <a:r>
                  <a:rPr lang="en-GB" sz="1000" b="1" dirty="0">
                    <a:solidFill>
                      <a:srgbClr val="002060"/>
                    </a:solidFill>
                  </a:rPr>
                  <a:t>current at the surface]</a:t>
                </a:r>
              </a:p>
            </c:rich>
          </c:tx>
          <c:layout>
            <c:manualLayout>
              <c:xMode val="edge"/>
              <c:yMode val="edge"/>
              <c:x val="8.314637917271302E-3"/>
              <c:y val="0.28348088206372396"/>
            </c:manualLayout>
          </c:layout>
          <c:overlay val="0"/>
          <c:spPr>
            <a:noFill/>
            <a:ln>
              <a:noFill/>
            </a:ln>
            <a:effectLst/>
          </c:spPr>
          <c:txPr>
            <a:bodyPr rot="-5400000" spcFirstLastPara="1" vertOverflow="ellipsis" vert="horz" wrap="square" anchor="ctr" anchorCtr="1"/>
            <a:lstStyle/>
            <a:p>
              <a:pPr>
                <a:defRPr sz="133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002060"/>
                </a:solidFill>
                <a:latin typeface="+mn-lt"/>
                <a:ea typeface="+mn-ea"/>
                <a:cs typeface="+mn-cs"/>
              </a:defRPr>
            </a:pPr>
            <a:endParaRPr lang="en-US"/>
          </a:p>
        </c:txPr>
        <c:crossAx val="186201464"/>
        <c:crosses val="autoZero"/>
        <c:crossBetween val="midCat"/>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solidFill>
                  <a:srgbClr val="002060"/>
                </a:solidFill>
              </a:defRPr>
            </a:pPr>
            <a:r>
              <a:rPr lang="en-GB" sz="1600" dirty="0">
                <a:solidFill>
                  <a:srgbClr val="002060"/>
                </a:solidFill>
              </a:rPr>
              <a:t>Peak Power vs Frequency</a:t>
            </a:r>
          </a:p>
        </c:rich>
      </c:tx>
      <c:layout>
        <c:manualLayout>
          <c:xMode val="edge"/>
          <c:yMode val="edge"/>
          <c:x val="0.26467398161032957"/>
          <c:y val="2.9847111004760153E-2"/>
        </c:manualLayout>
      </c:layout>
      <c:overlay val="1"/>
    </c:title>
    <c:autoTitleDeleted val="0"/>
    <c:plotArea>
      <c:layout>
        <c:manualLayout>
          <c:layoutTarget val="inner"/>
          <c:xMode val="edge"/>
          <c:yMode val="edge"/>
          <c:x val="0.17960281198914407"/>
          <c:y val="0.13883799235982328"/>
          <c:w val="0.78669805537479964"/>
          <c:h val="0.65486398947125546"/>
        </c:manualLayout>
      </c:layout>
      <c:lineChart>
        <c:grouping val="standard"/>
        <c:varyColors val="0"/>
        <c:ser>
          <c:idx val="0"/>
          <c:order val="0"/>
          <c:tx>
            <c:strRef>
              <c:f>Sheet1!$B$1</c:f>
              <c:strCache>
                <c:ptCount val="1"/>
                <c:pt idx="0">
                  <c:v>WR2300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Sheet1!$B$2:$B$18</c:f>
              <c:numCache>
                <c:formatCode>General</c:formatCode>
                <c:ptCount val="17"/>
                <c:pt idx="2">
                  <c:v>526.62120446382869</c:v>
                </c:pt>
                <c:pt idx="3">
                  <c:v>691.97113839519773</c:v>
                </c:pt>
                <c:pt idx="4">
                  <c:v>780.76982407220214</c:v>
                </c:pt>
                <c:pt idx="5">
                  <c:v>836.21893990476337</c:v>
                </c:pt>
                <c:pt idx="6">
                  <c:v>873.72525044778922</c:v>
                </c:pt>
              </c:numCache>
            </c:numRef>
          </c:val>
          <c:smooth val="0"/>
          <c:extLst>
            <c:ext xmlns:c16="http://schemas.microsoft.com/office/drawing/2014/chart" uri="{C3380CC4-5D6E-409C-BE32-E72D297353CC}">
              <c16:uniqueId val="{00000000-0605-47B3-A932-840D8F5E5A65}"/>
            </c:ext>
          </c:extLst>
        </c:ser>
        <c:ser>
          <c:idx val="1"/>
          <c:order val="1"/>
          <c:tx>
            <c:strRef>
              <c:f>Sheet1!$C$1</c:f>
              <c:strCache>
                <c:ptCount val="1"/>
                <c:pt idx="0">
                  <c:v>WR2100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Sheet1!$C$2:$C$18</c:f>
              <c:numCache>
                <c:formatCode>General</c:formatCode>
                <c:ptCount val="17"/>
                <c:pt idx="3">
                  <c:v>505.35896435960757</c:v>
                </c:pt>
                <c:pt idx="4">
                  <c:v>603.66389966804388</c:v>
                </c:pt>
                <c:pt idx="5">
                  <c:v>662.68809904247951</c:v>
                </c:pt>
                <c:pt idx="6">
                  <c:v>701.86926898484182</c:v>
                </c:pt>
                <c:pt idx="7">
                  <c:v>729.5056478947123</c:v>
                </c:pt>
              </c:numCache>
            </c:numRef>
          </c:val>
          <c:smooth val="0"/>
          <c:extLst>
            <c:ext xmlns:c16="http://schemas.microsoft.com/office/drawing/2014/chart" uri="{C3380CC4-5D6E-409C-BE32-E72D297353CC}">
              <c16:uniqueId val="{00000001-0605-47B3-A932-840D8F5E5A65}"/>
            </c:ext>
          </c:extLst>
        </c:ser>
        <c:ser>
          <c:idx val="2"/>
          <c:order val="2"/>
          <c:tx>
            <c:strRef>
              <c:f>Sheet1!$D$1</c:f>
              <c:strCache>
                <c:ptCount val="1"/>
                <c:pt idx="0">
                  <c:v>WR1800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Sheet1!$D$2:$D$18</c:f>
              <c:numCache>
                <c:formatCode>General</c:formatCode>
                <c:ptCount val="17"/>
                <c:pt idx="4">
                  <c:v>356.76482465008218</c:v>
                </c:pt>
                <c:pt idx="5">
                  <c:v>426.84439471966772</c:v>
                </c:pt>
                <c:pt idx="6">
                  <c:v>470.61291075415681</c:v>
                </c:pt>
                <c:pt idx="7">
                  <c:v>500.53925575415678</c:v>
                </c:pt>
                <c:pt idx="8">
                  <c:v>522.15358658095704</c:v>
                </c:pt>
              </c:numCache>
            </c:numRef>
          </c:val>
          <c:smooth val="0"/>
          <c:extLst>
            <c:ext xmlns:c16="http://schemas.microsoft.com/office/drawing/2014/chart" uri="{C3380CC4-5D6E-409C-BE32-E72D297353CC}">
              <c16:uniqueId val="{00000002-0605-47B3-A932-840D8F5E5A65}"/>
            </c:ext>
          </c:extLst>
        </c:ser>
        <c:ser>
          <c:idx val="3"/>
          <c:order val="3"/>
          <c:tx>
            <c:strRef>
              <c:f>Sheet1!$E$1</c:f>
              <c:strCache>
                <c:ptCount val="1"/>
                <c:pt idx="0">
                  <c:v>WR1500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Sheet1!$E$2:$E$18</c:f>
              <c:numCache>
                <c:formatCode>General</c:formatCode>
                <c:ptCount val="17"/>
                <c:pt idx="6">
                  <c:v>266.97284110949937</c:v>
                </c:pt>
                <c:pt idx="7">
                  <c:v>302.41885016220277</c:v>
                </c:pt>
                <c:pt idx="8">
                  <c:v>326.81452135705337</c:v>
                </c:pt>
                <c:pt idx="9">
                  <c:v>344.60714552259435</c:v>
                </c:pt>
                <c:pt idx="10">
                  <c:v>358.09656580859274</c:v>
                </c:pt>
                <c:pt idx="11">
                  <c:v>368.61955583526839</c:v>
                </c:pt>
              </c:numCache>
            </c:numRef>
          </c:val>
          <c:smooth val="0"/>
          <c:extLst>
            <c:ext xmlns:c16="http://schemas.microsoft.com/office/drawing/2014/chart" uri="{C3380CC4-5D6E-409C-BE32-E72D297353CC}">
              <c16:uniqueId val="{00000003-0605-47B3-A932-840D8F5E5A65}"/>
            </c:ext>
          </c:extLst>
        </c:ser>
        <c:ser>
          <c:idx val="4"/>
          <c:order val="4"/>
          <c:tx>
            <c:strRef>
              <c:f>Sheet1!$F$1</c:f>
              <c:strCache>
                <c:ptCount val="1"/>
                <c:pt idx="0">
                  <c:v>WR1150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Sheet1!$F$2:$F$18</c:f>
              <c:numCache>
                <c:formatCode>General</c:formatCode>
                <c:ptCount val="17"/>
                <c:pt idx="9">
                  <c:v>156.06062716607448</c:v>
                </c:pt>
                <c:pt idx="10">
                  <c:v>172.99278459879943</c:v>
                </c:pt>
                <c:pt idx="11">
                  <c:v>185.52997957674148</c:v>
                </c:pt>
                <c:pt idx="12">
                  <c:v>195.19245601805054</c:v>
                </c:pt>
                <c:pt idx="13">
                  <c:v>202.85198868083233</c:v>
                </c:pt>
                <c:pt idx="14">
                  <c:v>209.05473497619084</c:v>
                </c:pt>
              </c:numCache>
            </c:numRef>
          </c:val>
          <c:smooth val="0"/>
          <c:extLst>
            <c:ext xmlns:c16="http://schemas.microsoft.com/office/drawing/2014/chart" uri="{C3380CC4-5D6E-409C-BE32-E72D297353CC}">
              <c16:uniqueId val="{00000004-0605-47B3-A932-840D8F5E5A65}"/>
            </c:ext>
          </c:extLst>
        </c:ser>
        <c:ser>
          <c:idx val="5"/>
          <c:order val="5"/>
          <c:tx>
            <c:strRef>
              <c:f>Sheet1!$G$1</c:f>
              <c:strCache>
                <c:ptCount val="1"/>
                <c:pt idx="0">
                  <c:v>WR975</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Sheet1!$G$2:$G$18</c:f>
              <c:numCache>
                <c:formatCode>General</c:formatCode>
                <c:ptCount val="17"/>
                <c:pt idx="11">
                  <c:v>107.91085197942984</c:v>
                </c:pt>
                <c:pt idx="12">
                  <c:v>119.53681614997969</c:v>
                </c:pt>
                <c:pt idx="13">
                  <c:v>128.37671231395834</c:v>
                </c:pt>
                <c:pt idx="14">
                  <c:v>135.34069452686813</c:v>
                </c:pt>
                <c:pt idx="15">
                  <c:v>140.96578739864273</c:v>
                </c:pt>
                <c:pt idx="16">
                  <c:v>145.59651898329614</c:v>
                </c:pt>
              </c:numCache>
            </c:numRef>
          </c:val>
          <c:smooth val="0"/>
          <c:extLst>
            <c:ext xmlns:c16="http://schemas.microsoft.com/office/drawing/2014/chart" uri="{C3380CC4-5D6E-409C-BE32-E72D297353CC}">
              <c16:uniqueId val="{00000005-0605-47B3-A932-840D8F5E5A65}"/>
            </c:ext>
          </c:extLst>
        </c:ser>
        <c:dLbls>
          <c:showLegendKey val="0"/>
          <c:showVal val="0"/>
          <c:showCatName val="0"/>
          <c:showSerName val="0"/>
          <c:showPercent val="0"/>
          <c:showBubbleSize val="0"/>
        </c:dLbls>
        <c:smooth val="0"/>
        <c:axId val="151063552"/>
        <c:axId val="151073920"/>
      </c:lineChart>
      <c:catAx>
        <c:axId val="151063552"/>
        <c:scaling>
          <c:orientation val="minMax"/>
        </c:scaling>
        <c:delete val="0"/>
        <c:axPos val="b"/>
        <c:title>
          <c:tx>
            <c:rich>
              <a:bodyPr/>
              <a:lstStyle/>
              <a:p>
                <a:pPr>
                  <a:defRPr>
                    <a:solidFill>
                      <a:srgbClr val="002060"/>
                    </a:solidFill>
                  </a:defRPr>
                </a:pPr>
                <a:r>
                  <a:rPr lang="en-GB" sz="1400" dirty="0">
                    <a:solidFill>
                      <a:srgbClr val="002060"/>
                    </a:solidFill>
                  </a:rPr>
                  <a:t>Frequency</a:t>
                </a:r>
                <a:r>
                  <a:rPr lang="en-GB" sz="1400" baseline="0" dirty="0">
                    <a:solidFill>
                      <a:srgbClr val="002060"/>
                    </a:solidFill>
                  </a:rPr>
                  <a:t> MHz</a:t>
                </a:r>
                <a:endParaRPr lang="en-GB" sz="1400" dirty="0">
                  <a:solidFill>
                    <a:srgbClr val="002060"/>
                  </a:solidFill>
                </a:endParaRPr>
              </a:p>
            </c:rich>
          </c:tx>
          <c:overlay val="0"/>
        </c:title>
        <c:numFmt formatCode="#,##0" sourceLinked="0"/>
        <c:majorTickMark val="out"/>
        <c:minorTickMark val="none"/>
        <c:tickLblPos val="nextTo"/>
        <c:txPr>
          <a:bodyPr rot="-5400000" vert="horz"/>
          <a:lstStyle/>
          <a:p>
            <a:pPr>
              <a:defRPr sz="1400">
                <a:solidFill>
                  <a:srgbClr val="002060"/>
                </a:solidFill>
              </a:defRPr>
            </a:pPr>
            <a:endParaRPr lang="en-US"/>
          </a:p>
        </c:txPr>
        <c:crossAx val="151073920"/>
        <c:crosses val="autoZero"/>
        <c:auto val="1"/>
        <c:lblAlgn val="ctr"/>
        <c:lblOffset val="100"/>
        <c:tickMarkSkip val="4"/>
        <c:noMultiLvlLbl val="0"/>
      </c:catAx>
      <c:valAx>
        <c:axId val="151073920"/>
        <c:scaling>
          <c:logBase val="10"/>
          <c:orientation val="minMax"/>
          <c:min val="100"/>
        </c:scaling>
        <c:delete val="0"/>
        <c:axPos val="l"/>
        <c:majorGridlines/>
        <c:minorGridlines/>
        <c:title>
          <c:tx>
            <c:rich>
              <a:bodyPr rot="-5400000" vert="horz"/>
              <a:lstStyle/>
              <a:p>
                <a:pPr>
                  <a:defRPr>
                    <a:solidFill>
                      <a:srgbClr val="002060"/>
                    </a:solidFill>
                  </a:defRPr>
                </a:pPr>
                <a:r>
                  <a:rPr lang="en-GB" sz="1400" dirty="0">
                    <a:solidFill>
                      <a:srgbClr val="002060"/>
                    </a:solidFill>
                  </a:rPr>
                  <a:t>Peak power MW</a:t>
                </a:r>
              </a:p>
            </c:rich>
          </c:tx>
          <c:layout>
            <c:manualLayout>
              <c:xMode val="edge"/>
              <c:yMode val="edge"/>
              <c:x val="4.0302254551754138E-2"/>
              <c:y val="0.34354922102672353"/>
            </c:manualLayout>
          </c:layout>
          <c:overlay val="0"/>
        </c:title>
        <c:numFmt formatCode="General" sourceLinked="1"/>
        <c:majorTickMark val="out"/>
        <c:minorTickMark val="none"/>
        <c:tickLblPos val="nextTo"/>
        <c:txPr>
          <a:bodyPr/>
          <a:lstStyle/>
          <a:p>
            <a:pPr>
              <a:defRPr sz="1400">
                <a:solidFill>
                  <a:srgbClr val="002060"/>
                </a:solidFill>
              </a:defRPr>
            </a:pPr>
            <a:endParaRPr lang="en-US"/>
          </a:p>
        </c:txPr>
        <c:crossAx val="15106355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solidFill>
                  <a:srgbClr val="002060"/>
                </a:solidFill>
              </a:defRPr>
            </a:pPr>
            <a:r>
              <a:rPr lang="en-GB" sz="1600" dirty="0">
                <a:solidFill>
                  <a:srgbClr val="002060"/>
                </a:solidFill>
              </a:rPr>
              <a:t>Peak Power vs Frequency</a:t>
            </a:r>
          </a:p>
        </c:rich>
      </c:tx>
      <c:layout>
        <c:manualLayout>
          <c:xMode val="edge"/>
          <c:yMode val="edge"/>
          <c:x val="0.28260984184431487"/>
          <c:y val="8.4114585558869526E-2"/>
        </c:manualLayout>
      </c:layout>
      <c:overlay val="1"/>
    </c:title>
    <c:autoTitleDeleted val="0"/>
    <c:plotArea>
      <c:layout>
        <c:manualLayout>
          <c:layoutTarget val="inner"/>
          <c:xMode val="edge"/>
          <c:yMode val="edge"/>
          <c:x val="0.17063499535833118"/>
          <c:y val="0.3667613854870827"/>
          <c:w val="0.78669805537479964"/>
          <c:h val="0.56260928272926936"/>
        </c:manualLayout>
      </c:layout>
      <c:lineChart>
        <c:grouping val="standard"/>
        <c:varyColors val="0"/>
        <c:ser>
          <c:idx val="0"/>
          <c:order val="0"/>
          <c:tx>
            <c:strRef>
              <c:f>Sheet1!$B$1</c:f>
              <c:strCache>
                <c:ptCount val="1"/>
                <c:pt idx="0">
                  <c:v>WR2300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Sheet1!$B$2:$B$18</c:f>
              <c:numCache>
                <c:formatCode>General</c:formatCode>
                <c:ptCount val="17"/>
                <c:pt idx="2">
                  <c:v>0.11918134731119889</c:v>
                </c:pt>
                <c:pt idx="3">
                  <c:v>8.6980232144542965E-2</c:v>
                </c:pt>
                <c:pt idx="4">
                  <c:v>7.5652421077053819E-2</c:v>
                </c:pt>
                <c:pt idx="5">
                  <c:v>7.0332379356929181E-2</c:v>
                </c:pt>
                <c:pt idx="6">
                  <c:v>6.7643314066862581E-2</c:v>
                </c:pt>
              </c:numCache>
            </c:numRef>
          </c:val>
          <c:smooth val="0"/>
          <c:extLst>
            <c:ext xmlns:c16="http://schemas.microsoft.com/office/drawing/2014/chart" uri="{C3380CC4-5D6E-409C-BE32-E72D297353CC}">
              <c16:uniqueId val="{00000000-0044-45EC-8CD8-931FD0664FD4}"/>
            </c:ext>
          </c:extLst>
        </c:ser>
        <c:ser>
          <c:idx val="1"/>
          <c:order val="1"/>
          <c:tx>
            <c:strRef>
              <c:f>Sheet1!$C$1</c:f>
              <c:strCache>
                <c:ptCount val="1"/>
                <c:pt idx="0">
                  <c:v>WR2100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Sheet1!$C$2:$C$18</c:f>
              <c:numCache>
                <c:formatCode>General</c:formatCode>
                <c:ptCount val="17"/>
                <c:pt idx="3">
                  <c:v>0.11633477607989239</c:v>
                </c:pt>
                <c:pt idx="4">
                  <c:v>9.4541308282189679E-2</c:v>
                </c:pt>
                <c:pt idx="5">
                  <c:v>8.5003522738388335E-2</c:v>
                </c:pt>
                <c:pt idx="6">
                  <c:v>8.0085320441438068E-2</c:v>
                </c:pt>
                <c:pt idx="7">
                  <c:v>7.7441766083322844E-2</c:v>
                </c:pt>
              </c:numCache>
            </c:numRef>
          </c:val>
          <c:smooth val="0"/>
          <c:extLst>
            <c:ext xmlns:c16="http://schemas.microsoft.com/office/drawing/2014/chart" uri="{C3380CC4-5D6E-409C-BE32-E72D297353CC}">
              <c16:uniqueId val="{00000001-0044-45EC-8CD8-931FD0664FD4}"/>
            </c:ext>
          </c:extLst>
        </c:ser>
        <c:ser>
          <c:idx val="2"/>
          <c:order val="2"/>
          <c:tx>
            <c:strRef>
              <c:f>Sheet1!$D$1</c:f>
              <c:strCache>
                <c:ptCount val="1"/>
                <c:pt idx="0">
                  <c:v>WR1800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Sheet1!$D$2:$D$18</c:f>
              <c:numCache>
                <c:formatCode>General</c:formatCode>
                <c:ptCount val="17"/>
                <c:pt idx="4">
                  <c:v>0.15349387923528185</c:v>
                </c:pt>
                <c:pt idx="5">
                  <c:v>0.12458956935980965</c:v>
                </c:pt>
                <c:pt idx="6">
                  <c:v>0.11126015596785466</c:v>
                </c:pt>
                <c:pt idx="7">
                  <c:v>0.10398304013259191</c:v>
                </c:pt>
                <c:pt idx="8">
                  <c:v>9.9746849825042963E-2</c:v>
                </c:pt>
              </c:numCache>
            </c:numRef>
          </c:val>
          <c:smooth val="0"/>
          <c:extLst>
            <c:ext xmlns:c16="http://schemas.microsoft.com/office/drawing/2014/chart" uri="{C3380CC4-5D6E-409C-BE32-E72D297353CC}">
              <c16:uniqueId val="{00000002-0044-45EC-8CD8-931FD0664FD4}"/>
            </c:ext>
          </c:extLst>
        </c:ser>
        <c:ser>
          <c:idx val="3"/>
          <c:order val="3"/>
          <c:tx>
            <c:strRef>
              <c:f>Sheet1!$E$1</c:f>
              <c:strCache>
                <c:ptCount val="1"/>
                <c:pt idx="0">
                  <c:v>WR1500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Sheet1!$E$2:$E$18</c:f>
              <c:numCache>
                <c:formatCode>General</c:formatCode>
                <c:ptCount val="17"/>
                <c:pt idx="6">
                  <c:v>0.18508257359509317</c:v>
                </c:pt>
                <c:pt idx="7">
                  <c:v>0.15998186839806586</c:v>
                </c:pt>
                <c:pt idx="8">
                  <c:v>0.1462552732203288</c:v>
                </c:pt>
                <c:pt idx="9">
                  <c:v>0.13793998429671872</c:v>
                </c:pt>
                <c:pt idx="10">
                  <c:v>0.13266152065226089</c:v>
                </c:pt>
                <c:pt idx="11">
                  <c:v>0.12926593456098556</c:v>
                </c:pt>
              </c:numCache>
            </c:numRef>
          </c:val>
          <c:smooth val="0"/>
          <c:extLst>
            <c:ext xmlns:c16="http://schemas.microsoft.com/office/drawing/2014/chart" uri="{C3380CC4-5D6E-409C-BE32-E72D297353CC}">
              <c16:uniqueId val="{00000003-0044-45EC-8CD8-931FD0664FD4}"/>
            </c:ext>
          </c:extLst>
        </c:ser>
        <c:ser>
          <c:idx val="4"/>
          <c:order val="4"/>
          <c:tx>
            <c:strRef>
              <c:f>Sheet1!$F$1</c:f>
              <c:strCache>
                <c:ptCount val="1"/>
                <c:pt idx="0">
                  <c:v>WR1150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Sheet1!$F$2:$F$18</c:f>
              <c:numCache>
                <c:formatCode>General</c:formatCode>
                <c:ptCount val="17"/>
                <c:pt idx="9">
                  <c:v>0.27747875685804635</c:v>
                </c:pt>
                <c:pt idx="10">
                  <c:v>0.24601724791434579</c:v>
                </c:pt>
                <c:pt idx="11">
                  <c:v>0.22673627327491169</c:v>
                </c:pt>
                <c:pt idx="12">
                  <c:v>0.2139773598270594</c:v>
                </c:pt>
                <c:pt idx="13">
                  <c:v>0.20516282241612099</c:v>
                </c:pt>
                <c:pt idx="14">
                  <c:v>0.19893000952107748</c:v>
                </c:pt>
              </c:numCache>
            </c:numRef>
          </c:val>
          <c:smooth val="0"/>
          <c:extLst>
            <c:ext xmlns:c16="http://schemas.microsoft.com/office/drawing/2014/chart" uri="{C3380CC4-5D6E-409C-BE32-E72D297353CC}">
              <c16:uniqueId val="{00000004-0044-45EC-8CD8-931FD0664FD4}"/>
            </c:ext>
          </c:extLst>
        </c:ser>
        <c:ser>
          <c:idx val="5"/>
          <c:order val="5"/>
          <c:tx>
            <c:strRef>
              <c:f>Sheet1!$G$1</c:f>
              <c:strCache>
                <c:ptCount val="1"/>
                <c:pt idx="0">
                  <c:v>WR975</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Sheet1!$G$2:$G$18</c:f>
              <c:numCache>
                <c:formatCode>General</c:formatCode>
                <c:ptCount val="17"/>
                <c:pt idx="11">
                  <c:v>0.37177034825260824</c:v>
                </c:pt>
                <c:pt idx="12">
                  <c:v>0.33005023366610753</c:v>
                </c:pt>
                <c:pt idx="13">
                  <c:v>0.30360174018802755</c:v>
                </c:pt>
                <c:pt idx="14">
                  <c:v>0.28554855677067648</c:v>
                </c:pt>
                <c:pt idx="15">
                  <c:v>0.27266719281862517</c:v>
                </c:pt>
                <c:pt idx="16">
                  <c:v>0.26322075909973974</c:v>
                </c:pt>
              </c:numCache>
            </c:numRef>
          </c:val>
          <c:smooth val="0"/>
          <c:extLst>
            <c:ext xmlns:c16="http://schemas.microsoft.com/office/drawing/2014/chart" uri="{C3380CC4-5D6E-409C-BE32-E72D297353CC}">
              <c16:uniqueId val="{00000005-0044-45EC-8CD8-931FD0664FD4}"/>
            </c:ext>
          </c:extLst>
        </c:ser>
        <c:dLbls>
          <c:showLegendKey val="0"/>
          <c:showVal val="0"/>
          <c:showCatName val="0"/>
          <c:showSerName val="0"/>
          <c:showPercent val="0"/>
          <c:showBubbleSize val="0"/>
        </c:dLbls>
        <c:smooth val="0"/>
        <c:axId val="151190144"/>
        <c:axId val="152519424"/>
      </c:lineChart>
      <c:catAx>
        <c:axId val="151190144"/>
        <c:scaling>
          <c:orientation val="minMax"/>
        </c:scaling>
        <c:delete val="0"/>
        <c:axPos val="b"/>
        <c:title>
          <c:tx>
            <c:rich>
              <a:bodyPr/>
              <a:lstStyle/>
              <a:p>
                <a:pPr>
                  <a:defRPr>
                    <a:solidFill>
                      <a:srgbClr val="002060"/>
                    </a:solidFill>
                  </a:defRPr>
                </a:pPr>
                <a:r>
                  <a:rPr lang="en-GB" sz="1400" dirty="0">
                    <a:solidFill>
                      <a:srgbClr val="002060"/>
                    </a:solidFill>
                  </a:rPr>
                  <a:t>Frequency</a:t>
                </a:r>
                <a:r>
                  <a:rPr lang="en-GB" sz="1400" baseline="0" dirty="0">
                    <a:solidFill>
                      <a:srgbClr val="002060"/>
                    </a:solidFill>
                  </a:rPr>
                  <a:t> MHz</a:t>
                </a:r>
                <a:endParaRPr lang="en-GB" sz="1400" dirty="0">
                  <a:solidFill>
                    <a:srgbClr val="002060"/>
                  </a:solidFill>
                </a:endParaRPr>
              </a:p>
            </c:rich>
          </c:tx>
          <c:layout>
            <c:manualLayout>
              <c:xMode val="edge"/>
              <c:yMode val="edge"/>
              <c:x val="0.4213192413648954"/>
              <c:y val="0.18319289309734818"/>
            </c:manualLayout>
          </c:layout>
          <c:overlay val="0"/>
        </c:title>
        <c:numFmt formatCode="#,##0" sourceLinked="0"/>
        <c:majorTickMark val="out"/>
        <c:minorTickMark val="none"/>
        <c:tickLblPos val="high"/>
        <c:txPr>
          <a:bodyPr rot="-5400000" vert="horz"/>
          <a:lstStyle/>
          <a:p>
            <a:pPr>
              <a:defRPr sz="1400">
                <a:solidFill>
                  <a:srgbClr val="002060"/>
                </a:solidFill>
              </a:defRPr>
            </a:pPr>
            <a:endParaRPr lang="en-US"/>
          </a:p>
        </c:txPr>
        <c:crossAx val="152519424"/>
        <c:crosses val="autoZero"/>
        <c:auto val="1"/>
        <c:lblAlgn val="ctr"/>
        <c:lblOffset val="100"/>
        <c:tickMarkSkip val="4"/>
        <c:noMultiLvlLbl val="0"/>
      </c:catAx>
      <c:valAx>
        <c:axId val="152519424"/>
        <c:scaling>
          <c:logBase val="10"/>
          <c:orientation val="minMax"/>
          <c:max val="1"/>
        </c:scaling>
        <c:delete val="0"/>
        <c:axPos val="l"/>
        <c:majorGridlines/>
        <c:minorGridlines/>
        <c:title>
          <c:tx>
            <c:rich>
              <a:bodyPr rot="-5400000" vert="horz"/>
              <a:lstStyle/>
              <a:p>
                <a:pPr>
                  <a:defRPr>
                    <a:solidFill>
                      <a:srgbClr val="002060"/>
                    </a:solidFill>
                  </a:defRPr>
                </a:pPr>
                <a:r>
                  <a:rPr lang="en-GB" sz="1400" dirty="0">
                    <a:solidFill>
                      <a:srgbClr val="002060"/>
                    </a:solidFill>
                  </a:rPr>
                  <a:t>Attenuation dB / 100 m</a:t>
                </a:r>
              </a:p>
            </c:rich>
          </c:tx>
          <c:layout>
            <c:manualLayout>
              <c:xMode val="edge"/>
              <c:yMode val="edge"/>
              <c:x val="1.0409154161778634E-2"/>
              <c:y val="0.40595681676394929"/>
            </c:manualLayout>
          </c:layout>
          <c:overlay val="0"/>
        </c:title>
        <c:numFmt formatCode="General" sourceLinked="1"/>
        <c:majorTickMark val="out"/>
        <c:minorTickMark val="none"/>
        <c:tickLblPos val="nextTo"/>
        <c:txPr>
          <a:bodyPr/>
          <a:lstStyle/>
          <a:p>
            <a:pPr>
              <a:defRPr sz="1400">
                <a:solidFill>
                  <a:srgbClr val="002060"/>
                </a:solidFill>
              </a:defRPr>
            </a:pPr>
            <a:endParaRPr lang="en-US"/>
          </a:p>
        </c:txPr>
        <c:crossAx val="151190144"/>
        <c:crossesAt val="1"/>
        <c:crossBetween val="between"/>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600" b="1" dirty="0">
                <a:solidFill>
                  <a:srgbClr val="002060"/>
                </a:solidFill>
              </a:rPr>
              <a:t>P CW versus Frequency</a:t>
            </a:r>
          </a:p>
        </c:rich>
      </c:tx>
      <c:layout>
        <c:manualLayout>
          <c:xMode val="edge"/>
          <c:yMode val="edge"/>
          <c:x val="0.34929958983536363"/>
          <c:y val="3.1291326053377581E-2"/>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7479063887796253"/>
          <c:y val="0.11604109400030821"/>
          <c:w val="0.76750800211387937"/>
          <c:h val="0.70517164759471174"/>
        </c:manualLayout>
      </c:layout>
      <c:scatterChart>
        <c:scatterStyle val="lineMarker"/>
        <c:varyColors val="0"/>
        <c:ser>
          <c:idx val="0"/>
          <c:order val="0"/>
          <c:tx>
            <c:strRef>
              <c:f>Sheet1!$B$1</c:f>
              <c:strCache>
                <c:ptCount val="1"/>
                <c:pt idx="0">
                  <c:v>Y-Values</c:v>
                </c:pt>
              </c:strCache>
            </c:strRef>
          </c:tx>
          <c:spPr>
            <a:ln w="25400" cap="rnd">
              <a:noFill/>
              <a:round/>
            </a:ln>
            <a:effectLst/>
          </c:spPr>
          <c:marker>
            <c:symbol val="circle"/>
            <c:size val="5"/>
            <c:spPr>
              <a:solidFill>
                <a:schemeClr val="accent1"/>
              </a:solidFill>
              <a:ln w="9525">
                <a:solidFill>
                  <a:schemeClr val="accent1"/>
                </a:solidFill>
              </a:ln>
              <a:effectLst/>
            </c:spPr>
          </c:marker>
          <c:trendline>
            <c:spPr>
              <a:ln w="38100" cap="rnd">
                <a:solidFill>
                  <a:srgbClr val="002060"/>
                </a:solidFill>
                <a:prstDash val="sysDot"/>
              </a:ln>
              <a:effectLst/>
            </c:spPr>
            <c:trendlineType val="poly"/>
            <c:order val="3"/>
            <c:dispRSqr val="0"/>
            <c:dispEq val="1"/>
            <c:trendlineLbl>
              <c:layout>
                <c:manualLayout>
                  <c:x val="0.16966283025609766"/>
                  <c:y val="-0.25556949765438247"/>
                </c:manualLayout>
              </c:layout>
              <c:tx>
                <c:rich>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n-US" sz="1600" b="1" baseline="0" dirty="0">
                        <a:solidFill>
                          <a:srgbClr val="002060"/>
                        </a:solidFill>
                      </a:rPr>
                      <a:t>P [kW CW] = 200000/ f [MHz]</a:t>
                    </a:r>
                    <a:endParaRPr lang="en-US" sz="1600" b="1" dirty="0">
                      <a:solidFill>
                        <a:srgbClr val="002060"/>
                      </a:solidFill>
                    </a:endParaRPr>
                  </a:p>
                </c:rich>
              </c:tx>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trendlineLbl>
          </c:trendline>
          <c:xVal>
            <c:numRef>
              <c:f>Sheet1!$A$2:$A$7</c:f>
              <c:numCache>
                <c:formatCode>General</c:formatCode>
                <c:ptCount val="6"/>
                <c:pt idx="1">
                  <c:v>200</c:v>
                </c:pt>
                <c:pt idx="2">
                  <c:v>400</c:v>
                </c:pt>
                <c:pt idx="3">
                  <c:v>600</c:v>
                </c:pt>
                <c:pt idx="4">
                  <c:v>800</c:v>
                </c:pt>
              </c:numCache>
            </c:numRef>
          </c:xVal>
          <c:yVal>
            <c:numRef>
              <c:f>Sheet1!$B$2:$B$7</c:f>
              <c:numCache>
                <c:formatCode>General</c:formatCode>
                <c:ptCount val="6"/>
                <c:pt idx="1">
                  <c:v>1000</c:v>
                </c:pt>
                <c:pt idx="2">
                  <c:v>500</c:v>
                </c:pt>
                <c:pt idx="3">
                  <c:v>300</c:v>
                </c:pt>
                <c:pt idx="4">
                  <c:v>250</c:v>
                </c:pt>
              </c:numCache>
            </c:numRef>
          </c:yVal>
          <c:smooth val="0"/>
          <c:extLst>
            <c:ext xmlns:c16="http://schemas.microsoft.com/office/drawing/2014/chart" uri="{C3380CC4-5D6E-409C-BE32-E72D297353CC}">
              <c16:uniqueId val="{00000000-83B9-49DF-BC3B-AE86A435C9C4}"/>
            </c:ext>
          </c:extLst>
        </c:ser>
        <c:dLbls>
          <c:showLegendKey val="0"/>
          <c:showVal val="0"/>
          <c:showCatName val="0"/>
          <c:showSerName val="0"/>
          <c:showPercent val="0"/>
          <c:showBubbleSize val="0"/>
        </c:dLbls>
        <c:axId val="179802552"/>
        <c:axId val="186198328"/>
      </c:scatterChart>
      <c:valAx>
        <c:axId val="179802552"/>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600" b="1" dirty="0">
                    <a:solidFill>
                      <a:srgbClr val="002060"/>
                    </a:solidFill>
                  </a:rPr>
                  <a:t>Frequency</a:t>
                </a:r>
                <a:r>
                  <a:rPr lang="en-GB" sz="1600" b="1" baseline="0" dirty="0">
                    <a:solidFill>
                      <a:srgbClr val="002060"/>
                    </a:solidFill>
                  </a:rPr>
                  <a:t> [MHz]</a:t>
                </a:r>
                <a:endParaRPr lang="en-GB" sz="1600" b="1" dirty="0">
                  <a:solidFill>
                    <a:srgbClr val="002060"/>
                  </a:solidFill>
                </a:endParaRPr>
              </a:p>
            </c:rich>
          </c:tx>
          <c:layout>
            <c:manualLayout>
              <c:xMode val="edge"/>
              <c:yMode val="edge"/>
              <c:x val="0.44497120440071225"/>
              <c:y val="0.91896957685705161"/>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rgbClr val="002060"/>
                </a:solidFill>
                <a:latin typeface="+mn-lt"/>
                <a:ea typeface="+mn-ea"/>
                <a:cs typeface="+mn-cs"/>
              </a:defRPr>
            </a:pPr>
            <a:endParaRPr lang="en-US"/>
          </a:p>
        </c:txPr>
        <c:crossAx val="186198328"/>
        <c:crosses val="autoZero"/>
        <c:crossBetween val="midCat"/>
      </c:valAx>
      <c:valAx>
        <c:axId val="186198328"/>
        <c:scaling>
          <c:orientation val="minMax"/>
          <c:max val="125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600" b="1" dirty="0">
                    <a:solidFill>
                      <a:srgbClr val="002060"/>
                    </a:solidFill>
                  </a:rPr>
                  <a:t>Power</a:t>
                </a:r>
                <a:r>
                  <a:rPr lang="en-GB" sz="1600" b="1" baseline="0" dirty="0">
                    <a:solidFill>
                      <a:srgbClr val="002060"/>
                    </a:solidFill>
                  </a:rPr>
                  <a:t> CW [kW]</a:t>
                </a:r>
                <a:endParaRPr lang="en-GB" sz="1600" b="1" dirty="0">
                  <a:solidFill>
                    <a:srgbClr val="002060"/>
                  </a:solidFill>
                </a:endParaRPr>
              </a:p>
            </c:rich>
          </c:tx>
          <c:layout>
            <c:manualLayout>
              <c:xMode val="edge"/>
              <c:yMode val="edge"/>
              <c:x val="2.1450319333887826E-2"/>
              <c:y val="0.35806886152434675"/>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rgbClr val="002060"/>
                </a:solidFill>
                <a:latin typeface="+mn-lt"/>
                <a:ea typeface="+mn-ea"/>
                <a:cs typeface="+mn-cs"/>
              </a:defRPr>
            </a:pPr>
            <a:endParaRPr lang="en-US"/>
          </a:p>
        </c:txPr>
        <c:crossAx val="179802552"/>
        <c:crosses val="autoZero"/>
        <c:crossBetween val="midCat"/>
        <c:majorUnit val="50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0.25424</cdr:x>
      <cdr:y>0.50769</cdr:y>
    </cdr:from>
    <cdr:to>
      <cdr:x>0.42335</cdr:x>
      <cdr:y>0.56687</cdr:y>
    </cdr:to>
    <cdr:sp macro="" textlink="">
      <cdr:nvSpPr>
        <cdr:cNvPr id="2" name="TextBox 10"/>
        <cdr:cNvSpPr txBox="1"/>
      </cdr:nvSpPr>
      <cdr:spPr>
        <a:xfrm xmlns:a="http://schemas.openxmlformats.org/drawingml/2006/main">
          <a:off x="1080132" y="2376253"/>
          <a:ext cx="718466" cy="276999"/>
        </a:xfrm>
        <a:prstGeom xmlns:a="http://schemas.openxmlformats.org/drawingml/2006/main" prst="rect">
          <a:avLst/>
        </a:prstGeom>
      </cdr:spPr>
      <cdr:style>
        <a:lnRef xmlns:a="http://schemas.openxmlformats.org/drawingml/2006/main" idx="2">
          <a:schemeClr val="accent3"/>
        </a:lnRef>
        <a:fillRef xmlns:a="http://schemas.openxmlformats.org/drawingml/2006/main" idx="1">
          <a:schemeClr val="lt1"/>
        </a:fillRef>
        <a:effectRef xmlns:a="http://schemas.openxmlformats.org/drawingml/2006/main" idx="0">
          <a:schemeClr val="accent3"/>
        </a:effectRef>
        <a:fontRef xmlns:a="http://schemas.openxmlformats.org/drawingml/2006/main" idx="minor">
          <a:schemeClr val="dk1"/>
        </a:fontRef>
      </cdr:style>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xmlns:a="http://schemas.openxmlformats.org/drawingml/2006/main">
          <a:r>
            <a:rPr lang="en-US" sz="1200" dirty="0">
              <a:solidFill>
                <a:srgbClr val="002060"/>
              </a:solidFill>
            </a:rPr>
            <a:t>WR1800</a:t>
          </a:r>
          <a:endParaRPr lang="en-GB" sz="1200" dirty="0">
            <a:solidFill>
              <a:srgbClr val="00206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4E9133-8952-4881-B7F4-CD17B8BA12EE}" type="datetimeFigureOut">
              <a:rPr lang="en-GB" smtClean="0"/>
              <a:t>22/06/2023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6608C6-DF66-4149-B88D-319111AB8289}" type="slidenum">
              <a:rPr lang="en-GB" smtClean="0"/>
              <a:t>‹#›</a:t>
            </a:fld>
            <a:endParaRPr lang="en-GB"/>
          </a:p>
        </p:txBody>
      </p:sp>
    </p:spTree>
    <p:extLst>
      <p:ext uri="{BB962C8B-B14F-4D97-AF65-F5344CB8AC3E}">
        <p14:creationId xmlns:p14="http://schemas.microsoft.com/office/powerpoint/2010/main" val="2533218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81983DA-3EC5-45DA-8D53-8F177079AA89}" type="slidenum">
              <a:rPr lang="en-GB" smtClean="0"/>
              <a:t>53</a:t>
            </a:fld>
            <a:endParaRPr lang="en-GB"/>
          </a:p>
        </p:txBody>
      </p:sp>
    </p:spTree>
    <p:extLst>
      <p:ext uri="{BB962C8B-B14F-4D97-AF65-F5344CB8AC3E}">
        <p14:creationId xmlns:p14="http://schemas.microsoft.com/office/powerpoint/2010/main" val="3932293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85E1F-4191-540F-B9A8-871239E31FD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665C5E-3946-9B81-84F8-7F241A1551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7DE8ABE-A996-DA77-FCC0-EE75B6E9FC2D}"/>
              </a:ext>
            </a:extLst>
          </p:cNvPr>
          <p:cNvSpPr>
            <a:spLocks noGrp="1"/>
          </p:cNvSpPr>
          <p:nvPr>
            <p:ph type="dt" sz="half" idx="10"/>
          </p:nvPr>
        </p:nvSpPr>
        <p:spPr/>
        <p:txBody>
          <a:bodyPr/>
          <a:lstStyle/>
          <a:p>
            <a:r>
              <a:rPr lang="en-US"/>
              <a:t>CAS course on "RF for Accelerators"  18 June - 01 July 2023, Berlin Germany</a:t>
            </a:r>
            <a:endParaRPr lang="en-US" dirty="0"/>
          </a:p>
        </p:txBody>
      </p:sp>
      <p:sp>
        <p:nvSpPr>
          <p:cNvPr id="5" name="Footer Placeholder 4">
            <a:extLst>
              <a:ext uri="{FF2B5EF4-FFF2-40B4-BE49-F238E27FC236}">
                <a16:creationId xmlns:a16="http://schemas.microsoft.com/office/drawing/2014/main" id="{557DED56-E3D2-F46C-E3B9-96A78A5A527E}"/>
              </a:ext>
            </a:extLst>
          </p:cNvPr>
          <p:cNvSpPr>
            <a:spLocks noGrp="1"/>
          </p:cNvSpPr>
          <p:nvPr>
            <p:ph type="ftr" sz="quarter" idx="11"/>
          </p:nvPr>
        </p:nvSpPr>
        <p:spPr/>
        <p:txBody>
          <a:bodyPr/>
          <a:lstStyle/>
          <a:p>
            <a:r>
              <a:rPr lang="en-US"/>
              <a:t>RF Power transport, eric.montesinos@cern.ch, CERN RF Amplifiers &amp; Couplers</a:t>
            </a:r>
          </a:p>
        </p:txBody>
      </p:sp>
      <p:sp>
        <p:nvSpPr>
          <p:cNvPr id="6" name="Slide Number Placeholder 5">
            <a:extLst>
              <a:ext uri="{FF2B5EF4-FFF2-40B4-BE49-F238E27FC236}">
                <a16:creationId xmlns:a16="http://schemas.microsoft.com/office/drawing/2014/main" id="{D6B4A9DB-C170-CBFE-FA87-B62DAF85F99C}"/>
              </a:ext>
            </a:extLst>
          </p:cNvPr>
          <p:cNvSpPr>
            <a:spLocks noGrp="1"/>
          </p:cNvSpPr>
          <p:nvPr>
            <p:ph type="sldNum" sz="quarter" idx="12"/>
          </p:nvPr>
        </p:nvSpPr>
        <p:spPr/>
        <p:txBody>
          <a:bodyPr/>
          <a:lstStyle/>
          <a:p>
            <a:fld id="{52CEAA4A-B6C7-482D-AA5B-B1AF60C88ED2}" type="slidenum">
              <a:rPr lang="en-US" smtClean="0"/>
              <a:t>‹#›</a:t>
            </a:fld>
            <a:endParaRPr lang="en-US"/>
          </a:p>
        </p:txBody>
      </p:sp>
    </p:spTree>
    <p:extLst>
      <p:ext uri="{BB962C8B-B14F-4D97-AF65-F5344CB8AC3E}">
        <p14:creationId xmlns:p14="http://schemas.microsoft.com/office/powerpoint/2010/main" val="4264987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6FBA2-91EF-8B28-6DD6-DE67AD0100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5031CB-42C1-FA3B-565E-7034C8B420E9}"/>
              </a:ext>
            </a:extLst>
          </p:cNvPr>
          <p:cNvSpPr>
            <a:spLocks noGrp="1"/>
          </p:cNvSpPr>
          <p:nvPr>
            <p:ph idx="1"/>
          </p:nvPr>
        </p:nvSpPr>
        <p:spPr/>
        <p:txBody>
          <a:bodyPr/>
          <a:lstStyle>
            <a:lvl4pPr marL="1371600" indent="0">
              <a:buNone/>
              <a:defRPr/>
            </a:lvl4pPr>
          </a:lstStyle>
          <a:p>
            <a:pPr lvl="0"/>
            <a:r>
              <a:rPr lang="en-US" dirty="0"/>
              <a:t>Click to edit Master text styles</a:t>
            </a:r>
          </a:p>
          <a:p>
            <a:pPr lvl="1"/>
            <a:r>
              <a:rPr lang="en-US" dirty="0"/>
              <a:t>Second level</a:t>
            </a:r>
          </a:p>
          <a:p>
            <a:pPr lvl="2"/>
            <a:r>
              <a:rPr lang="en-US" dirty="0"/>
              <a:t>Third level</a:t>
            </a:r>
          </a:p>
        </p:txBody>
      </p:sp>
      <p:sp>
        <p:nvSpPr>
          <p:cNvPr id="4" name="Date Placeholder 3">
            <a:extLst>
              <a:ext uri="{FF2B5EF4-FFF2-40B4-BE49-F238E27FC236}">
                <a16:creationId xmlns:a16="http://schemas.microsoft.com/office/drawing/2014/main" id="{6D3935E4-26E5-F3E9-C6AC-80321CF61BD3}"/>
              </a:ext>
            </a:extLst>
          </p:cNvPr>
          <p:cNvSpPr>
            <a:spLocks noGrp="1"/>
          </p:cNvSpPr>
          <p:nvPr>
            <p:ph type="dt" sz="half" idx="10"/>
          </p:nvPr>
        </p:nvSpPr>
        <p:spPr/>
        <p:txBody>
          <a:bodyPr/>
          <a:lstStyle/>
          <a:p>
            <a:r>
              <a:rPr lang="en-US"/>
              <a:t>CAS course on "RF for Accelerators"  18 June - 01 July 2023, Berlin Germany</a:t>
            </a:r>
          </a:p>
        </p:txBody>
      </p:sp>
      <p:sp>
        <p:nvSpPr>
          <p:cNvPr id="5" name="Footer Placeholder 4">
            <a:extLst>
              <a:ext uri="{FF2B5EF4-FFF2-40B4-BE49-F238E27FC236}">
                <a16:creationId xmlns:a16="http://schemas.microsoft.com/office/drawing/2014/main" id="{C725D7ED-6764-F58A-AF97-B90DB6C8FB8C}"/>
              </a:ext>
            </a:extLst>
          </p:cNvPr>
          <p:cNvSpPr>
            <a:spLocks noGrp="1"/>
          </p:cNvSpPr>
          <p:nvPr>
            <p:ph type="ftr" sz="quarter" idx="11"/>
          </p:nvPr>
        </p:nvSpPr>
        <p:spPr/>
        <p:txBody>
          <a:bodyPr/>
          <a:lstStyle/>
          <a:p>
            <a:r>
              <a:rPr lang="en-US"/>
              <a:t>RF Power transport, eric.montesinos@cern.ch, CERN RF Amplifiers &amp; Couplers</a:t>
            </a:r>
          </a:p>
        </p:txBody>
      </p:sp>
      <p:sp>
        <p:nvSpPr>
          <p:cNvPr id="6" name="Slide Number Placeholder 5">
            <a:extLst>
              <a:ext uri="{FF2B5EF4-FFF2-40B4-BE49-F238E27FC236}">
                <a16:creationId xmlns:a16="http://schemas.microsoft.com/office/drawing/2014/main" id="{0B6DB53C-2E0A-F061-9A3A-8EB3D30D6069}"/>
              </a:ext>
            </a:extLst>
          </p:cNvPr>
          <p:cNvSpPr>
            <a:spLocks noGrp="1"/>
          </p:cNvSpPr>
          <p:nvPr>
            <p:ph type="sldNum" sz="quarter" idx="12"/>
          </p:nvPr>
        </p:nvSpPr>
        <p:spPr/>
        <p:txBody>
          <a:bodyPr/>
          <a:lstStyle/>
          <a:p>
            <a:fld id="{52CEAA4A-B6C7-482D-AA5B-B1AF60C88ED2}" type="slidenum">
              <a:rPr lang="en-US" smtClean="0"/>
              <a:t>‹#›</a:t>
            </a:fld>
            <a:endParaRPr lang="en-US"/>
          </a:p>
        </p:txBody>
      </p:sp>
    </p:spTree>
    <p:extLst>
      <p:ext uri="{BB962C8B-B14F-4D97-AF65-F5344CB8AC3E}">
        <p14:creationId xmlns:p14="http://schemas.microsoft.com/office/powerpoint/2010/main" val="3591924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36430-F914-EF22-DCF7-08015C0038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FA8EE9A-5B6A-30C7-3703-2C1661BA8E3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202AE7B-3953-F5D2-2ADF-016B5A3C639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DF46631-12D9-8F2A-B027-9D3CE68D83A8}"/>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7957589D-50A8-FD31-3DBD-E346CADD94D7}"/>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6972E974-A380-D6BD-AD98-36BB5460061A}"/>
              </a:ext>
            </a:extLst>
          </p:cNvPr>
          <p:cNvSpPr>
            <a:spLocks noGrp="1"/>
          </p:cNvSpPr>
          <p:nvPr>
            <p:ph type="sldNum" sz="quarter" idx="12"/>
          </p:nvPr>
        </p:nvSpPr>
        <p:spPr/>
        <p:txBody>
          <a:bodyPr/>
          <a:lstStyle/>
          <a:p>
            <a:fld id="{52CEAA4A-B6C7-482D-AA5B-B1AF60C88ED2}" type="slidenum">
              <a:rPr lang="en-US" smtClean="0"/>
              <a:t>‹#›</a:t>
            </a:fld>
            <a:endParaRPr lang="en-US"/>
          </a:p>
        </p:txBody>
      </p:sp>
    </p:spTree>
    <p:extLst>
      <p:ext uri="{BB962C8B-B14F-4D97-AF65-F5344CB8AC3E}">
        <p14:creationId xmlns:p14="http://schemas.microsoft.com/office/powerpoint/2010/main" val="3415347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F0499-4C88-4929-4C9E-4673F0004FB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607BDB1-EA46-E07E-5844-F69D1C027EFE}"/>
              </a:ext>
            </a:extLst>
          </p:cNvPr>
          <p:cNvSpPr>
            <a:spLocks noGrp="1"/>
          </p:cNvSpPr>
          <p:nvPr>
            <p:ph type="dt" sz="half" idx="10"/>
          </p:nvPr>
        </p:nvSpPr>
        <p:spPr/>
        <p:txBody>
          <a:bodyPr/>
          <a:lstStyle/>
          <a:p>
            <a:r>
              <a:rPr lang="en-US"/>
              <a:t>CAS course on "RF for Accelerators"  18 June - 01 July 2023, Berlin Germany</a:t>
            </a:r>
          </a:p>
        </p:txBody>
      </p:sp>
      <p:sp>
        <p:nvSpPr>
          <p:cNvPr id="4" name="Footer Placeholder 3">
            <a:extLst>
              <a:ext uri="{FF2B5EF4-FFF2-40B4-BE49-F238E27FC236}">
                <a16:creationId xmlns:a16="http://schemas.microsoft.com/office/drawing/2014/main" id="{B6FD1E97-42AC-5A34-34C0-88F7920D28C3}"/>
              </a:ext>
            </a:extLst>
          </p:cNvPr>
          <p:cNvSpPr>
            <a:spLocks noGrp="1"/>
          </p:cNvSpPr>
          <p:nvPr>
            <p:ph type="ftr" sz="quarter" idx="11"/>
          </p:nvPr>
        </p:nvSpPr>
        <p:spPr/>
        <p:txBody>
          <a:bodyPr/>
          <a:lstStyle/>
          <a:p>
            <a:r>
              <a:rPr lang="en-US"/>
              <a:t>RF Power transport, eric.montesinos@cern.ch, CERN RF Amplifiers &amp; Couplers</a:t>
            </a:r>
          </a:p>
        </p:txBody>
      </p:sp>
      <p:sp>
        <p:nvSpPr>
          <p:cNvPr id="5" name="Slide Number Placeholder 4">
            <a:extLst>
              <a:ext uri="{FF2B5EF4-FFF2-40B4-BE49-F238E27FC236}">
                <a16:creationId xmlns:a16="http://schemas.microsoft.com/office/drawing/2014/main" id="{CBC87927-7227-A06F-842F-4DDB167505D9}"/>
              </a:ext>
            </a:extLst>
          </p:cNvPr>
          <p:cNvSpPr>
            <a:spLocks noGrp="1"/>
          </p:cNvSpPr>
          <p:nvPr>
            <p:ph type="sldNum" sz="quarter" idx="12"/>
          </p:nvPr>
        </p:nvSpPr>
        <p:spPr/>
        <p:txBody>
          <a:bodyPr/>
          <a:lstStyle/>
          <a:p>
            <a:fld id="{52CEAA4A-B6C7-482D-AA5B-B1AF60C88ED2}" type="slidenum">
              <a:rPr lang="en-US" smtClean="0"/>
              <a:t>‹#›</a:t>
            </a:fld>
            <a:endParaRPr lang="en-US"/>
          </a:p>
        </p:txBody>
      </p:sp>
    </p:spTree>
    <p:extLst>
      <p:ext uri="{BB962C8B-B14F-4D97-AF65-F5344CB8AC3E}">
        <p14:creationId xmlns:p14="http://schemas.microsoft.com/office/powerpoint/2010/main" val="36130373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hyperlink" Target="https://indico.cern.ch/event/1212689/" TargetMode="Externa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C5B5CF-7D9D-92E5-0DA7-F9CA4F99F4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dirty="0"/>
              <a:t>Click to edit Master title style</a:t>
            </a:r>
          </a:p>
        </p:txBody>
      </p:sp>
      <p:sp>
        <p:nvSpPr>
          <p:cNvPr id="3" name="Text Placeholder 2">
            <a:extLst>
              <a:ext uri="{FF2B5EF4-FFF2-40B4-BE49-F238E27FC236}">
                <a16:creationId xmlns:a16="http://schemas.microsoft.com/office/drawing/2014/main" id="{11D74DE3-3A5D-2044-AD09-9B1878BBB4FC}"/>
              </a:ext>
            </a:extLst>
          </p:cNvPr>
          <p:cNvSpPr>
            <a:spLocks noGrp="1"/>
          </p:cNvSpPr>
          <p:nvPr>
            <p:ph type="body" idx="1"/>
          </p:nvPr>
        </p:nvSpPr>
        <p:spPr>
          <a:xfrm>
            <a:off x="838200" y="1825625"/>
            <a:ext cx="10515600" cy="4351338"/>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a:extLst>
              <a:ext uri="{FF2B5EF4-FFF2-40B4-BE49-F238E27FC236}">
                <a16:creationId xmlns:a16="http://schemas.microsoft.com/office/drawing/2014/main" id="{1CAA425B-788C-C4B5-D5DA-F6A65E872BB8}"/>
              </a:ext>
            </a:extLst>
          </p:cNvPr>
          <p:cNvSpPr>
            <a:spLocks noGrp="1"/>
          </p:cNvSpPr>
          <p:nvPr>
            <p:ph type="dt" sz="half" idx="2"/>
          </p:nvPr>
        </p:nvSpPr>
        <p:spPr>
          <a:xfrm>
            <a:off x="838200" y="6356350"/>
            <a:ext cx="43218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hlinkClick r:id="rId6"/>
              </a:rPr>
              <a:t>CAS course on "RF for Accelerators"  18 June - 01 July 2023, Berlin Germany</a:t>
            </a:r>
            <a:endParaRPr lang="en-US" dirty="0"/>
          </a:p>
        </p:txBody>
      </p:sp>
      <p:sp>
        <p:nvSpPr>
          <p:cNvPr id="5" name="Footer Placeholder 4">
            <a:extLst>
              <a:ext uri="{FF2B5EF4-FFF2-40B4-BE49-F238E27FC236}">
                <a16:creationId xmlns:a16="http://schemas.microsoft.com/office/drawing/2014/main" id="{AE4CB258-CFAB-0C92-E1F9-99BF134B9A68}"/>
              </a:ext>
            </a:extLst>
          </p:cNvPr>
          <p:cNvSpPr>
            <a:spLocks noGrp="1"/>
          </p:cNvSpPr>
          <p:nvPr>
            <p:ph type="ftr" sz="quarter" idx="3"/>
          </p:nvPr>
        </p:nvSpPr>
        <p:spPr>
          <a:xfrm>
            <a:off x="5160000" y="6356350"/>
            <a:ext cx="5688000" cy="365125"/>
          </a:xfrm>
          <a:prstGeom prst="rect">
            <a:avLst/>
          </a:prstGeom>
        </p:spPr>
        <p:txBody>
          <a:bodyPr vert="horz" lIns="91440" tIns="45720" rIns="91440" bIns="45720" rtlCol="0" anchor="ctr"/>
          <a:lstStyle>
            <a:lvl1pPr algn="ctr">
              <a:defRPr sz="1050">
                <a:solidFill>
                  <a:schemeClr val="tx1">
                    <a:tint val="75000"/>
                  </a:schemeClr>
                </a:solidFill>
              </a:defRPr>
            </a:lvl1pPr>
          </a:lstStyle>
          <a:p>
            <a:r>
              <a:rPr lang="en-US"/>
              <a:t>RF Power transport, eric.montesinos@cern.ch, CERN RF Amplifiers &amp; Couplers</a:t>
            </a:r>
            <a:endParaRPr lang="en-US" dirty="0"/>
          </a:p>
        </p:txBody>
      </p:sp>
      <p:sp>
        <p:nvSpPr>
          <p:cNvPr id="6" name="Slide Number Placeholder 5">
            <a:extLst>
              <a:ext uri="{FF2B5EF4-FFF2-40B4-BE49-F238E27FC236}">
                <a16:creationId xmlns:a16="http://schemas.microsoft.com/office/drawing/2014/main" id="{D174AC66-02C4-B945-3796-13B9C3D86FB7}"/>
              </a:ext>
            </a:extLst>
          </p:cNvPr>
          <p:cNvSpPr>
            <a:spLocks noGrp="1"/>
          </p:cNvSpPr>
          <p:nvPr>
            <p:ph type="sldNum" sz="quarter" idx="4"/>
          </p:nvPr>
        </p:nvSpPr>
        <p:spPr>
          <a:xfrm>
            <a:off x="10848000" y="6356350"/>
            <a:ext cx="505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CEAA4A-B6C7-482D-AA5B-B1AF60C88ED2}" type="slidenum">
              <a:rPr lang="en-US" smtClean="0"/>
              <a:t>‹#›</a:t>
            </a:fld>
            <a:endParaRPr lang="en-US" dirty="0"/>
          </a:p>
        </p:txBody>
      </p:sp>
    </p:spTree>
    <p:extLst>
      <p:ext uri="{BB962C8B-B14F-4D97-AF65-F5344CB8AC3E}">
        <p14:creationId xmlns:p14="http://schemas.microsoft.com/office/powerpoint/2010/main" val="224364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hf hdr="0"/>
  <p:txStyles>
    <p:titleStyle>
      <a:lvl1pPr algn="l" defTabSz="914400" rtl="0" eaLnBrk="1" latinLnBrk="0" hangingPunct="1">
        <a:lnSpc>
          <a:spcPct val="90000"/>
        </a:lnSpc>
        <a:spcBef>
          <a:spcPct val="0"/>
        </a:spcBef>
        <a:buNone/>
        <a:defRPr sz="4400" kern="1200">
          <a:solidFill>
            <a:srgbClr val="002060"/>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rgbClr val="002060"/>
          </a:solidFill>
          <a:latin typeface="+mn-lt"/>
          <a:ea typeface="+mn-ea"/>
          <a:cs typeface="+mn-cs"/>
        </a:defRPr>
      </a:lvl1pPr>
      <a:lvl2pPr marL="180975" indent="0" algn="l" defTabSz="914400" rtl="0" eaLnBrk="1" latinLnBrk="0" hangingPunct="1">
        <a:lnSpc>
          <a:spcPct val="90000"/>
        </a:lnSpc>
        <a:spcBef>
          <a:spcPts val="500"/>
        </a:spcBef>
        <a:buFont typeface="Arial" panose="020B0604020202020204" pitchFamily="34" charset="0"/>
        <a:buNone/>
        <a:defRPr sz="2400" kern="1200">
          <a:solidFill>
            <a:srgbClr val="002060"/>
          </a:solidFill>
          <a:latin typeface="+mn-lt"/>
          <a:ea typeface="+mn-ea"/>
          <a:cs typeface="+mn-cs"/>
        </a:defRPr>
      </a:lvl2pPr>
      <a:lvl3pPr marL="357188" indent="0" algn="l" defTabSz="914400" rtl="0" eaLnBrk="1" latinLnBrk="0" hangingPunct="1">
        <a:lnSpc>
          <a:spcPct val="90000"/>
        </a:lnSpc>
        <a:spcBef>
          <a:spcPts val="500"/>
        </a:spcBef>
        <a:buFont typeface="Arial" panose="020B0604020202020204" pitchFamily="34" charset="0"/>
        <a:buNone/>
        <a:defRPr sz="2000" kern="1200">
          <a:solidFill>
            <a:srgbClr val="0020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212689/" TargetMode="External"/><Relationship Id="rId2" Type="http://schemas.openxmlformats.org/officeDocument/2006/relationships/hyperlink" Target="mailto:eric.montesinos@cern.ch" TargetMode="Externa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8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 Id="rId5" Type="http://schemas.openxmlformats.org/officeDocument/2006/relationships/image" Target="../media/image36.jpeg"/><Relationship Id="rId4" Type="http://schemas.openxmlformats.org/officeDocument/2006/relationships/image" Target="../media/image35.jpe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xml"/><Relationship Id="rId4" Type="http://schemas.openxmlformats.org/officeDocument/2006/relationships/image" Target="../media/image39.jpe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image" Target="../media/image41.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7.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png"/><Relationship Id="rId2" Type="http://schemas.openxmlformats.org/officeDocument/2006/relationships/image" Target="../media/image46.png"/><Relationship Id="rId1" Type="http://schemas.openxmlformats.org/officeDocument/2006/relationships/slideLayout" Target="../slideLayouts/slideLayout4.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5" Type="http://schemas.openxmlformats.org/officeDocument/2006/relationships/image" Target="../media/image5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 Id="rId1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61.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36.xml.rels><?xml version="1.0" encoding="UTF-8" standalone="yes"?>
<Relationships xmlns="http://schemas.openxmlformats.org/package/2006/relationships"><Relationship Id="rId8" Type="http://schemas.openxmlformats.org/officeDocument/2006/relationships/image" Target="../media/image660.png"/><Relationship Id="rId3" Type="http://schemas.openxmlformats.org/officeDocument/2006/relationships/image" Target="../media/image610.png"/><Relationship Id="rId7" Type="http://schemas.openxmlformats.org/officeDocument/2006/relationships/image" Target="../media/image650.png"/><Relationship Id="rId2" Type="http://schemas.openxmlformats.org/officeDocument/2006/relationships/image" Target="../media/image600.png"/><Relationship Id="rId1" Type="http://schemas.openxmlformats.org/officeDocument/2006/relationships/slideLayout" Target="../slideLayouts/slideLayout3.xml"/><Relationship Id="rId6" Type="http://schemas.openxmlformats.org/officeDocument/2006/relationships/image" Target="../media/image640.png"/><Relationship Id="rId5" Type="http://schemas.openxmlformats.org/officeDocument/2006/relationships/image" Target="../media/image67.png"/><Relationship Id="rId4" Type="http://schemas.openxmlformats.org/officeDocument/2006/relationships/image" Target="../media/image66.png"/></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7.png"/><Relationship Id="rId1" Type="http://schemas.openxmlformats.org/officeDocument/2006/relationships/slideLayout" Target="../slideLayouts/slideLayout3.xml"/><Relationship Id="rId5" Type="http://schemas.openxmlformats.org/officeDocument/2006/relationships/image" Target="../media/image68.png"/><Relationship Id="rId4" Type="http://schemas.openxmlformats.org/officeDocument/2006/relationships/image" Target="../media/image670.png"/></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710.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png"/><Relationship Id="rId1" Type="http://schemas.openxmlformats.org/officeDocument/2006/relationships/slideLayout" Target="../slideLayouts/slideLayout3.xml"/><Relationship Id="rId5" Type="http://schemas.openxmlformats.org/officeDocument/2006/relationships/image" Target="../media/image75.jpeg"/><Relationship Id="rId4" Type="http://schemas.openxmlformats.org/officeDocument/2006/relationships/image" Target="../media/image74.jpeg"/></Relationships>
</file>

<file path=ppt/slides/_rels/slide4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77.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hyperlink" Target="http://cds.cern.ch/record/91419?ln=fr" TargetMode="Externa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4.xml"/><Relationship Id="rId4" Type="http://schemas.openxmlformats.org/officeDocument/2006/relationships/image" Target="../media/image81.jpeg"/></Relationships>
</file>

<file path=ppt/slides/_rels/slide53.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84.jpeg"/><Relationship Id="rId4" Type="http://schemas.openxmlformats.org/officeDocument/2006/relationships/image" Target="../media/image83.emf"/></Relationships>
</file>

<file path=ppt/slides/_rels/slide54.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emf"/><Relationship Id="rId1" Type="http://schemas.openxmlformats.org/officeDocument/2006/relationships/slideLayout" Target="../slideLayouts/slideLayout3.xml"/><Relationship Id="rId6" Type="http://schemas.openxmlformats.org/officeDocument/2006/relationships/image" Target="../media/image89.jpeg"/><Relationship Id="rId5" Type="http://schemas.openxmlformats.org/officeDocument/2006/relationships/image" Target="../media/image88.jpeg"/><Relationship Id="rId4" Type="http://schemas.openxmlformats.org/officeDocument/2006/relationships/image" Target="../media/image87.jpeg"/></Relationships>
</file>

<file path=ppt/slides/_rels/slide55.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png"/><Relationship Id="rId1" Type="http://schemas.openxmlformats.org/officeDocument/2006/relationships/slideLayout" Target="../slideLayouts/slideLayout3.xml"/><Relationship Id="rId5" Type="http://schemas.openxmlformats.org/officeDocument/2006/relationships/image" Target="../media/image93.jpeg"/><Relationship Id="rId4" Type="http://schemas.openxmlformats.org/officeDocument/2006/relationships/image" Target="../media/image92.jpeg"/></Relationships>
</file>

<file path=ppt/slides/_rels/slide56.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microsoft.com/office/2007/relationships/media" Target="../media/media2.AVI"/><Relationship Id="rId1" Type="http://schemas.openxmlformats.org/officeDocument/2006/relationships/video" Target="NULL" TargetMode="External"/><Relationship Id="rId5" Type="http://schemas.openxmlformats.org/officeDocument/2006/relationships/image" Target="../media/image100.jpeg"/><Relationship Id="rId4" Type="http://schemas.openxmlformats.org/officeDocument/2006/relationships/image" Target="../media/image99.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image" Target="../media/image101.jpeg"/><Relationship Id="rId1" Type="http://schemas.openxmlformats.org/officeDocument/2006/relationships/slideLayout" Target="../slideLayouts/slideLayout2.xml"/><Relationship Id="rId4" Type="http://schemas.openxmlformats.org/officeDocument/2006/relationships/image" Target="../media/image103.emf"/></Relationships>
</file>

<file path=ppt/slides/_rels/slide61.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105.emf"/><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106.jp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3.xml"/><Relationship Id="rId4" Type="http://schemas.openxmlformats.org/officeDocument/2006/relationships/image" Target="../media/image109.png"/></Relationships>
</file>

<file path=ppt/slides/_rels/slide65.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112.tiff"/><Relationship Id="rId2" Type="http://schemas.openxmlformats.org/officeDocument/2006/relationships/image" Target="../media/image111.tiff"/><Relationship Id="rId1" Type="http://schemas.openxmlformats.org/officeDocument/2006/relationships/slideLayout" Target="../slideLayouts/slideLayout3.xml"/><Relationship Id="rId4" Type="http://schemas.openxmlformats.org/officeDocument/2006/relationships/image" Target="../media/image113.tiff"/></Relationships>
</file>

<file path=ppt/slides/_rels/slide67.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3.xml"/><Relationship Id="rId4" Type="http://schemas.openxmlformats.org/officeDocument/2006/relationships/hyperlink" Target="https://youtu.be/eI5M_LAO-xE" TargetMode="External"/></Relationships>
</file>

<file path=ppt/slides/_rels/slide69.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7.jpeg"/><Relationship Id="rId1" Type="http://schemas.openxmlformats.org/officeDocument/2006/relationships/slideLayout" Target="../slideLayouts/slideLayout3.xml"/><Relationship Id="rId4" Type="http://schemas.openxmlformats.org/officeDocument/2006/relationships/image" Target="../media/image119.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121.emf"/><Relationship Id="rId2" Type="http://schemas.openxmlformats.org/officeDocument/2006/relationships/image" Target="../media/image120.emf"/><Relationship Id="rId1" Type="http://schemas.openxmlformats.org/officeDocument/2006/relationships/slideLayout" Target="../slideLayouts/slideLayout4.xml"/><Relationship Id="rId4" Type="http://schemas.openxmlformats.org/officeDocument/2006/relationships/image" Target="../media/image122.emf"/></Relationships>
</file>

<file path=ppt/slides/_rels/slide71.xml.rels><?xml version="1.0" encoding="UTF-8" standalone="yes"?>
<Relationships xmlns="http://schemas.openxmlformats.org/package/2006/relationships"><Relationship Id="rId3" Type="http://schemas.openxmlformats.org/officeDocument/2006/relationships/image" Target="../media/image124.jpeg"/><Relationship Id="rId7" Type="http://schemas.openxmlformats.org/officeDocument/2006/relationships/image" Target="../media/image128.jpeg"/><Relationship Id="rId2" Type="http://schemas.openxmlformats.org/officeDocument/2006/relationships/image" Target="../media/image123.jpeg"/><Relationship Id="rId1" Type="http://schemas.openxmlformats.org/officeDocument/2006/relationships/slideLayout" Target="../slideLayouts/slideLayout4.xml"/><Relationship Id="rId6" Type="http://schemas.openxmlformats.org/officeDocument/2006/relationships/image" Target="../media/image127.jpeg"/><Relationship Id="rId5" Type="http://schemas.openxmlformats.org/officeDocument/2006/relationships/image" Target="../media/image126.jpeg"/><Relationship Id="rId4" Type="http://schemas.openxmlformats.org/officeDocument/2006/relationships/image" Target="../media/image125.jpeg"/></Relationships>
</file>

<file path=ppt/slides/_rels/slide72.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image" Target="../media/image129.jpeg"/><Relationship Id="rId1" Type="http://schemas.openxmlformats.org/officeDocument/2006/relationships/slideLayout" Target="../slideLayouts/slideLayout4.xml"/><Relationship Id="rId6" Type="http://schemas.openxmlformats.org/officeDocument/2006/relationships/image" Target="../media/image133.jpeg"/><Relationship Id="rId5" Type="http://schemas.openxmlformats.org/officeDocument/2006/relationships/image" Target="../media/image132.jpeg"/><Relationship Id="rId4" Type="http://schemas.openxmlformats.org/officeDocument/2006/relationships/image" Target="../media/image131.jpeg"/></Relationships>
</file>

<file path=ppt/slides/_rels/slide73.xml.rels><?xml version="1.0" encoding="UTF-8" standalone="yes"?>
<Relationships xmlns="http://schemas.openxmlformats.org/package/2006/relationships"><Relationship Id="rId3" Type="http://schemas.openxmlformats.org/officeDocument/2006/relationships/hyperlink" Target="https://indico.cern.ch/event/245685/contributions/1565266/attachments/421127/584776/waveguidelimits.pdf" TargetMode="External"/><Relationship Id="rId7" Type="http://schemas.openxmlformats.org/officeDocument/2006/relationships/hyperlink" Target="https://indico.frib.msu.edu/event/38/attachments/159/1270/20210624_SRF_tutorial_FPC_Eric_Montesinos.pdf" TargetMode="External"/><Relationship Id="rId2" Type="http://schemas.openxmlformats.org/officeDocument/2006/relationships/hyperlink" Target="https://cas.web.cern.ch/sites/default/files/lectures/ebeltoft-2010/choroba-1.pdf" TargetMode="External"/><Relationship Id="rId1" Type="http://schemas.openxmlformats.org/officeDocument/2006/relationships/slideLayout" Target="../slideLayouts/slideLayout2.xml"/><Relationship Id="rId6" Type="http://schemas.openxmlformats.org/officeDocument/2006/relationships/hyperlink" Target="https://indico.cern.ch/event/1116404/contributions/5003545/" TargetMode="External"/><Relationship Id="rId5" Type="http://schemas.openxmlformats.org/officeDocument/2006/relationships/hyperlink" Target="https://www.megaind.com/assets/files/catalogs%2FMega-Coaxial-Catalog.pdf" TargetMode="External"/><Relationship Id="rId4" Type="http://schemas.openxmlformats.org/officeDocument/2006/relationships/hyperlink" Target="https://www.megaind.com/wp-content/uploads/2020/06/Mega-Waveguide-Catalog-15.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77" name="Rectangle 1076">
            <a:extLst>
              <a:ext uri="{FF2B5EF4-FFF2-40B4-BE49-F238E27FC236}">
                <a16:creationId xmlns:a16="http://schemas.microsoft.com/office/drawing/2014/main" id="{2282FF83-8A85-4400-814A-617C38FDF8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604BE94-E76B-4D0A-E435-61AEAAC72F4D}"/>
              </a:ext>
            </a:extLst>
          </p:cNvPr>
          <p:cNvSpPr>
            <a:spLocks noGrp="1"/>
          </p:cNvSpPr>
          <p:nvPr>
            <p:ph type="ctrTitle"/>
          </p:nvPr>
        </p:nvSpPr>
        <p:spPr>
          <a:xfrm>
            <a:off x="1113810" y="3137364"/>
            <a:ext cx="5885506" cy="2712688"/>
          </a:xfrm>
        </p:spPr>
        <p:txBody>
          <a:bodyPr vert="horz" lIns="91440" tIns="45720" rIns="91440" bIns="45720" rtlCol="0" anchor="t">
            <a:normAutofit/>
          </a:bodyPr>
          <a:lstStyle/>
          <a:p>
            <a:pPr algn="l"/>
            <a:r>
              <a:rPr lang="en-US" sz="5600" dirty="0"/>
              <a:t>RF for Accelerators</a:t>
            </a:r>
            <a:br>
              <a:rPr lang="en-US" sz="5600" dirty="0"/>
            </a:br>
            <a:br>
              <a:rPr lang="en-US" sz="5600" dirty="0"/>
            </a:br>
            <a:r>
              <a:rPr lang="en-US" sz="5600" dirty="0"/>
              <a:t>RF power transport</a:t>
            </a:r>
          </a:p>
        </p:txBody>
      </p:sp>
      <p:sp>
        <p:nvSpPr>
          <p:cNvPr id="3" name="Subtitle 2">
            <a:extLst>
              <a:ext uri="{FF2B5EF4-FFF2-40B4-BE49-F238E27FC236}">
                <a16:creationId xmlns:a16="http://schemas.microsoft.com/office/drawing/2014/main" id="{7853EDD6-6A58-1037-AD88-F563A7772EB0}"/>
              </a:ext>
            </a:extLst>
          </p:cNvPr>
          <p:cNvSpPr>
            <a:spLocks noGrp="1"/>
          </p:cNvSpPr>
          <p:nvPr>
            <p:ph type="subTitle" idx="1"/>
          </p:nvPr>
        </p:nvSpPr>
        <p:spPr>
          <a:xfrm>
            <a:off x="1113809" y="1171913"/>
            <a:ext cx="5885505" cy="1709849"/>
          </a:xfrm>
        </p:spPr>
        <p:txBody>
          <a:bodyPr vert="horz" lIns="91440" tIns="45720" rIns="91440" bIns="45720" rtlCol="0" anchor="b">
            <a:normAutofit/>
          </a:bodyPr>
          <a:lstStyle/>
          <a:p>
            <a:pPr algn="l"/>
            <a:r>
              <a:rPr lang="en-US" dirty="0">
                <a:hlinkClick r:id="rId2"/>
              </a:rPr>
              <a:t>eric.montesinos@cern.ch</a:t>
            </a:r>
            <a:endParaRPr lang="en-US" dirty="0"/>
          </a:p>
          <a:p>
            <a:pPr algn="l"/>
            <a:br>
              <a:rPr lang="en-US" b="0" i="0" u="none" strike="noStrike" dirty="0">
                <a:effectLst/>
                <a:hlinkClick r:id="rId3"/>
              </a:rPr>
            </a:br>
            <a:r>
              <a:rPr lang="en-US" b="0" i="0" u="none" strike="noStrike" dirty="0">
                <a:effectLst/>
                <a:hlinkClick r:id="rId3"/>
              </a:rPr>
              <a:t>CAS course on "RF for Accelerators", </a:t>
            </a:r>
          </a:p>
          <a:p>
            <a:pPr algn="l"/>
            <a:r>
              <a:rPr lang="en-US" b="0" i="0" u="none" strike="noStrike" dirty="0">
                <a:effectLst/>
                <a:hlinkClick r:id="rId3"/>
              </a:rPr>
              <a:t>18 June - 01 July 2023, Berlin Germany</a:t>
            </a:r>
            <a:endParaRPr lang="en-US" dirty="0"/>
          </a:p>
        </p:txBody>
      </p:sp>
      <p:grpSp>
        <p:nvGrpSpPr>
          <p:cNvPr id="1079" name="Group 1078">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03868"/>
            <a:ext cx="731521" cy="673460"/>
            <a:chOff x="3940602" y="308034"/>
            <a:chExt cx="2116791" cy="3428999"/>
          </a:xfrm>
          <a:solidFill>
            <a:schemeClr val="accent4"/>
          </a:solidFill>
        </p:grpSpPr>
        <p:sp>
          <p:nvSpPr>
            <p:cNvPr id="1080" name="Rectangle 1079">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1" name="Rectangle 1080">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2" name="Rectangle 1081">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84" name="Rectangle 1083">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6" name="Rectangle 1085">
            <a:extLst>
              <a:ext uri="{FF2B5EF4-FFF2-40B4-BE49-F238E27FC236}">
                <a16:creationId xmlns:a16="http://schemas.microsoft.com/office/drawing/2014/main" id="{B089A89A-1E9C-4761-9DFF-53C275FBF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29414" y="232757"/>
            <a:ext cx="3765762" cy="6259483"/>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descr="iCSC 2023 – CERN School of Computing">
            <a:extLst>
              <a:ext uri="{FF2B5EF4-FFF2-40B4-BE49-F238E27FC236}">
                <a16:creationId xmlns:a16="http://schemas.microsoft.com/office/drawing/2014/main" id="{3AE859F1-97DF-1E69-816E-53762F3D4684}"/>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9092295" y="586837"/>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AS course on &quot;RF for Accelerators&quot;, 18 June - 01 July 2023, Berlin Germany">
            <a:extLst>
              <a:ext uri="{FF2B5EF4-FFF2-40B4-BE49-F238E27FC236}">
                <a16:creationId xmlns:a16="http://schemas.microsoft.com/office/drawing/2014/main" id="{9B52A3BC-7D6B-1748-8419-528D2BB6E097}"/>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8747204" y="2729697"/>
            <a:ext cx="213018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D4B1420D-1EBF-6D8E-E961-96E80A368019}"/>
              </a:ext>
            </a:extLst>
          </p:cNvPr>
          <p:cNvPicPr>
            <a:picLocks noChangeAspect="1" noChangeArrowheads="1"/>
          </p:cNvPicPr>
          <p:nvPr/>
        </p:nvPicPr>
        <p:blipFill rotWithShape="1">
          <a:blip r:embed="rId6" cstate="hqprint">
            <a:extLst>
              <a:ext uri="{28A0092B-C50C-407E-A947-70E740481C1C}">
                <a14:useLocalDpi xmlns:a14="http://schemas.microsoft.com/office/drawing/2010/main" val="0"/>
              </a:ext>
            </a:extLst>
          </a:blip>
          <a:srcRect l="28456"/>
          <a:stretch/>
        </p:blipFill>
        <p:spPr bwMode="auto">
          <a:xfrm>
            <a:off x="8266944" y="4872558"/>
            <a:ext cx="3090701" cy="10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65926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RF flowing only through first layers of the material</a:t>
            </a:r>
          </a:p>
        </p:txBody>
      </p:sp>
      <p:sp>
        <p:nvSpPr>
          <p:cNvPr id="3" name="Content Placeholder 2"/>
          <p:cNvSpPr>
            <a:spLocks noGrp="1"/>
          </p:cNvSpPr>
          <p:nvPr>
            <p:ph sz="half" idx="1"/>
          </p:nvPr>
        </p:nvSpPr>
        <p:spPr/>
        <p:txBody>
          <a:bodyPr>
            <a:normAutofit lnSpcReduction="10000"/>
          </a:bodyPr>
          <a:lstStyle/>
          <a:p>
            <a:r>
              <a:rPr lang="en-US" sz="1800" dirty="0"/>
              <a:t>RF needs only few µm of good electrical layer to flow along</a:t>
            </a:r>
          </a:p>
          <a:p>
            <a:endParaRPr lang="en-US" sz="1800" dirty="0"/>
          </a:p>
          <a:p>
            <a:r>
              <a:rPr lang="en-US" sz="1800" dirty="0"/>
              <a:t>at the surface, conductivity is 100%</a:t>
            </a:r>
          </a:p>
          <a:p>
            <a:r>
              <a:rPr lang="en-US" sz="1800" dirty="0"/>
              <a:t>at one skin depth, it is decreased to 36.8%</a:t>
            </a:r>
          </a:p>
          <a:p>
            <a:r>
              <a:rPr lang="en-US" sz="1800" dirty="0"/>
              <a:t>at two skin depths, 13.5%</a:t>
            </a:r>
          </a:p>
          <a:p>
            <a:r>
              <a:rPr lang="en-US" sz="1800" dirty="0"/>
              <a:t>at three skin depths, 5.0%</a:t>
            </a:r>
          </a:p>
          <a:p>
            <a:r>
              <a:rPr lang="en-US" sz="1800" dirty="0"/>
              <a:t>at four, 1.8%</a:t>
            </a:r>
          </a:p>
          <a:p>
            <a:r>
              <a:rPr lang="en-US" sz="1800" dirty="0"/>
              <a:t>at five, 0.7%</a:t>
            </a:r>
          </a:p>
          <a:p>
            <a:endParaRPr lang="en-US" sz="1800" dirty="0"/>
          </a:p>
          <a:p>
            <a:pPr algn="just">
              <a:lnSpc>
                <a:spcPct val="150000"/>
              </a:lnSpc>
              <a:spcBef>
                <a:spcPts val="0"/>
              </a:spcBef>
            </a:pPr>
            <a:r>
              <a:rPr lang="en-US" sz="1800" dirty="0">
                <a:ea typeface="Times New Roman" panose="02020603050405020304" pitchFamily="18" charset="0"/>
              </a:rPr>
              <a:t>When d = 5 x δ,</a:t>
            </a:r>
          </a:p>
          <a:p>
            <a:pPr algn="just">
              <a:lnSpc>
                <a:spcPct val="150000"/>
              </a:lnSpc>
              <a:spcBef>
                <a:spcPts val="0"/>
              </a:spcBef>
            </a:pPr>
            <a:r>
              <a:rPr lang="en-US" sz="1800" dirty="0">
                <a:ea typeface="Times New Roman" panose="02020603050405020304" pitchFamily="18" charset="0"/>
              </a:rPr>
              <a:t>more than 99 % of the current flows in the conductor</a:t>
            </a:r>
            <a:endParaRPr lang="en-US" sz="1600" dirty="0">
              <a:ea typeface="Times New Roman" panose="02020603050405020304" pitchFamily="18" charset="0"/>
            </a:endParaRPr>
          </a:p>
        </p:txBody>
      </p:sp>
      <p:sp>
        <p:nvSpPr>
          <p:cNvPr id="6" name="Date Placeholder 5"/>
          <p:cNvSpPr>
            <a:spLocks noGrp="1"/>
          </p:cNvSpPr>
          <p:nvPr>
            <p:ph type="dt" sz="half" idx="10"/>
          </p:nvPr>
        </p:nvSpPr>
        <p:spPr/>
        <p:txBody>
          <a:bodyPr/>
          <a:lstStyle/>
          <a:p>
            <a:r>
              <a:rPr lang="en-US"/>
              <a:t>CAS course on "RF for Accelerators"  18 June - 01 July 2023, Berlin Germany</a:t>
            </a:r>
            <a:endParaRPr lang="en-GB"/>
          </a:p>
        </p:txBody>
      </p:sp>
      <p:sp>
        <p:nvSpPr>
          <p:cNvPr id="7" name="Footer Placeholder 6"/>
          <p:cNvSpPr>
            <a:spLocks noGrp="1"/>
          </p:cNvSpPr>
          <p:nvPr>
            <p:ph type="ftr" sz="quarter" idx="11"/>
          </p:nvPr>
        </p:nvSpPr>
        <p:spPr/>
        <p:txBody>
          <a:bodyPr/>
          <a:lstStyle/>
          <a:p>
            <a:r>
              <a:rPr lang="en-GB"/>
              <a:t>RF Power transport, eric.montesinos@cern.ch, CERN RF Amplifiers &amp; Couplers</a:t>
            </a:r>
          </a:p>
        </p:txBody>
      </p:sp>
      <p:sp>
        <p:nvSpPr>
          <p:cNvPr id="12" name="Slide Number Placeholder 11"/>
          <p:cNvSpPr>
            <a:spLocks noGrp="1"/>
          </p:cNvSpPr>
          <p:nvPr>
            <p:ph type="sldNum" sz="quarter" idx="12"/>
          </p:nvPr>
        </p:nvSpPr>
        <p:spPr/>
        <p:txBody>
          <a:bodyPr/>
          <a:lstStyle/>
          <a:p>
            <a:fld id="{19C8F1BC-016C-42D1-A096-FB0DADE2A5B6}" type="slidenum">
              <a:rPr lang="en-GB" smtClean="0"/>
              <a:pPr/>
              <a:t>10</a:t>
            </a:fld>
            <a:endParaRPr lang="en-GB"/>
          </a:p>
        </p:txBody>
      </p:sp>
      <p:sp>
        <p:nvSpPr>
          <p:cNvPr id="4" name="Oval 3"/>
          <p:cNvSpPr/>
          <p:nvPr/>
        </p:nvSpPr>
        <p:spPr>
          <a:xfrm>
            <a:off x="6312024" y="1682816"/>
            <a:ext cx="1800000" cy="1800000"/>
          </a:xfrm>
          <a:prstGeom prst="ellipse">
            <a:avLst/>
          </a:prstGeom>
          <a:gradFill flip="none" rotWithShape="1">
            <a:gsLst>
              <a:gs pos="66000">
                <a:srgbClr val="0070C0"/>
              </a:gs>
              <a:gs pos="50000">
                <a:schemeClr val="bg1"/>
              </a:gs>
              <a:gs pos="0">
                <a:schemeClr val="bg1"/>
              </a:gs>
              <a:gs pos="100000">
                <a:srgbClr val="0070C0"/>
              </a:gs>
            </a:gsLst>
            <a:path path="circle">
              <a:fillToRect l="50000" t="50000" r="50000" b="50000"/>
            </a:path>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8" name="Oval 7"/>
          <p:cNvSpPr/>
          <p:nvPr/>
        </p:nvSpPr>
        <p:spPr>
          <a:xfrm>
            <a:off x="6402024" y="1772816"/>
            <a:ext cx="1620000" cy="1620000"/>
          </a:xfrm>
          <a:prstGeom prst="ellipse">
            <a:avLst/>
          </a:prstGeom>
          <a:noFill/>
          <a:ln>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a:off x="7649116" y="2612700"/>
            <a:ext cx="360000"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flipH="1">
            <a:off x="8112224" y="2618920"/>
            <a:ext cx="360000" cy="0"/>
          </a:xfrm>
          <a:prstGeom prst="straightConnector1">
            <a:avLst/>
          </a:prstGeom>
          <a:ln>
            <a:solidFill>
              <a:srgbClr val="002060"/>
            </a:solidFill>
            <a:tailEnd type="triangle"/>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8184232" y="2258880"/>
            <a:ext cx="308098" cy="369332"/>
          </a:xfrm>
          <a:prstGeom prst="rect">
            <a:avLst/>
          </a:prstGeom>
          <a:noFill/>
        </p:spPr>
        <p:txBody>
          <a:bodyPr wrap="none" rtlCol="0">
            <a:spAutoFit/>
          </a:bodyPr>
          <a:lstStyle/>
          <a:p>
            <a:r>
              <a:rPr lang="el-GR" b="1" dirty="0">
                <a:solidFill>
                  <a:srgbClr val="002060"/>
                </a:solidFill>
              </a:rPr>
              <a:t>δ</a:t>
            </a:r>
            <a:endParaRPr lang="en-GB" b="1" dirty="0">
              <a:solidFill>
                <a:srgbClr val="002060"/>
              </a:solidFill>
            </a:endParaRPr>
          </a:p>
        </p:txBody>
      </p:sp>
      <mc:AlternateContent xmlns:mc="http://schemas.openxmlformats.org/markup-compatibility/2006" xmlns:a14="http://schemas.microsoft.com/office/drawing/2010/main">
        <mc:Choice Requires="a14">
          <p:sp>
            <p:nvSpPr>
              <p:cNvPr id="18" name="Rectangle 17"/>
              <p:cNvSpPr/>
              <p:nvPr/>
            </p:nvSpPr>
            <p:spPr>
              <a:xfrm>
                <a:off x="6023992" y="4725144"/>
                <a:ext cx="5580000" cy="1567096"/>
              </a:xfrm>
              <a:prstGeom prst="rect">
                <a:avLst/>
              </a:prstGeom>
            </p:spPr>
            <p:txBody>
              <a:bodyPr wrap="square">
                <a:spAutoFit/>
              </a:bodyPr>
              <a:lstStyle/>
              <a:p>
                <a:pPr algn="just">
                  <a:lnSpc>
                    <a:spcPts val="1300"/>
                  </a:lnSpc>
                  <a:spcBef>
                    <a:spcPts val="600"/>
                  </a:spcBef>
                  <a:spcAft>
                    <a:spcPts val="0"/>
                  </a:spcAft>
                </a:pPr>
                <a14:m>
                  <m:oMathPara xmlns:m="http://schemas.openxmlformats.org/officeDocument/2006/math">
                    <m:oMathParaPr>
                      <m:jc m:val="centerGroup"/>
                    </m:oMathParaPr>
                    <m:oMath xmlns:m="http://schemas.openxmlformats.org/officeDocument/2006/math">
                      <m:r>
                        <a:rPr lang="en-GB" b="1" i="1" smtClean="0">
                          <a:solidFill>
                            <a:srgbClr val="002060"/>
                          </a:solidFill>
                          <a:latin typeface="Cambria Math" panose="02040503050406030204" pitchFamily="18" charset="0"/>
                          <a:ea typeface="Times New Roman" panose="02020603050405020304" pitchFamily="18" charset="0"/>
                        </a:rPr>
                        <m:t>𝑱</m:t>
                      </m:r>
                      <m:r>
                        <a:rPr lang="en-GB" b="1" i="1" smtClean="0">
                          <a:solidFill>
                            <a:srgbClr val="002060"/>
                          </a:solidFill>
                          <a:latin typeface="Cambria Math" panose="02040503050406030204" pitchFamily="18" charset="0"/>
                          <a:ea typeface="Times New Roman" panose="02020603050405020304" pitchFamily="18" charset="0"/>
                        </a:rPr>
                        <m:t>=</m:t>
                      </m:r>
                      <m:r>
                        <a:rPr lang="en-GB" b="1" i="1" smtClean="0">
                          <a:solidFill>
                            <a:srgbClr val="002060"/>
                          </a:solidFill>
                          <a:latin typeface="Cambria Math" panose="02040503050406030204" pitchFamily="18" charset="0"/>
                          <a:ea typeface="Times New Roman" panose="02020603050405020304" pitchFamily="18" charset="0"/>
                        </a:rPr>
                        <m:t>𝑱𝒔</m:t>
                      </m:r>
                      <m:r>
                        <a:rPr lang="en-GB" b="1" i="1" smtClean="0">
                          <a:solidFill>
                            <a:srgbClr val="002060"/>
                          </a:solidFill>
                          <a:latin typeface="Cambria Math" panose="02040503050406030204" pitchFamily="18" charset="0"/>
                          <a:ea typeface="Times New Roman" panose="02020603050405020304" pitchFamily="18" charset="0"/>
                        </a:rPr>
                        <m:t> </m:t>
                      </m:r>
                      <m:sSup>
                        <m:sSupPr>
                          <m:ctrlPr>
                            <a:rPr lang="en-GB" b="1" i="1" smtClean="0">
                              <a:solidFill>
                                <a:srgbClr val="002060"/>
                              </a:solidFill>
                              <a:latin typeface="Cambria Math" panose="02040503050406030204" pitchFamily="18" charset="0"/>
                            </a:rPr>
                          </m:ctrlPr>
                        </m:sSupPr>
                        <m:e>
                          <m:r>
                            <a:rPr lang="en-GB" b="1" i="1" smtClean="0">
                              <a:solidFill>
                                <a:srgbClr val="002060"/>
                              </a:solidFill>
                              <a:latin typeface="Cambria Math" panose="02040503050406030204" pitchFamily="18" charset="0"/>
                            </a:rPr>
                            <m:t>𝒆</m:t>
                          </m:r>
                        </m:e>
                        <m:sup>
                          <m:r>
                            <a:rPr lang="en-GB" b="1" i="1" smtClean="0">
                              <a:solidFill>
                                <a:srgbClr val="002060"/>
                              </a:solidFill>
                              <a:latin typeface="Cambria Math" panose="02040503050406030204" pitchFamily="18" charset="0"/>
                            </a:rPr>
                            <m:t>−(</m:t>
                          </m:r>
                          <m:f>
                            <m:fPr>
                              <m:ctrlPr>
                                <a:rPr lang="en-GB" b="1" i="1" smtClean="0">
                                  <a:solidFill>
                                    <a:srgbClr val="002060"/>
                                  </a:solidFill>
                                  <a:latin typeface="Cambria Math" panose="02040503050406030204" pitchFamily="18" charset="0"/>
                                </a:rPr>
                              </m:ctrlPr>
                            </m:fPr>
                            <m:num>
                              <m:r>
                                <a:rPr lang="en-GB" b="1" i="1" smtClean="0">
                                  <a:solidFill>
                                    <a:srgbClr val="002060"/>
                                  </a:solidFill>
                                  <a:latin typeface="Cambria Math" panose="02040503050406030204" pitchFamily="18" charset="0"/>
                                </a:rPr>
                                <m:t>𝒅</m:t>
                              </m:r>
                            </m:num>
                            <m:den>
                              <m:r>
                                <a:rPr lang="el-GR" b="1" i="1" smtClean="0">
                                  <a:solidFill>
                                    <a:srgbClr val="002060"/>
                                  </a:solidFill>
                                  <a:latin typeface="Cambria Math" panose="02040503050406030204" pitchFamily="18" charset="0"/>
                                </a:rPr>
                                <m:t>𝜹</m:t>
                              </m:r>
                            </m:den>
                          </m:f>
                          <m:r>
                            <a:rPr lang="en-GB" b="1" i="1" smtClean="0">
                              <a:solidFill>
                                <a:srgbClr val="002060"/>
                              </a:solidFill>
                              <a:latin typeface="Cambria Math" panose="02040503050406030204" pitchFamily="18" charset="0"/>
                            </a:rPr>
                            <m:t>)</m:t>
                          </m:r>
                        </m:sup>
                      </m:sSup>
                      <m:r>
                        <a:rPr lang="en-GB" b="1" i="1" smtClean="0">
                          <a:solidFill>
                            <a:srgbClr val="002060"/>
                          </a:solidFill>
                          <a:latin typeface="Cambria Math" panose="02040503050406030204" pitchFamily="18" charset="0"/>
                          <a:ea typeface="Times New Roman" panose="02020603050405020304" pitchFamily="18" charset="0"/>
                        </a:rPr>
                        <m:t>              </m:t>
                      </m:r>
                      <m:r>
                        <a:rPr lang="el-GR" b="1" i="1" smtClean="0">
                          <a:solidFill>
                            <a:srgbClr val="002060"/>
                          </a:solidFill>
                          <a:latin typeface="Cambria Math" panose="02040503050406030204" pitchFamily="18" charset="0"/>
                          <a:ea typeface="Times New Roman" panose="02020603050405020304" pitchFamily="18" charset="0"/>
                        </a:rPr>
                        <m:t>𝜹</m:t>
                      </m:r>
                      <m:r>
                        <a:rPr lang="en-GB" b="1">
                          <a:solidFill>
                            <a:srgbClr val="002060"/>
                          </a:solidFill>
                          <a:latin typeface="Cambria Math" panose="02040503050406030204" pitchFamily="18" charset="0"/>
                          <a:ea typeface="Times New Roman" panose="02020603050405020304" pitchFamily="18" charset="0"/>
                          <a:cs typeface="Cambria Math" panose="02040503050406030204" pitchFamily="18" charset="0"/>
                        </a:rPr>
                        <m:t>=</m:t>
                      </m:r>
                      <m:rad>
                        <m:radPr>
                          <m:degHide m:val="on"/>
                          <m:ctrlPr>
                            <a:rPr lang="en-GB" b="1" i="1">
                              <a:solidFill>
                                <a:srgbClr val="002060"/>
                              </a:solidFill>
                              <a:latin typeface="Cambria Math" panose="02040503050406030204" pitchFamily="18" charset="0"/>
                              <a:ea typeface="Times New Roman" panose="02020603050405020304" pitchFamily="18" charset="0"/>
                              <a:cs typeface="Cambria Math" panose="02040503050406030204" pitchFamily="18" charset="0"/>
                            </a:rPr>
                          </m:ctrlPr>
                        </m:radPr>
                        <m:deg/>
                        <m:e>
                          <m:f>
                            <m:fPr>
                              <m:ctrlPr>
                                <a:rPr lang="en-GB" b="1" i="1">
                                  <a:solidFill>
                                    <a:srgbClr val="002060"/>
                                  </a:solidFill>
                                  <a:latin typeface="Cambria Math" panose="02040503050406030204" pitchFamily="18" charset="0"/>
                                  <a:ea typeface="Times New Roman" panose="02020603050405020304" pitchFamily="18" charset="0"/>
                                  <a:cs typeface="Cambria Math" panose="02040503050406030204" pitchFamily="18" charset="0"/>
                                </a:rPr>
                              </m:ctrlPr>
                            </m:fPr>
                            <m:num>
                              <m:r>
                                <a:rPr lang="en-GB" b="1" i="1" smtClean="0">
                                  <a:solidFill>
                                    <a:srgbClr val="002060"/>
                                  </a:solidFill>
                                  <a:latin typeface="Cambria Math" panose="02040503050406030204" pitchFamily="18" charset="0"/>
                                  <a:ea typeface="Times New Roman" panose="02020603050405020304" pitchFamily="18" charset="0"/>
                                  <a:cs typeface="Cambria Math" panose="02040503050406030204" pitchFamily="18" charset="0"/>
                                </a:rPr>
                                <m:t>𝟐</m:t>
                              </m:r>
                              <m:r>
                                <a:rPr lang="el-GR" b="1" i="1" smtClean="0">
                                  <a:solidFill>
                                    <a:srgbClr val="002060"/>
                                  </a:solidFill>
                                  <a:latin typeface="Cambria Math" panose="02040503050406030204" pitchFamily="18" charset="0"/>
                                  <a:ea typeface="Times New Roman" panose="02020603050405020304" pitchFamily="18" charset="0"/>
                                  <a:cs typeface="Cambria Math" panose="02040503050406030204" pitchFamily="18" charset="0"/>
                                </a:rPr>
                                <m:t>𝝆</m:t>
                              </m:r>
                            </m:num>
                            <m:den>
                              <m:r>
                                <a:rPr lang="en-US" b="1" i="1">
                                  <a:solidFill>
                                    <a:srgbClr val="002060"/>
                                  </a:solidFill>
                                  <a:latin typeface="Cambria Math" panose="02040503050406030204" pitchFamily="18" charset="0"/>
                                  <a:ea typeface="Times New Roman" panose="02020603050405020304" pitchFamily="18" charset="0"/>
                                  <a:cs typeface="Cambria Math" panose="02040503050406030204" pitchFamily="18" charset="0"/>
                                </a:rPr>
                                <m:t>𝝎</m:t>
                              </m:r>
                              <m:r>
                                <a:rPr lang="en-US" b="1" i="1" smtClean="0">
                                  <a:solidFill>
                                    <a:srgbClr val="002060"/>
                                  </a:solidFill>
                                  <a:latin typeface="Cambria Math" panose="02040503050406030204" pitchFamily="18" charset="0"/>
                                  <a:ea typeface="Times New Roman" panose="02020603050405020304" pitchFamily="18" charset="0"/>
                                  <a:cs typeface="Cambria Math" panose="02040503050406030204" pitchFamily="18" charset="0"/>
                                </a:rPr>
                                <m:t>µ</m:t>
                              </m:r>
                            </m:den>
                          </m:f>
                        </m:e>
                      </m:rad>
                    </m:oMath>
                  </m:oMathPara>
                </a14:m>
                <a:endParaRPr lang="en-GB" b="1" dirty="0">
                  <a:solidFill>
                    <a:srgbClr val="002060"/>
                  </a:solidFill>
                  <a:ea typeface="Times New Roman" panose="02020603050405020304" pitchFamily="18" charset="0"/>
                </a:endParaRPr>
              </a:p>
              <a:p>
                <a:pPr algn="just">
                  <a:lnSpc>
                    <a:spcPts val="1300"/>
                  </a:lnSpc>
                  <a:spcBef>
                    <a:spcPts val="600"/>
                  </a:spcBef>
                  <a:spcAft>
                    <a:spcPts val="0"/>
                  </a:spcAft>
                  <a:tabLst>
                    <a:tab pos="5755005" algn="r"/>
                  </a:tabLst>
                </a:pPr>
                <a:r>
                  <a:rPr lang="en-GB" b="1" dirty="0">
                    <a:solidFill>
                      <a:srgbClr val="002060"/>
                    </a:solidFill>
                    <a:ea typeface="Times New Roman" panose="02020603050405020304" pitchFamily="18" charset="0"/>
                  </a:rPr>
                  <a:t>	</a:t>
                </a:r>
              </a:p>
              <a:p>
                <a:pPr algn="just">
                  <a:lnSpc>
                    <a:spcPts val="1300"/>
                  </a:lnSpc>
                  <a:spcBef>
                    <a:spcPts val="600"/>
                  </a:spcBef>
                </a:pPr>
                <a:r>
                  <a:rPr lang="en-GB" sz="1100" dirty="0">
                    <a:solidFill>
                      <a:srgbClr val="002060"/>
                    </a:solidFill>
                    <a:ea typeface="Times New Roman" panose="02020603050405020304" pitchFamily="18" charset="0"/>
                  </a:rPr>
                  <a:t>With:</a:t>
                </a:r>
              </a:p>
              <a:p>
                <a:pPr algn="just">
                  <a:lnSpc>
                    <a:spcPts val="1300"/>
                  </a:lnSpc>
                  <a:spcBef>
                    <a:spcPts val="600"/>
                  </a:spcBef>
                </a:pPr>
                <a:r>
                  <a:rPr lang="en-GB" sz="1100" dirty="0">
                    <a:solidFill>
                      <a:srgbClr val="002060"/>
                    </a:solidFill>
                    <a:ea typeface="Times New Roman" panose="02020603050405020304" pitchFamily="18" charset="0"/>
                  </a:rPr>
                  <a:t>J = current density, </a:t>
                </a:r>
                <a:r>
                  <a:rPr lang="en-GB" sz="1100" dirty="0" err="1">
                    <a:solidFill>
                      <a:srgbClr val="002060"/>
                    </a:solidFill>
                    <a:ea typeface="Times New Roman" panose="02020603050405020304" pitchFamily="18" charset="0"/>
                  </a:rPr>
                  <a:t>J</a:t>
                </a:r>
                <a:r>
                  <a:rPr lang="en-GB" sz="1100" baseline="-25000" dirty="0" err="1">
                    <a:solidFill>
                      <a:srgbClr val="002060"/>
                    </a:solidFill>
                    <a:ea typeface="Times New Roman" panose="02020603050405020304" pitchFamily="18" charset="0"/>
                  </a:rPr>
                  <a:t>s</a:t>
                </a:r>
                <a:r>
                  <a:rPr lang="en-GB" sz="1100" dirty="0">
                    <a:solidFill>
                      <a:srgbClr val="002060"/>
                    </a:solidFill>
                    <a:ea typeface="Times New Roman" panose="02020603050405020304" pitchFamily="18" charset="0"/>
                  </a:rPr>
                  <a:t> = current density at the surface, d = depth from the surface, </a:t>
                </a:r>
                <a:r>
                  <a:rPr lang="el-GR" sz="1100" dirty="0">
                    <a:solidFill>
                      <a:srgbClr val="002060"/>
                    </a:solidFill>
                    <a:ea typeface="Times New Roman" panose="02020603050405020304" pitchFamily="18" charset="0"/>
                  </a:rPr>
                  <a:t>δ</a:t>
                </a:r>
                <a:r>
                  <a:rPr lang="en-GB" sz="1100" dirty="0">
                    <a:solidFill>
                      <a:srgbClr val="002060"/>
                    </a:solidFill>
                    <a:ea typeface="Times New Roman" panose="02020603050405020304" pitchFamily="18" charset="0"/>
                  </a:rPr>
                  <a:t> = skin depth in which 63 % of the current flows, </a:t>
                </a:r>
                <a:r>
                  <a:rPr lang="el-GR" sz="1100" dirty="0">
                    <a:solidFill>
                      <a:srgbClr val="002060"/>
                    </a:solidFill>
                    <a:ea typeface="Times New Roman" panose="02020603050405020304" pitchFamily="18" charset="0"/>
                  </a:rPr>
                  <a:t>ρ</a:t>
                </a:r>
                <a:r>
                  <a:rPr lang="en-GB" sz="1100" dirty="0">
                    <a:solidFill>
                      <a:srgbClr val="002060"/>
                    </a:solidFill>
                    <a:ea typeface="Times New Roman" panose="02020603050405020304" pitchFamily="18" charset="0"/>
                  </a:rPr>
                  <a:t> = resistivity of the conductor, </a:t>
                </a:r>
                <a:r>
                  <a:rPr lang="el-GR" sz="1100" dirty="0">
                    <a:solidFill>
                      <a:srgbClr val="002060"/>
                    </a:solidFill>
                    <a:ea typeface="Times New Roman" panose="02020603050405020304" pitchFamily="18" charset="0"/>
                  </a:rPr>
                  <a:t>ω</a:t>
                </a:r>
                <a:r>
                  <a:rPr lang="en-GB" sz="1100" dirty="0">
                    <a:solidFill>
                      <a:srgbClr val="002060"/>
                    </a:solidFill>
                    <a:ea typeface="Times New Roman" panose="02020603050405020304" pitchFamily="18" charset="0"/>
                  </a:rPr>
                  <a:t> = 2</a:t>
                </a:r>
                <a:r>
                  <a:rPr lang="el-GR" sz="1100" dirty="0">
                    <a:solidFill>
                      <a:srgbClr val="002060"/>
                    </a:solidFill>
                    <a:ea typeface="Times New Roman" panose="02020603050405020304" pitchFamily="18" charset="0"/>
                  </a:rPr>
                  <a:t>π</a:t>
                </a:r>
                <a:r>
                  <a:rPr lang="en-GB" sz="1100" dirty="0">
                    <a:solidFill>
                      <a:srgbClr val="002060"/>
                    </a:solidFill>
                    <a:ea typeface="Times New Roman" panose="02020603050405020304" pitchFamily="18" charset="0"/>
                  </a:rPr>
                  <a:t>f, µ = µ</a:t>
                </a:r>
                <a:r>
                  <a:rPr lang="en-GB" sz="1100" baseline="-25000" dirty="0">
                    <a:solidFill>
                      <a:srgbClr val="002060"/>
                    </a:solidFill>
                    <a:ea typeface="Times New Roman" panose="02020603050405020304" pitchFamily="18" charset="0"/>
                  </a:rPr>
                  <a:t>r</a:t>
                </a:r>
                <a:r>
                  <a:rPr lang="en-GB" sz="1100" dirty="0">
                    <a:solidFill>
                      <a:srgbClr val="002060"/>
                    </a:solidFill>
                    <a:ea typeface="Times New Roman" panose="02020603050405020304" pitchFamily="18" charset="0"/>
                  </a:rPr>
                  <a:t> * µ</a:t>
                </a:r>
                <a:r>
                  <a:rPr lang="en-GB" sz="1100" baseline="-25000" dirty="0">
                    <a:solidFill>
                      <a:srgbClr val="002060"/>
                    </a:solidFill>
                    <a:ea typeface="Times New Roman" panose="02020603050405020304" pitchFamily="18" charset="0"/>
                  </a:rPr>
                  <a:t>0 </a:t>
                </a:r>
                <a:r>
                  <a:rPr lang="en-GB" sz="1100" dirty="0">
                    <a:solidFill>
                      <a:srgbClr val="002060"/>
                    </a:solidFill>
                    <a:ea typeface="Times New Roman" panose="02020603050405020304" pitchFamily="18" charset="0"/>
                  </a:rPr>
                  <a:t>, µ</a:t>
                </a:r>
                <a:r>
                  <a:rPr lang="en-GB" sz="1100" baseline="-25000" dirty="0">
                    <a:solidFill>
                      <a:srgbClr val="002060"/>
                    </a:solidFill>
                    <a:ea typeface="Times New Roman" panose="02020603050405020304" pitchFamily="18" charset="0"/>
                  </a:rPr>
                  <a:t>r</a:t>
                </a:r>
                <a:r>
                  <a:rPr lang="en-GB" sz="1100" dirty="0">
                    <a:solidFill>
                      <a:srgbClr val="002060"/>
                    </a:solidFill>
                    <a:ea typeface="Times New Roman" panose="02020603050405020304" pitchFamily="18" charset="0"/>
                  </a:rPr>
                  <a:t> = relative magnetic permeability of the conductor, µ</a:t>
                </a:r>
                <a:r>
                  <a:rPr lang="en-GB" sz="1100" baseline="-25000" dirty="0">
                    <a:solidFill>
                      <a:srgbClr val="002060"/>
                    </a:solidFill>
                    <a:ea typeface="Times New Roman" panose="02020603050405020304" pitchFamily="18" charset="0"/>
                  </a:rPr>
                  <a:t>0</a:t>
                </a:r>
                <a:r>
                  <a:rPr lang="en-GB" sz="1100" dirty="0">
                    <a:solidFill>
                      <a:srgbClr val="002060"/>
                    </a:solidFill>
                    <a:ea typeface="Times New Roman" panose="02020603050405020304" pitchFamily="18" charset="0"/>
                  </a:rPr>
                  <a:t> = permeability of free space.</a:t>
                </a:r>
              </a:p>
              <a:p>
                <a:pPr algn="just">
                  <a:lnSpc>
                    <a:spcPts val="1300"/>
                  </a:lnSpc>
                  <a:spcBef>
                    <a:spcPts val="600"/>
                  </a:spcBef>
                </a:pPr>
                <a:r>
                  <a:rPr lang="en-GB" sz="1100" dirty="0">
                    <a:solidFill>
                      <a:srgbClr val="002060"/>
                    </a:solidFill>
                    <a:ea typeface="Times New Roman" panose="02020603050405020304" pitchFamily="18" charset="0"/>
                  </a:rPr>
                  <a:t>For copper at 400 MHz, </a:t>
                </a:r>
                <a:r>
                  <a:rPr lang="el-GR" sz="1100" dirty="0">
                    <a:solidFill>
                      <a:srgbClr val="002060"/>
                    </a:solidFill>
                    <a:ea typeface="Times New Roman" panose="02020603050405020304" pitchFamily="18" charset="0"/>
                  </a:rPr>
                  <a:t>ρ</a:t>
                </a:r>
                <a:r>
                  <a:rPr lang="en-GB" sz="1100" dirty="0">
                    <a:solidFill>
                      <a:srgbClr val="002060"/>
                    </a:solidFill>
                    <a:ea typeface="Times New Roman" panose="02020603050405020304" pitchFamily="18" charset="0"/>
                  </a:rPr>
                  <a:t> = 1.678 * 10</a:t>
                </a:r>
                <a:r>
                  <a:rPr lang="en-GB" sz="1100" baseline="30000" dirty="0">
                    <a:solidFill>
                      <a:srgbClr val="002060"/>
                    </a:solidFill>
                    <a:ea typeface="Times New Roman" panose="02020603050405020304" pitchFamily="18" charset="0"/>
                  </a:rPr>
                  <a:t>-8</a:t>
                </a:r>
                <a:r>
                  <a:rPr lang="en-GB" sz="1100" dirty="0">
                    <a:solidFill>
                      <a:srgbClr val="002060"/>
                    </a:solidFill>
                    <a:ea typeface="Times New Roman" panose="02020603050405020304" pitchFamily="18" charset="0"/>
                  </a:rPr>
                  <a:t> </a:t>
                </a:r>
                <a:r>
                  <a:rPr lang="el-GR" sz="1100" dirty="0">
                    <a:solidFill>
                      <a:srgbClr val="002060"/>
                    </a:solidFill>
                    <a:ea typeface="Times New Roman" panose="02020603050405020304" pitchFamily="18" charset="0"/>
                  </a:rPr>
                  <a:t>Ω</a:t>
                </a:r>
                <a:r>
                  <a:rPr lang="en-GB" sz="1100" dirty="0">
                    <a:solidFill>
                      <a:srgbClr val="002060"/>
                    </a:solidFill>
                    <a:ea typeface="Times New Roman" panose="02020603050405020304" pitchFamily="18" charset="0"/>
                  </a:rPr>
                  <a:t>m, µ</a:t>
                </a:r>
                <a:r>
                  <a:rPr lang="en-GB" sz="1100" baseline="-25000" dirty="0">
                    <a:solidFill>
                      <a:srgbClr val="002060"/>
                    </a:solidFill>
                    <a:ea typeface="Times New Roman" panose="02020603050405020304" pitchFamily="18" charset="0"/>
                  </a:rPr>
                  <a:t>r</a:t>
                </a:r>
                <a:r>
                  <a:rPr lang="en-GB" sz="1100" dirty="0">
                    <a:solidFill>
                      <a:srgbClr val="002060"/>
                    </a:solidFill>
                    <a:ea typeface="Times New Roman" panose="02020603050405020304" pitchFamily="18" charset="0"/>
                  </a:rPr>
                  <a:t> = 0.999991, </a:t>
                </a:r>
                <a:r>
                  <a:rPr lang="el-GR" sz="1100" dirty="0">
                    <a:solidFill>
                      <a:srgbClr val="002060"/>
                    </a:solidFill>
                    <a:ea typeface="Times New Roman" panose="02020603050405020304" pitchFamily="18" charset="0"/>
                  </a:rPr>
                  <a:t>δ</a:t>
                </a:r>
                <a:r>
                  <a:rPr lang="en-GB" sz="1100" dirty="0">
                    <a:solidFill>
                      <a:srgbClr val="002060"/>
                    </a:solidFill>
                    <a:ea typeface="Times New Roman" panose="02020603050405020304" pitchFamily="18" charset="0"/>
                  </a:rPr>
                  <a:t> = 3.26 µm</a:t>
                </a:r>
              </a:p>
            </p:txBody>
          </p:sp>
        </mc:Choice>
        <mc:Fallback xmlns="">
          <p:sp>
            <p:nvSpPr>
              <p:cNvPr id="18" name="Rectangle 17"/>
              <p:cNvSpPr>
                <a:spLocks noRot="1" noChangeAspect="1" noMove="1" noResize="1" noEditPoints="1" noAdjustHandles="1" noChangeArrowheads="1" noChangeShapeType="1" noTextEdit="1"/>
              </p:cNvSpPr>
              <p:nvPr/>
            </p:nvSpPr>
            <p:spPr>
              <a:xfrm>
                <a:off x="6023992" y="4725144"/>
                <a:ext cx="5580000" cy="1567096"/>
              </a:xfrm>
              <a:prstGeom prst="rect">
                <a:avLst/>
              </a:prstGeom>
              <a:blipFill>
                <a:blip r:embed="rId2"/>
                <a:stretch>
                  <a:fillRect t="-25292" b="-1946"/>
                </a:stretch>
              </a:blipFill>
            </p:spPr>
            <p:txBody>
              <a:bodyPr/>
              <a:lstStyle/>
              <a:p>
                <a:r>
                  <a:rPr lang="en-US">
                    <a:noFill/>
                  </a:rPr>
                  <a:t> </a:t>
                </a:r>
              </a:p>
            </p:txBody>
          </p:sp>
        </mc:Fallback>
      </mc:AlternateContent>
      <p:graphicFrame>
        <p:nvGraphicFramePr>
          <p:cNvPr id="21" name="Chart 20"/>
          <p:cNvGraphicFramePr/>
          <p:nvPr>
            <p:extLst>
              <p:ext uri="{D42A27DB-BD31-4B8C-83A1-F6EECF244321}">
                <p14:modId xmlns:p14="http://schemas.microsoft.com/office/powerpoint/2010/main" val="802823263"/>
              </p:ext>
            </p:extLst>
          </p:nvPr>
        </p:nvGraphicFramePr>
        <p:xfrm>
          <a:off x="8778288" y="1196752"/>
          <a:ext cx="2695848" cy="2781341"/>
        </p:xfrm>
        <a:graphic>
          <a:graphicData uri="http://schemas.openxmlformats.org/drawingml/2006/chart">
            <c:chart xmlns:c="http://schemas.openxmlformats.org/drawingml/2006/chart" xmlns:r="http://schemas.openxmlformats.org/officeDocument/2006/relationships" r:id="rId3"/>
          </a:graphicData>
        </a:graphic>
      </p:graphicFrame>
      <p:cxnSp>
        <p:nvCxnSpPr>
          <p:cNvPr id="23" name="Straight Connector 22"/>
          <p:cNvCxnSpPr/>
          <p:nvPr/>
        </p:nvCxnSpPr>
        <p:spPr>
          <a:xfrm flipV="1">
            <a:off x="9930416" y="2780928"/>
            <a:ext cx="0" cy="576064"/>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9570376" y="2808486"/>
            <a:ext cx="368424"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9930416" y="2492896"/>
            <a:ext cx="1018227" cy="246221"/>
          </a:xfrm>
          <a:prstGeom prst="rect">
            <a:avLst/>
          </a:prstGeom>
          <a:noFill/>
        </p:spPr>
        <p:txBody>
          <a:bodyPr wrap="none" rtlCol="0">
            <a:spAutoFit/>
          </a:bodyPr>
          <a:lstStyle/>
          <a:p>
            <a:r>
              <a:rPr lang="en-GB" sz="1000" dirty="0">
                <a:solidFill>
                  <a:srgbClr val="002060"/>
                </a:solidFill>
              </a:rPr>
              <a:t>at d = </a:t>
            </a:r>
            <a:r>
              <a:rPr lang="el-GR" sz="1000" dirty="0">
                <a:solidFill>
                  <a:srgbClr val="002060"/>
                </a:solidFill>
              </a:rPr>
              <a:t>δ</a:t>
            </a:r>
            <a:r>
              <a:rPr lang="en-GB" sz="1000" dirty="0">
                <a:solidFill>
                  <a:srgbClr val="002060"/>
                </a:solidFill>
              </a:rPr>
              <a:t> ; J = </a:t>
            </a:r>
            <a:r>
              <a:rPr lang="en-GB" sz="1000" dirty="0" err="1">
                <a:solidFill>
                  <a:srgbClr val="002060"/>
                </a:solidFill>
              </a:rPr>
              <a:t>J</a:t>
            </a:r>
            <a:r>
              <a:rPr lang="en-GB" sz="1000" baseline="-25000" dirty="0" err="1">
                <a:solidFill>
                  <a:srgbClr val="002060"/>
                </a:solidFill>
              </a:rPr>
              <a:t>s</a:t>
            </a:r>
            <a:r>
              <a:rPr lang="en-GB" sz="1000" dirty="0">
                <a:solidFill>
                  <a:srgbClr val="002060"/>
                </a:solidFill>
              </a:rPr>
              <a:t>/e</a:t>
            </a:r>
          </a:p>
        </p:txBody>
      </p:sp>
      <p:sp>
        <p:nvSpPr>
          <p:cNvPr id="17" name="Rectangle 16"/>
          <p:cNvSpPr/>
          <p:nvPr/>
        </p:nvSpPr>
        <p:spPr>
          <a:xfrm>
            <a:off x="5979060" y="3513891"/>
            <a:ext cx="2465927" cy="611706"/>
          </a:xfrm>
          <a:prstGeom prst="rect">
            <a:avLst/>
          </a:prstGeom>
        </p:spPr>
        <p:txBody>
          <a:bodyPr wrap="square">
            <a:spAutoFit/>
          </a:bodyPr>
          <a:lstStyle/>
          <a:p>
            <a:pPr algn="ctr">
              <a:lnSpc>
                <a:spcPts val="1300"/>
              </a:lnSpc>
              <a:spcBef>
                <a:spcPts val="600"/>
              </a:spcBef>
              <a:spcAft>
                <a:spcPts val="0"/>
              </a:spcAft>
            </a:pPr>
            <a:r>
              <a:rPr lang="en-GB" sz="1600" dirty="0">
                <a:solidFill>
                  <a:srgbClr val="002060"/>
                </a:solidFill>
                <a:ea typeface="Times New Roman" panose="02020603050405020304" pitchFamily="18" charset="0"/>
              </a:rPr>
              <a:t>RF current is flowing through only the first layers of a plain cable</a:t>
            </a:r>
          </a:p>
        </p:txBody>
      </p:sp>
    </p:spTree>
    <p:extLst>
      <p:ext uri="{BB962C8B-B14F-4D97-AF65-F5344CB8AC3E}">
        <p14:creationId xmlns:p14="http://schemas.microsoft.com/office/powerpoint/2010/main" val="617253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Skin depth effect</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sz="half" idx="1"/>
              </p:nvPr>
            </p:nvSpPr>
            <p:spPr>
              <a:xfrm>
                <a:off x="551384" y="1774896"/>
                <a:ext cx="5400000" cy="4389879"/>
              </a:xfrm>
            </p:spPr>
            <p:txBody>
              <a:bodyPr anchor="ctr">
                <a:normAutofit/>
              </a:bodyPr>
              <a:lstStyle/>
              <a:p>
                <a:pPr algn="just">
                  <a:lnSpc>
                    <a:spcPts val="1300"/>
                  </a:lnSpc>
                  <a:spcBef>
                    <a:spcPts val="600"/>
                  </a:spcBef>
                </a:pPr>
                <a14:m>
                  <m:oMathPara xmlns:m="http://schemas.openxmlformats.org/officeDocument/2006/math">
                    <m:oMathParaPr>
                      <m:jc m:val="centerGroup"/>
                    </m:oMathParaPr>
                    <m:oMath xmlns:m="http://schemas.openxmlformats.org/officeDocument/2006/math">
                      <m:r>
                        <a:rPr lang="el-GR" sz="1800" b="1" i="1">
                          <a:latin typeface="Cambria Math" panose="02040503050406030204" pitchFamily="18" charset="0"/>
                          <a:ea typeface="Cambria Math" panose="02040503050406030204" pitchFamily="18" charset="0"/>
                        </a:rPr>
                        <m:t>𝜹</m:t>
                      </m:r>
                      <m:r>
                        <a:rPr lang="en-GB" sz="1800" b="1">
                          <a:latin typeface="Cambria Math" panose="02040503050406030204" pitchFamily="18" charset="0"/>
                          <a:ea typeface="Cambria Math" panose="02040503050406030204" pitchFamily="18" charset="0"/>
                          <a:cs typeface="Cambria Math" panose="02040503050406030204" pitchFamily="18" charset="0"/>
                        </a:rPr>
                        <m:t>=</m:t>
                      </m:r>
                      <m:rad>
                        <m:radPr>
                          <m:degHide m:val="on"/>
                          <m:ctrlPr>
                            <a:rPr lang="en-GB" sz="1800" b="1" i="1">
                              <a:latin typeface="Cambria Math" panose="02040503050406030204" pitchFamily="18" charset="0"/>
                              <a:ea typeface="Cambria Math" panose="02040503050406030204" pitchFamily="18" charset="0"/>
                              <a:cs typeface="Cambria Math" panose="02040503050406030204" pitchFamily="18" charset="0"/>
                            </a:rPr>
                          </m:ctrlPr>
                        </m:radPr>
                        <m:deg/>
                        <m:e>
                          <m:f>
                            <m:fPr>
                              <m:ctrlPr>
                                <a:rPr lang="en-GB" sz="1800" b="1" i="1">
                                  <a:latin typeface="Cambria Math" panose="02040503050406030204" pitchFamily="18" charset="0"/>
                                  <a:ea typeface="Cambria Math" panose="02040503050406030204" pitchFamily="18" charset="0"/>
                                  <a:cs typeface="Cambria Math" panose="02040503050406030204" pitchFamily="18" charset="0"/>
                                </a:rPr>
                              </m:ctrlPr>
                            </m:fPr>
                            <m:num>
                              <m:r>
                                <a:rPr lang="el-GR" sz="1800" b="1" i="1">
                                  <a:latin typeface="Cambria Math" panose="02040503050406030204" pitchFamily="18" charset="0"/>
                                  <a:ea typeface="Cambria Math" panose="02040503050406030204" pitchFamily="18" charset="0"/>
                                  <a:cs typeface="Cambria Math" panose="02040503050406030204" pitchFamily="18" charset="0"/>
                                </a:rPr>
                                <m:t>𝝆</m:t>
                              </m:r>
                            </m:num>
                            <m:den>
                              <m:r>
                                <m:rPr>
                                  <m:nor/>
                                </m:rPr>
                                <a:rPr lang="el-GR" sz="1800" b="1" dirty="0">
                                  <a:ea typeface="Cambria Math" panose="02040503050406030204" pitchFamily="18" charset="0"/>
                                </a:rPr>
                                <m:t>π</m:t>
                              </m:r>
                              <m:r>
                                <m:rPr>
                                  <m:nor/>
                                </m:rPr>
                                <a:rPr lang="en-GB" sz="1800" b="1" dirty="0">
                                  <a:ea typeface="Cambria Math" panose="02040503050406030204" pitchFamily="18" charset="0"/>
                                </a:rPr>
                                <m:t>f</m:t>
                              </m:r>
                              <m:r>
                                <a:rPr lang="en-US" sz="1800" b="1" i="1">
                                  <a:latin typeface="Cambria Math" panose="02040503050406030204" pitchFamily="18" charset="0"/>
                                  <a:ea typeface="Cambria Math" panose="02040503050406030204" pitchFamily="18" charset="0"/>
                                  <a:cs typeface="Cambria Math" panose="02040503050406030204" pitchFamily="18" charset="0"/>
                                </a:rPr>
                                <m:t>µ</m:t>
                              </m:r>
                            </m:den>
                          </m:f>
                        </m:e>
                      </m:rad>
                    </m:oMath>
                  </m:oMathPara>
                </a14:m>
                <a:endParaRPr lang="en-GB" sz="1800" b="1" baseline="30000" dirty="0">
                  <a:ea typeface="Cambria Math" panose="02040503050406030204" pitchFamily="18" charset="0"/>
                </a:endParaRPr>
              </a:p>
              <a:p>
                <a:pPr algn="just">
                  <a:lnSpc>
                    <a:spcPts val="1300"/>
                  </a:lnSpc>
                  <a:spcBef>
                    <a:spcPts val="600"/>
                  </a:spcBef>
                  <a:spcAft>
                    <a:spcPts val="0"/>
                  </a:spcAft>
                </a:pPr>
                <a:endParaRPr lang="en-GB" sz="1800" b="1" dirty="0">
                  <a:ea typeface="Times New Roman" panose="02020603050405020304" pitchFamily="18" charset="0"/>
                </a:endParaRPr>
              </a:p>
              <a:p>
                <a:pPr algn="just">
                  <a:lnSpc>
                    <a:spcPts val="1300"/>
                  </a:lnSpc>
                  <a:spcBef>
                    <a:spcPts val="600"/>
                  </a:spcBef>
                  <a:spcAft>
                    <a:spcPts val="0"/>
                  </a:spcAft>
                </a:pPr>
                <a:endParaRPr lang="en-GB" sz="1800" b="1" dirty="0">
                  <a:ea typeface="Times New Roman" panose="02020603050405020304" pitchFamily="18" charset="0"/>
                </a:endParaRPr>
              </a:p>
              <a:p>
                <a:pPr algn="just">
                  <a:lnSpc>
                    <a:spcPct val="130000"/>
                  </a:lnSpc>
                  <a:spcBef>
                    <a:spcPts val="0"/>
                  </a:spcBef>
                </a:pPr>
                <a:r>
                  <a:rPr lang="en-GB" sz="1800" dirty="0">
                    <a:ea typeface="Times New Roman" panose="02020603050405020304" pitchFamily="18" charset="0"/>
                  </a:rPr>
                  <a:t>With</a:t>
                </a:r>
              </a:p>
              <a:p>
                <a:pPr algn="just">
                  <a:lnSpc>
                    <a:spcPct val="130000"/>
                  </a:lnSpc>
                  <a:spcBef>
                    <a:spcPts val="0"/>
                  </a:spcBef>
                </a:pPr>
                <a:r>
                  <a:rPr lang="el-GR" sz="1800" dirty="0">
                    <a:ea typeface="Times New Roman" panose="02020603050405020304" pitchFamily="18" charset="0"/>
                  </a:rPr>
                  <a:t>ρ</a:t>
                </a:r>
                <a:r>
                  <a:rPr lang="en-GB" sz="1800" dirty="0">
                    <a:ea typeface="Times New Roman" panose="02020603050405020304" pitchFamily="18" charset="0"/>
                  </a:rPr>
                  <a:t> = resistivity of the conductor</a:t>
                </a:r>
              </a:p>
              <a:p>
                <a:pPr algn="just">
                  <a:lnSpc>
                    <a:spcPct val="130000"/>
                  </a:lnSpc>
                  <a:spcBef>
                    <a:spcPts val="0"/>
                  </a:spcBef>
                </a:pPr>
                <a:r>
                  <a:rPr lang="fr-CH" sz="1800" dirty="0">
                    <a:ea typeface="Times New Roman" panose="02020603050405020304" pitchFamily="18" charset="0"/>
                  </a:rPr>
                  <a:t>f</a:t>
                </a:r>
                <a:r>
                  <a:rPr lang="en-GB" sz="1800" dirty="0">
                    <a:ea typeface="Times New Roman" panose="02020603050405020304" pitchFamily="18" charset="0"/>
                  </a:rPr>
                  <a:t> = frequency</a:t>
                </a:r>
              </a:p>
              <a:p>
                <a:pPr algn="just">
                  <a:lnSpc>
                    <a:spcPct val="130000"/>
                  </a:lnSpc>
                  <a:spcBef>
                    <a:spcPts val="0"/>
                  </a:spcBef>
                </a:pPr>
                <a:r>
                  <a:rPr lang="en-GB" sz="1800" dirty="0">
                    <a:ea typeface="Times New Roman" panose="02020603050405020304" pitchFamily="18" charset="0"/>
                  </a:rPr>
                  <a:t>µ = µ</a:t>
                </a:r>
                <a:r>
                  <a:rPr lang="en-GB" sz="1800" baseline="-25000" dirty="0">
                    <a:ea typeface="Times New Roman" panose="02020603050405020304" pitchFamily="18" charset="0"/>
                  </a:rPr>
                  <a:t>r</a:t>
                </a:r>
                <a:r>
                  <a:rPr lang="en-GB" sz="1800" dirty="0">
                    <a:ea typeface="Times New Roman" panose="02020603050405020304" pitchFamily="18" charset="0"/>
                  </a:rPr>
                  <a:t> * µ</a:t>
                </a:r>
                <a:r>
                  <a:rPr lang="en-GB" sz="1800" baseline="-25000" dirty="0">
                    <a:ea typeface="Times New Roman" panose="02020603050405020304" pitchFamily="18" charset="0"/>
                  </a:rPr>
                  <a:t>0 </a:t>
                </a:r>
              </a:p>
              <a:p>
                <a:pPr algn="just">
                  <a:lnSpc>
                    <a:spcPct val="130000"/>
                  </a:lnSpc>
                  <a:spcBef>
                    <a:spcPts val="0"/>
                  </a:spcBef>
                </a:pPr>
                <a:r>
                  <a:rPr lang="en-GB" sz="1800" dirty="0">
                    <a:ea typeface="Times New Roman" panose="02020603050405020304" pitchFamily="18" charset="0"/>
                  </a:rPr>
                  <a:t>µ</a:t>
                </a:r>
                <a:r>
                  <a:rPr lang="en-GB" sz="1800" baseline="-25000" dirty="0">
                    <a:ea typeface="Times New Roman" panose="02020603050405020304" pitchFamily="18" charset="0"/>
                  </a:rPr>
                  <a:t>r</a:t>
                </a:r>
                <a:r>
                  <a:rPr lang="en-GB" sz="1800" dirty="0">
                    <a:ea typeface="Times New Roman" panose="02020603050405020304" pitchFamily="18" charset="0"/>
                  </a:rPr>
                  <a:t> = relative magnetic permeability of the conductor</a:t>
                </a:r>
              </a:p>
              <a:p>
                <a:pPr algn="just">
                  <a:lnSpc>
                    <a:spcPct val="130000"/>
                  </a:lnSpc>
                  <a:spcBef>
                    <a:spcPts val="0"/>
                  </a:spcBef>
                </a:pPr>
                <a:r>
                  <a:rPr lang="en-GB" sz="1800" dirty="0">
                    <a:ea typeface="Times New Roman" panose="02020603050405020304" pitchFamily="18" charset="0"/>
                  </a:rPr>
                  <a:t>µ</a:t>
                </a:r>
                <a:r>
                  <a:rPr lang="en-GB" sz="1800" baseline="-25000" dirty="0">
                    <a:ea typeface="Times New Roman" panose="02020603050405020304" pitchFamily="18" charset="0"/>
                  </a:rPr>
                  <a:t>0</a:t>
                </a:r>
                <a:r>
                  <a:rPr lang="en-GB" sz="1800" dirty="0">
                    <a:ea typeface="Times New Roman" panose="02020603050405020304" pitchFamily="18" charset="0"/>
                  </a:rPr>
                  <a:t> = permeability of free space</a:t>
                </a:r>
                <a:endParaRPr lang="en-GB" sz="1600" dirty="0">
                  <a:ea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sz="half" idx="1"/>
              </p:nvPr>
            </p:nvSpPr>
            <p:spPr>
              <a:xfrm>
                <a:off x="551384" y="1774896"/>
                <a:ext cx="5400000" cy="4389879"/>
              </a:xfrm>
              <a:blipFill>
                <a:blip r:embed="rId2"/>
                <a:stretch>
                  <a:fillRect l="-903"/>
                </a:stretch>
              </a:blipFill>
            </p:spPr>
            <p:txBody>
              <a:bodyPr/>
              <a:lstStyle/>
              <a:p>
                <a:r>
                  <a:rPr lang="en-US">
                    <a:noFill/>
                  </a:rPr>
                  <a:t> </a:t>
                </a:r>
              </a:p>
            </p:txBody>
          </p:sp>
        </mc:Fallback>
      </mc:AlternateContent>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Slide Number Placeholder 5"/>
          <p:cNvSpPr>
            <a:spLocks noGrp="1"/>
          </p:cNvSpPr>
          <p:nvPr>
            <p:ph type="sldNum" sz="quarter" idx="12"/>
          </p:nvPr>
        </p:nvSpPr>
        <p:spPr/>
        <p:txBody>
          <a:bodyPr/>
          <a:lstStyle/>
          <a:p>
            <a:fld id="{EF86F7D3-99D0-4571-B698-B7532A3A637D}" type="slidenum">
              <a:rPr lang="en-GB" smtClean="0"/>
              <a:t>11</a:t>
            </a:fld>
            <a:endParaRPr lang="en-GB"/>
          </a:p>
        </p:txBody>
      </p:sp>
      <p:sp>
        <p:nvSpPr>
          <p:cNvPr id="7" name="Oval 6"/>
          <p:cNvSpPr/>
          <p:nvPr/>
        </p:nvSpPr>
        <p:spPr>
          <a:xfrm>
            <a:off x="8155375" y="829501"/>
            <a:ext cx="1800000" cy="1800000"/>
          </a:xfrm>
          <a:prstGeom prst="ellipse">
            <a:avLst/>
          </a:prstGeom>
          <a:gradFill flip="none" rotWithShape="1">
            <a:gsLst>
              <a:gs pos="66000">
                <a:srgbClr val="0070C0"/>
              </a:gs>
              <a:gs pos="50000">
                <a:schemeClr val="bg1"/>
              </a:gs>
              <a:gs pos="0">
                <a:schemeClr val="bg1"/>
              </a:gs>
              <a:gs pos="100000">
                <a:srgbClr val="0070C0"/>
              </a:gs>
            </a:gsLst>
            <a:path path="circle">
              <a:fillToRect l="50000" t="50000" r="50000" b="50000"/>
            </a:path>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8" name="Oval 7"/>
          <p:cNvSpPr/>
          <p:nvPr/>
        </p:nvSpPr>
        <p:spPr>
          <a:xfrm>
            <a:off x="8245375" y="919501"/>
            <a:ext cx="1620000" cy="1620000"/>
          </a:xfrm>
          <a:prstGeom prst="ellipse">
            <a:avLst/>
          </a:prstGeom>
          <a:noFill/>
          <a:ln>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p:cNvCxnSpPr/>
          <p:nvPr/>
        </p:nvCxnSpPr>
        <p:spPr>
          <a:xfrm>
            <a:off x="9523567" y="1765605"/>
            <a:ext cx="360000" cy="0"/>
          </a:xfrm>
          <a:prstGeom prst="straightConnector1">
            <a:avLst/>
          </a:prstGeom>
          <a:ln>
            <a:solidFill>
              <a:srgbClr val="002060"/>
            </a:solidFill>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flipH="1">
            <a:off x="9955575" y="1765605"/>
            <a:ext cx="360000" cy="0"/>
          </a:xfrm>
          <a:prstGeom prst="straightConnector1">
            <a:avLst/>
          </a:prstGeom>
          <a:ln>
            <a:solidFill>
              <a:srgbClr val="002060"/>
            </a:solidFill>
            <a:tailEnd type="triangle"/>
          </a:ln>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10027583" y="1405565"/>
            <a:ext cx="308098" cy="369332"/>
          </a:xfrm>
          <a:prstGeom prst="rect">
            <a:avLst/>
          </a:prstGeom>
          <a:noFill/>
        </p:spPr>
        <p:txBody>
          <a:bodyPr wrap="none" rtlCol="0">
            <a:spAutoFit/>
          </a:bodyPr>
          <a:lstStyle/>
          <a:p>
            <a:r>
              <a:rPr lang="el-GR" b="1" dirty="0">
                <a:solidFill>
                  <a:srgbClr val="002060"/>
                </a:solidFill>
              </a:rPr>
              <a:t>δ</a:t>
            </a:r>
            <a:endParaRPr lang="en-GB" b="1" dirty="0">
              <a:solidFill>
                <a:srgbClr val="002060"/>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1184733940"/>
              </p:ext>
            </p:extLst>
          </p:nvPr>
        </p:nvGraphicFramePr>
        <p:xfrm>
          <a:off x="6132664" y="3456664"/>
          <a:ext cx="5760640" cy="2570952"/>
        </p:xfrm>
        <a:graphic>
          <a:graphicData uri="http://schemas.openxmlformats.org/drawingml/2006/table">
            <a:tbl>
              <a:tblPr firstRow="1">
                <a:tableStyleId>{6E25E649-3F16-4E02-A733-19D2CDBF48F0}</a:tableStyleId>
              </a:tblPr>
              <a:tblGrid>
                <a:gridCol w="1152128">
                  <a:extLst>
                    <a:ext uri="{9D8B030D-6E8A-4147-A177-3AD203B41FA5}">
                      <a16:colId xmlns:a16="http://schemas.microsoft.com/office/drawing/2014/main" val="20000"/>
                    </a:ext>
                  </a:extLst>
                </a:gridCol>
                <a:gridCol w="1152128">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gridCol w="1152128">
                  <a:extLst>
                    <a:ext uri="{9D8B030D-6E8A-4147-A177-3AD203B41FA5}">
                      <a16:colId xmlns:a16="http://schemas.microsoft.com/office/drawing/2014/main" val="1794423029"/>
                    </a:ext>
                  </a:extLst>
                </a:gridCol>
                <a:gridCol w="1152128">
                  <a:extLst>
                    <a:ext uri="{9D8B030D-6E8A-4147-A177-3AD203B41FA5}">
                      <a16:colId xmlns:a16="http://schemas.microsoft.com/office/drawing/2014/main" val="3044092076"/>
                    </a:ext>
                  </a:extLst>
                </a:gridCol>
              </a:tblGrid>
              <a:tr h="564647">
                <a:tc>
                  <a:txBody>
                    <a:bodyPr/>
                    <a:lstStyle/>
                    <a:p>
                      <a:pPr algn="ctr" fontAlgn="b"/>
                      <a:r>
                        <a:rPr lang="en-GB" sz="1600" u="none" strike="noStrike" dirty="0">
                          <a:effectLst/>
                        </a:rPr>
                        <a:t>material</a:t>
                      </a:r>
                      <a:endParaRPr lang="en-GB" sz="1600" b="0" i="0" u="none" strike="noStrike" dirty="0">
                        <a:solidFill>
                          <a:srgbClr val="000000"/>
                        </a:solidFill>
                        <a:effectLst/>
                        <a:latin typeface="Calibri"/>
                      </a:endParaRPr>
                    </a:p>
                  </a:txBody>
                  <a:tcPr marL="7620" marR="7620" marT="7620" marB="0" anchor="ctr"/>
                </a:tc>
                <a:tc>
                  <a:txBody>
                    <a:bodyPr/>
                    <a:lstStyle/>
                    <a:p>
                      <a:pPr algn="ctr" fontAlgn="b"/>
                      <a:r>
                        <a:rPr lang="el-GR" sz="1600" dirty="0"/>
                        <a:t>Ρ</a:t>
                      </a:r>
                      <a:endParaRPr lang="fr-FR" sz="1600" dirty="0"/>
                    </a:p>
                    <a:p>
                      <a:pPr algn="ctr" fontAlgn="b"/>
                      <a:r>
                        <a:rPr lang="fr-FR" sz="1600" dirty="0"/>
                        <a:t>[n</a:t>
                      </a:r>
                      <a:r>
                        <a:rPr lang="el-GR" sz="1600" dirty="0"/>
                        <a:t>Ω</a:t>
                      </a:r>
                      <a:r>
                        <a:rPr lang="fr-FR" sz="1600" dirty="0"/>
                        <a:t>m]</a:t>
                      </a:r>
                      <a:endParaRPr lang="en-GB" sz="1600" b="0" i="1" u="none" strike="noStrike" baseline="-25000" dirty="0">
                        <a:solidFill>
                          <a:srgbClr val="000000"/>
                        </a:solidFill>
                        <a:effectLst/>
                        <a:latin typeface="Cambria Math" panose="02040503050406030204" pitchFamily="18" charset="0"/>
                        <a:ea typeface="Cambria Math" panose="02040503050406030204" pitchFamily="18" charset="0"/>
                      </a:endParaRPr>
                    </a:p>
                  </a:txBody>
                  <a:tcPr marL="7620" marR="7620" marT="7620" marB="0" anchor="ctr"/>
                </a:tc>
                <a:tc>
                  <a:txBody>
                    <a:bodyPr/>
                    <a:lstStyle/>
                    <a:p>
                      <a:pPr algn="ctr" fontAlgn="b"/>
                      <a:r>
                        <a:rPr lang="en-GB" sz="1600" dirty="0"/>
                        <a:t>µ</a:t>
                      </a:r>
                      <a:r>
                        <a:rPr lang="en-GB" sz="1600" baseline="-25000" dirty="0"/>
                        <a:t>r</a:t>
                      </a:r>
                      <a:endParaRPr lang="en-GB" sz="1600" b="0" i="0" u="none" strike="noStrike" dirty="0">
                        <a:solidFill>
                          <a:srgbClr val="000000"/>
                        </a:solidFill>
                        <a:effectLst/>
                        <a:latin typeface="Calibri"/>
                      </a:endParaRPr>
                    </a:p>
                  </a:txBody>
                  <a:tcPr marL="7620" marR="7620" marT="7620" marB="0" anchor="ctr"/>
                </a:tc>
                <a:tc>
                  <a:txBody>
                    <a:bodyPr/>
                    <a:lstStyle/>
                    <a:p>
                      <a:pPr algn="ctr" fontAlgn="b"/>
                      <a:r>
                        <a:rPr lang="el-GR" sz="1600" u="none" strike="noStrike" dirty="0">
                          <a:effectLst/>
                        </a:rPr>
                        <a:t>δ</a:t>
                      </a:r>
                      <a:endParaRPr lang="fr-FR" sz="1600" u="none" strike="noStrike" dirty="0">
                        <a:effectLst/>
                      </a:endParaRPr>
                    </a:p>
                    <a:p>
                      <a:pPr algn="ctr" fontAlgn="b"/>
                      <a:r>
                        <a:rPr lang="en-GB" sz="1600" u="none" strike="noStrike" dirty="0">
                          <a:effectLst/>
                        </a:rPr>
                        <a:t>@ 200 MHz</a:t>
                      </a:r>
                    </a:p>
                    <a:p>
                      <a:pPr algn="ctr" fontAlgn="b"/>
                      <a:r>
                        <a:rPr lang="fr-FR" sz="1600" u="none" strike="noStrike" dirty="0">
                          <a:effectLst/>
                        </a:rPr>
                        <a:t>[</a:t>
                      </a:r>
                      <a:r>
                        <a:rPr lang="el-GR" sz="1600" u="none" strike="noStrike" dirty="0">
                          <a:effectLst/>
                        </a:rPr>
                        <a:t>μ</a:t>
                      </a:r>
                      <a:r>
                        <a:rPr lang="fr-FR" sz="1600" u="none" strike="noStrike" dirty="0">
                          <a:effectLst/>
                        </a:rPr>
                        <a:t>m]</a:t>
                      </a:r>
                      <a:endParaRPr lang="en-GB" sz="1600" b="0" i="0" u="none" strike="noStrike" dirty="0">
                        <a:solidFill>
                          <a:srgbClr val="000000"/>
                        </a:solidFill>
                        <a:effectLst/>
                        <a:latin typeface="Calibri"/>
                      </a:endParaRPr>
                    </a:p>
                  </a:txBody>
                  <a:tcPr marL="7620" marR="7620" marT="7620" marB="0" anchor="ctr"/>
                </a:tc>
                <a:tc>
                  <a:txBody>
                    <a:bodyPr/>
                    <a:lstStyle/>
                    <a:p>
                      <a:pPr algn="ctr" fontAlgn="b"/>
                      <a:r>
                        <a:rPr lang="fr-FR" sz="1600" u="none" strike="noStrike" dirty="0">
                          <a:effectLst/>
                        </a:rPr>
                        <a:t>5 x </a:t>
                      </a:r>
                      <a:r>
                        <a:rPr lang="el-GR" sz="1600" u="none" strike="noStrike" dirty="0">
                          <a:effectLst/>
                        </a:rPr>
                        <a:t>δ</a:t>
                      </a:r>
                      <a:endParaRPr lang="fr-FR" sz="1600" u="none" strike="noStrike" dirty="0">
                        <a:effectLst/>
                      </a:endParaRPr>
                    </a:p>
                    <a:p>
                      <a:pPr algn="ctr" fontAlgn="b"/>
                      <a:r>
                        <a:rPr lang="en-GB" sz="1600" u="none" strike="noStrike" dirty="0">
                          <a:effectLst/>
                        </a:rPr>
                        <a:t>@ 200 MHz</a:t>
                      </a:r>
                    </a:p>
                    <a:p>
                      <a:pPr algn="ctr" fontAlgn="b"/>
                      <a:r>
                        <a:rPr lang="fr-FR" sz="1600" u="none" strike="noStrike" dirty="0">
                          <a:effectLst/>
                        </a:rPr>
                        <a:t>[</a:t>
                      </a:r>
                      <a:r>
                        <a:rPr lang="el-GR" sz="1600" u="none" strike="noStrike" dirty="0">
                          <a:effectLst/>
                        </a:rPr>
                        <a:t>μ</a:t>
                      </a:r>
                      <a:r>
                        <a:rPr lang="fr-FR" sz="1600" u="none" strike="noStrike" dirty="0">
                          <a:effectLst/>
                        </a:rPr>
                        <a:t>m]</a:t>
                      </a:r>
                      <a:endParaRPr lang="en-GB" sz="1600" b="0" i="0" u="none" strike="noStrike" dirty="0">
                        <a:solidFill>
                          <a:srgbClr val="000000"/>
                        </a:solidFill>
                        <a:effectLst/>
                        <a:latin typeface="Calibri"/>
                      </a:endParaRPr>
                    </a:p>
                  </a:txBody>
                  <a:tcPr marL="7620" marR="7620" marT="7620" marB="0" anchor="ctr"/>
                </a:tc>
                <a:extLst>
                  <a:ext uri="{0D108BD9-81ED-4DB2-BD59-A6C34878D82A}">
                    <a16:rowId xmlns:a16="http://schemas.microsoft.com/office/drawing/2014/main" val="10000"/>
                  </a:ext>
                </a:extLst>
              </a:tr>
              <a:tr h="305302">
                <a:tc>
                  <a:txBody>
                    <a:bodyPr/>
                    <a:lstStyle/>
                    <a:p>
                      <a:pPr algn="ctr" fontAlgn="b"/>
                      <a:r>
                        <a:rPr lang="en-GB" sz="1600" u="none" strike="noStrike" dirty="0">
                          <a:solidFill>
                            <a:srgbClr val="002060"/>
                          </a:solidFill>
                          <a:effectLst/>
                        </a:rPr>
                        <a:t>Gold</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24.4</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1</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5.56</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27.8</a:t>
                      </a:r>
                      <a:endParaRPr lang="en-GB" sz="1600" b="0" i="0" u="none" strike="noStrike" dirty="0">
                        <a:solidFill>
                          <a:srgbClr val="002060"/>
                        </a:solidFill>
                        <a:effectLst/>
                        <a:latin typeface="Calibri"/>
                      </a:endParaRPr>
                    </a:p>
                  </a:txBody>
                  <a:tcPr marL="7620" marR="7620" marT="7620" marB="0" anchor="ctr"/>
                </a:tc>
                <a:extLst>
                  <a:ext uri="{0D108BD9-81ED-4DB2-BD59-A6C34878D82A}">
                    <a16:rowId xmlns:a16="http://schemas.microsoft.com/office/drawing/2014/main" val="10001"/>
                  </a:ext>
                </a:extLst>
              </a:tr>
              <a:tr h="305302">
                <a:tc>
                  <a:txBody>
                    <a:bodyPr/>
                    <a:lstStyle/>
                    <a:p>
                      <a:pPr algn="ctr" fontAlgn="b"/>
                      <a:r>
                        <a:rPr lang="en-GB" sz="1600" u="none" strike="noStrike" dirty="0">
                          <a:solidFill>
                            <a:srgbClr val="002060"/>
                          </a:solidFill>
                          <a:effectLst/>
                        </a:rPr>
                        <a:t>Silver</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15.9</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1</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4.49</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22.5</a:t>
                      </a:r>
                      <a:endParaRPr lang="en-GB" sz="1600" b="0" i="0" u="none" strike="noStrike" dirty="0">
                        <a:solidFill>
                          <a:srgbClr val="002060"/>
                        </a:solidFill>
                        <a:effectLst/>
                        <a:latin typeface="Calibri"/>
                      </a:endParaRPr>
                    </a:p>
                  </a:txBody>
                  <a:tcPr marL="7620" marR="7620" marT="7620" marB="0" anchor="ctr"/>
                </a:tc>
                <a:extLst>
                  <a:ext uri="{0D108BD9-81ED-4DB2-BD59-A6C34878D82A}">
                    <a16:rowId xmlns:a16="http://schemas.microsoft.com/office/drawing/2014/main" val="10002"/>
                  </a:ext>
                </a:extLst>
              </a:tr>
              <a:tr h="305302">
                <a:tc>
                  <a:txBody>
                    <a:bodyPr/>
                    <a:lstStyle/>
                    <a:p>
                      <a:pPr algn="ctr" fontAlgn="b"/>
                      <a:r>
                        <a:rPr lang="en-GB" sz="1600" u="none" strike="noStrike" dirty="0">
                          <a:solidFill>
                            <a:srgbClr val="002060"/>
                          </a:solidFill>
                          <a:effectLst/>
                        </a:rPr>
                        <a:t>Copper</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17.2</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1</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4.67</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23.4</a:t>
                      </a:r>
                      <a:endParaRPr lang="en-GB" sz="1600" b="0" i="0" u="none" strike="noStrike" dirty="0">
                        <a:solidFill>
                          <a:srgbClr val="002060"/>
                        </a:solidFill>
                        <a:effectLst/>
                        <a:latin typeface="Calibri"/>
                      </a:endParaRPr>
                    </a:p>
                  </a:txBody>
                  <a:tcPr marL="7620" marR="7620" marT="7620" marB="0" anchor="ctr"/>
                </a:tc>
                <a:extLst>
                  <a:ext uri="{0D108BD9-81ED-4DB2-BD59-A6C34878D82A}">
                    <a16:rowId xmlns:a16="http://schemas.microsoft.com/office/drawing/2014/main" val="10003"/>
                  </a:ext>
                </a:extLst>
              </a:tr>
              <a:tr h="305302">
                <a:tc>
                  <a:txBody>
                    <a:bodyPr/>
                    <a:lstStyle/>
                    <a:p>
                      <a:pPr algn="ctr" fontAlgn="b"/>
                      <a:r>
                        <a:rPr lang="en-GB" sz="1600" u="none" strike="noStrike" dirty="0">
                          <a:solidFill>
                            <a:srgbClr val="002060"/>
                          </a:solidFill>
                          <a:effectLst/>
                        </a:rPr>
                        <a:t>Aluminium</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28.2</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1</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5.97</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29.9</a:t>
                      </a:r>
                      <a:endParaRPr lang="en-GB" sz="1600" b="0" i="0" u="none" strike="noStrike" dirty="0">
                        <a:solidFill>
                          <a:srgbClr val="002060"/>
                        </a:solidFill>
                        <a:effectLst/>
                        <a:latin typeface="Calibri"/>
                      </a:endParaRPr>
                    </a:p>
                  </a:txBody>
                  <a:tcPr marL="7620" marR="7620" marT="7620" marB="0" anchor="ctr"/>
                </a:tc>
                <a:extLst>
                  <a:ext uri="{0D108BD9-81ED-4DB2-BD59-A6C34878D82A}">
                    <a16:rowId xmlns:a16="http://schemas.microsoft.com/office/drawing/2014/main" val="10004"/>
                  </a:ext>
                </a:extLst>
              </a:tr>
              <a:tr h="305302">
                <a:tc>
                  <a:txBody>
                    <a:bodyPr/>
                    <a:lstStyle/>
                    <a:p>
                      <a:pPr algn="ctr" fontAlgn="b"/>
                      <a:r>
                        <a:rPr lang="en-GB" sz="1600" u="none" strike="noStrike" dirty="0">
                          <a:solidFill>
                            <a:srgbClr val="002060"/>
                          </a:solidFill>
                          <a:effectLst/>
                        </a:rPr>
                        <a:t>Tin</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109</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1</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11.75</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58.8</a:t>
                      </a:r>
                      <a:endParaRPr lang="en-GB" sz="1600" b="0" i="0" u="none" strike="noStrike" dirty="0">
                        <a:solidFill>
                          <a:srgbClr val="002060"/>
                        </a:solidFill>
                        <a:effectLst/>
                        <a:latin typeface="Calibri"/>
                      </a:endParaRPr>
                    </a:p>
                  </a:txBody>
                  <a:tcPr marL="7620" marR="7620" marT="7620" marB="0" anchor="ctr"/>
                </a:tc>
                <a:extLst>
                  <a:ext uri="{0D108BD9-81ED-4DB2-BD59-A6C34878D82A}">
                    <a16:rowId xmlns:a16="http://schemas.microsoft.com/office/drawing/2014/main" val="10005"/>
                  </a:ext>
                </a:extLst>
              </a:tr>
              <a:tr h="305302">
                <a:tc>
                  <a:txBody>
                    <a:bodyPr/>
                    <a:lstStyle/>
                    <a:p>
                      <a:pPr algn="ctr" fontAlgn="b"/>
                      <a:r>
                        <a:rPr lang="en-GB" sz="1600" u="none" strike="noStrike" dirty="0">
                          <a:solidFill>
                            <a:srgbClr val="002060"/>
                          </a:solidFill>
                          <a:effectLst/>
                        </a:rPr>
                        <a:t>Lead</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220</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1</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16.70</a:t>
                      </a:r>
                      <a:endParaRPr lang="en-GB" sz="1600" b="0" i="0" u="none" strike="noStrike" dirty="0">
                        <a:solidFill>
                          <a:srgbClr val="002060"/>
                        </a:solidFill>
                        <a:effectLst/>
                        <a:latin typeface="Calibri"/>
                      </a:endParaRPr>
                    </a:p>
                  </a:txBody>
                  <a:tcPr marL="7620" marR="7620" marT="7620" marB="0" anchor="ctr"/>
                </a:tc>
                <a:tc>
                  <a:txBody>
                    <a:bodyPr/>
                    <a:lstStyle/>
                    <a:p>
                      <a:pPr algn="ctr" fontAlgn="b"/>
                      <a:r>
                        <a:rPr lang="en-GB" sz="1600" u="none" strike="noStrike" dirty="0">
                          <a:solidFill>
                            <a:srgbClr val="002060"/>
                          </a:solidFill>
                          <a:effectLst/>
                        </a:rPr>
                        <a:t>83.5</a:t>
                      </a:r>
                      <a:endParaRPr lang="en-GB" sz="1600" b="0" i="0" u="none" strike="noStrike" dirty="0">
                        <a:solidFill>
                          <a:srgbClr val="002060"/>
                        </a:solidFill>
                        <a:effectLst/>
                        <a:latin typeface="Calibri"/>
                      </a:endParaRPr>
                    </a:p>
                  </a:txBody>
                  <a:tcPr marL="7620" marR="7620" marT="7620" marB="0" anchor="ctr"/>
                </a:tc>
                <a:extLst>
                  <a:ext uri="{0D108BD9-81ED-4DB2-BD59-A6C34878D82A}">
                    <a16:rowId xmlns:a16="http://schemas.microsoft.com/office/drawing/2014/main" val="10006"/>
                  </a:ext>
                </a:extLst>
              </a:tr>
            </a:tbl>
          </a:graphicData>
        </a:graphic>
      </p:graphicFrame>
      <p:sp>
        <p:nvSpPr>
          <p:cNvPr id="4" name="Footer Placeholder 3">
            <a:extLst>
              <a:ext uri="{FF2B5EF4-FFF2-40B4-BE49-F238E27FC236}">
                <a16:creationId xmlns:a16="http://schemas.microsoft.com/office/drawing/2014/main" id="{DB66A3FA-C29D-86F1-9409-FF2CB78A599D}"/>
              </a:ext>
            </a:extLst>
          </p:cNvPr>
          <p:cNvSpPr>
            <a:spLocks noGrp="1"/>
          </p:cNvSpPr>
          <p:nvPr>
            <p:ph type="ftr" sz="quarter" idx="11"/>
          </p:nvPr>
        </p:nvSpPr>
        <p:spPr/>
        <p:txBody>
          <a:bodyPr/>
          <a:lstStyle/>
          <a:p>
            <a:r>
              <a:rPr lang="en-US"/>
              <a:t>RF Power transport, eric.montesinos@cern.ch, CERN RF Amplifiers &amp; Couplers</a:t>
            </a:r>
          </a:p>
        </p:txBody>
      </p:sp>
    </p:spTree>
    <p:extLst>
      <p:ext uri="{BB962C8B-B14F-4D97-AF65-F5344CB8AC3E}">
        <p14:creationId xmlns:p14="http://schemas.microsoft.com/office/powerpoint/2010/main" val="1435065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Outlook</a:t>
            </a:r>
          </a:p>
        </p:txBody>
      </p:sp>
      <p:sp>
        <p:nvSpPr>
          <p:cNvPr id="3" name="Content Placeholder 2"/>
          <p:cNvSpPr>
            <a:spLocks noGrp="1"/>
          </p:cNvSpPr>
          <p:nvPr>
            <p:ph idx="1"/>
          </p:nvPr>
        </p:nvSpPr>
        <p:spPr/>
        <p:txBody>
          <a:bodyPr>
            <a:normAutofit/>
          </a:bodyPr>
          <a:lstStyle/>
          <a:p>
            <a:pPr marL="0" indent="0">
              <a:buNone/>
            </a:pPr>
            <a:r>
              <a:rPr lang="en-GB" dirty="0">
                <a:solidFill>
                  <a:schemeClr val="bg1">
                    <a:lumMod val="85000"/>
                  </a:schemeClr>
                </a:solidFill>
              </a:rPr>
              <a:t>RF power transport basics</a:t>
            </a:r>
          </a:p>
          <a:p>
            <a:pPr marL="0" indent="0">
              <a:buNone/>
            </a:pPr>
            <a:r>
              <a:rPr lang="en-GB" dirty="0"/>
              <a:t>Waveguides</a:t>
            </a:r>
          </a:p>
          <a:p>
            <a:pPr marL="0" indent="0">
              <a:buNone/>
            </a:pPr>
            <a:r>
              <a:rPr lang="en-GB" dirty="0">
                <a:solidFill>
                  <a:schemeClr val="bg1">
                    <a:lumMod val="85000"/>
                  </a:schemeClr>
                </a:solidFill>
              </a:rPr>
              <a:t>Coaxial lines</a:t>
            </a:r>
          </a:p>
          <a:p>
            <a:pPr marL="0" indent="0">
              <a:buNone/>
            </a:pPr>
            <a:r>
              <a:rPr lang="en-GB" dirty="0">
                <a:solidFill>
                  <a:schemeClr val="bg1">
                    <a:lumMod val="85000"/>
                  </a:schemeClr>
                </a:solidFill>
              </a:rPr>
              <a:t>Circulator</a:t>
            </a:r>
          </a:p>
          <a:p>
            <a:pPr marL="0" indent="0">
              <a:buNone/>
            </a:pPr>
            <a:r>
              <a:rPr lang="en-GB" dirty="0">
                <a:solidFill>
                  <a:schemeClr val="bg1">
                    <a:lumMod val="85000"/>
                  </a:schemeClr>
                </a:solidFill>
              </a:rPr>
              <a:t>Fundamental Power Couplers</a:t>
            </a:r>
          </a:p>
        </p:txBody>
      </p:sp>
      <p:sp>
        <p:nvSpPr>
          <p:cNvPr id="4" name="Date Placeholder 3"/>
          <p:cNvSpPr>
            <a:spLocks noGrp="1"/>
          </p:cNvSpPr>
          <p:nvPr>
            <p:ph type="dt" sz="half" idx="10"/>
          </p:nvPr>
        </p:nvSpPr>
        <p:spPr/>
        <p:txBody>
          <a:bodyPr/>
          <a:lstStyle/>
          <a:p>
            <a:r>
              <a:rPr lang="en-US"/>
              <a:t>CAS course on "RF for Accelerators"  18 June - 01 July 2023, Berlin Germany</a:t>
            </a:r>
          </a:p>
        </p:txBody>
      </p:sp>
      <p:sp>
        <p:nvSpPr>
          <p:cNvPr id="5" name="Footer Placeholder 4"/>
          <p:cNvSpPr>
            <a:spLocks noGrp="1"/>
          </p:cNvSpPr>
          <p:nvPr>
            <p:ph type="ftr" sz="quarter" idx="11"/>
          </p:nvPr>
        </p:nvSpPr>
        <p:spPr/>
        <p:txBody>
          <a:bodyPr/>
          <a:lstStyle/>
          <a:p>
            <a:r>
              <a:rPr lang="en-US"/>
              <a:t>RF Power transport, eric.montesinos@cern.ch, CERN RF Amplifiers &amp; Couplers</a:t>
            </a:r>
          </a:p>
        </p:txBody>
      </p:sp>
      <p:sp>
        <p:nvSpPr>
          <p:cNvPr id="6" name="Slide Number Placeholder 5"/>
          <p:cNvSpPr>
            <a:spLocks noGrp="1"/>
          </p:cNvSpPr>
          <p:nvPr>
            <p:ph type="sldNum" sz="quarter" idx="12"/>
          </p:nvPr>
        </p:nvSpPr>
        <p:spPr/>
        <p:txBody>
          <a:bodyPr/>
          <a:lstStyle/>
          <a:p>
            <a:fld id="{52CEAA4A-B6C7-482D-AA5B-B1AF60C88ED2}" type="slidenum">
              <a:rPr lang="en-US" smtClean="0"/>
              <a:t>12</a:t>
            </a:fld>
            <a:endParaRPr lang="en-US"/>
          </a:p>
        </p:txBody>
      </p:sp>
    </p:spTree>
    <p:extLst>
      <p:ext uri="{BB962C8B-B14F-4D97-AF65-F5344CB8AC3E}">
        <p14:creationId xmlns:p14="http://schemas.microsoft.com/office/powerpoint/2010/main" val="36239481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Rectangular waveguides</a:t>
            </a:r>
          </a:p>
        </p:txBody>
      </p:sp>
      <p:sp>
        <p:nvSpPr>
          <p:cNvPr id="23" name="Content Placeholder 22"/>
          <p:cNvSpPr>
            <a:spLocks noGrp="1"/>
          </p:cNvSpPr>
          <p:nvPr>
            <p:ph sz="half" idx="1"/>
          </p:nvPr>
        </p:nvSpPr>
        <p:spPr>
          <a:xfrm>
            <a:off x="877144" y="1963593"/>
            <a:ext cx="5181600" cy="1079976"/>
          </a:xfrm>
        </p:spPr>
        <p:txBody>
          <a:bodyPr anchor="ctr">
            <a:normAutofit/>
          </a:bodyPr>
          <a:lstStyle/>
          <a:p>
            <a:r>
              <a:rPr lang="en-GB" sz="1600" dirty="0"/>
              <a:t>The main advantage of waveguides is that waveguides support propagation with low loss</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Footer Placeholder 5"/>
          <p:cNvSpPr>
            <a:spLocks noGrp="1"/>
          </p:cNvSpPr>
          <p:nvPr>
            <p:ph type="ftr" sz="quarter" idx="11"/>
          </p:nvPr>
        </p:nvSpPr>
        <p:spPr/>
        <p:txBody>
          <a:bodyPr/>
          <a:lstStyle/>
          <a:p>
            <a:r>
              <a:rPr lang="en-GB"/>
              <a:t>RF Power transport, eric.montesinos@cern.ch, CERN RF Amplifiers &amp; Couplers</a:t>
            </a:r>
          </a:p>
        </p:txBody>
      </p:sp>
      <p:sp>
        <p:nvSpPr>
          <p:cNvPr id="7" name="Slide Number Placeholder 6"/>
          <p:cNvSpPr>
            <a:spLocks noGrp="1"/>
          </p:cNvSpPr>
          <p:nvPr>
            <p:ph type="sldNum" sz="quarter" idx="12"/>
          </p:nvPr>
        </p:nvSpPr>
        <p:spPr/>
        <p:txBody>
          <a:bodyPr/>
          <a:lstStyle/>
          <a:p>
            <a:fld id="{63D9E045-23D1-47D5-8E30-952CC984C3CD}" type="slidenum">
              <a:rPr lang="en-GB" smtClean="0"/>
              <a:pPr/>
              <a:t>13</a:t>
            </a:fld>
            <a:endParaRPr lang="en-GB"/>
          </a:p>
        </p:txBody>
      </p:sp>
      <mc:AlternateContent xmlns:mc="http://schemas.openxmlformats.org/markup-compatibility/2006" xmlns:a14="http://schemas.microsoft.com/office/drawing/2010/main">
        <mc:Choice Requires="a14">
          <p:graphicFrame>
            <p:nvGraphicFramePr>
              <p:cNvPr id="8" name="Content Placeholder 4"/>
              <p:cNvGraphicFramePr>
                <a:graphicFrameLocks/>
              </p:cNvGraphicFramePr>
              <p:nvPr>
                <p:extLst>
                  <p:ext uri="{D42A27DB-BD31-4B8C-83A1-F6EECF244321}">
                    <p14:modId xmlns:p14="http://schemas.microsoft.com/office/powerpoint/2010/main" val="1957438200"/>
                  </p:ext>
                </p:extLst>
              </p:nvPr>
            </p:nvGraphicFramePr>
            <p:xfrm>
              <a:off x="1919536" y="3212976"/>
              <a:ext cx="8208912" cy="2916000"/>
            </p:xfrm>
            <a:graphic>
              <a:graphicData uri="http://schemas.openxmlformats.org/drawingml/2006/table">
                <a:tbl>
                  <a:tblPr>
                    <a:tableStyleId>{3B4B98B0-60AC-42C2-AFA5-B58CD77FA1E5}</a:tableStyleId>
                  </a:tblPr>
                  <a:tblGrid>
                    <a:gridCol w="4032448">
                      <a:extLst>
                        <a:ext uri="{9D8B030D-6E8A-4147-A177-3AD203B41FA5}">
                          <a16:colId xmlns:a16="http://schemas.microsoft.com/office/drawing/2014/main" val="20000"/>
                        </a:ext>
                      </a:extLst>
                    </a:gridCol>
                    <a:gridCol w="4176464">
                      <a:extLst>
                        <a:ext uri="{9D8B030D-6E8A-4147-A177-3AD203B41FA5}">
                          <a16:colId xmlns:a16="http://schemas.microsoft.com/office/drawing/2014/main" val="20001"/>
                        </a:ext>
                      </a:extLst>
                    </a:gridCol>
                  </a:tblGrid>
                  <a:tr h="1080000">
                    <a:tc>
                      <a:txBody>
                        <a:bodyPr/>
                        <a:lstStyle/>
                        <a:p>
                          <a:pPr algn="ctr"/>
                          <a:r>
                            <a:rPr lang="en-GB" sz="1600" dirty="0">
                              <a:solidFill>
                                <a:srgbClr val="002060"/>
                              </a:solidFill>
                              <a:latin typeface="+mn-lt"/>
                            </a:rPr>
                            <a:t>Wavelength</a:t>
                          </a:r>
                        </a:p>
                      </a:txBody>
                      <a:tcPr anchor="ctr"/>
                    </a:tc>
                    <a:tc>
                      <a:txBody>
                        <a:bodyPr/>
                        <a:lstStyle/>
                        <a:p>
                          <a:pPr algn="ctr"/>
                          <a14:m>
                            <m:oMathPara xmlns:m="http://schemas.openxmlformats.org/officeDocument/2006/math">
                              <m:oMathParaPr>
                                <m:jc m:val="centerGroup"/>
                              </m:oMathParaPr>
                              <m:oMath xmlns:m="http://schemas.openxmlformats.org/officeDocument/2006/math">
                                <m:r>
                                  <a:rPr lang="el-GR" sz="1600" b="1" i="1" smtClean="0">
                                    <a:solidFill>
                                      <a:srgbClr val="002060"/>
                                    </a:solidFill>
                                    <a:latin typeface="Cambria Math" panose="02040503050406030204" pitchFamily="18" charset="0"/>
                                  </a:rPr>
                                  <m:t>𝛌</m:t>
                                </m:r>
                                <m:r>
                                  <a:rPr lang="en-GB" sz="1600" b="1" i="1" baseline="-25000" smtClean="0">
                                    <a:solidFill>
                                      <a:srgbClr val="002060"/>
                                    </a:solidFill>
                                    <a:latin typeface="Cambria Math" panose="02040503050406030204" pitchFamily="18" charset="0"/>
                                  </a:rPr>
                                  <m:t>𝐠</m:t>
                                </m:r>
                                <m:r>
                                  <a:rPr lang="en-GB" sz="1600" b="1" smtClean="0">
                                    <a:solidFill>
                                      <a:srgbClr val="002060"/>
                                    </a:solidFill>
                                    <a:latin typeface="Cambria Math" panose="02040503050406030204" pitchFamily="18" charset="0"/>
                                  </a:rPr>
                                  <m:t>=</m:t>
                                </m:r>
                                <m:f>
                                  <m:fPr>
                                    <m:ctrlPr>
                                      <a:rPr lang="en-GB" sz="1600" b="1" i="1" smtClean="0">
                                        <a:solidFill>
                                          <a:srgbClr val="002060"/>
                                        </a:solidFill>
                                        <a:latin typeface="Cambria Math" panose="02040503050406030204" pitchFamily="18" charset="0"/>
                                      </a:rPr>
                                    </m:ctrlPr>
                                  </m:fPr>
                                  <m:num>
                                    <m:r>
                                      <a:rPr lang="el-GR" sz="1600" b="1" i="1" smtClean="0">
                                        <a:solidFill>
                                          <a:srgbClr val="002060"/>
                                        </a:solidFill>
                                        <a:latin typeface="Cambria Math" panose="02040503050406030204" pitchFamily="18" charset="0"/>
                                      </a:rPr>
                                      <m:t>𝝀</m:t>
                                    </m:r>
                                  </m:num>
                                  <m:den>
                                    <m:rad>
                                      <m:radPr>
                                        <m:degHide m:val="on"/>
                                        <m:ctrlPr>
                                          <a:rPr lang="en-GB" sz="1600" b="1" i="1" smtClean="0">
                                            <a:solidFill>
                                              <a:srgbClr val="002060"/>
                                            </a:solidFill>
                                            <a:latin typeface="Cambria Math" panose="02040503050406030204" pitchFamily="18" charset="0"/>
                                          </a:rPr>
                                        </m:ctrlPr>
                                      </m:radPr>
                                      <m:deg/>
                                      <m:e>
                                        <m:r>
                                          <a:rPr lang="en-GB" sz="1600" b="1" i="1" smtClean="0">
                                            <a:solidFill>
                                              <a:srgbClr val="002060"/>
                                            </a:solidFill>
                                            <a:latin typeface="Cambria Math" panose="02040503050406030204" pitchFamily="18" charset="0"/>
                                          </a:rPr>
                                          <m:t>𝟏</m:t>
                                        </m:r>
                                        <m:r>
                                          <a:rPr lang="en-GB" sz="1600" b="1" smtClean="0">
                                            <a:solidFill>
                                              <a:srgbClr val="002060"/>
                                            </a:solidFill>
                                            <a:latin typeface="Cambria Math" panose="02040503050406030204" pitchFamily="18" charset="0"/>
                                          </a:rPr>
                                          <m:t>−</m:t>
                                        </m:r>
                                        <m:sSup>
                                          <m:sSupPr>
                                            <m:ctrlPr>
                                              <a:rPr lang="en-GB" sz="1600" b="1" i="1" smtClean="0">
                                                <a:solidFill>
                                                  <a:srgbClr val="002060"/>
                                                </a:solidFill>
                                                <a:latin typeface="Cambria Math" panose="02040503050406030204" pitchFamily="18" charset="0"/>
                                              </a:rPr>
                                            </m:ctrlPr>
                                          </m:sSupPr>
                                          <m:e>
                                            <m:r>
                                              <a:rPr lang="en-GB" sz="1600" b="1" smtClean="0">
                                                <a:solidFill>
                                                  <a:srgbClr val="002060"/>
                                                </a:solidFill>
                                                <a:latin typeface="Cambria Math" panose="02040503050406030204" pitchFamily="18" charset="0"/>
                                              </a:rPr>
                                              <m:t>(</m:t>
                                            </m:r>
                                            <m:f>
                                              <m:fPr>
                                                <m:ctrlPr>
                                                  <a:rPr lang="en-GB" sz="1600" b="1" i="1" smtClean="0">
                                                    <a:solidFill>
                                                      <a:srgbClr val="002060"/>
                                                    </a:solidFill>
                                                    <a:latin typeface="Cambria Math" panose="02040503050406030204" pitchFamily="18" charset="0"/>
                                                  </a:rPr>
                                                </m:ctrlPr>
                                              </m:fPr>
                                              <m:num>
                                                <m:r>
                                                  <a:rPr lang="el-GR" sz="1600" b="1" i="1" smtClean="0">
                                                    <a:solidFill>
                                                      <a:srgbClr val="002060"/>
                                                    </a:solidFill>
                                                    <a:latin typeface="Cambria Math" panose="02040503050406030204" pitchFamily="18" charset="0"/>
                                                  </a:rPr>
                                                  <m:t>𝝀</m:t>
                                                </m:r>
                                              </m:num>
                                              <m:den>
                                                <m:r>
                                                  <a:rPr lang="en-GB" sz="1600" b="1" i="1" smtClean="0">
                                                    <a:solidFill>
                                                      <a:srgbClr val="002060"/>
                                                    </a:solidFill>
                                                    <a:latin typeface="Cambria Math" panose="02040503050406030204" pitchFamily="18" charset="0"/>
                                                  </a:rPr>
                                                  <m:t>𝟐</m:t>
                                                </m:r>
                                                <m:r>
                                                  <a:rPr lang="en-GB" sz="1600" b="1" i="1" smtClean="0">
                                                    <a:solidFill>
                                                      <a:srgbClr val="002060"/>
                                                    </a:solidFill>
                                                    <a:latin typeface="Cambria Math" panose="02040503050406030204" pitchFamily="18" charset="0"/>
                                                  </a:rPr>
                                                  <m:t>𝒂</m:t>
                                                </m:r>
                                              </m:den>
                                            </m:f>
                                            <m:r>
                                              <a:rPr lang="en-GB" sz="1600" b="1" smtClean="0">
                                                <a:solidFill>
                                                  <a:srgbClr val="002060"/>
                                                </a:solidFill>
                                                <a:latin typeface="Cambria Math" panose="02040503050406030204" pitchFamily="18" charset="0"/>
                                              </a:rPr>
                                              <m:t>)</m:t>
                                            </m:r>
                                          </m:e>
                                          <m:sup>
                                            <m:r>
                                              <a:rPr lang="en-GB" sz="1600" b="1" i="1" smtClean="0">
                                                <a:solidFill>
                                                  <a:srgbClr val="002060"/>
                                                </a:solidFill>
                                                <a:latin typeface="Cambria Math" panose="02040503050406030204" pitchFamily="18" charset="0"/>
                                              </a:rPr>
                                              <m:t>𝟐</m:t>
                                            </m:r>
                                          </m:sup>
                                        </m:sSup>
                                      </m:e>
                                    </m:rad>
                                  </m:den>
                                </m:f>
                              </m:oMath>
                            </m:oMathPara>
                          </a14:m>
                          <a:endParaRPr lang="en-GB" sz="1600" b="1" dirty="0">
                            <a:solidFill>
                              <a:srgbClr val="002060"/>
                            </a:solidFill>
                            <a:latin typeface="+mn-lt"/>
                          </a:endParaRPr>
                        </a:p>
                      </a:txBody>
                      <a:tcPr anchor="ctr"/>
                    </a:tc>
                    <a:extLst>
                      <a:ext uri="{0D108BD9-81ED-4DB2-BD59-A6C34878D82A}">
                        <a16:rowId xmlns:a16="http://schemas.microsoft.com/office/drawing/2014/main" val="10000"/>
                      </a:ext>
                    </a:extLst>
                  </a:tr>
                  <a:tr h="648000">
                    <a:tc>
                      <a:txBody>
                        <a:bodyPr/>
                        <a:lstStyle/>
                        <a:p>
                          <a:pPr algn="ctr"/>
                          <a:r>
                            <a:rPr lang="en-GB" sz="1600" dirty="0" err="1">
                              <a:solidFill>
                                <a:srgbClr val="002060"/>
                              </a:solidFill>
                              <a:latin typeface="+mn-lt"/>
                            </a:rPr>
                            <a:t>Cutoff</a:t>
                          </a:r>
                          <a:r>
                            <a:rPr lang="en-GB" sz="1600" dirty="0">
                              <a:solidFill>
                                <a:srgbClr val="002060"/>
                              </a:solidFill>
                              <a:latin typeface="+mn-lt"/>
                            </a:rPr>
                            <a:t> frequency dominant mode</a:t>
                          </a:r>
                        </a:p>
                      </a:txBody>
                      <a:tcPr anchor="ctr"/>
                    </a:tc>
                    <a:tc>
                      <a:txBody>
                        <a:bodyPr/>
                        <a:lstStyle/>
                        <a:p>
                          <a:pPr algn="ctr"/>
                          <a14:m>
                            <m:oMathPara xmlns:m="http://schemas.openxmlformats.org/officeDocument/2006/math">
                              <m:oMathParaPr>
                                <m:jc m:val="centerGroup"/>
                              </m:oMathParaPr>
                              <m:oMath xmlns:m="http://schemas.openxmlformats.org/officeDocument/2006/math">
                                <m:r>
                                  <a:rPr lang="en-GB" sz="1600" b="1" i="1" smtClean="0">
                                    <a:solidFill>
                                      <a:srgbClr val="002060"/>
                                    </a:solidFill>
                                    <a:latin typeface="Cambria Math" panose="02040503050406030204" pitchFamily="18" charset="0"/>
                                  </a:rPr>
                                  <m:t>𝐟</m:t>
                                </m:r>
                                <m:r>
                                  <a:rPr lang="en-GB" sz="1600" b="1" i="1" baseline="-25000" smtClean="0">
                                    <a:solidFill>
                                      <a:srgbClr val="002060"/>
                                    </a:solidFill>
                                    <a:latin typeface="Cambria Math" panose="02040503050406030204" pitchFamily="18" charset="0"/>
                                  </a:rPr>
                                  <m:t>𝐜</m:t>
                                </m:r>
                                <m:r>
                                  <a:rPr lang="en-GB" sz="1600" b="1" smtClean="0">
                                    <a:solidFill>
                                      <a:srgbClr val="002060"/>
                                    </a:solidFill>
                                    <a:latin typeface="Cambria Math" panose="02040503050406030204" pitchFamily="18" charset="0"/>
                                  </a:rPr>
                                  <m:t>= </m:t>
                                </m:r>
                                <m:f>
                                  <m:fPr>
                                    <m:ctrlPr>
                                      <a:rPr lang="en-GB" sz="1600" b="1" i="1" smtClean="0">
                                        <a:solidFill>
                                          <a:srgbClr val="002060"/>
                                        </a:solidFill>
                                        <a:latin typeface="Cambria Math" panose="02040503050406030204" pitchFamily="18" charset="0"/>
                                      </a:rPr>
                                    </m:ctrlPr>
                                  </m:fPr>
                                  <m:num>
                                    <m:r>
                                      <a:rPr lang="en-GB" sz="1600" b="1" i="1" smtClean="0">
                                        <a:solidFill>
                                          <a:srgbClr val="002060"/>
                                        </a:solidFill>
                                        <a:latin typeface="Cambria Math" panose="02040503050406030204" pitchFamily="18" charset="0"/>
                                      </a:rPr>
                                      <m:t>𝒄</m:t>
                                    </m:r>
                                  </m:num>
                                  <m:den>
                                    <m:r>
                                      <a:rPr lang="en-GB" sz="1600" b="1" i="1" smtClean="0">
                                        <a:solidFill>
                                          <a:srgbClr val="002060"/>
                                        </a:solidFill>
                                        <a:latin typeface="Cambria Math" panose="02040503050406030204" pitchFamily="18" charset="0"/>
                                      </a:rPr>
                                      <m:t>𝟐</m:t>
                                    </m:r>
                                    <m:r>
                                      <a:rPr lang="en-GB" sz="1600" b="1" i="1" smtClean="0">
                                        <a:solidFill>
                                          <a:srgbClr val="002060"/>
                                        </a:solidFill>
                                        <a:latin typeface="Cambria Math" panose="02040503050406030204" pitchFamily="18" charset="0"/>
                                      </a:rPr>
                                      <m:t>𝒂</m:t>
                                    </m:r>
                                  </m:den>
                                </m:f>
                              </m:oMath>
                            </m:oMathPara>
                          </a14:m>
                          <a:endParaRPr lang="en-GB" sz="1600" b="1" dirty="0">
                            <a:solidFill>
                              <a:srgbClr val="002060"/>
                            </a:solidFill>
                            <a:latin typeface="+mn-lt"/>
                          </a:endParaRPr>
                        </a:p>
                      </a:txBody>
                      <a:tcPr anchor="ctr"/>
                    </a:tc>
                    <a:extLst>
                      <a:ext uri="{0D108BD9-81ED-4DB2-BD59-A6C34878D82A}">
                        <a16:rowId xmlns:a16="http://schemas.microsoft.com/office/drawing/2014/main" val="10001"/>
                      </a:ext>
                    </a:extLst>
                  </a:tr>
                  <a:tr h="648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err="1">
                              <a:solidFill>
                                <a:srgbClr val="002060"/>
                              </a:solidFill>
                              <a:latin typeface="+mn-lt"/>
                            </a:rPr>
                            <a:t>Cutoff</a:t>
                          </a:r>
                          <a:r>
                            <a:rPr lang="en-GB" sz="1600" dirty="0">
                              <a:solidFill>
                                <a:srgbClr val="002060"/>
                              </a:solidFill>
                              <a:latin typeface="+mn-lt"/>
                            </a:rPr>
                            <a:t> frequency next higher mode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600" b="1" i="1" baseline="0" smtClean="0">
                                    <a:solidFill>
                                      <a:srgbClr val="002060"/>
                                    </a:solidFill>
                                    <a:latin typeface="Cambria Math" panose="02040503050406030204" pitchFamily="18" charset="0"/>
                                  </a:rPr>
                                  <m:t>𝐟</m:t>
                                </m:r>
                                <m:r>
                                  <a:rPr lang="en-GB" sz="1600" b="1" i="1" baseline="-25000" smtClean="0">
                                    <a:solidFill>
                                      <a:srgbClr val="002060"/>
                                    </a:solidFill>
                                    <a:latin typeface="Cambria Math" panose="02040503050406030204" pitchFamily="18" charset="0"/>
                                  </a:rPr>
                                  <m:t>𝐜𝟐</m:t>
                                </m:r>
                                <m:r>
                                  <a:rPr lang="en-GB" sz="1600" b="1" baseline="-25000" smtClean="0">
                                    <a:solidFill>
                                      <a:srgbClr val="002060"/>
                                    </a:solidFill>
                                    <a:latin typeface="Cambria Math" panose="02040503050406030204" pitchFamily="18" charset="0"/>
                                  </a:rPr>
                                  <m:t>= </m:t>
                                </m:r>
                                <m:f>
                                  <m:fPr>
                                    <m:ctrlPr>
                                      <a:rPr lang="en-GB" sz="1600" b="1" i="1" baseline="0" smtClean="0">
                                        <a:solidFill>
                                          <a:srgbClr val="002060"/>
                                        </a:solidFill>
                                        <a:latin typeface="Cambria Math" panose="02040503050406030204" pitchFamily="18" charset="0"/>
                                      </a:rPr>
                                    </m:ctrlPr>
                                  </m:fPr>
                                  <m:num>
                                    <m:r>
                                      <a:rPr lang="en-GB" sz="1600" b="1" i="1" baseline="0" smtClean="0">
                                        <a:solidFill>
                                          <a:srgbClr val="002060"/>
                                        </a:solidFill>
                                        <a:latin typeface="Cambria Math" panose="02040503050406030204" pitchFamily="18" charset="0"/>
                                      </a:rPr>
                                      <m:t>𝒄</m:t>
                                    </m:r>
                                  </m:num>
                                  <m:den>
                                    <m:r>
                                      <a:rPr lang="en-GB" sz="1600" b="1" i="1" baseline="0" smtClean="0">
                                        <a:solidFill>
                                          <a:srgbClr val="002060"/>
                                        </a:solidFill>
                                        <a:latin typeface="Cambria Math" panose="02040503050406030204" pitchFamily="18" charset="0"/>
                                      </a:rPr>
                                      <m:t>𝟒</m:t>
                                    </m:r>
                                    <m:r>
                                      <a:rPr lang="en-GB" sz="1600" b="1" i="1" smtClean="0">
                                        <a:solidFill>
                                          <a:srgbClr val="002060"/>
                                        </a:solidFill>
                                        <a:latin typeface="Cambria Math" panose="02040503050406030204" pitchFamily="18" charset="0"/>
                                      </a:rPr>
                                      <m:t>𝒂</m:t>
                                    </m:r>
                                  </m:den>
                                </m:f>
                              </m:oMath>
                            </m:oMathPara>
                          </a14:m>
                          <a:endParaRPr lang="en-GB" sz="1600" b="1" dirty="0">
                            <a:solidFill>
                              <a:srgbClr val="002060"/>
                            </a:solidFill>
                            <a:latin typeface="+mn-lt"/>
                          </a:endParaRPr>
                        </a:p>
                      </a:txBody>
                      <a:tcPr anchor="ctr"/>
                    </a:tc>
                    <a:extLst>
                      <a:ext uri="{0D108BD9-81ED-4DB2-BD59-A6C34878D82A}">
                        <a16:rowId xmlns:a16="http://schemas.microsoft.com/office/drawing/2014/main" val="10002"/>
                      </a:ext>
                    </a:extLst>
                  </a:tr>
                  <a:tr h="540000">
                    <a:tc>
                      <a:txBody>
                        <a:bodyPr/>
                        <a:lstStyle/>
                        <a:p>
                          <a:pPr algn="ctr"/>
                          <a:r>
                            <a:rPr lang="en-GB" sz="1600" dirty="0">
                              <a:solidFill>
                                <a:srgbClr val="002060"/>
                              </a:solidFill>
                              <a:latin typeface="+mn-lt"/>
                            </a:rPr>
                            <a:t>Usable frequency range</a:t>
                          </a:r>
                        </a:p>
                      </a:txBody>
                      <a:tcPr anchor="ctr"/>
                    </a:tc>
                    <a:tc>
                      <a:txBody>
                        <a:bodyPr/>
                        <a:lstStyle/>
                        <a:p>
                          <a:pPr algn="ctr"/>
                          <a:r>
                            <a:rPr lang="en-GB" sz="1600" b="1" dirty="0">
                              <a:solidFill>
                                <a:srgbClr val="002060"/>
                              </a:solidFill>
                              <a:latin typeface="+mn-lt"/>
                            </a:rPr>
                            <a:t>1.3 </a:t>
                          </a:r>
                          <a14:m>
                            <m:oMath xmlns:m="http://schemas.openxmlformats.org/officeDocument/2006/math">
                              <m:r>
                                <a:rPr lang="en-GB" sz="1600" b="1" i="1" smtClean="0">
                                  <a:solidFill>
                                    <a:srgbClr val="002060"/>
                                  </a:solidFill>
                                  <a:latin typeface="Cambria Math" panose="02040503050406030204" pitchFamily="18" charset="0"/>
                                </a:rPr>
                                <m:t>𝐟</m:t>
                              </m:r>
                              <m:r>
                                <a:rPr lang="en-GB" sz="1600" b="1" i="1" baseline="-25000" smtClean="0">
                                  <a:solidFill>
                                    <a:srgbClr val="002060"/>
                                  </a:solidFill>
                                  <a:latin typeface="Cambria Math" panose="02040503050406030204" pitchFamily="18" charset="0"/>
                                </a:rPr>
                                <m:t>𝐜</m:t>
                              </m:r>
                              <m:r>
                                <a:rPr lang="en-GB" sz="1600" b="1" smtClean="0">
                                  <a:solidFill>
                                    <a:srgbClr val="002060"/>
                                  </a:solidFill>
                                  <a:latin typeface="Cambria Math" panose="02040503050406030204" pitchFamily="18" charset="0"/>
                                </a:rPr>
                                <m:t> </m:t>
                              </m:r>
                            </m:oMath>
                          </a14:m>
                          <a:r>
                            <a:rPr lang="en-GB" sz="1600" b="1" dirty="0">
                              <a:solidFill>
                                <a:srgbClr val="002060"/>
                              </a:solidFill>
                              <a:latin typeface="+mn-lt"/>
                            </a:rPr>
                            <a:t>to 0.9 </a:t>
                          </a:r>
                          <a14:m>
                            <m:oMath xmlns:m="http://schemas.openxmlformats.org/officeDocument/2006/math">
                              <m:r>
                                <a:rPr lang="en-GB" sz="1600" b="1" i="1" smtClean="0">
                                  <a:solidFill>
                                    <a:srgbClr val="002060"/>
                                  </a:solidFill>
                                  <a:latin typeface="Cambria Math" panose="02040503050406030204" pitchFamily="18" charset="0"/>
                                </a:rPr>
                                <m:t>𝐟</m:t>
                              </m:r>
                              <m:r>
                                <a:rPr lang="en-GB" sz="1600" b="1" i="1" baseline="-25000" smtClean="0">
                                  <a:solidFill>
                                    <a:srgbClr val="002060"/>
                                  </a:solidFill>
                                  <a:latin typeface="Cambria Math" panose="02040503050406030204" pitchFamily="18" charset="0"/>
                                </a:rPr>
                                <m:t>𝐜𝟐</m:t>
                              </m:r>
                            </m:oMath>
                          </a14:m>
                          <a:endParaRPr lang="en-GB" sz="1600" b="1" baseline="-25000" dirty="0">
                            <a:solidFill>
                              <a:srgbClr val="002060"/>
                            </a:solidFill>
                            <a:latin typeface="+mn-lt"/>
                          </a:endParaRPr>
                        </a:p>
                      </a:txBody>
                      <a:tcPr anchor="ctr"/>
                    </a:tc>
                    <a:extLst>
                      <a:ext uri="{0D108BD9-81ED-4DB2-BD59-A6C34878D82A}">
                        <a16:rowId xmlns:a16="http://schemas.microsoft.com/office/drawing/2014/main" val="10003"/>
                      </a:ext>
                    </a:extLst>
                  </a:tr>
                </a:tbl>
              </a:graphicData>
            </a:graphic>
          </p:graphicFrame>
        </mc:Choice>
        <mc:Fallback xmlns="">
          <p:graphicFrame>
            <p:nvGraphicFramePr>
              <p:cNvPr id="8" name="Content Placeholder 4"/>
              <p:cNvGraphicFramePr>
                <a:graphicFrameLocks/>
              </p:cNvGraphicFramePr>
              <p:nvPr>
                <p:extLst>
                  <p:ext uri="{D42A27DB-BD31-4B8C-83A1-F6EECF244321}">
                    <p14:modId xmlns:p14="http://schemas.microsoft.com/office/powerpoint/2010/main" val="1957438200"/>
                  </p:ext>
                </p:extLst>
              </p:nvPr>
            </p:nvGraphicFramePr>
            <p:xfrm>
              <a:off x="1919536" y="3212976"/>
              <a:ext cx="8208912" cy="2916000"/>
            </p:xfrm>
            <a:graphic>
              <a:graphicData uri="http://schemas.openxmlformats.org/drawingml/2006/table">
                <a:tbl>
                  <a:tblPr>
                    <a:tableStyleId>{3B4B98B0-60AC-42C2-AFA5-B58CD77FA1E5}</a:tableStyleId>
                  </a:tblPr>
                  <a:tblGrid>
                    <a:gridCol w="4032448">
                      <a:extLst>
                        <a:ext uri="{9D8B030D-6E8A-4147-A177-3AD203B41FA5}">
                          <a16:colId xmlns:a16="http://schemas.microsoft.com/office/drawing/2014/main" val="20000"/>
                        </a:ext>
                      </a:extLst>
                    </a:gridCol>
                    <a:gridCol w="4176464">
                      <a:extLst>
                        <a:ext uri="{9D8B030D-6E8A-4147-A177-3AD203B41FA5}">
                          <a16:colId xmlns:a16="http://schemas.microsoft.com/office/drawing/2014/main" val="20001"/>
                        </a:ext>
                      </a:extLst>
                    </a:gridCol>
                  </a:tblGrid>
                  <a:tr h="1080000">
                    <a:tc>
                      <a:txBody>
                        <a:bodyPr/>
                        <a:lstStyle/>
                        <a:p>
                          <a:pPr algn="ctr"/>
                          <a:r>
                            <a:rPr lang="en-GB" sz="1600" dirty="0">
                              <a:solidFill>
                                <a:srgbClr val="002060"/>
                              </a:solidFill>
                              <a:latin typeface="+mn-lt"/>
                            </a:rPr>
                            <a:t>Wavelength</a:t>
                          </a:r>
                        </a:p>
                      </a:txBody>
                      <a:tcPr anchor="ctr"/>
                    </a:tc>
                    <a:tc>
                      <a:txBody>
                        <a:bodyPr/>
                        <a:lstStyle/>
                        <a:p>
                          <a:endParaRPr lang="en-US"/>
                        </a:p>
                      </a:txBody>
                      <a:tcPr anchor="ctr">
                        <a:blipFill>
                          <a:blip r:embed="rId2"/>
                          <a:stretch>
                            <a:fillRect l="-96501" t="-565" r="-146" b="-171186"/>
                          </a:stretch>
                        </a:blipFill>
                      </a:tcPr>
                    </a:tc>
                    <a:extLst>
                      <a:ext uri="{0D108BD9-81ED-4DB2-BD59-A6C34878D82A}">
                        <a16:rowId xmlns:a16="http://schemas.microsoft.com/office/drawing/2014/main" val="10000"/>
                      </a:ext>
                    </a:extLst>
                  </a:tr>
                  <a:tr h="648000">
                    <a:tc>
                      <a:txBody>
                        <a:bodyPr/>
                        <a:lstStyle/>
                        <a:p>
                          <a:pPr algn="ctr"/>
                          <a:r>
                            <a:rPr lang="en-GB" sz="1600" dirty="0" err="1">
                              <a:solidFill>
                                <a:srgbClr val="002060"/>
                              </a:solidFill>
                              <a:latin typeface="+mn-lt"/>
                            </a:rPr>
                            <a:t>Cutoff</a:t>
                          </a:r>
                          <a:r>
                            <a:rPr lang="en-GB" sz="1600" dirty="0">
                              <a:solidFill>
                                <a:srgbClr val="002060"/>
                              </a:solidFill>
                              <a:latin typeface="+mn-lt"/>
                            </a:rPr>
                            <a:t> frequency dominant mode</a:t>
                          </a:r>
                        </a:p>
                      </a:txBody>
                      <a:tcPr anchor="ctr"/>
                    </a:tc>
                    <a:tc>
                      <a:txBody>
                        <a:bodyPr/>
                        <a:lstStyle/>
                        <a:p>
                          <a:endParaRPr lang="en-US"/>
                        </a:p>
                      </a:txBody>
                      <a:tcPr anchor="ctr">
                        <a:blipFill>
                          <a:blip r:embed="rId2"/>
                          <a:stretch>
                            <a:fillRect l="-96501" t="-166355" r="-146" b="-183178"/>
                          </a:stretch>
                        </a:blipFill>
                      </a:tcPr>
                    </a:tc>
                    <a:extLst>
                      <a:ext uri="{0D108BD9-81ED-4DB2-BD59-A6C34878D82A}">
                        <a16:rowId xmlns:a16="http://schemas.microsoft.com/office/drawing/2014/main" val="10001"/>
                      </a:ext>
                    </a:extLst>
                  </a:tr>
                  <a:tr h="648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err="1">
                              <a:solidFill>
                                <a:srgbClr val="002060"/>
                              </a:solidFill>
                              <a:latin typeface="+mn-lt"/>
                            </a:rPr>
                            <a:t>Cutoff</a:t>
                          </a:r>
                          <a:r>
                            <a:rPr lang="en-GB" sz="1600" dirty="0">
                              <a:solidFill>
                                <a:srgbClr val="002060"/>
                              </a:solidFill>
                              <a:latin typeface="+mn-lt"/>
                            </a:rPr>
                            <a:t> frequency next higher mode</a:t>
                          </a:r>
                        </a:p>
                      </a:txBody>
                      <a:tcPr anchor="ctr"/>
                    </a:tc>
                    <a:tc>
                      <a:txBody>
                        <a:bodyPr/>
                        <a:lstStyle/>
                        <a:p>
                          <a:endParaRPr lang="en-US"/>
                        </a:p>
                      </a:txBody>
                      <a:tcPr anchor="ctr">
                        <a:blipFill>
                          <a:blip r:embed="rId2"/>
                          <a:stretch>
                            <a:fillRect l="-96501" t="-268868" r="-146" b="-84906"/>
                          </a:stretch>
                        </a:blipFill>
                      </a:tcPr>
                    </a:tc>
                    <a:extLst>
                      <a:ext uri="{0D108BD9-81ED-4DB2-BD59-A6C34878D82A}">
                        <a16:rowId xmlns:a16="http://schemas.microsoft.com/office/drawing/2014/main" val="10002"/>
                      </a:ext>
                    </a:extLst>
                  </a:tr>
                  <a:tr h="540000">
                    <a:tc>
                      <a:txBody>
                        <a:bodyPr/>
                        <a:lstStyle/>
                        <a:p>
                          <a:pPr algn="ctr"/>
                          <a:r>
                            <a:rPr lang="en-GB" sz="1600" dirty="0">
                              <a:solidFill>
                                <a:srgbClr val="002060"/>
                              </a:solidFill>
                              <a:latin typeface="+mn-lt"/>
                            </a:rPr>
                            <a:t>Usable frequency range</a:t>
                          </a:r>
                        </a:p>
                      </a:txBody>
                      <a:tcPr anchor="ctr"/>
                    </a:tc>
                    <a:tc>
                      <a:txBody>
                        <a:bodyPr/>
                        <a:lstStyle/>
                        <a:p>
                          <a:endParaRPr lang="en-US"/>
                        </a:p>
                      </a:txBody>
                      <a:tcPr anchor="ctr">
                        <a:blipFill>
                          <a:blip r:embed="rId2"/>
                          <a:stretch>
                            <a:fillRect l="-96501" t="-439326" r="-146" b="-1124"/>
                          </a:stretch>
                        </a:blipFill>
                      </a:tcPr>
                    </a:tc>
                    <a:extLst>
                      <a:ext uri="{0D108BD9-81ED-4DB2-BD59-A6C34878D82A}">
                        <a16:rowId xmlns:a16="http://schemas.microsoft.com/office/drawing/2014/main" val="10003"/>
                      </a:ext>
                    </a:extLst>
                  </a:tr>
                </a:tbl>
              </a:graphicData>
            </a:graphic>
          </p:graphicFrame>
        </mc:Fallback>
      </mc:AlternateContent>
      <p:grpSp>
        <p:nvGrpSpPr>
          <p:cNvPr id="10" name="Group 9"/>
          <p:cNvGrpSpPr>
            <a:grpSpLocks noChangeAspect="1"/>
          </p:cNvGrpSpPr>
          <p:nvPr/>
        </p:nvGrpSpPr>
        <p:grpSpPr>
          <a:xfrm>
            <a:off x="6888088" y="1484784"/>
            <a:ext cx="2613876" cy="1620000"/>
            <a:chOff x="5652120" y="1988840"/>
            <a:chExt cx="2904308" cy="180000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652120" y="1988840"/>
              <a:ext cx="290430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Arrow Connector 11"/>
            <p:cNvCxnSpPr/>
            <p:nvPr/>
          </p:nvCxnSpPr>
          <p:spPr>
            <a:xfrm>
              <a:off x="6057498" y="3284984"/>
              <a:ext cx="1116000" cy="36000"/>
            </a:xfrm>
            <a:prstGeom prst="straightConnector1">
              <a:avLst/>
            </a:prstGeom>
            <a:ln>
              <a:solidFill>
                <a:srgbClr val="00B0F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6372200" y="2894464"/>
              <a:ext cx="0" cy="576000"/>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353738" y="2915652"/>
              <a:ext cx="340549" cy="410369"/>
            </a:xfrm>
            <a:prstGeom prst="rect">
              <a:avLst/>
            </a:prstGeom>
            <a:noFill/>
          </p:spPr>
          <p:txBody>
            <a:bodyPr wrap="none" rtlCol="0">
              <a:spAutoFit/>
            </a:bodyPr>
            <a:lstStyle/>
            <a:p>
              <a:r>
                <a:rPr lang="en-GB" dirty="0">
                  <a:solidFill>
                    <a:srgbClr val="FFFF00"/>
                  </a:solidFill>
                </a:rPr>
                <a:t>b</a:t>
              </a:r>
            </a:p>
          </p:txBody>
        </p:sp>
        <p:sp>
          <p:nvSpPr>
            <p:cNvPr id="15" name="TextBox 14"/>
            <p:cNvSpPr txBox="1"/>
            <p:nvPr/>
          </p:nvSpPr>
          <p:spPr>
            <a:xfrm>
              <a:off x="6732240" y="2987660"/>
              <a:ext cx="328082" cy="410369"/>
            </a:xfrm>
            <a:prstGeom prst="rect">
              <a:avLst/>
            </a:prstGeom>
            <a:noFill/>
          </p:spPr>
          <p:txBody>
            <a:bodyPr wrap="none" rtlCol="0">
              <a:spAutoFit/>
            </a:bodyPr>
            <a:lstStyle/>
            <a:p>
              <a:r>
                <a:rPr lang="en-GB" dirty="0">
                  <a:solidFill>
                    <a:srgbClr val="00B0F0"/>
                  </a:solidFill>
                </a:rPr>
                <a:t>a</a:t>
              </a:r>
            </a:p>
          </p:txBody>
        </p:sp>
      </p:grpSp>
    </p:spTree>
    <p:extLst>
      <p:ext uri="{BB962C8B-B14F-4D97-AF65-F5344CB8AC3E}">
        <p14:creationId xmlns:p14="http://schemas.microsoft.com/office/powerpoint/2010/main" val="6473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Rectangular waveguides</a:t>
            </a:r>
          </a:p>
        </p:txBody>
      </p:sp>
      <p:sp>
        <p:nvSpPr>
          <p:cNvPr id="23" name="Content Placeholder 22"/>
          <p:cNvSpPr>
            <a:spLocks noGrp="1"/>
          </p:cNvSpPr>
          <p:nvPr>
            <p:ph sz="half" idx="1"/>
          </p:nvPr>
        </p:nvSpPr>
        <p:spPr/>
        <p:txBody>
          <a:bodyPr anchor="t">
            <a:normAutofit/>
          </a:bodyPr>
          <a:lstStyle/>
          <a:p>
            <a:r>
              <a:rPr lang="en-GB" sz="1600" dirty="0"/>
              <a:t>Waveguides are usable over certain frequency ranges</a:t>
            </a:r>
          </a:p>
          <a:p>
            <a:pPr lvl="1"/>
            <a:r>
              <a:rPr lang="en-GB" sz="1600" dirty="0"/>
              <a:t>For very lower frequencies the waveguide dimensions become impractically large</a:t>
            </a:r>
          </a:p>
          <a:p>
            <a:pPr lvl="1"/>
            <a:r>
              <a:rPr lang="en-GB" sz="1600" dirty="0"/>
              <a:t>For very high frequencies the dimensions become impractically small &amp; the manufacturing tolerance becomes a significant portion of the waveguide size</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Footer Placeholder 5"/>
          <p:cNvSpPr>
            <a:spLocks noGrp="1"/>
          </p:cNvSpPr>
          <p:nvPr>
            <p:ph type="ftr" sz="quarter" idx="11"/>
          </p:nvPr>
        </p:nvSpPr>
        <p:spPr/>
        <p:txBody>
          <a:bodyPr/>
          <a:lstStyle/>
          <a:p>
            <a:r>
              <a:rPr lang="en-GB"/>
              <a:t>RF Power transport, eric.montesinos@cern.ch, CERN RF Amplifiers &amp; Couplers</a:t>
            </a:r>
          </a:p>
        </p:txBody>
      </p:sp>
      <p:sp>
        <p:nvSpPr>
          <p:cNvPr id="7" name="Slide Number Placeholder 6"/>
          <p:cNvSpPr>
            <a:spLocks noGrp="1"/>
          </p:cNvSpPr>
          <p:nvPr>
            <p:ph type="sldNum" sz="quarter" idx="12"/>
          </p:nvPr>
        </p:nvSpPr>
        <p:spPr/>
        <p:txBody>
          <a:bodyPr/>
          <a:lstStyle/>
          <a:p>
            <a:fld id="{63D9E045-23D1-47D5-8E30-952CC984C3CD}" type="slidenum">
              <a:rPr lang="en-GB" smtClean="0"/>
              <a:pPr/>
              <a:t>14</a:t>
            </a:fld>
            <a:endParaRPr lang="en-GB"/>
          </a:p>
        </p:txBody>
      </p:sp>
      <p:grpSp>
        <p:nvGrpSpPr>
          <p:cNvPr id="10" name="Group 9"/>
          <p:cNvGrpSpPr>
            <a:grpSpLocks noChangeAspect="1"/>
          </p:cNvGrpSpPr>
          <p:nvPr/>
        </p:nvGrpSpPr>
        <p:grpSpPr>
          <a:xfrm>
            <a:off x="6888088" y="1484784"/>
            <a:ext cx="2613876" cy="1620000"/>
            <a:chOff x="5652120" y="1988840"/>
            <a:chExt cx="2904308" cy="1800000"/>
          </a:xfrm>
        </p:grpSpPr>
        <p:pic>
          <p:nvPicPr>
            <p:cNvPr id="11"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652120" y="1988840"/>
              <a:ext cx="290430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Arrow Connector 11"/>
            <p:cNvCxnSpPr/>
            <p:nvPr/>
          </p:nvCxnSpPr>
          <p:spPr>
            <a:xfrm>
              <a:off x="6057498" y="3284984"/>
              <a:ext cx="1116000" cy="36000"/>
            </a:xfrm>
            <a:prstGeom prst="straightConnector1">
              <a:avLst/>
            </a:prstGeom>
            <a:ln>
              <a:solidFill>
                <a:srgbClr val="00B0F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6372200" y="2894464"/>
              <a:ext cx="0" cy="576000"/>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353738" y="2915652"/>
              <a:ext cx="340549" cy="410369"/>
            </a:xfrm>
            <a:prstGeom prst="rect">
              <a:avLst/>
            </a:prstGeom>
            <a:noFill/>
          </p:spPr>
          <p:txBody>
            <a:bodyPr wrap="none" rtlCol="0">
              <a:spAutoFit/>
            </a:bodyPr>
            <a:lstStyle/>
            <a:p>
              <a:r>
                <a:rPr lang="en-GB" dirty="0">
                  <a:solidFill>
                    <a:srgbClr val="FFFF00"/>
                  </a:solidFill>
                </a:rPr>
                <a:t>b</a:t>
              </a:r>
            </a:p>
          </p:txBody>
        </p:sp>
        <p:sp>
          <p:nvSpPr>
            <p:cNvPr id="15" name="TextBox 14"/>
            <p:cNvSpPr txBox="1"/>
            <p:nvPr/>
          </p:nvSpPr>
          <p:spPr>
            <a:xfrm>
              <a:off x="6732240" y="2987660"/>
              <a:ext cx="328082" cy="410369"/>
            </a:xfrm>
            <a:prstGeom prst="rect">
              <a:avLst/>
            </a:prstGeom>
            <a:noFill/>
          </p:spPr>
          <p:txBody>
            <a:bodyPr wrap="none" rtlCol="0">
              <a:spAutoFit/>
            </a:bodyPr>
            <a:lstStyle/>
            <a:p>
              <a:r>
                <a:rPr lang="en-GB" dirty="0">
                  <a:solidFill>
                    <a:srgbClr val="00B0F0"/>
                  </a:solidFill>
                </a:rPr>
                <a:t>a</a:t>
              </a:r>
            </a:p>
          </p:txBody>
        </p:sp>
      </p:grpSp>
      <p:graphicFrame>
        <p:nvGraphicFramePr>
          <p:cNvPr id="16" name="Content Placeholder 7"/>
          <p:cNvGraphicFramePr>
            <a:graphicFrameLocks/>
          </p:cNvGraphicFramePr>
          <p:nvPr>
            <p:extLst>
              <p:ext uri="{D42A27DB-BD31-4B8C-83A1-F6EECF244321}">
                <p14:modId xmlns:p14="http://schemas.microsoft.com/office/powerpoint/2010/main" val="3679226025"/>
              </p:ext>
            </p:extLst>
          </p:nvPr>
        </p:nvGraphicFramePr>
        <p:xfrm>
          <a:off x="838200" y="3616760"/>
          <a:ext cx="10801797" cy="2520277"/>
        </p:xfrm>
        <a:graphic>
          <a:graphicData uri="http://schemas.openxmlformats.org/drawingml/2006/table">
            <a:tbl>
              <a:tblPr>
                <a:tableStyleId>{3B4B98B0-60AC-42C2-AFA5-B58CD77FA1E5}</a:tableStyleId>
              </a:tblPr>
              <a:tblGrid>
                <a:gridCol w="877068">
                  <a:extLst>
                    <a:ext uri="{9D8B030D-6E8A-4147-A177-3AD203B41FA5}">
                      <a16:colId xmlns:a16="http://schemas.microsoft.com/office/drawing/2014/main" val="20000"/>
                    </a:ext>
                  </a:extLst>
                </a:gridCol>
                <a:gridCol w="877068">
                  <a:extLst>
                    <a:ext uri="{9D8B030D-6E8A-4147-A177-3AD203B41FA5}">
                      <a16:colId xmlns:a16="http://schemas.microsoft.com/office/drawing/2014/main" val="20001"/>
                    </a:ext>
                  </a:extLst>
                </a:gridCol>
                <a:gridCol w="877068">
                  <a:extLst>
                    <a:ext uri="{9D8B030D-6E8A-4147-A177-3AD203B41FA5}">
                      <a16:colId xmlns:a16="http://schemas.microsoft.com/office/drawing/2014/main" val="20002"/>
                    </a:ext>
                  </a:extLst>
                </a:gridCol>
                <a:gridCol w="1661809">
                  <a:extLst>
                    <a:ext uri="{9D8B030D-6E8A-4147-A177-3AD203B41FA5}">
                      <a16:colId xmlns:a16="http://schemas.microsoft.com/office/drawing/2014/main" val="20003"/>
                    </a:ext>
                  </a:extLst>
                </a:gridCol>
                <a:gridCol w="1454086">
                  <a:extLst>
                    <a:ext uri="{9D8B030D-6E8A-4147-A177-3AD203B41FA5}">
                      <a16:colId xmlns:a16="http://schemas.microsoft.com/office/drawing/2014/main" val="20004"/>
                    </a:ext>
                  </a:extLst>
                </a:gridCol>
                <a:gridCol w="1454086">
                  <a:extLst>
                    <a:ext uri="{9D8B030D-6E8A-4147-A177-3AD203B41FA5}">
                      <a16:colId xmlns:a16="http://schemas.microsoft.com/office/drawing/2014/main" val="20005"/>
                    </a:ext>
                  </a:extLst>
                </a:gridCol>
                <a:gridCol w="1800306">
                  <a:extLst>
                    <a:ext uri="{9D8B030D-6E8A-4147-A177-3AD203B41FA5}">
                      <a16:colId xmlns:a16="http://schemas.microsoft.com/office/drawing/2014/main" val="20006"/>
                    </a:ext>
                  </a:extLst>
                </a:gridCol>
                <a:gridCol w="1800306">
                  <a:extLst>
                    <a:ext uri="{9D8B030D-6E8A-4147-A177-3AD203B41FA5}">
                      <a16:colId xmlns:a16="http://schemas.microsoft.com/office/drawing/2014/main" val="2039163011"/>
                    </a:ext>
                  </a:extLst>
                </a:gridCol>
              </a:tblGrid>
              <a:tr h="557221">
                <a:tc gridSpan="3">
                  <a:txBody>
                    <a:bodyPr/>
                    <a:lstStyle/>
                    <a:p>
                      <a:pPr algn="ctr" rtl="0" fontAlgn="ctr"/>
                      <a:r>
                        <a:rPr lang="en-GB" sz="1600" u="none" strike="noStrike" dirty="0">
                          <a:solidFill>
                            <a:srgbClr val="002060"/>
                          </a:solidFill>
                          <a:effectLst/>
                        </a:rPr>
                        <a:t>Waveguide name</a:t>
                      </a:r>
                      <a:endParaRPr lang="en-GB" sz="1600" b="1" i="0" u="none" strike="noStrike" dirty="0">
                        <a:solidFill>
                          <a:srgbClr val="002060"/>
                        </a:solidFill>
                        <a:effectLst/>
                        <a:latin typeface="Calibri"/>
                      </a:endParaRPr>
                    </a:p>
                  </a:txBody>
                  <a:tcPr marL="2490" marR="2490" marT="2491" marB="0" anchor="ctr"/>
                </a:tc>
                <a:tc hMerge="1">
                  <a:txBody>
                    <a:bodyPr/>
                    <a:lstStyle/>
                    <a:p>
                      <a:endParaRPr lang="en-GB"/>
                    </a:p>
                  </a:txBody>
                  <a:tcPr/>
                </a:tc>
                <a:tc hMerge="1">
                  <a:txBody>
                    <a:bodyPr/>
                    <a:lstStyle/>
                    <a:p>
                      <a:endParaRPr lang="en-GB"/>
                    </a:p>
                  </a:txBody>
                  <a:tcPr/>
                </a:tc>
                <a:tc rowSpan="2">
                  <a:txBody>
                    <a:bodyPr/>
                    <a:lstStyle/>
                    <a:p>
                      <a:pPr algn="ctr" fontAlgn="ctr"/>
                      <a:r>
                        <a:rPr lang="en-GB" sz="1600" u="none" strike="noStrike" dirty="0">
                          <a:solidFill>
                            <a:srgbClr val="002060"/>
                          </a:solidFill>
                          <a:effectLst/>
                        </a:rPr>
                        <a:t>Recommended frequency band</a:t>
                      </a:r>
                    </a:p>
                    <a:p>
                      <a:pPr algn="ctr" fontAlgn="ctr"/>
                      <a:r>
                        <a:rPr lang="en-GB" sz="1600" u="none" strike="noStrike" dirty="0">
                          <a:solidFill>
                            <a:srgbClr val="002060"/>
                          </a:solidFill>
                          <a:effectLst/>
                        </a:rPr>
                        <a:t>of operation (GHz)</a:t>
                      </a:r>
                      <a:endParaRPr lang="en-GB" sz="1600" b="1" i="0" u="none" strike="noStrike" dirty="0">
                        <a:solidFill>
                          <a:srgbClr val="002060"/>
                        </a:solidFill>
                        <a:effectLst/>
                        <a:latin typeface="Calibri"/>
                      </a:endParaRPr>
                    </a:p>
                  </a:txBody>
                  <a:tcPr marL="2490" marR="2490" marT="2491" marB="0" anchor="ctr"/>
                </a:tc>
                <a:tc rowSpan="2">
                  <a:txBody>
                    <a:bodyPr/>
                    <a:lstStyle/>
                    <a:p>
                      <a:pPr algn="ctr" fontAlgn="ctr"/>
                      <a:r>
                        <a:rPr lang="en-GB" sz="1600" u="none" strike="noStrike" dirty="0" err="1">
                          <a:solidFill>
                            <a:srgbClr val="002060"/>
                          </a:solidFill>
                          <a:effectLst/>
                        </a:rPr>
                        <a:t>Cutoff</a:t>
                      </a:r>
                      <a:r>
                        <a:rPr lang="en-GB" sz="1600" u="none" strike="noStrike" dirty="0">
                          <a:solidFill>
                            <a:srgbClr val="002060"/>
                          </a:solidFill>
                          <a:effectLst/>
                        </a:rPr>
                        <a:t> frequency of lowest order mode (GHz)</a:t>
                      </a:r>
                      <a:endParaRPr lang="en-GB" sz="1600" b="1" i="0" u="none" strike="noStrike" dirty="0">
                        <a:solidFill>
                          <a:srgbClr val="002060"/>
                        </a:solidFill>
                        <a:effectLst/>
                        <a:latin typeface="Calibri"/>
                      </a:endParaRPr>
                    </a:p>
                  </a:txBody>
                  <a:tcPr marL="2490" marR="2490" marT="2491" marB="0" anchor="ctr"/>
                </a:tc>
                <a:tc rowSpan="2">
                  <a:txBody>
                    <a:bodyPr/>
                    <a:lstStyle/>
                    <a:p>
                      <a:pPr algn="ctr" fontAlgn="ctr"/>
                      <a:r>
                        <a:rPr lang="en-GB" sz="1600" u="none" strike="noStrike" dirty="0" err="1">
                          <a:solidFill>
                            <a:srgbClr val="002060"/>
                          </a:solidFill>
                          <a:effectLst/>
                        </a:rPr>
                        <a:t>Cutoff</a:t>
                      </a:r>
                      <a:r>
                        <a:rPr lang="en-GB" sz="1600" u="none" strike="noStrike" dirty="0">
                          <a:solidFill>
                            <a:srgbClr val="002060"/>
                          </a:solidFill>
                          <a:effectLst/>
                        </a:rPr>
                        <a:t> frequency of next</a:t>
                      </a:r>
                    </a:p>
                    <a:p>
                      <a:pPr algn="ctr" fontAlgn="ctr"/>
                      <a:r>
                        <a:rPr lang="en-GB" sz="1600" u="none" strike="noStrike" dirty="0">
                          <a:solidFill>
                            <a:srgbClr val="002060"/>
                          </a:solidFill>
                          <a:effectLst/>
                        </a:rPr>
                        <a:t>mode (GHz)</a:t>
                      </a:r>
                      <a:endParaRPr lang="en-GB" sz="1600" b="1" i="0" u="none" strike="noStrike" dirty="0">
                        <a:solidFill>
                          <a:srgbClr val="002060"/>
                        </a:solidFill>
                        <a:effectLst/>
                        <a:latin typeface="Calibri"/>
                      </a:endParaRPr>
                    </a:p>
                  </a:txBody>
                  <a:tcPr marL="2490" marR="2490" marT="2491" marB="0" anchor="ctr"/>
                </a:tc>
                <a:tc rowSpan="2">
                  <a:txBody>
                    <a:bodyPr/>
                    <a:lstStyle/>
                    <a:p>
                      <a:pPr algn="ctr" fontAlgn="ctr"/>
                      <a:r>
                        <a:rPr lang="en-GB" sz="1600" u="none" strike="noStrike" dirty="0">
                          <a:solidFill>
                            <a:srgbClr val="002060"/>
                          </a:solidFill>
                          <a:effectLst/>
                        </a:rPr>
                        <a:t>Inner dimensions of waveguide opening (inch)</a:t>
                      </a:r>
                      <a:endParaRPr lang="en-GB" sz="1600" b="1" i="0" u="none" strike="noStrike" dirty="0">
                        <a:solidFill>
                          <a:srgbClr val="002060"/>
                        </a:solidFill>
                        <a:effectLst/>
                        <a:latin typeface="Calibri"/>
                      </a:endParaRPr>
                    </a:p>
                  </a:txBody>
                  <a:tcPr marL="2490" marR="2490" marT="2491" marB="0" anchor="ct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600" u="none" strike="noStrike" dirty="0">
                          <a:solidFill>
                            <a:srgbClr val="002060"/>
                          </a:solidFill>
                          <a:effectLst/>
                        </a:rPr>
                        <a:t>Inner dimensions of waveguide opening (mm)</a:t>
                      </a:r>
                      <a:endParaRPr lang="en-GB" sz="1600" b="1" i="0" u="none" strike="noStrike" dirty="0">
                        <a:solidFill>
                          <a:srgbClr val="002060"/>
                        </a:solidFill>
                        <a:effectLst/>
                        <a:latin typeface="+mn-lt"/>
                      </a:endParaRPr>
                    </a:p>
                  </a:txBody>
                  <a:tcPr marL="2490" marR="2490" marT="2491" marB="0" anchor="ctr"/>
                </a:tc>
                <a:extLst>
                  <a:ext uri="{0D108BD9-81ED-4DB2-BD59-A6C34878D82A}">
                    <a16:rowId xmlns:a16="http://schemas.microsoft.com/office/drawing/2014/main" val="10000"/>
                  </a:ext>
                </a:extLst>
              </a:tr>
              <a:tr h="378438">
                <a:tc>
                  <a:txBody>
                    <a:bodyPr/>
                    <a:lstStyle/>
                    <a:p>
                      <a:pPr algn="ctr" fontAlgn="ctr"/>
                      <a:r>
                        <a:rPr lang="en-US" sz="1600" b="0" u="none" strike="noStrike" dirty="0">
                          <a:solidFill>
                            <a:srgbClr val="002060"/>
                          </a:solidFill>
                          <a:effectLst/>
                        </a:rPr>
                        <a:t>EIA</a:t>
                      </a:r>
                      <a:endParaRPr lang="en-GB" sz="1600" b="0" i="0" u="none" strike="noStrike" dirty="0">
                        <a:solidFill>
                          <a:srgbClr val="002060"/>
                        </a:solidFill>
                        <a:effectLst/>
                        <a:latin typeface="+mn-lt"/>
                      </a:endParaRPr>
                    </a:p>
                  </a:txBody>
                  <a:tcPr marL="2490" marR="2490" marT="2491" marB="0" anchor="ctr"/>
                </a:tc>
                <a:tc>
                  <a:txBody>
                    <a:bodyPr/>
                    <a:lstStyle/>
                    <a:p>
                      <a:pPr algn="ctr" fontAlgn="ctr"/>
                      <a:r>
                        <a:rPr lang="en-GB" sz="1600" u="none" strike="noStrike" dirty="0">
                          <a:solidFill>
                            <a:srgbClr val="002060"/>
                          </a:solidFill>
                          <a:effectLst/>
                        </a:rPr>
                        <a:t>RCSC</a:t>
                      </a:r>
                      <a:endParaRPr lang="en-GB" sz="1600" b="1" i="0" u="none" strike="noStrike" dirty="0">
                        <a:solidFill>
                          <a:srgbClr val="002060"/>
                        </a:solidFill>
                        <a:effectLst/>
                        <a:latin typeface="Calibri"/>
                      </a:endParaRPr>
                    </a:p>
                  </a:txBody>
                  <a:tcPr marL="2490" marR="2490" marT="2491" marB="0" anchor="ctr"/>
                </a:tc>
                <a:tc>
                  <a:txBody>
                    <a:bodyPr/>
                    <a:lstStyle/>
                    <a:p>
                      <a:pPr algn="ctr" fontAlgn="ctr"/>
                      <a:r>
                        <a:rPr lang="en-US" sz="1600" b="0" u="none" strike="noStrike" dirty="0">
                          <a:solidFill>
                            <a:srgbClr val="002060"/>
                          </a:solidFill>
                          <a:effectLst/>
                        </a:rPr>
                        <a:t>IEC</a:t>
                      </a:r>
                      <a:endParaRPr lang="en-GB" sz="1600" b="0" i="0" u="none" strike="noStrike" dirty="0">
                        <a:solidFill>
                          <a:srgbClr val="002060"/>
                        </a:solidFill>
                        <a:effectLst/>
                        <a:latin typeface="+mn-lt"/>
                      </a:endParaRPr>
                    </a:p>
                  </a:txBody>
                  <a:tcPr marL="2490" marR="2490" marT="2491" marB="0" anchor="ct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US"/>
                    </a:p>
                  </a:txBody>
                  <a:tcPr/>
                </a:tc>
                <a:extLst>
                  <a:ext uri="{0D108BD9-81ED-4DB2-BD59-A6C34878D82A}">
                    <a16:rowId xmlns:a16="http://schemas.microsoft.com/office/drawing/2014/main" val="10001"/>
                  </a:ext>
                </a:extLst>
              </a:tr>
              <a:tr h="264103">
                <a:tc>
                  <a:txBody>
                    <a:bodyPr/>
                    <a:lstStyle/>
                    <a:p>
                      <a:pPr algn="ctr" fontAlgn="ctr"/>
                      <a:r>
                        <a:rPr lang="en-GB" sz="1600" u="none" strike="noStrike" dirty="0">
                          <a:solidFill>
                            <a:srgbClr val="002060"/>
                          </a:solidFill>
                          <a:effectLst/>
                        </a:rPr>
                        <a:t>WR2300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WG0.0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R3</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0.32 — 0.45</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0.257</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0.513</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23.000 × 11.500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b="0" i="0" u="none" strike="noStrike" dirty="0">
                          <a:solidFill>
                            <a:srgbClr val="002060"/>
                          </a:solidFill>
                          <a:effectLst/>
                          <a:latin typeface="Calibri"/>
                        </a:rPr>
                        <a:t>584.2 x 292.1</a:t>
                      </a:r>
                    </a:p>
                  </a:txBody>
                  <a:tcPr marL="2490" marR="2490" marT="2491" marB="0" anchor="ctr"/>
                </a:tc>
                <a:extLst>
                  <a:ext uri="{0D108BD9-81ED-4DB2-BD59-A6C34878D82A}">
                    <a16:rowId xmlns:a16="http://schemas.microsoft.com/office/drawing/2014/main" val="10002"/>
                  </a:ext>
                </a:extLst>
              </a:tr>
              <a:tr h="264103">
                <a:tc>
                  <a:txBody>
                    <a:bodyPr/>
                    <a:lstStyle/>
                    <a:p>
                      <a:pPr algn="ctr" fontAlgn="ctr"/>
                      <a:r>
                        <a:rPr lang="en-GB" sz="1600" u="none" strike="noStrike" dirty="0">
                          <a:solidFill>
                            <a:srgbClr val="002060"/>
                          </a:solidFill>
                          <a:effectLst/>
                        </a:rPr>
                        <a:t>WR1150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WG3</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R8</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0.63 — 0.97</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0.513</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1.026</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11.500 × 5.750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b="0" i="0" u="none" strike="noStrike" dirty="0">
                          <a:solidFill>
                            <a:srgbClr val="002060"/>
                          </a:solidFill>
                          <a:effectLst/>
                          <a:latin typeface="Calibri"/>
                        </a:rPr>
                        <a:t>292.1 x 146</a:t>
                      </a:r>
                    </a:p>
                  </a:txBody>
                  <a:tcPr marL="2490" marR="2490" marT="2491" marB="0" anchor="ctr"/>
                </a:tc>
                <a:extLst>
                  <a:ext uri="{0D108BD9-81ED-4DB2-BD59-A6C34878D82A}">
                    <a16:rowId xmlns:a16="http://schemas.microsoft.com/office/drawing/2014/main" val="10003"/>
                  </a:ext>
                </a:extLst>
              </a:tr>
              <a:tr h="264103">
                <a:tc>
                  <a:txBody>
                    <a:bodyPr/>
                    <a:lstStyle/>
                    <a:p>
                      <a:pPr algn="ctr" fontAlgn="ctr"/>
                      <a:r>
                        <a:rPr lang="en-GB" sz="1600" u="none" strike="noStrike" dirty="0">
                          <a:solidFill>
                            <a:srgbClr val="002060"/>
                          </a:solidFill>
                          <a:effectLst/>
                        </a:rPr>
                        <a:t>WR340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a:solidFill>
                            <a:srgbClr val="002060"/>
                          </a:solidFill>
                          <a:effectLst/>
                        </a:rPr>
                        <a:t>WG9A</a:t>
                      </a:r>
                      <a:endParaRPr lang="en-GB" sz="1600" b="0" i="0" u="none" strike="noStrike">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R26</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2.20 — 3.30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a:solidFill>
                            <a:srgbClr val="002060"/>
                          </a:solidFill>
                          <a:effectLst/>
                        </a:rPr>
                        <a:t>1.736</a:t>
                      </a:r>
                      <a:endParaRPr lang="en-GB" sz="1600" b="0" i="0" u="none" strike="noStrike">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3.471</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3.400 × 1.700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b="0" i="0" u="none" strike="noStrike" dirty="0">
                          <a:solidFill>
                            <a:srgbClr val="002060"/>
                          </a:solidFill>
                          <a:effectLst/>
                          <a:latin typeface="Calibri"/>
                        </a:rPr>
                        <a:t>86.1 x 43.2</a:t>
                      </a:r>
                    </a:p>
                  </a:txBody>
                  <a:tcPr marL="2490" marR="2490" marT="2491" marB="0" anchor="ctr"/>
                </a:tc>
                <a:extLst>
                  <a:ext uri="{0D108BD9-81ED-4DB2-BD59-A6C34878D82A}">
                    <a16:rowId xmlns:a16="http://schemas.microsoft.com/office/drawing/2014/main" val="10004"/>
                  </a:ext>
                </a:extLst>
              </a:tr>
              <a:tr h="264103">
                <a:tc>
                  <a:txBody>
                    <a:bodyPr/>
                    <a:lstStyle/>
                    <a:p>
                      <a:pPr algn="ctr" fontAlgn="ctr"/>
                      <a:r>
                        <a:rPr lang="en-GB" sz="1600" u="none" strike="noStrike" dirty="0">
                          <a:solidFill>
                            <a:srgbClr val="002060"/>
                          </a:solidFill>
                          <a:effectLst/>
                        </a:rPr>
                        <a:t>WR75</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a:solidFill>
                            <a:srgbClr val="002060"/>
                          </a:solidFill>
                          <a:effectLst/>
                        </a:rPr>
                        <a:t>WG17</a:t>
                      </a:r>
                      <a:endParaRPr lang="en-GB" sz="1600" b="0" i="0" u="none" strike="noStrike">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R120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a:solidFill>
                            <a:srgbClr val="002060"/>
                          </a:solidFill>
                          <a:effectLst/>
                        </a:rPr>
                        <a:t>10.00 — 15.00</a:t>
                      </a:r>
                      <a:endParaRPr lang="en-GB" sz="1600" b="0" i="0" u="none" strike="noStrike">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7.869</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15.737</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0.750 × 0.375</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b="0" i="0" u="none" strike="noStrike" dirty="0">
                          <a:solidFill>
                            <a:srgbClr val="002060"/>
                          </a:solidFill>
                          <a:effectLst/>
                          <a:latin typeface="Calibri"/>
                        </a:rPr>
                        <a:t>19.05 x 9.52</a:t>
                      </a:r>
                    </a:p>
                  </a:txBody>
                  <a:tcPr marL="2490" marR="2490" marT="2491" marB="0" anchor="ctr"/>
                </a:tc>
                <a:extLst>
                  <a:ext uri="{0D108BD9-81ED-4DB2-BD59-A6C34878D82A}">
                    <a16:rowId xmlns:a16="http://schemas.microsoft.com/office/drawing/2014/main" val="10005"/>
                  </a:ext>
                </a:extLst>
              </a:tr>
              <a:tr h="264103">
                <a:tc>
                  <a:txBody>
                    <a:bodyPr/>
                    <a:lstStyle/>
                    <a:p>
                      <a:pPr algn="ctr" fontAlgn="ctr"/>
                      <a:r>
                        <a:rPr lang="en-GB" sz="1600" u="none" strike="noStrike" dirty="0">
                          <a:solidFill>
                            <a:srgbClr val="002060"/>
                          </a:solidFill>
                          <a:effectLst/>
                        </a:rPr>
                        <a:t>WR10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a:solidFill>
                            <a:srgbClr val="002060"/>
                          </a:solidFill>
                          <a:effectLst/>
                        </a:rPr>
                        <a:t>WG27</a:t>
                      </a:r>
                      <a:endParaRPr lang="en-GB" sz="1600" b="0" i="0" u="none" strike="noStrike">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R900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a:solidFill>
                            <a:srgbClr val="002060"/>
                          </a:solidFill>
                          <a:effectLst/>
                        </a:rPr>
                        <a:t>75.00 — 110.00</a:t>
                      </a:r>
                      <a:endParaRPr lang="en-GB" sz="1600" b="0" i="0" u="none" strike="noStrike">
                        <a:solidFill>
                          <a:srgbClr val="002060"/>
                        </a:solidFill>
                        <a:effectLst/>
                        <a:latin typeface="Calibri"/>
                      </a:endParaRPr>
                    </a:p>
                  </a:txBody>
                  <a:tcPr marL="2490" marR="2490" marT="2491" marB="0" anchor="ctr"/>
                </a:tc>
                <a:tc>
                  <a:txBody>
                    <a:bodyPr/>
                    <a:lstStyle/>
                    <a:p>
                      <a:pPr algn="ctr" fontAlgn="ctr"/>
                      <a:r>
                        <a:rPr lang="en-GB" sz="1600" u="none" strike="noStrike">
                          <a:solidFill>
                            <a:srgbClr val="002060"/>
                          </a:solidFill>
                          <a:effectLst/>
                        </a:rPr>
                        <a:t>59.015</a:t>
                      </a:r>
                      <a:endParaRPr lang="en-GB" sz="1600" b="0" i="0" u="none" strike="noStrike">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118.03</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0.100 × 0.050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b="0" i="0" u="none" strike="noStrike" dirty="0">
                          <a:solidFill>
                            <a:srgbClr val="002060"/>
                          </a:solidFill>
                          <a:effectLst/>
                          <a:latin typeface="Calibri"/>
                        </a:rPr>
                        <a:t>2.54 x 1.27</a:t>
                      </a:r>
                    </a:p>
                  </a:txBody>
                  <a:tcPr marL="2490" marR="2490" marT="2491" marB="0" anchor="ctr"/>
                </a:tc>
                <a:extLst>
                  <a:ext uri="{0D108BD9-81ED-4DB2-BD59-A6C34878D82A}">
                    <a16:rowId xmlns:a16="http://schemas.microsoft.com/office/drawing/2014/main" val="10006"/>
                  </a:ext>
                </a:extLst>
              </a:tr>
              <a:tr h="264103">
                <a:tc>
                  <a:txBody>
                    <a:bodyPr/>
                    <a:lstStyle/>
                    <a:p>
                      <a:pPr algn="ctr" fontAlgn="ctr"/>
                      <a:r>
                        <a:rPr lang="en-GB" sz="1600" u="none" strike="noStrike" dirty="0">
                          <a:solidFill>
                            <a:srgbClr val="002060"/>
                          </a:solidFill>
                          <a:effectLst/>
                        </a:rPr>
                        <a:t>WR3</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a:solidFill>
                            <a:srgbClr val="002060"/>
                          </a:solidFill>
                          <a:effectLst/>
                        </a:rPr>
                        <a:t>WG32</a:t>
                      </a:r>
                      <a:endParaRPr lang="en-GB" sz="1600" b="0" i="0" u="none" strike="noStrike">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R2600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220.00 — 330.00</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173.571</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347.143</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u="none" strike="noStrike" dirty="0">
                          <a:solidFill>
                            <a:srgbClr val="002060"/>
                          </a:solidFill>
                          <a:effectLst/>
                        </a:rPr>
                        <a:t>0.0340 × 0.0170 </a:t>
                      </a:r>
                      <a:endParaRPr lang="en-GB" sz="1600" b="0" i="0" u="none" strike="noStrike" dirty="0">
                        <a:solidFill>
                          <a:srgbClr val="002060"/>
                        </a:solidFill>
                        <a:effectLst/>
                        <a:latin typeface="Calibri"/>
                      </a:endParaRPr>
                    </a:p>
                  </a:txBody>
                  <a:tcPr marL="2490" marR="2490" marT="2491" marB="0" anchor="ctr"/>
                </a:tc>
                <a:tc>
                  <a:txBody>
                    <a:bodyPr/>
                    <a:lstStyle/>
                    <a:p>
                      <a:pPr algn="ctr" fontAlgn="ctr"/>
                      <a:r>
                        <a:rPr lang="en-GB" sz="1600" b="0" i="0" u="none" strike="noStrike" dirty="0">
                          <a:solidFill>
                            <a:srgbClr val="002060"/>
                          </a:solidFill>
                          <a:effectLst/>
                          <a:latin typeface="Calibri"/>
                        </a:rPr>
                        <a:t>0.86 x 0.43</a:t>
                      </a:r>
                    </a:p>
                  </a:txBody>
                  <a:tcPr marL="2490" marR="2490" marT="2491"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417112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Rectangular waveguides, Maximum Power handling</a:t>
            </a:r>
          </a:p>
        </p:txBody>
      </p:sp>
      <mc:AlternateContent xmlns:mc="http://schemas.openxmlformats.org/markup-compatibility/2006" xmlns:a14="http://schemas.microsoft.com/office/drawing/2010/main">
        <mc:Choice Requires="a14">
          <p:sp>
            <p:nvSpPr>
              <p:cNvPr id="17" name="Content Placeholder 16"/>
              <p:cNvSpPr>
                <a:spLocks noGrp="1"/>
              </p:cNvSpPr>
              <p:nvPr>
                <p:ph sz="half" idx="1"/>
              </p:nvPr>
            </p:nvSpPr>
            <p:spPr/>
            <p:txBody>
              <a:bodyPr>
                <a:normAutofit/>
              </a:bodyPr>
              <a:lstStyle/>
              <a:p>
                <a:pPr/>
                <a14:m>
                  <m:oMathPara xmlns:m="http://schemas.openxmlformats.org/officeDocument/2006/math">
                    <m:oMathParaPr>
                      <m:jc m:val="centerGroup"/>
                    </m:oMathParaPr>
                    <m:oMath xmlns:m="http://schemas.openxmlformats.org/officeDocument/2006/math">
                      <m:r>
                        <a:rPr lang="en-GB" sz="1600" b="1" i="1" smtClean="0">
                          <a:latin typeface="Cambria Math" panose="02040503050406030204" pitchFamily="18" charset="0"/>
                        </a:rPr>
                        <m:t>𝐏</m:t>
                      </m:r>
                      <m:r>
                        <a:rPr lang="fr-CH" sz="1600" b="1" i="1" baseline="-25000" smtClean="0">
                          <a:latin typeface="Cambria Math" panose="02040503050406030204" pitchFamily="18" charset="0"/>
                        </a:rPr>
                        <m:t>𝒑𝒆𝒂𝒌</m:t>
                      </m:r>
                      <m:r>
                        <a:rPr lang="en-GB" sz="1600" b="1">
                          <a:latin typeface="Cambria Math" panose="02040503050406030204" pitchFamily="18" charset="0"/>
                        </a:rPr>
                        <m:t>=</m:t>
                      </m:r>
                      <m:r>
                        <a:rPr lang="en-GB" sz="1600" b="1" i="1">
                          <a:latin typeface="Cambria Math" panose="02040503050406030204" pitchFamily="18" charset="0"/>
                        </a:rPr>
                        <m:t>𝟔</m:t>
                      </m:r>
                      <m:r>
                        <a:rPr lang="en-GB" sz="1600" b="1">
                          <a:latin typeface="Cambria Math" panose="02040503050406030204" pitchFamily="18" charset="0"/>
                        </a:rPr>
                        <m:t>.</m:t>
                      </m:r>
                      <m:r>
                        <a:rPr lang="en-GB" sz="1600" b="1" i="1">
                          <a:latin typeface="Cambria Math" panose="02040503050406030204" pitchFamily="18" charset="0"/>
                        </a:rPr>
                        <m:t>𝟔𝟑</m:t>
                      </m:r>
                      <m:r>
                        <a:rPr lang="en-GB" sz="1600" b="1">
                          <a:latin typeface="Cambria Math" panose="02040503050406030204" pitchFamily="18" charset="0"/>
                        </a:rPr>
                        <m:t> </m:t>
                      </m:r>
                      <m:sSup>
                        <m:sSupPr>
                          <m:ctrlPr>
                            <a:rPr lang="en-GB" sz="1600" b="1" i="1">
                              <a:latin typeface="Cambria Math" panose="02040503050406030204" pitchFamily="18" charset="0"/>
                            </a:rPr>
                          </m:ctrlPr>
                        </m:sSupPr>
                        <m:e>
                          <m:r>
                            <a:rPr lang="en-GB" sz="1600" b="1" i="1">
                              <a:latin typeface="Cambria Math" panose="02040503050406030204" pitchFamily="18" charset="0"/>
                            </a:rPr>
                            <m:t>𝟏𝟎</m:t>
                          </m:r>
                        </m:e>
                        <m:sup>
                          <m:r>
                            <a:rPr lang="en-GB" sz="1600" b="1">
                              <a:latin typeface="Cambria Math" panose="02040503050406030204" pitchFamily="18" charset="0"/>
                            </a:rPr>
                            <m:t>−</m:t>
                          </m:r>
                          <m:r>
                            <a:rPr lang="en-GB" sz="1600" b="1" i="1">
                              <a:latin typeface="Cambria Math" panose="02040503050406030204" pitchFamily="18" charset="0"/>
                            </a:rPr>
                            <m:t>𝟒</m:t>
                          </m:r>
                        </m:sup>
                      </m:sSup>
                      <m:r>
                        <a:rPr lang="en-GB" sz="1600" b="1">
                          <a:latin typeface="Cambria Math" panose="02040503050406030204" pitchFamily="18" charset="0"/>
                        </a:rPr>
                        <m:t> </m:t>
                      </m:r>
                      <m:sSup>
                        <m:sSupPr>
                          <m:ctrlPr>
                            <a:rPr lang="en-GB" sz="1600" b="1" i="1">
                              <a:latin typeface="Cambria Math" panose="02040503050406030204" pitchFamily="18" charset="0"/>
                            </a:rPr>
                          </m:ctrlPr>
                        </m:sSupPr>
                        <m:e>
                          <m:r>
                            <a:rPr lang="en-GB" sz="1600" b="1" i="1">
                              <a:latin typeface="Cambria Math" panose="02040503050406030204" pitchFamily="18" charset="0"/>
                            </a:rPr>
                            <m:t>𝑬𝒎𝒂𝒙</m:t>
                          </m:r>
                        </m:e>
                        <m:sup>
                          <m:r>
                            <a:rPr lang="en-GB" sz="1600" b="1" i="1">
                              <a:latin typeface="Cambria Math" panose="02040503050406030204" pitchFamily="18" charset="0"/>
                            </a:rPr>
                            <m:t>𝟐</m:t>
                          </m:r>
                        </m:sup>
                      </m:sSup>
                      <m:r>
                        <a:rPr lang="en-US" sz="1600" b="1">
                          <a:latin typeface="Cambria Math" panose="02040503050406030204" pitchFamily="18" charset="0"/>
                        </a:rPr>
                        <m:t> </m:t>
                      </m:r>
                      <m:r>
                        <a:rPr lang="fr-CH" sz="1600" b="1" i="1" smtClean="0">
                          <a:latin typeface="Cambria Math" panose="02040503050406030204" pitchFamily="18" charset="0"/>
                        </a:rPr>
                        <m:t>𝒃</m:t>
                      </m:r>
                      <m:r>
                        <a:rPr lang="fr-CH" sz="1600" b="1" i="1" smtClean="0">
                          <a:latin typeface="Cambria Math" panose="02040503050406030204" pitchFamily="18" charset="0"/>
                        </a:rPr>
                        <m:t> </m:t>
                      </m:r>
                      <m:rad>
                        <m:radPr>
                          <m:degHide m:val="on"/>
                          <m:ctrlPr>
                            <a:rPr lang="en-GB" sz="1600" b="1" i="1">
                              <a:latin typeface="Cambria Math" panose="02040503050406030204" pitchFamily="18" charset="0"/>
                            </a:rPr>
                          </m:ctrlPr>
                        </m:radPr>
                        <m:deg/>
                        <m:e>
                          <m:r>
                            <a:rPr lang="en-GB" sz="1600" b="1" i="1" smtClean="0">
                              <a:latin typeface="Cambria Math" panose="02040503050406030204" pitchFamily="18" charset="0"/>
                            </a:rPr>
                            <m:t> </m:t>
                          </m:r>
                          <m:r>
                            <a:rPr lang="en-US" sz="1600" b="1">
                              <a:latin typeface="Cambria Math" panose="02040503050406030204" pitchFamily="18" charset="0"/>
                            </a:rPr>
                            <m:t>(</m:t>
                          </m:r>
                          <m:sSup>
                            <m:sSupPr>
                              <m:ctrlPr>
                                <a:rPr lang="en-US" sz="1600" b="1" i="1">
                                  <a:latin typeface="Cambria Math" panose="02040503050406030204" pitchFamily="18" charset="0"/>
                                </a:rPr>
                              </m:ctrlPr>
                            </m:sSupPr>
                            <m:e>
                              <m:r>
                                <a:rPr lang="en-US" sz="1600" b="1" i="1">
                                  <a:latin typeface="Cambria Math" panose="02040503050406030204" pitchFamily="18" charset="0"/>
                                </a:rPr>
                                <m:t>𝒂</m:t>
                              </m:r>
                            </m:e>
                            <m:sup>
                              <m:r>
                                <a:rPr lang="en-US" sz="1600" b="1" i="1">
                                  <a:latin typeface="Cambria Math" panose="02040503050406030204" pitchFamily="18" charset="0"/>
                                </a:rPr>
                                <m:t>𝟐</m:t>
                              </m:r>
                            </m:sup>
                          </m:sSup>
                          <m:r>
                            <a:rPr lang="en-US" sz="1600" b="1">
                              <a:latin typeface="Cambria Math" panose="02040503050406030204" pitchFamily="18" charset="0"/>
                            </a:rPr>
                            <m:t>−</m:t>
                          </m:r>
                          <m:f>
                            <m:fPr>
                              <m:ctrlPr>
                                <a:rPr lang="en-US" sz="1600" b="1" i="1">
                                  <a:latin typeface="Cambria Math" panose="02040503050406030204" pitchFamily="18" charset="0"/>
                                </a:rPr>
                              </m:ctrlPr>
                            </m:fPr>
                            <m:num>
                              <m:sSup>
                                <m:sSupPr>
                                  <m:ctrlPr>
                                    <a:rPr lang="en-US" sz="1600" b="1" i="1">
                                      <a:latin typeface="Cambria Math" panose="02040503050406030204" pitchFamily="18" charset="0"/>
                                    </a:rPr>
                                  </m:ctrlPr>
                                </m:sSupPr>
                                <m:e>
                                  <m:r>
                                    <a:rPr lang="el-GR" sz="1600" b="1" i="1">
                                      <a:latin typeface="Cambria Math" panose="02040503050406030204" pitchFamily="18" charset="0"/>
                                    </a:rPr>
                                    <m:t>𝝀</m:t>
                                  </m:r>
                                </m:e>
                                <m:sup>
                                  <m:r>
                                    <a:rPr lang="en-US" sz="1600" b="1" i="1">
                                      <a:latin typeface="Cambria Math" panose="02040503050406030204" pitchFamily="18" charset="0"/>
                                    </a:rPr>
                                    <m:t>𝟐</m:t>
                                  </m:r>
                                </m:sup>
                              </m:sSup>
                            </m:num>
                            <m:den>
                              <m:r>
                                <a:rPr lang="en-US" sz="1600" b="1" i="1">
                                  <a:latin typeface="Cambria Math" panose="02040503050406030204" pitchFamily="18" charset="0"/>
                                </a:rPr>
                                <m:t>𝟒</m:t>
                              </m:r>
                            </m:den>
                          </m:f>
                          <m:r>
                            <a:rPr lang="en-US" sz="1600" b="1">
                              <a:latin typeface="Cambria Math" panose="02040503050406030204" pitchFamily="18" charset="0"/>
                            </a:rPr>
                            <m:t>)</m:t>
                          </m:r>
                        </m:e>
                      </m:rad>
                    </m:oMath>
                  </m:oMathPara>
                </a14:m>
                <a:endParaRPr lang="en-GB" sz="1600" b="1" dirty="0"/>
              </a:p>
              <a:p>
                <a:endParaRPr lang="en-GB" sz="1600" dirty="0"/>
              </a:p>
              <a:p>
                <a:r>
                  <a:rPr lang="en-GB" sz="1600" dirty="0"/>
                  <a:t>With</a:t>
                </a:r>
              </a:p>
              <a:p>
                <a:r>
                  <a:rPr lang="en-GB" sz="1600" dirty="0" err="1"/>
                  <a:t>P</a:t>
                </a:r>
                <a:r>
                  <a:rPr lang="en-GB" sz="1600" baseline="-25000" dirty="0" err="1"/>
                  <a:t>peak</a:t>
                </a:r>
                <a:r>
                  <a:rPr lang="en-GB" sz="1600" dirty="0"/>
                  <a:t> = Power in watts</a:t>
                </a:r>
              </a:p>
              <a:p>
                <a:r>
                  <a:rPr lang="en-GB" sz="1600" dirty="0"/>
                  <a:t>a = width of waveguide in cm</a:t>
                </a:r>
              </a:p>
              <a:p>
                <a:r>
                  <a:rPr lang="en-GB" sz="1600" dirty="0"/>
                  <a:t>b = height of waveguide in cm</a:t>
                </a:r>
              </a:p>
              <a:p>
                <a:r>
                  <a:rPr lang="en-GB" sz="1600" dirty="0"/>
                  <a:t>λ = free space wavelength in cm</a:t>
                </a:r>
              </a:p>
              <a:p>
                <a:r>
                  <a:rPr lang="en-GB" sz="1600" dirty="0" err="1"/>
                  <a:t>Emax</a:t>
                </a:r>
                <a:r>
                  <a:rPr lang="en-GB" sz="1600" dirty="0"/>
                  <a:t> = breakdown voltage gradient of the dielectric filling the waveguide in Volt/cm </a:t>
                </a:r>
                <a:r>
                  <a:rPr lang="en-US" sz="1600" dirty="0"/>
                  <a:t>(for dry air 30 kV/cm, for ambient air 10 kV/cm)</a:t>
                </a:r>
              </a:p>
            </p:txBody>
          </p:sp>
        </mc:Choice>
        <mc:Fallback xmlns="">
          <p:sp>
            <p:nvSpPr>
              <p:cNvPr id="17" name="Content Placeholder 16"/>
              <p:cNvSpPr>
                <a:spLocks noGrp="1" noRot="1" noChangeAspect="1" noMove="1" noResize="1" noEditPoints="1" noAdjustHandles="1" noChangeArrowheads="1" noChangeShapeType="1" noTextEdit="1"/>
              </p:cNvSpPr>
              <p:nvPr>
                <p:ph sz="half" idx="1"/>
              </p:nvPr>
            </p:nvSpPr>
            <p:spPr>
              <a:blipFill>
                <a:blip r:embed="rId2"/>
                <a:stretch>
                  <a:fillRect l="-706"/>
                </a:stretch>
              </a:blipFill>
            </p:spPr>
            <p:txBody>
              <a:bodyPr/>
              <a:lstStyle/>
              <a:p>
                <a:r>
                  <a:rPr lang="en-US">
                    <a:noFill/>
                  </a:rPr>
                  <a:t> </a:t>
                </a:r>
              </a:p>
            </p:txBody>
          </p:sp>
        </mc:Fallback>
      </mc:AlternateContent>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Footer Placeholder 5"/>
          <p:cNvSpPr>
            <a:spLocks noGrp="1"/>
          </p:cNvSpPr>
          <p:nvPr>
            <p:ph type="ftr" sz="quarter" idx="11"/>
          </p:nvPr>
        </p:nvSpPr>
        <p:spPr/>
        <p:txBody>
          <a:bodyPr/>
          <a:lstStyle/>
          <a:p>
            <a:r>
              <a:rPr lang="en-GB"/>
              <a:t>RF Power transport, eric.montesinos@cern.ch, CERN RF Amplifiers &amp; Couplers</a:t>
            </a:r>
          </a:p>
        </p:txBody>
      </p:sp>
      <p:sp>
        <p:nvSpPr>
          <p:cNvPr id="7" name="Slide Number Placeholder 6"/>
          <p:cNvSpPr>
            <a:spLocks noGrp="1"/>
          </p:cNvSpPr>
          <p:nvPr>
            <p:ph type="sldNum" sz="quarter" idx="12"/>
          </p:nvPr>
        </p:nvSpPr>
        <p:spPr/>
        <p:txBody>
          <a:bodyPr/>
          <a:lstStyle/>
          <a:p>
            <a:fld id="{63D9E045-23D1-47D5-8E30-952CC984C3CD}" type="slidenum">
              <a:rPr lang="en-GB" smtClean="0"/>
              <a:pPr/>
              <a:t>15</a:t>
            </a:fld>
            <a:endParaRPr lang="en-GB"/>
          </a:p>
        </p:txBody>
      </p:sp>
      <p:graphicFrame>
        <p:nvGraphicFramePr>
          <p:cNvPr id="3" name="Chart 2"/>
          <p:cNvGraphicFramePr/>
          <p:nvPr>
            <p:extLst>
              <p:ext uri="{D42A27DB-BD31-4B8C-83A1-F6EECF244321}">
                <p14:modId xmlns:p14="http://schemas.microsoft.com/office/powerpoint/2010/main" val="1110355855"/>
              </p:ext>
            </p:extLst>
          </p:nvPr>
        </p:nvGraphicFramePr>
        <p:xfrm>
          <a:off x="6384000" y="1586137"/>
          <a:ext cx="4248472" cy="468052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8483337" y="2173235"/>
            <a:ext cx="718466" cy="276999"/>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200" dirty="0">
                <a:solidFill>
                  <a:srgbClr val="002060"/>
                </a:solidFill>
              </a:rPr>
              <a:t>WR2300</a:t>
            </a:r>
            <a:endParaRPr lang="en-GB" sz="1200" dirty="0">
              <a:solidFill>
                <a:srgbClr val="002060"/>
              </a:solidFill>
            </a:endParaRPr>
          </a:p>
        </p:txBody>
      </p:sp>
      <p:sp>
        <p:nvSpPr>
          <p:cNvPr id="10" name="TextBox 9"/>
          <p:cNvSpPr txBox="1"/>
          <p:nvPr/>
        </p:nvSpPr>
        <p:spPr>
          <a:xfrm>
            <a:off x="8688256" y="2533275"/>
            <a:ext cx="718466" cy="276999"/>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200" dirty="0">
                <a:solidFill>
                  <a:srgbClr val="002060"/>
                </a:solidFill>
              </a:rPr>
              <a:t>WR2100</a:t>
            </a:r>
            <a:endParaRPr lang="en-GB" sz="1200" dirty="0">
              <a:solidFill>
                <a:srgbClr val="002060"/>
              </a:solidFill>
            </a:endParaRPr>
          </a:p>
        </p:txBody>
      </p:sp>
      <p:sp>
        <p:nvSpPr>
          <p:cNvPr id="11" name="TextBox 10"/>
          <p:cNvSpPr txBox="1"/>
          <p:nvPr/>
        </p:nvSpPr>
        <p:spPr>
          <a:xfrm>
            <a:off x="8976288" y="2965323"/>
            <a:ext cx="718466" cy="276999"/>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200" dirty="0">
                <a:solidFill>
                  <a:srgbClr val="002060"/>
                </a:solidFill>
              </a:rPr>
              <a:t>WR1800</a:t>
            </a:r>
            <a:endParaRPr lang="en-GB" sz="1200" dirty="0">
              <a:solidFill>
                <a:srgbClr val="002060"/>
              </a:solidFill>
            </a:endParaRPr>
          </a:p>
        </p:txBody>
      </p:sp>
      <p:sp>
        <p:nvSpPr>
          <p:cNvPr id="12" name="TextBox 11"/>
          <p:cNvSpPr txBox="1"/>
          <p:nvPr/>
        </p:nvSpPr>
        <p:spPr>
          <a:xfrm>
            <a:off x="9480344" y="3397371"/>
            <a:ext cx="718466" cy="276999"/>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1200" dirty="0">
                <a:solidFill>
                  <a:srgbClr val="002060"/>
                </a:solidFill>
              </a:rPr>
              <a:t>WR1500</a:t>
            </a:r>
            <a:endParaRPr lang="en-GB" sz="1200" dirty="0">
              <a:solidFill>
                <a:srgbClr val="002060"/>
              </a:solidFill>
            </a:endParaRPr>
          </a:p>
        </p:txBody>
      </p:sp>
      <p:sp>
        <p:nvSpPr>
          <p:cNvPr id="13" name="TextBox 12"/>
          <p:cNvSpPr txBox="1"/>
          <p:nvPr/>
        </p:nvSpPr>
        <p:spPr>
          <a:xfrm>
            <a:off x="9704752" y="3973435"/>
            <a:ext cx="718466" cy="276999"/>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1200" dirty="0">
                <a:solidFill>
                  <a:srgbClr val="002060"/>
                </a:solidFill>
              </a:rPr>
              <a:t>WR1150</a:t>
            </a:r>
            <a:endParaRPr lang="en-GB" sz="1200" dirty="0">
              <a:solidFill>
                <a:srgbClr val="002060"/>
              </a:solidFill>
            </a:endParaRPr>
          </a:p>
        </p:txBody>
      </p:sp>
      <p:sp>
        <p:nvSpPr>
          <p:cNvPr id="14" name="TextBox 13"/>
          <p:cNvSpPr txBox="1"/>
          <p:nvPr/>
        </p:nvSpPr>
        <p:spPr>
          <a:xfrm>
            <a:off x="9936449" y="4477491"/>
            <a:ext cx="639919" cy="276999"/>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1200" dirty="0">
                <a:solidFill>
                  <a:srgbClr val="002060"/>
                </a:solidFill>
              </a:rPr>
              <a:t>WR975</a:t>
            </a:r>
            <a:endParaRPr lang="en-GB" sz="1200" dirty="0">
              <a:solidFill>
                <a:srgbClr val="002060"/>
              </a:solidFill>
            </a:endParaRPr>
          </a:p>
        </p:txBody>
      </p:sp>
      <p:sp>
        <p:nvSpPr>
          <p:cNvPr id="8" name="TextBox 7">
            <a:extLst>
              <a:ext uri="{FF2B5EF4-FFF2-40B4-BE49-F238E27FC236}">
                <a16:creationId xmlns:a16="http://schemas.microsoft.com/office/drawing/2014/main" id="{7866BBE1-4A34-4EF1-090D-9B2ED22802FC}"/>
              </a:ext>
            </a:extLst>
          </p:cNvPr>
          <p:cNvSpPr txBox="1"/>
          <p:nvPr/>
        </p:nvSpPr>
        <p:spPr>
          <a:xfrm>
            <a:off x="10176647" y="1561126"/>
            <a:ext cx="1900983" cy="1323439"/>
          </a:xfrm>
          <a:prstGeom prst="rect">
            <a:avLst/>
          </a:prstGeom>
          <a:solidFill>
            <a:srgbClr val="FFFF00"/>
          </a:solidFill>
        </p:spPr>
        <p:txBody>
          <a:bodyPr wrap="square" rtlCol="0">
            <a:spAutoFit/>
          </a:bodyPr>
          <a:lstStyle/>
          <a:p>
            <a:r>
              <a:rPr lang="en-US" sz="1600" b="1" dirty="0">
                <a:solidFill>
                  <a:srgbClr val="002060"/>
                </a:solidFill>
              </a:rPr>
              <a:t>Theoretical for straight WG, in in practice consider the limit being 10 % of this value</a:t>
            </a:r>
          </a:p>
        </p:txBody>
      </p:sp>
    </p:spTree>
    <p:extLst>
      <p:ext uri="{BB962C8B-B14F-4D97-AF65-F5344CB8AC3E}">
        <p14:creationId xmlns:p14="http://schemas.microsoft.com/office/powerpoint/2010/main" val="1077972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Rectangular waveguides, Attenuation</a:t>
            </a:r>
          </a:p>
        </p:txBody>
      </p:sp>
      <mc:AlternateContent xmlns:mc="http://schemas.openxmlformats.org/markup-compatibility/2006" xmlns:a14="http://schemas.microsoft.com/office/drawing/2010/main">
        <mc:Choice Requires="a14">
          <p:sp>
            <p:nvSpPr>
              <p:cNvPr id="19" name="Content Placeholder 18"/>
              <p:cNvSpPr>
                <a:spLocks noGrp="1"/>
              </p:cNvSpPr>
              <p:nvPr>
                <p:ph sz="half" idx="1"/>
              </p:nvPr>
            </p:nvSpPr>
            <p:spPr/>
            <p:txBody>
              <a:bodyPr>
                <a:normAutofit/>
              </a:bodyPr>
              <a:lstStyle/>
              <a:p>
                <a:r>
                  <a:rPr lang="en-US" sz="1600" dirty="0"/>
                  <a:t>The walls of the waveguides are not perfect conductors, they have finite conductivity resulting in skin depth effect</a:t>
                </a:r>
              </a:p>
              <a:p>
                <a:r>
                  <a:rPr lang="en-US" sz="1600" dirty="0"/>
                  <a:t>Due to current in the wall of the waveguides, losses appear following the rule</a:t>
                </a:r>
              </a:p>
              <a:p>
                <a:pPr/>
                <a14:m>
                  <m:oMathPara xmlns:m="http://schemas.openxmlformats.org/officeDocument/2006/math">
                    <m:oMathParaPr>
                      <m:jc m:val="centerGroup"/>
                    </m:oMathParaPr>
                    <m:oMath xmlns:m="http://schemas.openxmlformats.org/officeDocument/2006/math">
                      <m:r>
                        <a:rPr lang="el-GR" sz="1600">
                          <a:latin typeface="Cambria Math" panose="02040503050406030204" pitchFamily="18" charset="0"/>
                        </a:rPr>
                        <m:t>𝛂</m:t>
                      </m:r>
                      <m:r>
                        <a:rPr lang="en-GB" sz="1600">
                          <a:latin typeface="Cambria Math" panose="02040503050406030204" pitchFamily="18" charset="0"/>
                        </a:rPr>
                        <m:t>=</m:t>
                      </m:r>
                      <m:f>
                        <m:fPr>
                          <m:ctrlPr>
                            <a:rPr lang="en-GB" sz="1600" i="1">
                              <a:latin typeface="Cambria Math" panose="02040503050406030204" pitchFamily="18" charset="0"/>
                            </a:rPr>
                          </m:ctrlPr>
                        </m:fPr>
                        <m:num>
                          <m:r>
                            <a:rPr lang="en-GB" sz="1600">
                              <a:latin typeface="Cambria Math" panose="02040503050406030204" pitchFamily="18" charset="0"/>
                            </a:rPr>
                            <m:t>𝟒</m:t>
                          </m:r>
                          <m:r>
                            <a:rPr lang="en-GB" sz="1600">
                              <a:latin typeface="Cambria Math" panose="02040503050406030204" pitchFamily="18" charset="0"/>
                            </a:rPr>
                            <m:t>𝒂</m:t>
                          </m:r>
                          <m:r>
                            <a:rPr lang="en-GB" sz="1600">
                              <a:latin typeface="Cambria Math" panose="02040503050406030204" pitchFamily="18" charset="0"/>
                            </a:rPr>
                            <m:t>𝟎</m:t>
                          </m:r>
                        </m:num>
                        <m:den>
                          <m:r>
                            <a:rPr lang="en-US" sz="1600">
                              <a:latin typeface="Cambria Math" panose="02040503050406030204" pitchFamily="18" charset="0"/>
                            </a:rPr>
                            <m:t>𝒂</m:t>
                          </m:r>
                        </m:den>
                      </m:f>
                      <m:f>
                        <m:fPr>
                          <m:ctrlPr>
                            <a:rPr lang="en-GB" sz="1600" i="1">
                              <a:latin typeface="Cambria Math" panose="02040503050406030204" pitchFamily="18" charset="0"/>
                            </a:rPr>
                          </m:ctrlPr>
                        </m:fPr>
                        <m:num>
                          <m:rad>
                            <m:radPr>
                              <m:degHide m:val="on"/>
                              <m:ctrlPr>
                                <a:rPr lang="en-GB" sz="1600" i="1">
                                  <a:latin typeface="Cambria Math" panose="02040503050406030204" pitchFamily="18" charset="0"/>
                                </a:rPr>
                              </m:ctrlPr>
                            </m:radPr>
                            <m:deg/>
                            <m:e>
                              <m:f>
                                <m:fPr>
                                  <m:type m:val="lin"/>
                                  <m:ctrlPr>
                                    <a:rPr lang="en-GB" sz="1600" i="1">
                                      <a:latin typeface="Cambria Math" panose="02040503050406030204" pitchFamily="18" charset="0"/>
                                    </a:rPr>
                                  </m:ctrlPr>
                                </m:fPr>
                                <m:num>
                                  <m:r>
                                    <a:rPr lang="en-US" sz="1600">
                                      <a:latin typeface="Cambria Math" panose="02040503050406030204" pitchFamily="18" charset="0"/>
                                    </a:rPr>
                                    <m:t>𝒄</m:t>
                                  </m:r>
                                </m:num>
                                <m:den>
                                  <m:r>
                                    <a:rPr lang="el-GR" sz="1600">
                                      <a:latin typeface="Cambria Math" panose="02040503050406030204" pitchFamily="18" charset="0"/>
                                    </a:rPr>
                                    <m:t>𝝀</m:t>
                                  </m:r>
                                </m:den>
                              </m:f>
                            </m:e>
                          </m:rad>
                        </m:num>
                        <m:den>
                          <m:rad>
                            <m:radPr>
                              <m:degHide m:val="on"/>
                              <m:ctrlPr>
                                <a:rPr lang="en-GB" sz="1600" i="1">
                                  <a:latin typeface="Cambria Math" panose="02040503050406030204" pitchFamily="18" charset="0"/>
                                </a:rPr>
                              </m:ctrlPr>
                            </m:radPr>
                            <m:deg/>
                            <m:e>
                              <m:r>
                                <a:rPr lang="en-GB" sz="1600">
                                  <a:latin typeface="Cambria Math" panose="02040503050406030204" pitchFamily="18" charset="0"/>
                                </a:rPr>
                                <m:t>𝟏</m:t>
                              </m:r>
                              <m:r>
                                <a:rPr lang="en-GB" sz="1600">
                                  <a:latin typeface="Cambria Math" panose="02040503050406030204" pitchFamily="18" charset="0"/>
                                </a:rPr>
                                <m:t>−</m:t>
                              </m:r>
                              <m:sSup>
                                <m:sSupPr>
                                  <m:ctrlPr>
                                    <a:rPr lang="en-GB" sz="1600" i="1">
                                      <a:latin typeface="Cambria Math" panose="02040503050406030204" pitchFamily="18" charset="0"/>
                                    </a:rPr>
                                  </m:ctrlPr>
                                </m:sSupPr>
                                <m:e>
                                  <m:r>
                                    <a:rPr lang="en-GB" sz="1600">
                                      <a:latin typeface="Cambria Math" panose="02040503050406030204" pitchFamily="18" charset="0"/>
                                    </a:rPr>
                                    <m:t>(</m:t>
                                  </m:r>
                                  <m:r>
                                    <a:rPr lang="el-GR" sz="1600">
                                      <a:latin typeface="Cambria Math" panose="02040503050406030204" pitchFamily="18" charset="0"/>
                                    </a:rPr>
                                    <m:t>𝛌</m:t>
                                  </m:r>
                                  <m:r>
                                    <a:rPr lang="en-GB" sz="1600">
                                      <a:latin typeface="Cambria Math" panose="02040503050406030204" pitchFamily="18" charset="0"/>
                                    </a:rPr>
                                    <m:t>/</m:t>
                                  </m:r>
                                  <m:r>
                                    <a:rPr lang="en-US" sz="1600">
                                      <a:latin typeface="Cambria Math" panose="02040503050406030204" pitchFamily="18" charset="0"/>
                                    </a:rPr>
                                    <m:t>𝟐𝐚</m:t>
                                  </m:r>
                                  <m:r>
                                    <a:rPr lang="en-GB" sz="1600">
                                      <a:latin typeface="Cambria Math" panose="02040503050406030204" pitchFamily="18" charset="0"/>
                                    </a:rPr>
                                    <m:t>)</m:t>
                                  </m:r>
                                </m:e>
                                <m:sup>
                                  <m:r>
                                    <a:rPr lang="en-GB" sz="1600">
                                      <a:latin typeface="Cambria Math" panose="02040503050406030204" pitchFamily="18" charset="0"/>
                                    </a:rPr>
                                    <m:t>𝟐</m:t>
                                  </m:r>
                                </m:sup>
                              </m:sSup>
                            </m:e>
                          </m:rad>
                        </m:den>
                      </m:f>
                      <m:d>
                        <m:dPr>
                          <m:ctrlPr>
                            <a:rPr lang="en-GB" sz="1600" i="1">
                              <a:latin typeface="Cambria Math" panose="02040503050406030204" pitchFamily="18" charset="0"/>
                            </a:rPr>
                          </m:ctrlPr>
                        </m:dPr>
                        <m:e>
                          <m:f>
                            <m:fPr>
                              <m:ctrlPr>
                                <a:rPr lang="en-GB" sz="1600" i="1">
                                  <a:latin typeface="Cambria Math" panose="02040503050406030204" pitchFamily="18" charset="0"/>
                                </a:rPr>
                              </m:ctrlPr>
                            </m:fPr>
                            <m:num>
                              <m:r>
                                <a:rPr lang="en-US" sz="1600">
                                  <a:latin typeface="Cambria Math" panose="02040503050406030204" pitchFamily="18" charset="0"/>
                                </a:rPr>
                                <m:t>𝒂</m:t>
                              </m:r>
                            </m:num>
                            <m:den>
                              <m:r>
                                <a:rPr lang="en-GB" sz="1600">
                                  <a:latin typeface="Cambria Math" panose="02040503050406030204" pitchFamily="18" charset="0"/>
                                </a:rPr>
                                <m:t>𝟐</m:t>
                              </m:r>
                              <m:r>
                                <a:rPr lang="en-GB" sz="1600">
                                  <a:latin typeface="Cambria Math" panose="02040503050406030204" pitchFamily="18" charset="0"/>
                                </a:rPr>
                                <m:t>𝒃</m:t>
                              </m:r>
                            </m:den>
                          </m:f>
                          <m:r>
                            <a:rPr lang="en-GB" sz="1600">
                              <a:latin typeface="Cambria Math" panose="02040503050406030204" pitchFamily="18" charset="0"/>
                            </a:rPr>
                            <m:t>+</m:t>
                          </m:r>
                          <m:f>
                            <m:fPr>
                              <m:ctrlPr>
                                <a:rPr lang="en-GB" sz="1600" i="1">
                                  <a:latin typeface="Cambria Math" panose="02040503050406030204" pitchFamily="18" charset="0"/>
                                </a:rPr>
                              </m:ctrlPr>
                            </m:fPr>
                            <m:num>
                              <m:sSup>
                                <m:sSupPr>
                                  <m:ctrlPr>
                                    <a:rPr lang="en-GB" sz="1600" i="1">
                                      <a:latin typeface="Cambria Math" panose="02040503050406030204" pitchFamily="18" charset="0"/>
                                    </a:rPr>
                                  </m:ctrlPr>
                                </m:sSupPr>
                                <m:e>
                                  <m:r>
                                    <a:rPr lang="el-GR" sz="1600">
                                      <a:latin typeface="Cambria Math" panose="02040503050406030204" pitchFamily="18" charset="0"/>
                                    </a:rPr>
                                    <m:t>𝝀</m:t>
                                  </m:r>
                                </m:e>
                                <m:sup>
                                  <m:r>
                                    <a:rPr lang="en-GB" sz="1600">
                                      <a:latin typeface="Cambria Math" panose="02040503050406030204" pitchFamily="18" charset="0"/>
                                    </a:rPr>
                                    <m:t>𝟐</m:t>
                                  </m:r>
                                </m:sup>
                              </m:sSup>
                            </m:num>
                            <m:den>
                              <m:sSup>
                                <m:sSupPr>
                                  <m:ctrlPr>
                                    <a:rPr lang="en-GB" sz="1600" i="1">
                                      <a:latin typeface="Cambria Math" panose="02040503050406030204" pitchFamily="18" charset="0"/>
                                    </a:rPr>
                                  </m:ctrlPr>
                                </m:sSupPr>
                                <m:e>
                                  <m:r>
                                    <a:rPr lang="en-US" sz="1600">
                                      <a:latin typeface="Cambria Math" panose="02040503050406030204" pitchFamily="18" charset="0"/>
                                    </a:rPr>
                                    <m:t>𝟒</m:t>
                                  </m:r>
                                  <m:r>
                                    <a:rPr lang="en-US" sz="1600">
                                      <a:latin typeface="Cambria Math" panose="02040503050406030204" pitchFamily="18" charset="0"/>
                                    </a:rPr>
                                    <m:t>𝒂</m:t>
                                  </m:r>
                                </m:e>
                                <m:sup>
                                  <m:r>
                                    <a:rPr lang="en-US" sz="1600">
                                      <a:latin typeface="Cambria Math" panose="02040503050406030204" pitchFamily="18" charset="0"/>
                                    </a:rPr>
                                    <m:t>𝟐</m:t>
                                  </m:r>
                                </m:sup>
                              </m:sSup>
                            </m:den>
                          </m:f>
                        </m:e>
                      </m:d>
                    </m:oMath>
                  </m:oMathPara>
                </a14:m>
                <a:endParaRPr lang="en-US" sz="1600" dirty="0"/>
              </a:p>
              <a:p>
                <a:r>
                  <a:rPr lang="en-US" sz="1600" dirty="0"/>
                  <a:t>With</a:t>
                </a:r>
                <a:endParaRPr lang="en-GB" sz="1600" dirty="0"/>
              </a:p>
              <a:p>
                <a:r>
                  <a:rPr lang="el-GR" sz="1600" dirty="0"/>
                  <a:t>α = </a:t>
                </a:r>
                <a:r>
                  <a:rPr lang="en-GB" sz="1600" dirty="0"/>
                  <a:t>attenuation constant, dB/m</a:t>
                </a:r>
              </a:p>
              <a:p>
                <a:r>
                  <a:rPr lang="en-GB" sz="1600" dirty="0"/>
                  <a:t>a0 = 3 10-7 [dB/m] for copper</a:t>
                </a:r>
              </a:p>
              <a:p>
                <a:r>
                  <a:rPr lang="en-GB" sz="1600" dirty="0"/>
                  <a:t>a = width of waveguide in m</a:t>
                </a:r>
              </a:p>
              <a:p>
                <a:r>
                  <a:rPr lang="en-GB" sz="1600" dirty="0"/>
                  <a:t>b = height of waveguide in m</a:t>
                </a:r>
              </a:p>
              <a:p>
                <a:r>
                  <a:rPr lang="en-GB" sz="1600" dirty="0"/>
                  <a:t>λ = free space wavelength in m</a:t>
                </a:r>
              </a:p>
            </p:txBody>
          </p:sp>
        </mc:Choice>
        <mc:Fallback xmlns="">
          <p:sp>
            <p:nvSpPr>
              <p:cNvPr id="19" name="Content Placeholder 18"/>
              <p:cNvSpPr>
                <a:spLocks noGrp="1" noRot="1" noChangeAspect="1" noMove="1" noResize="1" noEditPoints="1" noAdjustHandles="1" noChangeArrowheads="1" noChangeShapeType="1" noTextEdit="1"/>
              </p:cNvSpPr>
              <p:nvPr>
                <p:ph sz="half" idx="1"/>
              </p:nvPr>
            </p:nvSpPr>
            <p:spPr>
              <a:blipFill>
                <a:blip r:embed="rId2"/>
                <a:stretch>
                  <a:fillRect l="-706"/>
                </a:stretch>
              </a:blipFill>
            </p:spPr>
            <p:txBody>
              <a:bodyPr/>
              <a:lstStyle/>
              <a:p>
                <a:r>
                  <a:rPr lang="en-US">
                    <a:noFill/>
                  </a:rPr>
                  <a:t> </a:t>
                </a:r>
              </a:p>
            </p:txBody>
          </p:sp>
        </mc:Fallback>
      </mc:AlternateContent>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Footer Placeholder 5"/>
          <p:cNvSpPr>
            <a:spLocks noGrp="1"/>
          </p:cNvSpPr>
          <p:nvPr>
            <p:ph type="ftr" sz="quarter" idx="11"/>
          </p:nvPr>
        </p:nvSpPr>
        <p:spPr/>
        <p:txBody>
          <a:bodyPr/>
          <a:lstStyle/>
          <a:p>
            <a:r>
              <a:rPr lang="en-GB"/>
              <a:t>RF Power transport, eric.montesinos@cern.ch, CERN RF Amplifiers &amp; Couplers</a:t>
            </a:r>
          </a:p>
        </p:txBody>
      </p:sp>
      <p:sp>
        <p:nvSpPr>
          <p:cNvPr id="7" name="Slide Number Placeholder 6"/>
          <p:cNvSpPr>
            <a:spLocks noGrp="1"/>
          </p:cNvSpPr>
          <p:nvPr>
            <p:ph type="sldNum" sz="quarter" idx="12"/>
          </p:nvPr>
        </p:nvSpPr>
        <p:spPr/>
        <p:txBody>
          <a:bodyPr/>
          <a:lstStyle/>
          <a:p>
            <a:fld id="{63D9E045-23D1-47D5-8E30-952CC984C3CD}" type="slidenum">
              <a:rPr lang="en-GB" smtClean="0"/>
              <a:pPr/>
              <a:t>16</a:t>
            </a:fld>
            <a:endParaRPr lang="en-GB"/>
          </a:p>
        </p:txBody>
      </p:sp>
      <p:graphicFrame>
        <p:nvGraphicFramePr>
          <p:cNvPr id="9" name="Table 8"/>
          <p:cNvGraphicFramePr>
            <a:graphicFrameLocks noGrp="1"/>
          </p:cNvGraphicFramePr>
          <p:nvPr>
            <p:extLst>
              <p:ext uri="{D42A27DB-BD31-4B8C-83A1-F6EECF244321}">
                <p14:modId xmlns:p14="http://schemas.microsoft.com/office/powerpoint/2010/main" val="1426493099"/>
              </p:ext>
            </p:extLst>
          </p:nvPr>
        </p:nvGraphicFramePr>
        <p:xfrm>
          <a:off x="3864000" y="4205696"/>
          <a:ext cx="2951343" cy="1737360"/>
        </p:xfrm>
        <a:graphic>
          <a:graphicData uri="http://schemas.openxmlformats.org/drawingml/2006/table">
            <a:tbl>
              <a:tblPr firstRow="1">
                <a:tableStyleId>{6E25E649-3F16-4E02-A733-19D2CDBF48F0}</a:tableStyleId>
              </a:tblPr>
              <a:tblGrid>
                <a:gridCol w="2260603">
                  <a:extLst>
                    <a:ext uri="{9D8B030D-6E8A-4147-A177-3AD203B41FA5}">
                      <a16:colId xmlns:a16="http://schemas.microsoft.com/office/drawing/2014/main" val="20000"/>
                    </a:ext>
                  </a:extLst>
                </a:gridCol>
                <a:gridCol w="690740">
                  <a:extLst>
                    <a:ext uri="{9D8B030D-6E8A-4147-A177-3AD203B41FA5}">
                      <a16:colId xmlns:a16="http://schemas.microsoft.com/office/drawing/2014/main" val="20001"/>
                    </a:ext>
                  </a:extLst>
                </a:gridCol>
              </a:tblGrid>
              <a:tr h="0">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t>Attenuation factors of waveguides made from different material normalized to a waveguide of same size made of copper</a:t>
                      </a:r>
                    </a:p>
                  </a:txBody>
                  <a:tcPr/>
                </a:tc>
                <a:tc hMerge="1">
                  <a:txBody>
                    <a:bodyPr/>
                    <a:lstStyle/>
                    <a:p>
                      <a:endParaRPr lang="en-GB" sz="1400" dirty="0"/>
                    </a:p>
                  </a:txBody>
                  <a:tcPr/>
                </a:tc>
                <a:extLst>
                  <a:ext uri="{0D108BD9-81ED-4DB2-BD59-A6C34878D82A}">
                    <a16:rowId xmlns:a16="http://schemas.microsoft.com/office/drawing/2014/main" val="10000"/>
                  </a:ext>
                </a:extLst>
              </a:tr>
              <a:tr h="0">
                <a:tc>
                  <a:txBody>
                    <a:bodyPr/>
                    <a:lstStyle/>
                    <a:p>
                      <a:r>
                        <a:rPr lang="en-GB" sz="1200" dirty="0">
                          <a:solidFill>
                            <a:srgbClr val="002060"/>
                          </a:solidFill>
                        </a:rPr>
                        <a:t>Copper</a:t>
                      </a:r>
                    </a:p>
                  </a:txBody>
                  <a:tcPr/>
                </a:tc>
                <a:tc>
                  <a:txBody>
                    <a:bodyPr/>
                    <a:lstStyle/>
                    <a:p>
                      <a:r>
                        <a:rPr lang="en-GB" sz="1200" dirty="0">
                          <a:solidFill>
                            <a:srgbClr val="002060"/>
                          </a:solidFill>
                        </a:rPr>
                        <a:t>1.00</a:t>
                      </a:r>
                    </a:p>
                  </a:txBody>
                  <a:tcPr/>
                </a:tc>
                <a:extLst>
                  <a:ext uri="{0D108BD9-81ED-4DB2-BD59-A6C34878D82A}">
                    <a16:rowId xmlns:a16="http://schemas.microsoft.com/office/drawing/2014/main" val="10001"/>
                  </a:ext>
                </a:extLst>
              </a:tr>
              <a:tr h="0">
                <a:tc>
                  <a:txBody>
                    <a:bodyPr/>
                    <a:lstStyle/>
                    <a:p>
                      <a:r>
                        <a:rPr lang="en-US" sz="1200" dirty="0">
                          <a:solidFill>
                            <a:srgbClr val="002060"/>
                          </a:solidFill>
                        </a:rPr>
                        <a:t>Silver</a:t>
                      </a:r>
                      <a:endParaRPr lang="en-GB" sz="1200" dirty="0">
                        <a:solidFill>
                          <a:srgbClr val="002060"/>
                        </a:solidFill>
                      </a:endParaRPr>
                    </a:p>
                  </a:txBody>
                  <a:tcPr/>
                </a:tc>
                <a:tc>
                  <a:txBody>
                    <a:bodyPr/>
                    <a:lstStyle/>
                    <a:p>
                      <a:r>
                        <a:rPr lang="en-GB" sz="1200" dirty="0">
                          <a:solidFill>
                            <a:srgbClr val="002060"/>
                          </a:solidFill>
                        </a:rPr>
                        <a:t>0.98</a:t>
                      </a:r>
                    </a:p>
                  </a:txBody>
                  <a:tcPr/>
                </a:tc>
                <a:extLst>
                  <a:ext uri="{0D108BD9-81ED-4DB2-BD59-A6C34878D82A}">
                    <a16:rowId xmlns:a16="http://schemas.microsoft.com/office/drawing/2014/main" val="10002"/>
                  </a:ext>
                </a:extLst>
              </a:tr>
              <a:tr h="0">
                <a:tc>
                  <a:txBody>
                    <a:bodyPr/>
                    <a:lstStyle/>
                    <a:p>
                      <a:r>
                        <a:rPr lang="en-GB" sz="1200" dirty="0">
                          <a:solidFill>
                            <a:srgbClr val="002060"/>
                          </a:solidFill>
                        </a:rPr>
                        <a:t>Aluminium</a:t>
                      </a:r>
                    </a:p>
                  </a:txBody>
                  <a:tcPr/>
                </a:tc>
                <a:tc>
                  <a:txBody>
                    <a:bodyPr/>
                    <a:lstStyle/>
                    <a:p>
                      <a:r>
                        <a:rPr lang="en-GB" sz="1200" dirty="0">
                          <a:solidFill>
                            <a:srgbClr val="002060"/>
                          </a:solidFill>
                        </a:rPr>
                        <a:t>1.30</a:t>
                      </a:r>
                    </a:p>
                  </a:txBody>
                  <a:tcPr/>
                </a:tc>
                <a:extLst>
                  <a:ext uri="{0D108BD9-81ED-4DB2-BD59-A6C34878D82A}">
                    <a16:rowId xmlns:a16="http://schemas.microsoft.com/office/drawing/2014/main" val="10003"/>
                  </a:ext>
                </a:extLst>
              </a:tr>
              <a:tr h="0">
                <a:tc>
                  <a:txBody>
                    <a:bodyPr/>
                    <a:lstStyle/>
                    <a:p>
                      <a:r>
                        <a:rPr lang="en-GB" sz="1200" dirty="0">
                          <a:solidFill>
                            <a:srgbClr val="002060"/>
                          </a:solidFill>
                        </a:rPr>
                        <a:t>Brass</a:t>
                      </a:r>
                    </a:p>
                  </a:txBody>
                  <a:tcPr/>
                </a:tc>
                <a:tc>
                  <a:txBody>
                    <a:bodyPr/>
                    <a:lstStyle/>
                    <a:p>
                      <a:r>
                        <a:rPr lang="en-GB" sz="1200" dirty="0">
                          <a:solidFill>
                            <a:srgbClr val="002060"/>
                          </a:solidFill>
                        </a:rPr>
                        <a:t>2.05</a:t>
                      </a:r>
                    </a:p>
                  </a:txBody>
                  <a:tcPr/>
                </a:tc>
                <a:extLst>
                  <a:ext uri="{0D108BD9-81ED-4DB2-BD59-A6C34878D82A}">
                    <a16:rowId xmlns:a16="http://schemas.microsoft.com/office/drawing/2014/main" val="10004"/>
                  </a:ext>
                </a:extLst>
              </a:tr>
            </a:tbl>
          </a:graphicData>
        </a:graphic>
      </p:graphicFrame>
      <p:graphicFrame>
        <p:nvGraphicFramePr>
          <p:cNvPr id="11" name="Chart 10"/>
          <p:cNvGraphicFramePr/>
          <p:nvPr>
            <p:extLst>
              <p:ext uri="{D42A27DB-BD31-4B8C-83A1-F6EECF244321}">
                <p14:modId xmlns:p14="http://schemas.microsoft.com/office/powerpoint/2010/main" val="4107898537"/>
              </p:ext>
            </p:extLst>
          </p:nvPr>
        </p:nvGraphicFramePr>
        <p:xfrm>
          <a:off x="7391528" y="1413000"/>
          <a:ext cx="4248472" cy="4680520"/>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p:cNvSpPr txBox="1"/>
          <p:nvPr/>
        </p:nvSpPr>
        <p:spPr>
          <a:xfrm>
            <a:off x="8709882" y="4797377"/>
            <a:ext cx="718466" cy="276999"/>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200" dirty="0">
                <a:solidFill>
                  <a:srgbClr val="002060"/>
                </a:solidFill>
              </a:rPr>
              <a:t>WR2300</a:t>
            </a:r>
            <a:endParaRPr lang="en-GB" sz="1200" dirty="0">
              <a:solidFill>
                <a:srgbClr val="002060"/>
              </a:solidFill>
            </a:endParaRPr>
          </a:p>
        </p:txBody>
      </p:sp>
      <p:sp>
        <p:nvSpPr>
          <p:cNvPr id="15" name="TextBox 14"/>
          <p:cNvSpPr txBox="1"/>
          <p:nvPr/>
        </p:nvSpPr>
        <p:spPr>
          <a:xfrm>
            <a:off x="9695784" y="4658877"/>
            <a:ext cx="718466" cy="276999"/>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200" dirty="0">
                <a:solidFill>
                  <a:srgbClr val="002060"/>
                </a:solidFill>
              </a:rPr>
              <a:t>WR2100</a:t>
            </a:r>
            <a:endParaRPr lang="en-GB" sz="1200" dirty="0">
              <a:solidFill>
                <a:srgbClr val="002060"/>
              </a:solidFill>
            </a:endParaRPr>
          </a:p>
        </p:txBody>
      </p:sp>
      <p:sp>
        <p:nvSpPr>
          <p:cNvPr id="16" name="TextBox 15"/>
          <p:cNvSpPr txBox="1"/>
          <p:nvPr/>
        </p:nvSpPr>
        <p:spPr>
          <a:xfrm>
            <a:off x="10454505" y="4221313"/>
            <a:ext cx="718466" cy="276999"/>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1200" dirty="0">
                <a:solidFill>
                  <a:srgbClr val="002060"/>
                </a:solidFill>
              </a:rPr>
              <a:t>WR1500</a:t>
            </a:r>
            <a:endParaRPr lang="en-GB" sz="1200" dirty="0">
              <a:solidFill>
                <a:srgbClr val="002060"/>
              </a:solidFill>
            </a:endParaRPr>
          </a:p>
        </p:txBody>
      </p:sp>
      <p:sp>
        <p:nvSpPr>
          <p:cNvPr id="17" name="TextBox 16"/>
          <p:cNvSpPr txBox="1"/>
          <p:nvPr/>
        </p:nvSpPr>
        <p:spPr>
          <a:xfrm>
            <a:off x="9316705" y="3523299"/>
            <a:ext cx="718466" cy="276999"/>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1200" dirty="0">
                <a:solidFill>
                  <a:srgbClr val="002060"/>
                </a:solidFill>
              </a:rPr>
              <a:t>WR1150</a:t>
            </a:r>
            <a:endParaRPr lang="en-GB" sz="1200" dirty="0">
              <a:solidFill>
                <a:srgbClr val="002060"/>
              </a:solidFill>
            </a:endParaRPr>
          </a:p>
        </p:txBody>
      </p:sp>
      <p:sp>
        <p:nvSpPr>
          <p:cNvPr id="18" name="TextBox 17"/>
          <p:cNvSpPr txBox="1"/>
          <p:nvPr/>
        </p:nvSpPr>
        <p:spPr>
          <a:xfrm>
            <a:off x="10247953" y="3251163"/>
            <a:ext cx="639919" cy="276999"/>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1200" dirty="0">
                <a:solidFill>
                  <a:srgbClr val="002060"/>
                </a:solidFill>
              </a:rPr>
              <a:t>WR975</a:t>
            </a:r>
            <a:endParaRPr lang="en-GB" sz="1200" dirty="0">
              <a:solidFill>
                <a:srgbClr val="002060"/>
              </a:solidFill>
            </a:endParaRPr>
          </a:p>
        </p:txBody>
      </p:sp>
    </p:spTree>
    <p:extLst>
      <p:ext uri="{BB962C8B-B14F-4D97-AF65-F5344CB8AC3E}">
        <p14:creationId xmlns:p14="http://schemas.microsoft.com/office/powerpoint/2010/main" val="3946220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17AA3-076E-248C-AA43-0DEA94D44D79}"/>
              </a:ext>
            </a:extLst>
          </p:cNvPr>
          <p:cNvSpPr>
            <a:spLocks noGrp="1"/>
          </p:cNvSpPr>
          <p:nvPr>
            <p:ph type="title"/>
          </p:nvPr>
        </p:nvSpPr>
        <p:spPr>
          <a:xfrm>
            <a:off x="838200" y="318472"/>
            <a:ext cx="10515600" cy="1325563"/>
          </a:xfrm>
        </p:spPr>
        <p:txBody>
          <a:bodyPr/>
          <a:lstStyle/>
          <a:p>
            <a:r>
              <a:rPr lang="fr-CH" dirty="0" err="1"/>
              <a:t>Rectangular</a:t>
            </a:r>
            <a:r>
              <a:rPr lang="fr-CH" dirty="0"/>
              <a:t> </a:t>
            </a:r>
            <a:r>
              <a:rPr lang="fr-CH" dirty="0" err="1"/>
              <a:t>waveguides</a:t>
            </a:r>
            <a:endParaRPr lang="en-US" dirty="0"/>
          </a:p>
        </p:txBody>
      </p:sp>
      <p:sp>
        <p:nvSpPr>
          <p:cNvPr id="5" name="Date Placeholder 4">
            <a:extLst>
              <a:ext uri="{FF2B5EF4-FFF2-40B4-BE49-F238E27FC236}">
                <a16:creationId xmlns:a16="http://schemas.microsoft.com/office/drawing/2014/main" id="{D8F4E832-8BBE-F8D4-28E2-DA6187B17F1D}"/>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63832584-C652-D18A-4C87-025020A154C1}"/>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DF633C51-00F7-3CAE-013A-99E4492C4C96}"/>
              </a:ext>
            </a:extLst>
          </p:cNvPr>
          <p:cNvSpPr>
            <a:spLocks noGrp="1"/>
          </p:cNvSpPr>
          <p:nvPr>
            <p:ph type="sldNum" sz="quarter" idx="12"/>
          </p:nvPr>
        </p:nvSpPr>
        <p:spPr/>
        <p:txBody>
          <a:bodyPr/>
          <a:lstStyle/>
          <a:p>
            <a:fld id="{52CEAA4A-B6C7-482D-AA5B-B1AF60C88ED2}" type="slidenum">
              <a:rPr lang="en-US" smtClean="0"/>
              <a:pPr/>
              <a:t>17</a:t>
            </a:fld>
            <a:endParaRPr lang="en-US"/>
          </a:p>
        </p:txBody>
      </p:sp>
      <p:sp>
        <p:nvSpPr>
          <p:cNvPr id="12" name="TextBox 11">
            <a:extLst>
              <a:ext uri="{FF2B5EF4-FFF2-40B4-BE49-F238E27FC236}">
                <a16:creationId xmlns:a16="http://schemas.microsoft.com/office/drawing/2014/main" id="{6F6C51B9-15FC-DAF1-CB0C-CF1BF78A7329}"/>
              </a:ext>
            </a:extLst>
          </p:cNvPr>
          <p:cNvSpPr txBox="1"/>
          <p:nvPr/>
        </p:nvSpPr>
        <p:spPr>
          <a:xfrm>
            <a:off x="1200000" y="5661000"/>
            <a:ext cx="9467999" cy="338554"/>
          </a:xfrm>
          <a:prstGeom prst="rect">
            <a:avLst/>
          </a:prstGeom>
          <a:noFill/>
        </p:spPr>
        <p:txBody>
          <a:bodyPr wrap="square" rtlCol="0">
            <a:spAutoFit/>
          </a:bodyPr>
          <a:lstStyle/>
          <a:p>
            <a:pPr algn="ctr"/>
            <a:r>
              <a:rPr lang="en-US" sz="1600" dirty="0">
                <a:solidFill>
                  <a:srgbClr val="002060"/>
                </a:solidFill>
              </a:rPr>
              <a:t>MEGA industries, straight waveguides</a:t>
            </a:r>
          </a:p>
        </p:txBody>
      </p:sp>
      <p:pic>
        <p:nvPicPr>
          <p:cNvPr id="2050" name="Picture 2" descr="WR1800 Rigid Waveguide">
            <a:extLst>
              <a:ext uri="{FF2B5EF4-FFF2-40B4-BE49-F238E27FC236}">
                <a16:creationId xmlns:a16="http://schemas.microsoft.com/office/drawing/2014/main" id="{4A355E46-A576-6AAC-4D8E-11B93C4C9B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0000" y="1866297"/>
            <a:ext cx="419882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igid Rectangular Waveguide">
            <a:extLst>
              <a:ext uri="{FF2B5EF4-FFF2-40B4-BE49-F238E27FC236}">
                <a16:creationId xmlns:a16="http://schemas.microsoft.com/office/drawing/2014/main" id="{714BE739-DE05-6EF3-2E70-0D716517E0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199" y="1866297"/>
            <a:ext cx="48768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986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17AA3-076E-248C-AA43-0DEA94D44D79}"/>
              </a:ext>
            </a:extLst>
          </p:cNvPr>
          <p:cNvSpPr>
            <a:spLocks noGrp="1"/>
          </p:cNvSpPr>
          <p:nvPr>
            <p:ph type="title"/>
          </p:nvPr>
        </p:nvSpPr>
        <p:spPr/>
        <p:txBody>
          <a:bodyPr/>
          <a:lstStyle/>
          <a:p>
            <a:r>
              <a:rPr lang="fr-CH" dirty="0" err="1"/>
              <a:t>Rectangular</a:t>
            </a:r>
            <a:r>
              <a:rPr lang="fr-CH" dirty="0"/>
              <a:t> </a:t>
            </a:r>
            <a:r>
              <a:rPr lang="fr-CH" dirty="0" err="1"/>
              <a:t>waveguides</a:t>
            </a:r>
            <a:endParaRPr lang="en-US" dirty="0"/>
          </a:p>
        </p:txBody>
      </p:sp>
      <p:sp>
        <p:nvSpPr>
          <p:cNvPr id="5" name="Date Placeholder 4">
            <a:extLst>
              <a:ext uri="{FF2B5EF4-FFF2-40B4-BE49-F238E27FC236}">
                <a16:creationId xmlns:a16="http://schemas.microsoft.com/office/drawing/2014/main" id="{D8F4E832-8BBE-F8D4-28E2-DA6187B17F1D}"/>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63832584-C652-D18A-4C87-025020A154C1}"/>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DF633C51-00F7-3CAE-013A-99E4492C4C96}"/>
              </a:ext>
            </a:extLst>
          </p:cNvPr>
          <p:cNvSpPr>
            <a:spLocks noGrp="1"/>
          </p:cNvSpPr>
          <p:nvPr>
            <p:ph type="sldNum" sz="quarter" idx="12"/>
          </p:nvPr>
        </p:nvSpPr>
        <p:spPr/>
        <p:txBody>
          <a:bodyPr/>
          <a:lstStyle/>
          <a:p>
            <a:fld id="{52CEAA4A-B6C7-482D-AA5B-B1AF60C88ED2}" type="slidenum">
              <a:rPr lang="en-US" smtClean="0"/>
              <a:pPr/>
              <a:t>18</a:t>
            </a:fld>
            <a:endParaRPr lang="en-US"/>
          </a:p>
        </p:txBody>
      </p:sp>
      <p:sp>
        <p:nvSpPr>
          <p:cNvPr id="13" name="TextBox 12">
            <a:extLst>
              <a:ext uri="{FF2B5EF4-FFF2-40B4-BE49-F238E27FC236}">
                <a16:creationId xmlns:a16="http://schemas.microsoft.com/office/drawing/2014/main" id="{CB64863C-2EB9-6CC1-2108-77ED4D04864C}"/>
              </a:ext>
            </a:extLst>
          </p:cNvPr>
          <p:cNvSpPr txBox="1"/>
          <p:nvPr/>
        </p:nvSpPr>
        <p:spPr>
          <a:xfrm>
            <a:off x="838198" y="5501733"/>
            <a:ext cx="4033802" cy="338554"/>
          </a:xfrm>
          <a:prstGeom prst="rect">
            <a:avLst/>
          </a:prstGeom>
          <a:noFill/>
        </p:spPr>
        <p:txBody>
          <a:bodyPr wrap="square" rtlCol="0">
            <a:spAutoFit/>
          </a:bodyPr>
          <a:lstStyle/>
          <a:p>
            <a:pPr algn="ctr"/>
            <a:r>
              <a:rPr lang="en-US" sz="1600" dirty="0">
                <a:solidFill>
                  <a:srgbClr val="002060"/>
                </a:solidFill>
              </a:rPr>
              <a:t>Mega Industries Miter Bends</a:t>
            </a:r>
          </a:p>
        </p:txBody>
      </p:sp>
      <p:sp>
        <p:nvSpPr>
          <p:cNvPr id="14" name="TextBox 13">
            <a:extLst>
              <a:ext uri="{FF2B5EF4-FFF2-40B4-BE49-F238E27FC236}">
                <a16:creationId xmlns:a16="http://schemas.microsoft.com/office/drawing/2014/main" id="{248F1336-B264-9715-A868-1FEE7C4AF3EA}"/>
              </a:ext>
            </a:extLst>
          </p:cNvPr>
          <p:cNvSpPr txBox="1"/>
          <p:nvPr/>
        </p:nvSpPr>
        <p:spPr>
          <a:xfrm>
            <a:off x="6233163" y="5501733"/>
            <a:ext cx="5120637" cy="338554"/>
          </a:xfrm>
          <a:prstGeom prst="rect">
            <a:avLst/>
          </a:prstGeom>
          <a:noFill/>
        </p:spPr>
        <p:txBody>
          <a:bodyPr wrap="square" rtlCol="0">
            <a:spAutoFit/>
          </a:bodyPr>
          <a:lstStyle/>
          <a:p>
            <a:pPr algn="ctr"/>
            <a:r>
              <a:rPr lang="en-US" sz="1600" dirty="0">
                <a:solidFill>
                  <a:srgbClr val="002060"/>
                </a:solidFill>
              </a:rPr>
              <a:t>Mega Industries Sweep Bends</a:t>
            </a:r>
          </a:p>
        </p:txBody>
      </p:sp>
      <p:pic>
        <p:nvPicPr>
          <p:cNvPr id="1026" name="Picture 2" descr="WR2100 E-Plane Miter Bend">
            <a:extLst>
              <a:ext uri="{FF2B5EF4-FFF2-40B4-BE49-F238E27FC236}">
                <a16:creationId xmlns:a16="http://schemas.microsoft.com/office/drawing/2014/main" id="{ABF19C98-C4ED-F4DA-5A28-4B9DA8FCF6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9846" y="2025670"/>
            <a:ext cx="1905000" cy="16954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E48FEB4C-9FC9-CCB2-07D9-2AECC551C5A3}"/>
              </a:ext>
            </a:extLst>
          </p:cNvPr>
          <p:cNvPicPr>
            <a:picLocks noChangeAspect="1"/>
          </p:cNvPicPr>
          <p:nvPr/>
        </p:nvPicPr>
        <p:blipFill>
          <a:blip r:embed="rId3"/>
          <a:stretch>
            <a:fillRect/>
          </a:stretch>
        </p:blipFill>
        <p:spPr>
          <a:xfrm>
            <a:off x="838198" y="3672255"/>
            <a:ext cx="3948295" cy="1639966"/>
          </a:xfrm>
          <a:prstGeom prst="rect">
            <a:avLst/>
          </a:prstGeom>
        </p:spPr>
      </p:pic>
      <p:pic>
        <p:nvPicPr>
          <p:cNvPr id="9" name="Picture 8">
            <a:extLst>
              <a:ext uri="{FF2B5EF4-FFF2-40B4-BE49-F238E27FC236}">
                <a16:creationId xmlns:a16="http://schemas.microsoft.com/office/drawing/2014/main" id="{DAD43599-358B-7EC3-24DE-2264BE5AC85A}"/>
              </a:ext>
            </a:extLst>
          </p:cNvPr>
          <p:cNvPicPr>
            <a:picLocks noChangeAspect="1"/>
          </p:cNvPicPr>
          <p:nvPr/>
        </p:nvPicPr>
        <p:blipFill rotWithShape="1">
          <a:blip r:embed="rId4"/>
          <a:srcRect t="2376" r="55258"/>
          <a:stretch/>
        </p:blipFill>
        <p:spPr>
          <a:xfrm>
            <a:off x="6096000" y="1999544"/>
            <a:ext cx="2654722" cy="1645920"/>
          </a:xfrm>
          <a:prstGeom prst="rect">
            <a:avLst/>
          </a:prstGeom>
        </p:spPr>
      </p:pic>
      <p:pic>
        <p:nvPicPr>
          <p:cNvPr id="11" name="Picture 10">
            <a:extLst>
              <a:ext uri="{FF2B5EF4-FFF2-40B4-BE49-F238E27FC236}">
                <a16:creationId xmlns:a16="http://schemas.microsoft.com/office/drawing/2014/main" id="{8B463266-53F0-69F6-40AF-D600D0BB661A}"/>
              </a:ext>
            </a:extLst>
          </p:cNvPr>
          <p:cNvPicPr>
            <a:picLocks noChangeAspect="1"/>
          </p:cNvPicPr>
          <p:nvPr/>
        </p:nvPicPr>
        <p:blipFill>
          <a:blip r:embed="rId5"/>
          <a:stretch>
            <a:fillRect/>
          </a:stretch>
        </p:blipFill>
        <p:spPr>
          <a:xfrm>
            <a:off x="6709667" y="3766214"/>
            <a:ext cx="3806813" cy="1522725"/>
          </a:xfrm>
          <a:prstGeom prst="rect">
            <a:avLst/>
          </a:prstGeom>
        </p:spPr>
      </p:pic>
      <p:pic>
        <p:nvPicPr>
          <p:cNvPr id="12" name="Picture 11">
            <a:extLst>
              <a:ext uri="{FF2B5EF4-FFF2-40B4-BE49-F238E27FC236}">
                <a16:creationId xmlns:a16="http://schemas.microsoft.com/office/drawing/2014/main" id="{944BCF57-6371-0A5F-7C32-17833AA5CB3C}"/>
              </a:ext>
            </a:extLst>
          </p:cNvPr>
          <p:cNvPicPr>
            <a:picLocks noChangeAspect="1"/>
          </p:cNvPicPr>
          <p:nvPr/>
        </p:nvPicPr>
        <p:blipFill rotWithShape="1">
          <a:blip r:embed="rId4"/>
          <a:srcRect l="56809"/>
          <a:stretch/>
        </p:blipFill>
        <p:spPr>
          <a:xfrm>
            <a:off x="8750722" y="1989000"/>
            <a:ext cx="2501768" cy="1645920"/>
          </a:xfrm>
          <a:prstGeom prst="rect">
            <a:avLst/>
          </a:prstGeom>
        </p:spPr>
      </p:pic>
    </p:spTree>
    <p:extLst>
      <p:ext uri="{BB962C8B-B14F-4D97-AF65-F5344CB8AC3E}">
        <p14:creationId xmlns:p14="http://schemas.microsoft.com/office/powerpoint/2010/main" val="21118945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4EF75-12B7-16B7-908A-F8148E819BB4}"/>
              </a:ext>
            </a:extLst>
          </p:cNvPr>
          <p:cNvSpPr>
            <a:spLocks noGrp="1"/>
          </p:cNvSpPr>
          <p:nvPr>
            <p:ph type="title"/>
          </p:nvPr>
        </p:nvSpPr>
        <p:spPr/>
        <p:txBody>
          <a:bodyPr/>
          <a:lstStyle/>
          <a:p>
            <a:r>
              <a:rPr lang="fr-CH" dirty="0" err="1"/>
              <a:t>Rectangular</a:t>
            </a:r>
            <a:r>
              <a:rPr lang="fr-CH" dirty="0"/>
              <a:t> </a:t>
            </a:r>
            <a:r>
              <a:rPr lang="fr-CH" dirty="0" err="1"/>
              <a:t>waveguides</a:t>
            </a:r>
            <a:endParaRPr lang="en-US" dirty="0"/>
          </a:p>
        </p:txBody>
      </p:sp>
      <p:sp>
        <p:nvSpPr>
          <p:cNvPr id="5" name="Date Placeholder 4">
            <a:extLst>
              <a:ext uri="{FF2B5EF4-FFF2-40B4-BE49-F238E27FC236}">
                <a16:creationId xmlns:a16="http://schemas.microsoft.com/office/drawing/2014/main" id="{25259006-067E-A3B3-4E12-8D20D2DCB98C}"/>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3B57CB8D-D8A4-EAD9-2796-1C5A62CA545D}"/>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67D022E1-CE0C-5734-599D-6B442DE461EE}"/>
              </a:ext>
            </a:extLst>
          </p:cNvPr>
          <p:cNvSpPr>
            <a:spLocks noGrp="1"/>
          </p:cNvSpPr>
          <p:nvPr>
            <p:ph type="sldNum" sz="quarter" idx="12"/>
          </p:nvPr>
        </p:nvSpPr>
        <p:spPr/>
        <p:txBody>
          <a:bodyPr/>
          <a:lstStyle/>
          <a:p>
            <a:fld id="{52CEAA4A-B6C7-482D-AA5B-B1AF60C88ED2}" type="slidenum">
              <a:rPr lang="en-US" smtClean="0"/>
              <a:t>19</a:t>
            </a:fld>
            <a:endParaRPr lang="en-US"/>
          </a:p>
        </p:txBody>
      </p:sp>
      <p:pic>
        <p:nvPicPr>
          <p:cNvPr id="3074" name="Picture 2" descr="WR284 Step Twist">
            <a:extLst>
              <a:ext uri="{FF2B5EF4-FFF2-40B4-BE49-F238E27FC236}">
                <a16:creationId xmlns:a16="http://schemas.microsoft.com/office/drawing/2014/main" id="{D992BEA8-F1B9-8A2E-BD97-621C9E71E5D2}"/>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rot="5400000">
            <a:off x="1413003" y="1415997"/>
            <a:ext cx="2479193" cy="31932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2AE75425-F1DE-D283-B37A-AA43327D2F95}"/>
              </a:ext>
            </a:extLst>
          </p:cNvPr>
          <p:cNvPicPr>
            <a:picLocks noChangeAspect="1"/>
          </p:cNvPicPr>
          <p:nvPr/>
        </p:nvPicPr>
        <p:blipFill>
          <a:blip r:embed="rId3"/>
          <a:stretch>
            <a:fillRect/>
          </a:stretch>
        </p:blipFill>
        <p:spPr>
          <a:xfrm>
            <a:off x="962011" y="4331373"/>
            <a:ext cx="3381176" cy="1332697"/>
          </a:xfrm>
          <a:prstGeom prst="rect">
            <a:avLst/>
          </a:prstGeom>
        </p:spPr>
      </p:pic>
      <p:sp>
        <p:nvSpPr>
          <p:cNvPr id="10" name="TextBox 9">
            <a:extLst>
              <a:ext uri="{FF2B5EF4-FFF2-40B4-BE49-F238E27FC236}">
                <a16:creationId xmlns:a16="http://schemas.microsoft.com/office/drawing/2014/main" id="{3216939A-8D3F-72ED-A040-8D24FF84F0F1}"/>
              </a:ext>
            </a:extLst>
          </p:cNvPr>
          <p:cNvSpPr txBox="1"/>
          <p:nvPr/>
        </p:nvSpPr>
        <p:spPr>
          <a:xfrm>
            <a:off x="635699" y="5742050"/>
            <a:ext cx="4033802" cy="338554"/>
          </a:xfrm>
          <a:prstGeom prst="rect">
            <a:avLst/>
          </a:prstGeom>
          <a:noFill/>
        </p:spPr>
        <p:txBody>
          <a:bodyPr wrap="square" rtlCol="0">
            <a:spAutoFit/>
          </a:bodyPr>
          <a:lstStyle/>
          <a:p>
            <a:pPr algn="ctr"/>
            <a:r>
              <a:rPr lang="en-US" sz="1600" dirty="0">
                <a:solidFill>
                  <a:srgbClr val="002060"/>
                </a:solidFill>
              </a:rPr>
              <a:t>Mega Industries Step Twist waveguide</a:t>
            </a:r>
          </a:p>
        </p:txBody>
      </p:sp>
      <p:pic>
        <p:nvPicPr>
          <p:cNvPr id="3076" name="Picture 4" descr="Flexible Waveguide Straight Section">
            <a:extLst>
              <a:ext uri="{FF2B5EF4-FFF2-40B4-BE49-F238E27FC236}">
                <a16:creationId xmlns:a16="http://schemas.microsoft.com/office/drawing/2014/main" id="{54212A68-5603-DD80-D0C5-9883381F5B7B}"/>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5160000" y="2925000"/>
            <a:ext cx="2114845" cy="198147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Flexible Twistable Waveguide">
            <a:extLst>
              <a:ext uri="{FF2B5EF4-FFF2-40B4-BE49-F238E27FC236}">
                <a16:creationId xmlns:a16="http://schemas.microsoft.com/office/drawing/2014/main" id="{38DC405B-5B5D-93BF-5E1A-B891FA3052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08256" y="2925001"/>
            <a:ext cx="4359248" cy="198147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02E3755A-9EE1-757E-0D2B-F68A7A98D302}"/>
              </a:ext>
            </a:extLst>
          </p:cNvPr>
          <p:cNvSpPr txBox="1"/>
          <p:nvPr/>
        </p:nvSpPr>
        <p:spPr>
          <a:xfrm>
            <a:off x="5160000" y="4978477"/>
            <a:ext cx="6507504" cy="338554"/>
          </a:xfrm>
          <a:prstGeom prst="rect">
            <a:avLst/>
          </a:prstGeom>
          <a:noFill/>
        </p:spPr>
        <p:txBody>
          <a:bodyPr wrap="square" rtlCol="0">
            <a:spAutoFit/>
          </a:bodyPr>
          <a:lstStyle/>
          <a:p>
            <a:pPr algn="ctr"/>
            <a:r>
              <a:rPr lang="en-US" sz="1600" dirty="0">
                <a:solidFill>
                  <a:srgbClr val="002060"/>
                </a:solidFill>
              </a:rPr>
              <a:t>Mega Industries Flexible and Flexible twist waveguide</a:t>
            </a:r>
          </a:p>
        </p:txBody>
      </p:sp>
    </p:spTree>
    <p:extLst>
      <p:ext uri="{BB962C8B-B14F-4D97-AF65-F5344CB8AC3E}">
        <p14:creationId xmlns:p14="http://schemas.microsoft.com/office/powerpoint/2010/main" val="1767445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61456" y="1916832"/>
            <a:ext cx="7869088" cy="3970318"/>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4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999656" y="1340768"/>
            <a:ext cx="6192688" cy="369332"/>
          </a:xfrm>
          <a:prstGeom prst="rect">
            <a:avLst/>
          </a:prstGeom>
          <a:noFill/>
        </p:spPr>
        <p:txBody>
          <a:bodyPr wrap="square" rtlCol="0">
            <a:spAutoFit/>
          </a:bodyPr>
          <a:lstStyle/>
          <a:p>
            <a:r>
              <a:rPr lang="en-GB" b="1" dirty="0"/>
              <a:t>Copyright statement and speaker’s release for video publishing</a:t>
            </a:r>
          </a:p>
        </p:txBody>
      </p:sp>
    </p:spTree>
    <p:extLst>
      <p:ext uri="{BB962C8B-B14F-4D97-AF65-F5344CB8AC3E}">
        <p14:creationId xmlns:p14="http://schemas.microsoft.com/office/powerpoint/2010/main" val="32529668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D93D5-F090-92DA-11F6-5272E1B08842}"/>
              </a:ext>
            </a:extLst>
          </p:cNvPr>
          <p:cNvSpPr>
            <a:spLocks noGrp="1"/>
          </p:cNvSpPr>
          <p:nvPr>
            <p:ph type="title"/>
          </p:nvPr>
        </p:nvSpPr>
        <p:spPr/>
        <p:txBody>
          <a:bodyPr/>
          <a:lstStyle/>
          <a:p>
            <a:r>
              <a:rPr lang="fr-CH" dirty="0" err="1"/>
              <a:t>Rectangular</a:t>
            </a:r>
            <a:r>
              <a:rPr lang="fr-CH" dirty="0"/>
              <a:t> </a:t>
            </a:r>
            <a:r>
              <a:rPr lang="fr-CH" dirty="0" err="1"/>
              <a:t>waveguides</a:t>
            </a:r>
            <a:endParaRPr lang="en-US" dirty="0"/>
          </a:p>
        </p:txBody>
      </p:sp>
      <p:sp>
        <p:nvSpPr>
          <p:cNvPr id="5" name="Date Placeholder 4">
            <a:extLst>
              <a:ext uri="{FF2B5EF4-FFF2-40B4-BE49-F238E27FC236}">
                <a16:creationId xmlns:a16="http://schemas.microsoft.com/office/drawing/2014/main" id="{D07439F8-9D39-6412-C903-3C5B82FE8387}"/>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55DB5F01-5CCC-CD9A-7A8D-1122703F73A4}"/>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A2B9B523-80FD-A784-41FE-E9CB939D2A1F}"/>
              </a:ext>
            </a:extLst>
          </p:cNvPr>
          <p:cNvSpPr>
            <a:spLocks noGrp="1"/>
          </p:cNvSpPr>
          <p:nvPr>
            <p:ph type="sldNum" sz="quarter" idx="12"/>
          </p:nvPr>
        </p:nvSpPr>
        <p:spPr/>
        <p:txBody>
          <a:bodyPr/>
          <a:lstStyle/>
          <a:p>
            <a:fld id="{52CEAA4A-B6C7-482D-AA5B-B1AF60C88ED2}" type="slidenum">
              <a:rPr lang="en-US" smtClean="0"/>
              <a:pPr/>
              <a:t>20</a:t>
            </a:fld>
            <a:endParaRPr lang="en-US"/>
          </a:p>
        </p:txBody>
      </p:sp>
      <p:sp>
        <p:nvSpPr>
          <p:cNvPr id="13" name="TextBox 12">
            <a:extLst>
              <a:ext uri="{FF2B5EF4-FFF2-40B4-BE49-F238E27FC236}">
                <a16:creationId xmlns:a16="http://schemas.microsoft.com/office/drawing/2014/main" id="{AE2211BF-A1E9-01ED-6F24-26043521CDA9}"/>
              </a:ext>
            </a:extLst>
          </p:cNvPr>
          <p:cNvSpPr txBox="1"/>
          <p:nvPr/>
        </p:nvSpPr>
        <p:spPr>
          <a:xfrm>
            <a:off x="3720000" y="5710718"/>
            <a:ext cx="5120640" cy="338554"/>
          </a:xfrm>
          <a:prstGeom prst="rect">
            <a:avLst/>
          </a:prstGeom>
          <a:noFill/>
        </p:spPr>
        <p:txBody>
          <a:bodyPr wrap="square">
            <a:spAutoFit/>
          </a:bodyPr>
          <a:lstStyle/>
          <a:p>
            <a:pPr algn="ctr"/>
            <a:r>
              <a:rPr lang="en-GB" sz="1600" dirty="0">
                <a:solidFill>
                  <a:srgbClr val="002060"/>
                </a:solidFill>
              </a:rPr>
              <a:t>Adaptor from WR 1150 to N</a:t>
            </a:r>
            <a:endParaRPr lang="en-US" sz="1600" dirty="0">
              <a:solidFill>
                <a:srgbClr val="002060"/>
              </a:solidFill>
            </a:endParaRPr>
          </a:p>
        </p:txBody>
      </p:sp>
      <p:pic>
        <p:nvPicPr>
          <p:cNvPr id="22" name="Content Placeholder 7">
            <a:extLst>
              <a:ext uri="{FF2B5EF4-FFF2-40B4-BE49-F238E27FC236}">
                <a16:creationId xmlns:a16="http://schemas.microsoft.com/office/drawing/2014/main" id="{714236EA-3A2C-EF8A-7F20-97D525FDB7C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20000" y="1773000"/>
            <a:ext cx="5120640" cy="3843437"/>
          </a:xfrm>
          <a:prstGeom prst="rect">
            <a:avLst/>
          </a:prstGeom>
        </p:spPr>
      </p:pic>
      <p:pic>
        <p:nvPicPr>
          <p:cNvPr id="23" name="Picture 8" descr="iCSC 2023 – CERN School of Computing">
            <a:extLst>
              <a:ext uri="{FF2B5EF4-FFF2-40B4-BE49-F238E27FC236}">
                <a16:creationId xmlns:a16="http://schemas.microsoft.com/office/drawing/2014/main" id="{91979579-B5D9-8813-D984-BFAF2F2F974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942840" y="1955053"/>
            <a:ext cx="457200"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3434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A43EA-8711-62CB-4D39-6F055385BD3C}"/>
              </a:ext>
            </a:extLst>
          </p:cNvPr>
          <p:cNvSpPr>
            <a:spLocks noGrp="1"/>
          </p:cNvSpPr>
          <p:nvPr>
            <p:ph type="title"/>
          </p:nvPr>
        </p:nvSpPr>
        <p:spPr/>
        <p:txBody>
          <a:bodyPr/>
          <a:lstStyle/>
          <a:p>
            <a:r>
              <a:rPr lang="en-US" dirty="0"/>
              <a:t>Distribution with rectangular waveguides</a:t>
            </a:r>
          </a:p>
        </p:txBody>
      </p:sp>
      <p:sp>
        <p:nvSpPr>
          <p:cNvPr id="3" name="Content Placeholder 2">
            <a:extLst>
              <a:ext uri="{FF2B5EF4-FFF2-40B4-BE49-F238E27FC236}">
                <a16:creationId xmlns:a16="http://schemas.microsoft.com/office/drawing/2014/main" id="{BBB1FE6E-6EDA-99B5-0721-9E4D1FAD0E59}"/>
              </a:ext>
            </a:extLst>
          </p:cNvPr>
          <p:cNvSpPr>
            <a:spLocks noGrp="1"/>
          </p:cNvSpPr>
          <p:nvPr>
            <p:ph idx="1"/>
          </p:nvPr>
        </p:nvSpPr>
        <p:spPr/>
        <p:txBody>
          <a:bodyPr>
            <a:normAutofit/>
          </a:bodyPr>
          <a:lstStyle/>
          <a:p>
            <a:r>
              <a:rPr lang="en-US" sz="2000" dirty="0"/>
              <a:t>If you wish to use a high-power klystron to drive several cavities, you will need to distribute the power</a:t>
            </a:r>
          </a:p>
          <a:p>
            <a:r>
              <a:rPr lang="en-US" sz="2000" dirty="0"/>
              <a:t>There are two main distribution schemes with rectangular waveguides, linear distribution and tree like distribution</a:t>
            </a:r>
          </a:p>
          <a:p>
            <a:r>
              <a:rPr lang="en-US" sz="2000" dirty="0"/>
              <a:t>Combination of both are possible, the layout depending on the requirements, such as power capability, isolation between cavities, weight, available space, assembly processes, </a:t>
            </a:r>
            <a:r>
              <a:rPr lang="en-US" sz="2000" dirty="0" err="1"/>
              <a:t>etc</a:t>
            </a:r>
            <a:r>
              <a:rPr lang="en-US" sz="2000" dirty="0"/>
              <a:t>…</a:t>
            </a:r>
          </a:p>
        </p:txBody>
      </p:sp>
      <p:sp>
        <p:nvSpPr>
          <p:cNvPr id="5" name="Date Placeholder 4">
            <a:extLst>
              <a:ext uri="{FF2B5EF4-FFF2-40B4-BE49-F238E27FC236}">
                <a16:creationId xmlns:a16="http://schemas.microsoft.com/office/drawing/2014/main" id="{AA3B7809-1090-BD78-F398-7A4C1211034A}"/>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A9FDD206-7A82-8D70-7D2C-A897BDEBDB92}"/>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565F1B80-A3CB-1CCA-3D28-79245E5ABC4B}"/>
              </a:ext>
            </a:extLst>
          </p:cNvPr>
          <p:cNvSpPr>
            <a:spLocks noGrp="1"/>
          </p:cNvSpPr>
          <p:nvPr>
            <p:ph type="sldNum" sz="quarter" idx="12"/>
          </p:nvPr>
        </p:nvSpPr>
        <p:spPr/>
        <p:txBody>
          <a:bodyPr/>
          <a:lstStyle/>
          <a:p>
            <a:fld id="{52CEAA4A-B6C7-482D-AA5B-B1AF60C88ED2}" type="slidenum">
              <a:rPr lang="en-US" smtClean="0"/>
              <a:t>21</a:t>
            </a:fld>
            <a:endParaRPr lang="en-US"/>
          </a:p>
        </p:txBody>
      </p:sp>
    </p:spTree>
    <p:extLst>
      <p:ext uri="{BB962C8B-B14F-4D97-AF65-F5344CB8AC3E}">
        <p14:creationId xmlns:p14="http://schemas.microsoft.com/office/powerpoint/2010/main" val="3948627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A43EA-8711-62CB-4D39-6F055385BD3C}"/>
              </a:ext>
            </a:extLst>
          </p:cNvPr>
          <p:cNvSpPr>
            <a:spLocks noGrp="1"/>
          </p:cNvSpPr>
          <p:nvPr>
            <p:ph type="title"/>
          </p:nvPr>
        </p:nvSpPr>
        <p:spPr/>
        <p:txBody>
          <a:bodyPr/>
          <a:lstStyle/>
          <a:p>
            <a:r>
              <a:rPr lang="fr-CH" dirty="0"/>
              <a:t>Distribution </a:t>
            </a:r>
            <a:r>
              <a:rPr lang="fr-CH" dirty="0" err="1"/>
              <a:t>with</a:t>
            </a:r>
            <a:r>
              <a:rPr lang="fr-CH" dirty="0"/>
              <a:t> </a:t>
            </a:r>
            <a:r>
              <a:rPr lang="fr-CH" dirty="0" err="1"/>
              <a:t>rectangular</a:t>
            </a:r>
            <a:r>
              <a:rPr lang="fr-CH" dirty="0"/>
              <a:t> </a:t>
            </a:r>
            <a:r>
              <a:rPr lang="fr-CH" dirty="0" err="1"/>
              <a:t>waveguides</a:t>
            </a:r>
            <a:endParaRPr lang="en-US" dirty="0"/>
          </a:p>
        </p:txBody>
      </p:sp>
      <p:pic>
        <p:nvPicPr>
          <p:cNvPr id="11" name="Content Placeholder 10">
            <a:extLst>
              <a:ext uri="{FF2B5EF4-FFF2-40B4-BE49-F238E27FC236}">
                <a16:creationId xmlns:a16="http://schemas.microsoft.com/office/drawing/2014/main" id="{0155DFEB-1C48-998C-8B5D-2914ACEFB088}"/>
              </a:ext>
            </a:extLst>
          </p:cNvPr>
          <p:cNvPicPr>
            <a:picLocks noGrp="1" noChangeAspect="1"/>
          </p:cNvPicPr>
          <p:nvPr>
            <p:ph sz="half" idx="1"/>
          </p:nvPr>
        </p:nvPicPr>
        <p:blipFill>
          <a:blip r:embed="rId2"/>
          <a:stretch>
            <a:fillRect/>
          </a:stretch>
        </p:blipFill>
        <p:spPr>
          <a:xfrm>
            <a:off x="838200" y="2059034"/>
            <a:ext cx="5181600" cy="3884519"/>
          </a:xfrm>
        </p:spPr>
      </p:pic>
      <p:sp>
        <p:nvSpPr>
          <p:cNvPr id="5" name="Date Placeholder 4">
            <a:extLst>
              <a:ext uri="{FF2B5EF4-FFF2-40B4-BE49-F238E27FC236}">
                <a16:creationId xmlns:a16="http://schemas.microsoft.com/office/drawing/2014/main" id="{AA3B7809-1090-BD78-F398-7A4C1211034A}"/>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A9FDD206-7A82-8D70-7D2C-A897BDEBDB92}"/>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565F1B80-A3CB-1CCA-3D28-79245E5ABC4B}"/>
              </a:ext>
            </a:extLst>
          </p:cNvPr>
          <p:cNvSpPr>
            <a:spLocks noGrp="1"/>
          </p:cNvSpPr>
          <p:nvPr>
            <p:ph type="sldNum" sz="quarter" idx="12"/>
          </p:nvPr>
        </p:nvSpPr>
        <p:spPr/>
        <p:txBody>
          <a:bodyPr/>
          <a:lstStyle/>
          <a:p>
            <a:fld id="{52CEAA4A-B6C7-482D-AA5B-B1AF60C88ED2}" type="slidenum">
              <a:rPr lang="en-US" smtClean="0"/>
              <a:t>22</a:t>
            </a:fld>
            <a:endParaRPr lang="en-US"/>
          </a:p>
        </p:txBody>
      </p:sp>
      <p:pic>
        <p:nvPicPr>
          <p:cNvPr id="9" name="Content Placeholder 8">
            <a:extLst>
              <a:ext uri="{FF2B5EF4-FFF2-40B4-BE49-F238E27FC236}">
                <a16:creationId xmlns:a16="http://schemas.microsoft.com/office/drawing/2014/main" id="{9D18647D-55FB-5357-94A3-B62744E5326D}"/>
              </a:ext>
            </a:extLst>
          </p:cNvPr>
          <p:cNvPicPr>
            <a:picLocks noGrp="1" noChangeAspect="1"/>
          </p:cNvPicPr>
          <p:nvPr>
            <p:ph sz="half" idx="2"/>
          </p:nvPr>
        </p:nvPicPr>
        <p:blipFill rotWithShape="1">
          <a:blip r:embed="rId3"/>
          <a:srcRect b="642"/>
          <a:stretch/>
        </p:blipFill>
        <p:spPr>
          <a:xfrm>
            <a:off x="6172200" y="2046479"/>
            <a:ext cx="5181600" cy="3884520"/>
          </a:xfrm>
        </p:spPr>
      </p:pic>
    </p:spTree>
    <p:extLst>
      <p:ext uri="{BB962C8B-B14F-4D97-AF65-F5344CB8AC3E}">
        <p14:creationId xmlns:p14="http://schemas.microsoft.com/office/powerpoint/2010/main" val="2137940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D93D5-F090-92DA-11F6-5272E1B08842}"/>
              </a:ext>
            </a:extLst>
          </p:cNvPr>
          <p:cNvSpPr>
            <a:spLocks noGrp="1"/>
          </p:cNvSpPr>
          <p:nvPr>
            <p:ph type="title"/>
          </p:nvPr>
        </p:nvSpPr>
        <p:spPr/>
        <p:txBody>
          <a:bodyPr/>
          <a:lstStyle/>
          <a:p>
            <a:r>
              <a:rPr lang="fr-CH" dirty="0" err="1"/>
              <a:t>Rectangular</a:t>
            </a:r>
            <a:r>
              <a:rPr lang="fr-CH" dirty="0"/>
              <a:t> </a:t>
            </a:r>
            <a:r>
              <a:rPr lang="fr-CH" dirty="0" err="1"/>
              <a:t>waveguides</a:t>
            </a:r>
            <a:endParaRPr lang="en-US" dirty="0"/>
          </a:p>
        </p:txBody>
      </p:sp>
      <p:sp>
        <p:nvSpPr>
          <p:cNvPr id="5" name="Date Placeholder 4">
            <a:extLst>
              <a:ext uri="{FF2B5EF4-FFF2-40B4-BE49-F238E27FC236}">
                <a16:creationId xmlns:a16="http://schemas.microsoft.com/office/drawing/2014/main" id="{D07439F8-9D39-6412-C903-3C5B82FE8387}"/>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55DB5F01-5CCC-CD9A-7A8D-1122703F73A4}"/>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A2B9B523-80FD-A784-41FE-E9CB939D2A1F}"/>
              </a:ext>
            </a:extLst>
          </p:cNvPr>
          <p:cNvSpPr>
            <a:spLocks noGrp="1"/>
          </p:cNvSpPr>
          <p:nvPr>
            <p:ph type="sldNum" sz="quarter" idx="12"/>
          </p:nvPr>
        </p:nvSpPr>
        <p:spPr/>
        <p:txBody>
          <a:bodyPr/>
          <a:lstStyle/>
          <a:p>
            <a:fld id="{52CEAA4A-B6C7-482D-AA5B-B1AF60C88ED2}" type="slidenum">
              <a:rPr lang="en-US" smtClean="0"/>
              <a:pPr/>
              <a:t>23</a:t>
            </a:fld>
            <a:endParaRPr lang="en-US"/>
          </a:p>
        </p:txBody>
      </p:sp>
      <p:sp>
        <p:nvSpPr>
          <p:cNvPr id="11" name="TextBox 10">
            <a:extLst>
              <a:ext uri="{FF2B5EF4-FFF2-40B4-BE49-F238E27FC236}">
                <a16:creationId xmlns:a16="http://schemas.microsoft.com/office/drawing/2014/main" id="{6BC67B0B-AEFB-01CE-5526-B8C34A2DE662}"/>
              </a:ext>
            </a:extLst>
          </p:cNvPr>
          <p:cNvSpPr txBox="1"/>
          <p:nvPr/>
        </p:nvSpPr>
        <p:spPr>
          <a:xfrm>
            <a:off x="823457" y="5561466"/>
            <a:ext cx="5120640" cy="584775"/>
          </a:xfrm>
          <a:prstGeom prst="rect">
            <a:avLst/>
          </a:prstGeom>
          <a:noFill/>
        </p:spPr>
        <p:txBody>
          <a:bodyPr wrap="square">
            <a:spAutoFit/>
          </a:bodyPr>
          <a:lstStyle/>
          <a:p>
            <a:pPr algn="ctr"/>
            <a:r>
              <a:rPr lang="en-GB" sz="1600" dirty="0">
                <a:solidFill>
                  <a:srgbClr val="002060"/>
                </a:solidFill>
              </a:rPr>
              <a:t>Staff for opening and cleaning SF6 filled </a:t>
            </a:r>
          </a:p>
          <a:p>
            <a:pPr algn="ctr"/>
            <a:r>
              <a:rPr lang="en-GB" sz="1600" dirty="0">
                <a:solidFill>
                  <a:srgbClr val="002060"/>
                </a:solidFill>
              </a:rPr>
              <a:t>waveguide must use protection clothes</a:t>
            </a:r>
            <a:endParaRPr lang="en-GB" dirty="0">
              <a:solidFill>
                <a:srgbClr val="002060"/>
              </a:solidFill>
            </a:endParaRPr>
          </a:p>
        </p:txBody>
      </p:sp>
      <p:sp>
        <p:nvSpPr>
          <p:cNvPr id="13" name="TextBox 12">
            <a:extLst>
              <a:ext uri="{FF2B5EF4-FFF2-40B4-BE49-F238E27FC236}">
                <a16:creationId xmlns:a16="http://schemas.microsoft.com/office/drawing/2014/main" id="{AE2211BF-A1E9-01ED-6F24-26043521CDA9}"/>
              </a:ext>
            </a:extLst>
          </p:cNvPr>
          <p:cNvSpPr txBox="1"/>
          <p:nvPr/>
        </p:nvSpPr>
        <p:spPr>
          <a:xfrm>
            <a:off x="6279786" y="5570241"/>
            <a:ext cx="5088758" cy="584775"/>
          </a:xfrm>
          <a:prstGeom prst="rect">
            <a:avLst/>
          </a:prstGeom>
          <a:noFill/>
        </p:spPr>
        <p:txBody>
          <a:bodyPr wrap="square">
            <a:spAutoFit/>
          </a:bodyPr>
          <a:lstStyle/>
          <a:p>
            <a:pPr algn="ctr"/>
            <a:r>
              <a:rPr lang="en-GB" sz="1600" dirty="0">
                <a:solidFill>
                  <a:srgbClr val="002060"/>
                </a:solidFill>
              </a:rPr>
              <a:t>Damaged Waveguide due to bad Connection of </a:t>
            </a:r>
          </a:p>
          <a:p>
            <a:pPr algn="ctr"/>
            <a:r>
              <a:rPr lang="en-GB" sz="1600" dirty="0">
                <a:solidFill>
                  <a:srgbClr val="002060"/>
                </a:solidFill>
              </a:rPr>
              <a:t>two Waveguide Flanges</a:t>
            </a:r>
          </a:p>
        </p:txBody>
      </p:sp>
      <p:pic>
        <p:nvPicPr>
          <p:cNvPr id="4" name="Picture 3">
            <a:extLst>
              <a:ext uri="{FF2B5EF4-FFF2-40B4-BE49-F238E27FC236}">
                <a16:creationId xmlns:a16="http://schemas.microsoft.com/office/drawing/2014/main" id="{24A02906-58E9-E96B-00BC-DBF340A62929}"/>
              </a:ext>
            </a:extLst>
          </p:cNvPr>
          <p:cNvPicPr>
            <a:picLocks noChangeAspect="1"/>
          </p:cNvPicPr>
          <p:nvPr/>
        </p:nvPicPr>
        <p:blipFill>
          <a:blip r:embed="rId2"/>
          <a:stretch>
            <a:fillRect/>
          </a:stretch>
        </p:blipFill>
        <p:spPr>
          <a:xfrm>
            <a:off x="823457" y="1629000"/>
            <a:ext cx="5120640" cy="3850482"/>
          </a:xfrm>
          <a:prstGeom prst="rect">
            <a:avLst/>
          </a:prstGeom>
        </p:spPr>
      </p:pic>
      <p:pic>
        <p:nvPicPr>
          <p:cNvPr id="15" name="Picture 14">
            <a:extLst>
              <a:ext uri="{FF2B5EF4-FFF2-40B4-BE49-F238E27FC236}">
                <a16:creationId xmlns:a16="http://schemas.microsoft.com/office/drawing/2014/main" id="{AD3B8BC2-091F-49C3-5682-EA21684C89B4}"/>
              </a:ext>
            </a:extLst>
          </p:cNvPr>
          <p:cNvPicPr>
            <a:picLocks noChangeAspect="1"/>
          </p:cNvPicPr>
          <p:nvPr/>
        </p:nvPicPr>
        <p:blipFill>
          <a:blip r:embed="rId3"/>
          <a:stretch>
            <a:fillRect/>
          </a:stretch>
        </p:blipFill>
        <p:spPr>
          <a:xfrm rot="10800000">
            <a:off x="6247905" y="1634001"/>
            <a:ext cx="5120640" cy="3840480"/>
          </a:xfrm>
          <a:prstGeom prst="rect">
            <a:avLst/>
          </a:prstGeom>
        </p:spPr>
      </p:pic>
      <p:pic>
        <p:nvPicPr>
          <p:cNvPr id="16" name="Picture 15">
            <a:extLst>
              <a:ext uri="{FF2B5EF4-FFF2-40B4-BE49-F238E27FC236}">
                <a16:creationId xmlns:a16="http://schemas.microsoft.com/office/drawing/2014/main" id="{549EC642-FA6F-5DA9-119A-E7F67304E14B}"/>
              </a:ext>
            </a:extLst>
          </p:cNvPr>
          <p:cNvPicPr>
            <a:picLocks noChangeAspect="1"/>
          </p:cNvPicPr>
          <p:nvPr/>
        </p:nvPicPr>
        <p:blipFill>
          <a:blip r:embed="rId4"/>
          <a:stretch>
            <a:fillRect/>
          </a:stretch>
        </p:blipFill>
        <p:spPr>
          <a:xfrm>
            <a:off x="912000" y="4969763"/>
            <a:ext cx="457200" cy="457200"/>
          </a:xfrm>
          <a:prstGeom prst="rect">
            <a:avLst/>
          </a:prstGeom>
        </p:spPr>
      </p:pic>
      <p:pic>
        <p:nvPicPr>
          <p:cNvPr id="17" name="Picture 16">
            <a:extLst>
              <a:ext uri="{FF2B5EF4-FFF2-40B4-BE49-F238E27FC236}">
                <a16:creationId xmlns:a16="http://schemas.microsoft.com/office/drawing/2014/main" id="{48D978CA-05F2-0E6E-1B4A-E5D98188E903}"/>
              </a:ext>
            </a:extLst>
          </p:cNvPr>
          <p:cNvPicPr>
            <a:picLocks noChangeAspect="1"/>
          </p:cNvPicPr>
          <p:nvPr/>
        </p:nvPicPr>
        <p:blipFill>
          <a:blip r:embed="rId4"/>
          <a:stretch>
            <a:fillRect/>
          </a:stretch>
        </p:blipFill>
        <p:spPr>
          <a:xfrm>
            <a:off x="10873600" y="1659824"/>
            <a:ext cx="457200" cy="457200"/>
          </a:xfrm>
          <a:prstGeom prst="rect">
            <a:avLst/>
          </a:prstGeom>
        </p:spPr>
      </p:pic>
    </p:spTree>
    <p:extLst>
      <p:ext uri="{BB962C8B-B14F-4D97-AF65-F5344CB8AC3E}">
        <p14:creationId xmlns:p14="http://schemas.microsoft.com/office/powerpoint/2010/main" val="30321180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Outlook</a:t>
            </a:r>
          </a:p>
        </p:txBody>
      </p:sp>
      <p:sp>
        <p:nvSpPr>
          <p:cNvPr id="3" name="Content Placeholder 2"/>
          <p:cNvSpPr>
            <a:spLocks noGrp="1"/>
          </p:cNvSpPr>
          <p:nvPr>
            <p:ph idx="1"/>
          </p:nvPr>
        </p:nvSpPr>
        <p:spPr/>
        <p:txBody>
          <a:bodyPr>
            <a:normAutofit/>
          </a:bodyPr>
          <a:lstStyle/>
          <a:p>
            <a:pPr marL="0" indent="0">
              <a:buNone/>
            </a:pPr>
            <a:r>
              <a:rPr lang="en-GB" dirty="0">
                <a:solidFill>
                  <a:schemeClr val="bg1">
                    <a:lumMod val="85000"/>
                  </a:schemeClr>
                </a:solidFill>
              </a:rPr>
              <a:t>RF power transport basics</a:t>
            </a:r>
          </a:p>
          <a:p>
            <a:pPr marL="0" indent="0">
              <a:buNone/>
            </a:pPr>
            <a:r>
              <a:rPr lang="en-GB" dirty="0">
                <a:solidFill>
                  <a:schemeClr val="bg1">
                    <a:lumMod val="85000"/>
                  </a:schemeClr>
                </a:solidFill>
              </a:rPr>
              <a:t>Waveguides</a:t>
            </a:r>
          </a:p>
          <a:p>
            <a:pPr marL="0" indent="0">
              <a:buNone/>
            </a:pPr>
            <a:r>
              <a:rPr lang="en-GB" dirty="0"/>
              <a:t>Coaxial lines</a:t>
            </a:r>
          </a:p>
          <a:p>
            <a:pPr marL="0" indent="0">
              <a:buNone/>
            </a:pPr>
            <a:r>
              <a:rPr lang="en-GB" dirty="0">
                <a:solidFill>
                  <a:schemeClr val="bg1">
                    <a:lumMod val="85000"/>
                  </a:schemeClr>
                </a:solidFill>
              </a:rPr>
              <a:t>Circulator</a:t>
            </a:r>
          </a:p>
          <a:p>
            <a:pPr marL="0" indent="0">
              <a:buNone/>
            </a:pPr>
            <a:r>
              <a:rPr lang="en-GB" dirty="0">
                <a:solidFill>
                  <a:schemeClr val="bg1">
                    <a:lumMod val="85000"/>
                  </a:schemeClr>
                </a:solidFill>
              </a:rPr>
              <a:t>Fundamental Power Couplers</a:t>
            </a:r>
          </a:p>
        </p:txBody>
      </p:sp>
      <p:sp>
        <p:nvSpPr>
          <p:cNvPr id="4" name="Date Placeholder 3"/>
          <p:cNvSpPr>
            <a:spLocks noGrp="1"/>
          </p:cNvSpPr>
          <p:nvPr>
            <p:ph type="dt" sz="half" idx="10"/>
          </p:nvPr>
        </p:nvSpPr>
        <p:spPr/>
        <p:txBody>
          <a:bodyPr/>
          <a:lstStyle/>
          <a:p>
            <a:r>
              <a:rPr lang="en-US"/>
              <a:t>CAS course on "RF for Accelerators"  18 June - 01 July 2023, Berlin Germany</a:t>
            </a:r>
          </a:p>
        </p:txBody>
      </p:sp>
      <p:sp>
        <p:nvSpPr>
          <p:cNvPr id="5" name="Footer Placeholder 4"/>
          <p:cNvSpPr>
            <a:spLocks noGrp="1"/>
          </p:cNvSpPr>
          <p:nvPr>
            <p:ph type="ftr" sz="quarter" idx="11"/>
          </p:nvPr>
        </p:nvSpPr>
        <p:spPr/>
        <p:txBody>
          <a:bodyPr/>
          <a:lstStyle/>
          <a:p>
            <a:r>
              <a:rPr lang="en-US"/>
              <a:t>RF Power transport, eric.montesinos@cern.ch, CERN RF Amplifiers &amp; Couplers</a:t>
            </a:r>
          </a:p>
        </p:txBody>
      </p:sp>
      <p:sp>
        <p:nvSpPr>
          <p:cNvPr id="6" name="Slide Number Placeholder 5"/>
          <p:cNvSpPr>
            <a:spLocks noGrp="1"/>
          </p:cNvSpPr>
          <p:nvPr>
            <p:ph type="sldNum" sz="quarter" idx="12"/>
          </p:nvPr>
        </p:nvSpPr>
        <p:spPr/>
        <p:txBody>
          <a:bodyPr/>
          <a:lstStyle/>
          <a:p>
            <a:fld id="{52CEAA4A-B6C7-482D-AA5B-B1AF60C88ED2}" type="slidenum">
              <a:rPr lang="en-US" smtClean="0"/>
              <a:t>24</a:t>
            </a:fld>
            <a:endParaRPr lang="en-US"/>
          </a:p>
        </p:txBody>
      </p:sp>
    </p:spTree>
    <p:extLst>
      <p:ext uri="{BB962C8B-B14F-4D97-AF65-F5344CB8AC3E}">
        <p14:creationId xmlns:p14="http://schemas.microsoft.com/office/powerpoint/2010/main" val="1423270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Coaxial Lines</a:t>
            </a:r>
          </a:p>
        </p:txBody>
      </p:sp>
      <mc:AlternateContent xmlns:mc="http://schemas.openxmlformats.org/markup-compatibility/2006">
        <mc:Choice xmlns:a14="http://schemas.microsoft.com/office/drawing/2010/main" Requires="a14">
          <p:sp>
            <p:nvSpPr>
              <p:cNvPr id="3" name="Content Placeholder 2"/>
              <p:cNvSpPr>
                <a:spLocks noGrp="1"/>
              </p:cNvSpPr>
              <p:nvPr>
                <p:ph sz="half" idx="1"/>
              </p:nvPr>
            </p:nvSpPr>
            <p:spPr>
              <a:xfrm>
                <a:off x="838200" y="1825625"/>
                <a:ext cx="5181600" cy="2539375"/>
              </a:xfrm>
            </p:spPr>
            <p:txBody>
              <a:bodyPr>
                <a:noAutofit/>
              </a:bodyPr>
              <a:lstStyle/>
              <a:p>
                <a:r>
                  <a:rPr lang="en-GB" sz="1600" dirty="0"/>
                  <a:t>Characteristic impedance is</a:t>
                </a:r>
              </a:p>
              <a:p>
                <a:endParaRPr lang="en-GB" sz="1600" dirty="0"/>
              </a:p>
              <a:p>
                <a:pPr/>
                <a14:m>
                  <m:oMathPara xmlns:m="http://schemas.openxmlformats.org/officeDocument/2006/math">
                    <m:oMathParaPr>
                      <m:jc m:val="centerGroup"/>
                    </m:oMathParaPr>
                    <m:oMath xmlns:m="http://schemas.openxmlformats.org/officeDocument/2006/math">
                      <m:r>
                        <a:rPr lang="en-GB" sz="1600" b="1" i="1" smtClean="0">
                          <a:latin typeface="Cambria Math" panose="02040503050406030204" pitchFamily="18" charset="0"/>
                        </a:rPr>
                        <m:t>𝒁𝒄</m:t>
                      </m:r>
                      <m:r>
                        <a:rPr lang="en-GB" sz="1600" b="1" i="1" smtClean="0">
                          <a:latin typeface="Cambria Math" panose="02040503050406030204" pitchFamily="18" charset="0"/>
                        </a:rPr>
                        <m:t>=</m:t>
                      </m:r>
                      <m:f>
                        <m:fPr>
                          <m:ctrlPr>
                            <a:rPr lang="en-GB" sz="1600" b="1" i="1" smtClean="0">
                              <a:latin typeface="Cambria Math" panose="02040503050406030204" pitchFamily="18" charset="0"/>
                            </a:rPr>
                          </m:ctrlPr>
                        </m:fPr>
                        <m:num>
                          <m:r>
                            <a:rPr lang="en-GB" sz="1600" b="1" i="1" smtClean="0">
                              <a:latin typeface="Cambria Math" panose="02040503050406030204" pitchFamily="18" charset="0"/>
                            </a:rPr>
                            <m:t>𝟔𝟎</m:t>
                          </m:r>
                        </m:num>
                        <m:den>
                          <m:rad>
                            <m:radPr>
                              <m:degHide m:val="on"/>
                              <m:ctrlPr>
                                <a:rPr lang="en-GB" sz="1600" b="1" i="1" smtClean="0">
                                  <a:latin typeface="Cambria Math" panose="02040503050406030204" pitchFamily="18" charset="0"/>
                                </a:rPr>
                              </m:ctrlPr>
                            </m:radPr>
                            <m:deg/>
                            <m:e>
                              <m:r>
                                <a:rPr lang="el-GR" sz="1600" b="1" i="1" smtClean="0">
                                  <a:latin typeface="Cambria Math" panose="02040503050406030204" pitchFamily="18" charset="0"/>
                                </a:rPr>
                                <m:t>𝜺</m:t>
                              </m:r>
                              <m:r>
                                <a:rPr lang="en-GB" sz="1600" b="1" i="1" smtClean="0">
                                  <a:latin typeface="Cambria Math" panose="02040503050406030204" pitchFamily="18" charset="0"/>
                                </a:rPr>
                                <m:t>𝒓</m:t>
                              </m:r>
                            </m:e>
                          </m:rad>
                        </m:den>
                      </m:f>
                      <m:func>
                        <m:funcPr>
                          <m:ctrlPr>
                            <a:rPr lang="en-GB" sz="1600" b="1" i="1" smtClean="0">
                              <a:latin typeface="Cambria Math" panose="02040503050406030204" pitchFamily="18" charset="0"/>
                            </a:rPr>
                          </m:ctrlPr>
                        </m:funcPr>
                        <m:fName>
                          <m:r>
                            <a:rPr lang="en-GB" sz="1600" b="1" i="1" smtClean="0">
                              <a:latin typeface="Cambria Math" panose="02040503050406030204" pitchFamily="18" charset="0"/>
                            </a:rPr>
                            <m:t>𝒍𝒏</m:t>
                          </m:r>
                        </m:fName>
                        <m:e>
                          <m:d>
                            <m:dPr>
                              <m:ctrlPr>
                                <a:rPr lang="en-GB" sz="1600" b="1" i="1" smtClean="0">
                                  <a:latin typeface="Cambria Math" panose="02040503050406030204" pitchFamily="18" charset="0"/>
                                </a:rPr>
                              </m:ctrlPr>
                            </m:dPr>
                            <m:e>
                              <m:f>
                                <m:fPr>
                                  <m:ctrlPr>
                                    <a:rPr lang="en-GB" sz="1600" b="1" i="1" smtClean="0">
                                      <a:latin typeface="Cambria Math" panose="02040503050406030204" pitchFamily="18" charset="0"/>
                                    </a:rPr>
                                  </m:ctrlPr>
                                </m:fPr>
                                <m:num>
                                  <m:r>
                                    <a:rPr lang="en-GB" sz="1600" b="1" i="1" smtClean="0">
                                      <a:latin typeface="Cambria Math" panose="02040503050406030204" pitchFamily="18" charset="0"/>
                                    </a:rPr>
                                    <m:t>𝑫</m:t>
                                  </m:r>
                                </m:num>
                                <m:den>
                                  <m:r>
                                    <a:rPr lang="en-GB" sz="1600" b="1" i="1" smtClean="0">
                                      <a:latin typeface="Cambria Math" panose="02040503050406030204" pitchFamily="18" charset="0"/>
                                    </a:rPr>
                                    <m:t>𝒅</m:t>
                                  </m:r>
                                </m:den>
                              </m:f>
                            </m:e>
                          </m:d>
                        </m:e>
                      </m:func>
                    </m:oMath>
                  </m:oMathPara>
                </a14:m>
                <a:endParaRPr lang="en-GB" sz="1600" b="1" i="1" dirty="0"/>
              </a:p>
              <a:p>
                <a:r>
                  <a:rPr lang="en-GB" sz="1600" dirty="0"/>
                  <a:t>With </a:t>
                </a:r>
              </a:p>
              <a:p>
                <a:r>
                  <a:rPr lang="en-GB" sz="1600" dirty="0"/>
                  <a:t>D = inner dimension of the outer conductor</a:t>
                </a:r>
              </a:p>
              <a:p>
                <a:r>
                  <a:rPr lang="en-GB" sz="1600" dirty="0"/>
                  <a:t>d = outer dimension of the inner conductor</a:t>
                </a:r>
              </a:p>
              <a:p>
                <a:r>
                  <a:rPr lang="en-GB" sz="1600" dirty="0" err="1"/>
                  <a:t>εr</a:t>
                </a:r>
                <a:r>
                  <a:rPr lang="en-GB" sz="1600" dirty="0"/>
                  <a:t> = dielectric characteristic of the medium</a:t>
                </a:r>
              </a:p>
            </p:txBody>
          </p:sp>
        </mc:Choice>
        <mc:Fallback>
          <p:sp>
            <p:nvSpPr>
              <p:cNvPr id="3" name="Content Placeholder 2"/>
              <p:cNvSpPr>
                <a:spLocks noGrp="1" noRot="1" noChangeAspect="1" noMove="1" noResize="1" noEditPoints="1" noAdjustHandles="1" noChangeArrowheads="1" noChangeShapeType="1" noTextEdit="1"/>
              </p:cNvSpPr>
              <p:nvPr>
                <p:ph sz="half" idx="1"/>
              </p:nvPr>
            </p:nvSpPr>
            <p:spPr>
              <a:xfrm>
                <a:off x="838200" y="1825625"/>
                <a:ext cx="5181600" cy="2539375"/>
              </a:xfrm>
              <a:blipFill>
                <a:blip r:embed="rId2"/>
                <a:stretch>
                  <a:fillRect l="-706" t="-1439" b="-3118"/>
                </a:stretch>
              </a:blipFill>
            </p:spPr>
            <p:txBody>
              <a:bodyPr/>
              <a:lstStyle/>
              <a:p>
                <a:r>
                  <a:rPr lang="en-US">
                    <a:noFill/>
                  </a:rPr>
                  <a:t> </a:t>
                </a:r>
              </a:p>
            </p:txBody>
          </p:sp>
        </mc:Fallback>
      </mc:AlternateContent>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Footer Placeholder 5"/>
          <p:cNvSpPr>
            <a:spLocks noGrp="1"/>
          </p:cNvSpPr>
          <p:nvPr>
            <p:ph type="ftr" sz="quarter" idx="11"/>
          </p:nvPr>
        </p:nvSpPr>
        <p:spPr/>
        <p:txBody>
          <a:bodyPr/>
          <a:lstStyle/>
          <a:p>
            <a:r>
              <a:rPr lang="en-GB"/>
              <a:t>RF Power transport, eric.montesinos@cern.ch, CERN RF Amplifiers &amp; Couplers</a:t>
            </a:r>
          </a:p>
        </p:txBody>
      </p:sp>
      <p:sp>
        <p:nvSpPr>
          <p:cNvPr id="7" name="Slide Number Placeholder 6"/>
          <p:cNvSpPr>
            <a:spLocks noGrp="1"/>
          </p:cNvSpPr>
          <p:nvPr>
            <p:ph type="sldNum" sz="quarter" idx="12"/>
          </p:nvPr>
        </p:nvSpPr>
        <p:spPr/>
        <p:txBody>
          <a:bodyPr/>
          <a:lstStyle/>
          <a:p>
            <a:fld id="{63D9E045-23D1-47D5-8E30-952CC984C3CD}" type="slidenum">
              <a:rPr lang="en-GB" smtClean="0"/>
              <a:pPr/>
              <a:t>25</a:t>
            </a:fld>
            <a:endParaRPr lang="en-GB"/>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387246" y="714082"/>
            <a:ext cx="2262858" cy="158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7" name="Content Placeholder 4"/>
          <p:cNvGraphicFramePr>
            <a:graphicFrameLocks/>
          </p:cNvGraphicFramePr>
          <p:nvPr>
            <p:extLst>
              <p:ext uri="{D42A27DB-BD31-4B8C-83A1-F6EECF244321}">
                <p14:modId xmlns:p14="http://schemas.microsoft.com/office/powerpoint/2010/main" val="2212904831"/>
              </p:ext>
            </p:extLst>
          </p:nvPr>
        </p:nvGraphicFramePr>
        <p:xfrm>
          <a:off x="848544" y="4460158"/>
          <a:ext cx="4815455" cy="1777158"/>
        </p:xfrm>
        <a:graphic>
          <a:graphicData uri="http://schemas.openxmlformats.org/drawingml/2006/table">
            <a:tbl>
              <a:tblPr>
                <a:tableStyleId>{3B4B98B0-60AC-42C2-AFA5-B58CD77FA1E5}</a:tableStyleId>
              </a:tblPr>
              <a:tblGrid>
                <a:gridCol w="963091">
                  <a:extLst>
                    <a:ext uri="{9D8B030D-6E8A-4147-A177-3AD203B41FA5}">
                      <a16:colId xmlns:a16="http://schemas.microsoft.com/office/drawing/2014/main" val="20000"/>
                    </a:ext>
                  </a:extLst>
                </a:gridCol>
                <a:gridCol w="963091">
                  <a:extLst>
                    <a:ext uri="{9D8B030D-6E8A-4147-A177-3AD203B41FA5}">
                      <a16:colId xmlns:a16="http://schemas.microsoft.com/office/drawing/2014/main" val="20001"/>
                    </a:ext>
                  </a:extLst>
                </a:gridCol>
                <a:gridCol w="963091">
                  <a:extLst>
                    <a:ext uri="{9D8B030D-6E8A-4147-A177-3AD203B41FA5}">
                      <a16:colId xmlns:a16="http://schemas.microsoft.com/office/drawing/2014/main" val="20002"/>
                    </a:ext>
                  </a:extLst>
                </a:gridCol>
                <a:gridCol w="963091">
                  <a:extLst>
                    <a:ext uri="{9D8B030D-6E8A-4147-A177-3AD203B41FA5}">
                      <a16:colId xmlns:a16="http://schemas.microsoft.com/office/drawing/2014/main" val="20003"/>
                    </a:ext>
                  </a:extLst>
                </a:gridCol>
                <a:gridCol w="963091">
                  <a:extLst>
                    <a:ext uri="{9D8B030D-6E8A-4147-A177-3AD203B41FA5}">
                      <a16:colId xmlns:a16="http://schemas.microsoft.com/office/drawing/2014/main" val="20004"/>
                    </a:ext>
                  </a:extLst>
                </a:gridCol>
              </a:tblGrid>
              <a:tr h="166131">
                <a:tc rowSpan="2">
                  <a:txBody>
                    <a:bodyPr/>
                    <a:lstStyle/>
                    <a:p>
                      <a:r>
                        <a:rPr lang="en-GB" sz="1200" dirty="0">
                          <a:solidFill>
                            <a:srgbClr val="002060"/>
                          </a:solidFill>
                        </a:rPr>
                        <a:t>Size</a:t>
                      </a:r>
                    </a:p>
                  </a:txBody>
                  <a:tcPr marL="44873" marR="44873" marT="22437" marB="22437" anchor="ctr"/>
                </a:tc>
                <a:tc gridSpan="2">
                  <a:txBody>
                    <a:bodyPr/>
                    <a:lstStyle/>
                    <a:p>
                      <a:r>
                        <a:rPr lang="en-GB" sz="1200">
                          <a:solidFill>
                            <a:srgbClr val="002060"/>
                          </a:solidFill>
                        </a:rPr>
                        <a:t>Outer conductor</a:t>
                      </a:r>
                    </a:p>
                  </a:txBody>
                  <a:tcPr marL="44873" marR="44873" marT="22437" marB="22437" anchor="ctr"/>
                </a:tc>
                <a:tc hMerge="1">
                  <a:txBody>
                    <a:bodyPr/>
                    <a:lstStyle/>
                    <a:p>
                      <a:endParaRPr lang="en-GB"/>
                    </a:p>
                  </a:txBody>
                  <a:tcPr/>
                </a:tc>
                <a:tc gridSpan="2">
                  <a:txBody>
                    <a:bodyPr/>
                    <a:lstStyle/>
                    <a:p>
                      <a:r>
                        <a:rPr lang="en-GB" sz="1200">
                          <a:solidFill>
                            <a:srgbClr val="002060"/>
                          </a:solidFill>
                        </a:rPr>
                        <a:t>Inner conductor</a:t>
                      </a:r>
                    </a:p>
                  </a:txBody>
                  <a:tcPr marL="44873" marR="44873" marT="22437" marB="22437" anchor="ctr"/>
                </a:tc>
                <a:tc hMerge="1">
                  <a:txBody>
                    <a:bodyPr/>
                    <a:lstStyle/>
                    <a:p>
                      <a:endParaRPr lang="en-GB"/>
                    </a:p>
                  </a:txBody>
                  <a:tcPr/>
                </a:tc>
                <a:extLst>
                  <a:ext uri="{0D108BD9-81ED-4DB2-BD59-A6C34878D82A}">
                    <a16:rowId xmlns:a16="http://schemas.microsoft.com/office/drawing/2014/main" val="10000"/>
                  </a:ext>
                </a:extLst>
              </a:tr>
              <a:tr h="299530">
                <a:tc vMerge="1">
                  <a:txBody>
                    <a:bodyPr/>
                    <a:lstStyle/>
                    <a:p>
                      <a:endParaRPr lang="en-GB"/>
                    </a:p>
                  </a:txBody>
                  <a:tcPr/>
                </a:tc>
                <a:tc>
                  <a:txBody>
                    <a:bodyPr/>
                    <a:lstStyle/>
                    <a:p>
                      <a:r>
                        <a:rPr lang="en-GB" sz="1200" dirty="0">
                          <a:solidFill>
                            <a:srgbClr val="002060"/>
                          </a:solidFill>
                        </a:rPr>
                        <a:t>Outer diameter</a:t>
                      </a:r>
                    </a:p>
                  </a:txBody>
                  <a:tcPr marL="44873" marR="44873" marT="22437" marB="22437" anchor="ctr"/>
                </a:tc>
                <a:tc>
                  <a:txBody>
                    <a:bodyPr/>
                    <a:lstStyle/>
                    <a:p>
                      <a:r>
                        <a:rPr lang="en-GB" sz="1200">
                          <a:solidFill>
                            <a:srgbClr val="002060"/>
                          </a:solidFill>
                        </a:rPr>
                        <a:t>Inner diameter</a:t>
                      </a:r>
                    </a:p>
                  </a:txBody>
                  <a:tcPr marL="44873" marR="44873" marT="22437" marB="22437" anchor="ctr"/>
                </a:tc>
                <a:tc>
                  <a:txBody>
                    <a:bodyPr/>
                    <a:lstStyle/>
                    <a:p>
                      <a:r>
                        <a:rPr lang="en-GB" sz="1200">
                          <a:solidFill>
                            <a:srgbClr val="002060"/>
                          </a:solidFill>
                        </a:rPr>
                        <a:t>Outer diameter</a:t>
                      </a:r>
                    </a:p>
                  </a:txBody>
                  <a:tcPr marL="44873" marR="44873" marT="22437" marB="22437" anchor="ctr"/>
                </a:tc>
                <a:tc>
                  <a:txBody>
                    <a:bodyPr/>
                    <a:lstStyle/>
                    <a:p>
                      <a:r>
                        <a:rPr lang="en-GB" sz="1200">
                          <a:solidFill>
                            <a:srgbClr val="002060"/>
                          </a:solidFill>
                        </a:rPr>
                        <a:t>Inner diameter</a:t>
                      </a:r>
                    </a:p>
                  </a:txBody>
                  <a:tcPr marL="44873" marR="44873" marT="22437" marB="22437" anchor="ctr"/>
                </a:tc>
                <a:extLst>
                  <a:ext uri="{0D108BD9-81ED-4DB2-BD59-A6C34878D82A}">
                    <a16:rowId xmlns:a16="http://schemas.microsoft.com/office/drawing/2014/main" val="10001"/>
                  </a:ext>
                </a:extLst>
              </a:tr>
              <a:tr h="166131">
                <a:tc>
                  <a:txBody>
                    <a:bodyPr/>
                    <a:lstStyle/>
                    <a:p>
                      <a:r>
                        <a:rPr lang="en-GB" sz="1200">
                          <a:solidFill>
                            <a:srgbClr val="002060"/>
                          </a:solidFill>
                        </a:rPr>
                        <a:t>7/8"</a:t>
                      </a:r>
                    </a:p>
                  </a:txBody>
                  <a:tcPr marL="44873" marR="44873" marT="22437" marB="22437" anchor="ctr"/>
                </a:tc>
                <a:tc>
                  <a:txBody>
                    <a:bodyPr/>
                    <a:lstStyle/>
                    <a:p>
                      <a:r>
                        <a:rPr lang="en-GB" sz="1200" dirty="0">
                          <a:solidFill>
                            <a:srgbClr val="002060"/>
                          </a:solidFill>
                        </a:rPr>
                        <a:t>22.2 mm</a:t>
                      </a:r>
                    </a:p>
                  </a:txBody>
                  <a:tcPr marL="44873" marR="44873" marT="22437" marB="22437" anchor="ctr"/>
                </a:tc>
                <a:tc>
                  <a:txBody>
                    <a:bodyPr/>
                    <a:lstStyle/>
                    <a:p>
                      <a:r>
                        <a:rPr lang="en-GB" sz="1200" dirty="0">
                          <a:solidFill>
                            <a:srgbClr val="002060"/>
                          </a:solidFill>
                        </a:rPr>
                        <a:t>20 mm</a:t>
                      </a:r>
                    </a:p>
                  </a:txBody>
                  <a:tcPr marL="44873" marR="44873" marT="22437" marB="22437" anchor="ctr"/>
                </a:tc>
                <a:tc>
                  <a:txBody>
                    <a:bodyPr/>
                    <a:lstStyle/>
                    <a:p>
                      <a:r>
                        <a:rPr lang="en-GB" sz="1200" dirty="0">
                          <a:solidFill>
                            <a:srgbClr val="002060"/>
                          </a:solidFill>
                        </a:rPr>
                        <a:t>8.7 mm</a:t>
                      </a:r>
                    </a:p>
                  </a:txBody>
                  <a:tcPr marL="44873" marR="44873" marT="22437" marB="22437" anchor="ctr"/>
                </a:tc>
                <a:tc>
                  <a:txBody>
                    <a:bodyPr/>
                    <a:lstStyle/>
                    <a:p>
                      <a:r>
                        <a:rPr lang="en-GB" sz="1200">
                          <a:solidFill>
                            <a:srgbClr val="002060"/>
                          </a:solidFill>
                        </a:rPr>
                        <a:t>7.4 mm</a:t>
                      </a:r>
                    </a:p>
                  </a:txBody>
                  <a:tcPr marL="44873" marR="44873" marT="22437" marB="22437" anchor="ctr"/>
                </a:tc>
                <a:extLst>
                  <a:ext uri="{0D108BD9-81ED-4DB2-BD59-A6C34878D82A}">
                    <a16:rowId xmlns:a16="http://schemas.microsoft.com/office/drawing/2014/main" val="10002"/>
                  </a:ext>
                </a:extLst>
              </a:tr>
              <a:tr h="166131">
                <a:tc>
                  <a:txBody>
                    <a:bodyPr/>
                    <a:lstStyle/>
                    <a:p>
                      <a:r>
                        <a:rPr lang="en-GB" sz="1200">
                          <a:solidFill>
                            <a:srgbClr val="002060"/>
                          </a:solidFill>
                        </a:rPr>
                        <a:t>1 5/8"</a:t>
                      </a:r>
                    </a:p>
                  </a:txBody>
                  <a:tcPr marL="44873" marR="44873" marT="22437" marB="22437" anchor="ctr"/>
                </a:tc>
                <a:tc>
                  <a:txBody>
                    <a:bodyPr/>
                    <a:lstStyle/>
                    <a:p>
                      <a:r>
                        <a:rPr lang="en-GB" sz="1200">
                          <a:solidFill>
                            <a:srgbClr val="002060"/>
                          </a:solidFill>
                        </a:rPr>
                        <a:t>41.3 mm</a:t>
                      </a:r>
                    </a:p>
                  </a:txBody>
                  <a:tcPr marL="44873" marR="44873" marT="22437" marB="22437" anchor="ctr"/>
                </a:tc>
                <a:tc>
                  <a:txBody>
                    <a:bodyPr/>
                    <a:lstStyle/>
                    <a:p>
                      <a:r>
                        <a:rPr lang="en-GB" sz="1200">
                          <a:solidFill>
                            <a:srgbClr val="002060"/>
                          </a:solidFill>
                        </a:rPr>
                        <a:t>38.8 mm</a:t>
                      </a:r>
                    </a:p>
                  </a:txBody>
                  <a:tcPr marL="44873" marR="44873" marT="22437" marB="22437" anchor="ctr"/>
                </a:tc>
                <a:tc>
                  <a:txBody>
                    <a:bodyPr/>
                    <a:lstStyle/>
                    <a:p>
                      <a:r>
                        <a:rPr lang="en-GB" sz="1200" dirty="0">
                          <a:solidFill>
                            <a:srgbClr val="002060"/>
                          </a:solidFill>
                        </a:rPr>
                        <a:t>16.9 mm</a:t>
                      </a:r>
                    </a:p>
                  </a:txBody>
                  <a:tcPr marL="44873" marR="44873" marT="22437" marB="22437" anchor="ctr"/>
                </a:tc>
                <a:tc>
                  <a:txBody>
                    <a:bodyPr/>
                    <a:lstStyle/>
                    <a:p>
                      <a:r>
                        <a:rPr lang="en-GB" sz="1200">
                          <a:solidFill>
                            <a:srgbClr val="002060"/>
                          </a:solidFill>
                        </a:rPr>
                        <a:t>15.0 mm</a:t>
                      </a:r>
                    </a:p>
                  </a:txBody>
                  <a:tcPr marL="44873" marR="44873" marT="22437" marB="22437" anchor="ctr"/>
                </a:tc>
                <a:extLst>
                  <a:ext uri="{0D108BD9-81ED-4DB2-BD59-A6C34878D82A}">
                    <a16:rowId xmlns:a16="http://schemas.microsoft.com/office/drawing/2014/main" val="10003"/>
                  </a:ext>
                </a:extLst>
              </a:tr>
              <a:tr h="166131">
                <a:tc>
                  <a:txBody>
                    <a:bodyPr/>
                    <a:lstStyle/>
                    <a:p>
                      <a:r>
                        <a:rPr lang="en-GB" sz="1200">
                          <a:solidFill>
                            <a:srgbClr val="002060"/>
                          </a:solidFill>
                        </a:rPr>
                        <a:t>3 1/8"</a:t>
                      </a:r>
                    </a:p>
                  </a:txBody>
                  <a:tcPr marL="44873" marR="44873" marT="22437" marB="22437" anchor="ctr"/>
                </a:tc>
                <a:tc>
                  <a:txBody>
                    <a:bodyPr/>
                    <a:lstStyle/>
                    <a:p>
                      <a:r>
                        <a:rPr lang="en-GB" sz="1200">
                          <a:solidFill>
                            <a:srgbClr val="002060"/>
                          </a:solidFill>
                        </a:rPr>
                        <a:t>79.4 mm</a:t>
                      </a:r>
                    </a:p>
                  </a:txBody>
                  <a:tcPr marL="44873" marR="44873" marT="22437" marB="22437" anchor="ctr"/>
                </a:tc>
                <a:tc>
                  <a:txBody>
                    <a:bodyPr/>
                    <a:lstStyle/>
                    <a:p>
                      <a:r>
                        <a:rPr lang="en-GB" sz="1200">
                          <a:solidFill>
                            <a:srgbClr val="002060"/>
                          </a:solidFill>
                        </a:rPr>
                        <a:t>76.9 mm</a:t>
                      </a:r>
                    </a:p>
                  </a:txBody>
                  <a:tcPr marL="44873" marR="44873" marT="22437" marB="22437" anchor="ctr"/>
                </a:tc>
                <a:tc>
                  <a:txBody>
                    <a:bodyPr/>
                    <a:lstStyle/>
                    <a:p>
                      <a:r>
                        <a:rPr lang="en-GB" sz="1200" dirty="0">
                          <a:solidFill>
                            <a:srgbClr val="002060"/>
                          </a:solidFill>
                        </a:rPr>
                        <a:t>33.4 mm</a:t>
                      </a:r>
                    </a:p>
                  </a:txBody>
                  <a:tcPr marL="44873" marR="44873" marT="22437" marB="22437" anchor="ctr"/>
                </a:tc>
                <a:tc>
                  <a:txBody>
                    <a:bodyPr/>
                    <a:lstStyle/>
                    <a:p>
                      <a:r>
                        <a:rPr lang="en-GB" sz="1200" dirty="0">
                          <a:solidFill>
                            <a:srgbClr val="002060"/>
                          </a:solidFill>
                        </a:rPr>
                        <a:t>31.3 mm</a:t>
                      </a:r>
                    </a:p>
                  </a:txBody>
                  <a:tcPr marL="44873" marR="44873" marT="22437" marB="22437" anchor="ctr"/>
                </a:tc>
                <a:extLst>
                  <a:ext uri="{0D108BD9-81ED-4DB2-BD59-A6C34878D82A}">
                    <a16:rowId xmlns:a16="http://schemas.microsoft.com/office/drawing/2014/main" val="10004"/>
                  </a:ext>
                </a:extLst>
              </a:tr>
              <a:tr h="166131">
                <a:tc>
                  <a:txBody>
                    <a:bodyPr/>
                    <a:lstStyle/>
                    <a:p>
                      <a:r>
                        <a:rPr lang="en-GB" sz="1200">
                          <a:solidFill>
                            <a:srgbClr val="002060"/>
                          </a:solidFill>
                        </a:rPr>
                        <a:t>4 1/2"</a:t>
                      </a:r>
                    </a:p>
                  </a:txBody>
                  <a:tcPr marL="44873" marR="44873" marT="22437" marB="22437" anchor="ctr"/>
                </a:tc>
                <a:tc>
                  <a:txBody>
                    <a:bodyPr/>
                    <a:lstStyle/>
                    <a:p>
                      <a:r>
                        <a:rPr lang="en-GB" sz="1200" dirty="0">
                          <a:solidFill>
                            <a:srgbClr val="002060"/>
                          </a:solidFill>
                        </a:rPr>
                        <a:t>106 mm</a:t>
                      </a:r>
                    </a:p>
                  </a:txBody>
                  <a:tcPr marL="44873" marR="44873" marT="22437" marB="22437" anchor="ctr"/>
                </a:tc>
                <a:tc>
                  <a:txBody>
                    <a:bodyPr/>
                    <a:lstStyle/>
                    <a:p>
                      <a:r>
                        <a:rPr lang="en-GB" sz="1200">
                          <a:solidFill>
                            <a:srgbClr val="002060"/>
                          </a:solidFill>
                        </a:rPr>
                        <a:t>103 mm</a:t>
                      </a:r>
                    </a:p>
                  </a:txBody>
                  <a:tcPr marL="44873" marR="44873" marT="22437" marB="22437" anchor="ctr"/>
                </a:tc>
                <a:tc>
                  <a:txBody>
                    <a:bodyPr/>
                    <a:lstStyle/>
                    <a:p>
                      <a:r>
                        <a:rPr lang="en-GB" sz="1200">
                          <a:solidFill>
                            <a:srgbClr val="002060"/>
                          </a:solidFill>
                        </a:rPr>
                        <a:t>44.8 mm</a:t>
                      </a:r>
                    </a:p>
                  </a:txBody>
                  <a:tcPr marL="44873" marR="44873" marT="22437" marB="22437" anchor="ctr"/>
                </a:tc>
                <a:tc>
                  <a:txBody>
                    <a:bodyPr/>
                    <a:lstStyle/>
                    <a:p>
                      <a:r>
                        <a:rPr lang="en-GB" sz="1200" dirty="0">
                          <a:solidFill>
                            <a:srgbClr val="002060"/>
                          </a:solidFill>
                        </a:rPr>
                        <a:t>42.8 mm</a:t>
                      </a:r>
                    </a:p>
                  </a:txBody>
                  <a:tcPr marL="44873" marR="44873" marT="22437" marB="22437" anchor="ctr"/>
                </a:tc>
                <a:extLst>
                  <a:ext uri="{0D108BD9-81ED-4DB2-BD59-A6C34878D82A}">
                    <a16:rowId xmlns:a16="http://schemas.microsoft.com/office/drawing/2014/main" val="10005"/>
                  </a:ext>
                </a:extLst>
              </a:tr>
              <a:tr h="166131">
                <a:tc>
                  <a:txBody>
                    <a:bodyPr/>
                    <a:lstStyle/>
                    <a:p>
                      <a:r>
                        <a:rPr lang="en-GB" sz="1200" dirty="0">
                          <a:solidFill>
                            <a:srgbClr val="002060"/>
                          </a:solidFill>
                        </a:rPr>
                        <a:t>6 1/8"</a:t>
                      </a:r>
                    </a:p>
                  </a:txBody>
                  <a:tcPr marL="44873" marR="44873" marT="22437" marB="22437" anchor="ctr"/>
                </a:tc>
                <a:tc>
                  <a:txBody>
                    <a:bodyPr/>
                    <a:lstStyle/>
                    <a:p>
                      <a:r>
                        <a:rPr lang="en-GB" sz="1200">
                          <a:solidFill>
                            <a:srgbClr val="002060"/>
                          </a:solidFill>
                        </a:rPr>
                        <a:t>155.6 mm</a:t>
                      </a:r>
                    </a:p>
                  </a:txBody>
                  <a:tcPr marL="44873" marR="44873" marT="22437" marB="22437" anchor="ctr"/>
                </a:tc>
                <a:tc>
                  <a:txBody>
                    <a:bodyPr/>
                    <a:lstStyle/>
                    <a:p>
                      <a:r>
                        <a:rPr lang="en-GB" sz="1200">
                          <a:solidFill>
                            <a:srgbClr val="002060"/>
                          </a:solidFill>
                        </a:rPr>
                        <a:t>151.9 mm</a:t>
                      </a:r>
                    </a:p>
                  </a:txBody>
                  <a:tcPr marL="44873" marR="44873" marT="22437" marB="22437" anchor="ctr"/>
                </a:tc>
                <a:tc>
                  <a:txBody>
                    <a:bodyPr/>
                    <a:lstStyle/>
                    <a:p>
                      <a:r>
                        <a:rPr lang="en-GB" sz="1200">
                          <a:solidFill>
                            <a:srgbClr val="002060"/>
                          </a:solidFill>
                        </a:rPr>
                        <a:t>66.0 mm</a:t>
                      </a:r>
                    </a:p>
                  </a:txBody>
                  <a:tcPr marL="44873" marR="44873" marT="22437" marB="22437" anchor="ctr"/>
                </a:tc>
                <a:tc>
                  <a:txBody>
                    <a:bodyPr/>
                    <a:lstStyle/>
                    <a:p>
                      <a:r>
                        <a:rPr lang="en-GB" sz="1200" dirty="0">
                          <a:solidFill>
                            <a:srgbClr val="002060"/>
                          </a:solidFill>
                        </a:rPr>
                        <a:t>64.0 mm</a:t>
                      </a:r>
                    </a:p>
                  </a:txBody>
                  <a:tcPr marL="44873" marR="44873" marT="22437" marB="22437" anchor="ctr"/>
                </a:tc>
                <a:extLst>
                  <a:ext uri="{0D108BD9-81ED-4DB2-BD59-A6C34878D82A}">
                    <a16:rowId xmlns:a16="http://schemas.microsoft.com/office/drawing/2014/main" val="10006"/>
                  </a:ext>
                </a:extLst>
              </a:tr>
            </a:tbl>
          </a:graphicData>
        </a:graphic>
      </p:graphicFrame>
      <p:sp>
        <p:nvSpPr>
          <p:cNvPr id="16" name="Rectangle 15"/>
          <p:cNvSpPr/>
          <p:nvPr/>
        </p:nvSpPr>
        <p:spPr>
          <a:xfrm>
            <a:off x="8965223" y="983019"/>
            <a:ext cx="2448272" cy="830997"/>
          </a:xfrm>
          <a:prstGeom prst="rect">
            <a:avLst/>
          </a:prstGeom>
        </p:spPr>
        <p:txBody>
          <a:bodyPr wrap="square">
            <a:spAutoFit/>
          </a:bodyPr>
          <a:lstStyle/>
          <a:p>
            <a:r>
              <a:rPr lang="en-GB" sz="1600" dirty="0">
                <a:solidFill>
                  <a:srgbClr val="002060"/>
                </a:solidFill>
              </a:rPr>
              <a:t>Coaxial cables are often with PTFE foam to keep concentricity</a:t>
            </a:r>
          </a:p>
        </p:txBody>
      </p:sp>
      <p:sp>
        <p:nvSpPr>
          <p:cNvPr id="18" name="Rectangle 17"/>
          <p:cNvSpPr/>
          <p:nvPr/>
        </p:nvSpPr>
        <p:spPr>
          <a:xfrm>
            <a:off x="6317665" y="2901421"/>
            <a:ext cx="2304256" cy="830997"/>
          </a:xfrm>
          <a:prstGeom prst="rect">
            <a:avLst/>
          </a:prstGeom>
        </p:spPr>
        <p:txBody>
          <a:bodyPr wrap="square">
            <a:spAutoFit/>
          </a:bodyPr>
          <a:lstStyle/>
          <a:p>
            <a:r>
              <a:rPr lang="en-GB" sz="1600" dirty="0">
                <a:solidFill>
                  <a:srgbClr val="002060"/>
                </a:solidFill>
              </a:rPr>
              <a:t>Flexible lines have spacer helicoidally placed all along the line</a:t>
            </a:r>
          </a:p>
        </p:txBody>
      </p:sp>
      <p:sp>
        <p:nvSpPr>
          <p:cNvPr id="19" name="Rectangle 18"/>
          <p:cNvSpPr/>
          <p:nvPr/>
        </p:nvSpPr>
        <p:spPr>
          <a:xfrm>
            <a:off x="8965223" y="4715475"/>
            <a:ext cx="2232248" cy="1077218"/>
          </a:xfrm>
          <a:prstGeom prst="rect">
            <a:avLst/>
          </a:prstGeom>
        </p:spPr>
        <p:txBody>
          <a:bodyPr wrap="square">
            <a:spAutoFit/>
          </a:bodyPr>
          <a:lstStyle/>
          <a:p>
            <a:r>
              <a:rPr lang="en-GB" sz="1600" dirty="0">
                <a:solidFill>
                  <a:srgbClr val="002060"/>
                </a:solidFill>
              </a:rPr>
              <a:t>Rigid lines are made of two rigid tubes maintained concentric with supports </a:t>
            </a:r>
          </a:p>
        </p:txBody>
      </p:sp>
      <p:pic>
        <p:nvPicPr>
          <p:cNvPr id="2050" name="Picture 2" descr="G:\Departments\AB\Groups\RF\Sections\PM\QA Inventory\Photographies\TWC 200MHz\IMG_0376.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13936" t="21116" r="13741" b="10202"/>
          <a:stretch/>
        </p:blipFill>
        <p:spPr bwMode="auto">
          <a:xfrm>
            <a:off x="6387246" y="4365000"/>
            <a:ext cx="2486141" cy="177072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cdn6.bigcommerce.com/s-rkwkqkq5/products/3051/images/2902/HJ7-50A__19989.1424477609.1280.1280.jpg?c=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200000" flipH="1" flipV="1">
            <a:off x="9738069" y="1669444"/>
            <a:ext cx="936054" cy="3324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5772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Coaxial lines Maximum Power handling</a:t>
            </a:r>
          </a:p>
        </p:txBody>
      </p:sp>
      <mc:AlternateContent xmlns:mc="http://schemas.openxmlformats.org/markup-compatibility/2006">
        <mc:Choice xmlns:a14="http://schemas.microsoft.com/office/drawing/2010/main" Requires="a14">
          <p:sp>
            <p:nvSpPr>
              <p:cNvPr id="3" name="Content Placeholder 2"/>
              <p:cNvSpPr>
                <a:spLocks noGrp="1"/>
              </p:cNvSpPr>
              <p:nvPr>
                <p:ph sz="half" idx="1"/>
              </p:nvPr>
            </p:nvSpPr>
            <p:spPr/>
            <p:txBody>
              <a:bodyPr>
                <a:noAutofit/>
              </a:bodyPr>
              <a:lstStyle/>
              <a:p>
                <a:r>
                  <a:rPr lang="en-GB" sz="1600" dirty="0"/>
                  <a:t>Power handling of an air coaxial line is related to breakdown field E</a:t>
                </a:r>
              </a:p>
              <a:p>
                <a:pPr marL="2286000"/>
                <a14:m>
                  <m:oMathPara xmlns:m="http://schemas.openxmlformats.org/officeDocument/2006/math">
                    <m:oMathParaPr>
                      <m:jc m:val="centerGroup"/>
                    </m:oMathParaPr>
                    <m:oMath xmlns:m="http://schemas.openxmlformats.org/officeDocument/2006/math">
                      <m:r>
                        <a:rPr lang="en-US" sz="1600" b="1" i="1">
                          <a:latin typeface="Cambria Math" panose="02040503050406030204" pitchFamily="18" charset="0"/>
                        </a:rPr>
                        <m:t>𝑽𝒑𝒆𝒂𝒌𝒎𝒂𝒙</m:t>
                      </m:r>
                      <m:r>
                        <a:rPr lang="en-GB" sz="1600" b="1" i="1">
                          <a:latin typeface="Cambria Math" panose="02040503050406030204" pitchFamily="18" charset="0"/>
                        </a:rPr>
                        <m:t>=</m:t>
                      </m:r>
                      <m:r>
                        <a:rPr lang="en-GB" sz="1600" b="1" i="1">
                          <a:latin typeface="Cambria Math" panose="02040503050406030204" pitchFamily="18" charset="0"/>
                        </a:rPr>
                        <m:t>𝑬</m:t>
                      </m:r>
                      <m:f>
                        <m:fPr>
                          <m:ctrlPr>
                            <a:rPr lang="en-GB" sz="1600" b="1" i="1">
                              <a:latin typeface="Cambria Math" panose="02040503050406030204" pitchFamily="18" charset="0"/>
                            </a:rPr>
                          </m:ctrlPr>
                        </m:fPr>
                        <m:num>
                          <m:r>
                            <a:rPr lang="en-GB" sz="1600" b="1" i="1">
                              <a:latin typeface="Cambria Math" panose="02040503050406030204" pitchFamily="18" charset="0"/>
                            </a:rPr>
                            <m:t>𝒅</m:t>
                          </m:r>
                        </m:num>
                        <m:den>
                          <m:r>
                            <a:rPr lang="en-GB" sz="1600" b="1" i="1">
                              <a:latin typeface="Cambria Math" panose="02040503050406030204" pitchFamily="18" charset="0"/>
                            </a:rPr>
                            <m:t>𝟐</m:t>
                          </m:r>
                        </m:den>
                      </m:f>
                      <m:func>
                        <m:funcPr>
                          <m:ctrlPr>
                            <a:rPr lang="en-GB" sz="1600" b="1" i="1">
                              <a:latin typeface="Cambria Math" panose="02040503050406030204" pitchFamily="18" charset="0"/>
                            </a:rPr>
                          </m:ctrlPr>
                        </m:funcPr>
                        <m:fName>
                          <m:r>
                            <a:rPr lang="en-GB" sz="1600" b="1" i="1">
                              <a:latin typeface="Cambria Math" panose="02040503050406030204" pitchFamily="18" charset="0"/>
                            </a:rPr>
                            <m:t>𝒍𝒏</m:t>
                          </m:r>
                        </m:fName>
                        <m:e>
                          <m:d>
                            <m:dPr>
                              <m:ctrlPr>
                                <a:rPr lang="en-GB" sz="1600" b="1" i="1">
                                  <a:latin typeface="Cambria Math" panose="02040503050406030204" pitchFamily="18" charset="0"/>
                                </a:rPr>
                              </m:ctrlPr>
                            </m:dPr>
                            <m:e>
                              <m:f>
                                <m:fPr>
                                  <m:ctrlPr>
                                    <a:rPr lang="en-GB" sz="1600" b="1" i="1">
                                      <a:latin typeface="Cambria Math" panose="02040503050406030204" pitchFamily="18" charset="0"/>
                                    </a:rPr>
                                  </m:ctrlPr>
                                </m:fPr>
                                <m:num>
                                  <m:r>
                                    <a:rPr lang="en-GB" sz="1600" b="1" i="1">
                                      <a:latin typeface="Cambria Math" panose="02040503050406030204" pitchFamily="18" charset="0"/>
                                    </a:rPr>
                                    <m:t>𝑫</m:t>
                                  </m:r>
                                </m:num>
                                <m:den>
                                  <m:r>
                                    <a:rPr lang="en-GB" sz="1600" b="1" i="1">
                                      <a:latin typeface="Cambria Math" panose="02040503050406030204" pitchFamily="18" charset="0"/>
                                    </a:rPr>
                                    <m:t>𝒅</m:t>
                                  </m:r>
                                </m:den>
                              </m:f>
                            </m:e>
                          </m:d>
                        </m:e>
                      </m:func>
                    </m:oMath>
                  </m:oMathPara>
                </a14:m>
                <a:endParaRPr lang="fr-CH" sz="1600" b="1" i="1" dirty="0"/>
              </a:p>
              <a:p>
                <a:endParaRPr lang="en-GB" sz="1600" b="1" i="1" dirty="0"/>
              </a:p>
              <a:p>
                <a:pPr marL="2286000"/>
                <a14:m>
                  <m:oMathPara xmlns:m="http://schemas.openxmlformats.org/officeDocument/2006/math">
                    <m:oMathParaPr>
                      <m:jc m:val="centerGroup"/>
                    </m:oMathParaPr>
                    <m:oMath xmlns:m="http://schemas.openxmlformats.org/officeDocument/2006/math">
                      <m:r>
                        <a:rPr lang="en-GB" sz="1600" b="1" i="1">
                          <a:latin typeface="Cambria Math" panose="02040503050406030204" pitchFamily="18" charset="0"/>
                        </a:rPr>
                        <m:t>𝑷</m:t>
                      </m:r>
                      <m:r>
                        <a:rPr lang="en-US" sz="1600" b="1" i="1">
                          <a:latin typeface="Cambria Math" panose="02040503050406030204" pitchFamily="18" charset="0"/>
                        </a:rPr>
                        <m:t>𝒑𝒆𝒂𝒌</m:t>
                      </m:r>
                      <m:r>
                        <a:rPr lang="en-GB" sz="1600" b="1" i="1">
                          <a:latin typeface="Cambria Math" panose="02040503050406030204" pitchFamily="18" charset="0"/>
                        </a:rPr>
                        <m:t>𝒎𝒂𝒙</m:t>
                      </m:r>
                      <m:r>
                        <a:rPr lang="en-GB" sz="1600" b="1" i="1">
                          <a:latin typeface="Cambria Math" panose="02040503050406030204" pitchFamily="18" charset="0"/>
                        </a:rPr>
                        <m:t>=</m:t>
                      </m:r>
                      <m:f>
                        <m:fPr>
                          <m:ctrlPr>
                            <a:rPr lang="en-GB" sz="1600" b="1" i="1">
                              <a:latin typeface="Cambria Math" panose="02040503050406030204" pitchFamily="18" charset="0"/>
                            </a:rPr>
                          </m:ctrlPr>
                        </m:fPr>
                        <m:num>
                          <m:sSup>
                            <m:sSupPr>
                              <m:ctrlPr>
                                <a:rPr lang="en-GB" sz="1600" b="1" i="1">
                                  <a:latin typeface="Cambria Math" panose="02040503050406030204" pitchFamily="18" charset="0"/>
                                </a:rPr>
                              </m:ctrlPr>
                            </m:sSupPr>
                            <m:e>
                              <m:r>
                                <a:rPr lang="en-GB" sz="1600" b="1" i="1">
                                  <a:latin typeface="Cambria Math" panose="02040503050406030204" pitchFamily="18" charset="0"/>
                                </a:rPr>
                                <m:t>𝑽</m:t>
                              </m:r>
                              <m:r>
                                <a:rPr lang="en-US" sz="1600" b="1" i="1">
                                  <a:latin typeface="Cambria Math" panose="02040503050406030204" pitchFamily="18" charset="0"/>
                                </a:rPr>
                                <m:t>𝒑𝒆𝒂𝒌𝒎</m:t>
                              </m:r>
                              <m:r>
                                <a:rPr lang="en-GB" sz="1600" b="1" i="1">
                                  <a:latin typeface="Cambria Math" panose="02040503050406030204" pitchFamily="18" charset="0"/>
                                </a:rPr>
                                <m:t>𝒂𝒙</m:t>
                              </m:r>
                            </m:e>
                            <m:sup>
                              <m:r>
                                <a:rPr lang="en-GB" sz="1600" b="1" i="1">
                                  <a:latin typeface="Cambria Math" panose="02040503050406030204" pitchFamily="18" charset="0"/>
                                </a:rPr>
                                <m:t>𝟐</m:t>
                              </m:r>
                            </m:sup>
                          </m:sSup>
                        </m:num>
                        <m:den>
                          <m:r>
                            <a:rPr lang="en-GB" sz="1600" b="1" i="1">
                              <a:latin typeface="Cambria Math" panose="02040503050406030204" pitchFamily="18" charset="0"/>
                            </a:rPr>
                            <m:t>𝟐</m:t>
                          </m:r>
                          <m:r>
                            <a:rPr lang="en-GB" sz="1600" b="1" i="1">
                              <a:latin typeface="Cambria Math" panose="02040503050406030204" pitchFamily="18" charset="0"/>
                            </a:rPr>
                            <m:t>𝒁𝒄</m:t>
                          </m:r>
                        </m:den>
                      </m:f>
                      <m:r>
                        <a:rPr lang="en-GB" sz="1600" b="1" i="1">
                          <a:latin typeface="Cambria Math" panose="02040503050406030204" pitchFamily="18" charset="0"/>
                        </a:rPr>
                        <m:t> </m:t>
                      </m:r>
                    </m:oMath>
                  </m:oMathPara>
                </a14:m>
                <a:endParaRPr lang="fr-CH" sz="1600" b="1" i="1" dirty="0"/>
              </a:p>
              <a:p>
                <a:endParaRPr lang="en-GB" sz="1600" b="1" i="1" dirty="0"/>
              </a:p>
              <a:p>
                <a:pPr marL="1828800"/>
                <a14:m>
                  <m:oMathPara xmlns:m="http://schemas.openxmlformats.org/officeDocument/2006/math">
                    <m:oMathParaPr>
                      <m:jc m:val="centerGroup"/>
                    </m:oMathParaPr>
                    <m:oMath xmlns:m="http://schemas.openxmlformats.org/officeDocument/2006/math">
                      <m:r>
                        <a:rPr lang="en-GB" sz="1600" b="1" i="1">
                          <a:latin typeface="Cambria Math" panose="02040503050406030204" pitchFamily="18" charset="0"/>
                        </a:rPr>
                        <m:t>𝑷</m:t>
                      </m:r>
                      <m:r>
                        <a:rPr lang="en-US" sz="1600" b="1" i="1">
                          <a:latin typeface="Cambria Math" panose="02040503050406030204" pitchFamily="18" charset="0"/>
                        </a:rPr>
                        <m:t>𝒑𝒆𝒂𝒌𝒎𝒂𝒙</m:t>
                      </m:r>
                      <m:r>
                        <a:rPr lang="en-GB" sz="1600" b="1" i="1">
                          <a:latin typeface="Cambria Math" panose="02040503050406030204" pitchFamily="18" charset="0"/>
                        </a:rPr>
                        <m:t>=</m:t>
                      </m:r>
                      <m:f>
                        <m:fPr>
                          <m:ctrlPr>
                            <a:rPr lang="en-GB" sz="1600" b="1" i="1">
                              <a:latin typeface="Cambria Math" panose="02040503050406030204" pitchFamily="18" charset="0"/>
                            </a:rPr>
                          </m:ctrlPr>
                        </m:fPr>
                        <m:num>
                          <m:sSup>
                            <m:sSupPr>
                              <m:ctrlPr>
                                <a:rPr lang="en-GB" sz="1600" b="1" i="1">
                                  <a:latin typeface="Cambria Math" panose="02040503050406030204" pitchFamily="18" charset="0"/>
                                </a:rPr>
                              </m:ctrlPr>
                            </m:sSupPr>
                            <m:e>
                              <m:sSup>
                                <m:sSupPr>
                                  <m:ctrlPr>
                                    <a:rPr lang="en-GB" sz="1600" b="1" i="1">
                                      <a:latin typeface="Cambria Math" panose="02040503050406030204" pitchFamily="18" charset="0"/>
                                    </a:rPr>
                                  </m:ctrlPr>
                                </m:sSupPr>
                                <m:e>
                                  <m:r>
                                    <a:rPr lang="en-GB" sz="1600" b="1" i="1">
                                      <a:latin typeface="Cambria Math" panose="02040503050406030204" pitchFamily="18" charset="0"/>
                                    </a:rPr>
                                    <m:t>𝑬</m:t>
                                  </m:r>
                                </m:e>
                                <m:sup>
                                  <m:r>
                                    <a:rPr lang="en-GB" sz="1600" b="1" i="1">
                                      <a:latin typeface="Cambria Math" panose="02040503050406030204" pitchFamily="18" charset="0"/>
                                    </a:rPr>
                                    <m:t>𝟐</m:t>
                                  </m:r>
                                </m:sup>
                              </m:sSup>
                              <m:r>
                                <a:rPr lang="en-GB" sz="1600" b="1" i="1">
                                  <a:latin typeface="Cambria Math" panose="02040503050406030204" pitchFamily="18" charset="0"/>
                                </a:rPr>
                                <m:t> </m:t>
                              </m:r>
                              <m:r>
                                <a:rPr lang="en-GB" sz="1600" b="1" i="1">
                                  <a:latin typeface="Cambria Math" panose="02040503050406030204" pitchFamily="18" charset="0"/>
                                </a:rPr>
                                <m:t>𝒅</m:t>
                              </m:r>
                            </m:e>
                            <m:sup>
                              <m:r>
                                <a:rPr lang="en-GB" sz="1600" b="1" i="1">
                                  <a:latin typeface="Cambria Math" panose="02040503050406030204" pitchFamily="18" charset="0"/>
                                </a:rPr>
                                <m:t>𝟐</m:t>
                              </m:r>
                            </m:sup>
                          </m:sSup>
                          <m:rad>
                            <m:radPr>
                              <m:degHide m:val="on"/>
                              <m:ctrlPr>
                                <a:rPr lang="en-GB" sz="1600" b="1" i="1">
                                  <a:latin typeface="Cambria Math" panose="02040503050406030204" pitchFamily="18" charset="0"/>
                                </a:rPr>
                              </m:ctrlPr>
                            </m:radPr>
                            <m:deg/>
                            <m:e>
                              <m:r>
                                <a:rPr lang="el-GR" sz="1600" b="1" i="1">
                                  <a:latin typeface="Cambria Math" panose="02040503050406030204" pitchFamily="18" charset="0"/>
                                </a:rPr>
                                <m:t>𝜺</m:t>
                              </m:r>
                              <m:r>
                                <a:rPr lang="en-GB" sz="1600" b="1" i="1">
                                  <a:latin typeface="Cambria Math" panose="02040503050406030204" pitchFamily="18" charset="0"/>
                                </a:rPr>
                                <m:t>𝒓</m:t>
                              </m:r>
                              <m:r>
                                <a:rPr lang="en-GB" sz="1600" b="1" i="1">
                                  <a:latin typeface="Cambria Math" panose="02040503050406030204" pitchFamily="18" charset="0"/>
                                </a:rPr>
                                <m:t> </m:t>
                              </m:r>
                            </m:e>
                          </m:rad>
                        </m:num>
                        <m:den>
                          <m:r>
                            <a:rPr lang="en-GB" sz="1600" b="1" i="1">
                              <a:latin typeface="Cambria Math" panose="02040503050406030204" pitchFamily="18" charset="0"/>
                            </a:rPr>
                            <m:t>𝟒𝟖𝟎</m:t>
                          </m:r>
                        </m:den>
                      </m:f>
                      <m:func>
                        <m:funcPr>
                          <m:ctrlPr>
                            <a:rPr lang="en-GB" sz="1600" b="1" i="1">
                              <a:latin typeface="Cambria Math" panose="02040503050406030204" pitchFamily="18" charset="0"/>
                            </a:rPr>
                          </m:ctrlPr>
                        </m:funcPr>
                        <m:fName>
                          <m:r>
                            <a:rPr lang="en-GB" sz="1600" b="1" i="1">
                              <a:latin typeface="Cambria Math" panose="02040503050406030204" pitchFamily="18" charset="0"/>
                            </a:rPr>
                            <m:t>𝒍𝒏</m:t>
                          </m:r>
                        </m:fName>
                        <m:e>
                          <m:d>
                            <m:dPr>
                              <m:ctrlPr>
                                <a:rPr lang="en-GB" sz="1600" b="1" i="1">
                                  <a:latin typeface="Cambria Math" panose="02040503050406030204" pitchFamily="18" charset="0"/>
                                </a:rPr>
                              </m:ctrlPr>
                            </m:dPr>
                            <m:e>
                              <m:f>
                                <m:fPr>
                                  <m:ctrlPr>
                                    <a:rPr lang="en-GB" sz="1600" b="1" i="1">
                                      <a:latin typeface="Cambria Math" panose="02040503050406030204" pitchFamily="18" charset="0"/>
                                    </a:rPr>
                                  </m:ctrlPr>
                                </m:fPr>
                                <m:num>
                                  <m:r>
                                    <a:rPr lang="en-GB" sz="1600" b="1" i="1">
                                      <a:latin typeface="Cambria Math" panose="02040503050406030204" pitchFamily="18" charset="0"/>
                                    </a:rPr>
                                    <m:t>𝑫</m:t>
                                  </m:r>
                                </m:num>
                                <m:den>
                                  <m:r>
                                    <a:rPr lang="en-GB" sz="1600" b="1" i="1">
                                      <a:latin typeface="Cambria Math" panose="02040503050406030204" pitchFamily="18" charset="0"/>
                                    </a:rPr>
                                    <m:t>𝒅</m:t>
                                  </m:r>
                                </m:den>
                              </m:f>
                            </m:e>
                          </m:d>
                        </m:e>
                      </m:func>
                    </m:oMath>
                  </m:oMathPara>
                </a14:m>
                <a:endParaRPr lang="en-GB" sz="1600" b="1" i="1" dirty="0"/>
              </a:p>
              <a:p>
                <a:r>
                  <a:rPr lang="en-US" sz="1200" dirty="0"/>
                  <a:t>with</a:t>
                </a:r>
              </a:p>
              <a:p>
                <a:r>
                  <a:rPr lang="en-GB" sz="1200" dirty="0"/>
                  <a:t>E = breakdown strength of air (‘dry air’ E = 3 kV/mm, commonly used value is E = 1 kV/mm for ambient air)</a:t>
                </a:r>
              </a:p>
              <a:p>
                <a:r>
                  <a:rPr lang="en-US" sz="1200" dirty="0"/>
                  <a:t>D = inside electrical diameter of outer conductor in mm</a:t>
                </a:r>
              </a:p>
              <a:p>
                <a:r>
                  <a:rPr lang="en-US" sz="1200" dirty="0"/>
                  <a:t>d = outside electrical diameter of inner conductor in mm</a:t>
                </a:r>
              </a:p>
              <a:p>
                <a:r>
                  <a:rPr lang="en-GB" sz="1200" dirty="0" err="1"/>
                  <a:t>Zc</a:t>
                </a:r>
                <a:r>
                  <a:rPr lang="en-GB" sz="1200" dirty="0"/>
                  <a:t>= characteristic impedance in </a:t>
                </a:r>
                <a:r>
                  <a:rPr lang="el-GR" sz="1200" dirty="0"/>
                  <a:t>Ω</a:t>
                </a:r>
                <a:endParaRPr lang="en-US" sz="1200" dirty="0"/>
              </a:p>
              <a:p>
                <a:r>
                  <a:rPr lang="en-US" sz="1200" dirty="0" err="1"/>
                  <a:t>εr</a:t>
                </a:r>
                <a:r>
                  <a:rPr lang="en-US" sz="1200" dirty="0"/>
                  <a:t> = relative permittivity of dielectric</a:t>
                </a:r>
              </a:p>
              <a:p>
                <a:r>
                  <a:rPr lang="en-US" sz="1200" dirty="0"/>
                  <a:t>f = frequency in MHz</a:t>
                </a:r>
              </a:p>
            </p:txBody>
          </p:sp>
        </mc:Choice>
        <mc:Fallback>
          <p:sp>
            <p:nvSpPr>
              <p:cNvPr id="3" name="Content Placeholder 2"/>
              <p:cNvSpPr>
                <a:spLocks noGrp="1" noRot="1" noChangeAspect="1" noMove="1" noResize="1" noEditPoints="1" noAdjustHandles="1" noChangeArrowheads="1" noChangeShapeType="1" noTextEdit="1"/>
              </p:cNvSpPr>
              <p:nvPr>
                <p:ph sz="half" idx="1"/>
              </p:nvPr>
            </p:nvSpPr>
            <p:spPr>
              <a:blipFill>
                <a:blip r:embed="rId2"/>
                <a:stretch>
                  <a:fillRect l="-706" t="-6863" r="-706" b="-7143"/>
                </a:stretch>
              </a:blipFill>
            </p:spPr>
            <p:txBody>
              <a:bodyPr/>
              <a:lstStyle/>
              <a:p>
                <a:r>
                  <a:rPr lang="en-US">
                    <a:noFill/>
                  </a:rPr>
                  <a:t> </a:t>
                </a:r>
              </a:p>
            </p:txBody>
          </p:sp>
        </mc:Fallback>
      </mc:AlternateContent>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Footer Placeholder 5"/>
          <p:cNvSpPr>
            <a:spLocks noGrp="1"/>
          </p:cNvSpPr>
          <p:nvPr>
            <p:ph type="ftr" sz="quarter" idx="11"/>
          </p:nvPr>
        </p:nvSpPr>
        <p:spPr/>
        <p:txBody>
          <a:bodyPr/>
          <a:lstStyle/>
          <a:p>
            <a:r>
              <a:rPr lang="en-GB"/>
              <a:t>RF Power transport, eric.montesinos@cern.ch, CERN RF Amplifiers &amp; Couplers</a:t>
            </a:r>
          </a:p>
        </p:txBody>
      </p:sp>
      <p:sp>
        <p:nvSpPr>
          <p:cNvPr id="7" name="Slide Number Placeholder 6"/>
          <p:cNvSpPr>
            <a:spLocks noGrp="1"/>
          </p:cNvSpPr>
          <p:nvPr>
            <p:ph type="sldNum" sz="quarter" idx="12"/>
          </p:nvPr>
        </p:nvSpPr>
        <p:spPr/>
        <p:txBody>
          <a:bodyPr/>
          <a:lstStyle/>
          <a:p>
            <a:fld id="{63D9E045-23D1-47D5-8E30-952CC984C3CD}" type="slidenum">
              <a:rPr lang="en-GB" smtClean="0"/>
              <a:pPr/>
              <a:t>26</a:t>
            </a:fld>
            <a:endParaRPr lang="en-GB"/>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4966" y="1916654"/>
            <a:ext cx="5181600" cy="4213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a:extLst>
              <a:ext uri="{FF2B5EF4-FFF2-40B4-BE49-F238E27FC236}">
                <a16:creationId xmlns:a16="http://schemas.microsoft.com/office/drawing/2014/main" id="{6E80B07E-CE91-14BF-E5E8-7097B72E0FCD}"/>
              </a:ext>
            </a:extLst>
          </p:cNvPr>
          <p:cNvSpPr txBox="1"/>
          <p:nvPr/>
        </p:nvSpPr>
        <p:spPr>
          <a:xfrm>
            <a:off x="10043817" y="2105561"/>
            <a:ext cx="1900983" cy="1323439"/>
          </a:xfrm>
          <a:prstGeom prst="rect">
            <a:avLst/>
          </a:prstGeom>
          <a:solidFill>
            <a:srgbClr val="FFFF00"/>
          </a:solidFill>
        </p:spPr>
        <p:txBody>
          <a:bodyPr wrap="square" rtlCol="0">
            <a:spAutoFit/>
          </a:bodyPr>
          <a:lstStyle/>
          <a:p>
            <a:r>
              <a:rPr lang="en-US" sz="1600" b="1" dirty="0">
                <a:solidFill>
                  <a:srgbClr val="002060"/>
                </a:solidFill>
              </a:rPr>
              <a:t>Valid only for straight Lines, in case of elbows, reduce at  minimum by – 30 %</a:t>
            </a:r>
          </a:p>
        </p:txBody>
      </p:sp>
      <p:pic>
        <p:nvPicPr>
          <p:cNvPr id="10" name="Picture 9">
            <a:extLst>
              <a:ext uri="{FF2B5EF4-FFF2-40B4-BE49-F238E27FC236}">
                <a16:creationId xmlns:a16="http://schemas.microsoft.com/office/drawing/2014/main" id="{914C9870-9F1D-D015-C312-751041283826}"/>
              </a:ext>
            </a:extLst>
          </p:cNvPr>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r="16905"/>
          <a:stretch/>
        </p:blipFill>
        <p:spPr>
          <a:xfrm>
            <a:off x="103184" y="2277000"/>
            <a:ext cx="2666460" cy="1651741"/>
          </a:xfrm>
          <a:prstGeom prst="rect">
            <a:avLst/>
          </a:prstGeom>
        </p:spPr>
      </p:pic>
      <p:cxnSp>
        <p:nvCxnSpPr>
          <p:cNvPr id="13" name="Straight Connector 12">
            <a:extLst>
              <a:ext uri="{FF2B5EF4-FFF2-40B4-BE49-F238E27FC236}">
                <a16:creationId xmlns:a16="http://schemas.microsoft.com/office/drawing/2014/main" id="{FB76B08A-87F9-8A4B-59AC-44B8F5FA352C}"/>
              </a:ext>
            </a:extLst>
          </p:cNvPr>
          <p:cNvCxnSpPr/>
          <p:nvPr/>
        </p:nvCxnSpPr>
        <p:spPr>
          <a:xfrm flipV="1">
            <a:off x="1255312" y="2925072"/>
            <a:ext cx="1008112" cy="216024"/>
          </a:xfrm>
          <a:prstGeom prst="line">
            <a:avLst/>
          </a:prstGeom>
          <a:ln>
            <a:solidFill>
              <a:srgbClr val="FFFF00"/>
            </a:solidFill>
          </a:ln>
        </p:spPr>
        <p:style>
          <a:lnRef idx="1">
            <a:schemeClr val="accent2"/>
          </a:lnRef>
          <a:fillRef idx="0">
            <a:schemeClr val="accent2"/>
          </a:fillRef>
          <a:effectRef idx="0">
            <a:schemeClr val="accent2"/>
          </a:effectRef>
          <a:fontRef idx="minor">
            <a:schemeClr val="tx1"/>
          </a:fontRef>
        </p:style>
      </p:cxnSp>
      <p:cxnSp>
        <p:nvCxnSpPr>
          <p:cNvPr id="14" name="Straight Connector 13">
            <a:extLst>
              <a:ext uri="{FF2B5EF4-FFF2-40B4-BE49-F238E27FC236}">
                <a16:creationId xmlns:a16="http://schemas.microsoft.com/office/drawing/2014/main" id="{5960440D-4655-C5BE-6310-7B561FDF2905}"/>
              </a:ext>
            </a:extLst>
          </p:cNvPr>
          <p:cNvCxnSpPr/>
          <p:nvPr/>
        </p:nvCxnSpPr>
        <p:spPr>
          <a:xfrm flipV="1">
            <a:off x="1327320" y="3205730"/>
            <a:ext cx="936104" cy="216024"/>
          </a:xfrm>
          <a:prstGeom prst="line">
            <a:avLst/>
          </a:prstGeom>
          <a:ln>
            <a:solidFill>
              <a:srgbClr val="FFFF00"/>
            </a:solidFill>
          </a:ln>
        </p:spPr>
        <p:style>
          <a:lnRef idx="1">
            <a:schemeClr val="accent2"/>
          </a:lnRef>
          <a:fillRef idx="0">
            <a:schemeClr val="accent2"/>
          </a:fillRef>
          <a:effectRef idx="0">
            <a:schemeClr val="accent2"/>
          </a:effectRef>
          <a:fontRef idx="minor">
            <a:schemeClr val="tx1"/>
          </a:fontRef>
        </p:style>
      </p:cxnSp>
      <p:cxnSp>
        <p:nvCxnSpPr>
          <p:cNvPr id="15" name="Straight Connector 14">
            <a:extLst>
              <a:ext uri="{FF2B5EF4-FFF2-40B4-BE49-F238E27FC236}">
                <a16:creationId xmlns:a16="http://schemas.microsoft.com/office/drawing/2014/main" id="{7A9EB0E5-FD1C-E099-4CF1-811D23C69000}"/>
              </a:ext>
            </a:extLst>
          </p:cNvPr>
          <p:cNvCxnSpPr/>
          <p:nvPr/>
        </p:nvCxnSpPr>
        <p:spPr>
          <a:xfrm>
            <a:off x="2119408" y="2967584"/>
            <a:ext cx="0" cy="288032"/>
          </a:xfrm>
          <a:prstGeom prst="line">
            <a:avLst/>
          </a:prstGeom>
          <a:ln w="12700">
            <a:solidFill>
              <a:srgbClr val="FFFF00"/>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16" name="TextBox 15">
            <a:extLst>
              <a:ext uri="{FF2B5EF4-FFF2-40B4-BE49-F238E27FC236}">
                <a16:creationId xmlns:a16="http://schemas.microsoft.com/office/drawing/2014/main" id="{CFA8A4C5-7A67-FF0A-93EA-48DBF04B160F}"/>
              </a:ext>
            </a:extLst>
          </p:cNvPr>
          <p:cNvSpPr txBox="1"/>
          <p:nvPr/>
        </p:nvSpPr>
        <p:spPr>
          <a:xfrm>
            <a:off x="2112034" y="2882560"/>
            <a:ext cx="308098" cy="369332"/>
          </a:xfrm>
          <a:prstGeom prst="rect">
            <a:avLst/>
          </a:prstGeom>
          <a:noFill/>
        </p:spPr>
        <p:txBody>
          <a:bodyPr wrap="none" rtlCol="0">
            <a:spAutoFit/>
          </a:bodyPr>
          <a:lstStyle/>
          <a:p>
            <a:r>
              <a:rPr lang="en-GB" dirty="0">
                <a:solidFill>
                  <a:srgbClr val="FFFF00"/>
                </a:solidFill>
              </a:rPr>
              <a:t>d</a:t>
            </a:r>
          </a:p>
        </p:txBody>
      </p:sp>
      <p:cxnSp>
        <p:nvCxnSpPr>
          <p:cNvPr id="19" name="Straight Connector 18">
            <a:extLst>
              <a:ext uri="{FF2B5EF4-FFF2-40B4-BE49-F238E27FC236}">
                <a16:creationId xmlns:a16="http://schemas.microsoft.com/office/drawing/2014/main" id="{1584BD77-EF20-13C9-C6EA-368FC03826F7}"/>
              </a:ext>
            </a:extLst>
          </p:cNvPr>
          <p:cNvCxnSpPr/>
          <p:nvPr/>
        </p:nvCxnSpPr>
        <p:spPr>
          <a:xfrm flipH="1">
            <a:off x="247200" y="2925072"/>
            <a:ext cx="1008112" cy="0"/>
          </a:xfrm>
          <a:prstGeom prst="line">
            <a:avLst/>
          </a:prstGeom>
          <a:ln w="12700">
            <a:solidFill>
              <a:srgbClr val="00B0F0"/>
            </a:solidFill>
          </a:ln>
        </p:spPr>
        <p:style>
          <a:lnRef idx="1">
            <a:schemeClr val="accent4"/>
          </a:lnRef>
          <a:fillRef idx="0">
            <a:schemeClr val="accent4"/>
          </a:fillRef>
          <a:effectRef idx="0">
            <a:schemeClr val="accent4"/>
          </a:effectRef>
          <a:fontRef idx="minor">
            <a:schemeClr val="tx1"/>
          </a:fontRef>
        </p:style>
      </p:cxnSp>
      <p:cxnSp>
        <p:nvCxnSpPr>
          <p:cNvPr id="20" name="Straight Connector 19">
            <a:extLst>
              <a:ext uri="{FF2B5EF4-FFF2-40B4-BE49-F238E27FC236}">
                <a16:creationId xmlns:a16="http://schemas.microsoft.com/office/drawing/2014/main" id="{7C3E759D-8EAC-196E-3A8D-909E2F566907}"/>
              </a:ext>
            </a:extLst>
          </p:cNvPr>
          <p:cNvCxnSpPr/>
          <p:nvPr/>
        </p:nvCxnSpPr>
        <p:spPr>
          <a:xfrm flipH="1">
            <a:off x="247200" y="3645152"/>
            <a:ext cx="1008112" cy="0"/>
          </a:xfrm>
          <a:prstGeom prst="line">
            <a:avLst/>
          </a:prstGeom>
          <a:ln w="12700">
            <a:solidFill>
              <a:srgbClr val="00B0F0"/>
            </a:solidFill>
          </a:ln>
        </p:spPr>
        <p:style>
          <a:lnRef idx="1">
            <a:schemeClr val="accent4"/>
          </a:lnRef>
          <a:fillRef idx="0">
            <a:schemeClr val="accent4"/>
          </a:fillRef>
          <a:effectRef idx="0">
            <a:schemeClr val="accent4"/>
          </a:effectRef>
          <a:fontRef idx="minor">
            <a:schemeClr val="tx1"/>
          </a:fontRef>
        </p:style>
      </p:cxnSp>
      <p:cxnSp>
        <p:nvCxnSpPr>
          <p:cNvPr id="21" name="Straight Connector 20">
            <a:extLst>
              <a:ext uri="{FF2B5EF4-FFF2-40B4-BE49-F238E27FC236}">
                <a16:creationId xmlns:a16="http://schemas.microsoft.com/office/drawing/2014/main" id="{8A5DA215-F4AD-589B-1C8F-ED72A5CB9C34}"/>
              </a:ext>
            </a:extLst>
          </p:cNvPr>
          <p:cNvCxnSpPr/>
          <p:nvPr/>
        </p:nvCxnSpPr>
        <p:spPr>
          <a:xfrm>
            <a:off x="391216" y="2925072"/>
            <a:ext cx="0" cy="720080"/>
          </a:xfrm>
          <a:prstGeom prst="line">
            <a:avLst/>
          </a:prstGeom>
          <a:ln w="12700">
            <a:solidFill>
              <a:srgbClr val="00B0F0"/>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22" name="TextBox 21">
            <a:extLst>
              <a:ext uri="{FF2B5EF4-FFF2-40B4-BE49-F238E27FC236}">
                <a16:creationId xmlns:a16="http://schemas.microsoft.com/office/drawing/2014/main" id="{0F4E4289-689B-7647-D0F1-C3E3E4D962D8}"/>
              </a:ext>
            </a:extLst>
          </p:cNvPr>
          <p:cNvSpPr txBox="1"/>
          <p:nvPr/>
        </p:nvSpPr>
        <p:spPr>
          <a:xfrm>
            <a:off x="31176" y="3141096"/>
            <a:ext cx="340158" cy="369332"/>
          </a:xfrm>
          <a:prstGeom prst="rect">
            <a:avLst/>
          </a:prstGeom>
          <a:noFill/>
        </p:spPr>
        <p:txBody>
          <a:bodyPr wrap="none" rtlCol="0">
            <a:spAutoFit/>
          </a:bodyPr>
          <a:lstStyle/>
          <a:p>
            <a:r>
              <a:rPr lang="en-GB" dirty="0">
                <a:solidFill>
                  <a:srgbClr val="00B0F0"/>
                </a:solidFill>
              </a:rPr>
              <a:t>D</a:t>
            </a:r>
          </a:p>
        </p:txBody>
      </p:sp>
    </p:spTree>
    <p:extLst>
      <p:ext uri="{BB962C8B-B14F-4D97-AF65-F5344CB8AC3E}">
        <p14:creationId xmlns:p14="http://schemas.microsoft.com/office/powerpoint/2010/main" val="124527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3205" y="1413000"/>
            <a:ext cx="5419171" cy="4391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GB" dirty="0"/>
              <a:t>Coaxial lines Attenuation</a:t>
            </a:r>
          </a:p>
        </p:txBody>
      </p:sp>
      <mc:AlternateContent xmlns:mc="http://schemas.openxmlformats.org/markup-compatibility/2006" xmlns:a14="http://schemas.microsoft.com/office/drawing/2010/main">
        <mc:Choice Requires="a14">
          <p:sp>
            <p:nvSpPr>
              <p:cNvPr id="4" name="Content Placeholder 3"/>
              <p:cNvSpPr>
                <a:spLocks noGrp="1"/>
              </p:cNvSpPr>
              <p:nvPr>
                <p:ph sz="half" idx="1"/>
              </p:nvPr>
            </p:nvSpPr>
            <p:spPr>
              <a:xfrm>
                <a:off x="838200" y="1825625"/>
                <a:ext cx="5181600" cy="3201561"/>
              </a:xfrm>
            </p:spPr>
            <p:txBody>
              <a:bodyPr>
                <a:normAutofit fontScale="47500" lnSpcReduction="20000"/>
              </a:bodyPr>
              <a:lstStyle/>
              <a:p>
                <a:r>
                  <a:rPr lang="en-US" sz="3400" dirty="0"/>
                  <a:t>The attenuation of a coaxial line is expressed as</a:t>
                </a:r>
              </a:p>
              <a:p>
                <a:endParaRPr lang="en-US" sz="3400" dirty="0"/>
              </a:p>
              <a:p>
                <a:pPr/>
                <a14:m>
                  <m:oMathPara xmlns:m="http://schemas.openxmlformats.org/officeDocument/2006/math">
                    <m:oMathParaPr>
                      <m:jc m:val="centerGroup"/>
                    </m:oMathParaPr>
                    <m:oMath xmlns:m="http://schemas.openxmlformats.org/officeDocument/2006/math">
                      <m:r>
                        <a:rPr lang="el-GR" sz="3400" b="1" i="1">
                          <a:latin typeface="Cambria Math" panose="02040503050406030204" pitchFamily="18" charset="0"/>
                        </a:rPr>
                        <m:t>𝛂</m:t>
                      </m:r>
                      <m:r>
                        <a:rPr lang="en-GB" sz="3400" b="1">
                          <a:latin typeface="Cambria Math" panose="02040503050406030204" pitchFamily="18" charset="0"/>
                        </a:rPr>
                        <m:t>=</m:t>
                      </m:r>
                      <m:d>
                        <m:dPr>
                          <m:ctrlPr>
                            <a:rPr lang="en-US" sz="3400" b="1" i="1">
                              <a:latin typeface="Cambria Math" panose="02040503050406030204" pitchFamily="18" charset="0"/>
                            </a:rPr>
                          </m:ctrlPr>
                        </m:dPr>
                        <m:e>
                          <m:f>
                            <m:fPr>
                              <m:ctrlPr>
                                <a:rPr lang="en-US" sz="3400" b="1" i="1">
                                  <a:latin typeface="Cambria Math" panose="02040503050406030204" pitchFamily="18" charset="0"/>
                                </a:rPr>
                              </m:ctrlPr>
                            </m:fPr>
                            <m:num>
                              <m:r>
                                <a:rPr lang="en-US" sz="3400" b="1" i="1">
                                  <a:latin typeface="Cambria Math" panose="02040503050406030204" pitchFamily="18" charset="0"/>
                                </a:rPr>
                                <m:t>𝟑𝟔</m:t>
                              </m:r>
                              <m:r>
                                <a:rPr lang="en-US" sz="3400" b="1">
                                  <a:latin typeface="Cambria Math" panose="02040503050406030204" pitchFamily="18" charset="0"/>
                                </a:rPr>
                                <m:t>.</m:t>
                              </m:r>
                              <m:r>
                                <a:rPr lang="en-US" sz="3400" b="1" i="1">
                                  <a:latin typeface="Cambria Math" panose="02040503050406030204" pitchFamily="18" charset="0"/>
                                </a:rPr>
                                <m:t>𝟏</m:t>
                              </m:r>
                            </m:num>
                            <m:den>
                              <m:r>
                                <a:rPr lang="en-US" sz="3400" b="1" i="1">
                                  <a:latin typeface="Cambria Math" panose="02040503050406030204" pitchFamily="18" charset="0"/>
                                </a:rPr>
                                <m:t>𝒁𝒄</m:t>
                              </m:r>
                            </m:den>
                          </m:f>
                        </m:e>
                      </m:d>
                      <m:d>
                        <m:dPr>
                          <m:ctrlPr>
                            <a:rPr lang="en-US" sz="3400" b="1" i="1">
                              <a:latin typeface="Cambria Math" panose="02040503050406030204" pitchFamily="18" charset="0"/>
                            </a:rPr>
                          </m:ctrlPr>
                        </m:dPr>
                        <m:e>
                          <m:f>
                            <m:fPr>
                              <m:ctrlPr>
                                <a:rPr lang="en-US" sz="3400" b="1" i="1">
                                  <a:latin typeface="Cambria Math" panose="02040503050406030204" pitchFamily="18" charset="0"/>
                                </a:rPr>
                              </m:ctrlPr>
                            </m:fPr>
                            <m:num>
                              <m:r>
                                <a:rPr lang="en-US" sz="3400" b="1" i="1">
                                  <a:latin typeface="Cambria Math" panose="02040503050406030204" pitchFamily="18" charset="0"/>
                                </a:rPr>
                                <m:t>𝟏</m:t>
                              </m:r>
                            </m:num>
                            <m:den>
                              <m:r>
                                <a:rPr lang="en-US" sz="3400" b="1" i="1">
                                  <a:latin typeface="Cambria Math" panose="02040503050406030204" pitchFamily="18" charset="0"/>
                                </a:rPr>
                                <m:t>𝑫</m:t>
                              </m:r>
                            </m:den>
                          </m:f>
                          <m:r>
                            <a:rPr lang="en-US" sz="3400" b="1">
                              <a:latin typeface="Cambria Math" panose="02040503050406030204" pitchFamily="18" charset="0"/>
                            </a:rPr>
                            <m:t>+</m:t>
                          </m:r>
                          <m:f>
                            <m:fPr>
                              <m:ctrlPr>
                                <a:rPr lang="en-US" sz="3400" b="1" i="1">
                                  <a:latin typeface="Cambria Math" panose="02040503050406030204" pitchFamily="18" charset="0"/>
                                </a:rPr>
                              </m:ctrlPr>
                            </m:fPr>
                            <m:num>
                              <m:r>
                                <a:rPr lang="en-US" sz="3400" b="1" i="1">
                                  <a:latin typeface="Cambria Math" panose="02040503050406030204" pitchFamily="18" charset="0"/>
                                </a:rPr>
                                <m:t>𝟏</m:t>
                              </m:r>
                            </m:num>
                            <m:den>
                              <m:r>
                                <a:rPr lang="en-US" sz="3400" b="1" i="1">
                                  <a:latin typeface="Cambria Math" panose="02040503050406030204" pitchFamily="18" charset="0"/>
                                </a:rPr>
                                <m:t>𝒅</m:t>
                              </m:r>
                            </m:den>
                          </m:f>
                        </m:e>
                      </m:d>
                      <m:rad>
                        <m:radPr>
                          <m:degHide m:val="on"/>
                          <m:ctrlPr>
                            <a:rPr lang="en-US" sz="3400" b="1" i="1">
                              <a:latin typeface="Cambria Math" panose="02040503050406030204" pitchFamily="18" charset="0"/>
                            </a:rPr>
                          </m:ctrlPr>
                        </m:radPr>
                        <m:deg/>
                        <m:e>
                          <m:r>
                            <a:rPr lang="en-US" sz="3400" b="1" i="1">
                              <a:latin typeface="Cambria Math" panose="02040503050406030204" pitchFamily="18" charset="0"/>
                            </a:rPr>
                            <m:t>𝒇</m:t>
                          </m:r>
                        </m:e>
                      </m:rad>
                      <m:r>
                        <a:rPr lang="en-US" sz="3400" b="1">
                          <a:latin typeface="Cambria Math" panose="02040503050406030204" pitchFamily="18" charset="0"/>
                        </a:rPr>
                        <m:t>+</m:t>
                      </m:r>
                      <m:r>
                        <a:rPr lang="en-US" sz="3400" b="1" i="1">
                          <a:latin typeface="Cambria Math" panose="02040503050406030204" pitchFamily="18" charset="0"/>
                        </a:rPr>
                        <m:t>𝟗</m:t>
                      </m:r>
                      <m:r>
                        <a:rPr lang="en-US" sz="3400" b="1">
                          <a:latin typeface="Cambria Math" panose="02040503050406030204" pitchFamily="18" charset="0"/>
                        </a:rPr>
                        <m:t>.</m:t>
                      </m:r>
                      <m:r>
                        <a:rPr lang="en-US" sz="3400" b="1" i="1">
                          <a:latin typeface="Cambria Math" panose="02040503050406030204" pitchFamily="18" charset="0"/>
                        </a:rPr>
                        <m:t>𝟏</m:t>
                      </m:r>
                      <m:r>
                        <a:rPr lang="en-US" sz="3400" b="1">
                          <a:latin typeface="Cambria Math" panose="02040503050406030204" pitchFamily="18" charset="0"/>
                        </a:rPr>
                        <m:t>  </m:t>
                      </m:r>
                      <m:rad>
                        <m:radPr>
                          <m:degHide m:val="on"/>
                          <m:ctrlPr>
                            <a:rPr lang="en-US" sz="3400" b="1" i="1">
                              <a:latin typeface="Cambria Math" panose="02040503050406030204" pitchFamily="18" charset="0"/>
                            </a:rPr>
                          </m:ctrlPr>
                        </m:radPr>
                        <m:deg/>
                        <m:e>
                          <m:r>
                            <a:rPr lang="el-GR" sz="3400" b="1" i="1">
                              <a:latin typeface="Cambria Math" panose="02040503050406030204" pitchFamily="18" charset="0"/>
                            </a:rPr>
                            <m:t>𝛆</m:t>
                          </m:r>
                          <m:r>
                            <a:rPr lang="en-US" sz="3400" b="1" i="1">
                              <a:latin typeface="Cambria Math" panose="02040503050406030204" pitchFamily="18" charset="0"/>
                            </a:rPr>
                            <m:t>𝒓</m:t>
                          </m:r>
                        </m:e>
                      </m:rad>
                      <m:r>
                        <a:rPr lang="en-US" sz="3400" b="1">
                          <a:latin typeface="Cambria Math" panose="02040503050406030204" pitchFamily="18" charset="0"/>
                        </a:rPr>
                        <m:t> </m:t>
                      </m:r>
                      <m:r>
                        <a:rPr lang="en-US" sz="3400" b="1" i="1">
                          <a:latin typeface="Cambria Math" panose="02040503050406030204" pitchFamily="18" charset="0"/>
                        </a:rPr>
                        <m:t>𝐭𝐚𝐧</m:t>
                      </m:r>
                      <m:r>
                        <a:rPr lang="el-GR" sz="3400" b="1" i="1">
                          <a:latin typeface="Cambria Math" panose="02040503050406030204" pitchFamily="18" charset="0"/>
                        </a:rPr>
                        <m:t>𝛅</m:t>
                      </m:r>
                      <m:r>
                        <a:rPr lang="en-US" sz="3400" b="1">
                          <a:latin typeface="Cambria Math" panose="02040503050406030204" pitchFamily="18" charset="0"/>
                        </a:rPr>
                        <m:t> </m:t>
                      </m:r>
                      <m:r>
                        <a:rPr lang="en-US" sz="3400" b="1" i="1">
                          <a:latin typeface="Cambria Math" panose="02040503050406030204" pitchFamily="18" charset="0"/>
                        </a:rPr>
                        <m:t>𝐟</m:t>
                      </m:r>
                    </m:oMath>
                  </m:oMathPara>
                </a14:m>
                <a:endParaRPr lang="en-US" sz="3400" b="1" dirty="0"/>
              </a:p>
              <a:p>
                <a:r>
                  <a:rPr lang="en-GB" sz="2500" dirty="0"/>
                  <a:t>with</a:t>
                </a:r>
              </a:p>
              <a:p>
                <a:r>
                  <a:rPr lang="el-GR" sz="2500" dirty="0"/>
                  <a:t>α = </a:t>
                </a:r>
                <a:r>
                  <a:rPr lang="en-GB" sz="2500" dirty="0"/>
                  <a:t>attenuation constant, dB/m</a:t>
                </a:r>
              </a:p>
              <a:p>
                <a:r>
                  <a:rPr lang="en-GB" sz="2500" dirty="0" err="1"/>
                  <a:t>Zc</a:t>
                </a:r>
                <a:r>
                  <a:rPr lang="en-GB" sz="2500" dirty="0"/>
                  <a:t>= characteristic impedance in </a:t>
                </a:r>
                <a:r>
                  <a:rPr lang="el-GR" sz="2500" dirty="0"/>
                  <a:t>Ω</a:t>
                </a:r>
                <a:endParaRPr lang="en-GB" sz="2500" dirty="0"/>
              </a:p>
              <a:p>
                <a:r>
                  <a:rPr lang="en-US" sz="2500" dirty="0"/>
                  <a:t>f = frequency in MHz</a:t>
                </a:r>
                <a:endParaRPr lang="en-GB" sz="2500" dirty="0"/>
              </a:p>
              <a:p>
                <a:r>
                  <a:rPr lang="en-US" sz="2500" dirty="0"/>
                  <a:t>D = inside electrical diameter of outer conductor in mm</a:t>
                </a:r>
              </a:p>
              <a:p>
                <a:r>
                  <a:rPr lang="en-US" sz="2500" dirty="0"/>
                  <a:t>d = outside electrical diameter of inner conductor in mm</a:t>
                </a:r>
              </a:p>
              <a:p>
                <a:r>
                  <a:rPr lang="en-US" sz="2500" dirty="0" err="1"/>
                  <a:t>εr</a:t>
                </a:r>
                <a:r>
                  <a:rPr lang="en-US" sz="2500" dirty="0"/>
                  <a:t> = relative permittivity of dielectric</a:t>
                </a:r>
              </a:p>
              <a:p>
                <a:r>
                  <a:rPr lang="en-US" sz="2500" dirty="0"/>
                  <a:t>tan δ = loss factor of dielectric</a:t>
                </a:r>
              </a:p>
            </p:txBody>
          </p:sp>
        </mc:Choice>
        <mc:Fallback xmlns="">
          <p:sp>
            <p:nvSpPr>
              <p:cNvPr id="4" name="Content Placeholder 3"/>
              <p:cNvSpPr>
                <a:spLocks noGrp="1" noRot="1" noChangeAspect="1" noMove="1" noResize="1" noEditPoints="1" noAdjustHandles="1" noChangeArrowheads="1" noChangeShapeType="1" noTextEdit="1"/>
              </p:cNvSpPr>
              <p:nvPr>
                <p:ph sz="half" idx="1"/>
              </p:nvPr>
            </p:nvSpPr>
            <p:spPr>
              <a:xfrm>
                <a:off x="838200" y="1825625"/>
                <a:ext cx="5181600" cy="3201561"/>
              </a:xfrm>
              <a:blipFill>
                <a:blip r:embed="rId3"/>
                <a:stretch>
                  <a:fillRect l="-706" t="-760"/>
                </a:stretch>
              </a:blipFill>
            </p:spPr>
            <p:txBody>
              <a:bodyPr/>
              <a:lstStyle/>
              <a:p>
                <a:r>
                  <a:rPr lang="en-US">
                    <a:noFill/>
                  </a:rPr>
                  <a:t> </a:t>
                </a:r>
              </a:p>
            </p:txBody>
          </p:sp>
        </mc:Fallback>
      </mc:AlternateContent>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Footer Placeholder 5"/>
          <p:cNvSpPr>
            <a:spLocks noGrp="1"/>
          </p:cNvSpPr>
          <p:nvPr>
            <p:ph type="ftr" sz="quarter" idx="11"/>
          </p:nvPr>
        </p:nvSpPr>
        <p:spPr/>
        <p:txBody>
          <a:bodyPr/>
          <a:lstStyle/>
          <a:p>
            <a:r>
              <a:rPr lang="en-GB"/>
              <a:t>RF Power transport, eric.montesinos@cern.ch, CERN RF Amplifiers &amp; Couplers</a:t>
            </a:r>
          </a:p>
        </p:txBody>
      </p:sp>
      <p:sp>
        <p:nvSpPr>
          <p:cNvPr id="7" name="Slide Number Placeholder 6"/>
          <p:cNvSpPr>
            <a:spLocks noGrp="1"/>
          </p:cNvSpPr>
          <p:nvPr>
            <p:ph type="sldNum" sz="quarter" idx="12"/>
          </p:nvPr>
        </p:nvSpPr>
        <p:spPr/>
        <p:txBody>
          <a:bodyPr/>
          <a:lstStyle/>
          <a:p>
            <a:fld id="{63D9E045-23D1-47D5-8E30-952CC984C3CD}" type="slidenum">
              <a:rPr lang="en-GB" smtClean="0"/>
              <a:pPr/>
              <a:t>27</a:t>
            </a:fld>
            <a:endParaRPr lang="en-GB"/>
          </a:p>
        </p:txBody>
      </p:sp>
      <p:graphicFrame>
        <p:nvGraphicFramePr>
          <p:cNvPr id="15" name="Content Placeholder 11"/>
          <p:cNvGraphicFramePr>
            <a:graphicFrameLocks/>
          </p:cNvGraphicFramePr>
          <p:nvPr>
            <p:extLst>
              <p:ext uri="{D42A27DB-BD31-4B8C-83A1-F6EECF244321}">
                <p14:modId xmlns:p14="http://schemas.microsoft.com/office/powerpoint/2010/main" val="2168756682"/>
              </p:ext>
            </p:extLst>
          </p:nvPr>
        </p:nvGraphicFramePr>
        <p:xfrm>
          <a:off x="838200" y="5027186"/>
          <a:ext cx="4681800" cy="1280160"/>
        </p:xfrm>
        <a:graphic>
          <a:graphicData uri="http://schemas.openxmlformats.org/drawingml/2006/table">
            <a:tbl>
              <a:tblPr>
                <a:tableStyleId>{3B4B98B0-60AC-42C2-AFA5-B58CD77FA1E5}</a:tableStyleId>
              </a:tblPr>
              <a:tblGrid>
                <a:gridCol w="1516011">
                  <a:extLst>
                    <a:ext uri="{9D8B030D-6E8A-4147-A177-3AD203B41FA5}">
                      <a16:colId xmlns:a16="http://schemas.microsoft.com/office/drawing/2014/main" val="20000"/>
                    </a:ext>
                  </a:extLst>
                </a:gridCol>
                <a:gridCol w="980949">
                  <a:extLst>
                    <a:ext uri="{9D8B030D-6E8A-4147-A177-3AD203B41FA5}">
                      <a16:colId xmlns:a16="http://schemas.microsoft.com/office/drawing/2014/main" val="20001"/>
                    </a:ext>
                  </a:extLst>
                </a:gridCol>
                <a:gridCol w="980949">
                  <a:extLst>
                    <a:ext uri="{9D8B030D-6E8A-4147-A177-3AD203B41FA5}">
                      <a16:colId xmlns:a16="http://schemas.microsoft.com/office/drawing/2014/main" val="20002"/>
                    </a:ext>
                  </a:extLst>
                </a:gridCol>
                <a:gridCol w="1203891">
                  <a:extLst>
                    <a:ext uri="{9D8B030D-6E8A-4147-A177-3AD203B41FA5}">
                      <a16:colId xmlns:a16="http://schemas.microsoft.com/office/drawing/2014/main" val="20003"/>
                    </a:ext>
                  </a:extLst>
                </a:gridCol>
              </a:tblGrid>
              <a:tr h="195407">
                <a:tc>
                  <a:txBody>
                    <a:bodyPr/>
                    <a:lstStyle/>
                    <a:p>
                      <a:r>
                        <a:rPr lang="en-US" sz="1200" dirty="0">
                          <a:solidFill>
                            <a:srgbClr val="002060"/>
                          </a:solidFill>
                        </a:rPr>
                        <a:t>Material</a:t>
                      </a:r>
                      <a:endParaRPr lang="en-GB" sz="1200" dirty="0">
                        <a:solidFill>
                          <a:srgbClr val="002060"/>
                        </a:solidFill>
                      </a:endParaRPr>
                    </a:p>
                  </a:txBody>
                  <a:tcPr anchor="ctr"/>
                </a:tc>
                <a:tc>
                  <a:txBody>
                    <a:bodyPr/>
                    <a:lstStyle/>
                    <a:p>
                      <a:pPr algn="ctr"/>
                      <a:r>
                        <a:rPr lang="en-US" sz="1200" dirty="0" err="1">
                          <a:solidFill>
                            <a:srgbClr val="002060"/>
                          </a:solidFill>
                        </a:rPr>
                        <a:t>ε</a:t>
                      </a:r>
                      <a:r>
                        <a:rPr lang="en-US" sz="1200" baseline="-25000" dirty="0" err="1">
                          <a:solidFill>
                            <a:srgbClr val="002060"/>
                          </a:solidFill>
                        </a:rPr>
                        <a:t>r</a:t>
                      </a:r>
                      <a:endParaRPr lang="en-GB" sz="1200" dirty="0">
                        <a:solidFill>
                          <a:srgbClr val="002060"/>
                        </a:solidFill>
                      </a:endParaRPr>
                    </a:p>
                  </a:txBody>
                  <a:tcPr anchor="ctr"/>
                </a:tc>
                <a:tc>
                  <a:txBody>
                    <a:bodyPr/>
                    <a:lstStyle/>
                    <a:p>
                      <a:pPr algn="ctr"/>
                      <a:r>
                        <a:rPr lang="en-US" sz="1200" dirty="0">
                          <a:solidFill>
                            <a:srgbClr val="002060"/>
                          </a:solidFill>
                        </a:rPr>
                        <a:t>tan δ</a:t>
                      </a:r>
                      <a:endParaRPr lang="en-GB" sz="1200" dirty="0">
                        <a:solidFill>
                          <a:srgbClr val="002060"/>
                        </a:solidFill>
                      </a:endParaRPr>
                    </a:p>
                  </a:txBody>
                  <a:tcPr anchor="ctr"/>
                </a:tc>
                <a:tc>
                  <a:txBody>
                    <a:bodyPr/>
                    <a:lstStyle/>
                    <a:p>
                      <a:pPr algn="r"/>
                      <a:r>
                        <a:rPr lang="en-US" sz="1200" dirty="0">
                          <a:solidFill>
                            <a:srgbClr val="002060"/>
                          </a:solidFill>
                        </a:rPr>
                        <a:t>Breakdown MV/m</a:t>
                      </a:r>
                      <a:endParaRPr lang="en-GB" sz="1200" dirty="0">
                        <a:solidFill>
                          <a:srgbClr val="002060"/>
                        </a:solidFill>
                      </a:endParaRPr>
                    </a:p>
                  </a:txBody>
                  <a:tcPr anchor="ctr"/>
                </a:tc>
                <a:extLst>
                  <a:ext uri="{0D108BD9-81ED-4DB2-BD59-A6C34878D82A}">
                    <a16:rowId xmlns:a16="http://schemas.microsoft.com/office/drawing/2014/main" val="10000"/>
                  </a:ext>
                </a:extLst>
              </a:tr>
              <a:tr h="150313">
                <a:tc>
                  <a:txBody>
                    <a:bodyPr/>
                    <a:lstStyle/>
                    <a:p>
                      <a:r>
                        <a:rPr lang="en-US" sz="1200" dirty="0">
                          <a:solidFill>
                            <a:srgbClr val="002060"/>
                          </a:solidFill>
                        </a:rPr>
                        <a:t>Air</a:t>
                      </a:r>
                      <a:endParaRPr lang="en-GB" sz="1200" dirty="0">
                        <a:solidFill>
                          <a:srgbClr val="002060"/>
                        </a:solidFill>
                      </a:endParaRPr>
                    </a:p>
                  </a:txBody>
                  <a:tcPr anchor="ctr"/>
                </a:tc>
                <a:tc>
                  <a:txBody>
                    <a:bodyPr/>
                    <a:lstStyle/>
                    <a:p>
                      <a:pPr algn="ctr"/>
                      <a:r>
                        <a:rPr lang="en-US" sz="1200" dirty="0">
                          <a:solidFill>
                            <a:srgbClr val="002060"/>
                          </a:solidFill>
                        </a:rPr>
                        <a:t>1.00006</a:t>
                      </a:r>
                      <a:endParaRPr lang="en-GB" sz="1200" dirty="0">
                        <a:solidFill>
                          <a:srgbClr val="002060"/>
                        </a:solidFill>
                      </a:endParaRPr>
                    </a:p>
                  </a:txBody>
                  <a:tcPr anchor="ctr"/>
                </a:tc>
                <a:tc>
                  <a:txBody>
                    <a:bodyPr/>
                    <a:lstStyle/>
                    <a:p>
                      <a:pPr algn="ctr"/>
                      <a:r>
                        <a:rPr lang="en-US" sz="1200" dirty="0">
                          <a:solidFill>
                            <a:srgbClr val="002060"/>
                          </a:solidFill>
                        </a:rPr>
                        <a:t>0</a:t>
                      </a:r>
                      <a:endParaRPr lang="en-GB" sz="1200" dirty="0">
                        <a:solidFill>
                          <a:srgbClr val="002060"/>
                        </a:solidFill>
                      </a:endParaRPr>
                    </a:p>
                  </a:txBody>
                  <a:tcPr anchor="ctr"/>
                </a:tc>
                <a:tc>
                  <a:txBody>
                    <a:bodyPr/>
                    <a:lstStyle/>
                    <a:p>
                      <a:pPr algn="r"/>
                      <a:r>
                        <a:rPr lang="en-US" sz="1200" dirty="0">
                          <a:solidFill>
                            <a:srgbClr val="002060"/>
                          </a:solidFill>
                        </a:rPr>
                        <a:t>3</a:t>
                      </a:r>
                      <a:endParaRPr lang="en-GB" sz="1200" dirty="0">
                        <a:solidFill>
                          <a:srgbClr val="002060"/>
                        </a:solidFill>
                      </a:endParaRPr>
                    </a:p>
                  </a:txBody>
                  <a:tcPr anchor="ctr"/>
                </a:tc>
                <a:extLst>
                  <a:ext uri="{0D108BD9-81ED-4DB2-BD59-A6C34878D82A}">
                    <a16:rowId xmlns:a16="http://schemas.microsoft.com/office/drawing/2014/main" val="10001"/>
                  </a:ext>
                </a:extLst>
              </a:tr>
              <a:tr h="150313">
                <a:tc>
                  <a:txBody>
                    <a:bodyPr/>
                    <a:lstStyle/>
                    <a:p>
                      <a:r>
                        <a:rPr lang="en-US" sz="1200" dirty="0">
                          <a:solidFill>
                            <a:srgbClr val="002060"/>
                          </a:solidFill>
                        </a:rPr>
                        <a:t>Alumina 99.5%</a:t>
                      </a:r>
                      <a:endParaRPr lang="en-GB" sz="1200" dirty="0">
                        <a:solidFill>
                          <a:srgbClr val="002060"/>
                        </a:solidFill>
                      </a:endParaRPr>
                    </a:p>
                  </a:txBody>
                  <a:tcPr anchor="ctr"/>
                </a:tc>
                <a:tc>
                  <a:txBody>
                    <a:bodyPr/>
                    <a:lstStyle/>
                    <a:p>
                      <a:pPr algn="ctr"/>
                      <a:r>
                        <a:rPr lang="en-US" sz="1200" dirty="0">
                          <a:solidFill>
                            <a:srgbClr val="002060"/>
                          </a:solidFill>
                        </a:rPr>
                        <a:t>9.5</a:t>
                      </a:r>
                      <a:endParaRPr lang="en-GB" sz="1200" dirty="0">
                        <a:solidFill>
                          <a:srgbClr val="002060"/>
                        </a:solidFill>
                      </a:endParaRPr>
                    </a:p>
                  </a:txBody>
                  <a:tcPr anchor="ctr"/>
                </a:tc>
                <a:tc>
                  <a:txBody>
                    <a:bodyPr/>
                    <a:lstStyle/>
                    <a:p>
                      <a:pPr algn="ctr"/>
                      <a:r>
                        <a:rPr lang="en-US" sz="1200" dirty="0">
                          <a:solidFill>
                            <a:srgbClr val="002060"/>
                          </a:solidFill>
                        </a:rPr>
                        <a:t>0.00033</a:t>
                      </a:r>
                      <a:endParaRPr lang="en-GB" sz="1200" dirty="0">
                        <a:solidFill>
                          <a:srgbClr val="002060"/>
                        </a:solidFill>
                      </a:endParaRPr>
                    </a:p>
                  </a:txBody>
                  <a:tcPr anchor="ctr"/>
                </a:tc>
                <a:tc>
                  <a:txBody>
                    <a:bodyPr/>
                    <a:lstStyle/>
                    <a:p>
                      <a:pPr algn="r"/>
                      <a:r>
                        <a:rPr lang="en-US" sz="1200" dirty="0">
                          <a:solidFill>
                            <a:srgbClr val="002060"/>
                          </a:solidFill>
                        </a:rPr>
                        <a:t>12</a:t>
                      </a:r>
                      <a:endParaRPr lang="en-GB" sz="1200" dirty="0">
                        <a:solidFill>
                          <a:srgbClr val="002060"/>
                        </a:solidFill>
                      </a:endParaRPr>
                    </a:p>
                  </a:txBody>
                  <a:tcPr anchor="ctr"/>
                </a:tc>
                <a:extLst>
                  <a:ext uri="{0D108BD9-81ED-4DB2-BD59-A6C34878D82A}">
                    <a16:rowId xmlns:a16="http://schemas.microsoft.com/office/drawing/2014/main" val="10002"/>
                  </a:ext>
                </a:extLst>
              </a:tr>
              <a:tr h="150313">
                <a:tc>
                  <a:txBody>
                    <a:bodyPr/>
                    <a:lstStyle/>
                    <a:p>
                      <a:r>
                        <a:rPr lang="en-GB" sz="1200" dirty="0">
                          <a:solidFill>
                            <a:srgbClr val="002060"/>
                          </a:solidFill>
                        </a:rPr>
                        <a:t>PTFE</a:t>
                      </a:r>
                    </a:p>
                  </a:txBody>
                  <a:tcPr anchor="ctr"/>
                </a:tc>
                <a:tc>
                  <a:txBody>
                    <a:bodyPr/>
                    <a:lstStyle/>
                    <a:p>
                      <a:pPr algn="ctr"/>
                      <a:r>
                        <a:rPr lang="en-US" sz="1200" dirty="0">
                          <a:solidFill>
                            <a:srgbClr val="002060"/>
                          </a:solidFill>
                        </a:rPr>
                        <a:t>2.1</a:t>
                      </a:r>
                      <a:endParaRPr lang="en-GB" sz="1200" dirty="0">
                        <a:solidFill>
                          <a:srgbClr val="002060"/>
                        </a:solidFill>
                      </a:endParaRPr>
                    </a:p>
                  </a:txBody>
                  <a:tcPr anchor="ctr"/>
                </a:tc>
                <a:tc>
                  <a:txBody>
                    <a:bodyPr/>
                    <a:lstStyle/>
                    <a:p>
                      <a:pPr algn="ctr"/>
                      <a:r>
                        <a:rPr lang="en-US" sz="1200" dirty="0">
                          <a:solidFill>
                            <a:srgbClr val="002060"/>
                          </a:solidFill>
                        </a:rPr>
                        <a:t>0.00028</a:t>
                      </a:r>
                      <a:endParaRPr lang="en-GB" sz="1200" dirty="0">
                        <a:solidFill>
                          <a:srgbClr val="002060"/>
                        </a:solidFill>
                      </a:endParaRPr>
                    </a:p>
                  </a:txBody>
                  <a:tcPr anchor="ctr"/>
                </a:tc>
                <a:tc>
                  <a:txBody>
                    <a:bodyPr/>
                    <a:lstStyle/>
                    <a:p>
                      <a:pPr algn="r"/>
                      <a:r>
                        <a:rPr lang="en-US" sz="1200" dirty="0">
                          <a:solidFill>
                            <a:srgbClr val="002060"/>
                          </a:solidFill>
                        </a:rPr>
                        <a:t>100</a:t>
                      </a:r>
                      <a:endParaRPr lang="en-GB" sz="1200" dirty="0">
                        <a:solidFill>
                          <a:srgbClr val="002060"/>
                        </a:solidFill>
                      </a:endParaRPr>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120548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www.rotilom.com/F6IDT/50ohms/50ohm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8048" y="1250834"/>
            <a:ext cx="4572000" cy="501967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r-FR" dirty="0" err="1"/>
              <a:t>Why</a:t>
            </a:r>
            <a:r>
              <a:rPr lang="fr-FR" dirty="0"/>
              <a:t> 50 Ohms </a:t>
            </a:r>
            <a:r>
              <a:rPr lang="fr-FR" dirty="0" err="1"/>
              <a:t>lines</a:t>
            </a:r>
            <a:r>
              <a:rPr lang="fr-FR" dirty="0"/>
              <a:t> ?</a:t>
            </a:r>
            <a:endParaRPr lang="en-US" dirty="0"/>
          </a:p>
        </p:txBody>
      </p:sp>
      <mc:AlternateContent xmlns:mc="http://schemas.openxmlformats.org/markup-compatibility/2006" xmlns:a14="http://schemas.microsoft.com/office/drawing/2010/main">
        <mc:Choice Requires="a14">
          <p:sp>
            <p:nvSpPr>
              <p:cNvPr id="6" name="Content Placeholder 5"/>
              <p:cNvSpPr>
                <a:spLocks noGrp="1"/>
              </p:cNvSpPr>
              <p:nvPr>
                <p:ph sz="half" idx="1"/>
              </p:nvPr>
            </p:nvSpPr>
            <p:spPr/>
            <p:txBody>
              <a:bodyPr>
                <a:noAutofit/>
              </a:bodyPr>
              <a:lstStyle/>
              <a:p>
                <a:r>
                  <a:rPr lang="en-GB" sz="1600" dirty="0"/>
                  <a:t>Taking all the coaxial line formulae together</a:t>
                </a:r>
              </a:p>
              <a:p>
                <a:endParaRPr lang="en-GB" sz="1600" dirty="0"/>
              </a:p>
              <a:p>
                <a:pPr/>
                <a14:m>
                  <m:oMathPara xmlns:m="http://schemas.openxmlformats.org/officeDocument/2006/math">
                    <m:oMathParaPr>
                      <m:jc m:val="centerGroup"/>
                    </m:oMathParaPr>
                    <m:oMath xmlns:m="http://schemas.openxmlformats.org/officeDocument/2006/math">
                      <m:r>
                        <a:rPr lang="en-GB" sz="1600" b="1" i="1">
                          <a:latin typeface="Cambria Math" panose="02040503050406030204" pitchFamily="18" charset="0"/>
                        </a:rPr>
                        <m:t>𝐙𝐜</m:t>
                      </m:r>
                      <m:r>
                        <a:rPr lang="en-GB" sz="1600" b="1">
                          <a:latin typeface="Cambria Math" panose="02040503050406030204" pitchFamily="18" charset="0"/>
                        </a:rPr>
                        <m:t>=</m:t>
                      </m:r>
                      <m:f>
                        <m:fPr>
                          <m:ctrlPr>
                            <a:rPr lang="en-GB" sz="1600" b="1" i="1" smtClean="0">
                              <a:latin typeface="Cambria Math" panose="02040503050406030204" pitchFamily="18" charset="0"/>
                            </a:rPr>
                          </m:ctrlPr>
                        </m:fPr>
                        <m:num>
                          <m:r>
                            <a:rPr lang="en-GB" sz="1600" b="1" i="1">
                              <a:latin typeface="Cambria Math" panose="02040503050406030204" pitchFamily="18" charset="0"/>
                            </a:rPr>
                            <m:t>𝟔𝟎</m:t>
                          </m:r>
                        </m:num>
                        <m:den>
                          <m:rad>
                            <m:radPr>
                              <m:degHide m:val="on"/>
                              <m:ctrlPr>
                                <a:rPr lang="en-GB" sz="1600" b="1" i="1">
                                  <a:latin typeface="Cambria Math" panose="02040503050406030204" pitchFamily="18" charset="0"/>
                                </a:rPr>
                              </m:ctrlPr>
                            </m:radPr>
                            <m:deg/>
                            <m:e>
                              <m:r>
                                <a:rPr lang="el-GR" sz="1600" b="1" i="1">
                                  <a:latin typeface="Cambria Math" panose="02040503050406030204" pitchFamily="18" charset="0"/>
                                </a:rPr>
                                <m:t>𝛆</m:t>
                              </m:r>
                              <m:r>
                                <a:rPr lang="en-GB" sz="1600" b="1" i="1">
                                  <a:latin typeface="Cambria Math" panose="02040503050406030204" pitchFamily="18" charset="0"/>
                                </a:rPr>
                                <m:t>𝒓</m:t>
                              </m:r>
                            </m:e>
                          </m:rad>
                        </m:den>
                      </m:f>
                      <m:func>
                        <m:funcPr>
                          <m:ctrlPr>
                            <a:rPr lang="en-GB" sz="1600" b="1" i="1">
                              <a:latin typeface="Cambria Math" panose="02040503050406030204" pitchFamily="18" charset="0"/>
                            </a:rPr>
                          </m:ctrlPr>
                        </m:funcPr>
                        <m:fName>
                          <m:r>
                            <a:rPr lang="en-GB" sz="1600" b="1" i="1">
                              <a:latin typeface="Cambria Math" panose="02040503050406030204" pitchFamily="18" charset="0"/>
                            </a:rPr>
                            <m:t>𝒍𝒏</m:t>
                          </m:r>
                        </m:fName>
                        <m:e>
                          <m:d>
                            <m:dPr>
                              <m:ctrlPr>
                                <a:rPr lang="en-GB" sz="1600" b="1" i="1">
                                  <a:latin typeface="Cambria Math" panose="02040503050406030204" pitchFamily="18" charset="0"/>
                                </a:rPr>
                              </m:ctrlPr>
                            </m:dPr>
                            <m:e>
                              <m:f>
                                <m:fPr>
                                  <m:ctrlPr>
                                    <a:rPr lang="en-GB" sz="1600" b="1" i="1">
                                      <a:latin typeface="Cambria Math" panose="02040503050406030204" pitchFamily="18" charset="0"/>
                                    </a:rPr>
                                  </m:ctrlPr>
                                </m:fPr>
                                <m:num>
                                  <m:r>
                                    <a:rPr lang="en-GB" sz="1600" b="1" i="1">
                                      <a:latin typeface="Cambria Math" panose="02040503050406030204" pitchFamily="18" charset="0"/>
                                    </a:rPr>
                                    <m:t>𝑫</m:t>
                                  </m:r>
                                </m:num>
                                <m:den>
                                  <m:r>
                                    <a:rPr lang="en-GB" sz="1600" b="1" i="1">
                                      <a:latin typeface="Cambria Math" panose="02040503050406030204" pitchFamily="18" charset="0"/>
                                    </a:rPr>
                                    <m:t>𝒅</m:t>
                                  </m:r>
                                </m:den>
                              </m:f>
                            </m:e>
                          </m:d>
                        </m:e>
                      </m:func>
                    </m:oMath>
                  </m:oMathPara>
                </a14:m>
                <a:endParaRPr lang="en-GB" sz="1600" b="1" dirty="0"/>
              </a:p>
              <a:p>
                <a:endParaRPr lang="en-US" sz="1600" b="1" dirty="0"/>
              </a:p>
              <a:p>
                <a:pPr/>
                <a14:m>
                  <m:oMathPara xmlns:m="http://schemas.openxmlformats.org/officeDocument/2006/math">
                    <m:oMathParaPr>
                      <m:jc m:val="centerGroup"/>
                    </m:oMathParaPr>
                    <m:oMath xmlns:m="http://schemas.openxmlformats.org/officeDocument/2006/math">
                      <m:r>
                        <a:rPr lang="el-GR" sz="1600" b="1" i="1">
                          <a:latin typeface="Cambria Math" panose="02040503050406030204" pitchFamily="18" charset="0"/>
                        </a:rPr>
                        <m:t>𝛂</m:t>
                      </m:r>
                      <m:r>
                        <a:rPr lang="en-GB" sz="1600" b="1">
                          <a:latin typeface="Cambria Math" panose="02040503050406030204" pitchFamily="18" charset="0"/>
                        </a:rPr>
                        <m:t>=</m:t>
                      </m:r>
                      <m:d>
                        <m:dPr>
                          <m:ctrlPr>
                            <a:rPr lang="en-US" sz="1600" b="1" i="1">
                              <a:latin typeface="Cambria Math" panose="02040503050406030204" pitchFamily="18" charset="0"/>
                            </a:rPr>
                          </m:ctrlPr>
                        </m:dPr>
                        <m:e>
                          <m:f>
                            <m:fPr>
                              <m:ctrlPr>
                                <a:rPr lang="en-US" sz="1600" b="1" i="1">
                                  <a:latin typeface="Cambria Math" panose="02040503050406030204" pitchFamily="18" charset="0"/>
                                </a:rPr>
                              </m:ctrlPr>
                            </m:fPr>
                            <m:num>
                              <m:r>
                                <a:rPr lang="en-US" sz="1600" b="1" i="1">
                                  <a:latin typeface="Cambria Math" panose="02040503050406030204" pitchFamily="18" charset="0"/>
                                </a:rPr>
                                <m:t>𝟑𝟔</m:t>
                              </m:r>
                              <m:r>
                                <a:rPr lang="en-US" sz="1600" b="1">
                                  <a:latin typeface="Cambria Math" panose="02040503050406030204" pitchFamily="18" charset="0"/>
                                </a:rPr>
                                <m:t>.</m:t>
                              </m:r>
                              <m:r>
                                <a:rPr lang="en-US" sz="1600" b="1" i="1">
                                  <a:latin typeface="Cambria Math" panose="02040503050406030204" pitchFamily="18" charset="0"/>
                                </a:rPr>
                                <m:t>𝟏</m:t>
                              </m:r>
                            </m:num>
                            <m:den>
                              <m:r>
                                <a:rPr lang="en-US" sz="1600" b="1" i="1">
                                  <a:latin typeface="Cambria Math" panose="02040503050406030204" pitchFamily="18" charset="0"/>
                                </a:rPr>
                                <m:t>𝒁𝒄</m:t>
                              </m:r>
                            </m:den>
                          </m:f>
                        </m:e>
                      </m:d>
                      <m:d>
                        <m:dPr>
                          <m:ctrlPr>
                            <a:rPr lang="en-US" sz="1600" b="1" i="1">
                              <a:latin typeface="Cambria Math" panose="02040503050406030204" pitchFamily="18" charset="0"/>
                            </a:rPr>
                          </m:ctrlPr>
                        </m:dPr>
                        <m:e>
                          <m:f>
                            <m:fPr>
                              <m:ctrlPr>
                                <a:rPr lang="en-US" sz="1600" b="1" i="1">
                                  <a:latin typeface="Cambria Math" panose="02040503050406030204" pitchFamily="18" charset="0"/>
                                </a:rPr>
                              </m:ctrlPr>
                            </m:fPr>
                            <m:num>
                              <m:r>
                                <a:rPr lang="en-US" sz="1600" b="1" i="1">
                                  <a:latin typeface="Cambria Math" panose="02040503050406030204" pitchFamily="18" charset="0"/>
                                </a:rPr>
                                <m:t>𝟏</m:t>
                              </m:r>
                            </m:num>
                            <m:den>
                              <m:r>
                                <a:rPr lang="en-US" sz="1600" b="1" i="1">
                                  <a:latin typeface="Cambria Math" panose="02040503050406030204" pitchFamily="18" charset="0"/>
                                </a:rPr>
                                <m:t>𝑫</m:t>
                              </m:r>
                            </m:den>
                          </m:f>
                          <m:r>
                            <a:rPr lang="en-US" sz="1600" b="1">
                              <a:latin typeface="Cambria Math" panose="02040503050406030204" pitchFamily="18" charset="0"/>
                            </a:rPr>
                            <m:t>+</m:t>
                          </m:r>
                          <m:f>
                            <m:fPr>
                              <m:ctrlPr>
                                <a:rPr lang="en-US" sz="1600" b="1" i="1">
                                  <a:latin typeface="Cambria Math" panose="02040503050406030204" pitchFamily="18" charset="0"/>
                                </a:rPr>
                              </m:ctrlPr>
                            </m:fPr>
                            <m:num>
                              <m:r>
                                <a:rPr lang="en-US" sz="1600" b="1" i="1">
                                  <a:latin typeface="Cambria Math" panose="02040503050406030204" pitchFamily="18" charset="0"/>
                                </a:rPr>
                                <m:t>𝟏</m:t>
                              </m:r>
                            </m:num>
                            <m:den>
                              <m:r>
                                <a:rPr lang="en-US" sz="1600" b="1" i="1">
                                  <a:latin typeface="Cambria Math" panose="02040503050406030204" pitchFamily="18" charset="0"/>
                                </a:rPr>
                                <m:t>𝒅</m:t>
                              </m:r>
                            </m:den>
                          </m:f>
                        </m:e>
                      </m:d>
                      <m:rad>
                        <m:radPr>
                          <m:degHide m:val="on"/>
                          <m:ctrlPr>
                            <a:rPr lang="en-US" sz="1600" b="1" i="1">
                              <a:latin typeface="Cambria Math" panose="02040503050406030204" pitchFamily="18" charset="0"/>
                            </a:rPr>
                          </m:ctrlPr>
                        </m:radPr>
                        <m:deg/>
                        <m:e>
                          <m:r>
                            <a:rPr lang="en-US" sz="1600" b="1" i="1">
                              <a:latin typeface="Cambria Math" panose="02040503050406030204" pitchFamily="18" charset="0"/>
                            </a:rPr>
                            <m:t>𝒇</m:t>
                          </m:r>
                        </m:e>
                      </m:rad>
                      <m:r>
                        <a:rPr lang="en-US" sz="1600" b="1">
                          <a:latin typeface="Cambria Math" panose="02040503050406030204" pitchFamily="18" charset="0"/>
                        </a:rPr>
                        <m:t>+</m:t>
                      </m:r>
                      <m:r>
                        <a:rPr lang="en-US" sz="1600" b="1" i="1">
                          <a:latin typeface="Cambria Math" panose="02040503050406030204" pitchFamily="18" charset="0"/>
                        </a:rPr>
                        <m:t>𝟗</m:t>
                      </m:r>
                      <m:r>
                        <a:rPr lang="en-US" sz="1600" b="1">
                          <a:latin typeface="Cambria Math" panose="02040503050406030204" pitchFamily="18" charset="0"/>
                        </a:rPr>
                        <m:t>.</m:t>
                      </m:r>
                      <m:r>
                        <a:rPr lang="en-US" sz="1600" b="1" i="1">
                          <a:latin typeface="Cambria Math" panose="02040503050406030204" pitchFamily="18" charset="0"/>
                        </a:rPr>
                        <m:t>𝟏</m:t>
                      </m:r>
                      <m:r>
                        <a:rPr lang="en-US" sz="1600" b="1">
                          <a:latin typeface="Cambria Math" panose="02040503050406030204" pitchFamily="18" charset="0"/>
                        </a:rPr>
                        <m:t>  </m:t>
                      </m:r>
                      <m:rad>
                        <m:radPr>
                          <m:degHide m:val="on"/>
                          <m:ctrlPr>
                            <a:rPr lang="en-US" sz="1600" b="1" i="1">
                              <a:latin typeface="Cambria Math" panose="02040503050406030204" pitchFamily="18" charset="0"/>
                            </a:rPr>
                          </m:ctrlPr>
                        </m:radPr>
                        <m:deg/>
                        <m:e>
                          <m:r>
                            <a:rPr lang="el-GR" sz="1600" b="1" i="1">
                              <a:latin typeface="Cambria Math" panose="02040503050406030204" pitchFamily="18" charset="0"/>
                            </a:rPr>
                            <m:t>𝛆</m:t>
                          </m:r>
                          <m:r>
                            <a:rPr lang="en-US" sz="1600" b="1" i="1">
                              <a:latin typeface="Cambria Math" panose="02040503050406030204" pitchFamily="18" charset="0"/>
                            </a:rPr>
                            <m:t>𝒓</m:t>
                          </m:r>
                        </m:e>
                      </m:rad>
                      <m:r>
                        <a:rPr lang="en-US" sz="1600" b="1">
                          <a:latin typeface="Cambria Math" panose="02040503050406030204" pitchFamily="18" charset="0"/>
                        </a:rPr>
                        <m:t> </m:t>
                      </m:r>
                      <m:r>
                        <a:rPr lang="en-US" sz="1600" b="1" i="1">
                          <a:latin typeface="Cambria Math" panose="02040503050406030204" pitchFamily="18" charset="0"/>
                        </a:rPr>
                        <m:t>𝐭𝐚𝐧</m:t>
                      </m:r>
                      <m:r>
                        <a:rPr lang="el-GR" sz="1600" b="1" i="1">
                          <a:latin typeface="Cambria Math" panose="02040503050406030204" pitchFamily="18" charset="0"/>
                        </a:rPr>
                        <m:t>𝛅</m:t>
                      </m:r>
                      <m:r>
                        <a:rPr lang="en-US" sz="1600" b="1">
                          <a:latin typeface="Cambria Math" panose="02040503050406030204" pitchFamily="18" charset="0"/>
                        </a:rPr>
                        <m:t> </m:t>
                      </m:r>
                      <m:r>
                        <a:rPr lang="en-US" sz="1600" b="1" i="1">
                          <a:latin typeface="Cambria Math" panose="02040503050406030204" pitchFamily="18" charset="0"/>
                        </a:rPr>
                        <m:t>𝐟</m:t>
                      </m:r>
                    </m:oMath>
                  </m:oMathPara>
                </a14:m>
                <a:endParaRPr lang="en-US" sz="1600" b="1" dirty="0"/>
              </a:p>
              <a:p>
                <a:endParaRPr lang="en-GB" sz="1600" b="1" dirty="0"/>
              </a:p>
              <a:p>
                <a:pPr/>
                <a14:m>
                  <m:oMathPara xmlns:m="http://schemas.openxmlformats.org/officeDocument/2006/math">
                    <m:oMathParaPr>
                      <m:jc m:val="centerGroup"/>
                    </m:oMathParaPr>
                    <m:oMath xmlns:m="http://schemas.openxmlformats.org/officeDocument/2006/math">
                      <m:r>
                        <a:rPr lang="en-US" sz="1600" b="1" i="1">
                          <a:latin typeface="Cambria Math" panose="02040503050406030204" pitchFamily="18" charset="0"/>
                        </a:rPr>
                        <m:t>𝐕𝐩𝐞𝐚𝐤𝐦𝐚𝐱</m:t>
                      </m:r>
                      <m:r>
                        <a:rPr lang="en-GB" sz="1600" b="1">
                          <a:latin typeface="Cambria Math" panose="02040503050406030204" pitchFamily="18" charset="0"/>
                        </a:rPr>
                        <m:t>=</m:t>
                      </m:r>
                      <m:r>
                        <a:rPr lang="en-GB" sz="1600" b="1" i="1">
                          <a:latin typeface="Cambria Math" panose="02040503050406030204" pitchFamily="18" charset="0"/>
                        </a:rPr>
                        <m:t>𝐄</m:t>
                      </m:r>
                      <m:f>
                        <m:fPr>
                          <m:ctrlPr>
                            <a:rPr lang="en-GB" sz="1600" b="1" i="1">
                              <a:latin typeface="Cambria Math" panose="02040503050406030204" pitchFamily="18" charset="0"/>
                            </a:rPr>
                          </m:ctrlPr>
                        </m:fPr>
                        <m:num>
                          <m:r>
                            <a:rPr lang="en-GB" sz="1600" b="1" i="1">
                              <a:latin typeface="Cambria Math" panose="02040503050406030204" pitchFamily="18" charset="0"/>
                            </a:rPr>
                            <m:t>𝒅</m:t>
                          </m:r>
                        </m:num>
                        <m:den>
                          <m:r>
                            <a:rPr lang="en-GB" sz="1600" b="1" i="1">
                              <a:latin typeface="Cambria Math" panose="02040503050406030204" pitchFamily="18" charset="0"/>
                            </a:rPr>
                            <m:t>𝟐</m:t>
                          </m:r>
                        </m:den>
                      </m:f>
                      <m:func>
                        <m:funcPr>
                          <m:ctrlPr>
                            <a:rPr lang="en-GB" sz="1600" b="1" i="1">
                              <a:latin typeface="Cambria Math" panose="02040503050406030204" pitchFamily="18" charset="0"/>
                            </a:rPr>
                          </m:ctrlPr>
                        </m:funcPr>
                        <m:fName>
                          <m:r>
                            <a:rPr lang="en-GB" sz="1600" b="1" i="1">
                              <a:latin typeface="Cambria Math" panose="02040503050406030204" pitchFamily="18" charset="0"/>
                            </a:rPr>
                            <m:t>𝒍𝒏</m:t>
                          </m:r>
                        </m:fName>
                        <m:e>
                          <m:d>
                            <m:dPr>
                              <m:ctrlPr>
                                <a:rPr lang="en-GB" sz="1600" b="1" i="1">
                                  <a:latin typeface="Cambria Math" panose="02040503050406030204" pitchFamily="18" charset="0"/>
                                </a:rPr>
                              </m:ctrlPr>
                            </m:dPr>
                            <m:e>
                              <m:f>
                                <m:fPr>
                                  <m:ctrlPr>
                                    <a:rPr lang="en-GB" sz="1600" b="1" i="1">
                                      <a:latin typeface="Cambria Math" panose="02040503050406030204" pitchFamily="18" charset="0"/>
                                    </a:rPr>
                                  </m:ctrlPr>
                                </m:fPr>
                                <m:num>
                                  <m:r>
                                    <a:rPr lang="en-GB" sz="1600" b="1" i="1">
                                      <a:latin typeface="Cambria Math" panose="02040503050406030204" pitchFamily="18" charset="0"/>
                                    </a:rPr>
                                    <m:t>𝑫</m:t>
                                  </m:r>
                                </m:num>
                                <m:den>
                                  <m:r>
                                    <a:rPr lang="en-GB" sz="1600" b="1" i="1">
                                      <a:latin typeface="Cambria Math" panose="02040503050406030204" pitchFamily="18" charset="0"/>
                                    </a:rPr>
                                    <m:t>𝒅</m:t>
                                  </m:r>
                                </m:den>
                              </m:f>
                            </m:e>
                          </m:d>
                        </m:e>
                      </m:func>
                    </m:oMath>
                  </m:oMathPara>
                </a14:m>
                <a:endParaRPr lang="fr-FR" sz="1600" b="1" dirty="0"/>
              </a:p>
              <a:p>
                <a:endParaRPr lang="fr-FR" sz="1600" b="1" dirty="0"/>
              </a:p>
              <a:p>
                <a:pPr/>
                <a14:m>
                  <m:oMathPara xmlns:m="http://schemas.openxmlformats.org/officeDocument/2006/math">
                    <m:oMathParaPr>
                      <m:jc m:val="centerGroup"/>
                    </m:oMathParaPr>
                    <m:oMath xmlns:m="http://schemas.openxmlformats.org/officeDocument/2006/math">
                      <m:r>
                        <a:rPr lang="en-GB" sz="1600" b="1" i="1">
                          <a:latin typeface="Cambria Math" panose="02040503050406030204" pitchFamily="18" charset="0"/>
                        </a:rPr>
                        <m:t>𝐏</m:t>
                      </m:r>
                      <m:r>
                        <a:rPr lang="en-US" sz="1600" b="1" i="1">
                          <a:latin typeface="Cambria Math" panose="02040503050406030204" pitchFamily="18" charset="0"/>
                        </a:rPr>
                        <m:t>𝐩𝐞𝐚𝐤𝐦𝐚𝐱</m:t>
                      </m:r>
                      <m:r>
                        <a:rPr lang="en-GB" sz="1600" b="1">
                          <a:latin typeface="Cambria Math" panose="02040503050406030204" pitchFamily="18" charset="0"/>
                        </a:rPr>
                        <m:t>=</m:t>
                      </m:r>
                      <m:f>
                        <m:fPr>
                          <m:ctrlPr>
                            <a:rPr lang="en-GB" sz="1600" b="1" i="1">
                              <a:latin typeface="Cambria Math" panose="02040503050406030204" pitchFamily="18" charset="0"/>
                            </a:rPr>
                          </m:ctrlPr>
                        </m:fPr>
                        <m:num>
                          <m:sSup>
                            <m:sSupPr>
                              <m:ctrlPr>
                                <a:rPr lang="en-GB" sz="1600" b="1" i="1">
                                  <a:latin typeface="Cambria Math" panose="02040503050406030204" pitchFamily="18" charset="0"/>
                                </a:rPr>
                              </m:ctrlPr>
                            </m:sSupPr>
                            <m:e>
                              <m:sSup>
                                <m:sSupPr>
                                  <m:ctrlPr>
                                    <a:rPr lang="en-GB" sz="1600" b="1" i="1">
                                      <a:latin typeface="Cambria Math" panose="02040503050406030204" pitchFamily="18" charset="0"/>
                                    </a:rPr>
                                  </m:ctrlPr>
                                </m:sSupPr>
                                <m:e>
                                  <m:r>
                                    <a:rPr lang="en-GB" sz="1600" b="1" i="1">
                                      <a:latin typeface="Cambria Math" panose="02040503050406030204" pitchFamily="18" charset="0"/>
                                    </a:rPr>
                                    <m:t>𝑬</m:t>
                                  </m:r>
                                </m:e>
                                <m:sup>
                                  <m:r>
                                    <a:rPr lang="en-GB" sz="1600" b="1" i="1">
                                      <a:latin typeface="Cambria Math" panose="02040503050406030204" pitchFamily="18" charset="0"/>
                                    </a:rPr>
                                    <m:t>𝟐</m:t>
                                  </m:r>
                                </m:sup>
                              </m:sSup>
                              <m:r>
                                <a:rPr lang="en-GB" sz="1600" b="1">
                                  <a:latin typeface="Cambria Math" panose="02040503050406030204" pitchFamily="18" charset="0"/>
                                </a:rPr>
                                <m:t> </m:t>
                              </m:r>
                              <m:r>
                                <a:rPr lang="en-GB" sz="1600" b="1" i="1">
                                  <a:latin typeface="Cambria Math" panose="02040503050406030204" pitchFamily="18" charset="0"/>
                                </a:rPr>
                                <m:t>𝒅</m:t>
                              </m:r>
                            </m:e>
                            <m:sup>
                              <m:r>
                                <a:rPr lang="en-GB" sz="1600" b="1" i="1">
                                  <a:latin typeface="Cambria Math" panose="02040503050406030204" pitchFamily="18" charset="0"/>
                                </a:rPr>
                                <m:t>𝟐</m:t>
                              </m:r>
                            </m:sup>
                          </m:sSup>
                          <m:rad>
                            <m:radPr>
                              <m:degHide m:val="on"/>
                              <m:ctrlPr>
                                <a:rPr lang="en-GB" sz="1600" b="1" i="1">
                                  <a:latin typeface="Cambria Math" panose="02040503050406030204" pitchFamily="18" charset="0"/>
                                </a:rPr>
                              </m:ctrlPr>
                            </m:radPr>
                            <m:deg/>
                            <m:e>
                              <m:r>
                                <a:rPr lang="el-GR" sz="1600" b="1" i="1">
                                  <a:latin typeface="Cambria Math" panose="02040503050406030204" pitchFamily="18" charset="0"/>
                                </a:rPr>
                                <m:t>𝛆</m:t>
                              </m:r>
                              <m:r>
                                <a:rPr lang="en-GB" sz="1600" b="1" i="1">
                                  <a:latin typeface="Cambria Math" panose="02040503050406030204" pitchFamily="18" charset="0"/>
                                </a:rPr>
                                <m:t>𝐫</m:t>
                              </m:r>
                              <m:r>
                                <a:rPr lang="en-GB" sz="1600" b="1">
                                  <a:latin typeface="Cambria Math" panose="02040503050406030204" pitchFamily="18" charset="0"/>
                                </a:rPr>
                                <m:t> </m:t>
                              </m:r>
                            </m:e>
                          </m:rad>
                        </m:num>
                        <m:den>
                          <m:r>
                            <a:rPr lang="en-GB" sz="1600" b="1" i="1">
                              <a:latin typeface="Cambria Math" panose="02040503050406030204" pitchFamily="18" charset="0"/>
                            </a:rPr>
                            <m:t>𝟒𝟖𝟎</m:t>
                          </m:r>
                        </m:den>
                      </m:f>
                      <m:func>
                        <m:funcPr>
                          <m:ctrlPr>
                            <a:rPr lang="en-GB" sz="1600" b="1" i="1">
                              <a:latin typeface="Cambria Math" panose="02040503050406030204" pitchFamily="18" charset="0"/>
                            </a:rPr>
                          </m:ctrlPr>
                        </m:funcPr>
                        <m:fName>
                          <m:r>
                            <a:rPr lang="en-GB" sz="1600" b="1" i="1">
                              <a:latin typeface="Cambria Math" panose="02040503050406030204" pitchFamily="18" charset="0"/>
                            </a:rPr>
                            <m:t>𝒍𝒏</m:t>
                          </m:r>
                        </m:fName>
                        <m:e>
                          <m:d>
                            <m:dPr>
                              <m:ctrlPr>
                                <a:rPr lang="en-GB" sz="1600" b="1" i="1">
                                  <a:latin typeface="Cambria Math" panose="02040503050406030204" pitchFamily="18" charset="0"/>
                                </a:rPr>
                              </m:ctrlPr>
                            </m:dPr>
                            <m:e>
                              <m:f>
                                <m:fPr>
                                  <m:ctrlPr>
                                    <a:rPr lang="en-GB" sz="1600" b="1" i="1">
                                      <a:latin typeface="Cambria Math" panose="02040503050406030204" pitchFamily="18" charset="0"/>
                                    </a:rPr>
                                  </m:ctrlPr>
                                </m:fPr>
                                <m:num>
                                  <m:r>
                                    <a:rPr lang="en-GB" sz="1600" b="1" i="1">
                                      <a:latin typeface="Cambria Math" panose="02040503050406030204" pitchFamily="18" charset="0"/>
                                    </a:rPr>
                                    <m:t>𝑫</m:t>
                                  </m:r>
                                </m:num>
                                <m:den>
                                  <m:r>
                                    <a:rPr lang="en-GB" sz="1600" b="1" i="1">
                                      <a:latin typeface="Cambria Math" panose="02040503050406030204" pitchFamily="18" charset="0"/>
                                    </a:rPr>
                                    <m:t>𝒅</m:t>
                                  </m:r>
                                </m:den>
                              </m:f>
                            </m:e>
                          </m:d>
                        </m:e>
                      </m:func>
                    </m:oMath>
                  </m:oMathPara>
                </a14:m>
                <a:endParaRPr lang="en-GB" sz="1600" b="1" dirty="0"/>
              </a:p>
              <a:p>
                <a:endParaRPr lang="en-GB" sz="1600" dirty="0"/>
              </a:p>
              <a:p>
                <a:r>
                  <a:rPr lang="en-GB" sz="1600" dirty="0"/>
                  <a:t>A compromise to normalize line construction and instrumentation was chosen at 50 </a:t>
                </a:r>
                <a:r>
                  <a:rPr lang="el-GR" sz="1600" dirty="0"/>
                  <a:t>Ω</a:t>
                </a:r>
                <a:endParaRPr lang="en-GB" sz="1600" dirty="0"/>
              </a:p>
            </p:txBody>
          </p:sp>
        </mc:Choice>
        <mc:Fallback xmlns="">
          <p:sp>
            <p:nvSpPr>
              <p:cNvPr id="6" name="Content Placeholder 5"/>
              <p:cNvSpPr>
                <a:spLocks noGrp="1" noRot="1" noChangeAspect="1" noMove="1" noResize="1" noEditPoints="1" noAdjustHandles="1" noChangeArrowheads="1" noChangeShapeType="1" noTextEdit="1"/>
              </p:cNvSpPr>
              <p:nvPr>
                <p:ph sz="half" idx="1"/>
              </p:nvPr>
            </p:nvSpPr>
            <p:spPr>
              <a:blipFill>
                <a:blip r:embed="rId3"/>
                <a:stretch>
                  <a:fillRect l="-706" t="-3641" b="-4622"/>
                </a:stretch>
              </a:blipFill>
            </p:spPr>
            <p:txBody>
              <a:bodyPr/>
              <a:lstStyle/>
              <a:p>
                <a:r>
                  <a:rPr lang="en-US">
                    <a:noFill/>
                  </a:rPr>
                  <a:t> </a:t>
                </a:r>
              </a:p>
            </p:txBody>
          </p:sp>
        </mc:Fallback>
      </mc:AlternateContent>
      <p:sp>
        <p:nvSpPr>
          <p:cNvPr id="3" name="Date Placeholder 2"/>
          <p:cNvSpPr>
            <a:spLocks noGrp="1"/>
          </p:cNvSpPr>
          <p:nvPr>
            <p:ph type="dt" sz="half" idx="10"/>
          </p:nvPr>
        </p:nvSpPr>
        <p:spPr/>
        <p:txBody>
          <a:bodyPr/>
          <a:lstStyle/>
          <a:p>
            <a:pPr lvl="0"/>
            <a:r>
              <a:rPr lang="en-US" noProof="0"/>
              <a:t>CAS course on "RF for Accelerators"  18 June - 01 July 2023, Berlin Germany</a:t>
            </a:r>
            <a:endParaRPr lang="en-GB" noProof="0"/>
          </a:p>
        </p:txBody>
      </p:sp>
      <p:sp>
        <p:nvSpPr>
          <p:cNvPr id="7" name="Footer Placeholder 6">
            <a:extLst>
              <a:ext uri="{FF2B5EF4-FFF2-40B4-BE49-F238E27FC236}">
                <a16:creationId xmlns:a16="http://schemas.microsoft.com/office/drawing/2014/main" id="{067116C3-7D53-6D5F-1CB8-7E33D2619BD7}"/>
              </a:ext>
            </a:extLst>
          </p:cNvPr>
          <p:cNvSpPr>
            <a:spLocks noGrp="1"/>
          </p:cNvSpPr>
          <p:nvPr>
            <p:ph type="ftr" sz="quarter" idx="11"/>
          </p:nvPr>
        </p:nvSpPr>
        <p:spPr/>
        <p:txBody>
          <a:bodyPr/>
          <a:lstStyle/>
          <a:p>
            <a:r>
              <a:rPr lang="en-US"/>
              <a:t>RF Power transport, eric.montesinos@cern.ch, CERN RF Amplifiers &amp; Couplers</a:t>
            </a:r>
          </a:p>
        </p:txBody>
      </p:sp>
      <p:sp>
        <p:nvSpPr>
          <p:cNvPr id="4" name="Slide Number Placeholder 3"/>
          <p:cNvSpPr>
            <a:spLocks noGrp="1"/>
          </p:cNvSpPr>
          <p:nvPr>
            <p:ph type="sldNum" sz="quarter" idx="12"/>
          </p:nvPr>
        </p:nvSpPr>
        <p:spPr/>
        <p:txBody>
          <a:bodyPr/>
          <a:lstStyle/>
          <a:p>
            <a:pPr lvl="0"/>
            <a:fld id="{EF86F7D3-99D0-4571-B698-B7532A3A637D}" type="slidenum">
              <a:rPr lang="en-GB" noProof="0" smtClean="0"/>
              <a:pPr lvl="0"/>
              <a:t>28</a:t>
            </a:fld>
            <a:endParaRPr lang="en-GB" noProof="0"/>
          </a:p>
        </p:txBody>
      </p:sp>
      <p:sp>
        <p:nvSpPr>
          <p:cNvPr id="8" name="TextBox 7"/>
          <p:cNvSpPr txBox="1"/>
          <p:nvPr/>
        </p:nvSpPr>
        <p:spPr>
          <a:xfrm>
            <a:off x="7104112" y="2996952"/>
            <a:ext cx="1564083"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0000"/>
                </a:solidFill>
                <a:effectLst/>
                <a:uLnTx/>
                <a:uFillTx/>
                <a:latin typeface="Calibri" panose="020F0502020204030204"/>
                <a:ea typeface="+mn-ea"/>
                <a:cs typeface="+mn-cs"/>
              </a:rPr>
              <a:t>30 </a:t>
            </a:r>
            <a:r>
              <a:rPr kumimoji="0" lang="el-GR" sz="1800" b="0" i="0" u="none" strike="noStrike" kern="1200" cap="none" spc="0" normalizeH="0" baseline="0" noProof="0" dirty="0">
                <a:ln>
                  <a:noFill/>
                </a:ln>
                <a:solidFill>
                  <a:srgbClr val="FF0000"/>
                </a:solidFill>
                <a:effectLst/>
                <a:uLnTx/>
                <a:uFillTx/>
                <a:latin typeface="Calibri" panose="020F0502020204030204"/>
                <a:ea typeface="+mn-ea"/>
                <a:cs typeface="+mn-cs"/>
              </a:rPr>
              <a:t>Ω</a:t>
            </a:r>
            <a:endParaRPr kumimoji="0" lang="fr-FR" sz="18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0000"/>
                </a:solidFill>
                <a:effectLst/>
                <a:uLnTx/>
                <a:uFillTx/>
                <a:latin typeface="Calibri" panose="020F0502020204030204"/>
                <a:ea typeface="+mn-ea"/>
                <a:cs typeface="+mn-cs"/>
              </a:rPr>
              <a:t>Best for power</a:t>
            </a:r>
            <a:endPar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12" name="TextBox 11"/>
          <p:cNvSpPr txBox="1"/>
          <p:nvPr/>
        </p:nvSpPr>
        <p:spPr>
          <a:xfrm>
            <a:off x="8409707" y="2457762"/>
            <a:ext cx="1646733"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0000"/>
                </a:solidFill>
                <a:effectLst/>
                <a:uLnTx/>
                <a:uFillTx/>
                <a:latin typeface="Calibri" panose="020F0502020204030204"/>
                <a:ea typeface="+mn-ea"/>
                <a:cs typeface="+mn-cs"/>
              </a:rPr>
              <a:t>60 </a:t>
            </a:r>
            <a:r>
              <a:rPr kumimoji="0" lang="el-GR" sz="1800" b="0" i="0" u="none" strike="noStrike" kern="1200" cap="none" spc="0" normalizeH="0" baseline="0" noProof="0" dirty="0">
                <a:ln>
                  <a:noFill/>
                </a:ln>
                <a:solidFill>
                  <a:srgbClr val="FF0000"/>
                </a:solidFill>
                <a:effectLst/>
                <a:uLnTx/>
                <a:uFillTx/>
                <a:latin typeface="Calibri" panose="020F0502020204030204"/>
                <a:ea typeface="+mn-ea"/>
                <a:cs typeface="+mn-cs"/>
              </a:rPr>
              <a:t>Ω</a:t>
            </a:r>
            <a:endParaRPr kumimoji="0" lang="fr-FR" sz="18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0000"/>
                </a:solidFill>
                <a:effectLst/>
                <a:uLnTx/>
                <a:uFillTx/>
                <a:latin typeface="Calibri" panose="020F0502020204030204"/>
                <a:ea typeface="+mn-ea"/>
                <a:cs typeface="+mn-cs"/>
              </a:rPr>
              <a:t>Best for voltage</a:t>
            </a:r>
            <a:endPar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11" name="Rectangle 10"/>
          <p:cNvSpPr/>
          <p:nvPr/>
        </p:nvSpPr>
        <p:spPr>
          <a:xfrm>
            <a:off x="8472264" y="1266922"/>
            <a:ext cx="1640342" cy="2898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TextBox 12"/>
          <p:cNvSpPr txBox="1"/>
          <p:nvPr/>
        </p:nvSpPr>
        <p:spPr>
          <a:xfrm>
            <a:off x="8531253" y="1630541"/>
            <a:ext cx="2248308"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0000"/>
                </a:solidFill>
                <a:effectLst/>
                <a:uLnTx/>
                <a:uFillTx/>
                <a:latin typeface="Calibri" panose="020F0502020204030204"/>
                <a:ea typeface="+mn-ea"/>
                <a:cs typeface="+mn-cs"/>
              </a:rPr>
              <a:t>75 </a:t>
            </a:r>
            <a:r>
              <a:rPr kumimoji="0" lang="el-GR" sz="1800" b="0" i="0" u="none" strike="noStrike" kern="1200" cap="none" spc="0" normalizeH="0" baseline="0" noProof="0" dirty="0">
                <a:ln>
                  <a:noFill/>
                </a:ln>
                <a:solidFill>
                  <a:srgbClr val="FF0000"/>
                </a:solidFill>
                <a:effectLst/>
                <a:uLnTx/>
                <a:uFillTx/>
                <a:latin typeface="Calibri" panose="020F0502020204030204"/>
                <a:ea typeface="+mn-ea"/>
                <a:cs typeface="+mn-cs"/>
              </a:rPr>
              <a:t>Ω</a:t>
            </a:r>
            <a:endParaRPr kumimoji="0" lang="fr-FR" sz="18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0000"/>
                </a:solidFill>
                <a:effectLst/>
                <a:uLnTx/>
                <a:uFillTx/>
                <a:latin typeface="Calibri" panose="020F0502020204030204"/>
                <a:ea typeface="+mn-ea"/>
                <a:cs typeface="+mn-cs"/>
              </a:rPr>
              <a:t>Best for </a:t>
            </a:r>
            <a:r>
              <a:rPr kumimoji="0" lang="fr-FR" sz="1800" b="0" i="0" u="none" strike="noStrike" kern="1200" cap="none" spc="0" normalizeH="0" baseline="0" noProof="0" dirty="0" err="1">
                <a:ln>
                  <a:noFill/>
                </a:ln>
                <a:solidFill>
                  <a:srgbClr val="FF0000"/>
                </a:solidFill>
                <a:effectLst/>
                <a:uLnTx/>
                <a:uFillTx/>
                <a:latin typeface="Calibri" panose="020F0502020204030204"/>
                <a:ea typeface="+mn-ea"/>
                <a:cs typeface="+mn-cs"/>
              </a:rPr>
              <a:t>losses</a:t>
            </a:r>
            <a:r>
              <a:rPr kumimoji="0" lang="fr-FR" sz="1800" b="0" i="0" u="none" strike="noStrike" kern="1200" cap="none" spc="0" normalizeH="0" baseline="0" noProof="0" dirty="0">
                <a:ln>
                  <a:noFill/>
                </a:ln>
                <a:solidFill>
                  <a:srgbClr val="FF0000"/>
                </a:solidFill>
                <a:effectLst/>
                <a:uLnTx/>
                <a:uFillTx/>
                <a:latin typeface="Calibri" panose="020F0502020204030204"/>
                <a:ea typeface="+mn-ea"/>
                <a:cs typeface="+mn-cs"/>
              </a:rPr>
              <a:t> (Radio)</a:t>
            </a:r>
            <a:endPar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14" name="TextBox 13"/>
          <p:cNvSpPr txBox="1"/>
          <p:nvPr/>
        </p:nvSpPr>
        <p:spPr>
          <a:xfrm>
            <a:off x="7537897" y="910461"/>
            <a:ext cx="2602059"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70C0"/>
                </a:solidFill>
                <a:effectLst/>
                <a:uLnTx/>
                <a:uFillTx/>
                <a:latin typeface="Calibri" panose="020F0502020204030204"/>
                <a:ea typeface="+mn-ea"/>
                <a:cs typeface="+mn-cs"/>
              </a:rPr>
              <a:t>50 </a:t>
            </a:r>
            <a:r>
              <a:rPr kumimoji="0" lang="el-GR" sz="1800" b="0" i="0" u="none" strike="noStrike" kern="1200" cap="none" spc="0" normalizeH="0" baseline="0" noProof="0" dirty="0">
                <a:ln>
                  <a:noFill/>
                </a:ln>
                <a:solidFill>
                  <a:srgbClr val="0070C0"/>
                </a:solidFill>
                <a:effectLst/>
                <a:uLnTx/>
                <a:uFillTx/>
                <a:latin typeface="Calibri" panose="020F0502020204030204"/>
                <a:ea typeface="+mn-ea"/>
                <a:cs typeface="+mn-cs"/>
              </a:rPr>
              <a:t>Ω</a:t>
            </a:r>
            <a:endParaRPr kumimoji="0" lang="fr-FR" sz="1800" b="0" i="0" u="none" strike="noStrike" kern="1200" cap="none" spc="0" normalizeH="0" baseline="0" noProof="0" dirty="0">
              <a:ln>
                <a:noFill/>
              </a:ln>
              <a:solidFill>
                <a:srgbClr val="0070C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70C0"/>
                </a:solidFill>
                <a:effectLst/>
                <a:uLnTx/>
                <a:uFillTx/>
                <a:latin typeface="Calibri" panose="020F0502020204030204"/>
                <a:ea typeface="+mn-ea"/>
                <a:cs typeface="+mn-cs"/>
              </a:rPr>
              <a:t>Best compromise (power)</a:t>
            </a:r>
            <a:endParaRPr kumimoji="0" lang="en-US" sz="1800"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68367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Coaxial Lines</a:t>
            </a:r>
          </a:p>
        </p:txBody>
      </p:sp>
      <p:sp>
        <p:nvSpPr>
          <p:cNvPr id="4" name="Date Placeholder 3">
            <a:extLst>
              <a:ext uri="{FF2B5EF4-FFF2-40B4-BE49-F238E27FC236}">
                <a16:creationId xmlns:a16="http://schemas.microsoft.com/office/drawing/2014/main" id="{9D7B537E-1275-9950-6FA1-FCB5284E1B13}"/>
              </a:ext>
            </a:extLst>
          </p:cNvPr>
          <p:cNvSpPr>
            <a:spLocks noGrp="1"/>
          </p:cNvSpPr>
          <p:nvPr>
            <p:ph type="dt" sz="half" idx="10"/>
          </p:nvPr>
        </p:nvSpPr>
        <p:spPr/>
        <p:txBody>
          <a:bodyPr/>
          <a:lstStyle/>
          <a:p>
            <a:r>
              <a:rPr lang="en-US"/>
              <a:t>CAS course on "RF for Accelerators"  18 June - 01 July 2023, Berlin Germany</a:t>
            </a:r>
          </a:p>
        </p:txBody>
      </p:sp>
      <p:sp>
        <p:nvSpPr>
          <p:cNvPr id="5" name="Footer Placeholder 4">
            <a:extLst>
              <a:ext uri="{FF2B5EF4-FFF2-40B4-BE49-F238E27FC236}">
                <a16:creationId xmlns:a16="http://schemas.microsoft.com/office/drawing/2014/main" id="{1EC234FD-F954-613F-0DCA-2D7295460752}"/>
              </a:ext>
            </a:extLst>
          </p:cNvPr>
          <p:cNvSpPr>
            <a:spLocks noGrp="1"/>
          </p:cNvSpPr>
          <p:nvPr>
            <p:ph type="ftr" sz="quarter" idx="11"/>
          </p:nvPr>
        </p:nvSpPr>
        <p:spPr/>
        <p:txBody>
          <a:bodyPr/>
          <a:lstStyle/>
          <a:p>
            <a:r>
              <a:rPr lang="en-US"/>
              <a:t>RF Power transport, eric.montesinos@cern.ch, CERN RF Amplifiers &amp; Couplers</a:t>
            </a:r>
          </a:p>
        </p:txBody>
      </p:sp>
      <p:sp>
        <p:nvSpPr>
          <p:cNvPr id="6" name="Slide Number Placeholder 5">
            <a:extLst>
              <a:ext uri="{FF2B5EF4-FFF2-40B4-BE49-F238E27FC236}">
                <a16:creationId xmlns:a16="http://schemas.microsoft.com/office/drawing/2014/main" id="{BB108C43-DFAD-CE83-8C5F-692A1A3AB5A6}"/>
              </a:ext>
            </a:extLst>
          </p:cNvPr>
          <p:cNvSpPr>
            <a:spLocks noGrp="1"/>
          </p:cNvSpPr>
          <p:nvPr>
            <p:ph type="sldNum" sz="quarter" idx="12"/>
          </p:nvPr>
        </p:nvSpPr>
        <p:spPr/>
        <p:txBody>
          <a:bodyPr/>
          <a:lstStyle/>
          <a:p>
            <a:fld id="{52CEAA4A-B6C7-482D-AA5B-B1AF60C88ED2}" type="slidenum">
              <a:rPr lang="en-US" smtClean="0"/>
              <a:pPr/>
              <a:t>29</a:t>
            </a:fld>
            <a:endParaRPr lang="en-US"/>
          </a:p>
        </p:txBody>
      </p:sp>
      <p:sp>
        <p:nvSpPr>
          <p:cNvPr id="7" name="TextBox 6">
            <a:extLst>
              <a:ext uri="{FF2B5EF4-FFF2-40B4-BE49-F238E27FC236}">
                <a16:creationId xmlns:a16="http://schemas.microsoft.com/office/drawing/2014/main" id="{EBF809DF-7F06-C404-1E26-B19B5ACF0648}"/>
              </a:ext>
            </a:extLst>
          </p:cNvPr>
          <p:cNvSpPr txBox="1"/>
          <p:nvPr/>
        </p:nvSpPr>
        <p:spPr>
          <a:xfrm>
            <a:off x="830725" y="5436225"/>
            <a:ext cx="5121275" cy="584775"/>
          </a:xfrm>
          <a:prstGeom prst="rect">
            <a:avLst/>
          </a:prstGeom>
          <a:noFill/>
        </p:spPr>
        <p:txBody>
          <a:bodyPr wrap="square">
            <a:spAutoFit/>
          </a:bodyPr>
          <a:lstStyle/>
          <a:p>
            <a:pPr algn="ctr"/>
            <a:r>
              <a:rPr lang="en-GB" sz="1600" dirty="0">
                <a:solidFill>
                  <a:srgbClr val="002060"/>
                </a:solidFill>
              </a:rPr>
              <a:t>Transporting a piece of 5 meters</a:t>
            </a:r>
          </a:p>
          <a:p>
            <a:pPr algn="ctr"/>
            <a:r>
              <a:rPr lang="en-GB" sz="1600" dirty="0">
                <a:solidFill>
                  <a:srgbClr val="002060"/>
                </a:solidFill>
              </a:rPr>
              <a:t>of a 345 mm Coaxial Line</a:t>
            </a:r>
            <a:endParaRPr lang="en-US" sz="1600" dirty="0">
              <a:solidFill>
                <a:srgbClr val="002060"/>
              </a:solidFill>
            </a:endParaRPr>
          </a:p>
        </p:txBody>
      </p:sp>
      <p:sp>
        <p:nvSpPr>
          <p:cNvPr id="9" name="TextBox 8">
            <a:extLst>
              <a:ext uri="{FF2B5EF4-FFF2-40B4-BE49-F238E27FC236}">
                <a16:creationId xmlns:a16="http://schemas.microsoft.com/office/drawing/2014/main" id="{B88950A9-B30C-F581-BC11-42AFDBA497DA}"/>
              </a:ext>
            </a:extLst>
          </p:cNvPr>
          <p:cNvSpPr txBox="1"/>
          <p:nvPr/>
        </p:nvSpPr>
        <p:spPr>
          <a:xfrm>
            <a:off x="6237356" y="5543946"/>
            <a:ext cx="5114644" cy="338554"/>
          </a:xfrm>
          <a:prstGeom prst="rect">
            <a:avLst/>
          </a:prstGeom>
          <a:noFill/>
        </p:spPr>
        <p:txBody>
          <a:bodyPr wrap="square">
            <a:spAutoFit/>
          </a:bodyPr>
          <a:lstStyle/>
          <a:p>
            <a:pPr algn="ctr"/>
            <a:r>
              <a:rPr lang="fr-CH" sz="1600" dirty="0" err="1">
                <a:solidFill>
                  <a:srgbClr val="002060"/>
                </a:solidFill>
              </a:rPr>
              <a:t>Using</a:t>
            </a:r>
            <a:r>
              <a:rPr lang="fr-CH" sz="1600" dirty="0">
                <a:solidFill>
                  <a:srgbClr val="002060"/>
                </a:solidFill>
              </a:rPr>
              <a:t> a crane to </a:t>
            </a:r>
            <a:r>
              <a:rPr lang="fr-CH" sz="1600" dirty="0" err="1">
                <a:solidFill>
                  <a:srgbClr val="002060"/>
                </a:solidFill>
              </a:rPr>
              <a:t>join</a:t>
            </a:r>
            <a:r>
              <a:rPr lang="fr-CH" sz="1600" dirty="0">
                <a:solidFill>
                  <a:srgbClr val="002060"/>
                </a:solidFill>
              </a:rPr>
              <a:t> </a:t>
            </a:r>
            <a:r>
              <a:rPr lang="fr-CH" sz="1600" dirty="0" err="1">
                <a:solidFill>
                  <a:srgbClr val="002060"/>
                </a:solidFill>
              </a:rPr>
              <a:t>two</a:t>
            </a:r>
            <a:r>
              <a:rPr lang="fr-CH" sz="1600" dirty="0">
                <a:solidFill>
                  <a:srgbClr val="002060"/>
                </a:solidFill>
              </a:rPr>
              <a:t> 345 mm Coaxial Line</a:t>
            </a:r>
            <a:endParaRPr lang="en-US" sz="1600" dirty="0">
              <a:solidFill>
                <a:srgbClr val="002060"/>
              </a:solidFill>
            </a:endParaRPr>
          </a:p>
        </p:txBody>
      </p:sp>
      <p:pic>
        <p:nvPicPr>
          <p:cNvPr id="14" name="Content Placeholder 7">
            <a:extLst>
              <a:ext uri="{FF2B5EF4-FFF2-40B4-BE49-F238E27FC236}">
                <a16:creationId xmlns:a16="http://schemas.microsoft.com/office/drawing/2014/main" id="{87A63FB8-8F62-5CA0-FB7F-392D94F419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0725" y="1509713"/>
            <a:ext cx="5121275" cy="3838575"/>
          </a:xfrm>
          <a:prstGeom prst="rect">
            <a:avLst/>
          </a:prstGeom>
          <a:ln>
            <a:noFill/>
          </a:ln>
          <a:effectLst/>
        </p:spPr>
      </p:pic>
      <p:pic>
        <p:nvPicPr>
          <p:cNvPr id="15" name="Content Placeholder 6">
            <a:extLst>
              <a:ext uri="{FF2B5EF4-FFF2-40B4-BE49-F238E27FC236}">
                <a16:creationId xmlns:a16="http://schemas.microsoft.com/office/drawing/2014/main" id="{0A6240D6-62E9-3B85-9527-B48978CC9B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31360" y="1508760"/>
            <a:ext cx="5120640" cy="3840480"/>
          </a:xfrm>
          <a:prstGeom prst="rect">
            <a:avLst/>
          </a:prstGeom>
          <a:ln>
            <a:noFill/>
          </a:ln>
          <a:effectLst/>
        </p:spPr>
      </p:pic>
    </p:spTree>
    <p:extLst>
      <p:ext uri="{BB962C8B-B14F-4D97-AF65-F5344CB8AC3E}">
        <p14:creationId xmlns:p14="http://schemas.microsoft.com/office/powerpoint/2010/main" val="633366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Outlook</a:t>
            </a:r>
          </a:p>
        </p:txBody>
      </p:sp>
      <p:sp>
        <p:nvSpPr>
          <p:cNvPr id="3" name="Content Placeholder 2"/>
          <p:cNvSpPr>
            <a:spLocks noGrp="1"/>
          </p:cNvSpPr>
          <p:nvPr>
            <p:ph idx="1"/>
          </p:nvPr>
        </p:nvSpPr>
        <p:spPr/>
        <p:txBody>
          <a:bodyPr>
            <a:normAutofit/>
          </a:bodyPr>
          <a:lstStyle/>
          <a:p>
            <a:pPr marL="0" indent="0">
              <a:buNone/>
            </a:pPr>
            <a:r>
              <a:rPr lang="en-GB" dirty="0"/>
              <a:t>RF power transport basics</a:t>
            </a:r>
          </a:p>
          <a:p>
            <a:pPr marL="0" indent="0">
              <a:buNone/>
            </a:pPr>
            <a:r>
              <a:rPr lang="en-GB" dirty="0"/>
              <a:t>Waveguides</a:t>
            </a:r>
          </a:p>
          <a:p>
            <a:pPr marL="0" indent="0">
              <a:buNone/>
            </a:pPr>
            <a:r>
              <a:rPr lang="en-GB" dirty="0"/>
              <a:t>Coaxial lines</a:t>
            </a:r>
          </a:p>
          <a:p>
            <a:pPr marL="0" indent="0">
              <a:buNone/>
            </a:pPr>
            <a:r>
              <a:rPr lang="en-GB" dirty="0"/>
              <a:t>Circulator</a:t>
            </a:r>
          </a:p>
          <a:p>
            <a:pPr marL="0" indent="0">
              <a:buNone/>
            </a:pPr>
            <a:r>
              <a:rPr lang="en-GB" dirty="0"/>
              <a:t>Fundamental Power Couplers</a:t>
            </a:r>
          </a:p>
        </p:txBody>
      </p:sp>
      <p:sp>
        <p:nvSpPr>
          <p:cNvPr id="4" name="Date Placeholder 3"/>
          <p:cNvSpPr>
            <a:spLocks noGrp="1"/>
          </p:cNvSpPr>
          <p:nvPr>
            <p:ph type="dt" sz="half" idx="10"/>
          </p:nvPr>
        </p:nvSpPr>
        <p:spPr/>
        <p:txBody>
          <a:bodyPr/>
          <a:lstStyle/>
          <a:p>
            <a:r>
              <a:rPr lang="en-US"/>
              <a:t>CAS course on "RF for Accelerators"  18 June - 01 July 2023, Berlin Germany</a:t>
            </a:r>
          </a:p>
        </p:txBody>
      </p:sp>
      <p:sp>
        <p:nvSpPr>
          <p:cNvPr id="5" name="Footer Placeholder 4"/>
          <p:cNvSpPr>
            <a:spLocks noGrp="1"/>
          </p:cNvSpPr>
          <p:nvPr>
            <p:ph type="ftr" sz="quarter" idx="11"/>
          </p:nvPr>
        </p:nvSpPr>
        <p:spPr/>
        <p:txBody>
          <a:bodyPr/>
          <a:lstStyle/>
          <a:p>
            <a:r>
              <a:rPr lang="en-US"/>
              <a:t>RF Power transport, eric.montesinos@cern.ch, CERN RF Amplifiers &amp; Couplers</a:t>
            </a:r>
          </a:p>
        </p:txBody>
      </p:sp>
      <p:sp>
        <p:nvSpPr>
          <p:cNvPr id="6" name="Slide Number Placeholder 5"/>
          <p:cNvSpPr>
            <a:spLocks noGrp="1"/>
          </p:cNvSpPr>
          <p:nvPr>
            <p:ph type="sldNum" sz="quarter" idx="12"/>
          </p:nvPr>
        </p:nvSpPr>
        <p:spPr/>
        <p:txBody>
          <a:bodyPr/>
          <a:lstStyle/>
          <a:p>
            <a:fld id="{52CEAA4A-B6C7-482D-AA5B-B1AF60C88ED2}" type="slidenum">
              <a:rPr lang="en-US" smtClean="0"/>
              <a:t>3</a:t>
            </a:fld>
            <a:endParaRPr lang="en-US"/>
          </a:p>
        </p:txBody>
      </p:sp>
    </p:spTree>
    <p:extLst>
      <p:ext uri="{BB962C8B-B14F-4D97-AF65-F5344CB8AC3E}">
        <p14:creationId xmlns:p14="http://schemas.microsoft.com/office/powerpoint/2010/main" val="18345222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Coaxial Lines</a:t>
            </a:r>
            <a:endParaRPr lang="en-US" sz="2200" dirty="0"/>
          </a:p>
        </p:txBody>
      </p:sp>
      <p:sp>
        <p:nvSpPr>
          <p:cNvPr id="3" name="Date Placeholder 2">
            <a:extLst>
              <a:ext uri="{FF2B5EF4-FFF2-40B4-BE49-F238E27FC236}">
                <a16:creationId xmlns:a16="http://schemas.microsoft.com/office/drawing/2014/main" id="{81DAC89A-29C2-8F7D-02C8-40B456ED88C7}"/>
              </a:ext>
            </a:extLst>
          </p:cNvPr>
          <p:cNvSpPr>
            <a:spLocks noGrp="1"/>
          </p:cNvSpPr>
          <p:nvPr>
            <p:ph type="dt" sz="half" idx="10"/>
          </p:nvPr>
        </p:nvSpPr>
        <p:spPr/>
        <p:txBody>
          <a:bodyPr/>
          <a:lstStyle/>
          <a:p>
            <a:r>
              <a:rPr lang="en-US"/>
              <a:t>CAS course on "RF for Accelerators"  18 June - 01 July 2023, Berlin Germany</a:t>
            </a:r>
          </a:p>
        </p:txBody>
      </p:sp>
      <p:sp>
        <p:nvSpPr>
          <p:cNvPr id="4" name="Footer Placeholder 3">
            <a:extLst>
              <a:ext uri="{FF2B5EF4-FFF2-40B4-BE49-F238E27FC236}">
                <a16:creationId xmlns:a16="http://schemas.microsoft.com/office/drawing/2014/main" id="{6CE67054-0539-A923-B443-564FDB5D7C79}"/>
              </a:ext>
            </a:extLst>
          </p:cNvPr>
          <p:cNvSpPr>
            <a:spLocks noGrp="1"/>
          </p:cNvSpPr>
          <p:nvPr>
            <p:ph type="ftr" sz="quarter" idx="11"/>
          </p:nvPr>
        </p:nvSpPr>
        <p:spPr/>
        <p:txBody>
          <a:bodyPr/>
          <a:lstStyle/>
          <a:p>
            <a:r>
              <a:rPr lang="en-US"/>
              <a:t>RF Power transport, eric.montesinos@cern.ch, CERN RF Amplifiers &amp; Couplers</a:t>
            </a:r>
          </a:p>
        </p:txBody>
      </p:sp>
      <p:sp>
        <p:nvSpPr>
          <p:cNvPr id="5" name="Slide Number Placeholder 4">
            <a:extLst>
              <a:ext uri="{FF2B5EF4-FFF2-40B4-BE49-F238E27FC236}">
                <a16:creationId xmlns:a16="http://schemas.microsoft.com/office/drawing/2014/main" id="{CEAC0852-DF14-92B1-C69F-57FA7B920B53}"/>
              </a:ext>
            </a:extLst>
          </p:cNvPr>
          <p:cNvSpPr>
            <a:spLocks noGrp="1"/>
          </p:cNvSpPr>
          <p:nvPr>
            <p:ph type="sldNum" sz="quarter" idx="12"/>
          </p:nvPr>
        </p:nvSpPr>
        <p:spPr/>
        <p:txBody>
          <a:bodyPr/>
          <a:lstStyle/>
          <a:p>
            <a:fld id="{52CEAA4A-B6C7-482D-AA5B-B1AF60C88ED2}" type="slidenum">
              <a:rPr lang="en-US" smtClean="0"/>
              <a:t>30</a:t>
            </a:fld>
            <a:endParaRPr lang="en-US"/>
          </a:p>
        </p:txBody>
      </p:sp>
      <p:pic>
        <p:nvPicPr>
          <p:cNvPr id="6" name="Content Placeholder 6">
            <a:extLst>
              <a:ext uri="{FF2B5EF4-FFF2-40B4-BE49-F238E27FC236}">
                <a16:creationId xmlns:a16="http://schemas.microsoft.com/office/drawing/2014/main" id="{6F40E7BF-308D-F54F-6A64-41AB5C207A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1360" y="1508760"/>
            <a:ext cx="5120640" cy="3840480"/>
          </a:xfrm>
          <a:prstGeom prst="rect">
            <a:avLst/>
          </a:prstGeom>
          <a:ln>
            <a:noFill/>
          </a:ln>
          <a:effectLst/>
        </p:spPr>
      </p:pic>
      <p:pic>
        <p:nvPicPr>
          <p:cNvPr id="7" name="Content Placeholder 6">
            <a:extLst>
              <a:ext uri="{FF2B5EF4-FFF2-40B4-BE49-F238E27FC236}">
                <a16:creationId xmlns:a16="http://schemas.microsoft.com/office/drawing/2014/main" id="{2B46DAAB-E2BE-E6C3-EB44-2CA9E9F65E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31360" y="1508760"/>
            <a:ext cx="5120640" cy="3840480"/>
          </a:xfrm>
          <a:prstGeom prst="rect">
            <a:avLst/>
          </a:prstGeom>
          <a:ln>
            <a:noFill/>
          </a:ln>
          <a:effectLst/>
        </p:spPr>
      </p:pic>
      <p:sp>
        <p:nvSpPr>
          <p:cNvPr id="8" name="TextBox 7">
            <a:extLst>
              <a:ext uri="{FF2B5EF4-FFF2-40B4-BE49-F238E27FC236}">
                <a16:creationId xmlns:a16="http://schemas.microsoft.com/office/drawing/2014/main" id="{74D2D0BC-C003-3ED0-081A-086BF87C4330}"/>
              </a:ext>
            </a:extLst>
          </p:cNvPr>
          <p:cNvSpPr txBox="1"/>
          <p:nvPr/>
        </p:nvSpPr>
        <p:spPr>
          <a:xfrm>
            <a:off x="6231360" y="5445000"/>
            <a:ext cx="5120640" cy="584775"/>
          </a:xfrm>
          <a:prstGeom prst="rect">
            <a:avLst/>
          </a:prstGeom>
          <a:noFill/>
        </p:spPr>
        <p:txBody>
          <a:bodyPr wrap="square">
            <a:spAutoFit/>
          </a:bodyPr>
          <a:lstStyle/>
          <a:p>
            <a:pPr algn="ctr"/>
            <a:r>
              <a:rPr lang="en-US" sz="1600" dirty="0">
                <a:solidFill>
                  <a:srgbClr val="002060"/>
                </a:solidFill>
              </a:rPr>
              <a:t>The supporting system is made to allow for movements due to thermal expansion</a:t>
            </a:r>
          </a:p>
        </p:txBody>
      </p:sp>
      <p:sp>
        <p:nvSpPr>
          <p:cNvPr id="9" name="TextBox 8">
            <a:extLst>
              <a:ext uri="{FF2B5EF4-FFF2-40B4-BE49-F238E27FC236}">
                <a16:creationId xmlns:a16="http://schemas.microsoft.com/office/drawing/2014/main" id="{76D19C6F-6FFF-911C-4C25-8824C0A28A74}"/>
              </a:ext>
            </a:extLst>
          </p:cNvPr>
          <p:cNvSpPr txBox="1"/>
          <p:nvPr/>
        </p:nvSpPr>
        <p:spPr>
          <a:xfrm>
            <a:off x="825600" y="5440612"/>
            <a:ext cx="5120640" cy="584775"/>
          </a:xfrm>
          <a:prstGeom prst="rect">
            <a:avLst/>
          </a:prstGeom>
          <a:noFill/>
        </p:spPr>
        <p:txBody>
          <a:bodyPr wrap="square">
            <a:spAutoFit/>
          </a:bodyPr>
          <a:lstStyle/>
          <a:p>
            <a:pPr algn="ctr"/>
            <a:r>
              <a:rPr lang="en-US" sz="1600" dirty="0">
                <a:solidFill>
                  <a:srgbClr val="002060"/>
                </a:solidFill>
              </a:rPr>
              <a:t>345 mm Coaxial Line</a:t>
            </a:r>
          </a:p>
          <a:p>
            <a:pPr algn="ctr"/>
            <a:r>
              <a:rPr lang="en-US" sz="1600" dirty="0">
                <a:solidFill>
                  <a:srgbClr val="002060"/>
                </a:solidFill>
              </a:rPr>
              <a:t>Installed suspended from the ceiling</a:t>
            </a:r>
          </a:p>
        </p:txBody>
      </p:sp>
    </p:spTree>
    <p:extLst>
      <p:ext uri="{BB962C8B-B14F-4D97-AF65-F5344CB8AC3E}">
        <p14:creationId xmlns:p14="http://schemas.microsoft.com/office/powerpoint/2010/main" val="1389413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stretch>
            <a:fillRect/>
          </a:stretch>
        </p:blipFill>
        <p:spPr>
          <a:xfrm>
            <a:off x="3403247" y="1629000"/>
            <a:ext cx="5759998" cy="4320000"/>
          </a:xfrm>
          <a:prstGeom prst="rect">
            <a:avLst/>
          </a:prstGeom>
        </p:spPr>
      </p:pic>
      <p:pic>
        <p:nvPicPr>
          <p:cNvPr id="9" name="Picture 8"/>
          <p:cNvPicPr>
            <a:picLocks noChangeAspect="1"/>
          </p:cNvPicPr>
          <p:nvPr/>
        </p:nvPicPr>
        <p:blipFill>
          <a:blip r:embed="rId3"/>
          <a:stretch>
            <a:fillRect/>
          </a:stretch>
        </p:blipFill>
        <p:spPr>
          <a:xfrm>
            <a:off x="4663247" y="1629000"/>
            <a:ext cx="3239999" cy="4320000"/>
          </a:xfrm>
          <a:prstGeom prst="rect">
            <a:avLst/>
          </a:prstGeom>
        </p:spPr>
      </p:pic>
      <p:pic>
        <p:nvPicPr>
          <p:cNvPr id="20" name="Picture 19"/>
          <p:cNvPicPr>
            <a:picLocks noChangeAspect="1"/>
          </p:cNvPicPr>
          <p:nvPr/>
        </p:nvPicPr>
        <p:blipFill>
          <a:blip r:embed="rId4"/>
          <a:stretch>
            <a:fillRect/>
          </a:stretch>
        </p:blipFill>
        <p:spPr>
          <a:xfrm>
            <a:off x="4661700" y="1629000"/>
            <a:ext cx="3243093" cy="4320000"/>
          </a:xfrm>
          <a:prstGeom prst="rect">
            <a:avLst/>
          </a:prstGeom>
        </p:spPr>
      </p:pic>
      <p:pic>
        <p:nvPicPr>
          <p:cNvPr id="19" name="Picture 18"/>
          <p:cNvPicPr>
            <a:picLocks noChangeAspect="1"/>
          </p:cNvPicPr>
          <p:nvPr/>
        </p:nvPicPr>
        <p:blipFill>
          <a:blip r:embed="rId5"/>
          <a:stretch>
            <a:fillRect/>
          </a:stretch>
        </p:blipFill>
        <p:spPr>
          <a:xfrm>
            <a:off x="3404262" y="1629000"/>
            <a:ext cx="5757968" cy="4320000"/>
          </a:xfrm>
          <a:prstGeom prst="rect">
            <a:avLst/>
          </a:prstGeom>
        </p:spPr>
      </p:pic>
      <p:pic>
        <p:nvPicPr>
          <p:cNvPr id="17" name="Picture 16"/>
          <p:cNvPicPr>
            <a:picLocks noChangeAspect="1"/>
          </p:cNvPicPr>
          <p:nvPr/>
        </p:nvPicPr>
        <p:blipFill>
          <a:blip r:embed="rId6"/>
          <a:stretch>
            <a:fillRect/>
          </a:stretch>
        </p:blipFill>
        <p:spPr>
          <a:xfrm>
            <a:off x="5070137" y="1629000"/>
            <a:ext cx="2426218" cy="4320000"/>
          </a:xfrm>
          <a:prstGeom prst="rect">
            <a:avLst/>
          </a:prstGeom>
        </p:spPr>
      </p:pic>
      <p:pic>
        <p:nvPicPr>
          <p:cNvPr id="22" name="Picture 21"/>
          <p:cNvPicPr>
            <a:picLocks noChangeAspect="1"/>
          </p:cNvPicPr>
          <p:nvPr/>
        </p:nvPicPr>
        <p:blipFill>
          <a:blip r:embed="rId7"/>
          <a:stretch>
            <a:fillRect/>
          </a:stretch>
        </p:blipFill>
        <p:spPr>
          <a:xfrm>
            <a:off x="4662551" y="1629000"/>
            <a:ext cx="3241390" cy="4320000"/>
          </a:xfrm>
          <a:prstGeom prst="rect">
            <a:avLst/>
          </a:prstGeom>
        </p:spPr>
      </p:pic>
      <p:pic>
        <p:nvPicPr>
          <p:cNvPr id="25" name="Picture 24"/>
          <p:cNvPicPr>
            <a:picLocks noChangeAspect="1"/>
          </p:cNvPicPr>
          <p:nvPr/>
        </p:nvPicPr>
        <p:blipFill>
          <a:blip r:embed="rId8"/>
          <a:stretch>
            <a:fillRect/>
          </a:stretch>
        </p:blipFill>
        <p:spPr>
          <a:xfrm>
            <a:off x="3405711" y="1629000"/>
            <a:ext cx="5755070" cy="4320000"/>
          </a:xfrm>
          <a:prstGeom prst="rect">
            <a:avLst/>
          </a:prstGeom>
        </p:spPr>
      </p:pic>
      <p:pic>
        <p:nvPicPr>
          <p:cNvPr id="23" name="Picture 22"/>
          <p:cNvPicPr>
            <a:picLocks noChangeAspect="1"/>
          </p:cNvPicPr>
          <p:nvPr/>
        </p:nvPicPr>
        <p:blipFill>
          <a:blip r:embed="rId9"/>
          <a:stretch>
            <a:fillRect/>
          </a:stretch>
        </p:blipFill>
        <p:spPr>
          <a:xfrm>
            <a:off x="3398795" y="1629000"/>
            <a:ext cx="5768903" cy="4320000"/>
          </a:xfrm>
          <a:prstGeom prst="rect">
            <a:avLst/>
          </a:prstGeom>
        </p:spPr>
      </p:pic>
      <p:pic>
        <p:nvPicPr>
          <p:cNvPr id="16" name="Picture 15"/>
          <p:cNvPicPr>
            <a:picLocks noChangeAspect="1"/>
          </p:cNvPicPr>
          <p:nvPr/>
        </p:nvPicPr>
        <p:blipFill>
          <a:blip r:embed="rId10"/>
          <a:stretch>
            <a:fillRect/>
          </a:stretch>
        </p:blipFill>
        <p:spPr>
          <a:xfrm>
            <a:off x="2447384" y="1629000"/>
            <a:ext cx="7671725" cy="4320000"/>
          </a:xfrm>
          <a:prstGeom prst="rect">
            <a:avLst/>
          </a:prstGeom>
        </p:spPr>
      </p:pic>
      <p:pic>
        <p:nvPicPr>
          <p:cNvPr id="13" name="Picture 12"/>
          <p:cNvPicPr>
            <a:picLocks noChangeAspect="1"/>
          </p:cNvPicPr>
          <p:nvPr/>
        </p:nvPicPr>
        <p:blipFill>
          <a:blip r:embed="rId11"/>
          <a:stretch>
            <a:fillRect/>
          </a:stretch>
        </p:blipFill>
        <p:spPr>
          <a:xfrm>
            <a:off x="2444236" y="1629000"/>
            <a:ext cx="7678020" cy="4320000"/>
          </a:xfrm>
          <a:prstGeom prst="rect">
            <a:avLst/>
          </a:prstGeom>
        </p:spPr>
      </p:pic>
      <p:pic>
        <p:nvPicPr>
          <p:cNvPr id="12" name="Picture 11"/>
          <p:cNvPicPr>
            <a:picLocks noChangeAspect="1"/>
          </p:cNvPicPr>
          <p:nvPr/>
        </p:nvPicPr>
        <p:blipFill>
          <a:blip r:embed="rId12"/>
          <a:stretch>
            <a:fillRect/>
          </a:stretch>
        </p:blipFill>
        <p:spPr>
          <a:xfrm>
            <a:off x="5070471" y="1629000"/>
            <a:ext cx="2425550" cy="4320000"/>
          </a:xfrm>
          <a:prstGeom prst="rect">
            <a:avLst/>
          </a:prstGeom>
        </p:spPr>
      </p:pic>
      <p:pic>
        <p:nvPicPr>
          <p:cNvPr id="18" name="Picture 17"/>
          <p:cNvPicPr>
            <a:picLocks noChangeAspect="1"/>
          </p:cNvPicPr>
          <p:nvPr/>
        </p:nvPicPr>
        <p:blipFill>
          <a:blip r:embed="rId13"/>
          <a:stretch>
            <a:fillRect/>
          </a:stretch>
        </p:blipFill>
        <p:spPr>
          <a:xfrm>
            <a:off x="2441636" y="1629000"/>
            <a:ext cx="7683221" cy="4320000"/>
          </a:xfrm>
          <a:prstGeom prst="rect">
            <a:avLst/>
          </a:prstGeom>
        </p:spPr>
      </p:pic>
      <p:pic>
        <p:nvPicPr>
          <p:cNvPr id="15" name="Picture 14"/>
          <p:cNvPicPr>
            <a:picLocks noChangeAspect="1"/>
          </p:cNvPicPr>
          <p:nvPr/>
        </p:nvPicPr>
        <p:blipFill>
          <a:blip r:embed="rId14"/>
          <a:stretch>
            <a:fillRect/>
          </a:stretch>
        </p:blipFill>
        <p:spPr>
          <a:xfrm>
            <a:off x="2442328" y="1629000"/>
            <a:ext cx="7681836" cy="4320000"/>
          </a:xfrm>
          <a:prstGeom prst="rect">
            <a:avLst/>
          </a:prstGeom>
        </p:spPr>
      </p:pic>
      <p:pic>
        <p:nvPicPr>
          <p:cNvPr id="11" name="Picture 10"/>
          <p:cNvPicPr>
            <a:picLocks noChangeAspect="1"/>
          </p:cNvPicPr>
          <p:nvPr/>
        </p:nvPicPr>
        <p:blipFill>
          <a:blip r:embed="rId15"/>
          <a:stretch>
            <a:fillRect/>
          </a:stretch>
        </p:blipFill>
        <p:spPr>
          <a:xfrm>
            <a:off x="2442868" y="1629000"/>
            <a:ext cx="7680757" cy="4320000"/>
          </a:xfrm>
          <a:prstGeom prst="rect">
            <a:avLst/>
          </a:prstGeom>
        </p:spPr>
      </p:pic>
      <p:sp>
        <p:nvSpPr>
          <p:cNvPr id="2" name="Title 1"/>
          <p:cNvSpPr>
            <a:spLocks noGrp="1"/>
          </p:cNvSpPr>
          <p:nvPr>
            <p:ph type="title"/>
          </p:nvPr>
        </p:nvSpPr>
        <p:spPr/>
        <p:txBody>
          <a:bodyPr/>
          <a:lstStyle/>
          <a:p>
            <a:r>
              <a:rPr lang="en-US" dirty="0"/>
              <a:t>Coaxial Lines</a:t>
            </a:r>
          </a:p>
        </p:txBody>
      </p:sp>
      <p:sp>
        <p:nvSpPr>
          <p:cNvPr id="4" name="Date Placeholder 3"/>
          <p:cNvSpPr>
            <a:spLocks noGrp="1"/>
          </p:cNvSpPr>
          <p:nvPr>
            <p:ph type="dt" sz="half" idx="10"/>
          </p:nvPr>
        </p:nvSpPr>
        <p:spPr/>
        <p:txBody>
          <a:bodyPr/>
          <a:lstStyle/>
          <a:p>
            <a:r>
              <a:rPr lang="en-US"/>
              <a:t>CAS course on "RF for Accelerators"  18 June - 01 July 2023, Berlin Germany</a:t>
            </a:r>
            <a:endParaRPr lang="en-US" dirty="0"/>
          </a:p>
        </p:txBody>
      </p:sp>
      <p:sp>
        <p:nvSpPr>
          <p:cNvPr id="5" name="Footer Placeholder 4"/>
          <p:cNvSpPr>
            <a:spLocks noGrp="1"/>
          </p:cNvSpPr>
          <p:nvPr>
            <p:ph type="ftr" sz="quarter" idx="11"/>
          </p:nvPr>
        </p:nvSpPr>
        <p:spPr/>
        <p:txBody>
          <a:bodyPr/>
          <a:lstStyle/>
          <a:p>
            <a:r>
              <a:rPr lang="en-US"/>
              <a:t>RF Power transport, eric.montesinos@cern.ch, CERN RF Amplifiers &amp; Couplers</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31</a:t>
            </a:fld>
            <a:endParaRPr lang="en-US" dirty="0"/>
          </a:p>
        </p:txBody>
      </p:sp>
      <p:sp>
        <p:nvSpPr>
          <p:cNvPr id="3" name="TextBox 2">
            <a:extLst>
              <a:ext uri="{FF2B5EF4-FFF2-40B4-BE49-F238E27FC236}">
                <a16:creationId xmlns:a16="http://schemas.microsoft.com/office/drawing/2014/main" id="{EE3A5363-AF81-8FE9-17F5-EF31DB1F27D3}"/>
              </a:ext>
            </a:extLst>
          </p:cNvPr>
          <p:cNvSpPr txBox="1"/>
          <p:nvPr/>
        </p:nvSpPr>
        <p:spPr>
          <a:xfrm>
            <a:off x="264000" y="3004170"/>
            <a:ext cx="1834025" cy="1569660"/>
          </a:xfrm>
          <a:prstGeom prst="rect">
            <a:avLst/>
          </a:prstGeom>
          <a:noFill/>
        </p:spPr>
        <p:txBody>
          <a:bodyPr wrap="square">
            <a:spAutoFit/>
          </a:bodyPr>
          <a:lstStyle/>
          <a:p>
            <a:pPr algn="ctr"/>
            <a:r>
              <a:rPr lang="en-US" sz="1600" dirty="0">
                <a:solidFill>
                  <a:srgbClr val="002060"/>
                </a:solidFill>
              </a:rPr>
              <a:t>Installation of 500 meters of 345 mm Coaxial Line</a:t>
            </a:r>
          </a:p>
          <a:p>
            <a:pPr algn="ctr"/>
            <a:r>
              <a:rPr lang="en-US" sz="1600" dirty="0">
                <a:solidFill>
                  <a:srgbClr val="002060"/>
                </a:solidFill>
              </a:rPr>
              <a:t>during the LHC Injector Upgrade project</a:t>
            </a:r>
          </a:p>
        </p:txBody>
      </p:sp>
    </p:spTree>
    <p:extLst>
      <p:ext uri="{BB962C8B-B14F-4D97-AF65-F5344CB8AC3E}">
        <p14:creationId xmlns:p14="http://schemas.microsoft.com/office/powerpoint/2010/main" val="113362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xit" presetSubtype="32" fill="hold" nodeType="clickEffect">
                                  <p:stCondLst>
                                    <p:cond delay="0"/>
                                  </p:stCondLst>
                                  <p:childTnLst>
                                    <p:anim calcmode="lin" valueType="num">
                                      <p:cBhvr>
                                        <p:cTn id="13" dur="500"/>
                                        <p:tgtEl>
                                          <p:spTgt spid="24"/>
                                        </p:tgtEl>
                                        <p:attrNameLst>
                                          <p:attrName>ppt_w</p:attrName>
                                        </p:attrNameLst>
                                      </p:cBhvr>
                                      <p:tavLst>
                                        <p:tav tm="0">
                                          <p:val>
                                            <p:strVal val="ppt_w"/>
                                          </p:val>
                                        </p:tav>
                                        <p:tav tm="100000">
                                          <p:val>
                                            <p:fltVal val="0"/>
                                          </p:val>
                                        </p:tav>
                                      </p:tavLst>
                                    </p:anim>
                                    <p:anim calcmode="lin" valueType="num">
                                      <p:cBhvr>
                                        <p:cTn id="14" dur="500"/>
                                        <p:tgtEl>
                                          <p:spTgt spid="24"/>
                                        </p:tgtEl>
                                        <p:attrNameLst>
                                          <p:attrName>ppt_h</p:attrName>
                                        </p:attrNameLst>
                                      </p:cBhvr>
                                      <p:tavLst>
                                        <p:tav tm="0">
                                          <p:val>
                                            <p:strVal val="ppt_h"/>
                                          </p:val>
                                        </p:tav>
                                        <p:tav tm="100000">
                                          <p:val>
                                            <p:fltVal val="0"/>
                                          </p:val>
                                        </p:tav>
                                      </p:tavLst>
                                    </p:anim>
                                    <p:animEffect transition="out" filter="fade">
                                      <p:cBhvr>
                                        <p:cTn id="15" dur="500"/>
                                        <p:tgtEl>
                                          <p:spTgt spid="24"/>
                                        </p:tgtEl>
                                      </p:cBhvr>
                                    </p:animEffect>
                                    <p:set>
                                      <p:cBhvr>
                                        <p:cTn id="16" dur="1" fill="hold">
                                          <p:stCondLst>
                                            <p:cond delay="499"/>
                                          </p:stCondLst>
                                        </p:cTn>
                                        <p:tgtEl>
                                          <p:spTgt spid="24"/>
                                        </p:tgtEl>
                                        <p:attrNameLst>
                                          <p:attrName>style.visibility</p:attrName>
                                        </p:attrNameLst>
                                      </p:cBhvr>
                                      <p:to>
                                        <p:strVal val="hidden"/>
                                      </p:to>
                                    </p:set>
                                  </p:childTnLst>
                                </p:cTn>
                              </p:par>
                              <p:par>
                                <p:cTn id="17" presetID="53" presetClass="entr" presetSubtype="16"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xit" presetSubtype="32" fill="hold" nodeType="clickEffect">
                                  <p:stCondLst>
                                    <p:cond delay="0"/>
                                  </p:stCondLst>
                                  <p:childTnLst>
                                    <p:anim calcmode="lin" valueType="num">
                                      <p:cBhvr>
                                        <p:cTn id="25" dur="500"/>
                                        <p:tgtEl>
                                          <p:spTgt spid="9"/>
                                        </p:tgtEl>
                                        <p:attrNameLst>
                                          <p:attrName>ppt_w</p:attrName>
                                        </p:attrNameLst>
                                      </p:cBhvr>
                                      <p:tavLst>
                                        <p:tav tm="0">
                                          <p:val>
                                            <p:strVal val="ppt_w"/>
                                          </p:val>
                                        </p:tav>
                                        <p:tav tm="100000">
                                          <p:val>
                                            <p:fltVal val="0"/>
                                          </p:val>
                                        </p:tav>
                                      </p:tavLst>
                                    </p:anim>
                                    <p:anim calcmode="lin" valueType="num">
                                      <p:cBhvr>
                                        <p:cTn id="26" dur="500"/>
                                        <p:tgtEl>
                                          <p:spTgt spid="9"/>
                                        </p:tgtEl>
                                        <p:attrNameLst>
                                          <p:attrName>ppt_h</p:attrName>
                                        </p:attrNameLst>
                                      </p:cBhvr>
                                      <p:tavLst>
                                        <p:tav tm="0">
                                          <p:val>
                                            <p:strVal val="ppt_h"/>
                                          </p:val>
                                        </p:tav>
                                        <p:tav tm="100000">
                                          <p:val>
                                            <p:fltVal val="0"/>
                                          </p:val>
                                        </p:tav>
                                      </p:tavLst>
                                    </p:anim>
                                    <p:animEffect transition="out" filter="fade">
                                      <p:cBhvr>
                                        <p:cTn id="27" dur="500"/>
                                        <p:tgtEl>
                                          <p:spTgt spid="9"/>
                                        </p:tgtEl>
                                      </p:cBhvr>
                                    </p:animEffect>
                                    <p:set>
                                      <p:cBhvr>
                                        <p:cTn id="28" dur="1" fill="hold">
                                          <p:stCondLst>
                                            <p:cond delay="499"/>
                                          </p:stCondLst>
                                        </p:cTn>
                                        <p:tgtEl>
                                          <p:spTgt spid="9"/>
                                        </p:tgtEl>
                                        <p:attrNameLst>
                                          <p:attrName>style.visibility</p:attrName>
                                        </p:attrNameLst>
                                      </p:cBhvr>
                                      <p:to>
                                        <p:strVal val="hidden"/>
                                      </p:to>
                                    </p:set>
                                  </p:childTnLst>
                                </p:cTn>
                              </p:par>
                              <p:par>
                                <p:cTn id="29" presetID="53" presetClass="entr" presetSubtype="16"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xit" presetSubtype="32" fill="hold" nodeType="clickEffect">
                                  <p:stCondLst>
                                    <p:cond delay="0"/>
                                  </p:stCondLst>
                                  <p:childTnLst>
                                    <p:anim calcmode="lin" valueType="num">
                                      <p:cBhvr>
                                        <p:cTn id="37" dur="500"/>
                                        <p:tgtEl>
                                          <p:spTgt spid="20"/>
                                        </p:tgtEl>
                                        <p:attrNameLst>
                                          <p:attrName>ppt_w</p:attrName>
                                        </p:attrNameLst>
                                      </p:cBhvr>
                                      <p:tavLst>
                                        <p:tav tm="0">
                                          <p:val>
                                            <p:strVal val="ppt_w"/>
                                          </p:val>
                                        </p:tav>
                                        <p:tav tm="100000">
                                          <p:val>
                                            <p:fltVal val="0"/>
                                          </p:val>
                                        </p:tav>
                                      </p:tavLst>
                                    </p:anim>
                                    <p:anim calcmode="lin" valueType="num">
                                      <p:cBhvr>
                                        <p:cTn id="38" dur="500"/>
                                        <p:tgtEl>
                                          <p:spTgt spid="20"/>
                                        </p:tgtEl>
                                        <p:attrNameLst>
                                          <p:attrName>ppt_h</p:attrName>
                                        </p:attrNameLst>
                                      </p:cBhvr>
                                      <p:tavLst>
                                        <p:tav tm="0">
                                          <p:val>
                                            <p:strVal val="ppt_h"/>
                                          </p:val>
                                        </p:tav>
                                        <p:tav tm="100000">
                                          <p:val>
                                            <p:fltVal val="0"/>
                                          </p:val>
                                        </p:tav>
                                      </p:tavLst>
                                    </p:anim>
                                    <p:animEffect transition="out" filter="fade">
                                      <p:cBhvr>
                                        <p:cTn id="39" dur="500"/>
                                        <p:tgtEl>
                                          <p:spTgt spid="20"/>
                                        </p:tgtEl>
                                      </p:cBhvr>
                                    </p:animEffect>
                                    <p:set>
                                      <p:cBhvr>
                                        <p:cTn id="40" dur="1" fill="hold">
                                          <p:stCondLst>
                                            <p:cond delay="499"/>
                                          </p:stCondLst>
                                        </p:cTn>
                                        <p:tgtEl>
                                          <p:spTgt spid="20"/>
                                        </p:tgtEl>
                                        <p:attrNameLst>
                                          <p:attrName>style.visibility</p:attrName>
                                        </p:attrNameLst>
                                      </p:cBhvr>
                                      <p:to>
                                        <p:strVal val="hidden"/>
                                      </p:to>
                                    </p:set>
                                  </p:childTnLst>
                                </p:cTn>
                              </p:par>
                              <p:par>
                                <p:cTn id="41" presetID="53" presetClass="entr" presetSubtype="16"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xit" presetSubtype="32" fill="hold" nodeType="clickEffect">
                                  <p:stCondLst>
                                    <p:cond delay="0"/>
                                  </p:stCondLst>
                                  <p:childTnLst>
                                    <p:anim calcmode="lin" valueType="num">
                                      <p:cBhvr>
                                        <p:cTn id="49" dur="500"/>
                                        <p:tgtEl>
                                          <p:spTgt spid="19"/>
                                        </p:tgtEl>
                                        <p:attrNameLst>
                                          <p:attrName>ppt_w</p:attrName>
                                        </p:attrNameLst>
                                      </p:cBhvr>
                                      <p:tavLst>
                                        <p:tav tm="0">
                                          <p:val>
                                            <p:strVal val="ppt_w"/>
                                          </p:val>
                                        </p:tav>
                                        <p:tav tm="100000">
                                          <p:val>
                                            <p:fltVal val="0"/>
                                          </p:val>
                                        </p:tav>
                                      </p:tavLst>
                                    </p:anim>
                                    <p:anim calcmode="lin" valueType="num">
                                      <p:cBhvr>
                                        <p:cTn id="50" dur="500"/>
                                        <p:tgtEl>
                                          <p:spTgt spid="19"/>
                                        </p:tgtEl>
                                        <p:attrNameLst>
                                          <p:attrName>ppt_h</p:attrName>
                                        </p:attrNameLst>
                                      </p:cBhvr>
                                      <p:tavLst>
                                        <p:tav tm="0">
                                          <p:val>
                                            <p:strVal val="ppt_h"/>
                                          </p:val>
                                        </p:tav>
                                        <p:tav tm="100000">
                                          <p:val>
                                            <p:fltVal val="0"/>
                                          </p:val>
                                        </p:tav>
                                      </p:tavLst>
                                    </p:anim>
                                    <p:animEffect transition="out" filter="fade">
                                      <p:cBhvr>
                                        <p:cTn id="51" dur="500"/>
                                        <p:tgtEl>
                                          <p:spTgt spid="19"/>
                                        </p:tgtEl>
                                      </p:cBhvr>
                                    </p:animEffect>
                                    <p:set>
                                      <p:cBhvr>
                                        <p:cTn id="52" dur="1" fill="hold">
                                          <p:stCondLst>
                                            <p:cond delay="499"/>
                                          </p:stCondLst>
                                        </p:cTn>
                                        <p:tgtEl>
                                          <p:spTgt spid="19"/>
                                        </p:tgtEl>
                                        <p:attrNameLst>
                                          <p:attrName>style.visibility</p:attrName>
                                        </p:attrNameLst>
                                      </p:cBhvr>
                                      <p:to>
                                        <p:strVal val="hidden"/>
                                      </p:to>
                                    </p:set>
                                  </p:childTnLst>
                                </p:cTn>
                              </p:par>
                              <p:par>
                                <p:cTn id="53" presetID="53" presetClass="entr" presetSubtype="16"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xit" presetSubtype="32" fill="hold" nodeType="clickEffect">
                                  <p:stCondLst>
                                    <p:cond delay="0"/>
                                  </p:stCondLst>
                                  <p:childTnLst>
                                    <p:anim calcmode="lin" valueType="num">
                                      <p:cBhvr>
                                        <p:cTn id="61" dur="500"/>
                                        <p:tgtEl>
                                          <p:spTgt spid="22"/>
                                        </p:tgtEl>
                                        <p:attrNameLst>
                                          <p:attrName>ppt_w</p:attrName>
                                        </p:attrNameLst>
                                      </p:cBhvr>
                                      <p:tavLst>
                                        <p:tav tm="0">
                                          <p:val>
                                            <p:strVal val="ppt_w"/>
                                          </p:val>
                                        </p:tav>
                                        <p:tav tm="100000">
                                          <p:val>
                                            <p:fltVal val="0"/>
                                          </p:val>
                                        </p:tav>
                                      </p:tavLst>
                                    </p:anim>
                                    <p:anim calcmode="lin" valueType="num">
                                      <p:cBhvr>
                                        <p:cTn id="62" dur="500"/>
                                        <p:tgtEl>
                                          <p:spTgt spid="22"/>
                                        </p:tgtEl>
                                        <p:attrNameLst>
                                          <p:attrName>ppt_h</p:attrName>
                                        </p:attrNameLst>
                                      </p:cBhvr>
                                      <p:tavLst>
                                        <p:tav tm="0">
                                          <p:val>
                                            <p:strVal val="ppt_h"/>
                                          </p:val>
                                        </p:tav>
                                        <p:tav tm="100000">
                                          <p:val>
                                            <p:fltVal val="0"/>
                                          </p:val>
                                        </p:tav>
                                      </p:tavLst>
                                    </p:anim>
                                    <p:animEffect transition="out" filter="fade">
                                      <p:cBhvr>
                                        <p:cTn id="63" dur="500"/>
                                        <p:tgtEl>
                                          <p:spTgt spid="22"/>
                                        </p:tgtEl>
                                      </p:cBhvr>
                                    </p:animEffect>
                                    <p:set>
                                      <p:cBhvr>
                                        <p:cTn id="64" dur="1" fill="hold">
                                          <p:stCondLst>
                                            <p:cond delay="499"/>
                                          </p:stCondLst>
                                        </p:cTn>
                                        <p:tgtEl>
                                          <p:spTgt spid="22"/>
                                        </p:tgtEl>
                                        <p:attrNameLst>
                                          <p:attrName>style.visibility</p:attrName>
                                        </p:attrNameLst>
                                      </p:cBhvr>
                                      <p:to>
                                        <p:strVal val="hidden"/>
                                      </p:to>
                                    </p:set>
                                  </p:childTnLst>
                                </p:cTn>
                              </p:par>
                              <p:par>
                                <p:cTn id="65" presetID="53" presetClass="entr" presetSubtype="16" fill="hold"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animEffect transition="in" filter="fade">
                                      <p:cBhvr>
                                        <p:cTn id="69" dur="500"/>
                                        <p:tgtEl>
                                          <p:spTgt spid="17"/>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xit" presetSubtype="32" fill="hold" nodeType="clickEffect">
                                  <p:stCondLst>
                                    <p:cond delay="0"/>
                                  </p:stCondLst>
                                  <p:childTnLst>
                                    <p:anim calcmode="lin" valueType="num">
                                      <p:cBhvr>
                                        <p:cTn id="73" dur="500"/>
                                        <p:tgtEl>
                                          <p:spTgt spid="17"/>
                                        </p:tgtEl>
                                        <p:attrNameLst>
                                          <p:attrName>ppt_w</p:attrName>
                                        </p:attrNameLst>
                                      </p:cBhvr>
                                      <p:tavLst>
                                        <p:tav tm="0">
                                          <p:val>
                                            <p:strVal val="ppt_w"/>
                                          </p:val>
                                        </p:tav>
                                        <p:tav tm="100000">
                                          <p:val>
                                            <p:fltVal val="0"/>
                                          </p:val>
                                        </p:tav>
                                      </p:tavLst>
                                    </p:anim>
                                    <p:anim calcmode="lin" valueType="num">
                                      <p:cBhvr>
                                        <p:cTn id="74" dur="500"/>
                                        <p:tgtEl>
                                          <p:spTgt spid="17"/>
                                        </p:tgtEl>
                                        <p:attrNameLst>
                                          <p:attrName>ppt_h</p:attrName>
                                        </p:attrNameLst>
                                      </p:cBhvr>
                                      <p:tavLst>
                                        <p:tav tm="0">
                                          <p:val>
                                            <p:strVal val="ppt_h"/>
                                          </p:val>
                                        </p:tav>
                                        <p:tav tm="100000">
                                          <p:val>
                                            <p:fltVal val="0"/>
                                          </p:val>
                                        </p:tav>
                                      </p:tavLst>
                                    </p:anim>
                                    <p:animEffect transition="out" filter="fade">
                                      <p:cBhvr>
                                        <p:cTn id="75" dur="500"/>
                                        <p:tgtEl>
                                          <p:spTgt spid="17"/>
                                        </p:tgtEl>
                                      </p:cBhvr>
                                    </p:animEffect>
                                    <p:set>
                                      <p:cBhvr>
                                        <p:cTn id="76" dur="1" fill="hold">
                                          <p:stCondLst>
                                            <p:cond delay="499"/>
                                          </p:stCondLst>
                                        </p:cTn>
                                        <p:tgtEl>
                                          <p:spTgt spid="17"/>
                                        </p:tgtEl>
                                        <p:attrNameLst>
                                          <p:attrName>style.visibility</p:attrName>
                                        </p:attrNameLst>
                                      </p:cBhvr>
                                      <p:to>
                                        <p:strVal val="hidden"/>
                                      </p:to>
                                    </p:set>
                                  </p:childTnLst>
                                </p:cTn>
                              </p:par>
                              <p:par>
                                <p:cTn id="77" presetID="53" presetClass="entr" presetSubtype="16" fill="hold" nodeType="with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ppt_w</p:attrName>
                                        </p:attrNameLst>
                                      </p:cBhvr>
                                      <p:tavLst>
                                        <p:tav tm="0">
                                          <p:val>
                                            <p:fltVal val="0"/>
                                          </p:val>
                                        </p:tav>
                                        <p:tav tm="100000">
                                          <p:val>
                                            <p:strVal val="#ppt_w"/>
                                          </p:val>
                                        </p:tav>
                                      </p:tavLst>
                                    </p:anim>
                                    <p:anim calcmode="lin" valueType="num">
                                      <p:cBhvr>
                                        <p:cTn id="80" dur="500" fill="hold"/>
                                        <p:tgtEl>
                                          <p:spTgt spid="25"/>
                                        </p:tgtEl>
                                        <p:attrNameLst>
                                          <p:attrName>ppt_h</p:attrName>
                                        </p:attrNameLst>
                                      </p:cBhvr>
                                      <p:tavLst>
                                        <p:tav tm="0">
                                          <p:val>
                                            <p:fltVal val="0"/>
                                          </p:val>
                                        </p:tav>
                                        <p:tav tm="100000">
                                          <p:val>
                                            <p:strVal val="#ppt_h"/>
                                          </p:val>
                                        </p:tav>
                                      </p:tavLst>
                                    </p:anim>
                                    <p:animEffect transition="in" filter="fade">
                                      <p:cBhvr>
                                        <p:cTn id="81" dur="500"/>
                                        <p:tgtEl>
                                          <p:spTgt spid="25"/>
                                        </p:tgtEl>
                                      </p:cBhvr>
                                    </p:animEffect>
                                  </p:childTnLst>
                                </p:cTn>
                              </p:par>
                            </p:childTnLst>
                          </p:cTn>
                        </p:par>
                      </p:childTnLst>
                    </p:cTn>
                  </p:par>
                  <p:par>
                    <p:cTn id="82" fill="hold">
                      <p:stCondLst>
                        <p:cond delay="indefinite"/>
                      </p:stCondLst>
                      <p:childTnLst>
                        <p:par>
                          <p:cTn id="83" fill="hold">
                            <p:stCondLst>
                              <p:cond delay="0"/>
                            </p:stCondLst>
                            <p:childTnLst>
                              <p:par>
                                <p:cTn id="84" presetID="53" presetClass="exit" presetSubtype="32" fill="hold" nodeType="clickEffect">
                                  <p:stCondLst>
                                    <p:cond delay="0"/>
                                  </p:stCondLst>
                                  <p:childTnLst>
                                    <p:anim calcmode="lin" valueType="num">
                                      <p:cBhvr>
                                        <p:cTn id="85" dur="500"/>
                                        <p:tgtEl>
                                          <p:spTgt spid="25"/>
                                        </p:tgtEl>
                                        <p:attrNameLst>
                                          <p:attrName>ppt_w</p:attrName>
                                        </p:attrNameLst>
                                      </p:cBhvr>
                                      <p:tavLst>
                                        <p:tav tm="0">
                                          <p:val>
                                            <p:strVal val="ppt_w"/>
                                          </p:val>
                                        </p:tav>
                                        <p:tav tm="100000">
                                          <p:val>
                                            <p:fltVal val="0"/>
                                          </p:val>
                                        </p:tav>
                                      </p:tavLst>
                                    </p:anim>
                                    <p:anim calcmode="lin" valueType="num">
                                      <p:cBhvr>
                                        <p:cTn id="86" dur="500"/>
                                        <p:tgtEl>
                                          <p:spTgt spid="25"/>
                                        </p:tgtEl>
                                        <p:attrNameLst>
                                          <p:attrName>ppt_h</p:attrName>
                                        </p:attrNameLst>
                                      </p:cBhvr>
                                      <p:tavLst>
                                        <p:tav tm="0">
                                          <p:val>
                                            <p:strVal val="ppt_h"/>
                                          </p:val>
                                        </p:tav>
                                        <p:tav tm="100000">
                                          <p:val>
                                            <p:fltVal val="0"/>
                                          </p:val>
                                        </p:tav>
                                      </p:tavLst>
                                    </p:anim>
                                    <p:animEffect transition="out" filter="fade">
                                      <p:cBhvr>
                                        <p:cTn id="87" dur="500"/>
                                        <p:tgtEl>
                                          <p:spTgt spid="25"/>
                                        </p:tgtEl>
                                      </p:cBhvr>
                                    </p:animEffect>
                                    <p:set>
                                      <p:cBhvr>
                                        <p:cTn id="88" dur="1" fill="hold">
                                          <p:stCondLst>
                                            <p:cond delay="499"/>
                                          </p:stCondLst>
                                        </p:cTn>
                                        <p:tgtEl>
                                          <p:spTgt spid="25"/>
                                        </p:tgtEl>
                                        <p:attrNameLst>
                                          <p:attrName>style.visibility</p:attrName>
                                        </p:attrNameLst>
                                      </p:cBhvr>
                                      <p:to>
                                        <p:strVal val="hidden"/>
                                      </p:to>
                                    </p:set>
                                  </p:childTnLst>
                                </p:cTn>
                              </p:par>
                              <p:par>
                                <p:cTn id="89" presetID="53" presetClass="entr" presetSubtype="16" fill="hold" nodeType="with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p:cTn id="91" dur="500" fill="hold"/>
                                        <p:tgtEl>
                                          <p:spTgt spid="23"/>
                                        </p:tgtEl>
                                        <p:attrNameLst>
                                          <p:attrName>ppt_w</p:attrName>
                                        </p:attrNameLst>
                                      </p:cBhvr>
                                      <p:tavLst>
                                        <p:tav tm="0">
                                          <p:val>
                                            <p:fltVal val="0"/>
                                          </p:val>
                                        </p:tav>
                                        <p:tav tm="100000">
                                          <p:val>
                                            <p:strVal val="#ppt_w"/>
                                          </p:val>
                                        </p:tav>
                                      </p:tavLst>
                                    </p:anim>
                                    <p:anim calcmode="lin" valueType="num">
                                      <p:cBhvr>
                                        <p:cTn id="92" dur="500" fill="hold"/>
                                        <p:tgtEl>
                                          <p:spTgt spid="23"/>
                                        </p:tgtEl>
                                        <p:attrNameLst>
                                          <p:attrName>ppt_h</p:attrName>
                                        </p:attrNameLst>
                                      </p:cBhvr>
                                      <p:tavLst>
                                        <p:tav tm="0">
                                          <p:val>
                                            <p:fltVal val="0"/>
                                          </p:val>
                                        </p:tav>
                                        <p:tav tm="100000">
                                          <p:val>
                                            <p:strVal val="#ppt_h"/>
                                          </p:val>
                                        </p:tav>
                                      </p:tavLst>
                                    </p:anim>
                                    <p:animEffect transition="in" filter="fade">
                                      <p:cBhvr>
                                        <p:cTn id="93" dur="500"/>
                                        <p:tgtEl>
                                          <p:spTgt spid="23"/>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xit" presetSubtype="32" fill="hold" nodeType="clickEffect">
                                  <p:stCondLst>
                                    <p:cond delay="0"/>
                                  </p:stCondLst>
                                  <p:childTnLst>
                                    <p:anim calcmode="lin" valueType="num">
                                      <p:cBhvr>
                                        <p:cTn id="97" dur="500"/>
                                        <p:tgtEl>
                                          <p:spTgt spid="23"/>
                                        </p:tgtEl>
                                        <p:attrNameLst>
                                          <p:attrName>ppt_w</p:attrName>
                                        </p:attrNameLst>
                                      </p:cBhvr>
                                      <p:tavLst>
                                        <p:tav tm="0">
                                          <p:val>
                                            <p:strVal val="ppt_w"/>
                                          </p:val>
                                        </p:tav>
                                        <p:tav tm="100000">
                                          <p:val>
                                            <p:fltVal val="0"/>
                                          </p:val>
                                        </p:tav>
                                      </p:tavLst>
                                    </p:anim>
                                    <p:anim calcmode="lin" valueType="num">
                                      <p:cBhvr>
                                        <p:cTn id="98" dur="500"/>
                                        <p:tgtEl>
                                          <p:spTgt spid="23"/>
                                        </p:tgtEl>
                                        <p:attrNameLst>
                                          <p:attrName>ppt_h</p:attrName>
                                        </p:attrNameLst>
                                      </p:cBhvr>
                                      <p:tavLst>
                                        <p:tav tm="0">
                                          <p:val>
                                            <p:strVal val="ppt_h"/>
                                          </p:val>
                                        </p:tav>
                                        <p:tav tm="100000">
                                          <p:val>
                                            <p:fltVal val="0"/>
                                          </p:val>
                                        </p:tav>
                                      </p:tavLst>
                                    </p:anim>
                                    <p:animEffect transition="out" filter="fade">
                                      <p:cBhvr>
                                        <p:cTn id="99" dur="500"/>
                                        <p:tgtEl>
                                          <p:spTgt spid="23"/>
                                        </p:tgtEl>
                                      </p:cBhvr>
                                    </p:animEffect>
                                    <p:set>
                                      <p:cBhvr>
                                        <p:cTn id="100" dur="1" fill="hold">
                                          <p:stCondLst>
                                            <p:cond delay="499"/>
                                          </p:stCondLst>
                                        </p:cTn>
                                        <p:tgtEl>
                                          <p:spTgt spid="23"/>
                                        </p:tgtEl>
                                        <p:attrNameLst>
                                          <p:attrName>style.visibility</p:attrName>
                                        </p:attrNameLst>
                                      </p:cBhvr>
                                      <p:to>
                                        <p:strVal val="hidden"/>
                                      </p:to>
                                    </p:set>
                                  </p:childTnLst>
                                </p:cTn>
                              </p:par>
                              <p:par>
                                <p:cTn id="101" presetID="53" presetClass="entr" presetSubtype="16" fill="hold" nodeType="with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childTnLst>
                          </p:cTn>
                        </p:par>
                      </p:childTnLst>
                    </p:cTn>
                  </p:par>
                  <p:par>
                    <p:cTn id="106" fill="hold">
                      <p:stCondLst>
                        <p:cond delay="indefinite"/>
                      </p:stCondLst>
                      <p:childTnLst>
                        <p:par>
                          <p:cTn id="107" fill="hold">
                            <p:stCondLst>
                              <p:cond delay="0"/>
                            </p:stCondLst>
                            <p:childTnLst>
                              <p:par>
                                <p:cTn id="108" presetID="53" presetClass="exit" presetSubtype="32" fill="hold" nodeType="clickEffect">
                                  <p:stCondLst>
                                    <p:cond delay="0"/>
                                  </p:stCondLst>
                                  <p:childTnLst>
                                    <p:anim calcmode="lin" valueType="num">
                                      <p:cBhvr>
                                        <p:cTn id="109" dur="500"/>
                                        <p:tgtEl>
                                          <p:spTgt spid="16"/>
                                        </p:tgtEl>
                                        <p:attrNameLst>
                                          <p:attrName>ppt_w</p:attrName>
                                        </p:attrNameLst>
                                      </p:cBhvr>
                                      <p:tavLst>
                                        <p:tav tm="0">
                                          <p:val>
                                            <p:strVal val="ppt_w"/>
                                          </p:val>
                                        </p:tav>
                                        <p:tav tm="100000">
                                          <p:val>
                                            <p:fltVal val="0"/>
                                          </p:val>
                                        </p:tav>
                                      </p:tavLst>
                                    </p:anim>
                                    <p:anim calcmode="lin" valueType="num">
                                      <p:cBhvr>
                                        <p:cTn id="110" dur="500"/>
                                        <p:tgtEl>
                                          <p:spTgt spid="16"/>
                                        </p:tgtEl>
                                        <p:attrNameLst>
                                          <p:attrName>ppt_h</p:attrName>
                                        </p:attrNameLst>
                                      </p:cBhvr>
                                      <p:tavLst>
                                        <p:tav tm="0">
                                          <p:val>
                                            <p:strVal val="ppt_h"/>
                                          </p:val>
                                        </p:tav>
                                        <p:tav tm="100000">
                                          <p:val>
                                            <p:fltVal val="0"/>
                                          </p:val>
                                        </p:tav>
                                      </p:tavLst>
                                    </p:anim>
                                    <p:animEffect transition="out" filter="fade">
                                      <p:cBhvr>
                                        <p:cTn id="111" dur="500"/>
                                        <p:tgtEl>
                                          <p:spTgt spid="16"/>
                                        </p:tgtEl>
                                      </p:cBhvr>
                                    </p:animEffect>
                                    <p:set>
                                      <p:cBhvr>
                                        <p:cTn id="112" dur="1" fill="hold">
                                          <p:stCondLst>
                                            <p:cond delay="499"/>
                                          </p:stCondLst>
                                        </p:cTn>
                                        <p:tgtEl>
                                          <p:spTgt spid="16"/>
                                        </p:tgtEl>
                                        <p:attrNameLst>
                                          <p:attrName>style.visibility</p:attrName>
                                        </p:attrNameLst>
                                      </p:cBhvr>
                                      <p:to>
                                        <p:strVal val="hidden"/>
                                      </p:to>
                                    </p:set>
                                  </p:childTnLst>
                                </p:cTn>
                              </p:par>
                              <p:par>
                                <p:cTn id="113" presetID="53" presetClass="entr" presetSubtype="16" fill="hold" nodeType="withEffect">
                                  <p:stCondLst>
                                    <p:cond delay="0"/>
                                  </p:stCondLst>
                                  <p:childTnLst>
                                    <p:set>
                                      <p:cBhvr>
                                        <p:cTn id="114" dur="1" fill="hold">
                                          <p:stCondLst>
                                            <p:cond delay="0"/>
                                          </p:stCondLst>
                                        </p:cTn>
                                        <p:tgtEl>
                                          <p:spTgt spid="13"/>
                                        </p:tgtEl>
                                        <p:attrNameLst>
                                          <p:attrName>style.visibility</p:attrName>
                                        </p:attrNameLst>
                                      </p:cBhvr>
                                      <p:to>
                                        <p:strVal val="visible"/>
                                      </p:to>
                                    </p:set>
                                    <p:anim calcmode="lin" valueType="num">
                                      <p:cBhvr>
                                        <p:cTn id="115" dur="500" fill="hold"/>
                                        <p:tgtEl>
                                          <p:spTgt spid="13"/>
                                        </p:tgtEl>
                                        <p:attrNameLst>
                                          <p:attrName>ppt_w</p:attrName>
                                        </p:attrNameLst>
                                      </p:cBhvr>
                                      <p:tavLst>
                                        <p:tav tm="0">
                                          <p:val>
                                            <p:fltVal val="0"/>
                                          </p:val>
                                        </p:tav>
                                        <p:tav tm="100000">
                                          <p:val>
                                            <p:strVal val="#ppt_w"/>
                                          </p:val>
                                        </p:tav>
                                      </p:tavLst>
                                    </p:anim>
                                    <p:anim calcmode="lin" valueType="num">
                                      <p:cBhvr>
                                        <p:cTn id="116" dur="500" fill="hold"/>
                                        <p:tgtEl>
                                          <p:spTgt spid="13"/>
                                        </p:tgtEl>
                                        <p:attrNameLst>
                                          <p:attrName>ppt_h</p:attrName>
                                        </p:attrNameLst>
                                      </p:cBhvr>
                                      <p:tavLst>
                                        <p:tav tm="0">
                                          <p:val>
                                            <p:fltVal val="0"/>
                                          </p:val>
                                        </p:tav>
                                        <p:tav tm="100000">
                                          <p:val>
                                            <p:strVal val="#ppt_h"/>
                                          </p:val>
                                        </p:tav>
                                      </p:tavLst>
                                    </p:anim>
                                    <p:animEffect transition="in" filter="fade">
                                      <p:cBhvr>
                                        <p:cTn id="117" dur="500"/>
                                        <p:tgtEl>
                                          <p:spTgt spid="13"/>
                                        </p:tgtEl>
                                      </p:cBhvr>
                                    </p:animEffect>
                                  </p:childTnLst>
                                </p:cTn>
                              </p:par>
                            </p:childTnLst>
                          </p:cTn>
                        </p:par>
                      </p:childTnLst>
                    </p:cTn>
                  </p:par>
                  <p:par>
                    <p:cTn id="118" fill="hold">
                      <p:stCondLst>
                        <p:cond delay="indefinite"/>
                      </p:stCondLst>
                      <p:childTnLst>
                        <p:par>
                          <p:cTn id="119" fill="hold">
                            <p:stCondLst>
                              <p:cond delay="0"/>
                            </p:stCondLst>
                            <p:childTnLst>
                              <p:par>
                                <p:cTn id="120" presetID="53" presetClass="exit" presetSubtype="32" fill="hold" nodeType="clickEffect">
                                  <p:stCondLst>
                                    <p:cond delay="0"/>
                                  </p:stCondLst>
                                  <p:childTnLst>
                                    <p:anim calcmode="lin" valueType="num">
                                      <p:cBhvr>
                                        <p:cTn id="121" dur="500"/>
                                        <p:tgtEl>
                                          <p:spTgt spid="13"/>
                                        </p:tgtEl>
                                        <p:attrNameLst>
                                          <p:attrName>ppt_w</p:attrName>
                                        </p:attrNameLst>
                                      </p:cBhvr>
                                      <p:tavLst>
                                        <p:tav tm="0">
                                          <p:val>
                                            <p:strVal val="ppt_w"/>
                                          </p:val>
                                        </p:tav>
                                        <p:tav tm="100000">
                                          <p:val>
                                            <p:fltVal val="0"/>
                                          </p:val>
                                        </p:tav>
                                      </p:tavLst>
                                    </p:anim>
                                    <p:anim calcmode="lin" valueType="num">
                                      <p:cBhvr>
                                        <p:cTn id="122" dur="500"/>
                                        <p:tgtEl>
                                          <p:spTgt spid="13"/>
                                        </p:tgtEl>
                                        <p:attrNameLst>
                                          <p:attrName>ppt_h</p:attrName>
                                        </p:attrNameLst>
                                      </p:cBhvr>
                                      <p:tavLst>
                                        <p:tav tm="0">
                                          <p:val>
                                            <p:strVal val="ppt_h"/>
                                          </p:val>
                                        </p:tav>
                                        <p:tav tm="100000">
                                          <p:val>
                                            <p:fltVal val="0"/>
                                          </p:val>
                                        </p:tav>
                                      </p:tavLst>
                                    </p:anim>
                                    <p:animEffect transition="out" filter="fade">
                                      <p:cBhvr>
                                        <p:cTn id="123" dur="500"/>
                                        <p:tgtEl>
                                          <p:spTgt spid="13"/>
                                        </p:tgtEl>
                                      </p:cBhvr>
                                    </p:animEffect>
                                    <p:set>
                                      <p:cBhvr>
                                        <p:cTn id="124" dur="1" fill="hold">
                                          <p:stCondLst>
                                            <p:cond delay="499"/>
                                          </p:stCondLst>
                                        </p:cTn>
                                        <p:tgtEl>
                                          <p:spTgt spid="13"/>
                                        </p:tgtEl>
                                        <p:attrNameLst>
                                          <p:attrName>style.visibility</p:attrName>
                                        </p:attrNameLst>
                                      </p:cBhvr>
                                      <p:to>
                                        <p:strVal val="hidden"/>
                                      </p:to>
                                    </p:set>
                                  </p:childTnLst>
                                </p:cTn>
                              </p:par>
                              <p:par>
                                <p:cTn id="125" presetID="53" presetClass="entr" presetSubtype="16" fill="hold" nodeType="withEffect">
                                  <p:stCondLst>
                                    <p:cond delay="0"/>
                                  </p:stCondLst>
                                  <p:childTnLst>
                                    <p:set>
                                      <p:cBhvr>
                                        <p:cTn id="126" dur="1" fill="hold">
                                          <p:stCondLst>
                                            <p:cond delay="0"/>
                                          </p:stCondLst>
                                        </p:cTn>
                                        <p:tgtEl>
                                          <p:spTgt spid="12"/>
                                        </p:tgtEl>
                                        <p:attrNameLst>
                                          <p:attrName>style.visibility</p:attrName>
                                        </p:attrNameLst>
                                      </p:cBhvr>
                                      <p:to>
                                        <p:strVal val="visible"/>
                                      </p:to>
                                    </p:set>
                                    <p:anim calcmode="lin" valueType="num">
                                      <p:cBhvr>
                                        <p:cTn id="127" dur="500" fill="hold"/>
                                        <p:tgtEl>
                                          <p:spTgt spid="12"/>
                                        </p:tgtEl>
                                        <p:attrNameLst>
                                          <p:attrName>ppt_w</p:attrName>
                                        </p:attrNameLst>
                                      </p:cBhvr>
                                      <p:tavLst>
                                        <p:tav tm="0">
                                          <p:val>
                                            <p:fltVal val="0"/>
                                          </p:val>
                                        </p:tav>
                                        <p:tav tm="100000">
                                          <p:val>
                                            <p:strVal val="#ppt_w"/>
                                          </p:val>
                                        </p:tav>
                                      </p:tavLst>
                                    </p:anim>
                                    <p:anim calcmode="lin" valueType="num">
                                      <p:cBhvr>
                                        <p:cTn id="128" dur="500" fill="hold"/>
                                        <p:tgtEl>
                                          <p:spTgt spid="12"/>
                                        </p:tgtEl>
                                        <p:attrNameLst>
                                          <p:attrName>ppt_h</p:attrName>
                                        </p:attrNameLst>
                                      </p:cBhvr>
                                      <p:tavLst>
                                        <p:tav tm="0">
                                          <p:val>
                                            <p:fltVal val="0"/>
                                          </p:val>
                                        </p:tav>
                                        <p:tav tm="100000">
                                          <p:val>
                                            <p:strVal val="#ppt_h"/>
                                          </p:val>
                                        </p:tav>
                                      </p:tavLst>
                                    </p:anim>
                                    <p:animEffect transition="in" filter="fade">
                                      <p:cBhvr>
                                        <p:cTn id="129" dur="500"/>
                                        <p:tgtEl>
                                          <p:spTgt spid="12"/>
                                        </p:tgtEl>
                                      </p:cBhvr>
                                    </p:animEffect>
                                  </p:childTnLst>
                                </p:cTn>
                              </p:par>
                            </p:childTnLst>
                          </p:cTn>
                        </p:par>
                      </p:childTnLst>
                    </p:cTn>
                  </p:par>
                  <p:par>
                    <p:cTn id="130" fill="hold">
                      <p:stCondLst>
                        <p:cond delay="indefinite"/>
                      </p:stCondLst>
                      <p:childTnLst>
                        <p:par>
                          <p:cTn id="131" fill="hold">
                            <p:stCondLst>
                              <p:cond delay="0"/>
                            </p:stCondLst>
                            <p:childTnLst>
                              <p:par>
                                <p:cTn id="132" presetID="53" presetClass="exit" presetSubtype="32" fill="hold" nodeType="clickEffect">
                                  <p:stCondLst>
                                    <p:cond delay="0"/>
                                  </p:stCondLst>
                                  <p:childTnLst>
                                    <p:anim calcmode="lin" valueType="num">
                                      <p:cBhvr>
                                        <p:cTn id="133" dur="500"/>
                                        <p:tgtEl>
                                          <p:spTgt spid="12"/>
                                        </p:tgtEl>
                                        <p:attrNameLst>
                                          <p:attrName>ppt_w</p:attrName>
                                        </p:attrNameLst>
                                      </p:cBhvr>
                                      <p:tavLst>
                                        <p:tav tm="0">
                                          <p:val>
                                            <p:strVal val="ppt_w"/>
                                          </p:val>
                                        </p:tav>
                                        <p:tav tm="100000">
                                          <p:val>
                                            <p:fltVal val="0"/>
                                          </p:val>
                                        </p:tav>
                                      </p:tavLst>
                                    </p:anim>
                                    <p:anim calcmode="lin" valueType="num">
                                      <p:cBhvr>
                                        <p:cTn id="134" dur="500"/>
                                        <p:tgtEl>
                                          <p:spTgt spid="12"/>
                                        </p:tgtEl>
                                        <p:attrNameLst>
                                          <p:attrName>ppt_h</p:attrName>
                                        </p:attrNameLst>
                                      </p:cBhvr>
                                      <p:tavLst>
                                        <p:tav tm="0">
                                          <p:val>
                                            <p:strVal val="ppt_h"/>
                                          </p:val>
                                        </p:tav>
                                        <p:tav tm="100000">
                                          <p:val>
                                            <p:fltVal val="0"/>
                                          </p:val>
                                        </p:tav>
                                      </p:tavLst>
                                    </p:anim>
                                    <p:animEffect transition="out" filter="fade">
                                      <p:cBhvr>
                                        <p:cTn id="135" dur="500"/>
                                        <p:tgtEl>
                                          <p:spTgt spid="12"/>
                                        </p:tgtEl>
                                      </p:cBhvr>
                                    </p:animEffect>
                                    <p:set>
                                      <p:cBhvr>
                                        <p:cTn id="136" dur="1" fill="hold">
                                          <p:stCondLst>
                                            <p:cond delay="499"/>
                                          </p:stCondLst>
                                        </p:cTn>
                                        <p:tgtEl>
                                          <p:spTgt spid="12"/>
                                        </p:tgtEl>
                                        <p:attrNameLst>
                                          <p:attrName>style.visibility</p:attrName>
                                        </p:attrNameLst>
                                      </p:cBhvr>
                                      <p:to>
                                        <p:strVal val="hidden"/>
                                      </p:to>
                                    </p:set>
                                  </p:childTnLst>
                                </p:cTn>
                              </p:par>
                              <p:par>
                                <p:cTn id="137" presetID="53" presetClass="entr" presetSubtype="16" fill="hold" nodeType="withEffect">
                                  <p:stCondLst>
                                    <p:cond delay="0"/>
                                  </p:stCondLst>
                                  <p:childTnLst>
                                    <p:set>
                                      <p:cBhvr>
                                        <p:cTn id="138" dur="1" fill="hold">
                                          <p:stCondLst>
                                            <p:cond delay="0"/>
                                          </p:stCondLst>
                                        </p:cTn>
                                        <p:tgtEl>
                                          <p:spTgt spid="18"/>
                                        </p:tgtEl>
                                        <p:attrNameLst>
                                          <p:attrName>style.visibility</p:attrName>
                                        </p:attrNameLst>
                                      </p:cBhvr>
                                      <p:to>
                                        <p:strVal val="visible"/>
                                      </p:to>
                                    </p:set>
                                    <p:anim calcmode="lin" valueType="num">
                                      <p:cBhvr>
                                        <p:cTn id="139" dur="500" fill="hold"/>
                                        <p:tgtEl>
                                          <p:spTgt spid="18"/>
                                        </p:tgtEl>
                                        <p:attrNameLst>
                                          <p:attrName>ppt_w</p:attrName>
                                        </p:attrNameLst>
                                      </p:cBhvr>
                                      <p:tavLst>
                                        <p:tav tm="0">
                                          <p:val>
                                            <p:fltVal val="0"/>
                                          </p:val>
                                        </p:tav>
                                        <p:tav tm="100000">
                                          <p:val>
                                            <p:strVal val="#ppt_w"/>
                                          </p:val>
                                        </p:tav>
                                      </p:tavLst>
                                    </p:anim>
                                    <p:anim calcmode="lin" valueType="num">
                                      <p:cBhvr>
                                        <p:cTn id="140" dur="500" fill="hold"/>
                                        <p:tgtEl>
                                          <p:spTgt spid="18"/>
                                        </p:tgtEl>
                                        <p:attrNameLst>
                                          <p:attrName>ppt_h</p:attrName>
                                        </p:attrNameLst>
                                      </p:cBhvr>
                                      <p:tavLst>
                                        <p:tav tm="0">
                                          <p:val>
                                            <p:fltVal val="0"/>
                                          </p:val>
                                        </p:tav>
                                        <p:tav tm="100000">
                                          <p:val>
                                            <p:strVal val="#ppt_h"/>
                                          </p:val>
                                        </p:tav>
                                      </p:tavLst>
                                    </p:anim>
                                    <p:animEffect transition="in" filter="fade">
                                      <p:cBhvr>
                                        <p:cTn id="141" dur="500"/>
                                        <p:tgtEl>
                                          <p:spTgt spid="18"/>
                                        </p:tgtEl>
                                      </p:cBhvr>
                                    </p:animEffect>
                                  </p:childTnLst>
                                </p:cTn>
                              </p:par>
                            </p:childTnLst>
                          </p:cTn>
                        </p:par>
                      </p:childTnLst>
                    </p:cTn>
                  </p:par>
                  <p:par>
                    <p:cTn id="142" fill="hold">
                      <p:stCondLst>
                        <p:cond delay="indefinite"/>
                      </p:stCondLst>
                      <p:childTnLst>
                        <p:par>
                          <p:cTn id="143" fill="hold">
                            <p:stCondLst>
                              <p:cond delay="0"/>
                            </p:stCondLst>
                            <p:childTnLst>
                              <p:par>
                                <p:cTn id="144" presetID="53" presetClass="exit" presetSubtype="32" fill="hold" nodeType="clickEffect">
                                  <p:stCondLst>
                                    <p:cond delay="0"/>
                                  </p:stCondLst>
                                  <p:childTnLst>
                                    <p:anim calcmode="lin" valueType="num">
                                      <p:cBhvr>
                                        <p:cTn id="145" dur="500"/>
                                        <p:tgtEl>
                                          <p:spTgt spid="18"/>
                                        </p:tgtEl>
                                        <p:attrNameLst>
                                          <p:attrName>ppt_w</p:attrName>
                                        </p:attrNameLst>
                                      </p:cBhvr>
                                      <p:tavLst>
                                        <p:tav tm="0">
                                          <p:val>
                                            <p:strVal val="ppt_w"/>
                                          </p:val>
                                        </p:tav>
                                        <p:tav tm="100000">
                                          <p:val>
                                            <p:fltVal val="0"/>
                                          </p:val>
                                        </p:tav>
                                      </p:tavLst>
                                    </p:anim>
                                    <p:anim calcmode="lin" valueType="num">
                                      <p:cBhvr>
                                        <p:cTn id="146" dur="500"/>
                                        <p:tgtEl>
                                          <p:spTgt spid="18"/>
                                        </p:tgtEl>
                                        <p:attrNameLst>
                                          <p:attrName>ppt_h</p:attrName>
                                        </p:attrNameLst>
                                      </p:cBhvr>
                                      <p:tavLst>
                                        <p:tav tm="0">
                                          <p:val>
                                            <p:strVal val="ppt_h"/>
                                          </p:val>
                                        </p:tav>
                                        <p:tav tm="100000">
                                          <p:val>
                                            <p:fltVal val="0"/>
                                          </p:val>
                                        </p:tav>
                                      </p:tavLst>
                                    </p:anim>
                                    <p:animEffect transition="out" filter="fade">
                                      <p:cBhvr>
                                        <p:cTn id="147" dur="500"/>
                                        <p:tgtEl>
                                          <p:spTgt spid="18"/>
                                        </p:tgtEl>
                                      </p:cBhvr>
                                    </p:animEffect>
                                    <p:set>
                                      <p:cBhvr>
                                        <p:cTn id="148" dur="1" fill="hold">
                                          <p:stCondLst>
                                            <p:cond delay="499"/>
                                          </p:stCondLst>
                                        </p:cTn>
                                        <p:tgtEl>
                                          <p:spTgt spid="18"/>
                                        </p:tgtEl>
                                        <p:attrNameLst>
                                          <p:attrName>style.visibility</p:attrName>
                                        </p:attrNameLst>
                                      </p:cBhvr>
                                      <p:to>
                                        <p:strVal val="hidden"/>
                                      </p:to>
                                    </p:set>
                                  </p:childTnLst>
                                </p:cTn>
                              </p:par>
                              <p:par>
                                <p:cTn id="149" presetID="53" presetClass="entr" presetSubtype="16" fill="hold" nodeType="withEffect">
                                  <p:stCondLst>
                                    <p:cond delay="0"/>
                                  </p:stCondLst>
                                  <p:childTnLst>
                                    <p:set>
                                      <p:cBhvr>
                                        <p:cTn id="150" dur="1" fill="hold">
                                          <p:stCondLst>
                                            <p:cond delay="0"/>
                                          </p:stCondLst>
                                        </p:cTn>
                                        <p:tgtEl>
                                          <p:spTgt spid="15"/>
                                        </p:tgtEl>
                                        <p:attrNameLst>
                                          <p:attrName>style.visibility</p:attrName>
                                        </p:attrNameLst>
                                      </p:cBhvr>
                                      <p:to>
                                        <p:strVal val="visible"/>
                                      </p:to>
                                    </p:set>
                                    <p:anim calcmode="lin" valueType="num">
                                      <p:cBhvr>
                                        <p:cTn id="151" dur="500" fill="hold"/>
                                        <p:tgtEl>
                                          <p:spTgt spid="15"/>
                                        </p:tgtEl>
                                        <p:attrNameLst>
                                          <p:attrName>ppt_w</p:attrName>
                                        </p:attrNameLst>
                                      </p:cBhvr>
                                      <p:tavLst>
                                        <p:tav tm="0">
                                          <p:val>
                                            <p:fltVal val="0"/>
                                          </p:val>
                                        </p:tav>
                                        <p:tav tm="100000">
                                          <p:val>
                                            <p:strVal val="#ppt_w"/>
                                          </p:val>
                                        </p:tav>
                                      </p:tavLst>
                                    </p:anim>
                                    <p:anim calcmode="lin" valueType="num">
                                      <p:cBhvr>
                                        <p:cTn id="152" dur="500" fill="hold"/>
                                        <p:tgtEl>
                                          <p:spTgt spid="15"/>
                                        </p:tgtEl>
                                        <p:attrNameLst>
                                          <p:attrName>ppt_h</p:attrName>
                                        </p:attrNameLst>
                                      </p:cBhvr>
                                      <p:tavLst>
                                        <p:tav tm="0">
                                          <p:val>
                                            <p:fltVal val="0"/>
                                          </p:val>
                                        </p:tav>
                                        <p:tav tm="100000">
                                          <p:val>
                                            <p:strVal val="#ppt_h"/>
                                          </p:val>
                                        </p:tav>
                                      </p:tavLst>
                                    </p:anim>
                                    <p:animEffect transition="in" filter="fade">
                                      <p:cBhvr>
                                        <p:cTn id="153" dur="500"/>
                                        <p:tgtEl>
                                          <p:spTgt spid="15"/>
                                        </p:tgtEl>
                                      </p:cBhvr>
                                    </p:animEffect>
                                  </p:childTnLst>
                                </p:cTn>
                              </p:par>
                            </p:childTnLst>
                          </p:cTn>
                        </p:par>
                      </p:childTnLst>
                    </p:cTn>
                  </p:par>
                  <p:par>
                    <p:cTn id="154" fill="hold">
                      <p:stCondLst>
                        <p:cond delay="indefinite"/>
                      </p:stCondLst>
                      <p:childTnLst>
                        <p:par>
                          <p:cTn id="155" fill="hold">
                            <p:stCondLst>
                              <p:cond delay="0"/>
                            </p:stCondLst>
                            <p:childTnLst>
                              <p:par>
                                <p:cTn id="156" presetID="53" presetClass="exit" presetSubtype="32" fill="hold" nodeType="clickEffect">
                                  <p:stCondLst>
                                    <p:cond delay="0"/>
                                  </p:stCondLst>
                                  <p:childTnLst>
                                    <p:anim calcmode="lin" valueType="num">
                                      <p:cBhvr>
                                        <p:cTn id="157" dur="500"/>
                                        <p:tgtEl>
                                          <p:spTgt spid="15"/>
                                        </p:tgtEl>
                                        <p:attrNameLst>
                                          <p:attrName>ppt_w</p:attrName>
                                        </p:attrNameLst>
                                      </p:cBhvr>
                                      <p:tavLst>
                                        <p:tav tm="0">
                                          <p:val>
                                            <p:strVal val="ppt_w"/>
                                          </p:val>
                                        </p:tav>
                                        <p:tav tm="100000">
                                          <p:val>
                                            <p:fltVal val="0"/>
                                          </p:val>
                                        </p:tav>
                                      </p:tavLst>
                                    </p:anim>
                                    <p:anim calcmode="lin" valueType="num">
                                      <p:cBhvr>
                                        <p:cTn id="158" dur="500"/>
                                        <p:tgtEl>
                                          <p:spTgt spid="15"/>
                                        </p:tgtEl>
                                        <p:attrNameLst>
                                          <p:attrName>ppt_h</p:attrName>
                                        </p:attrNameLst>
                                      </p:cBhvr>
                                      <p:tavLst>
                                        <p:tav tm="0">
                                          <p:val>
                                            <p:strVal val="ppt_h"/>
                                          </p:val>
                                        </p:tav>
                                        <p:tav tm="100000">
                                          <p:val>
                                            <p:fltVal val="0"/>
                                          </p:val>
                                        </p:tav>
                                      </p:tavLst>
                                    </p:anim>
                                    <p:animEffect transition="out" filter="fade">
                                      <p:cBhvr>
                                        <p:cTn id="159" dur="500"/>
                                        <p:tgtEl>
                                          <p:spTgt spid="15"/>
                                        </p:tgtEl>
                                      </p:cBhvr>
                                    </p:animEffect>
                                    <p:set>
                                      <p:cBhvr>
                                        <p:cTn id="160" dur="1" fill="hold">
                                          <p:stCondLst>
                                            <p:cond delay="499"/>
                                          </p:stCondLst>
                                        </p:cTn>
                                        <p:tgtEl>
                                          <p:spTgt spid="15"/>
                                        </p:tgtEl>
                                        <p:attrNameLst>
                                          <p:attrName>style.visibility</p:attrName>
                                        </p:attrNameLst>
                                      </p:cBhvr>
                                      <p:to>
                                        <p:strVal val="hidden"/>
                                      </p:to>
                                    </p:set>
                                  </p:childTnLst>
                                </p:cTn>
                              </p:par>
                              <p:par>
                                <p:cTn id="161" presetID="53" presetClass="entr" presetSubtype="16" fill="hold" nodeType="withEffect">
                                  <p:stCondLst>
                                    <p:cond delay="0"/>
                                  </p:stCondLst>
                                  <p:childTnLst>
                                    <p:set>
                                      <p:cBhvr>
                                        <p:cTn id="162" dur="1" fill="hold">
                                          <p:stCondLst>
                                            <p:cond delay="0"/>
                                          </p:stCondLst>
                                        </p:cTn>
                                        <p:tgtEl>
                                          <p:spTgt spid="11"/>
                                        </p:tgtEl>
                                        <p:attrNameLst>
                                          <p:attrName>style.visibility</p:attrName>
                                        </p:attrNameLst>
                                      </p:cBhvr>
                                      <p:to>
                                        <p:strVal val="visible"/>
                                      </p:to>
                                    </p:set>
                                    <p:anim calcmode="lin" valueType="num">
                                      <p:cBhvr>
                                        <p:cTn id="163" dur="500" fill="hold"/>
                                        <p:tgtEl>
                                          <p:spTgt spid="11"/>
                                        </p:tgtEl>
                                        <p:attrNameLst>
                                          <p:attrName>ppt_w</p:attrName>
                                        </p:attrNameLst>
                                      </p:cBhvr>
                                      <p:tavLst>
                                        <p:tav tm="0">
                                          <p:val>
                                            <p:fltVal val="0"/>
                                          </p:val>
                                        </p:tav>
                                        <p:tav tm="100000">
                                          <p:val>
                                            <p:strVal val="#ppt_w"/>
                                          </p:val>
                                        </p:tav>
                                      </p:tavLst>
                                    </p:anim>
                                    <p:anim calcmode="lin" valueType="num">
                                      <p:cBhvr>
                                        <p:cTn id="164" dur="500" fill="hold"/>
                                        <p:tgtEl>
                                          <p:spTgt spid="11"/>
                                        </p:tgtEl>
                                        <p:attrNameLst>
                                          <p:attrName>ppt_h</p:attrName>
                                        </p:attrNameLst>
                                      </p:cBhvr>
                                      <p:tavLst>
                                        <p:tav tm="0">
                                          <p:val>
                                            <p:fltVal val="0"/>
                                          </p:val>
                                        </p:tav>
                                        <p:tav tm="100000">
                                          <p:val>
                                            <p:strVal val="#ppt_h"/>
                                          </p:val>
                                        </p:tav>
                                      </p:tavLst>
                                    </p:anim>
                                    <p:animEffect transition="in" filter="fade">
                                      <p:cBhvr>
                                        <p:cTn id="16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F8A95DC-7237-CE45-35B2-72F00F68944F}"/>
              </a:ext>
            </a:extLst>
          </p:cNvPr>
          <p:cNvSpPr>
            <a:spLocks noGrp="1"/>
          </p:cNvSpPr>
          <p:nvPr>
            <p:ph type="dt" sz="half" idx="10"/>
          </p:nvPr>
        </p:nvSpPr>
        <p:spPr/>
        <p:txBody>
          <a:bodyPr/>
          <a:lstStyle/>
          <a:p>
            <a:r>
              <a:rPr lang="en-US"/>
              <a:t>CAS course on "RF for Accelerators"  18 June - 01 July 2023, Berlin Germany</a:t>
            </a:r>
          </a:p>
        </p:txBody>
      </p:sp>
      <p:sp>
        <p:nvSpPr>
          <p:cNvPr id="4" name="Footer Placeholder 3">
            <a:extLst>
              <a:ext uri="{FF2B5EF4-FFF2-40B4-BE49-F238E27FC236}">
                <a16:creationId xmlns:a16="http://schemas.microsoft.com/office/drawing/2014/main" id="{4947072E-9115-2569-38D7-7A9DDB42C78E}"/>
              </a:ext>
            </a:extLst>
          </p:cNvPr>
          <p:cNvSpPr>
            <a:spLocks noGrp="1"/>
          </p:cNvSpPr>
          <p:nvPr>
            <p:ph type="ftr" sz="quarter" idx="11"/>
          </p:nvPr>
        </p:nvSpPr>
        <p:spPr/>
        <p:txBody>
          <a:bodyPr/>
          <a:lstStyle/>
          <a:p>
            <a:r>
              <a:rPr lang="en-US"/>
              <a:t>RF Power transport, eric.montesinos@cern.ch, CERN RF Amplifiers &amp; Couplers</a:t>
            </a:r>
          </a:p>
        </p:txBody>
      </p:sp>
      <p:sp>
        <p:nvSpPr>
          <p:cNvPr id="5" name="Slide Number Placeholder 4">
            <a:extLst>
              <a:ext uri="{FF2B5EF4-FFF2-40B4-BE49-F238E27FC236}">
                <a16:creationId xmlns:a16="http://schemas.microsoft.com/office/drawing/2014/main" id="{D2A97093-61E2-421A-752E-DE0466327FF1}"/>
              </a:ext>
            </a:extLst>
          </p:cNvPr>
          <p:cNvSpPr>
            <a:spLocks noGrp="1"/>
          </p:cNvSpPr>
          <p:nvPr>
            <p:ph type="sldNum" sz="quarter" idx="12"/>
          </p:nvPr>
        </p:nvSpPr>
        <p:spPr/>
        <p:txBody>
          <a:bodyPr/>
          <a:lstStyle/>
          <a:p>
            <a:fld id="{52CEAA4A-B6C7-482D-AA5B-B1AF60C88ED2}" type="slidenum">
              <a:rPr lang="en-US" smtClean="0"/>
              <a:t>32</a:t>
            </a:fld>
            <a:endParaRPr lang="en-US"/>
          </a:p>
        </p:txBody>
      </p:sp>
      <p:pic>
        <p:nvPicPr>
          <p:cNvPr id="7" name="Montage lignes version COURTE">
            <a:hlinkClick r:id="" action="ppaction://media"/>
            <a:extLst>
              <a:ext uri="{FF2B5EF4-FFF2-40B4-BE49-F238E27FC236}">
                <a16:creationId xmlns:a16="http://schemas.microsoft.com/office/drawing/2014/main" id="{323DDD8E-7ED4-9701-4AD0-840C9F508835}"/>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066800" y="552741"/>
            <a:ext cx="10058400" cy="5657850"/>
          </a:xfrm>
          <a:prstGeom prst="rect">
            <a:avLst/>
          </a:prstGeom>
        </p:spPr>
      </p:pic>
    </p:spTree>
    <p:extLst>
      <p:ext uri="{BB962C8B-B14F-4D97-AF65-F5344CB8AC3E}">
        <p14:creationId xmlns:p14="http://schemas.microsoft.com/office/powerpoint/2010/main" val="3836080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57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vol="80000">
                <p:cTn id="12" fill="hold" display="0">
                  <p:stCondLst>
                    <p:cond delay="indefinite"/>
                  </p:stCondLst>
                </p:cTn>
                <p:tgtEl>
                  <p:spTgt spid="7"/>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Coaxial Lines</a:t>
            </a:r>
          </a:p>
        </p:txBody>
      </p:sp>
      <p:sp>
        <p:nvSpPr>
          <p:cNvPr id="4" name="Date Placeholder 3"/>
          <p:cNvSpPr>
            <a:spLocks noGrp="1"/>
          </p:cNvSpPr>
          <p:nvPr>
            <p:ph type="dt" sz="half" idx="10"/>
          </p:nvPr>
        </p:nvSpPr>
        <p:spPr/>
        <p:txBody>
          <a:bodyPr/>
          <a:lstStyle/>
          <a:p>
            <a:r>
              <a:rPr lang="en-US"/>
              <a:t>CAS course on "RF for Accelerators"  18 June - 01 July 2023, Berlin Germany</a:t>
            </a:r>
            <a:endParaRPr lang="en-GB"/>
          </a:p>
        </p:txBody>
      </p:sp>
      <p:sp>
        <p:nvSpPr>
          <p:cNvPr id="5" name="Footer Placeholder 4"/>
          <p:cNvSpPr>
            <a:spLocks noGrp="1"/>
          </p:cNvSpPr>
          <p:nvPr>
            <p:ph type="ftr" sz="quarter" idx="11"/>
          </p:nvPr>
        </p:nvSpPr>
        <p:spPr/>
        <p:txBody>
          <a:bodyPr/>
          <a:lstStyle/>
          <a:p>
            <a:r>
              <a:rPr lang="en-GB"/>
              <a:t>RF Power transport, eric.montesinos@cern.ch, CERN RF Amplifiers &amp; Couplers</a:t>
            </a:r>
          </a:p>
        </p:txBody>
      </p:sp>
      <p:sp>
        <p:nvSpPr>
          <p:cNvPr id="6" name="Slide Number Placeholder 5"/>
          <p:cNvSpPr>
            <a:spLocks noGrp="1"/>
          </p:cNvSpPr>
          <p:nvPr>
            <p:ph type="sldNum" sz="quarter" idx="12"/>
          </p:nvPr>
        </p:nvSpPr>
        <p:spPr/>
        <p:txBody>
          <a:bodyPr/>
          <a:lstStyle/>
          <a:p>
            <a:fld id="{19C8F1BC-016C-42D1-A096-FB0DADE2A5B6}" type="slidenum">
              <a:rPr lang="en-GB" smtClean="0"/>
              <a:t>33</a:t>
            </a:fld>
            <a:endParaRPr lang="en-GB"/>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14844"/>
          <a:stretch/>
        </p:blipFill>
        <p:spPr>
          <a:xfrm rot="5400000">
            <a:off x="6235845" y="1057475"/>
            <a:ext cx="4904950" cy="4320000"/>
          </a:xfrm>
          <a:prstGeom prst="rect">
            <a:avLst/>
          </a:prstGeom>
          <a:effectLst/>
        </p:spPr>
      </p:pic>
      <p:pic>
        <p:nvPicPr>
          <p:cNvPr id="8" name="Content Placeholder 12">
            <a:extLst>
              <a:ext uri="{FF2B5EF4-FFF2-40B4-BE49-F238E27FC236}">
                <a16:creationId xmlns:a16="http://schemas.microsoft.com/office/drawing/2014/main" id="{3A734D0A-BC57-1C34-325D-F040A0EAB5D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rot="10800000">
            <a:off x="836612" y="1782558"/>
            <a:ext cx="5183188" cy="3887391"/>
          </a:xfrm>
          <a:prstGeom prst="rect">
            <a:avLst/>
          </a:prstGeom>
          <a:ln>
            <a:noFill/>
          </a:ln>
          <a:effectLst/>
        </p:spPr>
      </p:pic>
      <p:sp>
        <p:nvSpPr>
          <p:cNvPr id="9" name="TextBox 8">
            <a:extLst>
              <a:ext uri="{FF2B5EF4-FFF2-40B4-BE49-F238E27FC236}">
                <a16:creationId xmlns:a16="http://schemas.microsoft.com/office/drawing/2014/main" id="{292BA181-1D84-535B-E837-97036CC33C91}"/>
              </a:ext>
            </a:extLst>
          </p:cNvPr>
          <p:cNvSpPr txBox="1"/>
          <p:nvPr/>
        </p:nvSpPr>
        <p:spPr>
          <a:xfrm>
            <a:off x="2702110" y="4205717"/>
            <a:ext cx="1452192"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a:t>Traces of arcs</a:t>
            </a:r>
          </a:p>
        </p:txBody>
      </p:sp>
      <p:cxnSp>
        <p:nvCxnSpPr>
          <p:cNvPr id="10" name="Straight Arrow Connector 9">
            <a:extLst>
              <a:ext uri="{FF2B5EF4-FFF2-40B4-BE49-F238E27FC236}">
                <a16:creationId xmlns:a16="http://schemas.microsoft.com/office/drawing/2014/main" id="{E31D23A3-1C6E-AC1E-5512-161BA36976AC}"/>
              </a:ext>
            </a:extLst>
          </p:cNvPr>
          <p:cNvCxnSpPr>
            <a:stCxn id="9" idx="0"/>
          </p:cNvCxnSpPr>
          <p:nvPr/>
        </p:nvCxnSpPr>
        <p:spPr>
          <a:xfrm flipV="1">
            <a:off x="3428206" y="3197605"/>
            <a:ext cx="215825" cy="100811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 name="Straight Arrow Connector 10">
            <a:extLst>
              <a:ext uri="{FF2B5EF4-FFF2-40B4-BE49-F238E27FC236}">
                <a16:creationId xmlns:a16="http://schemas.microsoft.com/office/drawing/2014/main" id="{464999B6-3DF3-8E09-B3F1-58EFDCE29D31}"/>
              </a:ext>
            </a:extLst>
          </p:cNvPr>
          <p:cNvCxnSpPr>
            <a:stCxn id="9" idx="0"/>
          </p:cNvCxnSpPr>
          <p:nvPr/>
        </p:nvCxnSpPr>
        <p:spPr>
          <a:xfrm flipV="1">
            <a:off x="3428206" y="3224047"/>
            <a:ext cx="575964" cy="98167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 name="Straight Arrow Connector 11">
            <a:extLst>
              <a:ext uri="{FF2B5EF4-FFF2-40B4-BE49-F238E27FC236}">
                <a16:creationId xmlns:a16="http://schemas.microsoft.com/office/drawing/2014/main" id="{E1B53A53-757E-8647-6482-7D8E1CC12150}"/>
              </a:ext>
            </a:extLst>
          </p:cNvPr>
          <p:cNvCxnSpPr>
            <a:stCxn id="9" idx="0"/>
          </p:cNvCxnSpPr>
          <p:nvPr/>
        </p:nvCxnSpPr>
        <p:spPr>
          <a:xfrm flipV="1">
            <a:off x="3428206" y="3125597"/>
            <a:ext cx="791889" cy="108012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3" name="Straight Arrow Connector 12">
            <a:extLst>
              <a:ext uri="{FF2B5EF4-FFF2-40B4-BE49-F238E27FC236}">
                <a16:creationId xmlns:a16="http://schemas.microsoft.com/office/drawing/2014/main" id="{EB24DC8A-5A6F-5B4E-ADA2-ECEF1EB787CA}"/>
              </a:ext>
            </a:extLst>
          </p:cNvPr>
          <p:cNvCxnSpPr/>
          <p:nvPr/>
        </p:nvCxnSpPr>
        <p:spPr>
          <a:xfrm flipV="1">
            <a:off x="3428206" y="3197605"/>
            <a:ext cx="1151929" cy="100811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4" name="Straight Arrow Connector 13">
            <a:extLst>
              <a:ext uri="{FF2B5EF4-FFF2-40B4-BE49-F238E27FC236}">
                <a16:creationId xmlns:a16="http://schemas.microsoft.com/office/drawing/2014/main" id="{B8C4681A-6BAB-4C31-A2C9-F15DBD118314}"/>
              </a:ext>
            </a:extLst>
          </p:cNvPr>
          <p:cNvCxnSpPr>
            <a:stCxn id="9" idx="0"/>
          </p:cNvCxnSpPr>
          <p:nvPr/>
        </p:nvCxnSpPr>
        <p:spPr>
          <a:xfrm flipV="1">
            <a:off x="3428206" y="3557645"/>
            <a:ext cx="1223937" cy="64807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5" name="TextBox 14">
            <a:extLst>
              <a:ext uri="{FF2B5EF4-FFF2-40B4-BE49-F238E27FC236}">
                <a16:creationId xmlns:a16="http://schemas.microsoft.com/office/drawing/2014/main" id="{E0722224-1F31-A690-4DA5-AD55DE9B81B6}"/>
              </a:ext>
            </a:extLst>
          </p:cNvPr>
          <p:cNvSpPr txBox="1"/>
          <p:nvPr/>
        </p:nvSpPr>
        <p:spPr>
          <a:xfrm>
            <a:off x="836610" y="5727649"/>
            <a:ext cx="5183190" cy="338554"/>
          </a:xfrm>
          <a:prstGeom prst="rect">
            <a:avLst/>
          </a:prstGeom>
          <a:noFill/>
        </p:spPr>
        <p:txBody>
          <a:bodyPr wrap="square">
            <a:spAutoFit/>
          </a:bodyPr>
          <a:lstStyle/>
          <a:p>
            <a:pPr algn="ctr"/>
            <a:r>
              <a:rPr lang="en-US" sz="1600" dirty="0">
                <a:solidFill>
                  <a:srgbClr val="002060"/>
                </a:solidFill>
              </a:rPr>
              <a:t>Arcs in the vicinity of the rod of ceramic</a:t>
            </a:r>
          </a:p>
        </p:txBody>
      </p:sp>
      <p:sp>
        <p:nvSpPr>
          <p:cNvPr id="16" name="TextBox 15">
            <a:extLst>
              <a:ext uri="{FF2B5EF4-FFF2-40B4-BE49-F238E27FC236}">
                <a16:creationId xmlns:a16="http://schemas.microsoft.com/office/drawing/2014/main" id="{483F367A-CE59-7EEE-C81C-50826F07E7D1}"/>
              </a:ext>
            </a:extLst>
          </p:cNvPr>
          <p:cNvSpPr txBox="1"/>
          <p:nvPr/>
        </p:nvSpPr>
        <p:spPr>
          <a:xfrm>
            <a:off x="6172202" y="5730643"/>
            <a:ext cx="5183190" cy="338554"/>
          </a:xfrm>
          <a:prstGeom prst="rect">
            <a:avLst/>
          </a:prstGeom>
          <a:noFill/>
        </p:spPr>
        <p:txBody>
          <a:bodyPr wrap="square">
            <a:spAutoFit/>
          </a:bodyPr>
          <a:lstStyle/>
          <a:p>
            <a:pPr algn="ctr"/>
            <a:r>
              <a:rPr lang="en-US" sz="1600" dirty="0">
                <a:solidFill>
                  <a:srgbClr val="002060"/>
                </a:solidFill>
              </a:rPr>
              <a:t>Arcs in the vicinity of the triangular ceramic</a:t>
            </a:r>
          </a:p>
        </p:txBody>
      </p:sp>
    </p:spTree>
    <p:extLst>
      <p:ext uri="{BB962C8B-B14F-4D97-AF65-F5344CB8AC3E}">
        <p14:creationId xmlns:p14="http://schemas.microsoft.com/office/powerpoint/2010/main" val="35549670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Outlook</a:t>
            </a:r>
          </a:p>
        </p:txBody>
      </p:sp>
      <p:sp>
        <p:nvSpPr>
          <p:cNvPr id="3" name="Content Placeholder 2"/>
          <p:cNvSpPr>
            <a:spLocks noGrp="1"/>
          </p:cNvSpPr>
          <p:nvPr>
            <p:ph idx="1"/>
          </p:nvPr>
        </p:nvSpPr>
        <p:spPr/>
        <p:txBody>
          <a:bodyPr>
            <a:normAutofit/>
          </a:bodyPr>
          <a:lstStyle/>
          <a:p>
            <a:pPr marL="0" indent="0">
              <a:buNone/>
            </a:pPr>
            <a:r>
              <a:rPr lang="en-GB" dirty="0">
                <a:solidFill>
                  <a:schemeClr val="bg1">
                    <a:lumMod val="85000"/>
                  </a:schemeClr>
                </a:solidFill>
              </a:rPr>
              <a:t>RF power transport basics</a:t>
            </a:r>
          </a:p>
          <a:p>
            <a:pPr marL="0" indent="0">
              <a:buNone/>
            </a:pPr>
            <a:r>
              <a:rPr lang="en-GB" dirty="0">
                <a:solidFill>
                  <a:schemeClr val="bg1">
                    <a:lumMod val="85000"/>
                  </a:schemeClr>
                </a:solidFill>
              </a:rPr>
              <a:t>Waveguides</a:t>
            </a:r>
          </a:p>
          <a:p>
            <a:pPr marL="0" indent="0">
              <a:buNone/>
            </a:pPr>
            <a:r>
              <a:rPr lang="en-GB" dirty="0">
                <a:solidFill>
                  <a:schemeClr val="bg1">
                    <a:lumMod val="85000"/>
                  </a:schemeClr>
                </a:solidFill>
              </a:rPr>
              <a:t>Coaxial lines</a:t>
            </a:r>
          </a:p>
          <a:p>
            <a:pPr marL="0" indent="0">
              <a:buNone/>
            </a:pPr>
            <a:r>
              <a:rPr lang="en-GB" dirty="0"/>
              <a:t>Circulator</a:t>
            </a:r>
          </a:p>
          <a:p>
            <a:pPr marL="0" indent="0">
              <a:buNone/>
            </a:pPr>
            <a:r>
              <a:rPr lang="en-GB" dirty="0">
                <a:solidFill>
                  <a:schemeClr val="bg1">
                    <a:lumMod val="85000"/>
                  </a:schemeClr>
                </a:solidFill>
              </a:rPr>
              <a:t>Fundamental Power Couplers</a:t>
            </a:r>
          </a:p>
        </p:txBody>
      </p:sp>
      <p:sp>
        <p:nvSpPr>
          <p:cNvPr id="4" name="Date Placeholder 3"/>
          <p:cNvSpPr>
            <a:spLocks noGrp="1"/>
          </p:cNvSpPr>
          <p:nvPr>
            <p:ph type="dt" sz="half" idx="10"/>
          </p:nvPr>
        </p:nvSpPr>
        <p:spPr/>
        <p:txBody>
          <a:bodyPr/>
          <a:lstStyle/>
          <a:p>
            <a:r>
              <a:rPr lang="en-US"/>
              <a:t>CAS course on "RF for Accelerators"  18 June - 01 July 2023, Berlin Germany</a:t>
            </a:r>
          </a:p>
        </p:txBody>
      </p:sp>
      <p:sp>
        <p:nvSpPr>
          <p:cNvPr id="5" name="Footer Placeholder 4"/>
          <p:cNvSpPr>
            <a:spLocks noGrp="1"/>
          </p:cNvSpPr>
          <p:nvPr>
            <p:ph type="ftr" sz="quarter" idx="11"/>
          </p:nvPr>
        </p:nvSpPr>
        <p:spPr/>
        <p:txBody>
          <a:bodyPr/>
          <a:lstStyle/>
          <a:p>
            <a:r>
              <a:rPr lang="en-US"/>
              <a:t>RF Power transport, eric.montesinos@cern.ch, CERN RF Amplifiers &amp; Couplers</a:t>
            </a:r>
          </a:p>
        </p:txBody>
      </p:sp>
      <p:sp>
        <p:nvSpPr>
          <p:cNvPr id="6" name="Slide Number Placeholder 5"/>
          <p:cNvSpPr>
            <a:spLocks noGrp="1"/>
          </p:cNvSpPr>
          <p:nvPr>
            <p:ph type="sldNum" sz="quarter" idx="12"/>
          </p:nvPr>
        </p:nvSpPr>
        <p:spPr/>
        <p:txBody>
          <a:bodyPr/>
          <a:lstStyle/>
          <a:p>
            <a:fld id="{52CEAA4A-B6C7-482D-AA5B-B1AF60C88ED2}" type="slidenum">
              <a:rPr lang="en-US" smtClean="0"/>
              <a:t>34</a:t>
            </a:fld>
            <a:endParaRPr lang="en-US"/>
          </a:p>
        </p:txBody>
      </p:sp>
    </p:spTree>
    <p:extLst>
      <p:ext uri="{BB962C8B-B14F-4D97-AF65-F5344CB8AC3E}">
        <p14:creationId xmlns:p14="http://schemas.microsoft.com/office/powerpoint/2010/main" val="86176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C2CB9-C986-4701-CA5A-3631A26C93D9}"/>
              </a:ext>
            </a:extLst>
          </p:cNvPr>
          <p:cNvSpPr>
            <a:spLocks noGrp="1"/>
          </p:cNvSpPr>
          <p:nvPr>
            <p:ph type="title"/>
          </p:nvPr>
        </p:nvSpPr>
        <p:spPr/>
        <p:txBody>
          <a:bodyPr/>
          <a:lstStyle/>
          <a:p>
            <a:r>
              <a:rPr lang="fr-CH" dirty="0" err="1"/>
              <a:t>Mismatch</a:t>
            </a:r>
            <a:endParaRPr lang="en-US" dirty="0"/>
          </a:p>
        </p:txBody>
      </p:sp>
      <p:sp>
        <p:nvSpPr>
          <p:cNvPr id="4" name="Date Placeholder 3">
            <a:extLst>
              <a:ext uri="{FF2B5EF4-FFF2-40B4-BE49-F238E27FC236}">
                <a16:creationId xmlns:a16="http://schemas.microsoft.com/office/drawing/2014/main" id="{C36B41EA-8502-68D1-D070-C5C00AF4F7C8}"/>
              </a:ext>
            </a:extLst>
          </p:cNvPr>
          <p:cNvSpPr>
            <a:spLocks noGrp="1"/>
          </p:cNvSpPr>
          <p:nvPr>
            <p:ph type="dt" sz="half" idx="10"/>
          </p:nvPr>
        </p:nvSpPr>
        <p:spPr/>
        <p:txBody>
          <a:bodyPr/>
          <a:lstStyle/>
          <a:p>
            <a:r>
              <a:rPr lang="en-US"/>
              <a:t>CAS course on "RF for Accelerators"  18 June - 01 July 2023, Berlin Germany</a:t>
            </a:r>
          </a:p>
        </p:txBody>
      </p:sp>
      <p:sp>
        <p:nvSpPr>
          <p:cNvPr id="5" name="Footer Placeholder 4">
            <a:extLst>
              <a:ext uri="{FF2B5EF4-FFF2-40B4-BE49-F238E27FC236}">
                <a16:creationId xmlns:a16="http://schemas.microsoft.com/office/drawing/2014/main" id="{D3ABE3B8-B04F-79F9-717A-3820AE04A459}"/>
              </a:ext>
            </a:extLst>
          </p:cNvPr>
          <p:cNvSpPr>
            <a:spLocks noGrp="1"/>
          </p:cNvSpPr>
          <p:nvPr>
            <p:ph type="ftr" sz="quarter" idx="11"/>
          </p:nvPr>
        </p:nvSpPr>
        <p:spPr/>
        <p:txBody>
          <a:bodyPr/>
          <a:lstStyle/>
          <a:p>
            <a:r>
              <a:rPr lang="en-US"/>
              <a:t>RF Power transport, eric.montesinos@cern.ch, CERN RF Amplifiers &amp; Couplers</a:t>
            </a:r>
          </a:p>
        </p:txBody>
      </p:sp>
      <p:sp>
        <p:nvSpPr>
          <p:cNvPr id="6" name="Slide Number Placeholder 5">
            <a:extLst>
              <a:ext uri="{FF2B5EF4-FFF2-40B4-BE49-F238E27FC236}">
                <a16:creationId xmlns:a16="http://schemas.microsoft.com/office/drawing/2014/main" id="{901BE847-8760-06A9-4291-DCDE1223797D}"/>
              </a:ext>
            </a:extLst>
          </p:cNvPr>
          <p:cNvSpPr>
            <a:spLocks noGrp="1"/>
          </p:cNvSpPr>
          <p:nvPr>
            <p:ph type="sldNum" sz="quarter" idx="12"/>
          </p:nvPr>
        </p:nvSpPr>
        <p:spPr/>
        <p:txBody>
          <a:bodyPr/>
          <a:lstStyle/>
          <a:p>
            <a:fld id="{52CEAA4A-B6C7-482D-AA5B-B1AF60C88ED2}" type="slidenum">
              <a:rPr lang="en-US" smtClean="0"/>
              <a:t>35</a:t>
            </a:fld>
            <a:endParaRPr lang="en-US"/>
          </a:p>
        </p:txBody>
      </p:sp>
      <p:pic>
        <p:nvPicPr>
          <p:cNvPr id="7" name="Content Placeholder 7">
            <a:extLst>
              <a:ext uri="{FF2B5EF4-FFF2-40B4-BE49-F238E27FC236}">
                <a16:creationId xmlns:a16="http://schemas.microsoft.com/office/drawing/2014/main" id="{91D1D5AE-619B-C492-69B1-EDEAB6F8E61D}"/>
              </a:ext>
            </a:extLst>
          </p:cNvPr>
          <p:cNvPicPr>
            <a:picLocks noChangeAspect="1"/>
          </p:cNvPicPr>
          <p:nvPr/>
        </p:nvPicPr>
        <p:blipFill rotWithShape="1">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p:blipFill>
        <p:spPr>
          <a:xfrm>
            <a:off x="4171996" y="2552979"/>
            <a:ext cx="2160240" cy="576065"/>
          </a:xfrm>
          <a:prstGeom prst="rect">
            <a:avLst/>
          </a:prstGeom>
        </p:spPr>
      </p:pic>
      <p:pic>
        <p:nvPicPr>
          <p:cNvPr id="8" name="Content Placeholder 7">
            <a:extLst>
              <a:ext uri="{FF2B5EF4-FFF2-40B4-BE49-F238E27FC236}">
                <a16:creationId xmlns:a16="http://schemas.microsoft.com/office/drawing/2014/main" id="{660B1294-073E-1BAD-9680-A1A26DCF4B1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171996" y="3273060"/>
            <a:ext cx="2304256" cy="288032"/>
          </a:xfrm>
          <a:prstGeom prst="rect">
            <a:avLst/>
          </a:prstGeom>
        </p:spPr>
      </p:pic>
      <p:pic>
        <p:nvPicPr>
          <p:cNvPr id="9" name="Content Placeholder 7">
            <a:extLst>
              <a:ext uri="{FF2B5EF4-FFF2-40B4-BE49-F238E27FC236}">
                <a16:creationId xmlns:a16="http://schemas.microsoft.com/office/drawing/2014/main" id="{83C6BCD7-5C50-65E4-66AC-16EE32215AD4}"/>
              </a:ext>
            </a:extLst>
          </p:cNvPr>
          <p:cNvPicPr>
            <a:picLocks noChangeAspect="1"/>
          </p:cNvPicPr>
          <p:nvPr/>
        </p:nvPicPr>
        <p:blipFill rotWithShape="1">
          <a:blip r:embed="rId4" cstate="print">
            <a:duotone>
              <a:schemeClr val="accent6">
                <a:shade val="45000"/>
                <a:satMod val="135000"/>
              </a:schemeClr>
              <a:prstClr val="white"/>
            </a:duotone>
            <a:extLst>
              <a:ext uri="{28A0092B-C50C-407E-A947-70E740481C1C}">
                <a14:useLocalDpi xmlns:a14="http://schemas.microsoft.com/office/drawing/2010/main" val="0"/>
              </a:ext>
            </a:extLst>
          </a:blip>
          <a:srcRect/>
          <a:stretch/>
        </p:blipFill>
        <p:spPr>
          <a:xfrm>
            <a:off x="7722289" y="2517714"/>
            <a:ext cx="2232248" cy="576065"/>
          </a:xfrm>
          <a:prstGeom prst="rect">
            <a:avLst/>
          </a:prstGeom>
        </p:spPr>
      </p:pic>
      <p:sp>
        <p:nvSpPr>
          <p:cNvPr id="10" name="TextBox 9">
            <a:extLst>
              <a:ext uri="{FF2B5EF4-FFF2-40B4-BE49-F238E27FC236}">
                <a16:creationId xmlns:a16="http://schemas.microsoft.com/office/drawing/2014/main" id="{F86019B6-29A1-B496-EA28-31FBD5D4D34E}"/>
              </a:ext>
            </a:extLst>
          </p:cNvPr>
          <p:cNvSpPr txBox="1"/>
          <p:nvPr/>
        </p:nvSpPr>
        <p:spPr>
          <a:xfrm>
            <a:off x="4723638" y="1976916"/>
            <a:ext cx="1088439" cy="461665"/>
          </a:xfrm>
          <a:prstGeom prst="rect">
            <a:avLst/>
          </a:prstGeom>
          <a:noFill/>
        </p:spPr>
        <p:txBody>
          <a:bodyPr wrap="none" rtlCol="0">
            <a:spAutoFit/>
          </a:bodyPr>
          <a:lstStyle/>
          <a:p>
            <a:r>
              <a:rPr lang="en-GB" sz="2400" dirty="0">
                <a:solidFill>
                  <a:srgbClr val="002060"/>
                </a:solidFill>
              </a:rPr>
              <a:t>V </a:t>
            </a:r>
            <a:r>
              <a:rPr lang="en-GB" sz="2400" baseline="-25000" dirty="0">
                <a:solidFill>
                  <a:srgbClr val="002060"/>
                </a:solidFill>
              </a:rPr>
              <a:t>forward</a:t>
            </a:r>
          </a:p>
        </p:txBody>
      </p:sp>
      <p:sp>
        <p:nvSpPr>
          <p:cNvPr id="11" name="TextBox 10">
            <a:extLst>
              <a:ext uri="{FF2B5EF4-FFF2-40B4-BE49-F238E27FC236}">
                <a16:creationId xmlns:a16="http://schemas.microsoft.com/office/drawing/2014/main" id="{5AA5B0A7-0DEE-831C-9EA2-8943F27786D0}"/>
              </a:ext>
            </a:extLst>
          </p:cNvPr>
          <p:cNvSpPr txBox="1"/>
          <p:nvPr/>
        </p:nvSpPr>
        <p:spPr>
          <a:xfrm>
            <a:off x="4748060" y="3459467"/>
            <a:ext cx="1173463" cy="461665"/>
          </a:xfrm>
          <a:prstGeom prst="rect">
            <a:avLst/>
          </a:prstGeom>
          <a:noFill/>
        </p:spPr>
        <p:txBody>
          <a:bodyPr wrap="none" rtlCol="0">
            <a:spAutoFit/>
          </a:bodyPr>
          <a:lstStyle/>
          <a:p>
            <a:r>
              <a:rPr lang="en-GB" sz="2400" dirty="0">
                <a:solidFill>
                  <a:srgbClr val="002060"/>
                </a:solidFill>
              </a:rPr>
              <a:t>V </a:t>
            </a:r>
            <a:r>
              <a:rPr lang="en-GB" sz="2400" baseline="-25000" dirty="0">
                <a:solidFill>
                  <a:srgbClr val="002060"/>
                </a:solidFill>
              </a:rPr>
              <a:t>reflected</a:t>
            </a:r>
          </a:p>
        </p:txBody>
      </p:sp>
      <p:sp>
        <p:nvSpPr>
          <p:cNvPr id="12" name="TextBox 11">
            <a:extLst>
              <a:ext uri="{FF2B5EF4-FFF2-40B4-BE49-F238E27FC236}">
                <a16:creationId xmlns:a16="http://schemas.microsoft.com/office/drawing/2014/main" id="{D232EB77-BCD7-B6FC-AC40-9EE4A5C4C613}"/>
              </a:ext>
            </a:extLst>
          </p:cNvPr>
          <p:cNvSpPr txBox="1"/>
          <p:nvPr/>
        </p:nvSpPr>
        <p:spPr>
          <a:xfrm>
            <a:off x="8112000" y="1987466"/>
            <a:ext cx="1403269" cy="461665"/>
          </a:xfrm>
          <a:prstGeom prst="rect">
            <a:avLst/>
          </a:prstGeom>
          <a:noFill/>
        </p:spPr>
        <p:txBody>
          <a:bodyPr wrap="none" rtlCol="0">
            <a:spAutoFit/>
          </a:bodyPr>
          <a:lstStyle/>
          <a:p>
            <a:r>
              <a:rPr lang="en-GB" sz="2400" dirty="0">
                <a:solidFill>
                  <a:srgbClr val="002060"/>
                </a:solidFill>
              </a:rPr>
              <a:t>V </a:t>
            </a:r>
            <a:r>
              <a:rPr lang="en-GB" sz="2400" baseline="-25000" dirty="0">
                <a:solidFill>
                  <a:srgbClr val="002060"/>
                </a:solidFill>
              </a:rPr>
              <a:t>transmitted</a:t>
            </a:r>
          </a:p>
        </p:txBody>
      </p:sp>
      <p:cxnSp>
        <p:nvCxnSpPr>
          <p:cNvPr id="13" name="Straight Arrow Connector 12">
            <a:extLst>
              <a:ext uri="{FF2B5EF4-FFF2-40B4-BE49-F238E27FC236}">
                <a16:creationId xmlns:a16="http://schemas.microsoft.com/office/drawing/2014/main" id="{CABA5C71-1EA7-A7BD-B555-59A2E95E6DD4}"/>
              </a:ext>
            </a:extLst>
          </p:cNvPr>
          <p:cNvCxnSpPr>
            <a:cxnSpLocks/>
            <a:stCxn id="18" idx="0"/>
          </p:cNvCxnSpPr>
          <p:nvPr/>
        </p:nvCxnSpPr>
        <p:spPr>
          <a:xfrm>
            <a:off x="3288000" y="4149000"/>
            <a:ext cx="4469040" cy="0"/>
          </a:xfrm>
          <a:prstGeom prst="straightConnector1">
            <a:avLst/>
          </a:prstGeom>
          <a:ln w="57150">
            <a:solidFill>
              <a:srgbClr val="0070C0"/>
            </a:solidFill>
            <a:tailEnd type="triangle"/>
          </a:ln>
        </p:spPr>
        <p:style>
          <a:lnRef idx="3">
            <a:schemeClr val="accent5"/>
          </a:lnRef>
          <a:fillRef idx="0">
            <a:schemeClr val="accent5"/>
          </a:fillRef>
          <a:effectRef idx="2">
            <a:schemeClr val="accent5"/>
          </a:effectRef>
          <a:fontRef idx="minor">
            <a:schemeClr val="tx1"/>
          </a:fontRef>
        </p:style>
      </p:cxnSp>
      <p:sp>
        <p:nvSpPr>
          <p:cNvPr id="14" name="TextBox 13">
            <a:extLst>
              <a:ext uri="{FF2B5EF4-FFF2-40B4-BE49-F238E27FC236}">
                <a16:creationId xmlns:a16="http://schemas.microsoft.com/office/drawing/2014/main" id="{08B2C77E-10C0-FDB1-D9A0-958AECBEBD0C}"/>
              </a:ext>
            </a:extLst>
          </p:cNvPr>
          <p:cNvSpPr txBox="1"/>
          <p:nvPr/>
        </p:nvSpPr>
        <p:spPr>
          <a:xfrm>
            <a:off x="2229584" y="4775936"/>
            <a:ext cx="1082797" cy="369332"/>
          </a:xfrm>
          <a:prstGeom prst="rect">
            <a:avLst/>
          </a:prstGeom>
          <a:noFill/>
        </p:spPr>
        <p:txBody>
          <a:bodyPr wrap="none" rtlCol="0">
            <a:spAutoFit/>
          </a:bodyPr>
          <a:lstStyle/>
          <a:p>
            <a:pPr algn="ctr"/>
            <a:r>
              <a:rPr lang="en-GB" b="1" dirty="0">
                <a:solidFill>
                  <a:schemeClr val="bg1">
                    <a:lumMod val="65000"/>
                  </a:schemeClr>
                </a:solidFill>
              </a:rPr>
              <a:t>RF Power</a:t>
            </a:r>
          </a:p>
        </p:txBody>
      </p:sp>
      <p:sp>
        <p:nvSpPr>
          <p:cNvPr id="15" name="TextBox 14">
            <a:extLst>
              <a:ext uri="{FF2B5EF4-FFF2-40B4-BE49-F238E27FC236}">
                <a16:creationId xmlns:a16="http://schemas.microsoft.com/office/drawing/2014/main" id="{CD5E6171-57C8-9EF1-1215-A9C5356A9134}"/>
              </a:ext>
            </a:extLst>
          </p:cNvPr>
          <p:cNvSpPr txBox="1"/>
          <p:nvPr/>
        </p:nvSpPr>
        <p:spPr>
          <a:xfrm>
            <a:off x="4389824" y="4415896"/>
            <a:ext cx="1958293" cy="369332"/>
          </a:xfrm>
          <a:prstGeom prst="rect">
            <a:avLst/>
          </a:prstGeom>
          <a:noFill/>
        </p:spPr>
        <p:txBody>
          <a:bodyPr wrap="none" rtlCol="0">
            <a:spAutoFit/>
          </a:bodyPr>
          <a:lstStyle/>
          <a:p>
            <a:r>
              <a:rPr lang="en-GB" b="1" dirty="0">
                <a:solidFill>
                  <a:srgbClr val="002060"/>
                </a:solidFill>
              </a:rPr>
              <a:t>Transmission Lines</a:t>
            </a:r>
          </a:p>
        </p:txBody>
      </p:sp>
      <p:sp>
        <p:nvSpPr>
          <p:cNvPr id="18" name="Isosceles Triangle 17">
            <a:extLst>
              <a:ext uri="{FF2B5EF4-FFF2-40B4-BE49-F238E27FC236}">
                <a16:creationId xmlns:a16="http://schemas.microsoft.com/office/drawing/2014/main" id="{58EE0229-077F-8F96-E16D-743D15E928C5}"/>
              </a:ext>
            </a:extLst>
          </p:cNvPr>
          <p:cNvSpPr/>
          <p:nvPr/>
        </p:nvSpPr>
        <p:spPr>
          <a:xfrm rot="5400000">
            <a:off x="2373600" y="3691800"/>
            <a:ext cx="914400" cy="914400"/>
          </a:xfrm>
          <a:prstGeom prst="triangl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9" name="Rounded Rectangle 10">
            <a:extLst>
              <a:ext uri="{FF2B5EF4-FFF2-40B4-BE49-F238E27FC236}">
                <a16:creationId xmlns:a16="http://schemas.microsoft.com/office/drawing/2014/main" id="{C6EEA677-81E6-AA7F-73B7-BA489BCF50A1}"/>
              </a:ext>
            </a:extLst>
          </p:cNvPr>
          <p:cNvSpPr/>
          <p:nvPr/>
        </p:nvSpPr>
        <p:spPr>
          <a:xfrm>
            <a:off x="7778864" y="3690299"/>
            <a:ext cx="2160000" cy="900000"/>
          </a:xfrm>
          <a:prstGeom prst="roundRect">
            <a:avLst/>
          </a:prstGeom>
          <a:ln>
            <a:solidFill>
              <a:schemeClr val="bg1">
                <a:lumMod val="6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solidFill>
                  <a:schemeClr val="bg1">
                    <a:lumMod val="65000"/>
                  </a:schemeClr>
                </a:solidFill>
              </a:rPr>
              <a:t>DUT</a:t>
            </a:r>
          </a:p>
          <a:p>
            <a:pPr algn="ctr"/>
            <a:r>
              <a:rPr lang="en-GB" sz="1600" dirty="0">
                <a:solidFill>
                  <a:schemeClr val="bg1">
                    <a:lumMod val="65000"/>
                  </a:schemeClr>
                </a:solidFill>
              </a:rPr>
              <a:t>(Device Under Test)</a:t>
            </a:r>
          </a:p>
        </p:txBody>
      </p:sp>
    </p:spTree>
    <p:extLst>
      <p:ext uri="{BB962C8B-B14F-4D97-AF65-F5344CB8AC3E}">
        <p14:creationId xmlns:p14="http://schemas.microsoft.com/office/powerpoint/2010/main" val="34052578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2071437030"/>
                  </p:ext>
                </p:extLst>
              </p:nvPr>
            </p:nvGraphicFramePr>
            <p:xfrm>
              <a:off x="838200" y="4365296"/>
              <a:ext cx="5113784" cy="1737360"/>
            </p:xfrm>
            <a:graphic>
              <a:graphicData uri="http://schemas.openxmlformats.org/drawingml/2006/table">
                <a:tbl>
                  <a:tblPr>
                    <a:tableStyleId>{69012ECD-51FC-41F1-AA8D-1B2483CD663E}</a:tableStyleId>
                  </a:tblPr>
                  <a:tblGrid>
                    <a:gridCol w="1256219">
                      <a:extLst>
                        <a:ext uri="{9D8B030D-6E8A-4147-A177-3AD203B41FA5}">
                          <a16:colId xmlns:a16="http://schemas.microsoft.com/office/drawing/2014/main" val="20000"/>
                        </a:ext>
                      </a:extLst>
                    </a:gridCol>
                    <a:gridCol w="3857565">
                      <a:extLst>
                        <a:ext uri="{9D8B030D-6E8A-4147-A177-3AD203B41FA5}">
                          <a16:colId xmlns:a16="http://schemas.microsoft.com/office/drawing/2014/main" val="20001"/>
                        </a:ext>
                      </a:extLst>
                    </a:gridCol>
                  </a:tblGrid>
                  <a:tr h="578076">
                    <a:tc>
                      <a:txBody>
                        <a:bodyPr/>
                        <a:lstStyle/>
                        <a:p>
                          <a:endParaRPr lang="en-GB" sz="1600" dirty="0">
                            <a:solidFill>
                              <a:srgbClr val="002060"/>
                            </a:solidFill>
                            <a:latin typeface="+mn-lt"/>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600" dirty="0">
                            <a:solidFill>
                              <a:srgbClr val="002060"/>
                            </a:solidFill>
                            <a:latin typeface="+mn-lt"/>
                          </a:endParaRPr>
                        </a:p>
                      </a:txBody>
                      <a:tcPr anchor="ctr"/>
                    </a:tc>
                    <a:extLst>
                      <a:ext uri="{0D108BD9-81ED-4DB2-BD59-A6C34878D82A}">
                        <a16:rowId xmlns:a16="http://schemas.microsoft.com/office/drawing/2014/main" val="10000"/>
                      </a:ext>
                    </a:extLst>
                  </a:tr>
                  <a:tr h="581208">
                    <a:tc>
                      <a:txBody>
                        <a:bodyPr/>
                        <a:lstStyle/>
                        <a:p>
                          <a14:m>
                            <m:oMath xmlns:m="http://schemas.openxmlformats.org/officeDocument/2006/math">
                              <m:r>
                                <a:rPr lang="az-Cyrl-AZ" sz="1600" smtClean="0">
                                  <a:solidFill>
                                    <a:srgbClr val="002060"/>
                                  </a:solidFill>
                                  <a:latin typeface="Cambria Math" panose="02040503050406030204" pitchFamily="18" charset="0"/>
                                </a:rPr>
                                <m:t>Г</m:t>
                              </m:r>
                              <m:r>
                                <a:rPr lang="en-GB" sz="1600" smtClean="0">
                                  <a:solidFill>
                                    <a:srgbClr val="002060"/>
                                  </a:solidFill>
                                  <a:latin typeface="Cambria Math" panose="02040503050406030204" pitchFamily="18" charset="0"/>
                                </a:rPr>
                                <m:t>=</m:t>
                              </m:r>
                            </m:oMath>
                          </a14:m>
                          <a:r>
                            <a:rPr lang="en-GB" sz="1600" dirty="0">
                              <a:solidFill>
                                <a:srgbClr val="002060"/>
                              </a:solidFill>
                              <a:latin typeface="+mn-lt"/>
                            </a:rPr>
                            <a:t> 0</a:t>
                          </a:r>
                        </a:p>
                      </a:txBody>
                      <a:tcPr anchor="ctr"/>
                    </a:tc>
                    <a:tc>
                      <a:txBody>
                        <a:bodyPr/>
                        <a:lstStyle/>
                        <a:p>
                          <a:r>
                            <a:rPr lang="en-GB" sz="1600" dirty="0">
                              <a:solidFill>
                                <a:srgbClr val="002060"/>
                              </a:solidFill>
                              <a:effectLst/>
                              <a:latin typeface="+mn-lt"/>
                            </a:rPr>
                            <a:t>when the line is perfectly matched, no reflection</a:t>
                          </a:r>
                          <a:endParaRPr lang="en-GB" sz="1600" dirty="0">
                            <a:solidFill>
                              <a:srgbClr val="002060"/>
                            </a:solidFill>
                            <a:latin typeface="+mn-lt"/>
                          </a:endParaRPr>
                        </a:p>
                      </a:txBody>
                      <a:tcPr anchor="ctr"/>
                    </a:tc>
                    <a:extLst>
                      <a:ext uri="{0D108BD9-81ED-4DB2-BD59-A6C34878D82A}">
                        <a16:rowId xmlns:a16="http://schemas.microsoft.com/office/drawing/2014/main" val="10001"/>
                      </a:ext>
                    </a:extLst>
                  </a:tr>
                  <a:tr h="578076">
                    <a:tc>
                      <a:txBody>
                        <a:bodyPr/>
                        <a:lstStyle/>
                        <a:p>
                          <a:endParaRPr lang="en-GB" sz="1600" dirty="0">
                            <a:solidFill>
                              <a:srgbClr val="002060"/>
                            </a:solidFill>
                            <a:latin typeface="+mn-lt"/>
                          </a:endParaRPr>
                        </a:p>
                      </a:txBody>
                      <a:tcPr anchor="ctr"/>
                    </a:tc>
                    <a:tc>
                      <a:txBody>
                        <a:bodyPr/>
                        <a:lstStyle/>
                        <a:p>
                          <a:endParaRPr lang="en-GB" sz="1600" dirty="0">
                            <a:solidFill>
                              <a:srgbClr val="002060"/>
                            </a:solidFill>
                            <a:latin typeface="+mn-lt"/>
                          </a:endParaRPr>
                        </a:p>
                      </a:txBody>
                      <a:tcPr anchor="ctr"/>
                    </a:tc>
                    <a:extLst>
                      <a:ext uri="{0D108BD9-81ED-4DB2-BD59-A6C34878D82A}">
                        <a16:rowId xmlns:a16="http://schemas.microsoft.com/office/drawing/2014/main" val="10002"/>
                      </a:ext>
                    </a:extLst>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2071437030"/>
                  </p:ext>
                </p:extLst>
              </p:nvPr>
            </p:nvGraphicFramePr>
            <p:xfrm>
              <a:off x="838200" y="4365296"/>
              <a:ext cx="5113784" cy="1737360"/>
            </p:xfrm>
            <a:graphic>
              <a:graphicData uri="http://schemas.openxmlformats.org/drawingml/2006/table">
                <a:tbl>
                  <a:tblPr>
                    <a:tableStyleId>{69012ECD-51FC-41F1-AA8D-1B2483CD663E}</a:tableStyleId>
                  </a:tblPr>
                  <a:tblGrid>
                    <a:gridCol w="1256219">
                      <a:extLst>
                        <a:ext uri="{9D8B030D-6E8A-4147-A177-3AD203B41FA5}">
                          <a16:colId xmlns:a16="http://schemas.microsoft.com/office/drawing/2014/main" val="20000"/>
                        </a:ext>
                      </a:extLst>
                    </a:gridCol>
                    <a:gridCol w="3857565">
                      <a:extLst>
                        <a:ext uri="{9D8B030D-6E8A-4147-A177-3AD203B41FA5}">
                          <a16:colId xmlns:a16="http://schemas.microsoft.com/office/drawing/2014/main" val="20001"/>
                        </a:ext>
                      </a:extLst>
                    </a:gridCol>
                  </a:tblGrid>
                  <a:tr h="578076">
                    <a:tc>
                      <a:txBody>
                        <a:bodyPr/>
                        <a:lstStyle/>
                        <a:p>
                          <a:endParaRPr lang="en-GB" sz="1600" dirty="0">
                            <a:solidFill>
                              <a:srgbClr val="002060"/>
                            </a:solidFill>
                            <a:latin typeface="+mn-lt"/>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600" dirty="0">
                            <a:solidFill>
                              <a:srgbClr val="002060"/>
                            </a:solidFill>
                            <a:latin typeface="+mn-lt"/>
                          </a:endParaRPr>
                        </a:p>
                      </a:txBody>
                      <a:tcPr anchor="ctr"/>
                    </a:tc>
                    <a:extLst>
                      <a:ext uri="{0D108BD9-81ED-4DB2-BD59-A6C34878D82A}">
                        <a16:rowId xmlns:a16="http://schemas.microsoft.com/office/drawing/2014/main" val="10000"/>
                      </a:ext>
                    </a:extLst>
                  </a:tr>
                  <a:tr h="581208">
                    <a:tc>
                      <a:txBody>
                        <a:bodyPr/>
                        <a:lstStyle/>
                        <a:p>
                          <a:endParaRPr lang="en-US"/>
                        </a:p>
                      </a:txBody>
                      <a:tcPr anchor="ctr">
                        <a:blipFill>
                          <a:blip r:embed="rId2"/>
                          <a:stretch>
                            <a:fillRect l="-485" t="-100000" r="-308252" b="-100000"/>
                          </a:stretch>
                        </a:blipFill>
                      </a:tcPr>
                    </a:tc>
                    <a:tc>
                      <a:txBody>
                        <a:bodyPr/>
                        <a:lstStyle/>
                        <a:p>
                          <a:r>
                            <a:rPr lang="en-GB" sz="1600" dirty="0">
                              <a:solidFill>
                                <a:srgbClr val="002060"/>
                              </a:solidFill>
                              <a:effectLst/>
                              <a:latin typeface="+mn-lt"/>
                            </a:rPr>
                            <a:t>when the line is perfectly matched, no reflection</a:t>
                          </a:r>
                          <a:endParaRPr lang="en-GB" sz="1600" dirty="0">
                            <a:solidFill>
                              <a:srgbClr val="002060"/>
                            </a:solidFill>
                            <a:latin typeface="+mn-lt"/>
                          </a:endParaRPr>
                        </a:p>
                      </a:txBody>
                      <a:tcPr anchor="ctr"/>
                    </a:tc>
                    <a:extLst>
                      <a:ext uri="{0D108BD9-81ED-4DB2-BD59-A6C34878D82A}">
                        <a16:rowId xmlns:a16="http://schemas.microsoft.com/office/drawing/2014/main" val="10001"/>
                      </a:ext>
                    </a:extLst>
                  </a:tr>
                  <a:tr h="578076">
                    <a:tc>
                      <a:txBody>
                        <a:bodyPr/>
                        <a:lstStyle/>
                        <a:p>
                          <a:endParaRPr lang="en-GB" sz="1600" dirty="0">
                            <a:solidFill>
                              <a:srgbClr val="002060"/>
                            </a:solidFill>
                            <a:latin typeface="+mn-lt"/>
                          </a:endParaRPr>
                        </a:p>
                      </a:txBody>
                      <a:tcPr anchor="ctr"/>
                    </a:tc>
                    <a:tc>
                      <a:txBody>
                        <a:bodyPr/>
                        <a:lstStyle/>
                        <a:p>
                          <a:endParaRPr lang="en-GB" sz="1600" dirty="0">
                            <a:solidFill>
                              <a:srgbClr val="002060"/>
                            </a:solidFill>
                            <a:latin typeface="+mn-lt"/>
                          </a:endParaRPr>
                        </a:p>
                      </a:txBody>
                      <a:tcPr anchor="ctr"/>
                    </a:tc>
                    <a:extLst>
                      <a:ext uri="{0D108BD9-81ED-4DB2-BD59-A6C34878D82A}">
                        <a16:rowId xmlns:a16="http://schemas.microsoft.com/office/drawing/2014/main" val="10002"/>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9" name="Table 8"/>
              <p:cNvGraphicFramePr>
                <a:graphicFrameLocks noGrp="1"/>
              </p:cNvGraphicFramePr>
              <p:nvPr>
                <p:extLst>
                  <p:ext uri="{D42A27DB-BD31-4B8C-83A1-F6EECF244321}">
                    <p14:modId xmlns:p14="http://schemas.microsoft.com/office/powerpoint/2010/main" val="1926861489"/>
                  </p:ext>
                </p:extLst>
              </p:nvPr>
            </p:nvGraphicFramePr>
            <p:xfrm>
              <a:off x="838200" y="4365296"/>
              <a:ext cx="5113784" cy="1737360"/>
            </p:xfrm>
            <a:graphic>
              <a:graphicData uri="http://schemas.openxmlformats.org/drawingml/2006/table">
                <a:tbl>
                  <a:tblPr>
                    <a:tableStyleId>{3B4B98B0-60AC-42C2-AFA5-B58CD77FA1E5}</a:tableStyleId>
                  </a:tblPr>
                  <a:tblGrid>
                    <a:gridCol w="1256219">
                      <a:extLst>
                        <a:ext uri="{9D8B030D-6E8A-4147-A177-3AD203B41FA5}">
                          <a16:colId xmlns:a16="http://schemas.microsoft.com/office/drawing/2014/main" val="20000"/>
                        </a:ext>
                      </a:extLst>
                    </a:gridCol>
                    <a:gridCol w="3857565">
                      <a:extLst>
                        <a:ext uri="{9D8B030D-6E8A-4147-A177-3AD203B41FA5}">
                          <a16:colId xmlns:a16="http://schemas.microsoft.com/office/drawing/2014/main" val="20001"/>
                        </a:ext>
                      </a:extLst>
                    </a:gridCol>
                  </a:tblGrid>
                  <a:tr h="576000">
                    <a:tc>
                      <a:txBody>
                        <a:bodyPr/>
                        <a:lstStyle/>
                        <a:p>
                          <a14:m>
                            <m:oMath xmlns:m="http://schemas.openxmlformats.org/officeDocument/2006/math">
                              <m:r>
                                <a:rPr lang="az-Cyrl-AZ" sz="1600" smtClean="0">
                                  <a:solidFill>
                                    <a:srgbClr val="002060"/>
                                  </a:solidFill>
                                  <a:latin typeface="Cambria Math" panose="02040503050406030204" pitchFamily="18" charset="0"/>
                                </a:rPr>
                                <m:t>Г</m:t>
                              </m:r>
                              <m:r>
                                <a:rPr lang="en-GB" sz="1600" smtClean="0">
                                  <a:solidFill>
                                    <a:srgbClr val="002060"/>
                                  </a:solidFill>
                                  <a:latin typeface="Cambria Math" panose="02040503050406030204" pitchFamily="18" charset="0"/>
                                </a:rPr>
                                <m:t>=</m:t>
                              </m:r>
                            </m:oMath>
                          </a14:m>
                          <a:r>
                            <a:rPr lang="en-GB" sz="1600" dirty="0">
                              <a:solidFill>
                                <a:srgbClr val="002060"/>
                              </a:solidFill>
                              <a:latin typeface="+mn-lt"/>
                            </a:rPr>
                            <a:t> -1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rgbClr val="002060"/>
                              </a:solidFill>
                              <a:effectLst/>
                              <a:latin typeface="+mn-lt"/>
                            </a:rPr>
                            <a:t>when the line is short-circuited</a:t>
                          </a:r>
                          <a:endParaRPr lang="en-GB" sz="1600" dirty="0">
                            <a:solidFill>
                              <a:srgbClr val="002060"/>
                            </a:solidFill>
                            <a:latin typeface="+mn-lt"/>
                          </a:endParaRPr>
                        </a:p>
                        <a:p>
                          <a:r>
                            <a:rPr lang="en-GB" sz="1600" dirty="0">
                              <a:solidFill>
                                <a:srgbClr val="002060"/>
                              </a:solidFill>
                              <a:effectLst/>
                              <a:latin typeface="+mn-lt"/>
                            </a:rPr>
                            <a:t>complete negative reflection</a:t>
                          </a:r>
                          <a:endParaRPr lang="en-GB" sz="1600" dirty="0">
                            <a:solidFill>
                              <a:srgbClr val="002060"/>
                            </a:solidFill>
                            <a:latin typeface="+mn-lt"/>
                          </a:endParaRPr>
                        </a:p>
                      </a:txBody>
                      <a:tcPr anchor="ctr"/>
                    </a:tc>
                    <a:extLst>
                      <a:ext uri="{0D108BD9-81ED-4DB2-BD59-A6C34878D82A}">
                        <a16:rowId xmlns:a16="http://schemas.microsoft.com/office/drawing/2014/main" val="10000"/>
                      </a:ext>
                    </a:extLst>
                  </a:tr>
                  <a:tr h="576000">
                    <a:tc>
                      <a:txBody>
                        <a:bodyPr/>
                        <a:lstStyle/>
                        <a:p>
                          <a14:m>
                            <m:oMath xmlns:m="http://schemas.openxmlformats.org/officeDocument/2006/math">
                              <m:r>
                                <a:rPr lang="az-Cyrl-AZ" sz="1600" smtClean="0">
                                  <a:solidFill>
                                    <a:srgbClr val="002060"/>
                                  </a:solidFill>
                                  <a:latin typeface="Cambria Math" panose="02040503050406030204" pitchFamily="18" charset="0"/>
                                </a:rPr>
                                <m:t>Г</m:t>
                              </m:r>
                              <m:r>
                                <a:rPr lang="en-GB" sz="1600" smtClean="0">
                                  <a:solidFill>
                                    <a:srgbClr val="002060"/>
                                  </a:solidFill>
                                  <a:latin typeface="Cambria Math" panose="02040503050406030204" pitchFamily="18" charset="0"/>
                                </a:rPr>
                                <m:t>=</m:t>
                              </m:r>
                            </m:oMath>
                          </a14:m>
                          <a:r>
                            <a:rPr lang="en-GB" sz="1600" dirty="0">
                              <a:solidFill>
                                <a:srgbClr val="002060"/>
                              </a:solidFill>
                              <a:latin typeface="+mn-lt"/>
                            </a:rPr>
                            <a:t> 0</a:t>
                          </a:r>
                        </a:p>
                      </a:txBody>
                      <a:tcPr anchor="ctr"/>
                    </a:tc>
                    <a:tc>
                      <a:txBody>
                        <a:bodyPr/>
                        <a:lstStyle/>
                        <a:p>
                          <a:r>
                            <a:rPr lang="en-GB" sz="1600" dirty="0">
                              <a:solidFill>
                                <a:srgbClr val="002060"/>
                              </a:solidFill>
                              <a:effectLst/>
                              <a:latin typeface="+mn-lt"/>
                            </a:rPr>
                            <a:t>when the line is perfectly matched, no reflection</a:t>
                          </a:r>
                          <a:endParaRPr lang="en-GB" sz="1600" dirty="0">
                            <a:solidFill>
                              <a:srgbClr val="002060"/>
                            </a:solidFill>
                            <a:latin typeface="+mn-lt"/>
                          </a:endParaRPr>
                        </a:p>
                      </a:txBody>
                      <a:tcPr anchor="ctr"/>
                    </a:tc>
                    <a:extLst>
                      <a:ext uri="{0D108BD9-81ED-4DB2-BD59-A6C34878D82A}">
                        <a16:rowId xmlns:a16="http://schemas.microsoft.com/office/drawing/2014/main" val="10001"/>
                      </a:ext>
                    </a:extLst>
                  </a:tr>
                  <a:tr h="576000">
                    <a:tc>
                      <a:txBody>
                        <a:bodyPr/>
                        <a:lstStyle/>
                        <a:p>
                          <a14:m>
                            <m:oMath xmlns:m="http://schemas.openxmlformats.org/officeDocument/2006/math">
                              <m:r>
                                <a:rPr lang="az-Cyrl-AZ" sz="1600" smtClean="0">
                                  <a:solidFill>
                                    <a:srgbClr val="002060"/>
                                  </a:solidFill>
                                  <a:latin typeface="Cambria Math" panose="02040503050406030204" pitchFamily="18" charset="0"/>
                                </a:rPr>
                                <m:t>Г</m:t>
                              </m:r>
                              <m:r>
                                <a:rPr lang="en-GB" sz="1600" smtClean="0">
                                  <a:solidFill>
                                    <a:srgbClr val="002060"/>
                                  </a:solidFill>
                                  <a:latin typeface="Cambria Math" panose="02040503050406030204" pitchFamily="18" charset="0"/>
                                </a:rPr>
                                <m:t>=</m:t>
                              </m:r>
                            </m:oMath>
                          </a14:m>
                          <a:r>
                            <a:rPr lang="en-GB" sz="1600" dirty="0">
                              <a:solidFill>
                                <a:srgbClr val="002060"/>
                              </a:solidFill>
                              <a:latin typeface="+mn-lt"/>
                            </a:rPr>
                            <a:t> 1</a:t>
                          </a:r>
                        </a:p>
                      </a:txBody>
                      <a:tcPr anchor="ctr"/>
                    </a:tc>
                    <a:tc>
                      <a:txBody>
                        <a:bodyPr/>
                        <a:lstStyle/>
                        <a:p>
                          <a:r>
                            <a:rPr lang="en-GB" sz="1600" dirty="0">
                              <a:solidFill>
                                <a:srgbClr val="002060"/>
                              </a:solidFill>
                              <a:effectLst/>
                              <a:latin typeface="+mn-lt"/>
                            </a:rPr>
                            <a:t>when the line is open-circuited</a:t>
                          </a:r>
                        </a:p>
                        <a:p>
                          <a:r>
                            <a:rPr lang="en-GB" sz="1600" dirty="0">
                              <a:solidFill>
                                <a:srgbClr val="002060"/>
                              </a:solidFill>
                              <a:effectLst/>
                              <a:latin typeface="+mn-lt"/>
                            </a:rPr>
                            <a:t>complete positive reflection</a:t>
                          </a:r>
                          <a:endParaRPr lang="en-GB" sz="1600" dirty="0">
                            <a:solidFill>
                              <a:srgbClr val="002060"/>
                            </a:solidFill>
                            <a:latin typeface="+mn-lt"/>
                          </a:endParaRPr>
                        </a:p>
                      </a:txBody>
                      <a:tcPr anchor="ctr"/>
                    </a:tc>
                    <a:extLst>
                      <a:ext uri="{0D108BD9-81ED-4DB2-BD59-A6C34878D82A}">
                        <a16:rowId xmlns:a16="http://schemas.microsoft.com/office/drawing/2014/main" val="10002"/>
                      </a:ext>
                    </a:extLst>
                  </a:tr>
                </a:tbl>
              </a:graphicData>
            </a:graphic>
          </p:graphicFrame>
        </mc:Choice>
        <mc:Fallback xmlns="">
          <p:graphicFrame>
            <p:nvGraphicFramePr>
              <p:cNvPr id="9" name="Table 8"/>
              <p:cNvGraphicFramePr>
                <a:graphicFrameLocks noGrp="1"/>
              </p:cNvGraphicFramePr>
              <p:nvPr>
                <p:extLst>
                  <p:ext uri="{D42A27DB-BD31-4B8C-83A1-F6EECF244321}">
                    <p14:modId xmlns:p14="http://schemas.microsoft.com/office/powerpoint/2010/main" val="1926861489"/>
                  </p:ext>
                </p:extLst>
              </p:nvPr>
            </p:nvGraphicFramePr>
            <p:xfrm>
              <a:off x="838200" y="4365296"/>
              <a:ext cx="5113784" cy="1737360"/>
            </p:xfrm>
            <a:graphic>
              <a:graphicData uri="http://schemas.openxmlformats.org/drawingml/2006/table">
                <a:tbl>
                  <a:tblPr>
                    <a:tableStyleId>{3B4B98B0-60AC-42C2-AFA5-B58CD77FA1E5}</a:tableStyleId>
                  </a:tblPr>
                  <a:tblGrid>
                    <a:gridCol w="1256219">
                      <a:extLst>
                        <a:ext uri="{9D8B030D-6E8A-4147-A177-3AD203B41FA5}">
                          <a16:colId xmlns:a16="http://schemas.microsoft.com/office/drawing/2014/main" val="20000"/>
                        </a:ext>
                      </a:extLst>
                    </a:gridCol>
                    <a:gridCol w="3857565">
                      <a:extLst>
                        <a:ext uri="{9D8B030D-6E8A-4147-A177-3AD203B41FA5}">
                          <a16:colId xmlns:a16="http://schemas.microsoft.com/office/drawing/2014/main" val="20001"/>
                        </a:ext>
                      </a:extLst>
                    </a:gridCol>
                  </a:tblGrid>
                  <a:tr h="579120">
                    <a:tc>
                      <a:txBody>
                        <a:bodyPr/>
                        <a:lstStyle/>
                        <a:p>
                          <a:endParaRPr lang="en-US"/>
                        </a:p>
                      </a:txBody>
                      <a:tcPr anchor="ctr">
                        <a:blipFill>
                          <a:blip r:embed="rId3"/>
                          <a:stretch>
                            <a:fillRect t="-3158" r="-308252" b="-213684"/>
                          </a:stretch>
                        </a:blip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rgbClr val="002060"/>
                              </a:solidFill>
                              <a:effectLst/>
                              <a:latin typeface="+mn-lt"/>
                            </a:rPr>
                            <a:t>when the line is short-circuited</a:t>
                          </a:r>
                          <a:endParaRPr lang="en-GB" sz="1600" dirty="0">
                            <a:solidFill>
                              <a:srgbClr val="002060"/>
                            </a:solidFill>
                            <a:latin typeface="+mn-lt"/>
                          </a:endParaRPr>
                        </a:p>
                        <a:p>
                          <a:r>
                            <a:rPr lang="en-GB" sz="1600" dirty="0">
                              <a:solidFill>
                                <a:srgbClr val="002060"/>
                              </a:solidFill>
                              <a:effectLst/>
                              <a:latin typeface="+mn-lt"/>
                            </a:rPr>
                            <a:t>complete negative reflection</a:t>
                          </a:r>
                          <a:endParaRPr lang="en-GB" sz="1600" dirty="0">
                            <a:solidFill>
                              <a:srgbClr val="002060"/>
                            </a:solidFill>
                            <a:latin typeface="+mn-lt"/>
                          </a:endParaRPr>
                        </a:p>
                      </a:txBody>
                      <a:tcPr anchor="ctr"/>
                    </a:tc>
                    <a:extLst>
                      <a:ext uri="{0D108BD9-81ED-4DB2-BD59-A6C34878D82A}">
                        <a16:rowId xmlns:a16="http://schemas.microsoft.com/office/drawing/2014/main" val="10000"/>
                      </a:ext>
                    </a:extLst>
                  </a:tr>
                  <a:tr h="579120">
                    <a:tc>
                      <a:txBody>
                        <a:bodyPr/>
                        <a:lstStyle/>
                        <a:p>
                          <a:endParaRPr lang="en-US"/>
                        </a:p>
                      </a:txBody>
                      <a:tcPr anchor="ctr">
                        <a:blipFill>
                          <a:blip r:embed="rId3"/>
                          <a:stretch>
                            <a:fillRect t="-102083" r="-308252" b="-111458"/>
                          </a:stretch>
                        </a:blipFill>
                      </a:tcPr>
                    </a:tc>
                    <a:tc>
                      <a:txBody>
                        <a:bodyPr/>
                        <a:lstStyle/>
                        <a:p>
                          <a:r>
                            <a:rPr lang="en-GB" sz="1600" dirty="0">
                              <a:solidFill>
                                <a:srgbClr val="002060"/>
                              </a:solidFill>
                              <a:effectLst/>
                              <a:latin typeface="+mn-lt"/>
                            </a:rPr>
                            <a:t>when the line is perfectly matched, no reflection</a:t>
                          </a:r>
                          <a:endParaRPr lang="en-GB" sz="1600" dirty="0">
                            <a:solidFill>
                              <a:srgbClr val="002060"/>
                            </a:solidFill>
                            <a:latin typeface="+mn-lt"/>
                          </a:endParaRPr>
                        </a:p>
                      </a:txBody>
                      <a:tcPr anchor="ctr"/>
                    </a:tc>
                    <a:extLst>
                      <a:ext uri="{0D108BD9-81ED-4DB2-BD59-A6C34878D82A}">
                        <a16:rowId xmlns:a16="http://schemas.microsoft.com/office/drawing/2014/main" val="10001"/>
                      </a:ext>
                    </a:extLst>
                  </a:tr>
                  <a:tr h="579120">
                    <a:tc>
                      <a:txBody>
                        <a:bodyPr/>
                        <a:lstStyle/>
                        <a:p>
                          <a:endParaRPr lang="en-US"/>
                        </a:p>
                      </a:txBody>
                      <a:tcPr anchor="ctr">
                        <a:blipFill>
                          <a:blip r:embed="rId3"/>
                          <a:stretch>
                            <a:fillRect t="-204211" r="-308252" b="-12632"/>
                          </a:stretch>
                        </a:blipFill>
                      </a:tcPr>
                    </a:tc>
                    <a:tc>
                      <a:txBody>
                        <a:bodyPr/>
                        <a:lstStyle/>
                        <a:p>
                          <a:r>
                            <a:rPr lang="en-GB" sz="1600" dirty="0">
                              <a:solidFill>
                                <a:srgbClr val="002060"/>
                              </a:solidFill>
                              <a:effectLst/>
                              <a:latin typeface="+mn-lt"/>
                            </a:rPr>
                            <a:t>when the line is open-circuited</a:t>
                          </a:r>
                        </a:p>
                        <a:p>
                          <a:r>
                            <a:rPr lang="en-GB" sz="1600" dirty="0">
                              <a:solidFill>
                                <a:srgbClr val="002060"/>
                              </a:solidFill>
                              <a:effectLst/>
                              <a:latin typeface="+mn-lt"/>
                            </a:rPr>
                            <a:t>complete positive reflection</a:t>
                          </a:r>
                          <a:endParaRPr lang="en-GB" sz="1600" dirty="0">
                            <a:solidFill>
                              <a:srgbClr val="002060"/>
                            </a:solidFill>
                            <a:latin typeface="+mn-lt"/>
                          </a:endParaRPr>
                        </a:p>
                      </a:txBody>
                      <a:tcPr anchor="ctr"/>
                    </a:tc>
                    <a:extLst>
                      <a:ext uri="{0D108BD9-81ED-4DB2-BD59-A6C34878D82A}">
                        <a16:rowId xmlns:a16="http://schemas.microsoft.com/office/drawing/2014/main" val="10002"/>
                      </a:ext>
                    </a:extLst>
                  </a:tr>
                </a:tbl>
              </a:graphicData>
            </a:graphic>
          </p:graphicFrame>
        </mc:Fallback>
      </mc:AlternateContent>
      <p:pic>
        <p:nvPicPr>
          <p:cNvPr id="14" name="Picture 13">
            <a:extLst>
              <a:ext uri="{FF2B5EF4-FFF2-40B4-BE49-F238E27FC236}">
                <a16:creationId xmlns:a16="http://schemas.microsoft.com/office/drawing/2014/main" id="{5331FEDF-8E48-A313-0002-5727383F3B9E}"/>
              </a:ext>
            </a:extLst>
          </p:cNvPr>
          <p:cNvPicPr>
            <a:picLocks/>
          </p:cNvPicPr>
          <p:nvPr/>
        </p:nvPicPr>
        <p:blipFill>
          <a:blip r:embed="rId4">
            <a:clrChange>
              <a:clrFrom>
                <a:srgbClr val="FFFFFF"/>
              </a:clrFrom>
              <a:clrTo>
                <a:srgbClr val="FFFFFF">
                  <a:alpha val="0"/>
                </a:srgbClr>
              </a:clrTo>
            </a:clrChange>
          </a:blip>
          <a:stretch>
            <a:fillRect/>
          </a:stretch>
        </p:blipFill>
        <p:spPr>
          <a:xfrm flipV="1">
            <a:off x="7695646" y="3429000"/>
            <a:ext cx="1440000" cy="864000"/>
          </a:xfrm>
          <a:prstGeom prst="rect">
            <a:avLst/>
          </a:prstGeom>
        </p:spPr>
      </p:pic>
      <p:pic>
        <p:nvPicPr>
          <p:cNvPr id="21" name="Picture 20"/>
          <p:cNvPicPr>
            <a:picLocks noChangeAspect="1"/>
          </p:cNvPicPr>
          <p:nvPr/>
        </p:nvPicPr>
        <p:blipFill>
          <a:blip r:embed="rId5">
            <a:clrChange>
              <a:clrFrom>
                <a:srgbClr val="FFFFFF"/>
              </a:clrFrom>
              <a:clrTo>
                <a:srgbClr val="FFFFFF">
                  <a:alpha val="0"/>
                </a:srgbClr>
              </a:clrTo>
            </a:clrChange>
          </a:blip>
          <a:stretch>
            <a:fillRect/>
          </a:stretch>
        </p:blipFill>
        <p:spPr>
          <a:xfrm>
            <a:off x="7695486" y="3429000"/>
            <a:ext cx="1440000" cy="865532"/>
          </a:xfrm>
          <a:prstGeom prst="rect">
            <a:avLst/>
          </a:prstGeom>
        </p:spPr>
      </p:pic>
      <p:cxnSp>
        <p:nvCxnSpPr>
          <p:cNvPr id="7" name="Straight Arrow Connector 6">
            <a:extLst>
              <a:ext uri="{FF2B5EF4-FFF2-40B4-BE49-F238E27FC236}">
                <a16:creationId xmlns:a16="http://schemas.microsoft.com/office/drawing/2014/main" id="{ED741B18-7556-9E79-E195-CD6CA55F6BB1}"/>
              </a:ext>
            </a:extLst>
          </p:cNvPr>
          <p:cNvCxnSpPr/>
          <p:nvPr/>
        </p:nvCxnSpPr>
        <p:spPr>
          <a:xfrm flipH="1" flipV="1">
            <a:off x="7983518" y="4293096"/>
            <a:ext cx="900000" cy="0"/>
          </a:xfrm>
          <a:prstGeom prst="straightConnector1">
            <a:avLst/>
          </a:prstGeom>
          <a:ln w="38100">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2" name="Title 1"/>
          <p:cNvSpPr>
            <a:spLocks noGrp="1"/>
          </p:cNvSpPr>
          <p:nvPr>
            <p:ph type="title"/>
          </p:nvPr>
        </p:nvSpPr>
        <p:spPr/>
        <p:txBody>
          <a:bodyPr/>
          <a:lstStyle/>
          <a:p>
            <a:r>
              <a:rPr lang="en-GB" dirty="0"/>
              <a:t>Reflection from Device Under Test (DUT)</a:t>
            </a:r>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838200" y="1825625"/>
                <a:ext cx="5181600" cy="2276425"/>
              </a:xfrm>
            </p:spPr>
            <p:txBody>
              <a:bodyPr>
                <a:noAutofit/>
              </a:bodyPr>
              <a:lstStyle/>
              <a:p>
                <a:r>
                  <a:rPr lang="en-GB" sz="1600" dirty="0"/>
                  <a:t>Standing Wave Ration SWR  is a measure of impedance matching of DUT</a:t>
                </a:r>
              </a:p>
              <a:p>
                <a:r>
                  <a:rPr lang="en-GB" sz="1600" dirty="0"/>
                  <a:t>A wave is partly reflected when a transmission line is terminated with other than a pure resistance equal to its characteristic impedance</a:t>
                </a:r>
              </a:p>
              <a:p>
                <a:r>
                  <a:rPr lang="en-GB" sz="1600" dirty="0"/>
                  <a:t>The reflection coefficient is defined by</a:t>
                </a:r>
              </a:p>
              <a:p>
                <a:endParaRPr lang="en-GB" sz="1600" dirty="0"/>
              </a:p>
              <a:p>
                <a:pPr/>
                <a14:m>
                  <m:oMathPara xmlns:m="http://schemas.openxmlformats.org/officeDocument/2006/math">
                    <m:oMathParaPr>
                      <m:jc m:val="centerGroup"/>
                    </m:oMathParaPr>
                    <m:oMath xmlns:m="http://schemas.openxmlformats.org/officeDocument/2006/math">
                      <m:r>
                        <a:rPr lang="az-Cyrl-AZ" sz="1600">
                          <a:latin typeface="Cambria Math" panose="02040503050406030204" pitchFamily="18" charset="0"/>
                        </a:rPr>
                        <m:t>Г</m:t>
                      </m:r>
                      <m:r>
                        <a:rPr lang="en-GB" sz="1600">
                          <a:latin typeface="Cambria Math" panose="02040503050406030204" pitchFamily="18" charset="0"/>
                        </a:rPr>
                        <m:t>=</m:t>
                      </m:r>
                      <m:f>
                        <m:fPr>
                          <m:ctrlPr>
                            <a:rPr lang="en-GB" sz="1600" i="1">
                              <a:latin typeface="Cambria Math" panose="02040503050406030204" pitchFamily="18" charset="0"/>
                            </a:rPr>
                          </m:ctrlPr>
                        </m:fPr>
                        <m:num>
                          <m:r>
                            <a:rPr lang="en-GB" sz="1600">
                              <a:latin typeface="Cambria Math" panose="02040503050406030204" pitchFamily="18" charset="0"/>
                            </a:rPr>
                            <m:t>𝐕𝐫</m:t>
                          </m:r>
                        </m:num>
                        <m:den>
                          <m:r>
                            <a:rPr lang="en-GB" sz="1600">
                              <a:latin typeface="Cambria Math" panose="02040503050406030204" pitchFamily="18" charset="0"/>
                            </a:rPr>
                            <m:t>𝐕𝐟</m:t>
                          </m:r>
                        </m:den>
                      </m:f>
                      <m:r>
                        <a:rPr lang="en-GB" sz="1600">
                          <a:latin typeface="Cambria Math" panose="02040503050406030204" pitchFamily="18" charset="0"/>
                        </a:rPr>
                        <m:t>  </m:t>
                      </m:r>
                    </m:oMath>
                  </m:oMathPara>
                </a14:m>
                <a:endParaRPr lang="en-GB" sz="1600" dirty="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838200" y="1825625"/>
                <a:ext cx="5181600" cy="2276425"/>
              </a:xfrm>
              <a:blipFill>
                <a:blip r:embed="rId6"/>
                <a:stretch>
                  <a:fillRect l="-706" t="-4813" b="-4545"/>
                </a:stretch>
              </a:blipFill>
            </p:spPr>
            <p:txBody>
              <a:bodyPr/>
              <a:lstStyle/>
              <a:p>
                <a:r>
                  <a:rPr lang="en-US">
                    <a:noFill/>
                  </a:rPr>
                  <a:t> </a:t>
                </a:r>
              </a:p>
            </p:txBody>
          </p:sp>
        </mc:Fallback>
      </mc:AlternateContent>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4" name="Footer Placeholder 3"/>
          <p:cNvSpPr>
            <a:spLocks noGrp="1"/>
          </p:cNvSpPr>
          <p:nvPr>
            <p:ph type="ftr" sz="quarter" idx="11"/>
          </p:nvPr>
        </p:nvSpPr>
        <p:spPr/>
        <p:txBody>
          <a:bodyPr/>
          <a:lstStyle/>
          <a:p>
            <a:r>
              <a:rPr lang="en-GB"/>
              <a:t>RF Power transport, eric.montesinos@cern.ch, CERN RF Amplifiers &amp; Couplers</a:t>
            </a:r>
          </a:p>
        </p:txBody>
      </p:sp>
      <p:sp>
        <p:nvSpPr>
          <p:cNvPr id="34" name="Slide Number Placeholder 33"/>
          <p:cNvSpPr>
            <a:spLocks noGrp="1"/>
          </p:cNvSpPr>
          <p:nvPr>
            <p:ph type="sldNum" sz="quarter" idx="12"/>
          </p:nvPr>
        </p:nvSpPr>
        <p:spPr/>
        <p:txBody>
          <a:bodyPr/>
          <a:lstStyle/>
          <a:p>
            <a:fld id="{EF86F7D3-99D0-4571-B698-B7532A3A637D}" type="slidenum">
              <a:rPr lang="en-GB" smtClean="0"/>
              <a:pPr/>
              <a:t>36</a:t>
            </a:fld>
            <a:endParaRPr lang="en-GB"/>
          </a:p>
        </p:txBody>
      </p:sp>
      <p:sp>
        <p:nvSpPr>
          <p:cNvPr id="10" name="Rounded Rectangle 9"/>
          <p:cNvSpPr/>
          <p:nvPr/>
        </p:nvSpPr>
        <p:spPr>
          <a:xfrm>
            <a:off x="9351670" y="3429000"/>
            <a:ext cx="2160000" cy="900000"/>
          </a:xfrm>
          <a:prstGeom prst="roundRect">
            <a:avLst/>
          </a:prstGeom>
          <a:solidFill>
            <a:schemeClr val="bg1"/>
          </a:solidFill>
          <a:ln>
            <a:solidFill>
              <a:schemeClr val="bg1">
                <a:lumMod val="6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solidFill>
                  <a:schemeClr val="bg1">
                    <a:lumMod val="65000"/>
                  </a:schemeClr>
                </a:solidFill>
              </a:rPr>
              <a:t>DUT</a:t>
            </a:r>
          </a:p>
          <a:p>
            <a:pPr algn="ctr"/>
            <a:r>
              <a:rPr lang="en-GB" sz="1600" dirty="0">
                <a:solidFill>
                  <a:schemeClr val="bg1">
                    <a:lumMod val="65000"/>
                  </a:schemeClr>
                </a:solidFill>
              </a:rPr>
              <a:t>(Device Under Test)</a:t>
            </a:r>
          </a:p>
          <a:p>
            <a:pPr algn="ctr"/>
            <a:r>
              <a:rPr lang="en-US" b="1" dirty="0" err="1">
                <a:solidFill>
                  <a:srgbClr val="0070C0"/>
                </a:solidFill>
              </a:rPr>
              <a:t>Z</a:t>
            </a:r>
            <a:r>
              <a:rPr lang="en-US" b="1" baseline="-25000" dirty="0" err="1">
                <a:solidFill>
                  <a:srgbClr val="0070C0"/>
                </a:solidFill>
              </a:rPr>
              <a:t>c</a:t>
            </a:r>
            <a:endParaRPr lang="en-GB" b="1" baseline="-25000" dirty="0">
              <a:solidFill>
                <a:srgbClr val="0070C0"/>
              </a:solidFill>
            </a:endParaRPr>
          </a:p>
        </p:txBody>
      </p:sp>
      <mc:AlternateContent xmlns:mc="http://schemas.openxmlformats.org/markup-compatibility/2006" xmlns:a14="http://schemas.microsoft.com/office/drawing/2010/main">
        <mc:Choice Requires="a14">
          <p:sp>
            <p:nvSpPr>
              <p:cNvPr id="11" name="Rounded Rectangle 10"/>
              <p:cNvSpPr/>
              <p:nvPr/>
            </p:nvSpPr>
            <p:spPr>
              <a:xfrm>
                <a:off x="9338604" y="3429000"/>
                <a:ext cx="2160000" cy="900000"/>
              </a:xfrm>
              <a:prstGeom prst="roundRect">
                <a:avLst/>
              </a:prstGeom>
              <a:ln>
                <a:solidFill>
                  <a:schemeClr val="bg1">
                    <a:lumMod val="6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solidFill>
                      <a:schemeClr val="bg1">
                        <a:lumMod val="65000"/>
                      </a:schemeClr>
                    </a:solidFill>
                  </a:rPr>
                  <a:t>DUT</a:t>
                </a:r>
              </a:p>
              <a:p>
                <a:pPr algn="ctr"/>
                <a:r>
                  <a:rPr lang="en-GB" sz="1600" dirty="0">
                    <a:solidFill>
                      <a:schemeClr val="bg1">
                        <a:lumMod val="65000"/>
                      </a:schemeClr>
                    </a:solidFill>
                  </a:rPr>
                  <a:t>(Device Under Test)</a:t>
                </a:r>
              </a:p>
              <a:p>
                <a:pPr algn="ctr"/>
                <a:r>
                  <a:rPr lang="en-US" b="1" dirty="0">
                    <a:solidFill>
                      <a:srgbClr val="FF0000"/>
                    </a:solidFill>
                  </a:rPr>
                  <a:t>Z </a:t>
                </a:r>
                <a14:m>
                  <m:oMath xmlns:m="http://schemas.openxmlformats.org/officeDocument/2006/math">
                    <m:r>
                      <a:rPr lang="en-US" b="1" i="1">
                        <a:solidFill>
                          <a:srgbClr val="FF0000"/>
                        </a:solidFill>
                        <a:latin typeface="Cambria Math"/>
                        <a:ea typeface="Cambria Math"/>
                      </a:rPr>
                      <m:t>≠</m:t>
                    </m:r>
                  </m:oMath>
                </a14:m>
                <a:r>
                  <a:rPr lang="en-US" b="1" dirty="0">
                    <a:solidFill>
                      <a:srgbClr val="FF0000"/>
                    </a:solidFill>
                  </a:rPr>
                  <a:t> </a:t>
                </a:r>
                <a:r>
                  <a:rPr lang="en-US" b="1" dirty="0" err="1">
                    <a:solidFill>
                      <a:srgbClr val="FF0000"/>
                    </a:solidFill>
                  </a:rPr>
                  <a:t>Z</a:t>
                </a:r>
                <a:r>
                  <a:rPr lang="en-US" b="1" baseline="-25000" dirty="0" err="1">
                    <a:solidFill>
                      <a:srgbClr val="FF0000"/>
                    </a:solidFill>
                  </a:rPr>
                  <a:t>c</a:t>
                </a:r>
                <a:endParaRPr lang="en-GB" b="1" baseline="-25000" dirty="0">
                  <a:solidFill>
                    <a:srgbClr val="FF0000"/>
                  </a:solidFill>
                </a:endParaRPr>
              </a:p>
            </p:txBody>
          </p:sp>
        </mc:Choice>
        <mc:Fallback xmlns="">
          <p:sp>
            <p:nvSpPr>
              <p:cNvPr id="11" name="Rounded Rectangle 10"/>
              <p:cNvSpPr>
                <a:spLocks noRot="1" noChangeAspect="1" noMove="1" noResize="1" noEditPoints="1" noAdjustHandles="1" noChangeArrowheads="1" noChangeShapeType="1" noTextEdit="1"/>
              </p:cNvSpPr>
              <p:nvPr/>
            </p:nvSpPr>
            <p:spPr>
              <a:xfrm>
                <a:off x="9338604" y="3429000"/>
                <a:ext cx="2160000" cy="900000"/>
              </a:xfrm>
              <a:prstGeom prst="roundRect">
                <a:avLst/>
              </a:prstGeom>
              <a:blipFill>
                <a:blip r:embed="rId7"/>
                <a:stretch>
                  <a:fillRect t="-2685" b="-9396"/>
                </a:stretch>
              </a:blipFill>
              <a:ln>
                <a:solidFill>
                  <a:schemeClr val="bg1">
                    <a:lumMod val="65000"/>
                  </a:schemeClr>
                </a:solidFill>
              </a:ln>
            </p:spPr>
            <p:txBody>
              <a:bodyPr/>
              <a:lstStyle/>
              <a:p>
                <a:r>
                  <a:rPr lang="en-US">
                    <a:noFill/>
                  </a:rPr>
                  <a:t> </a:t>
                </a:r>
              </a:p>
            </p:txBody>
          </p:sp>
        </mc:Fallback>
      </mc:AlternateContent>
      <p:sp>
        <p:nvSpPr>
          <p:cNvPr id="12" name="Isosceles Triangle 11"/>
          <p:cNvSpPr/>
          <p:nvPr/>
        </p:nvSpPr>
        <p:spPr>
          <a:xfrm rot="5400000">
            <a:off x="6057374" y="3591088"/>
            <a:ext cx="720000" cy="540000"/>
          </a:xfrm>
          <a:prstGeom prst="triangl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dirty="0"/>
          </a:p>
        </p:txBody>
      </p:sp>
      <p:cxnSp>
        <p:nvCxnSpPr>
          <p:cNvPr id="13" name="Straight Arrow Connector 12"/>
          <p:cNvCxnSpPr>
            <a:stCxn id="12" idx="0"/>
            <a:endCxn id="11" idx="1"/>
          </p:cNvCxnSpPr>
          <p:nvPr/>
        </p:nvCxnSpPr>
        <p:spPr>
          <a:xfrm>
            <a:off x="6687374" y="3861088"/>
            <a:ext cx="2651230" cy="1791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5" name="TextBox 14"/>
          <p:cNvSpPr txBox="1"/>
          <p:nvPr/>
        </p:nvSpPr>
        <p:spPr>
          <a:xfrm>
            <a:off x="6114906" y="3645024"/>
            <a:ext cx="356444" cy="553998"/>
          </a:xfrm>
          <a:prstGeom prst="rect">
            <a:avLst/>
          </a:prstGeom>
          <a:noFill/>
        </p:spPr>
        <p:txBody>
          <a:bodyPr wrap="none" rtlCol="0">
            <a:spAutoFit/>
          </a:bodyPr>
          <a:lstStyle/>
          <a:p>
            <a:r>
              <a:rPr lang="en-US" dirty="0" err="1">
                <a:solidFill>
                  <a:schemeClr val="bg1"/>
                </a:solidFill>
              </a:rPr>
              <a:t>Z</a:t>
            </a:r>
            <a:r>
              <a:rPr lang="en-US" baseline="-25000" dirty="0" err="1">
                <a:solidFill>
                  <a:schemeClr val="bg1"/>
                </a:solidFill>
              </a:rPr>
              <a:t>c</a:t>
            </a:r>
            <a:endParaRPr lang="en-GB" baseline="-25000" dirty="0">
              <a:solidFill>
                <a:schemeClr val="bg1"/>
              </a:solidFill>
            </a:endParaRPr>
          </a:p>
          <a:p>
            <a:endParaRPr lang="en-GB" baseline="-25000" dirty="0">
              <a:solidFill>
                <a:schemeClr val="bg1"/>
              </a:solidFill>
            </a:endParaRPr>
          </a:p>
        </p:txBody>
      </p:sp>
      <p:sp>
        <p:nvSpPr>
          <p:cNvPr id="17" name="TextBox 16"/>
          <p:cNvSpPr txBox="1"/>
          <p:nvPr/>
        </p:nvSpPr>
        <p:spPr>
          <a:xfrm>
            <a:off x="8262706" y="4293096"/>
            <a:ext cx="368884" cy="369332"/>
          </a:xfrm>
          <a:prstGeom prst="rect">
            <a:avLst/>
          </a:prstGeom>
          <a:noFill/>
        </p:spPr>
        <p:txBody>
          <a:bodyPr wrap="none" rtlCol="0">
            <a:spAutoFit/>
          </a:bodyPr>
          <a:lstStyle/>
          <a:p>
            <a:r>
              <a:rPr lang="en-US" b="1" dirty="0" err="1">
                <a:solidFill>
                  <a:srgbClr val="FF0000"/>
                </a:solidFill>
              </a:rPr>
              <a:t>V</a:t>
            </a:r>
            <a:r>
              <a:rPr lang="en-US" b="1" baseline="-25000" dirty="0" err="1">
                <a:solidFill>
                  <a:srgbClr val="FF0000"/>
                </a:solidFill>
              </a:rPr>
              <a:t>r</a:t>
            </a:r>
            <a:endParaRPr lang="en-GB" b="1" baseline="-25000" dirty="0">
              <a:solidFill>
                <a:srgbClr val="FF0000"/>
              </a:solidFill>
            </a:endParaRPr>
          </a:p>
        </p:txBody>
      </p:sp>
      <p:cxnSp>
        <p:nvCxnSpPr>
          <p:cNvPr id="18" name="Straight Arrow Connector 17"/>
          <p:cNvCxnSpPr/>
          <p:nvPr/>
        </p:nvCxnSpPr>
        <p:spPr>
          <a:xfrm flipH="1" flipV="1">
            <a:off x="8199542" y="4293096"/>
            <a:ext cx="360000" cy="0"/>
          </a:xfrm>
          <a:prstGeom prst="straightConnector1">
            <a:avLst/>
          </a:prstGeom>
          <a:ln w="38100">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9" name="Rectangle 18"/>
          <p:cNvSpPr/>
          <p:nvPr/>
        </p:nvSpPr>
        <p:spPr>
          <a:xfrm rot="10800000" flipV="1">
            <a:off x="6669463" y="3501008"/>
            <a:ext cx="954015" cy="338554"/>
          </a:xfrm>
          <a:prstGeom prst="rect">
            <a:avLst/>
          </a:prstGeom>
        </p:spPr>
        <p:txBody>
          <a:bodyPr wrap="square">
            <a:spAutoFit/>
          </a:bodyPr>
          <a:lstStyle/>
          <a:p>
            <a:r>
              <a:rPr lang="en-US" sz="1600" dirty="0">
                <a:solidFill>
                  <a:srgbClr val="0070C0"/>
                </a:solidFill>
              </a:rPr>
              <a:t>Line = </a:t>
            </a:r>
            <a:r>
              <a:rPr lang="en-US" sz="1600" dirty="0" err="1">
                <a:solidFill>
                  <a:srgbClr val="0070C0"/>
                </a:solidFill>
              </a:rPr>
              <a:t>Z</a:t>
            </a:r>
            <a:r>
              <a:rPr lang="en-US" sz="1600" baseline="-25000" dirty="0" err="1">
                <a:solidFill>
                  <a:srgbClr val="0070C0"/>
                </a:solidFill>
              </a:rPr>
              <a:t>c</a:t>
            </a:r>
            <a:endParaRPr lang="en-GB" sz="1600" baseline="-25000" dirty="0">
              <a:solidFill>
                <a:srgbClr val="0070C0"/>
              </a:solidFill>
            </a:endParaRPr>
          </a:p>
        </p:txBody>
      </p:sp>
      <p:pic>
        <p:nvPicPr>
          <p:cNvPr id="46" name="Picture 45"/>
          <p:cNvPicPr>
            <a:picLocks/>
          </p:cNvPicPr>
          <p:nvPr/>
        </p:nvPicPr>
        <p:blipFill>
          <a:blip r:embed="rId4">
            <a:clrChange>
              <a:clrFrom>
                <a:srgbClr val="FFFFFF"/>
              </a:clrFrom>
              <a:clrTo>
                <a:srgbClr val="FFFFFF">
                  <a:alpha val="0"/>
                </a:srgbClr>
              </a:clrTo>
            </a:clrChange>
          </a:blip>
          <a:stretch>
            <a:fillRect/>
          </a:stretch>
        </p:blipFill>
        <p:spPr>
          <a:xfrm flipV="1">
            <a:off x="7695646" y="3681072"/>
            <a:ext cx="1440000" cy="396000"/>
          </a:xfrm>
          <a:prstGeom prst="rect">
            <a:avLst/>
          </a:prstGeom>
        </p:spPr>
      </p:pic>
      <p:cxnSp>
        <p:nvCxnSpPr>
          <p:cNvPr id="22" name="Straight Arrow Connector 21"/>
          <p:cNvCxnSpPr/>
          <p:nvPr/>
        </p:nvCxnSpPr>
        <p:spPr>
          <a:xfrm>
            <a:off x="8012989" y="3446234"/>
            <a:ext cx="900870" cy="0"/>
          </a:xfrm>
          <a:prstGeom prst="straightConnector1">
            <a:avLst/>
          </a:prstGeom>
          <a:ln w="38100">
            <a:solidFill>
              <a:srgbClr val="00B0F0"/>
            </a:solidFill>
            <a:tailEnd type="arrow"/>
          </a:ln>
        </p:spPr>
        <p:style>
          <a:lnRef idx="2">
            <a:schemeClr val="accent3"/>
          </a:lnRef>
          <a:fillRef idx="0">
            <a:schemeClr val="accent3"/>
          </a:fillRef>
          <a:effectRef idx="1">
            <a:schemeClr val="accent3"/>
          </a:effectRef>
          <a:fontRef idx="minor">
            <a:schemeClr val="tx1"/>
          </a:fontRef>
        </p:style>
      </p:cxnSp>
      <p:sp>
        <p:nvSpPr>
          <p:cNvPr id="23" name="TextBox 22"/>
          <p:cNvSpPr txBox="1"/>
          <p:nvPr/>
        </p:nvSpPr>
        <p:spPr>
          <a:xfrm>
            <a:off x="8230995" y="3059668"/>
            <a:ext cx="369012" cy="369332"/>
          </a:xfrm>
          <a:prstGeom prst="rect">
            <a:avLst/>
          </a:prstGeom>
          <a:noFill/>
        </p:spPr>
        <p:txBody>
          <a:bodyPr wrap="none" rtlCol="0">
            <a:spAutoFit/>
          </a:bodyPr>
          <a:lstStyle/>
          <a:p>
            <a:r>
              <a:rPr lang="en-US" b="1" dirty="0" err="1">
                <a:solidFill>
                  <a:srgbClr val="00B0F0"/>
                </a:solidFill>
              </a:rPr>
              <a:t>V</a:t>
            </a:r>
            <a:r>
              <a:rPr lang="en-US" b="1" baseline="-25000" dirty="0" err="1">
                <a:solidFill>
                  <a:srgbClr val="00B0F0"/>
                </a:solidFill>
              </a:rPr>
              <a:t>f</a:t>
            </a:r>
            <a:endParaRPr lang="en-GB" b="1" baseline="-25000" dirty="0">
              <a:solidFill>
                <a:srgbClr val="00B0F0"/>
              </a:solidFill>
            </a:endParaRPr>
          </a:p>
        </p:txBody>
      </p:sp>
      <mc:AlternateContent xmlns:mc="http://schemas.openxmlformats.org/markup-compatibility/2006" xmlns:a14="http://schemas.microsoft.com/office/drawing/2010/main">
        <mc:Choice Requires="a14">
          <p:sp>
            <p:nvSpPr>
              <p:cNvPr id="6" name="Rounded Rectangle 40">
                <a:extLst>
                  <a:ext uri="{FF2B5EF4-FFF2-40B4-BE49-F238E27FC236}">
                    <a16:creationId xmlns:a16="http://schemas.microsoft.com/office/drawing/2014/main" id="{4A1EF416-8102-A9B5-497B-9AFA09F8989D}"/>
                  </a:ext>
                </a:extLst>
              </p:cNvPr>
              <p:cNvSpPr/>
              <p:nvPr/>
            </p:nvSpPr>
            <p:spPr>
              <a:xfrm>
                <a:off x="9341731" y="3429000"/>
                <a:ext cx="2160000" cy="900000"/>
              </a:xfrm>
              <a:prstGeom prst="roundRect">
                <a:avLst/>
              </a:prstGeom>
              <a:ln>
                <a:solidFill>
                  <a:schemeClr val="bg1">
                    <a:lumMod val="6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solidFill>
                      <a:schemeClr val="bg1">
                        <a:lumMod val="65000"/>
                      </a:schemeClr>
                    </a:solidFill>
                  </a:rPr>
                  <a:t>DUT</a:t>
                </a:r>
              </a:p>
              <a:p>
                <a:pPr algn="ctr"/>
                <a:r>
                  <a:rPr lang="en-GB" sz="1600" dirty="0">
                    <a:solidFill>
                      <a:schemeClr val="bg1">
                        <a:lumMod val="65000"/>
                      </a:schemeClr>
                    </a:solidFill>
                  </a:rPr>
                  <a:t>(Device Under Test)</a:t>
                </a:r>
              </a:p>
              <a:p>
                <a:pPr algn="ctr"/>
                <a:r>
                  <a:rPr lang="en-US" b="1" dirty="0">
                    <a:solidFill>
                      <a:srgbClr val="FF0000"/>
                    </a:solidFill>
                  </a:rPr>
                  <a:t>Z </a:t>
                </a:r>
                <a14:m>
                  <m:oMath xmlns:m="http://schemas.openxmlformats.org/officeDocument/2006/math">
                    <m:r>
                      <a:rPr lang="fr-CH" b="1" i="0" smtClean="0">
                        <a:solidFill>
                          <a:srgbClr val="FF0000"/>
                        </a:solidFill>
                        <a:latin typeface="Cambria Math" panose="02040503050406030204" pitchFamily="18" charset="0"/>
                        <a:ea typeface="Cambria Math"/>
                      </a:rPr>
                      <m:t>=</m:t>
                    </m:r>
                    <m:r>
                      <a:rPr lang="fr-CH" b="1" i="0" smtClean="0">
                        <a:solidFill>
                          <a:srgbClr val="FF0000"/>
                        </a:solidFill>
                        <a:latin typeface="Cambria Math" panose="02040503050406030204" pitchFamily="18" charset="0"/>
                        <a:ea typeface="Cambria Math"/>
                      </a:rPr>
                      <m:t>𝐨𝐩𝐞𝐧</m:t>
                    </m:r>
                    <m:r>
                      <a:rPr lang="fr-CH" b="1" i="0" smtClean="0">
                        <a:solidFill>
                          <a:srgbClr val="FF0000"/>
                        </a:solidFill>
                        <a:latin typeface="Cambria Math" panose="02040503050406030204" pitchFamily="18" charset="0"/>
                        <a:ea typeface="Cambria Math"/>
                      </a:rPr>
                      <m:t> </m:t>
                    </m:r>
                    <m:r>
                      <a:rPr lang="fr-CH" b="1" i="0" smtClean="0">
                        <a:solidFill>
                          <a:srgbClr val="FF0000"/>
                        </a:solidFill>
                        <a:latin typeface="Cambria Math" panose="02040503050406030204" pitchFamily="18" charset="0"/>
                        <a:ea typeface="Cambria Math"/>
                      </a:rPr>
                      <m:t>𝐨𝐫</m:t>
                    </m:r>
                    <m:r>
                      <a:rPr lang="fr-CH" b="1" i="0" smtClean="0">
                        <a:solidFill>
                          <a:srgbClr val="FF0000"/>
                        </a:solidFill>
                        <a:latin typeface="Cambria Math" panose="02040503050406030204" pitchFamily="18" charset="0"/>
                        <a:ea typeface="Cambria Math"/>
                      </a:rPr>
                      <m:t> </m:t>
                    </m:r>
                    <m:r>
                      <a:rPr lang="fr-CH" b="1" i="0" smtClean="0">
                        <a:solidFill>
                          <a:srgbClr val="FF0000"/>
                        </a:solidFill>
                        <a:latin typeface="Cambria Math" panose="02040503050406030204" pitchFamily="18" charset="0"/>
                        <a:ea typeface="Cambria Math"/>
                      </a:rPr>
                      <m:t>𝐬𝐡𝐨𝐫𝐭</m:t>
                    </m:r>
                  </m:oMath>
                </a14:m>
                <a:endParaRPr lang="en-GB" b="1" baseline="-25000" dirty="0">
                  <a:solidFill>
                    <a:srgbClr val="FF0000"/>
                  </a:solidFill>
                </a:endParaRPr>
              </a:p>
            </p:txBody>
          </p:sp>
        </mc:Choice>
        <mc:Fallback xmlns="">
          <p:sp>
            <p:nvSpPr>
              <p:cNvPr id="6" name="Rounded Rectangle 40">
                <a:extLst>
                  <a:ext uri="{FF2B5EF4-FFF2-40B4-BE49-F238E27FC236}">
                    <a16:creationId xmlns:a16="http://schemas.microsoft.com/office/drawing/2014/main" id="{4A1EF416-8102-A9B5-497B-9AFA09F8989D}"/>
                  </a:ext>
                </a:extLst>
              </p:cNvPr>
              <p:cNvSpPr>
                <a:spLocks noRot="1" noChangeAspect="1" noMove="1" noResize="1" noEditPoints="1" noAdjustHandles="1" noChangeArrowheads="1" noChangeShapeType="1" noTextEdit="1"/>
              </p:cNvSpPr>
              <p:nvPr/>
            </p:nvSpPr>
            <p:spPr>
              <a:xfrm>
                <a:off x="9341731" y="3429000"/>
                <a:ext cx="2160000" cy="900000"/>
              </a:xfrm>
              <a:prstGeom prst="roundRect">
                <a:avLst/>
              </a:prstGeom>
              <a:blipFill>
                <a:blip r:embed="rId8"/>
                <a:stretch>
                  <a:fillRect t="-2685" b="-9396"/>
                </a:stretch>
              </a:blipFill>
              <a:ln>
                <a:solidFill>
                  <a:schemeClr val="bg1">
                    <a:lumMod val="65000"/>
                  </a:schemeClr>
                </a:solidFill>
              </a:ln>
            </p:spPr>
            <p:txBody>
              <a:bodyPr/>
              <a:lstStyle/>
              <a:p>
                <a:r>
                  <a:rPr lang="en-US">
                    <a:noFill/>
                  </a:rPr>
                  <a:t> </a:t>
                </a:r>
              </a:p>
            </p:txBody>
          </p:sp>
        </mc:Fallback>
      </mc:AlternateContent>
    </p:spTree>
    <p:extLst>
      <p:ext uri="{BB962C8B-B14F-4D97-AF65-F5344CB8AC3E}">
        <p14:creationId xmlns:p14="http://schemas.microsoft.com/office/powerpoint/2010/main" val="3414872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18"/>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46"/>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7742666" y="3428976"/>
            <a:ext cx="1440000" cy="865532"/>
          </a:xfrm>
          <a:prstGeom prst="rect">
            <a:avLst/>
          </a:prstGeom>
        </p:spPr>
      </p:pic>
      <p:pic>
        <p:nvPicPr>
          <p:cNvPr id="50" name="Picture 49"/>
          <p:cNvPicPr>
            <a:picLocks/>
          </p:cNvPicPr>
          <p:nvPr/>
        </p:nvPicPr>
        <p:blipFill>
          <a:blip r:embed="rId3">
            <a:clrChange>
              <a:clrFrom>
                <a:srgbClr val="FFFFFF"/>
              </a:clrFrom>
              <a:clrTo>
                <a:srgbClr val="FFFFFF">
                  <a:alpha val="0"/>
                </a:srgbClr>
              </a:clrTo>
            </a:clrChange>
          </a:blip>
          <a:stretch>
            <a:fillRect/>
          </a:stretch>
        </p:blipFill>
        <p:spPr>
          <a:xfrm flipV="1">
            <a:off x="7742826" y="3428976"/>
            <a:ext cx="1440000" cy="864000"/>
          </a:xfrm>
          <a:prstGeom prst="rect">
            <a:avLst/>
          </a:prstGeom>
        </p:spPr>
      </p:pic>
      <p:sp>
        <p:nvSpPr>
          <p:cNvPr id="2" name="Title 1"/>
          <p:cNvSpPr>
            <a:spLocks noGrp="1"/>
          </p:cNvSpPr>
          <p:nvPr>
            <p:ph type="title"/>
          </p:nvPr>
        </p:nvSpPr>
        <p:spPr/>
        <p:txBody>
          <a:bodyPr/>
          <a:lstStyle/>
          <a:p>
            <a:r>
              <a:rPr lang="en-GB" dirty="0"/>
              <a:t>Reflection from Device Under Test (DUT)</a:t>
            </a:r>
          </a:p>
        </p:txBody>
      </p:sp>
      <mc:AlternateContent xmlns:mc="http://schemas.openxmlformats.org/markup-compatibility/2006" xmlns:a14="http://schemas.microsoft.com/office/drawing/2010/main">
        <mc:Choice Requires="a14">
          <p:sp>
            <p:nvSpPr>
              <p:cNvPr id="10" name="Content Placeholder 9">
                <a:extLst>
                  <a:ext uri="{FF2B5EF4-FFF2-40B4-BE49-F238E27FC236}">
                    <a16:creationId xmlns:a16="http://schemas.microsoft.com/office/drawing/2014/main" id="{F3757167-3BB4-6153-C7CE-36ED1BA83C12}"/>
                  </a:ext>
                </a:extLst>
              </p:cNvPr>
              <p:cNvSpPr>
                <a:spLocks noGrp="1"/>
              </p:cNvSpPr>
              <p:nvPr>
                <p:ph sz="half" idx="1"/>
              </p:nvPr>
            </p:nvSpPr>
            <p:spPr/>
            <p:txBody>
              <a:bodyPr>
                <a:noAutofit/>
              </a:bodyPr>
              <a:lstStyle/>
              <a:p>
                <a:r>
                  <a:rPr lang="en-GB" sz="1600" dirty="0"/>
                  <a:t>At some points along the line the forward and reflected waves are exactly in phase</a:t>
                </a:r>
              </a:p>
              <a:p>
                <a14:m>
                  <m:oMath xmlns:m="http://schemas.openxmlformats.org/officeDocument/2006/math">
                    <m:d>
                      <m:dPr>
                        <m:begChr m:val="|"/>
                        <m:endChr m:val="|"/>
                        <m:ctrlPr>
                          <a:rPr lang="en-GB" sz="1600" b="1" i="1">
                            <a:latin typeface="Cambria Math" panose="02040503050406030204" pitchFamily="18" charset="0"/>
                          </a:rPr>
                        </m:ctrlPr>
                      </m:dPr>
                      <m:e>
                        <m:r>
                          <a:rPr lang="en-GB" sz="1600" b="1" i="1">
                            <a:latin typeface="Cambria Math" panose="02040503050406030204" pitchFamily="18" charset="0"/>
                          </a:rPr>
                          <m:t>𝐕</m:t>
                        </m:r>
                        <m:r>
                          <a:rPr lang="en-GB" sz="1600" b="1" i="1" baseline="-25000">
                            <a:latin typeface="Cambria Math" panose="02040503050406030204" pitchFamily="18" charset="0"/>
                          </a:rPr>
                          <m:t>𝒎𝒂𝒙</m:t>
                        </m:r>
                      </m:e>
                    </m:d>
                  </m:oMath>
                </a14:m>
                <a:r>
                  <a:rPr lang="en-GB" sz="1600" b="1" dirty="0"/>
                  <a:t>	</a:t>
                </a:r>
                <a14:m>
                  <m:oMath xmlns:m="http://schemas.openxmlformats.org/officeDocument/2006/math">
                    <m:r>
                      <a:rPr lang="en-GB" sz="1600" b="1">
                        <a:latin typeface="Cambria Math" panose="02040503050406030204" pitchFamily="18" charset="0"/>
                      </a:rPr>
                      <m:t>=</m:t>
                    </m:r>
                    <m:d>
                      <m:dPr>
                        <m:begChr m:val="|"/>
                        <m:endChr m:val="|"/>
                        <m:ctrlPr>
                          <a:rPr lang="en-GB" sz="1600" b="1" i="1">
                            <a:latin typeface="Cambria Math" panose="02040503050406030204" pitchFamily="18" charset="0"/>
                          </a:rPr>
                        </m:ctrlPr>
                      </m:dPr>
                      <m:e>
                        <m:r>
                          <a:rPr lang="en-GB" sz="1600" b="1" i="1">
                            <a:latin typeface="Cambria Math" panose="02040503050406030204" pitchFamily="18" charset="0"/>
                          </a:rPr>
                          <m:t>𝐕</m:t>
                        </m:r>
                        <m:r>
                          <a:rPr lang="en-GB" sz="1600" b="1" i="1" baseline="-25000">
                            <a:latin typeface="Cambria Math" panose="02040503050406030204" pitchFamily="18" charset="0"/>
                          </a:rPr>
                          <m:t>𝒇</m:t>
                        </m:r>
                      </m:e>
                    </m:d>
                    <m:r>
                      <a:rPr lang="en-GB" sz="1600" b="1">
                        <a:latin typeface="Cambria Math" panose="02040503050406030204" pitchFamily="18" charset="0"/>
                      </a:rPr>
                      <m:t>+</m:t>
                    </m:r>
                    <m:d>
                      <m:dPr>
                        <m:begChr m:val="|"/>
                        <m:endChr m:val="|"/>
                        <m:ctrlPr>
                          <a:rPr lang="en-GB" sz="1600" b="1" i="1">
                            <a:latin typeface="Cambria Math" panose="02040503050406030204" pitchFamily="18" charset="0"/>
                          </a:rPr>
                        </m:ctrlPr>
                      </m:dPr>
                      <m:e>
                        <m:r>
                          <a:rPr lang="en-GB" sz="1600" b="1" i="1">
                            <a:latin typeface="Cambria Math" panose="02040503050406030204" pitchFamily="18" charset="0"/>
                          </a:rPr>
                          <m:t>𝐕</m:t>
                        </m:r>
                        <m:r>
                          <a:rPr lang="en-GB" sz="1600" b="1" i="1" baseline="-25000">
                            <a:latin typeface="Cambria Math" panose="02040503050406030204" pitchFamily="18" charset="0"/>
                          </a:rPr>
                          <m:t>𝒓</m:t>
                        </m:r>
                      </m:e>
                    </m:d>
                    <m:r>
                      <a:rPr lang="en-GB" sz="1600" b="1">
                        <a:latin typeface="Cambria Math" panose="02040503050406030204" pitchFamily="18" charset="0"/>
                      </a:rPr>
                      <m:t>=</m:t>
                    </m:r>
                    <m:d>
                      <m:dPr>
                        <m:begChr m:val="|"/>
                        <m:endChr m:val="|"/>
                        <m:ctrlPr>
                          <a:rPr lang="en-GB" sz="1600" b="1" i="1">
                            <a:latin typeface="Cambria Math" panose="02040503050406030204" pitchFamily="18" charset="0"/>
                          </a:rPr>
                        </m:ctrlPr>
                      </m:dPr>
                      <m:e>
                        <m:r>
                          <a:rPr lang="en-GB" sz="1600" b="1" i="1">
                            <a:latin typeface="Cambria Math" panose="02040503050406030204" pitchFamily="18" charset="0"/>
                          </a:rPr>
                          <m:t>𝐕</m:t>
                        </m:r>
                        <m:r>
                          <a:rPr lang="en-GB" sz="1600" b="1" i="1" baseline="-25000">
                            <a:latin typeface="Cambria Math" panose="02040503050406030204" pitchFamily="18" charset="0"/>
                          </a:rPr>
                          <m:t>𝒇</m:t>
                        </m:r>
                      </m:e>
                    </m:d>
                    <m:r>
                      <a:rPr lang="en-GB" sz="1600" b="1">
                        <a:latin typeface="Cambria Math" panose="02040503050406030204" pitchFamily="18" charset="0"/>
                      </a:rPr>
                      <m:t>+</m:t>
                    </m:r>
                    <m:d>
                      <m:dPr>
                        <m:begChr m:val="|"/>
                        <m:endChr m:val="|"/>
                        <m:ctrlPr>
                          <a:rPr lang="en-GB" sz="1600" b="1" i="1">
                            <a:latin typeface="Cambria Math" panose="02040503050406030204" pitchFamily="18" charset="0"/>
                          </a:rPr>
                        </m:ctrlPr>
                      </m:dPr>
                      <m:e>
                        <m:r>
                          <a:rPr lang="az-Cyrl-AZ" sz="1600" b="1">
                            <a:latin typeface="Cambria Math" panose="02040503050406030204" pitchFamily="18" charset="0"/>
                          </a:rPr>
                          <m:t>Г</m:t>
                        </m:r>
                        <m:r>
                          <a:rPr lang="en-GB" sz="1600" b="1" i="1">
                            <a:latin typeface="Cambria Math" panose="02040503050406030204" pitchFamily="18" charset="0"/>
                          </a:rPr>
                          <m:t>𝐕</m:t>
                        </m:r>
                        <m:r>
                          <a:rPr lang="en-GB" sz="1600" b="1" i="1" baseline="-25000">
                            <a:latin typeface="Cambria Math" panose="02040503050406030204" pitchFamily="18" charset="0"/>
                          </a:rPr>
                          <m:t>𝒇</m:t>
                        </m:r>
                      </m:e>
                    </m:d>
                    <m:r>
                      <a:rPr lang="en-GB" sz="1600" b="1">
                        <a:latin typeface="Cambria Math" panose="02040503050406030204" pitchFamily="18" charset="0"/>
                      </a:rPr>
                      <m:t>=</m:t>
                    </m:r>
                    <m:d>
                      <m:dPr>
                        <m:ctrlPr>
                          <a:rPr lang="en-GB" sz="1600" b="1" i="1">
                            <a:latin typeface="Cambria Math" panose="02040503050406030204" pitchFamily="18" charset="0"/>
                          </a:rPr>
                        </m:ctrlPr>
                      </m:dPr>
                      <m:e>
                        <m:r>
                          <a:rPr lang="en-GB" sz="1600" b="1" i="1">
                            <a:latin typeface="Cambria Math" panose="02040503050406030204" pitchFamily="18" charset="0"/>
                          </a:rPr>
                          <m:t>𝟏</m:t>
                        </m:r>
                        <m:r>
                          <a:rPr lang="en-GB" sz="1600" b="1">
                            <a:latin typeface="Cambria Math" panose="02040503050406030204" pitchFamily="18" charset="0"/>
                          </a:rPr>
                          <m:t>+</m:t>
                        </m:r>
                        <m:d>
                          <m:dPr>
                            <m:begChr m:val="|"/>
                            <m:endChr m:val="|"/>
                            <m:ctrlPr>
                              <a:rPr lang="en-GB" sz="1600" b="1" i="1">
                                <a:latin typeface="Cambria Math" panose="02040503050406030204" pitchFamily="18" charset="0"/>
                              </a:rPr>
                            </m:ctrlPr>
                          </m:dPr>
                          <m:e>
                            <m:r>
                              <a:rPr lang="az-Cyrl-AZ" sz="1600" b="1">
                                <a:latin typeface="Cambria Math" panose="02040503050406030204" pitchFamily="18" charset="0"/>
                              </a:rPr>
                              <m:t>Г</m:t>
                            </m:r>
                          </m:e>
                        </m:d>
                      </m:e>
                    </m:d>
                    <m:r>
                      <a:rPr lang="en-GB" sz="1600" b="1">
                        <a:latin typeface="Cambria Math" panose="02040503050406030204" pitchFamily="18" charset="0"/>
                      </a:rPr>
                      <m:t> </m:t>
                    </m:r>
                    <m:d>
                      <m:dPr>
                        <m:begChr m:val="|"/>
                        <m:endChr m:val="|"/>
                        <m:ctrlPr>
                          <a:rPr lang="en-GB" sz="1600" b="1" i="1">
                            <a:latin typeface="Cambria Math" panose="02040503050406030204" pitchFamily="18" charset="0"/>
                          </a:rPr>
                        </m:ctrlPr>
                      </m:dPr>
                      <m:e>
                        <m:r>
                          <a:rPr lang="en-GB" sz="1600" b="1" i="1">
                            <a:latin typeface="Cambria Math" panose="02040503050406030204" pitchFamily="18" charset="0"/>
                          </a:rPr>
                          <m:t>𝐕</m:t>
                        </m:r>
                        <m:r>
                          <a:rPr lang="en-GB" sz="1600" b="1" i="1" baseline="-25000">
                            <a:latin typeface="Cambria Math" panose="02040503050406030204" pitchFamily="18" charset="0"/>
                          </a:rPr>
                          <m:t>𝒇</m:t>
                        </m:r>
                      </m:e>
                    </m:d>
                  </m:oMath>
                </a14:m>
                <a:endParaRPr lang="en-GB" sz="1600" b="1" dirty="0"/>
              </a:p>
              <a:p>
                <a:r>
                  <a:rPr lang="en-GB" sz="1600" dirty="0">
                    <a:solidFill>
                      <a:srgbClr val="FF0000"/>
                    </a:solidFill>
                  </a:rPr>
                  <a:t>full reflection</a:t>
                </a:r>
              </a:p>
              <a:p>
                <a14:m>
                  <m:oMath xmlns:m="http://schemas.openxmlformats.org/officeDocument/2006/math">
                    <m:d>
                      <m:dPr>
                        <m:begChr m:val="|"/>
                        <m:endChr m:val="|"/>
                        <m:ctrlPr>
                          <a:rPr lang="en-GB" sz="1600" b="1" i="1">
                            <a:solidFill>
                              <a:srgbClr val="0070C0"/>
                            </a:solidFill>
                            <a:latin typeface="Cambria Math" panose="02040503050406030204" pitchFamily="18" charset="0"/>
                          </a:rPr>
                        </m:ctrlPr>
                      </m:dPr>
                      <m:e>
                        <m:r>
                          <a:rPr lang="en-GB" sz="1600" b="1" i="1">
                            <a:solidFill>
                              <a:srgbClr val="0070C0"/>
                            </a:solidFill>
                            <a:latin typeface="Cambria Math" panose="02040503050406030204" pitchFamily="18" charset="0"/>
                          </a:rPr>
                          <m:t>𝐕</m:t>
                        </m:r>
                        <m:r>
                          <a:rPr lang="en-GB" sz="1600" b="1" i="1" baseline="-25000">
                            <a:solidFill>
                              <a:srgbClr val="0070C0"/>
                            </a:solidFill>
                            <a:latin typeface="Cambria Math" panose="02040503050406030204" pitchFamily="18" charset="0"/>
                          </a:rPr>
                          <m:t>𝒎𝒂𝒙</m:t>
                        </m:r>
                      </m:e>
                    </m:d>
                  </m:oMath>
                </a14:m>
                <a:r>
                  <a:rPr lang="en-GB" sz="1600" b="1" dirty="0">
                    <a:solidFill>
                      <a:srgbClr val="0070C0"/>
                    </a:solidFill>
                  </a:rPr>
                  <a:t>	</a:t>
                </a:r>
                <a14:m>
                  <m:oMath xmlns:m="http://schemas.openxmlformats.org/officeDocument/2006/math">
                    <m:r>
                      <a:rPr lang="en-GB" sz="1600" b="1">
                        <a:solidFill>
                          <a:srgbClr val="0070C0"/>
                        </a:solidFill>
                        <a:latin typeface="Cambria Math" panose="02040503050406030204" pitchFamily="18" charset="0"/>
                      </a:rPr>
                      <m:t>=</m:t>
                    </m:r>
                    <m:r>
                      <a:rPr lang="en-GB" sz="1600" b="1" i="1">
                        <a:solidFill>
                          <a:srgbClr val="0070C0"/>
                        </a:solidFill>
                        <a:latin typeface="Cambria Math" panose="02040503050406030204" pitchFamily="18" charset="0"/>
                      </a:rPr>
                      <m:t>𝟐</m:t>
                    </m:r>
                    <m:r>
                      <a:rPr lang="en-GB" sz="1600" b="1">
                        <a:solidFill>
                          <a:srgbClr val="0070C0"/>
                        </a:solidFill>
                        <a:latin typeface="Cambria Math" panose="02040503050406030204" pitchFamily="18" charset="0"/>
                      </a:rPr>
                      <m:t> </m:t>
                    </m:r>
                    <m:d>
                      <m:dPr>
                        <m:begChr m:val="|"/>
                        <m:endChr m:val="|"/>
                        <m:ctrlPr>
                          <a:rPr lang="en-GB" sz="1600" b="1" i="1">
                            <a:solidFill>
                              <a:srgbClr val="0070C0"/>
                            </a:solidFill>
                            <a:latin typeface="Cambria Math" panose="02040503050406030204" pitchFamily="18" charset="0"/>
                          </a:rPr>
                        </m:ctrlPr>
                      </m:dPr>
                      <m:e>
                        <m:r>
                          <a:rPr lang="en-GB" sz="1600" b="1" i="1">
                            <a:solidFill>
                              <a:srgbClr val="0070C0"/>
                            </a:solidFill>
                            <a:latin typeface="Cambria Math" panose="02040503050406030204" pitchFamily="18" charset="0"/>
                          </a:rPr>
                          <m:t>𝐕</m:t>
                        </m:r>
                        <m:r>
                          <a:rPr lang="en-GB" sz="1600" b="1" i="1" baseline="-25000">
                            <a:solidFill>
                              <a:srgbClr val="0070C0"/>
                            </a:solidFill>
                            <a:latin typeface="Cambria Math" panose="02040503050406030204" pitchFamily="18" charset="0"/>
                          </a:rPr>
                          <m:t>𝒇</m:t>
                        </m:r>
                      </m:e>
                    </m:d>
                  </m:oMath>
                </a14:m>
                <a:endParaRPr lang="en-GB" sz="1600" b="1" dirty="0">
                  <a:solidFill>
                    <a:srgbClr val="0070C0"/>
                  </a:solidFill>
                </a:endParaRPr>
              </a:p>
              <a:p>
                <a:r>
                  <a:rPr lang="en-GB" sz="1600" dirty="0"/>
                  <a:t>At other points they are 180° out of phase</a:t>
                </a:r>
              </a:p>
              <a:p>
                <a14:m>
                  <m:oMath xmlns:m="http://schemas.openxmlformats.org/officeDocument/2006/math">
                    <m:d>
                      <m:dPr>
                        <m:begChr m:val="|"/>
                        <m:endChr m:val="|"/>
                        <m:ctrlPr>
                          <a:rPr lang="en-GB" sz="1600" b="1" i="1">
                            <a:latin typeface="Cambria Math" panose="02040503050406030204" pitchFamily="18" charset="0"/>
                          </a:rPr>
                        </m:ctrlPr>
                      </m:dPr>
                      <m:e>
                        <m:r>
                          <a:rPr lang="en-GB" sz="1600" b="1" i="1">
                            <a:latin typeface="Cambria Math" panose="02040503050406030204" pitchFamily="18" charset="0"/>
                          </a:rPr>
                          <m:t>𝐕</m:t>
                        </m:r>
                        <m:r>
                          <a:rPr lang="en-GB" sz="1600" b="1" i="1" baseline="-25000">
                            <a:latin typeface="Cambria Math" panose="02040503050406030204" pitchFamily="18" charset="0"/>
                          </a:rPr>
                          <m:t>𝒎𝒊𝒏</m:t>
                        </m:r>
                      </m:e>
                    </m:d>
                  </m:oMath>
                </a14:m>
                <a:r>
                  <a:rPr lang="en-GB" sz="1600" b="1" dirty="0"/>
                  <a:t>	</a:t>
                </a:r>
                <a14:m>
                  <m:oMath xmlns:m="http://schemas.openxmlformats.org/officeDocument/2006/math">
                    <m:r>
                      <a:rPr lang="en-GB" sz="1600" b="1">
                        <a:latin typeface="Cambria Math" panose="02040503050406030204" pitchFamily="18" charset="0"/>
                      </a:rPr>
                      <m:t>=</m:t>
                    </m:r>
                    <m:d>
                      <m:dPr>
                        <m:begChr m:val="|"/>
                        <m:endChr m:val="|"/>
                        <m:ctrlPr>
                          <a:rPr lang="en-GB" sz="1600" b="1" i="1">
                            <a:latin typeface="Cambria Math" panose="02040503050406030204" pitchFamily="18" charset="0"/>
                          </a:rPr>
                        </m:ctrlPr>
                      </m:dPr>
                      <m:e>
                        <m:r>
                          <a:rPr lang="en-GB" sz="1600" b="1" i="1">
                            <a:latin typeface="Cambria Math" panose="02040503050406030204" pitchFamily="18" charset="0"/>
                          </a:rPr>
                          <m:t>𝐕</m:t>
                        </m:r>
                        <m:r>
                          <a:rPr lang="en-GB" sz="1600" b="1" i="1" baseline="-25000">
                            <a:latin typeface="Cambria Math" panose="02040503050406030204" pitchFamily="18" charset="0"/>
                          </a:rPr>
                          <m:t>𝒇</m:t>
                        </m:r>
                      </m:e>
                    </m:d>
                    <m:r>
                      <a:rPr lang="en-GB" sz="1600" b="1">
                        <a:latin typeface="Cambria Math" panose="02040503050406030204" pitchFamily="18" charset="0"/>
                      </a:rPr>
                      <m:t>−</m:t>
                    </m:r>
                    <m:d>
                      <m:dPr>
                        <m:begChr m:val="|"/>
                        <m:endChr m:val="|"/>
                        <m:ctrlPr>
                          <a:rPr lang="en-GB" sz="1600" b="1" i="1">
                            <a:latin typeface="Cambria Math" panose="02040503050406030204" pitchFamily="18" charset="0"/>
                          </a:rPr>
                        </m:ctrlPr>
                      </m:dPr>
                      <m:e>
                        <m:r>
                          <a:rPr lang="en-GB" sz="1600" b="1" i="1">
                            <a:latin typeface="Cambria Math" panose="02040503050406030204" pitchFamily="18" charset="0"/>
                          </a:rPr>
                          <m:t>𝐕</m:t>
                        </m:r>
                        <m:r>
                          <a:rPr lang="en-GB" sz="1600" b="1" i="1" baseline="-25000">
                            <a:latin typeface="Cambria Math" panose="02040503050406030204" pitchFamily="18" charset="0"/>
                          </a:rPr>
                          <m:t>𝒓</m:t>
                        </m:r>
                      </m:e>
                    </m:d>
                    <m:r>
                      <a:rPr lang="en-GB" sz="1600" b="1">
                        <a:latin typeface="Cambria Math" panose="02040503050406030204" pitchFamily="18" charset="0"/>
                      </a:rPr>
                      <m:t>=</m:t>
                    </m:r>
                    <m:d>
                      <m:dPr>
                        <m:begChr m:val="|"/>
                        <m:endChr m:val="|"/>
                        <m:ctrlPr>
                          <a:rPr lang="en-GB" sz="1600" b="1" i="1">
                            <a:latin typeface="Cambria Math" panose="02040503050406030204" pitchFamily="18" charset="0"/>
                          </a:rPr>
                        </m:ctrlPr>
                      </m:dPr>
                      <m:e>
                        <m:r>
                          <a:rPr lang="en-GB" sz="1600" b="1" i="1">
                            <a:latin typeface="Cambria Math" panose="02040503050406030204" pitchFamily="18" charset="0"/>
                          </a:rPr>
                          <m:t>𝐕</m:t>
                        </m:r>
                        <m:r>
                          <a:rPr lang="en-GB" sz="1600" b="1" i="1" baseline="-25000">
                            <a:latin typeface="Cambria Math" panose="02040503050406030204" pitchFamily="18" charset="0"/>
                          </a:rPr>
                          <m:t>𝒇</m:t>
                        </m:r>
                      </m:e>
                    </m:d>
                    <m:r>
                      <a:rPr lang="en-GB" sz="1600" b="1">
                        <a:latin typeface="Cambria Math" panose="02040503050406030204" pitchFamily="18" charset="0"/>
                      </a:rPr>
                      <m:t>−</m:t>
                    </m:r>
                    <m:d>
                      <m:dPr>
                        <m:begChr m:val="|"/>
                        <m:endChr m:val="|"/>
                        <m:ctrlPr>
                          <a:rPr lang="en-GB" sz="1600" b="1" i="1">
                            <a:latin typeface="Cambria Math" panose="02040503050406030204" pitchFamily="18" charset="0"/>
                          </a:rPr>
                        </m:ctrlPr>
                      </m:dPr>
                      <m:e>
                        <m:r>
                          <a:rPr lang="az-Cyrl-AZ" sz="1600" b="1">
                            <a:latin typeface="Cambria Math" panose="02040503050406030204" pitchFamily="18" charset="0"/>
                          </a:rPr>
                          <m:t>Г</m:t>
                        </m:r>
                        <m:r>
                          <a:rPr lang="en-GB" sz="1600" b="1" i="1">
                            <a:latin typeface="Cambria Math" panose="02040503050406030204" pitchFamily="18" charset="0"/>
                          </a:rPr>
                          <m:t>𝐕</m:t>
                        </m:r>
                        <m:r>
                          <a:rPr lang="en-GB" sz="1600" b="1" i="1" baseline="-25000">
                            <a:latin typeface="Cambria Math" panose="02040503050406030204" pitchFamily="18" charset="0"/>
                          </a:rPr>
                          <m:t>𝒇</m:t>
                        </m:r>
                      </m:e>
                    </m:d>
                    <m:r>
                      <a:rPr lang="en-GB" sz="1600" b="1">
                        <a:latin typeface="Cambria Math" panose="02040503050406030204" pitchFamily="18" charset="0"/>
                      </a:rPr>
                      <m:t>=</m:t>
                    </m:r>
                    <m:d>
                      <m:dPr>
                        <m:ctrlPr>
                          <a:rPr lang="en-GB" sz="1600" b="1" i="1">
                            <a:latin typeface="Cambria Math" panose="02040503050406030204" pitchFamily="18" charset="0"/>
                          </a:rPr>
                        </m:ctrlPr>
                      </m:dPr>
                      <m:e>
                        <m:r>
                          <a:rPr lang="en-GB" sz="1600" b="1" i="1">
                            <a:latin typeface="Cambria Math" panose="02040503050406030204" pitchFamily="18" charset="0"/>
                          </a:rPr>
                          <m:t>𝟏</m:t>
                        </m:r>
                        <m:r>
                          <a:rPr lang="en-GB" sz="1600" b="1">
                            <a:latin typeface="Cambria Math" panose="02040503050406030204" pitchFamily="18" charset="0"/>
                          </a:rPr>
                          <m:t>−</m:t>
                        </m:r>
                        <m:d>
                          <m:dPr>
                            <m:begChr m:val="|"/>
                            <m:endChr m:val="|"/>
                            <m:ctrlPr>
                              <a:rPr lang="en-GB" sz="1600" b="1" i="1">
                                <a:latin typeface="Cambria Math" panose="02040503050406030204" pitchFamily="18" charset="0"/>
                              </a:rPr>
                            </m:ctrlPr>
                          </m:dPr>
                          <m:e>
                            <m:r>
                              <a:rPr lang="az-Cyrl-AZ" sz="1600" b="1">
                                <a:latin typeface="Cambria Math" panose="02040503050406030204" pitchFamily="18" charset="0"/>
                              </a:rPr>
                              <m:t>Г</m:t>
                            </m:r>
                          </m:e>
                        </m:d>
                      </m:e>
                    </m:d>
                    <m:r>
                      <a:rPr lang="en-GB" sz="1600" b="1">
                        <a:latin typeface="Cambria Math" panose="02040503050406030204" pitchFamily="18" charset="0"/>
                      </a:rPr>
                      <m:t> </m:t>
                    </m:r>
                    <m:d>
                      <m:dPr>
                        <m:begChr m:val="|"/>
                        <m:endChr m:val="|"/>
                        <m:ctrlPr>
                          <a:rPr lang="en-GB" sz="1600" b="1" i="1">
                            <a:latin typeface="Cambria Math" panose="02040503050406030204" pitchFamily="18" charset="0"/>
                          </a:rPr>
                        </m:ctrlPr>
                      </m:dPr>
                      <m:e>
                        <m:r>
                          <a:rPr lang="en-GB" sz="1600" b="1" i="1">
                            <a:latin typeface="Cambria Math" panose="02040503050406030204" pitchFamily="18" charset="0"/>
                          </a:rPr>
                          <m:t>𝐕</m:t>
                        </m:r>
                        <m:r>
                          <a:rPr lang="en-GB" sz="1600" b="1" i="1" baseline="-25000">
                            <a:latin typeface="Cambria Math" panose="02040503050406030204" pitchFamily="18" charset="0"/>
                          </a:rPr>
                          <m:t>𝒇</m:t>
                        </m:r>
                      </m:e>
                    </m:d>
                  </m:oMath>
                </a14:m>
                <a:endParaRPr lang="en-GB" sz="1600" b="1" dirty="0"/>
              </a:p>
              <a:p>
                <a:r>
                  <a:rPr lang="en-GB" sz="1600" dirty="0">
                    <a:solidFill>
                      <a:srgbClr val="FF0000"/>
                    </a:solidFill>
                  </a:rPr>
                  <a:t>full reflection</a:t>
                </a:r>
              </a:p>
              <a:p>
                <a14:m>
                  <m:oMath xmlns:m="http://schemas.openxmlformats.org/officeDocument/2006/math">
                    <m:d>
                      <m:dPr>
                        <m:begChr m:val="|"/>
                        <m:endChr m:val="|"/>
                        <m:ctrlPr>
                          <a:rPr lang="en-GB" sz="1600" b="1" i="1">
                            <a:solidFill>
                              <a:srgbClr val="0070C0"/>
                            </a:solidFill>
                            <a:latin typeface="Cambria Math" panose="02040503050406030204" pitchFamily="18" charset="0"/>
                          </a:rPr>
                        </m:ctrlPr>
                      </m:dPr>
                      <m:e>
                        <m:r>
                          <a:rPr lang="en-GB" sz="1600" b="1" i="1">
                            <a:solidFill>
                              <a:srgbClr val="0070C0"/>
                            </a:solidFill>
                            <a:latin typeface="Cambria Math" panose="02040503050406030204" pitchFamily="18" charset="0"/>
                            <a:ea typeface="Cambria Math" panose="02040503050406030204" pitchFamily="18" charset="0"/>
                          </a:rPr>
                          <m:t>𝑽</m:t>
                        </m:r>
                        <m:r>
                          <a:rPr lang="en-GB" sz="1600" b="1" i="1" baseline="-25000">
                            <a:solidFill>
                              <a:srgbClr val="0070C0"/>
                            </a:solidFill>
                            <a:latin typeface="Cambria Math" panose="02040503050406030204" pitchFamily="18" charset="0"/>
                            <a:ea typeface="Cambria Math" panose="02040503050406030204" pitchFamily="18" charset="0"/>
                          </a:rPr>
                          <m:t>𝒎𝒊𝒏</m:t>
                        </m:r>
                      </m:e>
                    </m:d>
                  </m:oMath>
                </a14:m>
                <a:r>
                  <a:rPr lang="en-GB" sz="1600" b="1" dirty="0">
                    <a:solidFill>
                      <a:srgbClr val="0070C0"/>
                    </a:solidFill>
                  </a:rPr>
                  <a:t>	</a:t>
                </a:r>
                <a14:m>
                  <m:oMath xmlns:m="http://schemas.openxmlformats.org/officeDocument/2006/math">
                    <m:r>
                      <a:rPr lang="en-GB" sz="1600" b="1">
                        <a:solidFill>
                          <a:srgbClr val="0070C0"/>
                        </a:solidFill>
                        <a:latin typeface="Cambria Math" panose="02040503050406030204" pitchFamily="18" charset="0"/>
                      </a:rPr>
                      <m:t>=</m:t>
                    </m:r>
                    <m:r>
                      <a:rPr lang="en-GB" sz="1600" b="1" i="1">
                        <a:solidFill>
                          <a:srgbClr val="0070C0"/>
                        </a:solidFill>
                        <a:latin typeface="Cambria Math" panose="02040503050406030204" pitchFamily="18" charset="0"/>
                      </a:rPr>
                      <m:t>𝟎</m:t>
                    </m:r>
                  </m:oMath>
                </a14:m>
                <a:endParaRPr lang="en-GB" sz="1600" b="1" dirty="0">
                  <a:solidFill>
                    <a:srgbClr val="0070C0"/>
                  </a:solidFill>
                </a:endParaRPr>
              </a:p>
              <a:p>
                <a:r>
                  <a:rPr lang="en-GB" sz="1600" dirty="0"/>
                  <a:t>The Voltage Standing Wave Ratio is equal to</a:t>
                </a:r>
              </a:p>
              <a:p>
                <a:endParaRPr lang="en-GB" sz="1600" dirty="0"/>
              </a:p>
              <a:p>
                <a:pPr/>
                <a14:m>
                  <m:oMathPara xmlns:m="http://schemas.openxmlformats.org/officeDocument/2006/math">
                    <m:oMathParaPr>
                      <m:jc m:val="centerGroup"/>
                    </m:oMathParaPr>
                    <m:oMath xmlns:m="http://schemas.openxmlformats.org/officeDocument/2006/math">
                      <m:r>
                        <a:rPr lang="en-GB" sz="1600" b="1" i="1">
                          <a:latin typeface="Cambria Math" panose="02040503050406030204" pitchFamily="18" charset="0"/>
                        </a:rPr>
                        <m:t>𝐕𝐒𝐖𝐑</m:t>
                      </m:r>
                      <m:r>
                        <a:rPr lang="en-GB" sz="1600" b="1">
                          <a:latin typeface="Cambria Math" panose="02040503050406030204" pitchFamily="18" charset="0"/>
                        </a:rPr>
                        <m:t>=</m:t>
                      </m:r>
                      <m:f>
                        <m:fPr>
                          <m:ctrlPr>
                            <a:rPr lang="en-GB" sz="1600" b="1" i="1">
                              <a:latin typeface="Cambria Math" panose="02040503050406030204" pitchFamily="18" charset="0"/>
                            </a:rPr>
                          </m:ctrlPr>
                        </m:fPr>
                        <m:num>
                          <m:d>
                            <m:dPr>
                              <m:begChr m:val="|"/>
                              <m:endChr m:val="|"/>
                              <m:ctrlPr>
                                <a:rPr lang="en-GB" sz="1600" b="1" i="1">
                                  <a:latin typeface="Cambria Math" panose="02040503050406030204" pitchFamily="18" charset="0"/>
                                </a:rPr>
                              </m:ctrlPr>
                            </m:dPr>
                            <m:e>
                              <m:r>
                                <a:rPr lang="en-GB" sz="1600" b="1" i="1">
                                  <a:latin typeface="Cambria Math" panose="02040503050406030204" pitchFamily="18" charset="0"/>
                                </a:rPr>
                                <m:t>𝐕</m:t>
                              </m:r>
                              <m:r>
                                <a:rPr lang="en-GB" sz="1600" b="1" i="1" baseline="-25000">
                                  <a:latin typeface="Cambria Math" panose="02040503050406030204" pitchFamily="18" charset="0"/>
                                </a:rPr>
                                <m:t>𝒎𝒂𝒙</m:t>
                              </m:r>
                            </m:e>
                          </m:d>
                        </m:num>
                        <m:den>
                          <m:d>
                            <m:dPr>
                              <m:begChr m:val="|"/>
                              <m:endChr m:val="|"/>
                              <m:ctrlPr>
                                <a:rPr lang="en-GB" sz="1600" b="1" i="1">
                                  <a:latin typeface="Cambria Math" panose="02040503050406030204" pitchFamily="18" charset="0"/>
                                </a:rPr>
                              </m:ctrlPr>
                            </m:dPr>
                            <m:e>
                              <m:r>
                                <a:rPr lang="en-GB" sz="1600" b="1" i="1">
                                  <a:latin typeface="Cambria Math" panose="02040503050406030204" pitchFamily="18" charset="0"/>
                                </a:rPr>
                                <m:t>𝐕</m:t>
                              </m:r>
                              <m:r>
                                <a:rPr lang="en-GB" sz="1600" b="1" i="1" baseline="-25000">
                                  <a:latin typeface="Cambria Math" panose="02040503050406030204" pitchFamily="18" charset="0"/>
                                </a:rPr>
                                <m:t>𝒎𝒊𝒏</m:t>
                              </m:r>
                            </m:e>
                          </m:d>
                        </m:den>
                      </m:f>
                      <m:r>
                        <a:rPr lang="en-GB" sz="1600" b="1">
                          <a:latin typeface="Cambria Math" panose="02040503050406030204" pitchFamily="18" charset="0"/>
                        </a:rPr>
                        <m:t>=</m:t>
                      </m:r>
                      <m:f>
                        <m:fPr>
                          <m:ctrlPr>
                            <a:rPr lang="en-GB" sz="1600" b="1" i="1">
                              <a:latin typeface="Cambria Math" panose="02040503050406030204" pitchFamily="18" charset="0"/>
                            </a:rPr>
                          </m:ctrlPr>
                        </m:fPr>
                        <m:num>
                          <m:r>
                            <a:rPr lang="en-GB" sz="1600" b="1" i="1">
                              <a:latin typeface="Cambria Math" panose="02040503050406030204" pitchFamily="18" charset="0"/>
                            </a:rPr>
                            <m:t>𝟏</m:t>
                          </m:r>
                          <m:r>
                            <a:rPr lang="en-GB" sz="1600" b="1">
                              <a:latin typeface="Cambria Math" panose="02040503050406030204" pitchFamily="18" charset="0"/>
                            </a:rPr>
                            <m:t>+</m:t>
                          </m:r>
                          <m:d>
                            <m:dPr>
                              <m:begChr m:val="|"/>
                              <m:endChr m:val="|"/>
                              <m:ctrlPr>
                                <a:rPr lang="en-GB" sz="1600" b="1" i="1">
                                  <a:latin typeface="Cambria Math" panose="02040503050406030204" pitchFamily="18" charset="0"/>
                                </a:rPr>
                              </m:ctrlPr>
                            </m:dPr>
                            <m:e>
                              <m:r>
                                <a:rPr lang="az-Cyrl-AZ" sz="1600" b="1">
                                  <a:latin typeface="Cambria Math" panose="02040503050406030204" pitchFamily="18" charset="0"/>
                                </a:rPr>
                                <m:t>Г</m:t>
                              </m:r>
                            </m:e>
                          </m:d>
                        </m:num>
                        <m:den>
                          <m:r>
                            <a:rPr lang="en-GB" sz="1600" b="1" i="1">
                              <a:latin typeface="Cambria Math" panose="02040503050406030204" pitchFamily="18" charset="0"/>
                            </a:rPr>
                            <m:t>𝟏</m:t>
                          </m:r>
                          <m:r>
                            <a:rPr lang="en-GB" sz="1600" b="1">
                              <a:latin typeface="Cambria Math" panose="02040503050406030204" pitchFamily="18" charset="0"/>
                            </a:rPr>
                            <m:t>−</m:t>
                          </m:r>
                          <m:d>
                            <m:dPr>
                              <m:begChr m:val="|"/>
                              <m:endChr m:val="|"/>
                              <m:ctrlPr>
                                <a:rPr lang="en-GB" sz="1600" b="1" i="1">
                                  <a:latin typeface="Cambria Math" panose="02040503050406030204" pitchFamily="18" charset="0"/>
                                </a:rPr>
                              </m:ctrlPr>
                            </m:dPr>
                            <m:e>
                              <m:r>
                                <a:rPr lang="az-Cyrl-AZ" sz="1600" b="1">
                                  <a:latin typeface="Cambria Math" panose="02040503050406030204" pitchFamily="18" charset="0"/>
                                </a:rPr>
                                <m:t>Г</m:t>
                              </m:r>
                            </m:e>
                          </m:d>
                        </m:den>
                      </m:f>
                    </m:oMath>
                  </m:oMathPara>
                </a14:m>
                <a:endParaRPr lang="en-US" sz="1600" b="1" dirty="0"/>
              </a:p>
            </p:txBody>
          </p:sp>
        </mc:Choice>
        <mc:Fallback xmlns="">
          <p:sp>
            <p:nvSpPr>
              <p:cNvPr id="10" name="Content Placeholder 9">
                <a:extLst>
                  <a:ext uri="{FF2B5EF4-FFF2-40B4-BE49-F238E27FC236}">
                    <a16:creationId xmlns:a16="http://schemas.microsoft.com/office/drawing/2014/main" id="{F3757167-3BB4-6153-C7CE-36ED1BA83C12}"/>
                  </a:ext>
                </a:extLst>
              </p:cNvPr>
              <p:cNvSpPr>
                <a:spLocks noGrp="1" noRot="1" noChangeAspect="1" noMove="1" noResize="1" noEditPoints="1" noAdjustHandles="1" noChangeArrowheads="1" noChangeShapeType="1" noTextEdit="1"/>
              </p:cNvSpPr>
              <p:nvPr>
                <p:ph sz="half" idx="1"/>
              </p:nvPr>
            </p:nvSpPr>
            <p:spPr>
              <a:blipFill>
                <a:blip r:embed="rId4"/>
                <a:stretch>
                  <a:fillRect l="-706"/>
                </a:stretch>
              </a:blipFill>
            </p:spPr>
            <p:txBody>
              <a:bodyPr/>
              <a:lstStyle/>
              <a:p>
                <a:r>
                  <a:rPr lang="en-US">
                    <a:noFill/>
                  </a:rPr>
                  <a:t> </a:t>
                </a:r>
              </a:p>
            </p:txBody>
          </p:sp>
        </mc:Fallback>
      </mc:AlternateContent>
      <p:sp>
        <p:nvSpPr>
          <p:cNvPr id="3" name="Date Placeholder 2"/>
          <p:cNvSpPr>
            <a:spLocks noGrp="1"/>
          </p:cNvSpPr>
          <p:nvPr>
            <p:ph type="dt" sz="half" idx="10"/>
          </p:nvPr>
        </p:nvSpPr>
        <p:spPr/>
        <p:txBody>
          <a:bodyPr/>
          <a:lstStyle/>
          <a:p>
            <a:r>
              <a:rPr lang="en-US"/>
              <a:t>CAS course on "RF for Accelerators"  18 June - 01 July 2023, Berlin Germany</a:t>
            </a:r>
            <a:endParaRPr lang="en-GB"/>
          </a:p>
        </p:txBody>
      </p:sp>
      <p:sp>
        <p:nvSpPr>
          <p:cNvPr id="37" name="Footer Placeholder 36"/>
          <p:cNvSpPr>
            <a:spLocks noGrp="1"/>
          </p:cNvSpPr>
          <p:nvPr>
            <p:ph type="ftr" sz="quarter" idx="11"/>
          </p:nvPr>
        </p:nvSpPr>
        <p:spPr/>
        <p:txBody>
          <a:bodyPr/>
          <a:lstStyle/>
          <a:p>
            <a:r>
              <a:rPr lang="en-GB"/>
              <a:t>RF Power transport, eric.montesinos@cern.ch, CERN RF Amplifiers &amp; Couplers</a:t>
            </a:r>
          </a:p>
        </p:txBody>
      </p:sp>
      <p:sp>
        <p:nvSpPr>
          <p:cNvPr id="38" name="Slide Number Placeholder 37"/>
          <p:cNvSpPr>
            <a:spLocks noGrp="1"/>
          </p:cNvSpPr>
          <p:nvPr>
            <p:ph type="sldNum" sz="quarter" idx="12"/>
          </p:nvPr>
        </p:nvSpPr>
        <p:spPr/>
        <p:txBody>
          <a:bodyPr/>
          <a:lstStyle/>
          <a:p>
            <a:fld id="{EF86F7D3-99D0-4571-B698-B7532A3A637D}" type="slidenum">
              <a:rPr lang="en-GB" smtClean="0"/>
              <a:pPr/>
              <a:t>37</a:t>
            </a:fld>
            <a:endParaRPr lang="en-GB"/>
          </a:p>
        </p:txBody>
      </p:sp>
      <p:sp>
        <p:nvSpPr>
          <p:cNvPr id="40" name="Rounded Rectangle 39"/>
          <p:cNvSpPr/>
          <p:nvPr/>
        </p:nvSpPr>
        <p:spPr>
          <a:xfrm>
            <a:off x="9398850" y="3428976"/>
            <a:ext cx="2160000" cy="900000"/>
          </a:xfrm>
          <a:prstGeom prst="roundRect">
            <a:avLst/>
          </a:prstGeom>
          <a:solidFill>
            <a:schemeClr val="bg1"/>
          </a:solidFill>
          <a:ln>
            <a:solidFill>
              <a:schemeClr val="bg1">
                <a:lumMod val="6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solidFill>
                  <a:schemeClr val="bg1">
                    <a:lumMod val="65000"/>
                  </a:schemeClr>
                </a:solidFill>
              </a:rPr>
              <a:t>DUT</a:t>
            </a:r>
          </a:p>
          <a:p>
            <a:pPr algn="ctr"/>
            <a:r>
              <a:rPr lang="en-GB" sz="1600" dirty="0">
                <a:solidFill>
                  <a:schemeClr val="bg1">
                    <a:lumMod val="65000"/>
                  </a:schemeClr>
                </a:solidFill>
              </a:rPr>
              <a:t>(Device Under Test)</a:t>
            </a:r>
          </a:p>
          <a:p>
            <a:pPr algn="ctr"/>
            <a:r>
              <a:rPr lang="en-US" b="1" dirty="0" err="1">
                <a:solidFill>
                  <a:srgbClr val="0070C0"/>
                </a:solidFill>
              </a:rPr>
              <a:t>Z</a:t>
            </a:r>
            <a:r>
              <a:rPr lang="en-US" b="1" baseline="-25000" dirty="0" err="1">
                <a:solidFill>
                  <a:srgbClr val="0070C0"/>
                </a:solidFill>
              </a:rPr>
              <a:t>c</a:t>
            </a:r>
            <a:endParaRPr lang="en-GB" b="1" baseline="-25000" dirty="0">
              <a:solidFill>
                <a:srgbClr val="0070C0"/>
              </a:solidFill>
            </a:endParaRPr>
          </a:p>
        </p:txBody>
      </p:sp>
      <mc:AlternateContent xmlns:mc="http://schemas.openxmlformats.org/markup-compatibility/2006" xmlns:a14="http://schemas.microsoft.com/office/drawing/2010/main">
        <mc:Choice Requires="a14">
          <p:sp>
            <p:nvSpPr>
              <p:cNvPr id="41" name="Rounded Rectangle 40"/>
              <p:cNvSpPr/>
              <p:nvPr/>
            </p:nvSpPr>
            <p:spPr>
              <a:xfrm>
                <a:off x="9385784" y="3428976"/>
                <a:ext cx="2173066" cy="900000"/>
              </a:xfrm>
              <a:prstGeom prst="roundRect">
                <a:avLst/>
              </a:prstGeom>
              <a:ln>
                <a:solidFill>
                  <a:schemeClr val="bg1">
                    <a:lumMod val="6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solidFill>
                      <a:schemeClr val="bg1">
                        <a:lumMod val="65000"/>
                      </a:schemeClr>
                    </a:solidFill>
                  </a:rPr>
                  <a:t>DUT</a:t>
                </a:r>
              </a:p>
              <a:p>
                <a:pPr algn="ctr"/>
                <a:r>
                  <a:rPr lang="en-GB" sz="1600" dirty="0">
                    <a:solidFill>
                      <a:schemeClr val="bg1">
                        <a:lumMod val="65000"/>
                      </a:schemeClr>
                    </a:solidFill>
                  </a:rPr>
                  <a:t>(Device Under Test)</a:t>
                </a:r>
              </a:p>
              <a:p>
                <a:pPr algn="ctr"/>
                <a:r>
                  <a:rPr lang="en-US" b="1" dirty="0">
                    <a:solidFill>
                      <a:srgbClr val="FF0000"/>
                    </a:solidFill>
                  </a:rPr>
                  <a:t>Z </a:t>
                </a:r>
                <a14:m>
                  <m:oMath xmlns:m="http://schemas.openxmlformats.org/officeDocument/2006/math">
                    <m:r>
                      <a:rPr lang="fr-CH" b="1" i="0" smtClean="0">
                        <a:solidFill>
                          <a:srgbClr val="FF0000"/>
                        </a:solidFill>
                        <a:latin typeface="Cambria Math" panose="02040503050406030204" pitchFamily="18" charset="0"/>
                        <a:ea typeface="Cambria Math"/>
                      </a:rPr>
                      <m:t>=</m:t>
                    </m:r>
                    <m:r>
                      <a:rPr lang="fr-CH" b="1" i="0" smtClean="0">
                        <a:solidFill>
                          <a:srgbClr val="FF0000"/>
                        </a:solidFill>
                        <a:latin typeface="Cambria Math" panose="02040503050406030204" pitchFamily="18" charset="0"/>
                        <a:ea typeface="Cambria Math"/>
                      </a:rPr>
                      <m:t>𝐨𝐩𝐞𝐧</m:t>
                    </m:r>
                    <m:r>
                      <a:rPr lang="fr-CH" b="1" i="0" smtClean="0">
                        <a:solidFill>
                          <a:srgbClr val="FF0000"/>
                        </a:solidFill>
                        <a:latin typeface="Cambria Math" panose="02040503050406030204" pitchFamily="18" charset="0"/>
                        <a:ea typeface="Cambria Math"/>
                      </a:rPr>
                      <m:t> </m:t>
                    </m:r>
                    <m:r>
                      <a:rPr lang="fr-CH" b="1" i="0" smtClean="0">
                        <a:solidFill>
                          <a:srgbClr val="FF0000"/>
                        </a:solidFill>
                        <a:latin typeface="Cambria Math" panose="02040503050406030204" pitchFamily="18" charset="0"/>
                        <a:ea typeface="Cambria Math"/>
                      </a:rPr>
                      <m:t>𝐨𝐫</m:t>
                    </m:r>
                    <m:r>
                      <a:rPr lang="fr-CH" b="1" i="0" smtClean="0">
                        <a:solidFill>
                          <a:srgbClr val="FF0000"/>
                        </a:solidFill>
                        <a:latin typeface="Cambria Math" panose="02040503050406030204" pitchFamily="18" charset="0"/>
                        <a:ea typeface="Cambria Math"/>
                      </a:rPr>
                      <m:t> </m:t>
                    </m:r>
                    <m:r>
                      <a:rPr lang="fr-CH" b="1" i="0" smtClean="0">
                        <a:solidFill>
                          <a:srgbClr val="FF0000"/>
                        </a:solidFill>
                        <a:latin typeface="Cambria Math" panose="02040503050406030204" pitchFamily="18" charset="0"/>
                        <a:ea typeface="Cambria Math"/>
                      </a:rPr>
                      <m:t>𝐬𝐡𝐨𝐫𝐭</m:t>
                    </m:r>
                  </m:oMath>
                </a14:m>
                <a:endParaRPr lang="en-GB" b="1" baseline="-25000" dirty="0">
                  <a:solidFill>
                    <a:srgbClr val="FF0000"/>
                  </a:solidFill>
                </a:endParaRPr>
              </a:p>
            </p:txBody>
          </p:sp>
        </mc:Choice>
        <mc:Fallback xmlns="">
          <p:sp>
            <p:nvSpPr>
              <p:cNvPr id="41" name="Rounded Rectangle 40"/>
              <p:cNvSpPr>
                <a:spLocks noRot="1" noChangeAspect="1" noMove="1" noResize="1" noEditPoints="1" noAdjustHandles="1" noChangeArrowheads="1" noChangeShapeType="1" noTextEdit="1"/>
              </p:cNvSpPr>
              <p:nvPr/>
            </p:nvSpPr>
            <p:spPr>
              <a:xfrm>
                <a:off x="9385784" y="3428976"/>
                <a:ext cx="2173066" cy="900000"/>
              </a:xfrm>
              <a:prstGeom prst="roundRect">
                <a:avLst/>
              </a:prstGeom>
              <a:blipFill>
                <a:blip r:embed="rId5"/>
                <a:stretch>
                  <a:fillRect t="-2000" b="-9333"/>
                </a:stretch>
              </a:blipFill>
              <a:ln>
                <a:solidFill>
                  <a:schemeClr val="bg1">
                    <a:lumMod val="65000"/>
                  </a:schemeClr>
                </a:solidFill>
              </a:ln>
            </p:spPr>
            <p:txBody>
              <a:bodyPr/>
              <a:lstStyle/>
              <a:p>
                <a:r>
                  <a:rPr lang="en-US">
                    <a:noFill/>
                  </a:rPr>
                  <a:t> </a:t>
                </a:r>
              </a:p>
            </p:txBody>
          </p:sp>
        </mc:Fallback>
      </mc:AlternateContent>
      <p:sp>
        <p:nvSpPr>
          <p:cNvPr id="42" name="Isosceles Triangle 41"/>
          <p:cNvSpPr/>
          <p:nvPr/>
        </p:nvSpPr>
        <p:spPr>
          <a:xfrm rot="5400000">
            <a:off x="6078000" y="3591064"/>
            <a:ext cx="720000" cy="540000"/>
          </a:xfrm>
          <a:prstGeom prst="triangl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dirty="0"/>
          </a:p>
        </p:txBody>
      </p:sp>
      <p:cxnSp>
        <p:nvCxnSpPr>
          <p:cNvPr id="43" name="Straight Arrow Connector 42"/>
          <p:cNvCxnSpPr>
            <a:cxnSpLocks/>
            <a:stCxn id="42" idx="0"/>
            <a:endCxn id="41" idx="1"/>
          </p:cNvCxnSpPr>
          <p:nvPr/>
        </p:nvCxnSpPr>
        <p:spPr>
          <a:xfrm>
            <a:off x="6708000" y="3861064"/>
            <a:ext cx="2677784" cy="1791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44" name="Straight Arrow Connector 43"/>
          <p:cNvCxnSpPr/>
          <p:nvPr/>
        </p:nvCxnSpPr>
        <p:spPr>
          <a:xfrm>
            <a:off x="8060169" y="3446210"/>
            <a:ext cx="900870" cy="0"/>
          </a:xfrm>
          <a:prstGeom prst="straightConnector1">
            <a:avLst/>
          </a:prstGeom>
          <a:ln w="38100">
            <a:solidFill>
              <a:srgbClr val="00B0F0"/>
            </a:solidFill>
            <a:tailEnd type="arrow"/>
          </a:ln>
        </p:spPr>
        <p:style>
          <a:lnRef idx="2">
            <a:schemeClr val="accent3"/>
          </a:lnRef>
          <a:fillRef idx="0">
            <a:schemeClr val="accent3"/>
          </a:fillRef>
          <a:effectRef idx="1">
            <a:schemeClr val="accent3"/>
          </a:effectRef>
          <a:fontRef idx="minor">
            <a:schemeClr val="tx1"/>
          </a:fontRef>
        </p:style>
      </p:cxnSp>
      <p:sp>
        <p:nvSpPr>
          <p:cNvPr id="45" name="TextBox 44"/>
          <p:cNvSpPr txBox="1"/>
          <p:nvPr/>
        </p:nvSpPr>
        <p:spPr>
          <a:xfrm>
            <a:off x="6162086" y="3645000"/>
            <a:ext cx="356444" cy="553998"/>
          </a:xfrm>
          <a:prstGeom prst="rect">
            <a:avLst/>
          </a:prstGeom>
          <a:noFill/>
        </p:spPr>
        <p:txBody>
          <a:bodyPr wrap="none" rtlCol="0">
            <a:spAutoFit/>
          </a:bodyPr>
          <a:lstStyle/>
          <a:p>
            <a:r>
              <a:rPr lang="en-US" dirty="0" err="1">
                <a:solidFill>
                  <a:schemeClr val="bg1"/>
                </a:solidFill>
              </a:rPr>
              <a:t>Z</a:t>
            </a:r>
            <a:r>
              <a:rPr lang="en-US" baseline="-25000" dirty="0" err="1">
                <a:solidFill>
                  <a:schemeClr val="bg1"/>
                </a:solidFill>
              </a:rPr>
              <a:t>c</a:t>
            </a:r>
            <a:endParaRPr lang="en-GB" baseline="-25000" dirty="0">
              <a:solidFill>
                <a:schemeClr val="bg1"/>
              </a:solidFill>
            </a:endParaRPr>
          </a:p>
          <a:p>
            <a:endParaRPr lang="en-GB" baseline="-25000" dirty="0">
              <a:solidFill>
                <a:schemeClr val="bg1"/>
              </a:solidFill>
            </a:endParaRPr>
          </a:p>
        </p:txBody>
      </p:sp>
      <p:sp>
        <p:nvSpPr>
          <p:cNvPr id="46" name="TextBox 45"/>
          <p:cNvSpPr txBox="1"/>
          <p:nvPr/>
        </p:nvSpPr>
        <p:spPr>
          <a:xfrm>
            <a:off x="8256000" y="3059644"/>
            <a:ext cx="369012" cy="369332"/>
          </a:xfrm>
          <a:prstGeom prst="rect">
            <a:avLst/>
          </a:prstGeom>
          <a:noFill/>
        </p:spPr>
        <p:txBody>
          <a:bodyPr wrap="none" rtlCol="0">
            <a:spAutoFit/>
          </a:bodyPr>
          <a:lstStyle/>
          <a:p>
            <a:r>
              <a:rPr lang="en-US" b="1" dirty="0" err="1">
                <a:solidFill>
                  <a:srgbClr val="00B0F0"/>
                </a:solidFill>
              </a:rPr>
              <a:t>V</a:t>
            </a:r>
            <a:r>
              <a:rPr lang="en-US" b="1" baseline="-25000" dirty="0" err="1">
                <a:solidFill>
                  <a:srgbClr val="00B0F0"/>
                </a:solidFill>
              </a:rPr>
              <a:t>f</a:t>
            </a:r>
            <a:endParaRPr lang="en-GB" b="1" baseline="-25000" dirty="0">
              <a:solidFill>
                <a:srgbClr val="00B0F0"/>
              </a:solidFill>
            </a:endParaRPr>
          </a:p>
        </p:txBody>
      </p:sp>
      <p:sp>
        <p:nvSpPr>
          <p:cNvPr id="47" name="TextBox 46"/>
          <p:cNvSpPr txBox="1"/>
          <p:nvPr/>
        </p:nvSpPr>
        <p:spPr>
          <a:xfrm>
            <a:off x="8318730" y="4293072"/>
            <a:ext cx="368884" cy="369332"/>
          </a:xfrm>
          <a:prstGeom prst="rect">
            <a:avLst/>
          </a:prstGeom>
          <a:noFill/>
        </p:spPr>
        <p:txBody>
          <a:bodyPr wrap="none" rtlCol="0">
            <a:spAutoFit/>
          </a:bodyPr>
          <a:lstStyle/>
          <a:p>
            <a:r>
              <a:rPr lang="en-US" b="1" dirty="0" err="1">
                <a:solidFill>
                  <a:srgbClr val="FF0000"/>
                </a:solidFill>
              </a:rPr>
              <a:t>V</a:t>
            </a:r>
            <a:r>
              <a:rPr lang="en-US" b="1" baseline="-25000" dirty="0" err="1">
                <a:solidFill>
                  <a:srgbClr val="FF0000"/>
                </a:solidFill>
              </a:rPr>
              <a:t>r</a:t>
            </a:r>
            <a:endParaRPr lang="en-GB" b="1" baseline="-25000" dirty="0">
              <a:solidFill>
                <a:srgbClr val="FF0000"/>
              </a:solidFill>
            </a:endParaRPr>
          </a:p>
        </p:txBody>
      </p:sp>
      <p:cxnSp>
        <p:nvCxnSpPr>
          <p:cNvPr id="48" name="Straight Arrow Connector 47"/>
          <p:cNvCxnSpPr/>
          <p:nvPr/>
        </p:nvCxnSpPr>
        <p:spPr>
          <a:xfrm flipH="1" flipV="1">
            <a:off x="8030698" y="4293072"/>
            <a:ext cx="900000" cy="0"/>
          </a:xfrm>
          <a:prstGeom prst="straightConnector1">
            <a:avLst/>
          </a:prstGeom>
          <a:ln w="38100">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49" name="Rectangle 48"/>
          <p:cNvSpPr/>
          <p:nvPr/>
        </p:nvSpPr>
        <p:spPr>
          <a:xfrm rot="10800000" flipV="1">
            <a:off x="6716643" y="3500984"/>
            <a:ext cx="954015" cy="338554"/>
          </a:xfrm>
          <a:prstGeom prst="rect">
            <a:avLst/>
          </a:prstGeom>
        </p:spPr>
        <p:txBody>
          <a:bodyPr wrap="square">
            <a:spAutoFit/>
          </a:bodyPr>
          <a:lstStyle/>
          <a:p>
            <a:r>
              <a:rPr lang="en-US" sz="1600" dirty="0">
                <a:solidFill>
                  <a:srgbClr val="0070C0"/>
                </a:solidFill>
              </a:rPr>
              <a:t>Line = </a:t>
            </a:r>
            <a:r>
              <a:rPr lang="en-US" sz="1600" dirty="0" err="1">
                <a:solidFill>
                  <a:srgbClr val="0070C0"/>
                </a:solidFill>
              </a:rPr>
              <a:t>Z</a:t>
            </a:r>
            <a:r>
              <a:rPr lang="en-US" sz="1600" baseline="-25000" dirty="0" err="1">
                <a:solidFill>
                  <a:srgbClr val="0070C0"/>
                </a:solidFill>
              </a:rPr>
              <a:t>c</a:t>
            </a:r>
            <a:endParaRPr lang="en-GB" sz="1600" baseline="-25000" dirty="0">
              <a:solidFill>
                <a:srgbClr val="0070C0"/>
              </a:solidFill>
            </a:endParaRPr>
          </a:p>
        </p:txBody>
      </p:sp>
    </p:spTree>
    <p:extLst>
      <p:ext uri="{BB962C8B-B14F-4D97-AF65-F5344CB8AC3E}">
        <p14:creationId xmlns:p14="http://schemas.microsoft.com/office/powerpoint/2010/main" val="23306499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Arrow Connector 34"/>
          <p:cNvCxnSpPr/>
          <p:nvPr/>
        </p:nvCxnSpPr>
        <p:spPr>
          <a:xfrm flipV="1">
            <a:off x="6483045" y="3932873"/>
            <a:ext cx="323880" cy="48"/>
          </a:xfrm>
          <a:prstGeom prst="straightConnector1">
            <a:avLst/>
          </a:prstGeom>
          <a:ln>
            <a:solidFill>
              <a:schemeClr val="bg1">
                <a:lumMod val="75000"/>
              </a:schemeClr>
            </a:solidFill>
            <a:tailEnd type="none"/>
          </a:ln>
        </p:spPr>
        <p:style>
          <a:lnRef idx="1">
            <a:schemeClr val="accent3"/>
          </a:lnRef>
          <a:fillRef idx="0">
            <a:schemeClr val="accent3"/>
          </a:fillRef>
          <a:effectRef idx="0">
            <a:schemeClr val="accent3"/>
          </a:effectRef>
          <a:fontRef idx="minor">
            <a:schemeClr val="tx1"/>
          </a:fontRef>
        </p:style>
      </p:cxnSp>
      <p:sp>
        <p:nvSpPr>
          <p:cNvPr id="21" name="Oval 20">
            <a:extLst>
              <a:ext uri="{FF2B5EF4-FFF2-40B4-BE49-F238E27FC236}">
                <a16:creationId xmlns:a16="http://schemas.microsoft.com/office/drawing/2014/main" id="{1CB66FE9-B8B0-E510-5AAA-250777A655A0}"/>
              </a:ext>
            </a:extLst>
          </p:cNvPr>
          <p:cNvSpPr/>
          <p:nvPr/>
        </p:nvSpPr>
        <p:spPr>
          <a:xfrm>
            <a:off x="6168000" y="3769950"/>
            <a:ext cx="324000" cy="324000"/>
          </a:xfrm>
          <a:prstGeom prst="ellipse">
            <a:avLst/>
          </a:prstGeom>
          <a:ln>
            <a:solidFill>
              <a:schemeClr val="bg1">
                <a:lumMod val="6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dirty="0"/>
          </a:p>
        </p:txBody>
      </p:sp>
      <p:sp>
        <p:nvSpPr>
          <p:cNvPr id="24" name="Title 23"/>
          <p:cNvSpPr>
            <a:spLocks noGrp="1"/>
          </p:cNvSpPr>
          <p:nvPr>
            <p:ph type="title"/>
          </p:nvPr>
        </p:nvSpPr>
        <p:spPr/>
        <p:txBody>
          <a:bodyPr/>
          <a:lstStyle/>
          <a:p>
            <a:r>
              <a:rPr lang="en-GB"/>
              <a:t>Reflection from Load</a:t>
            </a:r>
            <a:endParaRPr lang="en-GB" dirty="0"/>
          </a:p>
        </p:txBody>
      </p:sp>
      <p:sp>
        <p:nvSpPr>
          <p:cNvPr id="9" name="Content Placeholder 8"/>
          <p:cNvSpPr>
            <a:spLocks noGrp="1"/>
          </p:cNvSpPr>
          <p:nvPr>
            <p:ph sz="half" idx="1"/>
          </p:nvPr>
        </p:nvSpPr>
        <p:spPr/>
        <p:txBody>
          <a:bodyPr>
            <a:noAutofit/>
          </a:bodyPr>
          <a:lstStyle/>
          <a:p>
            <a:r>
              <a:rPr lang="en-GB" sz="1800" dirty="0"/>
              <a:t>In case of full reflection </a:t>
            </a:r>
            <a:r>
              <a:rPr lang="en-GB" sz="1800" dirty="0" err="1"/>
              <a:t>Vmax</a:t>
            </a:r>
            <a:r>
              <a:rPr lang="en-GB" sz="1800" dirty="0"/>
              <a:t> = 2 </a:t>
            </a:r>
            <a:r>
              <a:rPr lang="en-GB" sz="1800" dirty="0" err="1"/>
              <a:t>Vf</a:t>
            </a:r>
            <a:r>
              <a:rPr lang="en-GB" sz="1800" dirty="0"/>
              <a:t>     (</a:t>
            </a:r>
            <a:r>
              <a:rPr lang="en-GB" sz="1800" dirty="0" err="1"/>
              <a:t>Pmax</a:t>
            </a:r>
            <a:r>
              <a:rPr lang="en-GB" sz="1800" dirty="0"/>
              <a:t> equivalent to 4 Pf)</a:t>
            </a:r>
          </a:p>
          <a:p>
            <a:endParaRPr lang="en-GB" sz="1800" dirty="0"/>
          </a:p>
          <a:p>
            <a:r>
              <a:rPr lang="en-GB" sz="1800" dirty="0"/>
              <a:t>RF power amplifiers will not like this reflected wave</a:t>
            </a:r>
          </a:p>
          <a:p>
            <a:pPr lvl="1"/>
            <a:r>
              <a:rPr lang="en-GB" sz="1800" dirty="0"/>
              <a:t>Klystron output cavity disturbed</a:t>
            </a:r>
          </a:p>
          <a:p>
            <a:pPr lvl="1"/>
            <a:r>
              <a:rPr lang="en-GB" sz="1800" dirty="0"/>
              <a:t>Grid tube, IOT and Transistor voltage capability</a:t>
            </a:r>
          </a:p>
          <a:p>
            <a:pPr lvl="1"/>
            <a:endParaRPr lang="en-GB" sz="1800" dirty="0"/>
          </a:p>
          <a:p>
            <a:r>
              <a:rPr lang="en-GB" sz="1800" dirty="0"/>
              <a:t>Swift protection if </a:t>
            </a:r>
            <a:r>
              <a:rPr lang="en-GB" sz="1800" dirty="0" err="1"/>
              <a:t>Pr</a:t>
            </a:r>
            <a:r>
              <a:rPr lang="en-GB" sz="1800" dirty="0"/>
              <a:t> &gt; </a:t>
            </a:r>
            <a:r>
              <a:rPr lang="en-GB" sz="1800" dirty="0" err="1"/>
              <a:t>Prmax</a:t>
            </a:r>
            <a:endParaRPr lang="en-GB" sz="1800" dirty="0"/>
          </a:p>
          <a:p>
            <a:pPr lvl="1"/>
            <a:r>
              <a:rPr lang="en-GB" sz="1800" dirty="0"/>
              <a:t>system NOT operational (not always possible)</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Footer Placeholder 5"/>
          <p:cNvSpPr>
            <a:spLocks noGrp="1"/>
          </p:cNvSpPr>
          <p:nvPr>
            <p:ph type="ftr" sz="quarter" idx="11"/>
          </p:nvPr>
        </p:nvSpPr>
        <p:spPr/>
        <p:txBody>
          <a:bodyPr/>
          <a:lstStyle/>
          <a:p>
            <a:r>
              <a:rPr lang="en-GB"/>
              <a:t>RF Power transport, eric.montesinos@cern.ch, CERN RF Amplifiers &amp; Couplers</a:t>
            </a:r>
          </a:p>
        </p:txBody>
      </p:sp>
      <p:sp>
        <p:nvSpPr>
          <p:cNvPr id="7" name="Slide Number Placeholder 6"/>
          <p:cNvSpPr>
            <a:spLocks noGrp="1"/>
          </p:cNvSpPr>
          <p:nvPr>
            <p:ph type="sldNum" sz="quarter" idx="12"/>
          </p:nvPr>
        </p:nvSpPr>
        <p:spPr/>
        <p:txBody>
          <a:bodyPr/>
          <a:lstStyle/>
          <a:p>
            <a:fld id="{63D9E045-23D1-47D5-8E30-952CC984C3CD}" type="slidenum">
              <a:rPr lang="en-GB" smtClean="0"/>
              <a:pPr/>
              <a:t>38</a:t>
            </a:fld>
            <a:endParaRPr lang="en-GB"/>
          </a:p>
        </p:txBody>
      </p:sp>
      <p:sp>
        <p:nvSpPr>
          <p:cNvPr id="25" name="Isosceles Triangle 24"/>
          <p:cNvSpPr/>
          <p:nvPr/>
        </p:nvSpPr>
        <p:spPr>
          <a:xfrm rot="5400000">
            <a:off x="7433605" y="3465000"/>
            <a:ext cx="1008000" cy="936000"/>
          </a:xfrm>
          <a:prstGeom prst="triangle">
            <a:avLst/>
          </a:prstGeom>
          <a:solidFill>
            <a:schemeClr val="bg1">
              <a:lumMod val="75000"/>
            </a:schemeClr>
          </a:solidFill>
          <a:ln>
            <a:solidFill>
              <a:schemeClr val="bg1">
                <a:lumMod val="75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cxnSp>
        <p:nvCxnSpPr>
          <p:cNvPr id="29" name="Straight Arrow Connector 28"/>
          <p:cNvCxnSpPr>
            <a:endCxn id="25" idx="3"/>
          </p:cNvCxnSpPr>
          <p:nvPr/>
        </p:nvCxnSpPr>
        <p:spPr>
          <a:xfrm>
            <a:off x="7094957" y="3932876"/>
            <a:ext cx="374648" cy="127"/>
          </a:xfrm>
          <a:prstGeom prst="straightConnector1">
            <a:avLst/>
          </a:prstGeom>
          <a:ln>
            <a:solidFill>
              <a:schemeClr val="bg1">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30" name="Straight Arrow Connector 29"/>
          <p:cNvCxnSpPr>
            <a:stCxn id="25" idx="0"/>
            <a:endCxn id="31" idx="1"/>
          </p:cNvCxnSpPr>
          <p:nvPr/>
        </p:nvCxnSpPr>
        <p:spPr>
          <a:xfrm flipV="1">
            <a:off x="8405605" y="3932993"/>
            <a:ext cx="2226395" cy="7"/>
          </a:xfrm>
          <a:prstGeom prst="straightConnector1">
            <a:avLst/>
          </a:prstGeom>
          <a:ln w="44450">
            <a:solidFill>
              <a:srgbClr val="0070C0"/>
            </a:solidFill>
            <a:tailEnd type="none"/>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10632000" y="3464993"/>
            <a:ext cx="936000" cy="936000"/>
          </a:xfrm>
          <a:prstGeom prst="roundRect">
            <a:avLst/>
          </a:prstGeom>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solidFill>
                  <a:schemeClr val="bg1">
                    <a:lumMod val="75000"/>
                  </a:schemeClr>
                </a:solidFill>
              </a:rPr>
              <a:t>DUT</a:t>
            </a:r>
          </a:p>
        </p:txBody>
      </p:sp>
      <p:sp>
        <p:nvSpPr>
          <p:cNvPr id="32" name="TextBox 31"/>
          <p:cNvSpPr txBox="1"/>
          <p:nvPr/>
        </p:nvSpPr>
        <p:spPr>
          <a:xfrm>
            <a:off x="9168168" y="3563613"/>
            <a:ext cx="333361" cy="338554"/>
          </a:xfrm>
          <a:prstGeom prst="rect">
            <a:avLst/>
          </a:prstGeom>
          <a:noFill/>
        </p:spPr>
        <p:txBody>
          <a:bodyPr wrap="none" rtlCol="0">
            <a:spAutoFit/>
          </a:bodyPr>
          <a:lstStyle/>
          <a:p>
            <a:r>
              <a:rPr lang="en-GB" sz="1600" dirty="0">
                <a:solidFill>
                  <a:srgbClr val="002060"/>
                </a:solidFill>
              </a:rPr>
              <a:t>P</a:t>
            </a:r>
            <a:r>
              <a:rPr lang="en-GB" sz="1600" baseline="-25000" dirty="0">
                <a:solidFill>
                  <a:srgbClr val="002060"/>
                </a:solidFill>
              </a:rPr>
              <a:t>f</a:t>
            </a:r>
          </a:p>
        </p:txBody>
      </p:sp>
      <p:cxnSp>
        <p:nvCxnSpPr>
          <p:cNvPr id="33" name="Elbow Connector 32"/>
          <p:cNvCxnSpPr>
            <a:cxnSpLocks/>
          </p:cNvCxnSpPr>
          <p:nvPr/>
        </p:nvCxnSpPr>
        <p:spPr>
          <a:xfrm rot="5400000" flipH="1">
            <a:off x="8499381" y="2535739"/>
            <a:ext cx="198506" cy="3357125"/>
          </a:xfrm>
          <a:prstGeom prst="bentConnector3">
            <a:avLst>
              <a:gd name="adj1" fmla="val -24677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6806925" y="3788857"/>
            <a:ext cx="288032" cy="144016"/>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920071" y="4848694"/>
            <a:ext cx="3357126" cy="338554"/>
          </a:xfrm>
          <a:prstGeom prst="rect">
            <a:avLst/>
          </a:prstGeom>
          <a:noFill/>
        </p:spPr>
        <p:txBody>
          <a:bodyPr wrap="square" rtlCol="0">
            <a:spAutoFit/>
          </a:bodyPr>
          <a:lstStyle/>
          <a:p>
            <a:pPr algn="ctr"/>
            <a:r>
              <a:rPr lang="en-GB" sz="1600" dirty="0">
                <a:solidFill>
                  <a:srgbClr val="002060"/>
                </a:solidFill>
              </a:rPr>
              <a:t>Swift protection if </a:t>
            </a:r>
            <a:r>
              <a:rPr lang="en-GB" sz="1600" dirty="0" err="1">
                <a:solidFill>
                  <a:srgbClr val="002060"/>
                </a:solidFill>
              </a:rPr>
              <a:t>P</a:t>
            </a:r>
            <a:r>
              <a:rPr lang="en-GB" sz="1600" baseline="-25000" dirty="0" err="1">
                <a:solidFill>
                  <a:srgbClr val="002060"/>
                </a:solidFill>
              </a:rPr>
              <a:t>r</a:t>
            </a:r>
            <a:r>
              <a:rPr lang="en-GB" sz="1600" baseline="-25000" dirty="0">
                <a:solidFill>
                  <a:srgbClr val="002060"/>
                </a:solidFill>
              </a:rPr>
              <a:t> </a:t>
            </a:r>
            <a:r>
              <a:rPr lang="en-GB" sz="1600" dirty="0">
                <a:solidFill>
                  <a:srgbClr val="002060"/>
                </a:solidFill>
              </a:rPr>
              <a:t>&gt; </a:t>
            </a:r>
            <a:r>
              <a:rPr lang="en-GB" sz="1600" dirty="0" err="1">
                <a:solidFill>
                  <a:srgbClr val="002060"/>
                </a:solidFill>
              </a:rPr>
              <a:t>Prmax</a:t>
            </a:r>
            <a:endParaRPr lang="en-GB" sz="1600" dirty="0">
              <a:solidFill>
                <a:srgbClr val="002060"/>
              </a:solidFill>
            </a:endParaRPr>
          </a:p>
        </p:txBody>
      </p:sp>
      <p:pic>
        <p:nvPicPr>
          <p:cNvPr id="39" name="Picture 5"/>
          <p:cNvPicPr>
            <a:picLocks noChangeArrowheads="1"/>
          </p:cNvPicPr>
          <p:nvPr/>
        </p:nvPicPr>
        <p:blipFill rotWithShape="1">
          <a:blip r:embed="rId2" cstate="print">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a:ext>
            </a:extLst>
          </a:blip>
          <a:srcRect/>
          <a:stretch/>
        </p:blipFill>
        <p:spPr bwMode="auto">
          <a:xfrm>
            <a:off x="6230861" y="3836984"/>
            <a:ext cx="180000" cy="180000"/>
          </a:xfrm>
          <a:prstGeom prst="rect">
            <a:avLst/>
          </a:prstGeom>
          <a:noFill/>
          <a:ln w="9525">
            <a:noFill/>
            <a:miter lim="800000"/>
            <a:headEnd/>
            <a:tailEnd/>
          </a:ln>
          <a:effectLst/>
        </p:spPr>
      </p:pic>
      <p:sp>
        <p:nvSpPr>
          <p:cNvPr id="26" name="TextBox 25">
            <a:extLst>
              <a:ext uri="{FF2B5EF4-FFF2-40B4-BE49-F238E27FC236}">
                <a16:creationId xmlns:a16="http://schemas.microsoft.com/office/drawing/2014/main" id="{249C59E1-E8AE-26C8-B6B3-E7867439E802}"/>
              </a:ext>
            </a:extLst>
          </p:cNvPr>
          <p:cNvSpPr txBox="1"/>
          <p:nvPr/>
        </p:nvSpPr>
        <p:spPr>
          <a:xfrm>
            <a:off x="10099102" y="3944222"/>
            <a:ext cx="338554" cy="338554"/>
          </a:xfrm>
          <a:prstGeom prst="rect">
            <a:avLst/>
          </a:prstGeom>
          <a:noFill/>
        </p:spPr>
        <p:txBody>
          <a:bodyPr wrap="none" rtlCol="0">
            <a:spAutoFit/>
          </a:bodyPr>
          <a:lstStyle/>
          <a:p>
            <a:r>
              <a:rPr lang="en-GB" sz="1600" dirty="0" err="1">
                <a:solidFill>
                  <a:srgbClr val="002060"/>
                </a:solidFill>
              </a:rPr>
              <a:t>P</a:t>
            </a:r>
            <a:r>
              <a:rPr lang="en-GB" sz="1600" baseline="-25000" dirty="0" err="1">
                <a:solidFill>
                  <a:srgbClr val="002060"/>
                </a:solidFill>
              </a:rPr>
              <a:t>r</a:t>
            </a:r>
            <a:endParaRPr lang="en-GB" sz="1600" baseline="-25000" dirty="0">
              <a:solidFill>
                <a:srgbClr val="002060"/>
              </a:solidFill>
            </a:endParaRPr>
          </a:p>
        </p:txBody>
      </p:sp>
    </p:spTree>
    <p:extLst>
      <p:ext uri="{BB962C8B-B14F-4D97-AF65-F5344CB8AC3E}">
        <p14:creationId xmlns:p14="http://schemas.microsoft.com/office/powerpoint/2010/main" val="762871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Circulator</a:t>
            </a:r>
          </a:p>
        </p:txBody>
      </p:sp>
      <p:sp>
        <p:nvSpPr>
          <p:cNvPr id="7" name="Content Placeholder 6"/>
          <p:cNvSpPr>
            <a:spLocks noGrp="1"/>
          </p:cNvSpPr>
          <p:nvPr>
            <p:ph sz="half" idx="1"/>
          </p:nvPr>
        </p:nvSpPr>
        <p:spPr/>
        <p:txBody>
          <a:bodyPr>
            <a:normAutofit/>
          </a:bodyPr>
          <a:lstStyle/>
          <a:p>
            <a:r>
              <a:rPr lang="en-GB" sz="1800" dirty="0"/>
              <a:t>In order to protect our lines and our amplifiers from the reflected power a possible device is a Circulator</a:t>
            </a:r>
          </a:p>
          <a:p>
            <a:r>
              <a:rPr lang="en-GB" sz="1800" dirty="0"/>
              <a:t>It is a passive non-reciprocal three-port device</a:t>
            </a:r>
          </a:p>
          <a:p>
            <a:r>
              <a:rPr lang="en-GB" sz="1800" dirty="0"/>
              <a:t>The signal entering any port is transmitted only to the next port in rotation, an RF signal experiences a low loss in the direction of the arrow and high loss in reverse direction while propagating through the Circulator</a:t>
            </a:r>
          </a:p>
          <a:p>
            <a:r>
              <a:rPr lang="en-GB" sz="1800" dirty="0"/>
              <a:t>The best place to insert it is close to the reflection source</a:t>
            </a:r>
            <a:endParaRPr lang="en-GB" sz="1800" baseline="-25000" dirty="0"/>
          </a:p>
          <a:p>
            <a:r>
              <a:rPr lang="en-GB" sz="1800" dirty="0"/>
              <a:t>If full reflection lines between circulator and DUT shall sustain </a:t>
            </a:r>
            <a:r>
              <a:rPr lang="en-GB" sz="1800" b="1" dirty="0"/>
              <a:t>V</a:t>
            </a:r>
            <a:r>
              <a:rPr lang="en-GB" sz="1800" b="1" baseline="-25000" dirty="0"/>
              <a:t>max</a:t>
            </a:r>
            <a:r>
              <a:rPr lang="en-GB" sz="1800" b="1" dirty="0"/>
              <a:t> = 2 </a:t>
            </a:r>
            <a:r>
              <a:rPr lang="en-GB" sz="1800" b="1" dirty="0" err="1"/>
              <a:t>V</a:t>
            </a:r>
            <a:r>
              <a:rPr lang="en-GB" sz="1800" b="1" baseline="-25000" dirty="0" err="1"/>
              <a:t>f</a:t>
            </a:r>
            <a:r>
              <a:rPr lang="en-GB" sz="1800" b="1" baseline="-25000" dirty="0"/>
              <a:t> </a:t>
            </a:r>
            <a:r>
              <a:rPr lang="en-GB" sz="1800" dirty="0"/>
              <a:t>(P</a:t>
            </a:r>
            <a:r>
              <a:rPr lang="en-GB" sz="1800" baseline="-25000" dirty="0"/>
              <a:t>max </a:t>
            </a:r>
            <a:r>
              <a:rPr lang="en-GB" sz="1800" dirty="0"/>
              <a:t>equivalent to 4 </a:t>
            </a:r>
            <a:r>
              <a:rPr lang="en-GB" sz="1800" dirty="0" err="1"/>
              <a:t>P</a:t>
            </a:r>
            <a:r>
              <a:rPr lang="en-GB" sz="1800" baseline="-25000" dirty="0" err="1"/>
              <a:t>f</a:t>
            </a:r>
            <a:r>
              <a:rPr lang="en-GB" sz="1800" dirty="0"/>
              <a:t>)</a:t>
            </a:r>
          </a:p>
          <a:p>
            <a:r>
              <a:rPr lang="en-GB" sz="1800" dirty="0"/>
              <a:t>A load of </a:t>
            </a:r>
            <a:r>
              <a:rPr lang="en-GB" sz="1800" dirty="0" err="1"/>
              <a:t>P</a:t>
            </a:r>
            <a:r>
              <a:rPr lang="en-GB" sz="1800" baseline="-25000" dirty="0" err="1"/>
              <a:t>f</a:t>
            </a:r>
            <a:r>
              <a:rPr lang="en-GB" sz="1800" dirty="0"/>
              <a:t> is needed on port 3 to absorb </a:t>
            </a:r>
            <a:r>
              <a:rPr lang="en-GB" sz="1800" dirty="0" err="1"/>
              <a:t>P</a:t>
            </a:r>
            <a:r>
              <a:rPr lang="en-GB" sz="1800" baseline="-25000" dirty="0" err="1"/>
              <a:t>r</a:t>
            </a:r>
            <a:endParaRPr lang="en-GB" sz="1800" dirty="0"/>
          </a:p>
          <a:p>
            <a:r>
              <a:rPr lang="en-GB" sz="1800" dirty="0"/>
              <a:t>System remains operational at all time</a:t>
            </a:r>
            <a:endParaRPr lang="en-GB" sz="1800" baseline="-25000" dirty="0"/>
          </a:p>
        </p:txBody>
      </p:sp>
      <p:sp>
        <p:nvSpPr>
          <p:cNvPr id="4" name="Date Placeholder 3"/>
          <p:cNvSpPr>
            <a:spLocks noGrp="1"/>
          </p:cNvSpPr>
          <p:nvPr>
            <p:ph type="dt" sz="half" idx="10"/>
          </p:nvPr>
        </p:nvSpPr>
        <p:spPr/>
        <p:txBody>
          <a:bodyPr/>
          <a:lstStyle/>
          <a:p>
            <a:r>
              <a:rPr lang="en-US"/>
              <a:t>CAS course on "RF for Accelerators"  18 June - 01 July 2023, Berlin Germany</a:t>
            </a:r>
            <a:endParaRPr lang="en-GB"/>
          </a:p>
        </p:txBody>
      </p:sp>
      <p:sp>
        <p:nvSpPr>
          <p:cNvPr id="5" name="Footer Placeholder 4"/>
          <p:cNvSpPr>
            <a:spLocks noGrp="1"/>
          </p:cNvSpPr>
          <p:nvPr>
            <p:ph type="ftr" sz="quarter" idx="11"/>
          </p:nvPr>
        </p:nvSpPr>
        <p:spPr/>
        <p:txBody>
          <a:bodyPr/>
          <a:lstStyle/>
          <a:p>
            <a:r>
              <a:rPr lang="en-GB"/>
              <a:t>RF Power transport, eric.montesinos@cern.ch, CERN RF Amplifiers &amp; Couplers</a:t>
            </a:r>
          </a:p>
        </p:txBody>
      </p:sp>
      <p:sp>
        <p:nvSpPr>
          <p:cNvPr id="6" name="Slide Number Placeholder 5"/>
          <p:cNvSpPr>
            <a:spLocks noGrp="1"/>
          </p:cNvSpPr>
          <p:nvPr>
            <p:ph type="sldNum" sz="quarter" idx="12"/>
          </p:nvPr>
        </p:nvSpPr>
        <p:spPr/>
        <p:txBody>
          <a:bodyPr/>
          <a:lstStyle/>
          <a:p>
            <a:fld id="{63D9E045-23D1-47D5-8E30-952CC984C3CD}" type="slidenum">
              <a:rPr lang="en-GB" smtClean="0"/>
              <a:t>39</a:t>
            </a:fld>
            <a:endParaRPr lang="en-GB"/>
          </a:p>
        </p:txBody>
      </p:sp>
      <p:sp>
        <p:nvSpPr>
          <p:cNvPr id="9" name="Oval 8"/>
          <p:cNvSpPr/>
          <p:nvPr/>
        </p:nvSpPr>
        <p:spPr>
          <a:xfrm>
            <a:off x="8040069" y="739125"/>
            <a:ext cx="1008000" cy="10080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cxnSp>
        <p:nvCxnSpPr>
          <p:cNvPr id="10" name="Straight Connector 9"/>
          <p:cNvCxnSpPr>
            <a:stCxn id="9" idx="2"/>
          </p:cNvCxnSpPr>
          <p:nvPr/>
        </p:nvCxnSpPr>
        <p:spPr>
          <a:xfrm flipH="1" flipV="1">
            <a:off x="6959949" y="1243109"/>
            <a:ext cx="1080120" cy="16"/>
          </a:xfrm>
          <a:prstGeom prst="line">
            <a:avLst/>
          </a:prstGeom>
        </p:spPr>
        <p:style>
          <a:lnRef idx="3">
            <a:schemeClr val="accent1"/>
          </a:lnRef>
          <a:fillRef idx="0">
            <a:schemeClr val="accent1"/>
          </a:fillRef>
          <a:effectRef idx="2">
            <a:schemeClr val="accent1"/>
          </a:effectRef>
          <a:fontRef idx="minor">
            <a:schemeClr val="tx1"/>
          </a:fontRef>
        </p:style>
      </p:cxnSp>
      <p:cxnSp>
        <p:nvCxnSpPr>
          <p:cNvPr id="11" name="Straight Connector 10"/>
          <p:cNvCxnSpPr>
            <a:cxnSpLocks/>
          </p:cNvCxnSpPr>
          <p:nvPr/>
        </p:nvCxnSpPr>
        <p:spPr>
          <a:xfrm flipH="1" flipV="1">
            <a:off x="9048181" y="1243237"/>
            <a:ext cx="2087712" cy="0"/>
          </a:xfrm>
          <a:prstGeom prst="line">
            <a:avLst/>
          </a:prstGeom>
          <a:ln w="114300"/>
        </p:spPr>
        <p:style>
          <a:lnRef idx="3">
            <a:schemeClr val="accent1"/>
          </a:lnRef>
          <a:fillRef idx="0">
            <a:schemeClr val="accent1"/>
          </a:fillRef>
          <a:effectRef idx="2">
            <a:schemeClr val="accent1"/>
          </a:effectRef>
          <a:fontRef idx="minor">
            <a:schemeClr val="tx1"/>
          </a:fontRef>
        </p:style>
      </p:cxnSp>
      <p:cxnSp>
        <p:nvCxnSpPr>
          <p:cNvPr id="12" name="Straight Connector 11"/>
          <p:cNvCxnSpPr>
            <a:stCxn id="13" idx="0"/>
            <a:endCxn id="9" idx="4"/>
          </p:cNvCxnSpPr>
          <p:nvPr/>
        </p:nvCxnSpPr>
        <p:spPr>
          <a:xfrm flipH="1" flipV="1">
            <a:off x="8544069" y="1747125"/>
            <a:ext cx="72" cy="1080232"/>
          </a:xfrm>
          <a:prstGeom prst="line">
            <a:avLst/>
          </a:prstGeom>
        </p:spPr>
        <p:style>
          <a:lnRef idx="3">
            <a:schemeClr val="accent1"/>
          </a:lnRef>
          <a:fillRef idx="0">
            <a:schemeClr val="accent1"/>
          </a:fillRef>
          <a:effectRef idx="2">
            <a:schemeClr val="accent1"/>
          </a:effectRef>
          <a:fontRef idx="minor">
            <a:schemeClr val="tx1"/>
          </a:fontRef>
        </p:style>
      </p:cxnSp>
      <p:sp>
        <p:nvSpPr>
          <p:cNvPr id="13" name="Rectangle 12"/>
          <p:cNvSpPr/>
          <p:nvPr/>
        </p:nvSpPr>
        <p:spPr>
          <a:xfrm>
            <a:off x="8436141" y="2827357"/>
            <a:ext cx="216000" cy="648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4" name="Circular Arrow 13"/>
          <p:cNvSpPr/>
          <p:nvPr/>
        </p:nvSpPr>
        <p:spPr>
          <a:xfrm rot="5400000">
            <a:off x="8184085" y="883141"/>
            <a:ext cx="720000" cy="720000"/>
          </a:xfrm>
          <a:prstGeom prst="circularArrow">
            <a:avLst>
              <a:gd name="adj1" fmla="val 12500"/>
              <a:gd name="adj2" fmla="val 970550"/>
              <a:gd name="adj3" fmla="val 20457681"/>
              <a:gd name="adj4" fmla="val 5510525"/>
              <a:gd name="adj5" fmla="val 1250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solidFill>
                <a:schemeClr val="tx1"/>
              </a:solidFill>
            </a:endParaRPr>
          </a:p>
        </p:txBody>
      </p:sp>
      <p:sp>
        <p:nvSpPr>
          <p:cNvPr id="15" name="Rectangle 14"/>
          <p:cNvSpPr/>
          <p:nvPr/>
        </p:nvSpPr>
        <p:spPr>
          <a:xfrm>
            <a:off x="7392000" y="379085"/>
            <a:ext cx="535723" cy="923330"/>
          </a:xfrm>
          <a:prstGeom prst="rect">
            <a:avLst/>
          </a:prstGeom>
          <a:noFill/>
        </p:spPr>
        <p:txBody>
          <a:bodyPr wrap="none" lIns="91440" tIns="45720" rIns="91440" bIns="45720">
            <a:spAutoFit/>
          </a:bodyPr>
          <a:lstStyle/>
          <a:p>
            <a:pPr algn="ctr"/>
            <a:r>
              <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a:t>
            </a:r>
          </a:p>
        </p:txBody>
      </p:sp>
      <p:sp>
        <p:nvSpPr>
          <p:cNvPr id="16" name="Rectangle 15"/>
          <p:cNvSpPr/>
          <p:nvPr/>
        </p:nvSpPr>
        <p:spPr>
          <a:xfrm>
            <a:off x="9120190" y="379085"/>
            <a:ext cx="535723" cy="923330"/>
          </a:xfrm>
          <a:prstGeom prst="rect">
            <a:avLst/>
          </a:prstGeom>
          <a:noFill/>
        </p:spPr>
        <p:txBody>
          <a:bodyPr wrap="none" lIns="91440" tIns="45720" rIns="91440" bIns="45720">
            <a:spAutoFit/>
          </a:bodyPr>
          <a:lstStyle/>
          <a:p>
            <a:pPr algn="ctr"/>
            <a:r>
              <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p>
        </p:txBody>
      </p:sp>
      <p:sp>
        <p:nvSpPr>
          <p:cNvPr id="17" name="Rectangle 16"/>
          <p:cNvSpPr/>
          <p:nvPr/>
        </p:nvSpPr>
        <p:spPr>
          <a:xfrm>
            <a:off x="8688142" y="1531213"/>
            <a:ext cx="535723" cy="923330"/>
          </a:xfrm>
          <a:prstGeom prst="rect">
            <a:avLst/>
          </a:prstGeom>
          <a:noFill/>
        </p:spPr>
        <p:txBody>
          <a:bodyPr wrap="none" lIns="91440" tIns="45720" rIns="91440" bIns="45720">
            <a:spAutoFit/>
          </a:bodyPr>
          <a:lstStyle/>
          <a:p>
            <a:pPr algn="ctr"/>
            <a:r>
              <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a:t>
            </a:r>
          </a:p>
        </p:txBody>
      </p:sp>
      <p:sp>
        <p:nvSpPr>
          <p:cNvPr id="19" name="TextBox 18"/>
          <p:cNvSpPr txBox="1"/>
          <p:nvPr/>
        </p:nvSpPr>
        <p:spPr>
          <a:xfrm>
            <a:off x="9593711" y="1863678"/>
            <a:ext cx="1612276" cy="1323439"/>
          </a:xfrm>
          <a:prstGeom prst="rect">
            <a:avLst/>
          </a:prstGeom>
          <a:noFill/>
        </p:spPr>
        <p:txBody>
          <a:bodyPr wrap="square" rtlCol="0">
            <a:spAutoFit/>
          </a:bodyPr>
          <a:lstStyle/>
          <a:p>
            <a:pPr algn="r"/>
            <a:r>
              <a:rPr lang="en-GB" sz="1600" dirty="0">
                <a:solidFill>
                  <a:srgbClr val="FF0000"/>
                </a:solidFill>
              </a:rPr>
              <a:t>In case of full reflection</a:t>
            </a:r>
          </a:p>
          <a:p>
            <a:pPr algn="r"/>
            <a:r>
              <a:rPr lang="en-GB" sz="1600" dirty="0">
                <a:solidFill>
                  <a:srgbClr val="FF0000"/>
                </a:solidFill>
              </a:rPr>
              <a:t>there will be 2 </a:t>
            </a:r>
            <a:r>
              <a:rPr lang="en-GB" sz="1600" dirty="0" err="1">
                <a:solidFill>
                  <a:srgbClr val="FF0000"/>
                </a:solidFill>
              </a:rPr>
              <a:t>V</a:t>
            </a:r>
            <a:r>
              <a:rPr lang="en-GB" sz="1600" baseline="-25000" dirty="0" err="1">
                <a:solidFill>
                  <a:srgbClr val="FF0000"/>
                </a:solidFill>
              </a:rPr>
              <a:t>f</a:t>
            </a:r>
            <a:r>
              <a:rPr lang="en-GB" sz="1600" baseline="-25000" dirty="0">
                <a:solidFill>
                  <a:srgbClr val="FF0000"/>
                </a:solidFill>
              </a:rPr>
              <a:t> </a:t>
            </a:r>
            <a:r>
              <a:rPr lang="en-GB" sz="1600" dirty="0">
                <a:solidFill>
                  <a:srgbClr val="FF0000"/>
                </a:solidFill>
              </a:rPr>
              <a:t>along the line</a:t>
            </a:r>
          </a:p>
          <a:p>
            <a:pPr algn="r"/>
            <a:r>
              <a:rPr lang="en-GB" sz="1600" dirty="0">
                <a:solidFill>
                  <a:srgbClr val="FF0000"/>
                </a:solidFill>
              </a:rPr>
              <a:t>(4 P</a:t>
            </a:r>
            <a:r>
              <a:rPr lang="en-GB" sz="1600" baseline="-25000" dirty="0">
                <a:solidFill>
                  <a:srgbClr val="FF0000"/>
                </a:solidFill>
              </a:rPr>
              <a:t>f</a:t>
            </a:r>
            <a:r>
              <a:rPr lang="en-GB" sz="1600" dirty="0">
                <a:solidFill>
                  <a:srgbClr val="FF0000"/>
                </a:solidFill>
              </a:rPr>
              <a:t>)</a:t>
            </a:r>
          </a:p>
        </p:txBody>
      </p:sp>
      <p:sp>
        <p:nvSpPr>
          <p:cNvPr id="20" name="TextBox 19"/>
          <p:cNvSpPr txBox="1"/>
          <p:nvPr/>
        </p:nvSpPr>
        <p:spPr>
          <a:xfrm>
            <a:off x="7896053" y="2035198"/>
            <a:ext cx="648072" cy="646331"/>
          </a:xfrm>
          <a:prstGeom prst="rect">
            <a:avLst/>
          </a:prstGeom>
          <a:noFill/>
        </p:spPr>
        <p:txBody>
          <a:bodyPr wrap="square" rtlCol="0">
            <a:spAutoFit/>
          </a:bodyPr>
          <a:lstStyle/>
          <a:p>
            <a:pPr algn="r"/>
            <a:r>
              <a:rPr lang="en-GB" dirty="0" err="1">
                <a:solidFill>
                  <a:srgbClr val="002060"/>
                </a:solidFill>
              </a:rPr>
              <a:t>V</a:t>
            </a:r>
            <a:r>
              <a:rPr lang="en-GB" baseline="-25000" dirty="0" err="1">
                <a:solidFill>
                  <a:srgbClr val="002060"/>
                </a:solidFill>
              </a:rPr>
              <a:t>r</a:t>
            </a:r>
            <a:endParaRPr lang="en-GB" baseline="-25000" dirty="0">
              <a:solidFill>
                <a:srgbClr val="002060"/>
              </a:solidFill>
            </a:endParaRPr>
          </a:p>
          <a:p>
            <a:pPr algn="r"/>
            <a:r>
              <a:rPr lang="en-GB" dirty="0">
                <a:solidFill>
                  <a:srgbClr val="002060"/>
                </a:solidFill>
              </a:rPr>
              <a:t>↓</a:t>
            </a:r>
          </a:p>
        </p:txBody>
      </p:sp>
      <p:sp>
        <p:nvSpPr>
          <p:cNvPr id="22" name="TextBox 21"/>
          <p:cNvSpPr txBox="1"/>
          <p:nvPr/>
        </p:nvSpPr>
        <p:spPr>
          <a:xfrm>
            <a:off x="8652141" y="3106025"/>
            <a:ext cx="900096" cy="338554"/>
          </a:xfrm>
          <a:prstGeom prst="rect">
            <a:avLst/>
          </a:prstGeom>
          <a:noFill/>
        </p:spPr>
        <p:txBody>
          <a:bodyPr wrap="square" rtlCol="0">
            <a:spAutoFit/>
          </a:bodyPr>
          <a:lstStyle/>
          <a:p>
            <a:r>
              <a:rPr lang="en-GB" sz="1600" dirty="0">
                <a:solidFill>
                  <a:srgbClr val="002060"/>
                </a:solidFill>
              </a:rPr>
              <a:t>Load</a:t>
            </a:r>
          </a:p>
        </p:txBody>
      </p:sp>
      <p:sp>
        <p:nvSpPr>
          <p:cNvPr id="24" name="TextBox 23"/>
          <p:cNvSpPr txBox="1"/>
          <p:nvPr/>
        </p:nvSpPr>
        <p:spPr>
          <a:xfrm>
            <a:off x="10271893" y="811117"/>
            <a:ext cx="832429" cy="338554"/>
          </a:xfrm>
          <a:prstGeom prst="rect">
            <a:avLst/>
          </a:prstGeom>
          <a:noFill/>
        </p:spPr>
        <p:txBody>
          <a:bodyPr wrap="square" rtlCol="0">
            <a:spAutoFit/>
          </a:bodyPr>
          <a:lstStyle/>
          <a:p>
            <a:pPr algn="r"/>
            <a:r>
              <a:rPr lang="en-GB" sz="1600" dirty="0" err="1">
                <a:solidFill>
                  <a:srgbClr val="002060"/>
                </a:solidFill>
              </a:rPr>
              <a:t>V</a:t>
            </a:r>
            <a:r>
              <a:rPr lang="en-GB" sz="1600" baseline="-25000" dirty="0" err="1">
                <a:solidFill>
                  <a:srgbClr val="002060"/>
                </a:solidFill>
              </a:rPr>
              <a:t>f</a:t>
            </a:r>
            <a:r>
              <a:rPr lang="en-GB" sz="1600" dirty="0">
                <a:solidFill>
                  <a:srgbClr val="002060"/>
                </a:solidFill>
              </a:rPr>
              <a:t> →</a:t>
            </a:r>
          </a:p>
        </p:txBody>
      </p:sp>
      <p:sp>
        <p:nvSpPr>
          <p:cNvPr id="25" name="TextBox 24"/>
          <p:cNvSpPr txBox="1"/>
          <p:nvPr/>
        </p:nvSpPr>
        <p:spPr>
          <a:xfrm>
            <a:off x="10271893" y="1315117"/>
            <a:ext cx="832429" cy="338554"/>
          </a:xfrm>
          <a:prstGeom prst="rect">
            <a:avLst/>
          </a:prstGeom>
          <a:noFill/>
        </p:spPr>
        <p:txBody>
          <a:bodyPr wrap="square" rtlCol="0">
            <a:spAutoFit/>
          </a:bodyPr>
          <a:lstStyle/>
          <a:p>
            <a:pPr algn="r"/>
            <a:r>
              <a:rPr lang="en-GB" sz="1600" dirty="0">
                <a:solidFill>
                  <a:srgbClr val="002060"/>
                </a:solidFill>
              </a:rPr>
              <a:t>← </a:t>
            </a:r>
            <a:r>
              <a:rPr lang="en-GB" sz="1600" dirty="0" err="1">
                <a:solidFill>
                  <a:srgbClr val="002060"/>
                </a:solidFill>
              </a:rPr>
              <a:t>V</a:t>
            </a:r>
            <a:r>
              <a:rPr lang="en-GB" sz="1600" baseline="-25000" dirty="0" err="1">
                <a:solidFill>
                  <a:srgbClr val="002060"/>
                </a:solidFill>
              </a:rPr>
              <a:t>r</a:t>
            </a:r>
            <a:endParaRPr lang="en-GB" sz="1600" baseline="-25000" dirty="0">
              <a:solidFill>
                <a:srgbClr val="002060"/>
              </a:solidFill>
            </a:endParaRPr>
          </a:p>
        </p:txBody>
      </p:sp>
      <p:sp>
        <p:nvSpPr>
          <p:cNvPr id="26" name="TextBox 25"/>
          <p:cNvSpPr txBox="1"/>
          <p:nvPr/>
        </p:nvSpPr>
        <p:spPr>
          <a:xfrm>
            <a:off x="6743926" y="1243109"/>
            <a:ext cx="832429" cy="338554"/>
          </a:xfrm>
          <a:prstGeom prst="rect">
            <a:avLst/>
          </a:prstGeom>
          <a:noFill/>
        </p:spPr>
        <p:txBody>
          <a:bodyPr wrap="square" rtlCol="0">
            <a:spAutoFit/>
          </a:bodyPr>
          <a:lstStyle/>
          <a:p>
            <a:pPr algn="r"/>
            <a:r>
              <a:rPr lang="en-GB" sz="1600" dirty="0" err="1">
                <a:solidFill>
                  <a:srgbClr val="002060"/>
                </a:solidFill>
              </a:rPr>
              <a:t>V</a:t>
            </a:r>
            <a:r>
              <a:rPr lang="en-GB" sz="1600" baseline="-25000" dirty="0" err="1">
                <a:solidFill>
                  <a:srgbClr val="002060"/>
                </a:solidFill>
              </a:rPr>
              <a:t>f</a:t>
            </a:r>
            <a:r>
              <a:rPr lang="en-GB" sz="1600" dirty="0">
                <a:solidFill>
                  <a:srgbClr val="002060"/>
                </a:solidFill>
              </a:rPr>
              <a:t> →</a:t>
            </a:r>
          </a:p>
        </p:txBody>
      </p:sp>
      <p:sp>
        <p:nvSpPr>
          <p:cNvPr id="3" name="Oval 2">
            <a:extLst>
              <a:ext uri="{FF2B5EF4-FFF2-40B4-BE49-F238E27FC236}">
                <a16:creationId xmlns:a16="http://schemas.microsoft.com/office/drawing/2014/main" id="{DBB2F441-8884-D9D2-92ED-CE9BD68A75D0}"/>
              </a:ext>
            </a:extLst>
          </p:cNvPr>
          <p:cNvSpPr/>
          <p:nvPr/>
        </p:nvSpPr>
        <p:spPr>
          <a:xfrm>
            <a:off x="6087120" y="4474394"/>
            <a:ext cx="324000" cy="324000"/>
          </a:xfrm>
          <a:prstGeom prst="ellipse">
            <a:avLst/>
          </a:prstGeom>
          <a:ln>
            <a:solidFill>
              <a:schemeClr val="bg1">
                <a:lumMod val="6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dirty="0"/>
          </a:p>
        </p:txBody>
      </p:sp>
      <p:pic>
        <p:nvPicPr>
          <p:cNvPr id="8" name="Picture 5">
            <a:extLst>
              <a:ext uri="{FF2B5EF4-FFF2-40B4-BE49-F238E27FC236}">
                <a16:creationId xmlns:a16="http://schemas.microsoft.com/office/drawing/2014/main" id="{5CDFEBAE-1FBA-B4C5-9AB9-26AFBCC8DB5B}"/>
              </a:ext>
            </a:extLst>
          </p:cNvPr>
          <p:cNvPicPr>
            <a:picLocks noChangeArrowheads="1"/>
          </p:cNvPicPr>
          <p:nvPr/>
        </p:nvPicPr>
        <p:blipFill rotWithShape="1">
          <a:blip r:embed="rId2" cstate="print">
            <a:clrChange>
              <a:clrFrom>
                <a:srgbClr val="FFFFFF"/>
              </a:clrFrom>
              <a:clrTo>
                <a:srgbClr val="FFFFFF">
                  <a:alpha val="0"/>
                </a:srgbClr>
              </a:clrTo>
            </a:clrChange>
            <a:grayscl/>
            <a:extLst>
              <a:ext uri="{28A0092B-C50C-407E-A947-70E740481C1C}">
                <a14:useLocalDpi xmlns:a14="http://schemas.microsoft.com/office/drawing/2010/main"/>
              </a:ext>
            </a:extLst>
          </a:blip>
          <a:srcRect/>
          <a:stretch/>
        </p:blipFill>
        <p:spPr bwMode="auto">
          <a:xfrm>
            <a:off x="6159128" y="4546402"/>
            <a:ext cx="180000" cy="180000"/>
          </a:xfrm>
          <a:prstGeom prst="rect">
            <a:avLst/>
          </a:prstGeom>
          <a:noFill/>
          <a:ln w="9525">
            <a:noFill/>
            <a:miter lim="800000"/>
            <a:headEnd/>
            <a:tailEnd/>
          </a:ln>
          <a:effectLst/>
        </p:spPr>
      </p:pic>
      <p:sp>
        <p:nvSpPr>
          <p:cNvPr id="18" name="Isosceles Triangle 17">
            <a:extLst>
              <a:ext uri="{FF2B5EF4-FFF2-40B4-BE49-F238E27FC236}">
                <a16:creationId xmlns:a16="http://schemas.microsoft.com/office/drawing/2014/main" id="{EA38092A-2825-BFC3-2933-13ED4A6946C2}"/>
              </a:ext>
            </a:extLst>
          </p:cNvPr>
          <p:cNvSpPr/>
          <p:nvPr/>
        </p:nvSpPr>
        <p:spPr>
          <a:xfrm rot="5400000">
            <a:off x="6810904" y="4174601"/>
            <a:ext cx="1008000" cy="936000"/>
          </a:xfrm>
          <a:prstGeom prst="triangle">
            <a:avLst/>
          </a:prstGeom>
          <a:solidFill>
            <a:schemeClr val="bg1">
              <a:lumMod val="75000"/>
            </a:schemeClr>
          </a:solidFill>
          <a:ln>
            <a:solidFill>
              <a:schemeClr val="bg1">
                <a:lumMod val="75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cxnSp>
        <p:nvCxnSpPr>
          <p:cNvPr id="21" name="Straight Arrow Connector 20">
            <a:extLst>
              <a:ext uri="{FF2B5EF4-FFF2-40B4-BE49-F238E27FC236}">
                <a16:creationId xmlns:a16="http://schemas.microsoft.com/office/drawing/2014/main" id="{FE84BA0A-540F-E381-A2E6-4D4F524FB21F}"/>
              </a:ext>
            </a:extLst>
          </p:cNvPr>
          <p:cNvCxnSpPr>
            <a:cxnSpLocks/>
            <a:stCxn id="3" idx="6"/>
            <a:endCxn id="18" idx="3"/>
          </p:cNvCxnSpPr>
          <p:nvPr/>
        </p:nvCxnSpPr>
        <p:spPr>
          <a:xfrm>
            <a:off x="6411120" y="4636394"/>
            <a:ext cx="435784" cy="6207"/>
          </a:xfrm>
          <a:prstGeom prst="straightConnector1">
            <a:avLst/>
          </a:prstGeom>
          <a:ln>
            <a:solidFill>
              <a:schemeClr val="bg1">
                <a:lumMod val="7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23" name="Straight Arrow Connector 22">
            <a:extLst>
              <a:ext uri="{FF2B5EF4-FFF2-40B4-BE49-F238E27FC236}">
                <a16:creationId xmlns:a16="http://schemas.microsoft.com/office/drawing/2014/main" id="{83F0A6CD-168C-F3F8-BC53-D63622B10790}"/>
              </a:ext>
            </a:extLst>
          </p:cNvPr>
          <p:cNvCxnSpPr>
            <a:stCxn id="18" idx="0"/>
            <a:endCxn id="30" idx="2"/>
          </p:cNvCxnSpPr>
          <p:nvPr/>
        </p:nvCxnSpPr>
        <p:spPr>
          <a:xfrm flipV="1">
            <a:off x="7782904" y="4642514"/>
            <a:ext cx="864024" cy="87"/>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Rounded Rectangle 21">
            <a:extLst>
              <a:ext uri="{FF2B5EF4-FFF2-40B4-BE49-F238E27FC236}">
                <a16:creationId xmlns:a16="http://schemas.microsoft.com/office/drawing/2014/main" id="{A129410B-2734-3D60-86ED-0538DC04B576}"/>
              </a:ext>
            </a:extLst>
          </p:cNvPr>
          <p:cNvSpPr/>
          <p:nvPr/>
        </p:nvSpPr>
        <p:spPr>
          <a:xfrm>
            <a:off x="10302904" y="4174594"/>
            <a:ext cx="936000" cy="936000"/>
          </a:xfrm>
          <a:prstGeom prst="roundRect">
            <a:avLst/>
          </a:prstGeom>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solidFill>
                  <a:schemeClr val="bg1">
                    <a:lumMod val="75000"/>
                  </a:schemeClr>
                </a:solidFill>
              </a:rPr>
              <a:t>DUT</a:t>
            </a:r>
          </a:p>
        </p:txBody>
      </p:sp>
      <p:cxnSp>
        <p:nvCxnSpPr>
          <p:cNvPr id="28" name="Straight Arrow Connector 27">
            <a:extLst>
              <a:ext uri="{FF2B5EF4-FFF2-40B4-BE49-F238E27FC236}">
                <a16:creationId xmlns:a16="http://schemas.microsoft.com/office/drawing/2014/main" id="{AB922C1E-8F4F-C5AA-BE83-C4D3C71C5603}"/>
              </a:ext>
            </a:extLst>
          </p:cNvPr>
          <p:cNvCxnSpPr>
            <a:stCxn id="30" idx="6"/>
            <a:endCxn id="27" idx="1"/>
          </p:cNvCxnSpPr>
          <p:nvPr/>
        </p:nvCxnSpPr>
        <p:spPr>
          <a:xfrm>
            <a:off x="9222928" y="4642514"/>
            <a:ext cx="1079976" cy="80"/>
          </a:xfrm>
          <a:prstGeom prst="straightConnector1">
            <a:avLst/>
          </a:prstGeom>
          <a:ln w="7620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5C9E1BD6-EE54-19CE-E1AE-A5F4B45C7DD6}"/>
              </a:ext>
            </a:extLst>
          </p:cNvPr>
          <p:cNvGrpSpPr/>
          <p:nvPr/>
        </p:nvGrpSpPr>
        <p:grpSpPr>
          <a:xfrm>
            <a:off x="8646928" y="4354514"/>
            <a:ext cx="576000" cy="576000"/>
            <a:chOff x="6084168" y="4005064"/>
            <a:chExt cx="1008000" cy="1008000"/>
          </a:xfrm>
        </p:grpSpPr>
        <p:sp>
          <p:nvSpPr>
            <p:cNvPr id="30" name="Oval 29">
              <a:extLst>
                <a:ext uri="{FF2B5EF4-FFF2-40B4-BE49-F238E27FC236}">
                  <a16:creationId xmlns:a16="http://schemas.microsoft.com/office/drawing/2014/main" id="{9F497760-F04A-432C-5DD2-602E14207F78}"/>
                </a:ext>
              </a:extLst>
            </p:cNvPr>
            <p:cNvSpPr/>
            <p:nvPr/>
          </p:nvSpPr>
          <p:spPr>
            <a:xfrm>
              <a:off x="6084168" y="4005064"/>
              <a:ext cx="1008000" cy="10080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1" name="Circular Arrow 27">
              <a:extLst>
                <a:ext uri="{FF2B5EF4-FFF2-40B4-BE49-F238E27FC236}">
                  <a16:creationId xmlns:a16="http://schemas.microsoft.com/office/drawing/2014/main" id="{A9983F67-8C01-E96F-2F6B-B8179068185B}"/>
                </a:ext>
              </a:extLst>
            </p:cNvPr>
            <p:cNvSpPr/>
            <p:nvPr/>
          </p:nvSpPr>
          <p:spPr>
            <a:xfrm rot="5400000">
              <a:off x="6228184" y="4149080"/>
              <a:ext cx="720000" cy="720000"/>
            </a:xfrm>
            <a:prstGeom prst="circularArrow">
              <a:avLst>
                <a:gd name="adj1" fmla="val 12500"/>
                <a:gd name="adj2" fmla="val 970550"/>
                <a:gd name="adj3" fmla="val 20457681"/>
                <a:gd name="adj4" fmla="val 5510525"/>
                <a:gd name="adj5" fmla="val 12500"/>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solidFill>
                  <a:schemeClr val="tx1"/>
                </a:solidFill>
              </a:endParaRPr>
            </a:p>
          </p:txBody>
        </p:sp>
      </p:grpSp>
      <p:sp>
        <p:nvSpPr>
          <p:cNvPr id="32" name="TextBox 31">
            <a:extLst>
              <a:ext uri="{FF2B5EF4-FFF2-40B4-BE49-F238E27FC236}">
                <a16:creationId xmlns:a16="http://schemas.microsoft.com/office/drawing/2014/main" id="{E9A7316F-DEAE-9CCF-965B-6FE2B2B63BD6}"/>
              </a:ext>
            </a:extLst>
          </p:cNvPr>
          <p:cNvSpPr txBox="1"/>
          <p:nvPr/>
        </p:nvSpPr>
        <p:spPr>
          <a:xfrm>
            <a:off x="7926904" y="4273214"/>
            <a:ext cx="351122" cy="369332"/>
          </a:xfrm>
          <a:prstGeom prst="rect">
            <a:avLst/>
          </a:prstGeom>
          <a:noFill/>
        </p:spPr>
        <p:txBody>
          <a:bodyPr wrap="none" rtlCol="0">
            <a:spAutoFit/>
          </a:bodyPr>
          <a:lstStyle/>
          <a:p>
            <a:r>
              <a:rPr lang="en-GB" dirty="0">
                <a:solidFill>
                  <a:srgbClr val="002060"/>
                </a:solidFill>
              </a:rPr>
              <a:t>P</a:t>
            </a:r>
            <a:r>
              <a:rPr lang="en-GB" baseline="-25000" dirty="0">
                <a:solidFill>
                  <a:srgbClr val="002060"/>
                </a:solidFill>
              </a:rPr>
              <a:t>f</a:t>
            </a:r>
          </a:p>
        </p:txBody>
      </p:sp>
      <p:sp>
        <p:nvSpPr>
          <p:cNvPr id="33" name="Rectangle 32">
            <a:extLst>
              <a:ext uri="{FF2B5EF4-FFF2-40B4-BE49-F238E27FC236}">
                <a16:creationId xmlns:a16="http://schemas.microsoft.com/office/drawing/2014/main" id="{5694289F-3FB4-5A17-E977-7AEADB88F7C0}"/>
              </a:ext>
            </a:extLst>
          </p:cNvPr>
          <p:cNvSpPr/>
          <p:nvPr/>
        </p:nvSpPr>
        <p:spPr>
          <a:xfrm>
            <a:off x="9510904" y="4129198"/>
            <a:ext cx="521040" cy="369332"/>
          </a:xfrm>
          <a:prstGeom prst="rect">
            <a:avLst/>
          </a:prstGeom>
        </p:spPr>
        <p:txBody>
          <a:bodyPr wrap="none">
            <a:spAutoFit/>
          </a:bodyPr>
          <a:lstStyle/>
          <a:p>
            <a:r>
              <a:rPr lang="en-GB" dirty="0">
                <a:solidFill>
                  <a:srgbClr val="002060"/>
                </a:solidFill>
              </a:rPr>
              <a:t>4 P</a:t>
            </a:r>
            <a:r>
              <a:rPr lang="en-GB" baseline="-25000" dirty="0">
                <a:solidFill>
                  <a:srgbClr val="002060"/>
                </a:solidFill>
              </a:rPr>
              <a:t>f</a:t>
            </a:r>
          </a:p>
        </p:txBody>
      </p:sp>
      <p:sp>
        <p:nvSpPr>
          <p:cNvPr id="34" name="Rectangle 33">
            <a:extLst>
              <a:ext uri="{FF2B5EF4-FFF2-40B4-BE49-F238E27FC236}">
                <a16:creationId xmlns:a16="http://schemas.microsoft.com/office/drawing/2014/main" id="{03D89ADE-BCD0-68A5-C60D-B4388346F2D2}"/>
              </a:ext>
            </a:extLst>
          </p:cNvPr>
          <p:cNvSpPr/>
          <p:nvPr/>
        </p:nvSpPr>
        <p:spPr>
          <a:xfrm>
            <a:off x="8430904" y="4993294"/>
            <a:ext cx="351122" cy="369332"/>
          </a:xfrm>
          <a:prstGeom prst="rect">
            <a:avLst/>
          </a:prstGeom>
        </p:spPr>
        <p:txBody>
          <a:bodyPr wrap="none">
            <a:spAutoFit/>
          </a:bodyPr>
          <a:lstStyle/>
          <a:p>
            <a:r>
              <a:rPr lang="en-GB" dirty="0">
                <a:solidFill>
                  <a:srgbClr val="002060"/>
                </a:solidFill>
              </a:rPr>
              <a:t>P</a:t>
            </a:r>
            <a:r>
              <a:rPr lang="en-GB" baseline="-25000" dirty="0">
                <a:solidFill>
                  <a:srgbClr val="002060"/>
                </a:solidFill>
              </a:rPr>
              <a:t>f</a:t>
            </a:r>
          </a:p>
        </p:txBody>
      </p:sp>
      <p:cxnSp>
        <p:nvCxnSpPr>
          <p:cNvPr id="35" name="Straight Arrow Connector 34">
            <a:extLst>
              <a:ext uri="{FF2B5EF4-FFF2-40B4-BE49-F238E27FC236}">
                <a16:creationId xmlns:a16="http://schemas.microsoft.com/office/drawing/2014/main" id="{A7A07B34-5195-6B64-7C9E-41992905323A}"/>
              </a:ext>
            </a:extLst>
          </p:cNvPr>
          <p:cNvCxnSpPr>
            <a:stCxn id="30" idx="4"/>
          </p:cNvCxnSpPr>
          <p:nvPr/>
        </p:nvCxnSpPr>
        <p:spPr>
          <a:xfrm>
            <a:off x="8934928" y="4930514"/>
            <a:ext cx="32" cy="432112"/>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12A2880A-7DC1-2461-121D-CF1FC38023DA}"/>
              </a:ext>
            </a:extLst>
          </p:cNvPr>
          <p:cNvSpPr/>
          <p:nvPr/>
        </p:nvSpPr>
        <p:spPr>
          <a:xfrm>
            <a:off x="8790944" y="5362626"/>
            <a:ext cx="288000" cy="648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30908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RF Power Lines</a:t>
            </a:r>
          </a:p>
        </p:txBody>
      </p:sp>
      <p:sp>
        <p:nvSpPr>
          <p:cNvPr id="19" name="Content Placeholder 18">
            <a:extLst>
              <a:ext uri="{FF2B5EF4-FFF2-40B4-BE49-F238E27FC236}">
                <a16:creationId xmlns:a16="http://schemas.microsoft.com/office/drawing/2014/main" id="{AD323C28-E4DB-7139-E3A2-E0CE40C24191}"/>
              </a:ext>
            </a:extLst>
          </p:cNvPr>
          <p:cNvSpPr>
            <a:spLocks noGrp="1"/>
          </p:cNvSpPr>
          <p:nvPr>
            <p:ph sz="half" idx="2"/>
          </p:nvPr>
        </p:nvSpPr>
        <p:spPr/>
        <p:txBody>
          <a:bodyPr>
            <a:normAutofit/>
          </a:bodyPr>
          <a:lstStyle/>
          <a:p>
            <a:r>
              <a:rPr lang="en-GB" sz="1800" b="1" dirty="0"/>
              <a:t>Purpose</a:t>
            </a:r>
          </a:p>
          <a:p>
            <a:r>
              <a:rPr lang="en-GB" sz="1800" dirty="0"/>
              <a:t>Transmission of RF power of several kW up to several MW at frequencies from the MHz to GHz range</a:t>
            </a:r>
          </a:p>
          <a:p>
            <a:r>
              <a:rPr lang="en-GB" sz="1800" dirty="0"/>
              <a:t>The RF power generated by an RF generator must be transported and distributed to a load or cavity or a number of loads or cavities </a:t>
            </a:r>
          </a:p>
          <a:p>
            <a:endParaRPr lang="en-GB" sz="1800" dirty="0"/>
          </a:p>
          <a:p>
            <a:r>
              <a:rPr lang="en-GB" sz="1800" b="1" dirty="0"/>
              <a:t>Requirements</a:t>
            </a:r>
          </a:p>
          <a:p>
            <a:r>
              <a:rPr lang="en-GB" sz="1800" dirty="0"/>
              <a:t>low loss, low reflections, high reliability, adjustment of phase and amplitude, …</a:t>
            </a:r>
            <a:endParaRPr lang="en-US" sz="1800" dirty="0"/>
          </a:p>
        </p:txBody>
      </p:sp>
      <p:sp>
        <p:nvSpPr>
          <p:cNvPr id="3" name="Date Placeholder 2"/>
          <p:cNvSpPr>
            <a:spLocks noGrp="1"/>
          </p:cNvSpPr>
          <p:nvPr>
            <p:ph type="dt" sz="half" idx="10"/>
          </p:nvPr>
        </p:nvSpPr>
        <p:spPr/>
        <p:txBody>
          <a:bodyPr/>
          <a:lstStyle/>
          <a:p>
            <a:r>
              <a:rPr lang="en-US"/>
              <a:t>CAS course on "RF for Accelerators"  18 June - 01 July 2023, Berlin Germany</a:t>
            </a:r>
            <a:endParaRPr lang="en-GB"/>
          </a:p>
        </p:txBody>
      </p:sp>
      <p:sp>
        <p:nvSpPr>
          <p:cNvPr id="4" name="Footer Placeholder 3"/>
          <p:cNvSpPr>
            <a:spLocks noGrp="1"/>
          </p:cNvSpPr>
          <p:nvPr>
            <p:ph type="ftr" sz="quarter" idx="11"/>
          </p:nvPr>
        </p:nvSpPr>
        <p:spPr/>
        <p:txBody>
          <a:bodyPr/>
          <a:lstStyle/>
          <a:p>
            <a:r>
              <a:rPr lang="en-GB"/>
              <a:t>RF Power transport, eric.montesinos@cern.ch, CERN RF Amplifiers &amp; Couplers</a:t>
            </a:r>
          </a:p>
        </p:txBody>
      </p:sp>
      <p:sp>
        <p:nvSpPr>
          <p:cNvPr id="5" name="Slide Number Placeholder 4"/>
          <p:cNvSpPr>
            <a:spLocks noGrp="1"/>
          </p:cNvSpPr>
          <p:nvPr>
            <p:ph type="sldNum" sz="quarter" idx="12"/>
          </p:nvPr>
        </p:nvSpPr>
        <p:spPr/>
        <p:txBody>
          <a:bodyPr/>
          <a:lstStyle/>
          <a:p>
            <a:fld id="{63D9E045-23D1-47D5-8E30-952CC984C3CD}" type="slidenum">
              <a:rPr lang="en-GB" smtClean="0"/>
              <a:t>4</a:t>
            </a:fld>
            <a:endParaRPr lang="en-GB"/>
          </a:p>
        </p:txBody>
      </p:sp>
      <p:sp>
        <p:nvSpPr>
          <p:cNvPr id="6" name="Isosceles Triangle 5"/>
          <p:cNvSpPr/>
          <p:nvPr/>
        </p:nvSpPr>
        <p:spPr>
          <a:xfrm rot="5400000">
            <a:off x="1765649" y="3156182"/>
            <a:ext cx="1044000" cy="900000"/>
          </a:xfrm>
          <a:prstGeom prst="triangle">
            <a:avLst/>
          </a:prstGeom>
          <a:solidFill>
            <a:schemeClr val="bg1">
              <a:lumMod val="95000"/>
            </a:schemeClr>
          </a:solidFill>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7" name="Oval 6"/>
          <p:cNvSpPr/>
          <p:nvPr/>
        </p:nvSpPr>
        <p:spPr>
          <a:xfrm>
            <a:off x="383089" y="3444222"/>
            <a:ext cx="324000" cy="324000"/>
          </a:xfrm>
          <a:prstGeom prst="ellipse">
            <a:avLst/>
          </a:prstGeom>
          <a:ln>
            <a:solidFill>
              <a:schemeClr val="bg1">
                <a:lumMod val="6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dirty="0"/>
          </a:p>
        </p:txBody>
      </p:sp>
      <p:pic>
        <p:nvPicPr>
          <p:cNvPr id="8" name="Picture 5"/>
          <p:cNvPicPr>
            <a:picLocks noChangeArrowheads="1"/>
          </p:cNvPicPr>
          <p:nvPr/>
        </p:nvPicPr>
        <p:blipFill rotWithShape="1">
          <a:blip r:embed="rId2" cstate="print">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a:ext>
            </a:extLst>
          </a:blip>
          <a:srcRect/>
          <a:stretch/>
        </p:blipFill>
        <p:spPr bwMode="auto">
          <a:xfrm>
            <a:off x="455097" y="3516230"/>
            <a:ext cx="180000" cy="180000"/>
          </a:xfrm>
          <a:prstGeom prst="rect">
            <a:avLst/>
          </a:prstGeom>
          <a:noFill/>
          <a:ln w="9525">
            <a:noFill/>
            <a:miter lim="800000"/>
            <a:headEnd/>
            <a:tailEnd/>
          </a:ln>
          <a:effectLst/>
        </p:spPr>
      </p:pic>
      <p:cxnSp>
        <p:nvCxnSpPr>
          <p:cNvPr id="9" name="Straight Arrow Connector 8"/>
          <p:cNvCxnSpPr>
            <a:stCxn id="7" idx="6"/>
            <a:endCxn id="6" idx="3"/>
          </p:cNvCxnSpPr>
          <p:nvPr/>
        </p:nvCxnSpPr>
        <p:spPr>
          <a:xfrm flipV="1">
            <a:off x="707089" y="3606182"/>
            <a:ext cx="1130560" cy="40"/>
          </a:xfrm>
          <a:prstGeom prst="straightConnector1">
            <a:avLst/>
          </a:prstGeom>
          <a:ln>
            <a:solidFill>
              <a:schemeClr val="bg1">
                <a:lumMod val="65000"/>
              </a:schemeClr>
            </a:solidFill>
            <a:tailEnd type="arrow"/>
          </a:ln>
        </p:spPr>
        <p:style>
          <a:lnRef idx="1">
            <a:schemeClr val="accent3"/>
          </a:lnRef>
          <a:fillRef idx="0">
            <a:schemeClr val="accent3"/>
          </a:fillRef>
          <a:effectRef idx="0">
            <a:schemeClr val="accent3"/>
          </a:effectRef>
          <a:fontRef idx="minor">
            <a:schemeClr val="tx1"/>
          </a:fontRef>
        </p:style>
      </p:cxnSp>
      <p:cxnSp>
        <p:nvCxnSpPr>
          <p:cNvPr id="10" name="Straight Arrow Connector 9"/>
          <p:cNvCxnSpPr>
            <a:stCxn id="6" idx="0"/>
            <a:endCxn id="11" idx="1"/>
          </p:cNvCxnSpPr>
          <p:nvPr/>
        </p:nvCxnSpPr>
        <p:spPr>
          <a:xfrm>
            <a:off x="2737649" y="3606182"/>
            <a:ext cx="1101824" cy="8"/>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3839473" y="3156190"/>
            <a:ext cx="2160000" cy="900000"/>
          </a:xfrm>
          <a:prstGeom prst="roundRect">
            <a:avLst/>
          </a:prstGeom>
          <a:ln>
            <a:solidFill>
              <a:schemeClr val="bg1">
                <a:lumMod val="6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solidFill>
                  <a:schemeClr val="bg1">
                    <a:lumMod val="65000"/>
                  </a:schemeClr>
                </a:solidFill>
              </a:rPr>
              <a:t>DUT</a:t>
            </a:r>
          </a:p>
          <a:p>
            <a:pPr algn="ctr"/>
            <a:r>
              <a:rPr lang="en-GB" sz="1600" dirty="0">
                <a:solidFill>
                  <a:schemeClr val="bg1">
                    <a:lumMod val="65000"/>
                  </a:schemeClr>
                </a:solidFill>
              </a:rPr>
              <a:t>(Device Under Test)</a:t>
            </a:r>
          </a:p>
        </p:txBody>
      </p:sp>
      <p:cxnSp>
        <p:nvCxnSpPr>
          <p:cNvPr id="12" name="Elbow Connector 11"/>
          <p:cNvCxnSpPr>
            <a:stCxn id="11" idx="2"/>
            <a:endCxn id="7" idx="4"/>
          </p:cNvCxnSpPr>
          <p:nvPr/>
        </p:nvCxnSpPr>
        <p:spPr>
          <a:xfrm rot="5400000" flipH="1">
            <a:off x="2588297" y="1725014"/>
            <a:ext cx="287968" cy="4374384"/>
          </a:xfrm>
          <a:prstGeom prst="bentConnector3">
            <a:avLst>
              <a:gd name="adj1" fmla="val -185229"/>
            </a:avLst>
          </a:prstGeom>
          <a:ln>
            <a:solidFill>
              <a:schemeClr val="bg1">
                <a:lumMod val="65000"/>
              </a:schemeClr>
            </a:solidFill>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4475774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45C2F-EAD9-9E7E-23D9-E44C9929230A}"/>
              </a:ext>
            </a:extLst>
          </p:cNvPr>
          <p:cNvSpPr>
            <a:spLocks noGrp="1"/>
          </p:cNvSpPr>
          <p:nvPr>
            <p:ph type="title"/>
          </p:nvPr>
        </p:nvSpPr>
        <p:spPr/>
        <p:txBody>
          <a:bodyPr/>
          <a:lstStyle/>
          <a:p>
            <a:r>
              <a:rPr lang="fr-CH" dirty="0" err="1"/>
              <a:t>Circulator</a:t>
            </a:r>
            <a:endParaRPr lang="en-US" dirty="0"/>
          </a:p>
        </p:txBody>
      </p:sp>
      <p:sp>
        <p:nvSpPr>
          <p:cNvPr id="3" name="Content Placeholder 2">
            <a:extLst>
              <a:ext uri="{FF2B5EF4-FFF2-40B4-BE49-F238E27FC236}">
                <a16:creationId xmlns:a16="http://schemas.microsoft.com/office/drawing/2014/main" id="{0E9889C8-6411-4D42-C6F4-D8C43359CBD6}"/>
              </a:ext>
            </a:extLst>
          </p:cNvPr>
          <p:cNvSpPr>
            <a:spLocks noGrp="1"/>
          </p:cNvSpPr>
          <p:nvPr>
            <p:ph sz="half" idx="1"/>
          </p:nvPr>
        </p:nvSpPr>
        <p:spPr/>
        <p:txBody>
          <a:bodyPr>
            <a:normAutofit/>
          </a:bodyPr>
          <a:lstStyle/>
          <a:p>
            <a:r>
              <a:rPr lang="en-GB" sz="1800" dirty="0"/>
              <a:t>The most misunderstood concept of circulators is that of isolation</a:t>
            </a:r>
          </a:p>
          <a:p>
            <a:r>
              <a:rPr lang="en-GB" sz="1800" dirty="0"/>
              <a:t>Circulators do not provide isolation until one of the ports is terminated</a:t>
            </a:r>
          </a:p>
          <a:p>
            <a:r>
              <a:rPr lang="en-GB" sz="1800" dirty="0"/>
              <a:t>Then the isolation between the other two ports (in the direction opposing the direction of circulation) is approximately equal to the return loss due to any mismatch on the terminated port</a:t>
            </a:r>
          </a:p>
          <a:p>
            <a:r>
              <a:rPr lang="en-GB" sz="1800" dirty="0"/>
              <a:t>So, a very good load is needed on port 3 in order to guaranty a good isolation at port 1</a:t>
            </a:r>
            <a:endParaRPr lang="en-US" sz="1800" dirty="0"/>
          </a:p>
        </p:txBody>
      </p:sp>
      <p:pic>
        <p:nvPicPr>
          <p:cNvPr id="9" name="Content Placeholder 8">
            <a:extLst>
              <a:ext uri="{FF2B5EF4-FFF2-40B4-BE49-F238E27FC236}">
                <a16:creationId xmlns:a16="http://schemas.microsoft.com/office/drawing/2014/main" id="{39A62F00-57DC-C580-6A25-A50101A4DB51}"/>
              </a:ext>
            </a:extLst>
          </p:cNvPr>
          <p:cNvPicPr>
            <a:picLocks noGrp="1" noChangeAspect="1"/>
          </p:cNvPicPr>
          <p:nvPr>
            <p:ph sz="half" idx="2"/>
          </p:nvPr>
        </p:nvPicPr>
        <p:blipFill>
          <a:blip r:embed="rId2"/>
          <a:stretch>
            <a:fillRect/>
          </a:stretch>
        </p:blipFill>
        <p:spPr>
          <a:xfrm>
            <a:off x="7115574" y="3073589"/>
            <a:ext cx="4152900" cy="3114675"/>
          </a:xfrm>
        </p:spPr>
      </p:pic>
      <p:sp>
        <p:nvSpPr>
          <p:cNvPr id="5" name="Date Placeholder 4">
            <a:extLst>
              <a:ext uri="{FF2B5EF4-FFF2-40B4-BE49-F238E27FC236}">
                <a16:creationId xmlns:a16="http://schemas.microsoft.com/office/drawing/2014/main" id="{0F37C17D-E36D-BBDD-9FBB-0EF0A9F8C75C}"/>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997C43EE-555F-1311-91FC-4B228BA7C6CC}"/>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9AEEA875-4CC4-6134-B756-07E076574F43}"/>
              </a:ext>
            </a:extLst>
          </p:cNvPr>
          <p:cNvSpPr>
            <a:spLocks noGrp="1"/>
          </p:cNvSpPr>
          <p:nvPr>
            <p:ph type="sldNum" sz="quarter" idx="12"/>
          </p:nvPr>
        </p:nvSpPr>
        <p:spPr/>
        <p:txBody>
          <a:bodyPr/>
          <a:lstStyle/>
          <a:p>
            <a:fld id="{52CEAA4A-B6C7-482D-AA5B-B1AF60C88ED2}" type="slidenum">
              <a:rPr lang="en-US" smtClean="0"/>
              <a:t>40</a:t>
            </a:fld>
            <a:endParaRPr lang="en-US"/>
          </a:p>
        </p:txBody>
      </p:sp>
      <p:cxnSp>
        <p:nvCxnSpPr>
          <p:cNvPr id="14" name="Straight Arrow Connector 13">
            <a:extLst>
              <a:ext uri="{FF2B5EF4-FFF2-40B4-BE49-F238E27FC236}">
                <a16:creationId xmlns:a16="http://schemas.microsoft.com/office/drawing/2014/main" id="{4AE9F2CF-5DF3-44A7-39CB-8E777F3DCA84}"/>
              </a:ext>
            </a:extLst>
          </p:cNvPr>
          <p:cNvCxnSpPr>
            <a:cxnSpLocks/>
            <a:endCxn id="18" idx="2"/>
          </p:cNvCxnSpPr>
          <p:nvPr/>
        </p:nvCxnSpPr>
        <p:spPr>
          <a:xfrm flipV="1">
            <a:off x="8040000" y="788648"/>
            <a:ext cx="864024" cy="87"/>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B76C0E2-B2B4-9841-3A8B-5B52DE773FAF}"/>
              </a:ext>
            </a:extLst>
          </p:cNvPr>
          <p:cNvCxnSpPr>
            <a:cxnSpLocks/>
            <a:stCxn id="18" idx="6"/>
          </p:cNvCxnSpPr>
          <p:nvPr/>
        </p:nvCxnSpPr>
        <p:spPr>
          <a:xfrm>
            <a:off x="9480024" y="788648"/>
            <a:ext cx="1079976" cy="80"/>
          </a:xfrm>
          <a:prstGeom prst="straightConnector1">
            <a:avLst/>
          </a:prstGeom>
          <a:ln w="7620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7A02474-D540-E390-19C4-EB078FC99929}"/>
              </a:ext>
            </a:extLst>
          </p:cNvPr>
          <p:cNvGrpSpPr/>
          <p:nvPr/>
        </p:nvGrpSpPr>
        <p:grpSpPr>
          <a:xfrm>
            <a:off x="8904024" y="500648"/>
            <a:ext cx="576000" cy="576000"/>
            <a:chOff x="6084168" y="4005064"/>
            <a:chExt cx="1008000" cy="1008000"/>
          </a:xfrm>
        </p:grpSpPr>
        <p:sp>
          <p:nvSpPr>
            <p:cNvPr id="18" name="Oval 17">
              <a:extLst>
                <a:ext uri="{FF2B5EF4-FFF2-40B4-BE49-F238E27FC236}">
                  <a16:creationId xmlns:a16="http://schemas.microsoft.com/office/drawing/2014/main" id="{C768EB5B-3AB6-41B7-51C7-DDE4A43B316F}"/>
                </a:ext>
              </a:extLst>
            </p:cNvPr>
            <p:cNvSpPr/>
            <p:nvPr/>
          </p:nvSpPr>
          <p:spPr>
            <a:xfrm>
              <a:off x="6084168" y="4005064"/>
              <a:ext cx="1008000" cy="10080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9" name="Circular Arrow 27">
              <a:extLst>
                <a:ext uri="{FF2B5EF4-FFF2-40B4-BE49-F238E27FC236}">
                  <a16:creationId xmlns:a16="http://schemas.microsoft.com/office/drawing/2014/main" id="{86E9A57A-A211-93F3-C4E5-6236A176C82F}"/>
                </a:ext>
              </a:extLst>
            </p:cNvPr>
            <p:cNvSpPr/>
            <p:nvPr/>
          </p:nvSpPr>
          <p:spPr>
            <a:xfrm rot="5400000">
              <a:off x="6228184" y="4149080"/>
              <a:ext cx="720000" cy="720000"/>
            </a:xfrm>
            <a:prstGeom prst="circularArrow">
              <a:avLst>
                <a:gd name="adj1" fmla="val 12500"/>
                <a:gd name="adj2" fmla="val 970550"/>
                <a:gd name="adj3" fmla="val 20457681"/>
                <a:gd name="adj4" fmla="val 5510525"/>
                <a:gd name="adj5" fmla="val 12500"/>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solidFill>
                  <a:schemeClr val="tx1"/>
                </a:solidFill>
              </a:endParaRPr>
            </a:p>
          </p:txBody>
        </p:sp>
      </p:grpSp>
      <p:sp>
        <p:nvSpPr>
          <p:cNvPr id="22" name="Rectangle 21">
            <a:extLst>
              <a:ext uri="{FF2B5EF4-FFF2-40B4-BE49-F238E27FC236}">
                <a16:creationId xmlns:a16="http://schemas.microsoft.com/office/drawing/2014/main" id="{DE279C09-DD73-8CA4-41E7-F57E7D666B1D}"/>
              </a:ext>
            </a:extLst>
          </p:cNvPr>
          <p:cNvSpPr/>
          <p:nvPr/>
        </p:nvSpPr>
        <p:spPr>
          <a:xfrm>
            <a:off x="8280508" y="1641545"/>
            <a:ext cx="749116" cy="369332"/>
          </a:xfrm>
          <a:prstGeom prst="rect">
            <a:avLst/>
          </a:prstGeom>
        </p:spPr>
        <p:txBody>
          <a:bodyPr wrap="none">
            <a:spAutoFit/>
          </a:bodyPr>
          <a:lstStyle/>
          <a:p>
            <a:r>
              <a:rPr lang="en-GB" dirty="0">
                <a:solidFill>
                  <a:srgbClr val="002060"/>
                </a:solidFill>
              </a:rPr>
              <a:t>VSWR</a:t>
            </a:r>
          </a:p>
        </p:txBody>
      </p:sp>
      <p:cxnSp>
        <p:nvCxnSpPr>
          <p:cNvPr id="23" name="Straight Arrow Connector 22">
            <a:extLst>
              <a:ext uri="{FF2B5EF4-FFF2-40B4-BE49-F238E27FC236}">
                <a16:creationId xmlns:a16="http://schemas.microsoft.com/office/drawing/2014/main" id="{92DBA150-38AA-08EE-D40A-D2F26F0C7242}"/>
              </a:ext>
            </a:extLst>
          </p:cNvPr>
          <p:cNvCxnSpPr>
            <a:stCxn id="18" idx="4"/>
          </p:cNvCxnSpPr>
          <p:nvPr/>
        </p:nvCxnSpPr>
        <p:spPr>
          <a:xfrm>
            <a:off x="9192024" y="1076648"/>
            <a:ext cx="32" cy="432112"/>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C70AD8AA-D7F6-3C20-3B4D-20654C5A37B2}"/>
              </a:ext>
            </a:extLst>
          </p:cNvPr>
          <p:cNvSpPr/>
          <p:nvPr/>
        </p:nvSpPr>
        <p:spPr>
          <a:xfrm>
            <a:off x="9048040" y="1508760"/>
            <a:ext cx="288000" cy="648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72C059C5-4AF7-171E-66CE-8B15AB8D8E68}"/>
              </a:ext>
            </a:extLst>
          </p:cNvPr>
          <p:cNvSpPr txBox="1"/>
          <p:nvPr/>
        </p:nvSpPr>
        <p:spPr>
          <a:xfrm>
            <a:off x="8634449" y="352527"/>
            <a:ext cx="301686" cy="369332"/>
          </a:xfrm>
          <a:prstGeom prst="rect">
            <a:avLst/>
          </a:prstGeom>
          <a:noFill/>
        </p:spPr>
        <p:txBody>
          <a:bodyPr wrap="none" rtlCol="0">
            <a:spAutoFit/>
          </a:bodyPr>
          <a:lstStyle/>
          <a:p>
            <a:r>
              <a:rPr lang="fr-CH" dirty="0">
                <a:solidFill>
                  <a:srgbClr val="002060"/>
                </a:solidFill>
              </a:rPr>
              <a:t>1</a:t>
            </a:r>
            <a:endParaRPr lang="en-US" dirty="0">
              <a:solidFill>
                <a:srgbClr val="002060"/>
              </a:solidFill>
            </a:endParaRPr>
          </a:p>
        </p:txBody>
      </p:sp>
      <p:sp>
        <p:nvSpPr>
          <p:cNvPr id="26" name="TextBox 25">
            <a:extLst>
              <a:ext uri="{FF2B5EF4-FFF2-40B4-BE49-F238E27FC236}">
                <a16:creationId xmlns:a16="http://schemas.microsoft.com/office/drawing/2014/main" id="{E723DABC-DD39-6C5F-BCE4-4C9916B0B3E1}"/>
              </a:ext>
            </a:extLst>
          </p:cNvPr>
          <p:cNvSpPr txBox="1"/>
          <p:nvPr/>
        </p:nvSpPr>
        <p:spPr>
          <a:xfrm>
            <a:off x="9480024" y="355001"/>
            <a:ext cx="301686" cy="369332"/>
          </a:xfrm>
          <a:prstGeom prst="rect">
            <a:avLst/>
          </a:prstGeom>
          <a:noFill/>
        </p:spPr>
        <p:txBody>
          <a:bodyPr wrap="none" rtlCol="0">
            <a:spAutoFit/>
          </a:bodyPr>
          <a:lstStyle/>
          <a:p>
            <a:r>
              <a:rPr lang="fr-CH" dirty="0">
                <a:solidFill>
                  <a:srgbClr val="002060"/>
                </a:solidFill>
              </a:rPr>
              <a:t>2</a:t>
            </a:r>
            <a:endParaRPr lang="en-US" dirty="0">
              <a:solidFill>
                <a:srgbClr val="002060"/>
              </a:solidFill>
            </a:endParaRPr>
          </a:p>
        </p:txBody>
      </p:sp>
      <p:sp>
        <p:nvSpPr>
          <p:cNvPr id="27" name="TextBox 26">
            <a:extLst>
              <a:ext uri="{FF2B5EF4-FFF2-40B4-BE49-F238E27FC236}">
                <a16:creationId xmlns:a16="http://schemas.microsoft.com/office/drawing/2014/main" id="{CC983951-DCA0-A87A-A072-64758CF9B988}"/>
              </a:ext>
            </a:extLst>
          </p:cNvPr>
          <p:cNvSpPr txBox="1"/>
          <p:nvPr/>
        </p:nvSpPr>
        <p:spPr>
          <a:xfrm>
            <a:off x="8823288" y="1048352"/>
            <a:ext cx="301686" cy="369332"/>
          </a:xfrm>
          <a:prstGeom prst="rect">
            <a:avLst/>
          </a:prstGeom>
          <a:noFill/>
        </p:spPr>
        <p:txBody>
          <a:bodyPr wrap="none" rtlCol="0">
            <a:spAutoFit/>
          </a:bodyPr>
          <a:lstStyle/>
          <a:p>
            <a:r>
              <a:rPr lang="fr-CH" dirty="0">
                <a:solidFill>
                  <a:srgbClr val="002060"/>
                </a:solidFill>
              </a:rPr>
              <a:t>3</a:t>
            </a:r>
            <a:endParaRPr lang="en-US" dirty="0">
              <a:solidFill>
                <a:srgbClr val="002060"/>
              </a:solidFill>
            </a:endParaRPr>
          </a:p>
        </p:txBody>
      </p:sp>
      <p:sp>
        <p:nvSpPr>
          <p:cNvPr id="30" name="Rectangle 29">
            <a:extLst>
              <a:ext uri="{FF2B5EF4-FFF2-40B4-BE49-F238E27FC236}">
                <a16:creationId xmlns:a16="http://schemas.microsoft.com/office/drawing/2014/main" id="{ED80C84D-3723-A4C1-1484-7C3A0451D128}"/>
              </a:ext>
            </a:extLst>
          </p:cNvPr>
          <p:cNvSpPr/>
          <p:nvPr/>
        </p:nvSpPr>
        <p:spPr>
          <a:xfrm>
            <a:off x="9848180" y="1257179"/>
            <a:ext cx="1763988" cy="646331"/>
          </a:xfrm>
          <a:prstGeom prst="rect">
            <a:avLst/>
          </a:prstGeom>
        </p:spPr>
        <p:txBody>
          <a:bodyPr wrap="square">
            <a:spAutoFit/>
          </a:bodyPr>
          <a:lstStyle/>
          <a:p>
            <a:r>
              <a:rPr lang="en-GB" dirty="0">
                <a:solidFill>
                  <a:srgbClr val="002060"/>
                </a:solidFill>
              </a:rPr>
              <a:t>Reverse power flows from 2 to 3</a:t>
            </a:r>
          </a:p>
        </p:txBody>
      </p:sp>
      <p:sp>
        <p:nvSpPr>
          <p:cNvPr id="31" name="Arrow: Bent 30">
            <a:extLst>
              <a:ext uri="{FF2B5EF4-FFF2-40B4-BE49-F238E27FC236}">
                <a16:creationId xmlns:a16="http://schemas.microsoft.com/office/drawing/2014/main" id="{80AE9FE6-B2E1-1850-5274-6B5A8D787543}"/>
              </a:ext>
            </a:extLst>
          </p:cNvPr>
          <p:cNvSpPr/>
          <p:nvPr/>
        </p:nvSpPr>
        <p:spPr>
          <a:xfrm rot="5400000" flipV="1">
            <a:off x="9443596" y="929393"/>
            <a:ext cx="813816" cy="868680"/>
          </a:xfrm>
          <a:prstGeom prst="ben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32" name="Arrow: Bent 31">
            <a:extLst>
              <a:ext uri="{FF2B5EF4-FFF2-40B4-BE49-F238E27FC236}">
                <a16:creationId xmlns:a16="http://schemas.microsoft.com/office/drawing/2014/main" id="{9FE737CC-3000-58E1-04EF-D74E0D9DDE84}"/>
              </a:ext>
            </a:extLst>
          </p:cNvPr>
          <p:cNvSpPr/>
          <p:nvPr/>
        </p:nvSpPr>
        <p:spPr>
          <a:xfrm rot="10800000" flipV="1">
            <a:off x="7989839" y="911587"/>
            <a:ext cx="813816" cy="721425"/>
          </a:xfrm>
          <a:prstGeom prst="bentArrow">
            <a:avLst>
              <a:gd name="adj1" fmla="val 5103"/>
              <a:gd name="adj2" fmla="val 8029"/>
              <a:gd name="adj3" fmla="val 14466"/>
              <a:gd name="adj4" fmla="val 41409"/>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solidFill>
                <a:schemeClr val="tx1"/>
              </a:solidFill>
            </a:endParaRPr>
          </a:p>
        </p:txBody>
      </p:sp>
      <p:sp>
        <p:nvSpPr>
          <p:cNvPr id="33" name="Rectangle 32">
            <a:extLst>
              <a:ext uri="{FF2B5EF4-FFF2-40B4-BE49-F238E27FC236}">
                <a16:creationId xmlns:a16="http://schemas.microsoft.com/office/drawing/2014/main" id="{091AFA43-F0AD-A73E-58D0-534A91AC764F}"/>
              </a:ext>
            </a:extLst>
          </p:cNvPr>
          <p:cNvSpPr/>
          <p:nvPr/>
        </p:nvSpPr>
        <p:spPr>
          <a:xfrm>
            <a:off x="8209237" y="2246727"/>
            <a:ext cx="2641412" cy="646331"/>
          </a:xfrm>
          <a:prstGeom prst="rect">
            <a:avLst/>
          </a:prstGeom>
        </p:spPr>
        <p:txBody>
          <a:bodyPr wrap="square">
            <a:spAutoFit/>
          </a:bodyPr>
          <a:lstStyle/>
          <a:p>
            <a:r>
              <a:rPr lang="en-GB" dirty="0">
                <a:solidFill>
                  <a:srgbClr val="002060"/>
                </a:solidFill>
              </a:rPr>
              <a:t>Load on 3 absorb most of the signal coming from 2</a:t>
            </a:r>
          </a:p>
        </p:txBody>
      </p:sp>
      <p:sp>
        <p:nvSpPr>
          <p:cNvPr id="34" name="Rectangle 33">
            <a:extLst>
              <a:ext uri="{FF2B5EF4-FFF2-40B4-BE49-F238E27FC236}">
                <a16:creationId xmlns:a16="http://schemas.microsoft.com/office/drawing/2014/main" id="{F8C46E84-4F07-16E1-CAA9-AF9E48A1DF2D}"/>
              </a:ext>
            </a:extLst>
          </p:cNvPr>
          <p:cNvSpPr/>
          <p:nvPr/>
        </p:nvSpPr>
        <p:spPr>
          <a:xfrm>
            <a:off x="6360188" y="1371095"/>
            <a:ext cx="2396931" cy="923330"/>
          </a:xfrm>
          <a:prstGeom prst="rect">
            <a:avLst/>
          </a:prstGeom>
        </p:spPr>
        <p:txBody>
          <a:bodyPr wrap="square">
            <a:spAutoFit/>
          </a:bodyPr>
          <a:lstStyle/>
          <a:p>
            <a:r>
              <a:rPr lang="en-GB" dirty="0">
                <a:solidFill>
                  <a:srgbClr val="002060"/>
                </a:solidFill>
              </a:rPr>
              <a:t>Isolation from 2-1 depends on 3 termination VSWR  </a:t>
            </a:r>
          </a:p>
        </p:txBody>
      </p:sp>
      <p:sp>
        <p:nvSpPr>
          <p:cNvPr id="35" name="Rectangle 34">
            <a:extLst>
              <a:ext uri="{FF2B5EF4-FFF2-40B4-BE49-F238E27FC236}">
                <a16:creationId xmlns:a16="http://schemas.microsoft.com/office/drawing/2014/main" id="{6CD734F0-4A4D-6ED7-EB2D-005B04B340E6}"/>
              </a:ext>
            </a:extLst>
          </p:cNvPr>
          <p:cNvSpPr/>
          <p:nvPr/>
        </p:nvSpPr>
        <p:spPr>
          <a:xfrm>
            <a:off x="5506643" y="492023"/>
            <a:ext cx="2396931" cy="646331"/>
          </a:xfrm>
          <a:prstGeom prst="rect">
            <a:avLst/>
          </a:prstGeom>
        </p:spPr>
        <p:txBody>
          <a:bodyPr wrap="square">
            <a:spAutoFit/>
          </a:bodyPr>
          <a:lstStyle/>
          <a:p>
            <a:r>
              <a:rPr lang="en-GB" dirty="0">
                <a:solidFill>
                  <a:srgbClr val="002060"/>
                </a:solidFill>
              </a:rPr>
              <a:t>Reflected signal from 3 is circulated back to 1</a:t>
            </a:r>
          </a:p>
        </p:txBody>
      </p:sp>
    </p:spTree>
    <p:extLst>
      <p:ext uri="{BB962C8B-B14F-4D97-AF65-F5344CB8AC3E}">
        <p14:creationId xmlns:p14="http://schemas.microsoft.com/office/powerpoint/2010/main" val="5169460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6ACE74C-D247-8A03-1D5C-B1EC4A2E41A2}"/>
              </a:ext>
            </a:extLst>
          </p:cNvPr>
          <p:cNvSpPr>
            <a:spLocks noGrp="1"/>
          </p:cNvSpPr>
          <p:nvPr>
            <p:ph type="title"/>
          </p:nvPr>
        </p:nvSpPr>
        <p:spPr/>
        <p:txBody>
          <a:bodyPr/>
          <a:lstStyle/>
          <a:p>
            <a:r>
              <a:rPr lang="fr-CH" dirty="0" err="1"/>
              <a:t>Circulator</a:t>
            </a:r>
            <a:endParaRPr lang="en-US" dirty="0"/>
          </a:p>
        </p:txBody>
      </p:sp>
      <p:sp>
        <p:nvSpPr>
          <p:cNvPr id="10" name="Content Placeholder 9">
            <a:extLst>
              <a:ext uri="{FF2B5EF4-FFF2-40B4-BE49-F238E27FC236}">
                <a16:creationId xmlns:a16="http://schemas.microsoft.com/office/drawing/2014/main" id="{C5EDE7CF-9AE3-3F51-CD4F-64017BAAC83E}"/>
              </a:ext>
            </a:extLst>
          </p:cNvPr>
          <p:cNvSpPr>
            <a:spLocks noGrp="1"/>
          </p:cNvSpPr>
          <p:nvPr>
            <p:ph sz="half" idx="1"/>
          </p:nvPr>
        </p:nvSpPr>
        <p:spPr/>
        <p:txBody>
          <a:bodyPr>
            <a:normAutofit/>
          </a:bodyPr>
          <a:lstStyle/>
          <a:p>
            <a:r>
              <a:rPr lang="en-GB" sz="1600" dirty="0"/>
              <a:t>Basically, a circulator shall provide</a:t>
            </a:r>
          </a:p>
          <a:p>
            <a:pPr lvl="1"/>
            <a:r>
              <a:rPr lang="en-GB" sz="1600" dirty="0"/>
              <a:t>low loss</a:t>
            </a:r>
          </a:p>
          <a:p>
            <a:pPr lvl="1"/>
            <a:r>
              <a:rPr lang="en-GB" sz="1600" dirty="0"/>
              <a:t>high isolation</a:t>
            </a:r>
          </a:p>
          <a:p>
            <a:pPr lvl="1"/>
            <a:r>
              <a:rPr lang="en-GB" sz="1600" dirty="0"/>
              <a:t>low reflection</a:t>
            </a:r>
          </a:p>
          <a:p>
            <a:endParaRPr lang="en-GB" sz="1600" dirty="0"/>
          </a:p>
          <a:p>
            <a:r>
              <a:rPr lang="en-GB" sz="1600" dirty="0"/>
              <a:t>The crucial high-power requirements for a circulator are to</a:t>
            </a:r>
          </a:p>
          <a:p>
            <a:pPr lvl="1"/>
            <a:r>
              <a:rPr lang="en-GB" sz="1600" dirty="0"/>
              <a:t>Handle full peak and average power</a:t>
            </a:r>
          </a:p>
          <a:p>
            <a:pPr lvl="1"/>
            <a:r>
              <a:rPr lang="en-GB" sz="1600" dirty="0"/>
              <a:t>Handle forward power and reverse power up to 100% reflection and at any phase</a:t>
            </a:r>
          </a:p>
          <a:p>
            <a:pPr lvl="1"/>
            <a:r>
              <a:rPr lang="en-GB" sz="1600" dirty="0"/>
              <a:t>Consider worst case operating conditions</a:t>
            </a:r>
            <a:endParaRPr lang="en-US" sz="1600" dirty="0"/>
          </a:p>
        </p:txBody>
      </p:sp>
      <p:pic>
        <p:nvPicPr>
          <p:cNvPr id="13" name="Content Placeholder 12">
            <a:extLst>
              <a:ext uri="{FF2B5EF4-FFF2-40B4-BE49-F238E27FC236}">
                <a16:creationId xmlns:a16="http://schemas.microsoft.com/office/drawing/2014/main" id="{947FBDD1-03FF-A4CE-8195-6B2040389E63}"/>
              </a:ext>
            </a:extLst>
          </p:cNvPr>
          <p:cNvPicPr>
            <a:picLocks noGrp="1" noChangeAspect="1"/>
          </p:cNvPicPr>
          <p:nvPr>
            <p:ph sz="half" idx="2"/>
          </p:nvPr>
        </p:nvPicPr>
        <p:blipFill>
          <a:blip r:embed="rId2"/>
          <a:stretch>
            <a:fillRect/>
          </a:stretch>
        </p:blipFill>
        <p:spPr>
          <a:xfrm>
            <a:off x="6384000" y="1413000"/>
            <a:ext cx="4543225" cy="4351338"/>
          </a:xfrm>
        </p:spPr>
      </p:pic>
      <p:sp>
        <p:nvSpPr>
          <p:cNvPr id="4" name="Date Placeholder 3">
            <a:extLst>
              <a:ext uri="{FF2B5EF4-FFF2-40B4-BE49-F238E27FC236}">
                <a16:creationId xmlns:a16="http://schemas.microsoft.com/office/drawing/2014/main" id="{186DCA56-C69D-C0A5-37DC-00BE25E27F2F}"/>
              </a:ext>
            </a:extLst>
          </p:cNvPr>
          <p:cNvSpPr>
            <a:spLocks noGrp="1"/>
          </p:cNvSpPr>
          <p:nvPr>
            <p:ph type="dt" sz="half" idx="10"/>
          </p:nvPr>
        </p:nvSpPr>
        <p:spPr/>
        <p:txBody>
          <a:bodyPr/>
          <a:lstStyle/>
          <a:p>
            <a:r>
              <a:rPr lang="en-US"/>
              <a:t>CAS course on "RF for Accelerators"  18 June - 01 July 2023, Berlin Germany</a:t>
            </a:r>
          </a:p>
        </p:txBody>
      </p:sp>
      <p:sp>
        <p:nvSpPr>
          <p:cNvPr id="5" name="Footer Placeholder 4">
            <a:extLst>
              <a:ext uri="{FF2B5EF4-FFF2-40B4-BE49-F238E27FC236}">
                <a16:creationId xmlns:a16="http://schemas.microsoft.com/office/drawing/2014/main" id="{7281230D-E0D4-F50E-F156-7BF824DF502A}"/>
              </a:ext>
            </a:extLst>
          </p:cNvPr>
          <p:cNvSpPr>
            <a:spLocks noGrp="1"/>
          </p:cNvSpPr>
          <p:nvPr>
            <p:ph type="ftr" sz="quarter" idx="11"/>
          </p:nvPr>
        </p:nvSpPr>
        <p:spPr/>
        <p:txBody>
          <a:bodyPr/>
          <a:lstStyle/>
          <a:p>
            <a:r>
              <a:rPr lang="en-US"/>
              <a:t>RF Power transport, eric.montesinos@cern.ch, CERN RF Amplifiers &amp; Couplers</a:t>
            </a:r>
          </a:p>
        </p:txBody>
      </p:sp>
      <p:sp>
        <p:nvSpPr>
          <p:cNvPr id="6" name="Slide Number Placeholder 5">
            <a:extLst>
              <a:ext uri="{FF2B5EF4-FFF2-40B4-BE49-F238E27FC236}">
                <a16:creationId xmlns:a16="http://schemas.microsoft.com/office/drawing/2014/main" id="{6D35DF12-AFDE-C8DF-4375-D52C6D537D98}"/>
              </a:ext>
            </a:extLst>
          </p:cNvPr>
          <p:cNvSpPr>
            <a:spLocks noGrp="1"/>
          </p:cNvSpPr>
          <p:nvPr>
            <p:ph type="sldNum" sz="quarter" idx="12"/>
          </p:nvPr>
        </p:nvSpPr>
        <p:spPr/>
        <p:txBody>
          <a:bodyPr/>
          <a:lstStyle/>
          <a:p>
            <a:fld id="{52CEAA4A-B6C7-482D-AA5B-B1AF60C88ED2}" type="slidenum">
              <a:rPr lang="en-US" smtClean="0"/>
              <a:pPr/>
              <a:t>41</a:t>
            </a:fld>
            <a:endParaRPr lang="en-US"/>
          </a:p>
        </p:txBody>
      </p:sp>
      <p:pic>
        <p:nvPicPr>
          <p:cNvPr id="1026" name="Picture 2" descr="AFT Microwave | AFT Microwave">
            <a:extLst>
              <a:ext uri="{FF2B5EF4-FFF2-40B4-BE49-F238E27FC236}">
                <a16:creationId xmlns:a16="http://schemas.microsoft.com/office/drawing/2014/main" id="{5D876FE2-A4A0-C092-8D72-1776DCCC3D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9036" y="969200"/>
            <a:ext cx="1836964"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8877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C59DC-5567-D3A2-605F-AF393921437A}"/>
              </a:ext>
            </a:extLst>
          </p:cNvPr>
          <p:cNvSpPr>
            <a:spLocks noGrp="1"/>
          </p:cNvSpPr>
          <p:nvPr>
            <p:ph type="title"/>
          </p:nvPr>
        </p:nvSpPr>
        <p:spPr/>
        <p:txBody>
          <a:bodyPr/>
          <a:lstStyle/>
          <a:p>
            <a:r>
              <a:rPr lang="en-US" dirty="0"/>
              <a:t>Circulator</a:t>
            </a:r>
          </a:p>
        </p:txBody>
      </p:sp>
      <p:graphicFrame>
        <p:nvGraphicFramePr>
          <p:cNvPr id="8" name="Table 8">
            <a:extLst>
              <a:ext uri="{FF2B5EF4-FFF2-40B4-BE49-F238E27FC236}">
                <a16:creationId xmlns:a16="http://schemas.microsoft.com/office/drawing/2014/main" id="{9B2267A5-7631-13E8-703C-1D76B0CC5AFF}"/>
              </a:ext>
            </a:extLst>
          </p:cNvPr>
          <p:cNvGraphicFramePr>
            <a:graphicFrameLocks noGrp="1"/>
          </p:cNvGraphicFramePr>
          <p:nvPr>
            <p:ph sz="half" idx="1"/>
            <p:extLst>
              <p:ext uri="{D42A27DB-BD31-4B8C-83A1-F6EECF244321}">
                <p14:modId xmlns:p14="http://schemas.microsoft.com/office/powerpoint/2010/main" val="2456270512"/>
              </p:ext>
            </p:extLst>
          </p:nvPr>
        </p:nvGraphicFramePr>
        <p:xfrm>
          <a:off x="838200" y="1825625"/>
          <a:ext cx="10515600" cy="4267200"/>
        </p:xfrm>
        <a:graphic>
          <a:graphicData uri="http://schemas.openxmlformats.org/drawingml/2006/table">
            <a:tbl>
              <a:tblPr firstRow="1">
                <a:tableStyleId>{6E25E649-3F16-4E02-A733-19D2CDBF48F0}</a:tableStyleId>
              </a:tblPr>
              <a:tblGrid>
                <a:gridCol w="2593800">
                  <a:extLst>
                    <a:ext uri="{9D8B030D-6E8A-4147-A177-3AD203B41FA5}">
                      <a16:colId xmlns:a16="http://schemas.microsoft.com/office/drawing/2014/main" val="457666472"/>
                    </a:ext>
                  </a:extLst>
                </a:gridCol>
                <a:gridCol w="3960900">
                  <a:extLst>
                    <a:ext uri="{9D8B030D-6E8A-4147-A177-3AD203B41FA5}">
                      <a16:colId xmlns:a16="http://schemas.microsoft.com/office/drawing/2014/main" val="2597399474"/>
                    </a:ext>
                  </a:extLst>
                </a:gridCol>
                <a:gridCol w="3960900">
                  <a:extLst>
                    <a:ext uri="{9D8B030D-6E8A-4147-A177-3AD203B41FA5}">
                      <a16:colId xmlns:a16="http://schemas.microsoft.com/office/drawing/2014/main" val="4175660612"/>
                    </a:ext>
                  </a:extLst>
                </a:gridCol>
              </a:tblGrid>
              <a:tr h="262298">
                <a:tc>
                  <a:txBody>
                    <a:bodyPr/>
                    <a:lstStyle/>
                    <a:p>
                      <a:r>
                        <a:rPr lang="en-US" sz="1600" dirty="0"/>
                        <a:t>High-Power Design Aspects</a:t>
                      </a:r>
                    </a:p>
                  </a:txBody>
                  <a:tcPr/>
                </a:tc>
                <a:tc>
                  <a:txBody>
                    <a:bodyPr/>
                    <a:lstStyle/>
                    <a:p>
                      <a:r>
                        <a:rPr lang="en-US" sz="1600" dirty="0"/>
                        <a:t>Peak Power</a:t>
                      </a:r>
                    </a:p>
                  </a:txBody>
                  <a:tcPr/>
                </a:tc>
                <a:tc>
                  <a:txBody>
                    <a:bodyPr/>
                    <a:lstStyle/>
                    <a:p>
                      <a:r>
                        <a:rPr lang="en-US" sz="1600" dirty="0"/>
                        <a:t>Average Power</a:t>
                      </a:r>
                    </a:p>
                  </a:txBody>
                  <a:tcPr/>
                </a:tc>
                <a:extLst>
                  <a:ext uri="{0D108BD9-81ED-4DB2-BD59-A6C34878D82A}">
                    <a16:rowId xmlns:a16="http://schemas.microsoft.com/office/drawing/2014/main" val="3911502085"/>
                  </a:ext>
                </a:extLst>
              </a:tr>
              <a:tr h="582086">
                <a:tc>
                  <a:txBody>
                    <a:bodyPr/>
                    <a:lstStyle/>
                    <a:p>
                      <a:r>
                        <a:rPr lang="en-US" sz="1600" dirty="0">
                          <a:solidFill>
                            <a:srgbClr val="002060"/>
                          </a:solidFill>
                        </a:rPr>
                        <a:t>Characteristic</a:t>
                      </a:r>
                    </a:p>
                  </a:txBody>
                  <a:tcPr/>
                </a:tc>
                <a:tc>
                  <a:txBody>
                    <a:bodyPr/>
                    <a:lstStyle/>
                    <a:p>
                      <a:pPr marL="285750" indent="-285750">
                        <a:buFont typeface="Arial" panose="020B0604020202020204" pitchFamily="34" charset="0"/>
                        <a:buChar char="•"/>
                      </a:pPr>
                      <a:r>
                        <a:rPr lang="en-GB" sz="1600" dirty="0">
                          <a:solidFill>
                            <a:srgbClr val="002060"/>
                          </a:solidFill>
                        </a:rPr>
                        <a:t>high voltage &amp; E field</a:t>
                      </a:r>
                    </a:p>
                    <a:p>
                      <a:pPr marL="285750" indent="-285750">
                        <a:buFont typeface="Arial" panose="020B0604020202020204" pitchFamily="34" charset="0"/>
                        <a:buChar char="•"/>
                      </a:pPr>
                      <a:r>
                        <a:rPr lang="en-GB" sz="1600" dirty="0">
                          <a:solidFill>
                            <a:srgbClr val="002060"/>
                          </a:solidFill>
                        </a:rPr>
                        <a:t>high current &amp; H field</a:t>
                      </a:r>
                      <a:endParaRPr lang="en-US" sz="1600" dirty="0">
                        <a:solidFill>
                          <a:srgbClr val="002060"/>
                        </a:solidFill>
                      </a:endParaRPr>
                    </a:p>
                  </a:txBody>
                  <a:tcPr/>
                </a:tc>
                <a:tc>
                  <a:txBody>
                    <a:bodyPr/>
                    <a:lstStyle/>
                    <a:p>
                      <a:pPr marL="285750" indent="-285750">
                        <a:buFont typeface="Arial" panose="020B0604020202020204" pitchFamily="34" charset="0"/>
                        <a:buChar char="•"/>
                      </a:pPr>
                      <a:r>
                        <a:rPr lang="en-GB" sz="1600" dirty="0">
                          <a:solidFill>
                            <a:srgbClr val="002060"/>
                          </a:solidFill>
                        </a:rPr>
                        <a:t>Losses in ferrites, dielectrics &amp; conductors</a:t>
                      </a:r>
                    </a:p>
                    <a:p>
                      <a:r>
                        <a:rPr lang="en-GB" sz="1600" dirty="0">
                          <a:solidFill>
                            <a:srgbClr val="002060"/>
                          </a:solidFill>
                        </a:rPr>
                        <a:t>→ power dissipation</a:t>
                      </a:r>
                    </a:p>
                    <a:p>
                      <a:r>
                        <a:rPr lang="en-GB" sz="1600" dirty="0">
                          <a:solidFill>
                            <a:srgbClr val="002060"/>
                          </a:solidFill>
                        </a:rPr>
                        <a:t>→ heating</a:t>
                      </a:r>
                      <a:endParaRPr lang="en-US" sz="1600" dirty="0">
                        <a:solidFill>
                          <a:srgbClr val="002060"/>
                        </a:solidFill>
                      </a:endParaRPr>
                    </a:p>
                  </a:txBody>
                  <a:tcPr/>
                </a:tc>
                <a:extLst>
                  <a:ext uri="{0D108BD9-81ED-4DB2-BD59-A6C34878D82A}">
                    <a16:rowId xmlns:a16="http://schemas.microsoft.com/office/drawing/2014/main" val="4021156128"/>
                  </a:ext>
                </a:extLst>
              </a:tr>
              <a:tr h="927026">
                <a:tc>
                  <a:txBody>
                    <a:bodyPr/>
                    <a:lstStyle/>
                    <a:p>
                      <a:r>
                        <a:rPr lang="en-US" sz="1600" dirty="0">
                          <a:solidFill>
                            <a:srgbClr val="002060"/>
                          </a:solidFill>
                        </a:rPr>
                        <a:t>Risk</a:t>
                      </a:r>
                    </a:p>
                  </a:txBody>
                  <a:tcPr/>
                </a:tc>
                <a:tc>
                  <a:txBody>
                    <a:bodyPr/>
                    <a:lstStyle/>
                    <a:p>
                      <a:pPr marL="285750" indent="-285750">
                        <a:buFont typeface="Arial" panose="020B0604020202020204" pitchFamily="34" charset="0"/>
                        <a:buChar char="•"/>
                      </a:pPr>
                      <a:r>
                        <a:rPr lang="en-GB" sz="1600" dirty="0">
                          <a:solidFill>
                            <a:srgbClr val="002060"/>
                          </a:solidFill>
                        </a:rPr>
                        <a:t>Electrical breakdown (arcing) in air gaps between ferrites and at edges &amp; corners</a:t>
                      </a:r>
                    </a:p>
                    <a:p>
                      <a:pPr marL="285750" indent="-285750">
                        <a:buFont typeface="Arial" panose="020B0604020202020204" pitchFamily="34" charset="0"/>
                        <a:buChar char="•"/>
                      </a:pPr>
                      <a:r>
                        <a:rPr lang="en-GB" sz="1600" dirty="0">
                          <a:solidFill>
                            <a:srgbClr val="002060"/>
                          </a:solidFill>
                        </a:rPr>
                        <a:t>Burning at poor electrical contacts</a:t>
                      </a:r>
                      <a:endParaRPr lang="en-US" sz="1600" dirty="0">
                        <a:solidFill>
                          <a:srgbClr val="002060"/>
                        </a:solidFill>
                      </a:endParaRPr>
                    </a:p>
                  </a:txBody>
                  <a:tcPr/>
                </a:tc>
                <a:tc>
                  <a:txBody>
                    <a:bodyPr/>
                    <a:lstStyle/>
                    <a:p>
                      <a:pPr marL="285750" indent="-285750">
                        <a:buFont typeface="Arial" panose="020B0604020202020204" pitchFamily="34" charset="0"/>
                        <a:buChar char="•"/>
                      </a:pPr>
                      <a:r>
                        <a:rPr lang="en-GB" sz="1600" dirty="0">
                          <a:solidFill>
                            <a:srgbClr val="002060"/>
                          </a:solidFill>
                        </a:rPr>
                        <a:t>Overheating &amp; burning of materials</a:t>
                      </a:r>
                    </a:p>
                    <a:p>
                      <a:pPr marL="285750" indent="-285750">
                        <a:buFont typeface="Arial" panose="020B0604020202020204" pitchFamily="34" charset="0"/>
                        <a:buChar char="•"/>
                      </a:pPr>
                      <a:r>
                        <a:rPr lang="en-GB" sz="1600" dirty="0">
                          <a:solidFill>
                            <a:srgbClr val="002060"/>
                          </a:solidFill>
                        </a:rPr>
                        <a:t>Reduced el. breakdown capability at overheated surfaces</a:t>
                      </a:r>
                    </a:p>
                    <a:p>
                      <a:pPr marL="285750" indent="-285750">
                        <a:buFont typeface="Arial" panose="020B0604020202020204" pitchFamily="34" charset="0"/>
                        <a:buChar char="•"/>
                      </a:pPr>
                      <a:r>
                        <a:rPr lang="en-GB" sz="1600" dirty="0">
                          <a:solidFill>
                            <a:srgbClr val="002060"/>
                          </a:solidFill>
                        </a:rPr>
                        <a:t>Thermo-mechanical stress</a:t>
                      </a:r>
                    </a:p>
                    <a:p>
                      <a:pPr marL="285750" indent="-285750">
                        <a:buFont typeface="Arial" panose="020B0604020202020204" pitchFamily="34" charset="0"/>
                        <a:buChar char="•"/>
                      </a:pPr>
                      <a:r>
                        <a:rPr lang="en-GB" sz="1600" dirty="0">
                          <a:solidFill>
                            <a:srgbClr val="002060"/>
                          </a:solidFill>
                        </a:rPr>
                        <a:t>Thermal drift of ferrite properties</a:t>
                      </a:r>
                      <a:endParaRPr lang="en-US" sz="1600" dirty="0">
                        <a:solidFill>
                          <a:srgbClr val="002060"/>
                        </a:solidFill>
                      </a:endParaRPr>
                    </a:p>
                  </a:txBody>
                  <a:tcPr/>
                </a:tc>
                <a:extLst>
                  <a:ext uri="{0D108BD9-81ED-4DB2-BD59-A6C34878D82A}">
                    <a16:rowId xmlns:a16="http://schemas.microsoft.com/office/drawing/2014/main" val="3410446772"/>
                  </a:ext>
                </a:extLst>
              </a:tr>
              <a:tr h="1271965">
                <a:tc>
                  <a:txBody>
                    <a:bodyPr/>
                    <a:lstStyle/>
                    <a:p>
                      <a:r>
                        <a:rPr lang="en-US" sz="1600" dirty="0">
                          <a:solidFill>
                            <a:srgbClr val="002060"/>
                          </a:solidFill>
                        </a:rPr>
                        <a:t>Solution</a:t>
                      </a:r>
                    </a:p>
                  </a:txBody>
                  <a:tcPr/>
                </a:tc>
                <a:tc>
                  <a:txBody>
                    <a:bodyPr/>
                    <a:lstStyle/>
                    <a:p>
                      <a:pPr marL="285750" indent="-285750">
                        <a:buFont typeface="Arial" panose="020B0604020202020204" pitchFamily="34" charset="0"/>
                        <a:buChar char="•"/>
                      </a:pPr>
                      <a:r>
                        <a:rPr lang="en-GB" sz="1600" dirty="0">
                          <a:solidFill>
                            <a:srgbClr val="002060"/>
                          </a:solidFill>
                        </a:rPr>
                        <a:t>Elaborated design by 3D EM sim., covering detailed E field analysis</a:t>
                      </a:r>
                    </a:p>
                    <a:p>
                      <a:pPr marL="285750" indent="-285750">
                        <a:buFont typeface="Arial" panose="020B0604020202020204" pitchFamily="34" charset="0"/>
                        <a:buChar char="•"/>
                      </a:pPr>
                      <a:r>
                        <a:rPr lang="en-GB" sz="1600" dirty="0">
                          <a:solidFill>
                            <a:srgbClr val="002060"/>
                          </a:solidFill>
                        </a:rPr>
                        <a:t>Proper design margins x avoid sharp edges</a:t>
                      </a:r>
                    </a:p>
                    <a:p>
                      <a:pPr marL="285750" indent="-285750">
                        <a:buFont typeface="Arial" panose="020B0604020202020204" pitchFamily="34" charset="0"/>
                        <a:buChar char="•"/>
                      </a:pPr>
                      <a:r>
                        <a:rPr lang="en-GB" sz="1600" dirty="0">
                          <a:solidFill>
                            <a:srgbClr val="002060"/>
                          </a:solidFill>
                        </a:rPr>
                        <a:t>Well defined electrical contacts</a:t>
                      </a:r>
                    </a:p>
                    <a:p>
                      <a:pPr marL="285750" indent="-285750">
                        <a:buFont typeface="Arial" panose="020B0604020202020204" pitchFamily="34" charset="0"/>
                        <a:buChar char="•"/>
                      </a:pPr>
                      <a:r>
                        <a:rPr lang="en-GB" sz="1600" dirty="0">
                          <a:solidFill>
                            <a:srgbClr val="002060"/>
                          </a:solidFill>
                        </a:rPr>
                        <a:t>Gas pressurization, if required</a:t>
                      </a:r>
                      <a:endParaRPr lang="en-US" sz="1600" dirty="0">
                        <a:solidFill>
                          <a:srgbClr val="002060"/>
                        </a:solidFill>
                      </a:endParaRPr>
                    </a:p>
                  </a:txBody>
                  <a:tcPr/>
                </a:tc>
                <a:tc>
                  <a:txBody>
                    <a:bodyPr/>
                    <a:lstStyle/>
                    <a:p>
                      <a:pPr marL="285750" indent="-285750">
                        <a:buFont typeface="Arial" panose="020B0604020202020204" pitchFamily="34" charset="0"/>
                        <a:buChar char="•"/>
                      </a:pPr>
                      <a:r>
                        <a:rPr lang="en-GB" sz="1600" dirty="0">
                          <a:solidFill>
                            <a:srgbClr val="002060"/>
                          </a:solidFill>
                        </a:rPr>
                        <a:t>Careful 3D thermal </a:t>
                      </a:r>
                      <a:r>
                        <a:rPr lang="en-GB" sz="1600" dirty="0" err="1">
                          <a:solidFill>
                            <a:srgbClr val="002060"/>
                          </a:solidFill>
                        </a:rPr>
                        <a:t>modeling</a:t>
                      </a:r>
                      <a:r>
                        <a:rPr lang="en-GB" sz="1600" dirty="0">
                          <a:solidFill>
                            <a:srgbClr val="002060"/>
                          </a:solidFill>
                        </a:rPr>
                        <a:t> based on the simulated EM power loss</a:t>
                      </a:r>
                    </a:p>
                    <a:p>
                      <a:pPr marL="285750" indent="-285750">
                        <a:buFont typeface="Arial" panose="020B0604020202020204" pitchFamily="34" charset="0"/>
                        <a:buChar char="•"/>
                      </a:pPr>
                      <a:r>
                        <a:rPr lang="en-GB" sz="1600" dirty="0">
                          <a:solidFill>
                            <a:srgbClr val="002060"/>
                          </a:solidFill>
                        </a:rPr>
                        <a:t>Low ferrite loss by material and bias</a:t>
                      </a:r>
                    </a:p>
                    <a:p>
                      <a:pPr marL="285750" indent="-285750">
                        <a:buFont typeface="Arial" panose="020B0604020202020204" pitchFamily="34" charset="0"/>
                        <a:buChar char="•"/>
                      </a:pPr>
                      <a:r>
                        <a:rPr lang="en-GB" sz="1600" dirty="0">
                          <a:solidFill>
                            <a:srgbClr val="002060"/>
                          </a:solidFill>
                        </a:rPr>
                        <a:t>Good el. conductors, low loss dielectrics</a:t>
                      </a:r>
                    </a:p>
                    <a:p>
                      <a:pPr marL="285750" indent="-285750">
                        <a:buFont typeface="Arial" panose="020B0604020202020204" pitchFamily="34" charset="0"/>
                        <a:buChar char="•"/>
                      </a:pPr>
                      <a:r>
                        <a:rPr lang="en-GB" sz="1600" dirty="0">
                          <a:solidFill>
                            <a:srgbClr val="002060"/>
                          </a:solidFill>
                        </a:rPr>
                        <a:t>Good thermal bonding of ferrites</a:t>
                      </a:r>
                    </a:p>
                    <a:p>
                      <a:pPr marL="285750" indent="-285750">
                        <a:buFont typeface="Arial" panose="020B0604020202020204" pitchFamily="34" charset="0"/>
                        <a:buChar char="•"/>
                      </a:pPr>
                      <a:r>
                        <a:rPr lang="en-GB" sz="1600" dirty="0">
                          <a:solidFill>
                            <a:srgbClr val="002060"/>
                          </a:solidFill>
                        </a:rPr>
                        <a:t>Adequate cooling of hot spots/areas</a:t>
                      </a:r>
                    </a:p>
                    <a:p>
                      <a:pPr marL="285750" indent="-285750">
                        <a:buFont typeface="Arial" panose="020B0604020202020204" pitchFamily="34" charset="0"/>
                        <a:buChar char="•"/>
                      </a:pPr>
                      <a:r>
                        <a:rPr lang="en-GB" sz="1600" dirty="0">
                          <a:solidFill>
                            <a:srgbClr val="002060"/>
                          </a:solidFill>
                        </a:rPr>
                        <a:t>Thermal compensation (TCU) </a:t>
                      </a:r>
                      <a:endParaRPr lang="en-US" sz="1600" dirty="0">
                        <a:solidFill>
                          <a:srgbClr val="002060"/>
                        </a:solidFill>
                      </a:endParaRPr>
                    </a:p>
                  </a:txBody>
                  <a:tcPr/>
                </a:tc>
                <a:extLst>
                  <a:ext uri="{0D108BD9-81ED-4DB2-BD59-A6C34878D82A}">
                    <a16:rowId xmlns:a16="http://schemas.microsoft.com/office/drawing/2014/main" val="2959077159"/>
                  </a:ext>
                </a:extLst>
              </a:tr>
            </a:tbl>
          </a:graphicData>
        </a:graphic>
      </p:graphicFrame>
      <p:sp>
        <p:nvSpPr>
          <p:cNvPr id="5" name="Date Placeholder 4">
            <a:extLst>
              <a:ext uri="{FF2B5EF4-FFF2-40B4-BE49-F238E27FC236}">
                <a16:creationId xmlns:a16="http://schemas.microsoft.com/office/drawing/2014/main" id="{0094262F-96DF-A91A-E236-54D22D2E6032}"/>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D24B579C-0AB8-4841-5A33-A794C0AA4471}"/>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8E073122-1A37-D74E-EC39-77828E5EBBA8}"/>
              </a:ext>
            </a:extLst>
          </p:cNvPr>
          <p:cNvSpPr>
            <a:spLocks noGrp="1"/>
          </p:cNvSpPr>
          <p:nvPr>
            <p:ph type="sldNum" sz="quarter" idx="12"/>
          </p:nvPr>
        </p:nvSpPr>
        <p:spPr/>
        <p:txBody>
          <a:bodyPr/>
          <a:lstStyle/>
          <a:p>
            <a:fld id="{52CEAA4A-B6C7-482D-AA5B-B1AF60C88ED2}" type="slidenum">
              <a:rPr lang="en-US" smtClean="0"/>
              <a:pPr/>
              <a:t>42</a:t>
            </a:fld>
            <a:endParaRPr lang="en-US"/>
          </a:p>
        </p:txBody>
      </p:sp>
      <p:pic>
        <p:nvPicPr>
          <p:cNvPr id="2050" name="Picture 2" descr="AFT Microwave | AFT Microwave">
            <a:extLst>
              <a:ext uri="{FF2B5EF4-FFF2-40B4-BE49-F238E27FC236}">
                <a16:creationId xmlns:a16="http://schemas.microsoft.com/office/drawing/2014/main" id="{3B093C2D-AFE4-400F-78FF-5579EE09E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0000" y="1315800"/>
            <a:ext cx="1836963"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5218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C59DC-5567-D3A2-605F-AF393921437A}"/>
              </a:ext>
            </a:extLst>
          </p:cNvPr>
          <p:cNvSpPr>
            <a:spLocks noGrp="1"/>
          </p:cNvSpPr>
          <p:nvPr>
            <p:ph type="title"/>
          </p:nvPr>
        </p:nvSpPr>
        <p:spPr/>
        <p:txBody>
          <a:bodyPr/>
          <a:lstStyle/>
          <a:p>
            <a:r>
              <a:rPr lang="en-US" dirty="0"/>
              <a:t>Circulator</a:t>
            </a:r>
          </a:p>
        </p:txBody>
      </p:sp>
      <mc:AlternateContent xmlns:mc="http://schemas.openxmlformats.org/markup-compatibility/2006" xmlns:a14="http://schemas.microsoft.com/office/drawing/2010/main">
        <mc:Choice Requires="a14">
          <p:graphicFrame>
            <p:nvGraphicFramePr>
              <p:cNvPr id="8" name="Table 8">
                <a:extLst>
                  <a:ext uri="{FF2B5EF4-FFF2-40B4-BE49-F238E27FC236}">
                    <a16:creationId xmlns:a16="http://schemas.microsoft.com/office/drawing/2014/main" id="{9B2267A5-7631-13E8-703C-1D76B0CC5AFF}"/>
                  </a:ext>
                </a:extLst>
              </p:cNvPr>
              <p:cNvGraphicFramePr>
                <a:graphicFrameLocks noGrp="1"/>
              </p:cNvGraphicFramePr>
              <p:nvPr>
                <p:ph sz="half" idx="1"/>
                <p:extLst>
                  <p:ext uri="{D42A27DB-BD31-4B8C-83A1-F6EECF244321}">
                    <p14:modId xmlns:p14="http://schemas.microsoft.com/office/powerpoint/2010/main" val="1220704925"/>
                  </p:ext>
                </p:extLst>
              </p:nvPr>
            </p:nvGraphicFramePr>
            <p:xfrm>
              <a:off x="838200" y="1825625"/>
              <a:ext cx="10515600" cy="4227195"/>
            </p:xfrm>
            <a:graphic>
              <a:graphicData uri="http://schemas.openxmlformats.org/drawingml/2006/table">
                <a:tbl>
                  <a:tblPr firstRow="1">
                    <a:tableStyleId>{6E25E649-3F16-4E02-A733-19D2CDBF48F0}</a:tableStyleId>
                  </a:tblPr>
                  <a:tblGrid>
                    <a:gridCol w="2593800">
                      <a:extLst>
                        <a:ext uri="{9D8B030D-6E8A-4147-A177-3AD203B41FA5}">
                          <a16:colId xmlns:a16="http://schemas.microsoft.com/office/drawing/2014/main" val="457666472"/>
                        </a:ext>
                      </a:extLst>
                    </a:gridCol>
                    <a:gridCol w="4032000">
                      <a:extLst>
                        <a:ext uri="{9D8B030D-6E8A-4147-A177-3AD203B41FA5}">
                          <a16:colId xmlns:a16="http://schemas.microsoft.com/office/drawing/2014/main" val="2597399474"/>
                        </a:ext>
                      </a:extLst>
                    </a:gridCol>
                    <a:gridCol w="3889800">
                      <a:extLst>
                        <a:ext uri="{9D8B030D-6E8A-4147-A177-3AD203B41FA5}">
                          <a16:colId xmlns:a16="http://schemas.microsoft.com/office/drawing/2014/main" val="4175660612"/>
                        </a:ext>
                      </a:extLst>
                    </a:gridCol>
                  </a:tblGrid>
                  <a:tr h="262298">
                    <a:tc>
                      <a:txBody>
                        <a:bodyPr/>
                        <a:lstStyle/>
                        <a:p>
                          <a:r>
                            <a:rPr lang="en-US" sz="1600" dirty="0"/>
                            <a:t>High-Power handling requirements</a:t>
                          </a:r>
                        </a:p>
                      </a:txBody>
                      <a:tcPr/>
                    </a:tc>
                    <a:tc>
                      <a:txBody>
                        <a:bodyPr/>
                        <a:lstStyle/>
                        <a:p>
                          <a:r>
                            <a:rPr lang="en-GB" sz="1600" dirty="0"/>
                            <a:t>Characteristic Peak Power</a:t>
                          </a:r>
                        </a:p>
                        <a:p>
                          <a:r>
                            <a:rPr lang="en-GB" sz="1600" dirty="0"/>
                            <a:t>max. E field</a:t>
                          </a:r>
                          <a:endParaRPr lang="en-US" sz="1600" dirty="0"/>
                        </a:p>
                      </a:txBody>
                      <a:tcPr/>
                    </a:tc>
                    <a:tc>
                      <a:txBody>
                        <a:bodyPr/>
                        <a:lstStyle/>
                        <a:p>
                          <a:r>
                            <a:rPr lang="en-GB" sz="1600" dirty="0"/>
                            <a:t>Maximum Power Loss</a:t>
                          </a:r>
                        </a:p>
                        <a:p>
                          <a:r>
                            <a:rPr lang="en-GB" sz="1600" dirty="0"/>
                            <a:t>max. H field</a:t>
                          </a:r>
                          <a:endParaRPr lang="en-US" sz="1600" dirty="0"/>
                        </a:p>
                      </a:txBody>
                      <a:tcPr/>
                    </a:tc>
                    <a:extLst>
                      <a:ext uri="{0D108BD9-81ED-4DB2-BD59-A6C34878D82A}">
                        <a16:rowId xmlns:a16="http://schemas.microsoft.com/office/drawing/2014/main" val="3911502085"/>
                      </a:ext>
                    </a:extLst>
                  </a:tr>
                  <a:tr h="582086">
                    <a:tc>
                      <a:txBody>
                        <a:bodyPr/>
                        <a:lstStyle/>
                        <a:p>
                          <a:r>
                            <a:rPr lang="en-GB" sz="1600" dirty="0">
                              <a:solidFill>
                                <a:srgbClr val="002060"/>
                              </a:solidFill>
                              <a:latin typeface="+mn-lt"/>
                            </a:rPr>
                            <a:t>Design criterion for power capability</a:t>
                          </a:r>
                          <a:endParaRPr lang="en-US" sz="1600" dirty="0">
                            <a:solidFill>
                              <a:srgbClr val="002060"/>
                            </a:solidFill>
                            <a:latin typeface="+mn-lt"/>
                          </a:endParaRPr>
                        </a:p>
                      </a:txBody>
                      <a:tcPr/>
                    </a:tc>
                    <a:tc>
                      <a:txBody>
                        <a:bodyPr/>
                        <a:lstStyle/>
                        <a:p>
                          <a:pPr marL="0" indent="0">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fr-CH" sz="1600" b="1" i="1" smtClean="0">
                                    <a:solidFill>
                                      <a:srgbClr val="002060"/>
                                    </a:solidFill>
                                    <a:latin typeface="Cambria Math" panose="02040503050406030204" pitchFamily="18" charset="0"/>
                                  </a:rPr>
                                  <m:t>𝑷𝒄</m:t>
                                </m:r>
                                <m:r>
                                  <a:rPr lang="en-GB" sz="1600" b="1" i="1" smtClean="0">
                                    <a:solidFill>
                                      <a:srgbClr val="002060"/>
                                    </a:solidFill>
                                    <a:latin typeface="Cambria Math" panose="02040503050406030204" pitchFamily="18" charset="0"/>
                                  </a:rPr>
                                  <m:t>=</m:t>
                                </m:r>
                                <m:sSup>
                                  <m:sSupPr>
                                    <m:ctrlPr>
                                      <a:rPr lang="fr-CH" sz="1600" b="1" i="1" smtClean="0">
                                        <a:solidFill>
                                          <a:srgbClr val="002060"/>
                                        </a:solidFill>
                                        <a:latin typeface="Cambria Math" panose="02040503050406030204" pitchFamily="18" charset="0"/>
                                      </a:rPr>
                                    </m:ctrlPr>
                                  </m:sSupPr>
                                  <m:e>
                                    <m:r>
                                      <a:rPr lang="fr-CH" sz="1600" b="1" i="1" smtClean="0">
                                        <a:solidFill>
                                          <a:srgbClr val="002060"/>
                                        </a:solidFill>
                                        <a:latin typeface="Cambria Math" panose="02040503050406030204" pitchFamily="18" charset="0"/>
                                      </a:rPr>
                                      <m:t>(</m:t>
                                    </m:r>
                                    <m:rad>
                                      <m:radPr>
                                        <m:degHide m:val="on"/>
                                        <m:ctrlPr>
                                          <a:rPr lang="fr-CH" sz="1600" b="1" i="1" smtClean="0">
                                            <a:solidFill>
                                              <a:srgbClr val="002060"/>
                                            </a:solidFill>
                                            <a:latin typeface="Cambria Math" panose="02040503050406030204" pitchFamily="18" charset="0"/>
                                          </a:rPr>
                                        </m:ctrlPr>
                                      </m:radPr>
                                      <m:deg/>
                                      <m:e>
                                        <m:r>
                                          <a:rPr lang="fr-CH" sz="1600" b="1" i="1" smtClean="0">
                                            <a:solidFill>
                                              <a:srgbClr val="002060"/>
                                            </a:solidFill>
                                            <a:latin typeface="Cambria Math" panose="02040503050406030204" pitchFamily="18" charset="0"/>
                                          </a:rPr>
                                          <m:t>𝑷𝒇𝒘𝒅</m:t>
                                        </m:r>
                                        <m:r>
                                          <a:rPr lang="fr-CH" sz="1600" b="1" i="1" smtClean="0">
                                            <a:solidFill>
                                              <a:srgbClr val="002060"/>
                                            </a:solidFill>
                                            <a:latin typeface="Cambria Math" panose="02040503050406030204" pitchFamily="18" charset="0"/>
                                          </a:rPr>
                                          <m:t>𝟏</m:t>
                                        </m:r>
                                      </m:e>
                                    </m:rad>
                                    <m:r>
                                      <a:rPr lang="fr-CH" sz="1600" b="1" i="1" smtClean="0">
                                        <a:solidFill>
                                          <a:srgbClr val="002060"/>
                                        </a:solidFill>
                                        <a:latin typeface="Cambria Math" panose="02040503050406030204" pitchFamily="18" charset="0"/>
                                      </a:rPr>
                                      <m:t>+</m:t>
                                    </m:r>
                                    <m:rad>
                                      <m:radPr>
                                        <m:degHide m:val="on"/>
                                        <m:ctrlPr>
                                          <a:rPr lang="fr-CH" sz="1600" b="1" i="1" smtClean="0">
                                            <a:solidFill>
                                              <a:srgbClr val="002060"/>
                                            </a:solidFill>
                                            <a:latin typeface="Cambria Math" panose="02040503050406030204" pitchFamily="18" charset="0"/>
                                          </a:rPr>
                                        </m:ctrlPr>
                                      </m:radPr>
                                      <m:deg/>
                                      <m:e>
                                        <m:r>
                                          <a:rPr lang="fr-CH" sz="1600" b="1" i="1" smtClean="0">
                                            <a:solidFill>
                                              <a:srgbClr val="002060"/>
                                            </a:solidFill>
                                            <a:latin typeface="Cambria Math" panose="02040503050406030204" pitchFamily="18" charset="0"/>
                                          </a:rPr>
                                          <m:t>𝑷𝒓𝒆𝒗</m:t>
                                        </m:r>
                                        <m:r>
                                          <a:rPr lang="fr-CH" sz="1600" b="1" i="1" smtClean="0">
                                            <a:solidFill>
                                              <a:srgbClr val="002060"/>
                                            </a:solidFill>
                                            <a:latin typeface="Cambria Math" panose="02040503050406030204" pitchFamily="18" charset="0"/>
                                          </a:rPr>
                                          <m:t>𝟐</m:t>
                                        </m:r>
                                      </m:e>
                                    </m:rad>
                                    <m:r>
                                      <a:rPr lang="fr-CH" sz="1600" b="1" i="1" smtClean="0">
                                        <a:solidFill>
                                          <a:srgbClr val="002060"/>
                                        </a:solidFill>
                                        <a:latin typeface="Cambria Math" panose="02040503050406030204" pitchFamily="18" charset="0"/>
                                      </a:rPr>
                                      <m:t>+</m:t>
                                    </m:r>
                                    <m:rad>
                                      <m:radPr>
                                        <m:degHide m:val="on"/>
                                        <m:ctrlPr>
                                          <a:rPr lang="fr-CH" sz="1600" b="1" i="1" smtClean="0">
                                            <a:solidFill>
                                              <a:srgbClr val="002060"/>
                                            </a:solidFill>
                                            <a:latin typeface="Cambria Math" panose="02040503050406030204" pitchFamily="18" charset="0"/>
                                          </a:rPr>
                                        </m:ctrlPr>
                                      </m:radPr>
                                      <m:deg/>
                                      <m:e>
                                        <m:r>
                                          <a:rPr lang="fr-CH" sz="1600" b="1" i="1" smtClean="0">
                                            <a:solidFill>
                                              <a:srgbClr val="002060"/>
                                            </a:solidFill>
                                            <a:latin typeface="Cambria Math" panose="02040503050406030204" pitchFamily="18" charset="0"/>
                                          </a:rPr>
                                          <m:t>𝑷𝒓𝒆𝒗</m:t>
                                        </m:r>
                                        <m:r>
                                          <a:rPr lang="fr-CH" sz="1600" b="1" i="1" smtClean="0">
                                            <a:solidFill>
                                              <a:srgbClr val="002060"/>
                                            </a:solidFill>
                                            <a:latin typeface="Cambria Math" panose="02040503050406030204" pitchFamily="18" charset="0"/>
                                          </a:rPr>
                                          <m:t>𝟑</m:t>
                                        </m:r>
                                      </m:e>
                                    </m:rad>
                                    <m:r>
                                      <a:rPr lang="fr-CH" sz="1600" b="1" i="1" smtClean="0">
                                        <a:solidFill>
                                          <a:srgbClr val="002060"/>
                                        </a:solidFill>
                                        <a:latin typeface="Cambria Math" panose="02040503050406030204" pitchFamily="18" charset="0"/>
                                      </a:rPr>
                                      <m:t>)</m:t>
                                    </m:r>
                                  </m:e>
                                  <m:sup>
                                    <m:r>
                                      <a:rPr lang="fr-CH" sz="1600" b="1" i="1" smtClean="0">
                                        <a:solidFill>
                                          <a:srgbClr val="002060"/>
                                        </a:solidFill>
                                        <a:latin typeface="Cambria Math" panose="02040503050406030204" pitchFamily="18" charset="0"/>
                                      </a:rPr>
                                      <m:t>𝟐</m:t>
                                    </m:r>
                                  </m:sup>
                                </m:sSup>
                              </m:oMath>
                            </m:oMathPara>
                          </a14:m>
                          <a:endParaRPr lang="en-US" sz="1600" b="1" dirty="0">
                            <a:solidFill>
                              <a:srgbClr val="002060"/>
                            </a:solidFill>
                            <a:latin typeface="+mn-lt"/>
                          </a:endParaRPr>
                        </a:p>
                        <a:p>
                          <a:pPr marL="512763" indent="0">
                            <a:buFont typeface="Arial" panose="020B0604020202020204" pitchFamily="34" charset="0"/>
                            <a:buNone/>
                          </a:pPr>
                          <a14:m>
                            <m:oMath xmlns:m="http://schemas.openxmlformats.org/officeDocument/2006/math">
                              <m:r>
                                <a:rPr lang="en-US" sz="1600" b="1" i="1" smtClean="0">
                                  <a:solidFill>
                                    <a:srgbClr val="002060"/>
                                  </a:solidFill>
                                  <a:latin typeface="Cambria Math" panose="02040503050406030204" pitchFamily="18" charset="0"/>
                                </a:rPr>
                                <m:t>~</m:t>
                              </m:r>
                              <m:r>
                                <a:rPr lang="fr-CH" sz="1600" b="1" i="1" smtClean="0">
                                  <a:solidFill>
                                    <a:srgbClr val="002060"/>
                                  </a:solidFill>
                                  <a:latin typeface="Cambria Math" panose="02040503050406030204" pitchFamily="18" charset="0"/>
                                </a:rPr>
                                <m:t> </m:t>
                              </m:r>
                              <m:r>
                                <a:rPr lang="fr-CH" sz="1600" b="1" i="1" smtClean="0">
                                  <a:solidFill>
                                    <a:srgbClr val="002060"/>
                                  </a:solidFill>
                                  <a:latin typeface="Cambria Math" panose="02040503050406030204" pitchFamily="18" charset="0"/>
                                </a:rPr>
                                <m:t>𝟒</m:t>
                              </m:r>
                              <m:r>
                                <a:rPr lang="fr-CH" sz="1600" b="1" i="1" smtClean="0">
                                  <a:solidFill>
                                    <a:srgbClr val="002060"/>
                                  </a:solidFill>
                                  <a:latin typeface="Cambria Math" panose="02040503050406030204" pitchFamily="18" charset="0"/>
                                </a:rPr>
                                <m:t> </m:t>
                              </m:r>
                              <m:r>
                                <a:rPr lang="fr-CH" sz="1600" b="1" i="1" smtClean="0">
                                  <a:solidFill>
                                    <a:srgbClr val="002060"/>
                                  </a:solidFill>
                                  <a:latin typeface="Cambria Math" panose="02040503050406030204" pitchFamily="18" charset="0"/>
                                </a:rPr>
                                <m:t>𝑷𝒇𝒘𝒅</m:t>
                              </m:r>
                              <m:r>
                                <a:rPr lang="fr-CH" sz="1600" b="1" i="1" smtClean="0">
                                  <a:solidFill>
                                    <a:srgbClr val="002060"/>
                                  </a:solidFill>
                                  <a:latin typeface="Cambria Math" panose="02040503050406030204" pitchFamily="18" charset="0"/>
                                </a:rPr>
                                <m:t>𝟏</m:t>
                              </m:r>
                            </m:oMath>
                          </a14:m>
                          <a:r>
                            <a:rPr lang="en-US" sz="1600" b="1" dirty="0">
                              <a:solidFill>
                                <a:srgbClr val="002060"/>
                              </a:solidFill>
                              <a:latin typeface="+mn-lt"/>
                            </a:rPr>
                            <a:t> </a:t>
                          </a:r>
                        </a:p>
                        <a:p>
                          <a:pPr marL="0" indent="0">
                            <a:buFont typeface="Arial" panose="020B0604020202020204" pitchFamily="34" charset="0"/>
                            <a:buNone/>
                          </a:pPr>
                          <a:r>
                            <a:rPr lang="en-US" sz="1600" dirty="0">
                              <a:solidFill>
                                <a:srgbClr val="002060"/>
                              </a:solidFill>
                              <a:latin typeface="+mn-lt"/>
                            </a:rPr>
                            <a:t>with</a:t>
                          </a:r>
                          <a:r>
                            <a:rPr lang="en-US" sz="1600" baseline="0" dirty="0">
                              <a:solidFill>
                                <a:srgbClr val="002060"/>
                              </a:solidFill>
                              <a:latin typeface="+mn-lt"/>
                            </a:rPr>
                            <a:t> </a:t>
                          </a:r>
                          <a14:m>
                            <m:oMath xmlns:m="http://schemas.openxmlformats.org/officeDocument/2006/math">
                              <m:r>
                                <a:rPr lang="fr-CH" sz="1600" b="0" i="1" smtClean="0">
                                  <a:solidFill>
                                    <a:srgbClr val="002060"/>
                                  </a:solidFill>
                                  <a:latin typeface="Cambria Math" panose="02040503050406030204" pitchFamily="18" charset="0"/>
                                </a:rPr>
                                <m:t>𝑃𝑟𝑒𝑣</m:t>
                              </m:r>
                              <m:r>
                                <a:rPr lang="fr-CH" sz="1600" b="0" i="1" smtClean="0">
                                  <a:solidFill>
                                    <a:srgbClr val="002060"/>
                                  </a:solidFill>
                                  <a:latin typeface="Cambria Math" panose="02040503050406030204" pitchFamily="18" charset="0"/>
                                </a:rPr>
                                <m:t>2=</m:t>
                              </m:r>
                              <m:r>
                                <a:rPr lang="fr-CH" sz="1600" b="0" i="1" smtClean="0">
                                  <a:solidFill>
                                    <a:srgbClr val="002060"/>
                                  </a:solidFill>
                                  <a:latin typeface="Cambria Math" panose="02040503050406030204" pitchFamily="18" charset="0"/>
                                </a:rPr>
                                <m:t>𝑃𝑓𝑤𝑑</m:t>
                              </m:r>
                              <m:r>
                                <a:rPr lang="fr-CH" sz="1600" b="0" i="1" smtClean="0">
                                  <a:solidFill>
                                    <a:srgbClr val="002060"/>
                                  </a:solidFill>
                                  <a:latin typeface="Cambria Math" panose="02040503050406030204" pitchFamily="18" charset="0"/>
                                </a:rPr>
                                <m:t>1</m:t>
                              </m:r>
                            </m:oMath>
                          </a14:m>
                          <a:endParaRPr lang="fr-CH" sz="1600" b="0" dirty="0">
                            <a:solidFill>
                              <a:srgbClr val="002060"/>
                            </a:solidFill>
                            <a:latin typeface="+mn-lt"/>
                          </a:endParaRPr>
                        </a:p>
                        <a:p>
                          <a:pPr marL="0" indent="0">
                            <a:buFont typeface="Arial" panose="020B0604020202020204" pitchFamily="34" charset="0"/>
                            <a:buNone/>
                          </a:pPr>
                          <a:r>
                            <a:rPr lang="en-US" sz="1600" dirty="0">
                              <a:solidFill>
                                <a:srgbClr val="002060"/>
                              </a:solidFill>
                              <a:latin typeface="+mn-lt"/>
                            </a:rPr>
                            <a:t>and </a:t>
                          </a:r>
                          <a14:m>
                            <m:oMath xmlns:m="http://schemas.openxmlformats.org/officeDocument/2006/math">
                              <m:r>
                                <a:rPr lang="fr-CH" sz="1600" b="0" i="1" smtClean="0">
                                  <a:solidFill>
                                    <a:srgbClr val="002060"/>
                                  </a:solidFill>
                                  <a:latin typeface="Cambria Math" panose="02040503050406030204" pitchFamily="18" charset="0"/>
                                </a:rPr>
                                <m:t>𝑃𝑟𝑒𝑣</m:t>
                              </m:r>
                              <m:r>
                                <a:rPr lang="fr-CH" sz="1600" b="0" i="1" smtClean="0">
                                  <a:solidFill>
                                    <a:srgbClr val="002060"/>
                                  </a:solidFill>
                                  <a:latin typeface="Cambria Math" panose="02040503050406030204" pitchFamily="18" charset="0"/>
                                </a:rPr>
                                <m:t>3=0</m:t>
                              </m:r>
                            </m:oMath>
                          </a14:m>
                          <a:r>
                            <a:rPr lang="en-US" sz="1600" dirty="0">
                              <a:solidFill>
                                <a:srgbClr val="002060"/>
                              </a:solidFill>
                              <a:latin typeface="+mn-lt"/>
                            </a:rPr>
                            <a:t>  as Return</a:t>
                          </a:r>
                          <a:r>
                            <a:rPr lang="en-US" sz="1600" baseline="0" dirty="0">
                              <a:solidFill>
                                <a:srgbClr val="002060"/>
                              </a:solidFill>
                              <a:latin typeface="+mn-lt"/>
                            </a:rPr>
                            <a:t> </a:t>
                          </a:r>
                          <a:r>
                            <a:rPr lang="en-US" sz="1600" dirty="0">
                              <a:solidFill>
                                <a:srgbClr val="002060"/>
                              </a:solidFill>
                              <a:latin typeface="+mn-lt"/>
                            </a:rPr>
                            <a:t>Loss &gt; 30 dB</a:t>
                          </a:r>
                        </a:p>
                      </a:txBody>
                      <a:tcPr/>
                    </a:tc>
                    <a:tc>
                      <a:txBody>
                        <a:bodyPr/>
                        <a:lstStyle/>
                        <a:p>
                          <a:pPr marL="0" indent="0">
                            <a:buFont typeface="Arial" panose="020B0604020202020204" pitchFamily="34" charset="0"/>
                            <a:buNone/>
                          </a:pPr>
                          <a14:m>
                            <m:oMath xmlns:m="http://schemas.openxmlformats.org/officeDocument/2006/math">
                              <m:r>
                                <a:rPr lang="en-US" sz="1600" i="1" smtClean="0">
                                  <a:solidFill>
                                    <a:srgbClr val="002060"/>
                                  </a:solidFill>
                                  <a:latin typeface="Cambria Math" panose="02040503050406030204" pitchFamily="18" charset="0"/>
                                </a:rPr>
                                <m:t>~</m:t>
                              </m:r>
                              <m:r>
                                <a:rPr lang="fr-CH" sz="1600" b="0" i="1" smtClean="0">
                                  <a:solidFill>
                                    <a:srgbClr val="002060"/>
                                  </a:solidFill>
                                  <a:latin typeface="Cambria Math" panose="02040503050406030204" pitchFamily="18" charset="0"/>
                                </a:rPr>
                                <m:t> 3 </m:t>
                              </m:r>
                              <m:r>
                                <a:rPr lang="fr-CH" sz="1600" b="0" i="1" smtClean="0">
                                  <a:solidFill>
                                    <a:srgbClr val="002060"/>
                                  </a:solidFill>
                                  <a:latin typeface="Cambria Math" panose="02040503050406030204" pitchFamily="18" charset="0"/>
                                </a:rPr>
                                <m:t>𝑖𝑛𝑠𝑒𝑟𝑡𝑖𝑜𝑛</m:t>
                              </m:r>
                              <m:r>
                                <a:rPr lang="fr-CH" sz="1600" b="0" i="1" smtClean="0">
                                  <a:solidFill>
                                    <a:srgbClr val="002060"/>
                                  </a:solidFill>
                                  <a:latin typeface="Cambria Math" panose="02040503050406030204" pitchFamily="18" charset="0"/>
                                </a:rPr>
                                <m:t> </m:t>
                              </m:r>
                              <m:r>
                                <a:rPr lang="fr-CH" sz="1600" b="0" i="1" smtClean="0">
                                  <a:solidFill>
                                    <a:srgbClr val="002060"/>
                                  </a:solidFill>
                                  <a:latin typeface="Cambria Math" panose="02040503050406030204" pitchFamily="18" charset="0"/>
                                </a:rPr>
                                <m:t>𝑙𝑜𝑠𝑠</m:t>
                              </m:r>
                              <m:r>
                                <a:rPr lang="fr-CH" sz="1600" b="0" i="1" smtClean="0">
                                  <a:solidFill>
                                    <a:srgbClr val="002060"/>
                                  </a:solidFill>
                                  <a:latin typeface="Cambria Math" panose="02040503050406030204" pitchFamily="18" charset="0"/>
                                </a:rPr>
                                <m:t> (1−</m:t>
                              </m:r>
                              <m:r>
                                <a:rPr lang="fr-CH" sz="1600" b="0" i="1" smtClean="0">
                                  <a:solidFill>
                                    <a:srgbClr val="002060"/>
                                  </a:solidFill>
                                  <a:latin typeface="Cambria Math" panose="02040503050406030204" pitchFamily="18" charset="0"/>
                                </a:rPr>
                                <m:t>𝑤𝑎𝑦</m:t>
                              </m:r>
                              <m:r>
                                <a:rPr lang="fr-CH" sz="1600" b="0" i="1" smtClean="0">
                                  <a:solidFill>
                                    <a:srgbClr val="002060"/>
                                  </a:solidFill>
                                  <a:latin typeface="Cambria Math" panose="02040503050406030204" pitchFamily="18" charset="0"/>
                                </a:rPr>
                                <m:t>)</m:t>
                              </m:r>
                            </m:oMath>
                          </a14:m>
                          <a:r>
                            <a:rPr lang="en-US" sz="1600" dirty="0">
                              <a:solidFill>
                                <a:srgbClr val="002060"/>
                              </a:solidFill>
                              <a:latin typeface="+mn-lt"/>
                            </a:rPr>
                            <a:t> </a:t>
                          </a:r>
                        </a:p>
                        <a:p>
                          <a:pPr marL="0" indent="0">
                            <a:buFont typeface="Arial" panose="020B0604020202020204" pitchFamily="34" charset="0"/>
                            <a:buNone/>
                          </a:pPr>
                          <a:r>
                            <a:rPr lang="en-GB" sz="1600" dirty="0">
                              <a:solidFill>
                                <a:srgbClr val="002060"/>
                              </a:solidFill>
                              <a:latin typeface="+mn-lt"/>
                            </a:rPr>
                            <a:t>for a 3-port circulator operated into a short</a:t>
                          </a:r>
                          <a:endParaRPr lang="en-US" sz="1600" dirty="0">
                            <a:solidFill>
                              <a:srgbClr val="002060"/>
                            </a:solidFill>
                            <a:latin typeface="+mn-lt"/>
                          </a:endParaRPr>
                        </a:p>
                      </a:txBody>
                      <a:tcPr/>
                    </a:tc>
                    <a:extLst>
                      <a:ext uri="{0D108BD9-81ED-4DB2-BD59-A6C34878D82A}">
                        <a16:rowId xmlns:a16="http://schemas.microsoft.com/office/drawing/2014/main" val="4021156128"/>
                      </a:ext>
                    </a:extLst>
                  </a:tr>
                  <a:tr h="927026">
                    <a:tc>
                      <a:txBody>
                        <a:bodyPr/>
                        <a:lstStyle/>
                        <a:p>
                          <a:r>
                            <a:rPr lang="en-US" sz="1600" dirty="0">
                              <a:solidFill>
                                <a:srgbClr val="002060"/>
                              </a:solidFill>
                              <a:latin typeface="+mn-lt"/>
                            </a:rPr>
                            <a:t>Note</a:t>
                          </a:r>
                        </a:p>
                      </a:txBody>
                      <a:tcPr/>
                    </a:tc>
                    <a:tc>
                      <a:txBody>
                        <a:bodyPr/>
                        <a:lstStyle/>
                        <a:p>
                          <a:pPr marL="285750" indent="-285750">
                            <a:buFont typeface="Arial" panose="020B0604020202020204" pitchFamily="34" charset="0"/>
                            <a:buChar char="•"/>
                          </a:pPr>
                          <a:r>
                            <a:rPr lang="en-GB" sz="1600" dirty="0">
                              <a:solidFill>
                                <a:srgbClr val="002060"/>
                              </a:solidFill>
                              <a:latin typeface="+mn-lt"/>
                            </a:rPr>
                            <a:t>In the simulation of a circulator with matched terminations, we have to consider 4 times the forward power to calculate max. E field strength</a:t>
                          </a:r>
                        </a:p>
                        <a:p>
                          <a:pPr marL="285750" indent="-285750">
                            <a:buFont typeface="Arial" panose="020B0604020202020204" pitchFamily="34" charset="0"/>
                            <a:buChar char="•"/>
                          </a:pPr>
                          <a:r>
                            <a:rPr lang="en-GB" sz="1600" dirty="0">
                              <a:solidFill>
                                <a:srgbClr val="002060"/>
                              </a:solidFill>
                              <a:latin typeface="+mn-lt"/>
                            </a:rPr>
                            <a:t>A bad dummy load would increase Pc significantly:</a:t>
                          </a:r>
                        </a:p>
                        <a:p>
                          <a:pPr marL="288925" indent="0">
                            <a:buFontTx/>
                            <a:buNone/>
                          </a:pPr>
                          <a:r>
                            <a:rPr lang="en-GB" sz="1600" dirty="0">
                              <a:solidFill>
                                <a:srgbClr val="002060"/>
                              </a:solidFill>
                              <a:latin typeface="+mn-lt"/>
                            </a:rPr>
                            <a:t>factor 4.4 for RL = 20dB</a:t>
                          </a:r>
                        </a:p>
                        <a:p>
                          <a:pPr marL="288925" indent="0">
                            <a:buFontTx/>
                            <a:buNone/>
                          </a:pPr>
                          <a:r>
                            <a:rPr lang="en-GB" sz="1600" dirty="0">
                              <a:solidFill>
                                <a:srgbClr val="002060"/>
                              </a:solidFill>
                              <a:latin typeface="+mn-lt"/>
                            </a:rPr>
                            <a:t>factor 9 for RL = 0dB </a:t>
                          </a:r>
                        </a:p>
                        <a:p>
                          <a:pPr marL="285750" indent="-285750">
                            <a:buFont typeface="Arial" panose="020B0604020202020204" pitchFamily="34" charset="0"/>
                            <a:buChar char="•"/>
                          </a:pPr>
                          <a:r>
                            <a:rPr lang="en-GB" sz="1600" dirty="0">
                              <a:solidFill>
                                <a:srgbClr val="002060"/>
                              </a:solidFill>
                              <a:latin typeface="+mn-lt"/>
                            </a:rPr>
                            <a:t>The circulator is usually not designed to withstand these conditions! </a:t>
                          </a:r>
                          <a:endParaRPr lang="en-US" sz="1600" dirty="0">
                            <a:solidFill>
                              <a:srgbClr val="002060"/>
                            </a:solidFill>
                            <a:latin typeface="+mn-lt"/>
                          </a:endParaRPr>
                        </a:p>
                      </a:txBody>
                      <a:tcPr/>
                    </a:tc>
                    <a:tc>
                      <a:txBody>
                        <a:bodyPr/>
                        <a:lstStyle/>
                        <a:p>
                          <a:pPr marL="285750" indent="-285750">
                            <a:buFont typeface="Arial" panose="020B0604020202020204" pitchFamily="34" charset="0"/>
                            <a:buChar char="•"/>
                          </a:pPr>
                          <a:r>
                            <a:rPr lang="en-GB" sz="1600" dirty="0">
                              <a:solidFill>
                                <a:srgbClr val="002060"/>
                              </a:solidFill>
                              <a:latin typeface="+mn-lt"/>
                            </a:rPr>
                            <a:t>The maximum ferrite power loss is more than 2 times the insertion loss as expected for the FWD and REV wave, due to the resonant pattern in the 3-port junction</a:t>
                          </a:r>
                        </a:p>
                        <a:p>
                          <a:pPr marL="285750" indent="-285750">
                            <a:buFont typeface="Arial" panose="020B0604020202020204" pitchFamily="34" charset="0"/>
                            <a:buChar char="•"/>
                          </a:pPr>
                          <a:r>
                            <a:rPr lang="en-GB" sz="1600" dirty="0">
                              <a:solidFill>
                                <a:srgbClr val="002060"/>
                              </a:solidFill>
                              <a:latin typeface="+mn-lt"/>
                            </a:rPr>
                            <a:t>Ferrite power loss varies between 1 and 3 times insertion loss as the short phase is shifted by 180° (2- way)</a:t>
                          </a:r>
                          <a:endParaRPr lang="en-US" sz="1600" dirty="0">
                            <a:solidFill>
                              <a:srgbClr val="002060"/>
                            </a:solidFill>
                            <a:latin typeface="+mn-lt"/>
                          </a:endParaRPr>
                        </a:p>
                      </a:txBody>
                      <a:tcPr/>
                    </a:tc>
                    <a:extLst>
                      <a:ext uri="{0D108BD9-81ED-4DB2-BD59-A6C34878D82A}">
                        <a16:rowId xmlns:a16="http://schemas.microsoft.com/office/drawing/2014/main" val="3410446772"/>
                      </a:ext>
                    </a:extLst>
                  </a:tr>
                </a:tbl>
              </a:graphicData>
            </a:graphic>
          </p:graphicFrame>
        </mc:Choice>
        <mc:Fallback xmlns="">
          <p:graphicFrame>
            <p:nvGraphicFramePr>
              <p:cNvPr id="8" name="Table 8">
                <a:extLst>
                  <a:ext uri="{FF2B5EF4-FFF2-40B4-BE49-F238E27FC236}">
                    <a16:creationId xmlns:a16="http://schemas.microsoft.com/office/drawing/2014/main" id="{9B2267A5-7631-13E8-703C-1D76B0CC5AFF}"/>
                  </a:ext>
                </a:extLst>
              </p:cNvPr>
              <p:cNvGraphicFramePr>
                <a:graphicFrameLocks noGrp="1"/>
              </p:cNvGraphicFramePr>
              <p:nvPr>
                <p:ph sz="half" idx="1"/>
                <p:extLst>
                  <p:ext uri="{D42A27DB-BD31-4B8C-83A1-F6EECF244321}">
                    <p14:modId xmlns:p14="http://schemas.microsoft.com/office/powerpoint/2010/main" val="1220704925"/>
                  </p:ext>
                </p:extLst>
              </p:nvPr>
            </p:nvGraphicFramePr>
            <p:xfrm>
              <a:off x="838200" y="1825625"/>
              <a:ext cx="10515600" cy="4227195"/>
            </p:xfrm>
            <a:graphic>
              <a:graphicData uri="http://schemas.openxmlformats.org/drawingml/2006/table">
                <a:tbl>
                  <a:tblPr firstRow="1">
                    <a:tableStyleId>{6E25E649-3F16-4E02-A733-19D2CDBF48F0}</a:tableStyleId>
                  </a:tblPr>
                  <a:tblGrid>
                    <a:gridCol w="2593800">
                      <a:extLst>
                        <a:ext uri="{9D8B030D-6E8A-4147-A177-3AD203B41FA5}">
                          <a16:colId xmlns:a16="http://schemas.microsoft.com/office/drawing/2014/main" val="457666472"/>
                        </a:ext>
                      </a:extLst>
                    </a:gridCol>
                    <a:gridCol w="4032000">
                      <a:extLst>
                        <a:ext uri="{9D8B030D-6E8A-4147-A177-3AD203B41FA5}">
                          <a16:colId xmlns:a16="http://schemas.microsoft.com/office/drawing/2014/main" val="2597399474"/>
                        </a:ext>
                      </a:extLst>
                    </a:gridCol>
                    <a:gridCol w="3889800">
                      <a:extLst>
                        <a:ext uri="{9D8B030D-6E8A-4147-A177-3AD203B41FA5}">
                          <a16:colId xmlns:a16="http://schemas.microsoft.com/office/drawing/2014/main" val="4175660612"/>
                        </a:ext>
                      </a:extLst>
                    </a:gridCol>
                  </a:tblGrid>
                  <a:tr h="579120">
                    <a:tc>
                      <a:txBody>
                        <a:bodyPr/>
                        <a:lstStyle/>
                        <a:p>
                          <a:r>
                            <a:rPr lang="en-US" sz="1600" dirty="0"/>
                            <a:t>High-Power handling requirements</a:t>
                          </a:r>
                        </a:p>
                      </a:txBody>
                      <a:tcPr/>
                    </a:tc>
                    <a:tc>
                      <a:txBody>
                        <a:bodyPr/>
                        <a:lstStyle/>
                        <a:p>
                          <a:r>
                            <a:rPr lang="en-GB" sz="1600" dirty="0"/>
                            <a:t>Characteristic Peak Power</a:t>
                          </a:r>
                        </a:p>
                        <a:p>
                          <a:r>
                            <a:rPr lang="en-GB" sz="1600" dirty="0"/>
                            <a:t>max. E field</a:t>
                          </a:r>
                          <a:endParaRPr lang="en-US" sz="1600" dirty="0"/>
                        </a:p>
                      </a:txBody>
                      <a:tcPr/>
                    </a:tc>
                    <a:tc>
                      <a:txBody>
                        <a:bodyPr/>
                        <a:lstStyle/>
                        <a:p>
                          <a:r>
                            <a:rPr lang="en-GB" sz="1600" dirty="0"/>
                            <a:t>Maximum Power Loss</a:t>
                          </a:r>
                        </a:p>
                        <a:p>
                          <a:r>
                            <a:rPr lang="en-GB" sz="1600" dirty="0"/>
                            <a:t>max. H field</a:t>
                          </a:r>
                          <a:endParaRPr lang="en-US" sz="1600" dirty="0"/>
                        </a:p>
                      </a:txBody>
                      <a:tcPr/>
                    </a:tc>
                    <a:extLst>
                      <a:ext uri="{0D108BD9-81ED-4DB2-BD59-A6C34878D82A}">
                        <a16:rowId xmlns:a16="http://schemas.microsoft.com/office/drawing/2014/main" val="3911502085"/>
                      </a:ext>
                    </a:extLst>
                  </a:tr>
                  <a:tr h="1118235">
                    <a:tc>
                      <a:txBody>
                        <a:bodyPr/>
                        <a:lstStyle/>
                        <a:p>
                          <a:r>
                            <a:rPr lang="en-GB" sz="1600" dirty="0">
                              <a:solidFill>
                                <a:srgbClr val="002060"/>
                              </a:solidFill>
                              <a:latin typeface="+mn-lt"/>
                            </a:rPr>
                            <a:t>Design criterion for power capability</a:t>
                          </a:r>
                          <a:endParaRPr lang="en-US" sz="1600" dirty="0">
                            <a:solidFill>
                              <a:srgbClr val="002060"/>
                            </a:solidFill>
                            <a:latin typeface="+mn-lt"/>
                          </a:endParaRPr>
                        </a:p>
                      </a:txBody>
                      <a:tcPr/>
                    </a:tc>
                    <a:tc>
                      <a:txBody>
                        <a:bodyPr/>
                        <a:lstStyle/>
                        <a:p>
                          <a:endParaRPr lang="en-US"/>
                        </a:p>
                      </a:txBody>
                      <a:tcPr>
                        <a:blipFill>
                          <a:blip r:embed="rId2"/>
                          <a:stretch>
                            <a:fillRect l="-64350" t="-53261" r="-96677" b="-232609"/>
                          </a:stretch>
                        </a:blipFill>
                      </a:tcPr>
                    </a:tc>
                    <a:tc>
                      <a:txBody>
                        <a:bodyPr/>
                        <a:lstStyle/>
                        <a:p>
                          <a:endParaRPr lang="en-US"/>
                        </a:p>
                      </a:txBody>
                      <a:tcPr>
                        <a:blipFill>
                          <a:blip r:embed="rId2"/>
                          <a:stretch>
                            <a:fillRect l="-170533" t="-53261" r="-313" b="-232609"/>
                          </a:stretch>
                        </a:blipFill>
                      </a:tcPr>
                    </a:tc>
                    <a:extLst>
                      <a:ext uri="{0D108BD9-81ED-4DB2-BD59-A6C34878D82A}">
                        <a16:rowId xmlns:a16="http://schemas.microsoft.com/office/drawing/2014/main" val="4021156128"/>
                      </a:ext>
                    </a:extLst>
                  </a:tr>
                  <a:tr h="2529840">
                    <a:tc>
                      <a:txBody>
                        <a:bodyPr/>
                        <a:lstStyle/>
                        <a:p>
                          <a:r>
                            <a:rPr lang="en-US" sz="1600" dirty="0">
                              <a:solidFill>
                                <a:srgbClr val="002060"/>
                              </a:solidFill>
                              <a:latin typeface="+mn-lt"/>
                            </a:rPr>
                            <a:t>Note</a:t>
                          </a:r>
                        </a:p>
                      </a:txBody>
                      <a:tcPr/>
                    </a:tc>
                    <a:tc>
                      <a:txBody>
                        <a:bodyPr/>
                        <a:lstStyle/>
                        <a:p>
                          <a:pPr marL="285750" indent="-285750">
                            <a:buFont typeface="Arial" panose="020B0604020202020204" pitchFamily="34" charset="0"/>
                            <a:buChar char="•"/>
                          </a:pPr>
                          <a:r>
                            <a:rPr lang="en-GB" sz="1600" dirty="0">
                              <a:solidFill>
                                <a:srgbClr val="002060"/>
                              </a:solidFill>
                              <a:latin typeface="+mn-lt"/>
                            </a:rPr>
                            <a:t>In the simulation of a circulator with matched terminations, we have to consider 4 times the forward power to calculate max. E field strength</a:t>
                          </a:r>
                        </a:p>
                        <a:p>
                          <a:pPr marL="285750" indent="-285750">
                            <a:buFont typeface="Arial" panose="020B0604020202020204" pitchFamily="34" charset="0"/>
                            <a:buChar char="•"/>
                          </a:pPr>
                          <a:r>
                            <a:rPr lang="en-GB" sz="1600" dirty="0">
                              <a:solidFill>
                                <a:srgbClr val="002060"/>
                              </a:solidFill>
                              <a:latin typeface="+mn-lt"/>
                            </a:rPr>
                            <a:t>A bad dummy load would increase Pc significantly:</a:t>
                          </a:r>
                        </a:p>
                        <a:p>
                          <a:pPr marL="288925" indent="0">
                            <a:buFontTx/>
                            <a:buNone/>
                          </a:pPr>
                          <a:r>
                            <a:rPr lang="en-GB" sz="1600" dirty="0">
                              <a:solidFill>
                                <a:srgbClr val="002060"/>
                              </a:solidFill>
                              <a:latin typeface="+mn-lt"/>
                            </a:rPr>
                            <a:t>factor 4.4 for RL = 20dB</a:t>
                          </a:r>
                        </a:p>
                        <a:p>
                          <a:pPr marL="288925" indent="0">
                            <a:buFontTx/>
                            <a:buNone/>
                          </a:pPr>
                          <a:r>
                            <a:rPr lang="en-GB" sz="1600" dirty="0">
                              <a:solidFill>
                                <a:srgbClr val="002060"/>
                              </a:solidFill>
                              <a:latin typeface="+mn-lt"/>
                            </a:rPr>
                            <a:t>factor 9 for RL = 0dB </a:t>
                          </a:r>
                        </a:p>
                        <a:p>
                          <a:pPr marL="285750" indent="-285750">
                            <a:buFont typeface="Arial" panose="020B0604020202020204" pitchFamily="34" charset="0"/>
                            <a:buChar char="•"/>
                          </a:pPr>
                          <a:r>
                            <a:rPr lang="en-GB" sz="1600" dirty="0">
                              <a:solidFill>
                                <a:srgbClr val="002060"/>
                              </a:solidFill>
                              <a:latin typeface="+mn-lt"/>
                            </a:rPr>
                            <a:t>The circulator is usually not designed to withstand these conditions! </a:t>
                          </a:r>
                          <a:endParaRPr lang="en-US" sz="1600" dirty="0">
                            <a:solidFill>
                              <a:srgbClr val="002060"/>
                            </a:solidFill>
                            <a:latin typeface="+mn-lt"/>
                          </a:endParaRPr>
                        </a:p>
                      </a:txBody>
                      <a:tcPr/>
                    </a:tc>
                    <a:tc>
                      <a:txBody>
                        <a:bodyPr/>
                        <a:lstStyle/>
                        <a:p>
                          <a:pPr marL="285750" indent="-285750">
                            <a:buFont typeface="Arial" panose="020B0604020202020204" pitchFamily="34" charset="0"/>
                            <a:buChar char="•"/>
                          </a:pPr>
                          <a:r>
                            <a:rPr lang="en-GB" sz="1600" dirty="0">
                              <a:solidFill>
                                <a:srgbClr val="002060"/>
                              </a:solidFill>
                              <a:latin typeface="+mn-lt"/>
                            </a:rPr>
                            <a:t>The maximum ferrite power loss is more than 2 times the insertion loss as expected for the FWD and REV wave, due to the resonant pattern in the 3-port junction</a:t>
                          </a:r>
                        </a:p>
                        <a:p>
                          <a:pPr marL="285750" indent="-285750">
                            <a:buFont typeface="Arial" panose="020B0604020202020204" pitchFamily="34" charset="0"/>
                            <a:buChar char="•"/>
                          </a:pPr>
                          <a:r>
                            <a:rPr lang="en-GB" sz="1600" dirty="0">
                              <a:solidFill>
                                <a:srgbClr val="002060"/>
                              </a:solidFill>
                              <a:latin typeface="+mn-lt"/>
                            </a:rPr>
                            <a:t>Ferrite power loss varies between 1 and 3 times insertion loss as the short phase is shifted by 180° (2- way)</a:t>
                          </a:r>
                          <a:endParaRPr lang="en-US" sz="1600" dirty="0">
                            <a:solidFill>
                              <a:srgbClr val="002060"/>
                            </a:solidFill>
                            <a:latin typeface="+mn-lt"/>
                          </a:endParaRPr>
                        </a:p>
                      </a:txBody>
                      <a:tcPr/>
                    </a:tc>
                    <a:extLst>
                      <a:ext uri="{0D108BD9-81ED-4DB2-BD59-A6C34878D82A}">
                        <a16:rowId xmlns:a16="http://schemas.microsoft.com/office/drawing/2014/main" val="3410446772"/>
                      </a:ext>
                    </a:extLst>
                  </a:tr>
                </a:tbl>
              </a:graphicData>
            </a:graphic>
          </p:graphicFrame>
        </mc:Fallback>
      </mc:AlternateContent>
      <p:sp>
        <p:nvSpPr>
          <p:cNvPr id="5" name="Date Placeholder 4">
            <a:extLst>
              <a:ext uri="{FF2B5EF4-FFF2-40B4-BE49-F238E27FC236}">
                <a16:creationId xmlns:a16="http://schemas.microsoft.com/office/drawing/2014/main" id="{0094262F-96DF-A91A-E236-54D22D2E6032}"/>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D24B579C-0AB8-4841-5A33-A794C0AA4471}"/>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8E073122-1A37-D74E-EC39-77828E5EBBA8}"/>
              </a:ext>
            </a:extLst>
          </p:cNvPr>
          <p:cNvSpPr>
            <a:spLocks noGrp="1"/>
          </p:cNvSpPr>
          <p:nvPr>
            <p:ph type="sldNum" sz="quarter" idx="12"/>
          </p:nvPr>
        </p:nvSpPr>
        <p:spPr/>
        <p:txBody>
          <a:bodyPr/>
          <a:lstStyle/>
          <a:p>
            <a:fld id="{52CEAA4A-B6C7-482D-AA5B-B1AF60C88ED2}" type="slidenum">
              <a:rPr lang="en-US" smtClean="0"/>
              <a:pPr/>
              <a:t>43</a:t>
            </a:fld>
            <a:endParaRPr lang="en-US"/>
          </a:p>
        </p:txBody>
      </p:sp>
      <p:pic>
        <p:nvPicPr>
          <p:cNvPr id="3" name="Picture 2" descr="AFT Microwave | AFT Microwave">
            <a:extLst>
              <a:ext uri="{FF2B5EF4-FFF2-40B4-BE49-F238E27FC236}">
                <a16:creationId xmlns:a16="http://schemas.microsoft.com/office/drawing/2014/main" id="{CAAE0E4D-7F65-A2B7-2BA1-76C9FFE750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0000" y="1315800"/>
            <a:ext cx="1836963"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52124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Outlook</a:t>
            </a:r>
          </a:p>
        </p:txBody>
      </p:sp>
      <p:sp>
        <p:nvSpPr>
          <p:cNvPr id="3" name="Content Placeholder 2"/>
          <p:cNvSpPr>
            <a:spLocks noGrp="1"/>
          </p:cNvSpPr>
          <p:nvPr>
            <p:ph idx="1"/>
          </p:nvPr>
        </p:nvSpPr>
        <p:spPr/>
        <p:txBody>
          <a:bodyPr>
            <a:normAutofit/>
          </a:bodyPr>
          <a:lstStyle/>
          <a:p>
            <a:pPr marL="0" indent="0">
              <a:buNone/>
            </a:pPr>
            <a:r>
              <a:rPr lang="en-GB" dirty="0">
                <a:solidFill>
                  <a:schemeClr val="bg1">
                    <a:lumMod val="85000"/>
                  </a:schemeClr>
                </a:solidFill>
              </a:rPr>
              <a:t>RF power transport basics</a:t>
            </a:r>
          </a:p>
          <a:p>
            <a:pPr marL="0" indent="0">
              <a:buNone/>
            </a:pPr>
            <a:r>
              <a:rPr lang="en-GB" dirty="0">
                <a:solidFill>
                  <a:schemeClr val="bg1">
                    <a:lumMod val="85000"/>
                  </a:schemeClr>
                </a:solidFill>
              </a:rPr>
              <a:t>Waveguides</a:t>
            </a:r>
          </a:p>
          <a:p>
            <a:pPr marL="0" indent="0">
              <a:buNone/>
            </a:pPr>
            <a:r>
              <a:rPr lang="en-GB" dirty="0">
                <a:solidFill>
                  <a:schemeClr val="bg1">
                    <a:lumMod val="85000"/>
                  </a:schemeClr>
                </a:solidFill>
              </a:rPr>
              <a:t>Coaxial lines</a:t>
            </a:r>
          </a:p>
          <a:p>
            <a:pPr marL="0" indent="0">
              <a:buNone/>
            </a:pPr>
            <a:r>
              <a:rPr lang="en-GB" dirty="0">
                <a:solidFill>
                  <a:schemeClr val="bg1">
                    <a:lumMod val="85000"/>
                  </a:schemeClr>
                </a:solidFill>
              </a:rPr>
              <a:t>Circulator</a:t>
            </a:r>
          </a:p>
          <a:p>
            <a:pPr marL="0" indent="0">
              <a:buNone/>
            </a:pPr>
            <a:r>
              <a:rPr lang="en-GB" dirty="0"/>
              <a:t>Fundamental Power Couplers</a:t>
            </a:r>
          </a:p>
        </p:txBody>
      </p:sp>
      <p:sp>
        <p:nvSpPr>
          <p:cNvPr id="4" name="Date Placeholder 3"/>
          <p:cNvSpPr>
            <a:spLocks noGrp="1"/>
          </p:cNvSpPr>
          <p:nvPr>
            <p:ph type="dt" sz="half" idx="10"/>
          </p:nvPr>
        </p:nvSpPr>
        <p:spPr/>
        <p:txBody>
          <a:bodyPr/>
          <a:lstStyle/>
          <a:p>
            <a:r>
              <a:rPr lang="en-US"/>
              <a:t>CAS course on "RF for Accelerators"  18 June - 01 July 2023, Berlin Germany</a:t>
            </a:r>
          </a:p>
        </p:txBody>
      </p:sp>
      <p:sp>
        <p:nvSpPr>
          <p:cNvPr id="5" name="Footer Placeholder 4"/>
          <p:cNvSpPr>
            <a:spLocks noGrp="1"/>
          </p:cNvSpPr>
          <p:nvPr>
            <p:ph type="ftr" sz="quarter" idx="11"/>
          </p:nvPr>
        </p:nvSpPr>
        <p:spPr/>
        <p:txBody>
          <a:bodyPr/>
          <a:lstStyle/>
          <a:p>
            <a:r>
              <a:rPr lang="en-US"/>
              <a:t>RF Power transport, eric.montesinos@cern.ch, CERN RF Amplifiers &amp; Couplers</a:t>
            </a:r>
          </a:p>
        </p:txBody>
      </p:sp>
      <p:sp>
        <p:nvSpPr>
          <p:cNvPr id="6" name="Slide Number Placeholder 5"/>
          <p:cNvSpPr>
            <a:spLocks noGrp="1"/>
          </p:cNvSpPr>
          <p:nvPr>
            <p:ph type="sldNum" sz="quarter" idx="12"/>
          </p:nvPr>
        </p:nvSpPr>
        <p:spPr/>
        <p:txBody>
          <a:bodyPr/>
          <a:lstStyle/>
          <a:p>
            <a:fld id="{52CEAA4A-B6C7-482D-AA5B-B1AF60C88ED2}" type="slidenum">
              <a:rPr lang="en-US" smtClean="0"/>
              <a:t>44</a:t>
            </a:fld>
            <a:endParaRPr lang="en-US"/>
          </a:p>
        </p:txBody>
      </p:sp>
    </p:spTree>
    <p:extLst>
      <p:ext uri="{BB962C8B-B14F-4D97-AF65-F5344CB8AC3E}">
        <p14:creationId xmlns:p14="http://schemas.microsoft.com/office/powerpoint/2010/main" val="27803826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Power Couplers</a:t>
            </a:r>
          </a:p>
        </p:txBody>
      </p:sp>
      <p:sp>
        <p:nvSpPr>
          <p:cNvPr id="3" name="Content Placeholder 2"/>
          <p:cNvSpPr>
            <a:spLocks noGrp="1"/>
          </p:cNvSpPr>
          <p:nvPr>
            <p:ph sz="half" idx="1"/>
          </p:nvPr>
        </p:nvSpPr>
        <p:spPr/>
        <p:txBody>
          <a:bodyPr>
            <a:normAutofit/>
          </a:bodyPr>
          <a:lstStyle/>
          <a:p>
            <a:r>
              <a:rPr lang="en-GB" sz="1600" dirty="0"/>
              <a:t>The Power Coupler has to transfer the RF power of the generator into the cavity ensuring the beam vacuum integrity</a:t>
            </a:r>
          </a:p>
          <a:p>
            <a:endParaRPr lang="en-GB" sz="1600" dirty="0"/>
          </a:p>
          <a:p>
            <a:r>
              <a:rPr lang="en-GB" sz="1600" dirty="0"/>
              <a:t>In addition, with SRF cavities, Power Couplers have to cope with specific requirements such as cold to warm transition and integration with the </a:t>
            </a:r>
            <a:r>
              <a:rPr lang="en-GB" sz="1600" dirty="0" err="1"/>
              <a:t>cryomodule</a:t>
            </a:r>
            <a:endParaRPr lang="en-GB" sz="1600" dirty="0"/>
          </a:p>
        </p:txBody>
      </p:sp>
      <p:sp>
        <p:nvSpPr>
          <p:cNvPr id="4" name="Content Placeholder 3"/>
          <p:cNvSpPr>
            <a:spLocks noGrp="1"/>
          </p:cNvSpPr>
          <p:nvPr>
            <p:ph sz="half" idx="2"/>
          </p:nvPr>
        </p:nvSpPr>
        <p:spPr/>
        <p:txBody>
          <a:bodyPr>
            <a:noAutofit/>
          </a:bodyPr>
          <a:lstStyle/>
          <a:p>
            <a:r>
              <a:rPr lang="en-GB" sz="1600" dirty="0"/>
              <a:t>Several names for the same device</a:t>
            </a:r>
          </a:p>
          <a:p>
            <a:r>
              <a:rPr lang="en-GB" sz="1600" dirty="0"/>
              <a:t>FPC : Fundamental Power Coupler</a:t>
            </a:r>
          </a:p>
          <a:p>
            <a:r>
              <a:rPr lang="en-GB" sz="1600" dirty="0"/>
              <a:t>MPC : Main Power Coupler</a:t>
            </a:r>
          </a:p>
          <a:p>
            <a:r>
              <a:rPr lang="en-GB" sz="1600" dirty="0"/>
              <a:t>MC : Main Coupler</a:t>
            </a:r>
          </a:p>
          <a:p>
            <a:r>
              <a:rPr lang="en-GB" sz="1600" dirty="0"/>
              <a:t>PC : Power Coupler</a:t>
            </a:r>
          </a:p>
          <a:p>
            <a:r>
              <a:rPr lang="en-GB" sz="1600" dirty="0"/>
              <a:t>Coupler</a:t>
            </a:r>
          </a:p>
          <a:p>
            <a:endParaRPr lang="en-GB" sz="1600" dirty="0"/>
          </a:p>
          <a:p>
            <a:pPr>
              <a:lnSpc>
                <a:spcPct val="110000"/>
              </a:lnSpc>
              <a:spcBef>
                <a:spcPts val="0"/>
              </a:spcBef>
            </a:pPr>
            <a:r>
              <a:rPr lang="en-GB" sz="1400" i="1" dirty="0"/>
              <a:t>Proceedings of the </a:t>
            </a:r>
            <a:r>
              <a:rPr lang="en-GB" sz="1400" b="1" i="1" dirty="0"/>
              <a:t>1995</a:t>
            </a:r>
            <a:r>
              <a:rPr lang="en-GB" sz="1400" i="1" dirty="0"/>
              <a:t> Workshop on RF Superconductivity - MARK S. CHAMPION</a:t>
            </a:r>
          </a:p>
          <a:p>
            <a:pPr>
              <a:lnSpc>
                <a:spcPct val="110000"/>
              </a:lnSpc>
              <a:spcBef>
                <a:spcPts val="0"/>
              </a:spcBef>
            </a:pPr>
            <a:r>
              <a:rPr lang="en-GB" sz="1400" i="1" dirty="0"/>
              <a:t>… When particle accelerators make use of radiofrequency cavities, either superconducting or normal conducting, it is often the cavities themselves that receive the most attention. However, </a:t>
            </a:r>
            <a:r>
              <a:rPr lang="en-GB" sz="1400" b="1" i="1" dirty="0"/>
              <a:t>the cavities are of little value without </a:t>
            </a:r>
            <a:r>
              <a:rPr lang="en-GB" sz="1400" b="1" i="1" dirty="0" err="1"/>
              <a:t>rf</a:t>
            </a:r>
            <a:r>
              <a:rPr lang="en-GB" sz="1400" b="1" i="1" dirty="0"/>
              <a:t> input couplers, which are usually more difficult to realize than is foreseen</a:t>
            </a:r>
            <a:r>
              <a:rPr lang="en-GB" sz="1400" i="1" dirty="0"/>
              <a:t>. There are many, sometimes conflicting, requirements placed on the couplers…</a:t>
            </a:r>
            <a:endParaRPr lang="en-GB" sz="1400" dirty="0"/>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8" name="Footer Placeholder 7"/>
          <p:cNvSpPr>
            <a:spLocks noGrp="1"/>
          </p:cNvSpPr>
          <p:nvPr>
            <p:ph type="ftr" sz="quarter" idx="11"/>
          </p:nvPr>
        </p:nvSpPr>
        <p:spPr/>
        <p:txBody>
          <a:bodyPr/>
          <a:lstStyle/>
          <a:p>
            <a:r>
              <a:rPr lang="en-GB"/>
              <a:t>RF Power transport, eric.montesinos@cern.ch, CERN RF Amplifiers &amp; Couplers</a:t>
            </a:r>
          </a:p>
        </p:txBody>
      </p:sp>
      <p:sp>
        <p:nvSpPr>
          <p:cNvPr id="9" name="Slide Number Placeholder 8"/>
          <p:cNvSpPr>
            <a:spLocks noGrp="1"/>
          </p:cNvSpPr>
          <p:nvPr>
            <p:ph type="sldNum" sz="quarter" idx="12"/>
          </p:nvPr>
        </p:nvSpPr>
        <p:spPr/>
        <p:txBody>
          <a:bodyPr/>
          <a:lstStyle/>
          <a:p>
            <a:fld id="{EF86F7D3-99D0-4571-B698-B7532A3A637D}" type="slidenum">
              <a:rPr lang="en-GB" smtClean="0"/>
              <a:t>45</a:t>
            </a:fld>
            <a:endParaRPr lang="en-GB"/>
          </a:p>
        </p:txBody>
      </p:sp>
    </p:spTree>
    <p:extLst>
      <p:ext uri="{BB962C8B-B14F-4D97-AF65-F5344CB8AC3E}">
        <p14:creationId xmlns:p14="http://schemas.microsoft.com/office/powerpoint/2010/main" val="42476724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Fundamental Power Coupler FPC</a:t>
            </a:r>
            <a:endParaRPr lang="en-GB" dirty="0"/>
          </a:p>
        </p:txBody>
      </p:sp>
      <p:sp>
        <p:nvSpPr>
          <p:cNvPr id="7" name="Content Placeholder 6"/>
          <p:cNvSpPr>
            <a:spLocks noGrp="1"/>
          </p:cNvSpPr>
          <p:nvPr>
            <p:ph sz="half" idx="1"/>
          </p:nvPr>
        </p:nvSpPr>
        <p:spPr/>
        <p:txBody>
          <a:bodyPr>
            <a:noAutofit/>
          </a:bodyPr>
          <a:lstStyle/>
          <a:p>
            <a:r>
              <a:rPr lang="en-US" sz="1600" dirty="0"/>
              <a:t>The Fundamental Power Coupler (FPC) is the connecting part between the RF transmission line and the RF cavity </a:t>
            </a:r>
          </a:p>
          <a:p>
            <a:endParaRPr lang="en-US" sz="1600" dirty="0"/>
          </a:p>
          <a:p>
            <a:r>
              <a:rPr lang="en-GB" sz="1600" dirty="0">
                <a:solidFill>
                  <a:srgbClr val="002060"/>
                </a:solidFill>
              </a:rPr>
              <a:t>The FPC </a:t>
            </a:r>
            <a:r>
              <a:rPr lang="en-US" sz="1600" dirty="0"/>
              <a:t>a </a:t>
            </a:r>
            <a:r>
              <a:rPr lang="en-US" sz="1600" b="1" i="1" dirty="0"/>
              <a:t>specific piece of transmission line </a:t>
            </a:r>
            <a:r>
              <a:rPr lang="en-US" sz="1600" dirty="0"/>
              <a:t>that provides the vacuum barrier for the beam vacuum, </a:t>
            </a:r>
            <a:r>
              <a:rPr lang="en-GB" sz="1600" dirty="0">
                <a:solidFill>
                  <a:srgbClr val="002060"/>
                </a:solidFill>
              </a:rPr>
              <a:t>with one side at high pressure and the other side under beam vacuum pressure, that also enables RF power to feed the cavity</a:t>
            </a:r>
          </a:p>
          <a:p>
            <a:endParaRPr lang="en-US" sz="1600" dirty="0"/>
          </a:p>
          <a:p>
            <a:r>
              <a:rPr lang="en-US" sz="1600" dirty="0"/>
              <a:t>FPC are one of the most critical parts of the RF cavity system in an accelerator</a:t>
            </a:r>
          </a:p>
          <a:p>
            <a:endParaRPr lang="en-US" sz="1600" dirty="0"/>
          </a:p>
          <a:p>
            <a:r>
              <a:rPr lang="en-US" sz="1600" dirty="0"/>
              <a:t>A good RF design, a good mechanical design and a high-quality fabrication are essential for an efficient and reliable operation</a:t>
            </a:r>
          </a:p>
          <a:p>
            <a:r>
              <a:rPr lang="en-GB" sz="1600" dirty="0">
                <a:solidFill>
                  <a:srgbClr val="002060"/>
                </a:solidFill>
              </a:rPr>
              <a:t>Even if not technical, the cost must be taken into consideration as FPC can easily become very expensive</a:t>
            </a:r>
          </a:p>
        </p:txBody>
      </p:sp>
      <p:sp>
        <p:nvSpPr>
          <p:cNvPr id="4" name="Date Placeholder 3"/>
          <p:cNvSpPr>
            <a:spLocks noGrp="1"/>
          </p:cNvSpPr>
          <p:nvPr>
            <p:ph type="dt" sz="half" idx="10"/>
          </p:nvPr>
        </p:nvSpPr>
        <p:spPr/>
        <p:txBody>
          <a:bodyPr/>
          <a:lstStyle/>
          <a:p>
            <a:r>
              <a:rPr lang="en-US"/>
              <a:t>CAS course on "RF for Accelerators"  18 June - 01 July 2023, Berlin Germany</a:t>
            </a:r>
            <a:endParaRPr lang="en-GB"/>
          </a:p>
        </p:txBody>
      </p:sp>
      <p:sp>
        <p:nvSpPr>
          <p:cNvPr id="5" name="Footer Placeholder 4"/>
          <p:cNvSpPr>
            <a:spLocks noGrp="1"/>
          </p:cNvSpPr>
          <p:nvPr>
            <p:ph type="ftr" sz="quarter" idx="11"/>
          </p:nvPr>
        </p:nvSpPr>
        <p:spPr/>
        <p:txBody>
          <a:bodyPr/>
          <a:lstStyle/>
          <a:p>
            <a:r>
              <a:rPr lang="en-GB"/>
              <a:t>RF Power transport, eric.montesinos@cern.ch, CERN RF Amplifiers &amp; Couplers</a:t>
            </a:r>
          </a:p>
        </p:txBody>
      </p:sp>
      <p:sp>
        <p:nvSpPr>
          <p:cNvPr id="6" name="Slide Number Placeholder 5"/>
          <p:cNvSpPr>
            <a:spLocks noGrp="1"/>
          </p:cNvSpPr>
          <p:nvPr>
            <p:ph type="sldNum" sz="quarter" idx="12"/>
          </p:nvPr>
        </p:nvSpPr>
        <p:spPr/>
        <p:txBody>
          <a:bodyPr/>
          <a:lstStyle/>
          <a:p>
            <a:fld id="{63D9E045-23D1-47D5-8E30-952CC984C3CD}" type="slidenum">
              <a:rPr lang="en-GB" smtClean="0"/>
              <a:pPr/>
              <a:t>46</a:t>
            </a:fld>
            <a:endParaRPr lang="en-GB"/>
          </a:p>
        </p:txBody>
      </p:sp>
      <p:pic>
        <p:nvPicPr>
          <p:cNvPr id="15" name="Picture 1" descr="image001"/>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186148" y="1358469"/>
            <a:ext cx="2167010" cy="28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G:\Departments\AB\Groups\RF\Sections\PM\RF FPC\coupleur SPL\Illustrations\SPL-LHC ENSEMBLE.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rot="16015049">
            <a:off x="9472735" y="1927155"/>
            <a:ext cx="1800000" cy="101696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G:\Departments\AB\Groups\RF\Sections\PM\RF FPC\coupleur crab cavities\Illustration\13.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29686" r="35157"/>
          <a:stretch/>
        </p:blipFill>
        <p:spPr bwMode="auto">
          <a:xfrm>
            <a:off x="8769531" y="3325596"/>
            <a:ext cx="1244278"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G:\Departments\AB\Groups\RF\Sections\PM\RF FPC\coupleur Linac 4\Illustrations\l4.jp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672000" y="4596460"/>
            <a:ext cx="1841512" cy="108000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7122253" y="1718510"/>
            <a:ext cx="864339" cy="338554"/>
          </a:xfrm>
          <a:prstGeom prst="rect">
            <a:avLst/>
          </a:prstGeom>
          <a:noFill/>
        </p:spPr>
        <p:txBody>
          <a:bodyPr wrap="none" rtlCol="0">
            <a:spAutoFit/>
          </a:bodyPr>
          <a:lstStyle/>
          <a:p>
            <a:r>
              <a:rPr lang="en-US" sz="1600" dirty="0">
                <a:solidFill>
                  <a:srgbClr val="002060"/>
                </a:solidFill>
              </a:rPr>
              <a:t>LHC FPC</a:t>
            </a:r>
            <a:endParaRPr lang="en-GB" sz="1600" dirty="0">
              <a:solidFill>
                <a:srgbClr val="002060"/>
              </a:solidFill>
            </a:endParaRPr>
          </a:p>
        </p:txBody>
      </p:sp>
      <p:sp>
        <p:nvSpPr>
          <p:cNvPr id="20" name="TextBox 19"/>
          <p:cNvSpPr txBox="1"/>
          <p:nvPr/>
        </p:nvSpPr>
        <p:spPr>
          <a:xfrm>
            <a:off x="9966758" y="1273829"/>
            <a:ext cx="827471" cy="338554"/>
          </a:xfrm>
          <a:prstGeom prst="rect">
            <a:avLst/>
          </a:prstGeom>
          <a:noFill/>
        </p:spPr>
        <p:txBody>
          <a:bodyPr wrap="none" rtlCol="0">
            <a:spAutoFit/>
          </a:bodyPr>
          <a:lstStyle/>
          <a:p>
            <a:r>
              <a:rPr lang="en-US" sz="1600" dirty="0">
                <a:solidFill>
                  <a:srgbClr val="002060"/>
                </a:solidFill>
              </a:rPr>
              <a:t>SPL FPC</a:t>
            </a:r>
            <a:endParaRPr lang="en-GB" sz="1600" dirty="0">
              <a:solidFill>
                <a:srgbClr val="002060"/>
              </a:solidFill>
            </a:endParaRPr>
          </a:p>
        </p:txBody>
      </p:sp>
      <p:sp>
        <p:nvSpPr>
          <p:cNvPr id="21" name="TextBox 20"/>
          <p:cNvSpPr txBox="1"/>
          <p:nvPr/>
        </p:nvSpPr>
        <p:spPr>
          <a:xfrm>
            <a:off x="9581762" y="4746012"/>
            <a:ext cx="1141659" cy="338554"/>
          </a:xfrm>
          <a:prstGeom prst="rect">
            <a:avLst/>
          </a:prstGeom>
          <a:noFill/>
        </p:spPr>
        <p:txBody>
          <a:bodyPr wrap="none" rtlCol="0">
            <a:spAutoFit/>
          </a:bodyPr>
          <a:lstStyle/>
          <a:p>
            <a:r>
              <a:rPr lang="en-US" sz="1600" dirty="0">
                <a:solidFill>
                  <a:srgbClr val="002060"/>
                </a:solidFill>
              </a:rPr>
              <a:t>HL-LHC FPC</a:t>
            </a:r>
            <a:endParaRPr lang="en-GB" sz="1600" dirty="0">
              <a:solidFill>
                <a:srgbClr val="002060"/>
              </a:solidFill>
            </a:endParaRPr>
          </a:p>
        </p:txBody>
      </p:sp>
      <p:sp>
        <p:nvSpPr>
          <p:cNvPr id="22" name="TextBox 21"/>
          <p:cNvSpPr txBox="1"/>
          <p:nvPr/>
        </p:nvSpPr>
        <p:spPr>
          <a:xfrm>
            <a:off x="6857329" y="4308309"/>
            <a:ext cx="1442190" cy="338554"/>
          </a:xfrm>
          <a:prstGeom prst="rect">
            <a:avLst/>
          </a:prstGeom>
          <a:noFill/>
        </p:spPr>
        <p:txBody>
          <a:bodyPr wrap="none" rtlCol="0">
            <a:spAutoFit/>
          </a:bodyPr>
          <a:lstStyle/>
          <a:p>
            <a:r>
              <a:rPr lang="en-US" sz="1600" dirty="0">
                <a:solidFill>
                  <a:srgbClr val="002060"/>
                </a:solidFill>
              </a:rPr>
              <a:t>L4 FPC window</a:t>
            </a:r>
            <a:endParaRPr lang="en-GB" sz="1600" dirty="0">
              <a:solidFill>
                <a:srgbClr val="002060"/>
              </a:solidFill>
            </a:endParaRPr>
          </a:p>
        </p:txBody>
      </p:sp>
      <p:sp>
        <p:nvSpPr>
          <p:cNvPr id="23" name="TextBox 22"/>
          <p:cNvSpPr txBox="1"/>
          <p:nvPr/>
        </p:nvSpPr>
        <p:spPr>
          <a:xfrm>
            <a:off x="8711896" y="5847226"/>
            <a:ext cx="1660839" cy="338554"/>
          </a:xfrm>
          <a:prstGeom prst="rect">
            <a:avLst/>
          </a:prstGeom>
          <a:noFill/>
        </p:spPr>
        <p:txBody>
          <a:bodyPr wrap="none" rtlCol="0">
            <a:spAutoFit/>
          </a:bodyPr>
          <a:lstStyle/>
          <a:p>
            <a:r>
              <a:rPr lang="en-US" sz="1600" dirty="0">
                <a:solidFill>
                  <a:srgbClr val="002060"/>
                </a:solidFill>
              </a:rPr>
              <a:t>Various CERN FPC</a:t>
            </a:r>
            <a:endParaRPr lang="en-GB" sz="1600" dirty="0">
              <a:solidFill>
                <a:srgbClr val="002060"/>
              </a:solidFill>
            </a:endParaRPr>
          </a:p>
        </p:txBody>
      </p:sp>
    </p:spTree>
    <p:extLst>
      <p:ext uri="{BB962C8B-B14F-4D97-AF65-F5344CB8AC3E}">
        <p14:creationId xmlns:p14="http://schemas.microsoft.com/office/powerpoint/2010/main" val="1354249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4101216483"/>
              </p:ext>
            </p:extLst>
          </p:nvPr>
        </p:nvGraphicFramePr>
        <p:xfrm>
          <a:off x="6096000" y="1692797"/>
          <a:ext cx="5328592" cy="446449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p:txBody>
          <a:bodyPr/>
          <a:lstStyle/>
          <a:p>
            <a:r>
              <a:rPr lang="en-GB" dirty="0"/>
              <a:t>Overview of the CERN power couplers since the 2000’s</a:t>
            </a:r>
          </a:p>
        </p:txBody>
      </p:sp>
      <p:sp>
        <p:nvSpPr>
          <p:cNvPr id="12" name="Content Placeholder 11">
            <a:extLst>
              <a:ext uri="{FF2B5EF4-FFF2-40B4-BE49-F238E27FC236}">
                <a16:creationId xmlns:a16="http://schemas.microsoft.com/office/drawing/2014/main" id="{B737D36F-4592-0CEB-5511-51F5A4EA0E65}"/>
              </a:ext>
            </a:extLst>
          </p:cNvPr>
          <p:cNvSpPr>
            <a:spLocks noGrp="1"/>
          </p:cNvSpPr>
          <p:nvPr>
            <p:ph sz="half" idx="1"/>
          </p:nvPr>
        </p:nvSpPr>
        <p:spPr/>
        <p:txBody>
          <a:bodyPr>
            <a:normAutofit/>
          </a:bodyPr>
          <a:lstStyle/>
          <a:p>
            <a:pPr>
              <a:lnSpc>
                <a:spcPct val="120000"/>
              </a:lnSpc>
              <a:spcBef>
                <a:spcPts val="0"/>
              </a:spcBef>
              <a:tabLst>
                <a:tab pos="1436688" algn="l"/>
              </a:tabLst>
            </a:pPr>
            <a:r>
              <a:rPr lang="en-GB" sz="1600" b="1" dirty="0"/>
              <a:t>LHC	400 MHz, 500 kW CW SW</a:t>
            </a:r>
          </a:p>
          <a:p>
            <a:pPr>
              <a:lnSpc>
                <a:spcPct val="120000"/>
              </a:lnSpc>
              <a:spcBef>
                <a:spcPts val="0"/>
              </a:spcBef>
              <a:tabLst>
                <a:tab pos="1436688" algn="l"/>
              </a:tabLst>
            </a:pPr>
            <a:r>
              <a:rPr lang="en-GB" sz="1600" b="1" dirty="0"/>
              <a:t>SPS 2.0	200 MHz, 750 kW CW TW</a:t>
            </a:r>
          </a:p>
          <a:p>
            <a:pPr>
              <a:lnSpc>
                <a:spcPct val="120000"/>
              </a:lnSpc>
              <a:spcBef>
                <a:spcPts val="0"/>
              </a:spcBef>
              <a:tabLst>
                <a:tab pos="1436688" algn="l"/>
              </a:tabLst>
            </a:pPr>
            <a:r>
              <a:rPr lang="en-GB" sz="1600" b="1" dirty="0"/>
              <a:t>SPL 2.0	704 MHz, 900 </a:t>
            </a:r>
            <a:r>
              <a:rPr lang="en-GB" sz="1600" b="1" dirty="0" err="1"/>
              <a:t>kWp</a:t>
            </a:r>
            <a:r>
              <a:rPr lang="en-GB" sz="1600" b="1" dirty="0"/>
              <a:t> 10 % SW</a:t>
            </a:r>
          </a:p>
          <a:p>
            <a:pPr>
              <a:lnSpc>
                <a:spcPct val="120000"/>
              </a:lnSpc>
              <a:spcBef>
                <a:spcPts val="0"/>
              </a:spcBef>
              <a:tabLst>
                <a:tab pos="1436688" algn="l"/>
              </a:tabLst>
            </a:pPr>
            <a:r>
              <a:rPr lang="en-GB" sz="1600" b="1" dirty="0"/>
              <a:t>SPL 3.0	704 MHZ, 1000 </a:t>
            </a:r>
            <a:r>
              <a:rPr lang="en-GB" sz="1600" b="1" dirty="0" err="1"/>
              <a:t>kWp</a:t>
            </a:r>
            <a:r>
              <a:rPr lang="en-GB" sz="1600" b="1" dirty="0"/>
              <a:t> 10 %  SW</a:t>
            </a:r>
          </a:p>
          <a:p>
            <a:pPr>
              <a:lnSpc>
                <a:spcPct val="120000"/>
              </a:lnSpc>
              <a:spcBef>
                <a:spcPts val="0"/>
              </a:spcBef>
              <a:tabLst>
                <a:tab pos="1436688" algn="l"/>
              </a:tabLst>
            </a:pPr>
            <a:r>
              <a:rPr lang="en-GB" sz="1600" b="1" dirty="0"/>
              <a:t>Linac4	352 MHz, 1000 </a:t>
            </a:r>
            <a:r>
              <a:rPr lang="en-GB" sz="1600" b="1" dirty="0" err="1"/>
              <a:t>kWp</a:t>
            </a:r>
            <a:r>
              <a:rPr lang="en-GB" sz="1600" b="1" dirty="0"/>
              <a:t> 10 % SW</a:t>
            </a:r>
          </a:p>
          <a:p>
            <a:pPr>
              <a:lnSpc>
                <a:spcPct val="120000"/>
              </a:lnSpc>
              <a:spcBef>
                <a:spcPts val="0"/>
              </a:spcBef>
              <a:tabLst>
                <a:tab pos="1436688" algn="l"/>
              </a:tabLst>
            </a:pPr>
            <a:r>
              <a:rPr lang="en-GB" sz="1600" b="1" dirty="0"/>
              <a:t>Crab DQW	400 MHz, 100 kW CW SW</a:t>
            </a:r>
          </a:p>
          <a:p>
            <a:pPr>
              <a:lnSpc>
                <a:spcPct val="120000"/>
              </a:lnSpc>
              <a:spcBef>
                <a:spcPts val="0"/>
              </a:spcBef>
              <a:tabLst>
                <a:tab pos="1436688" algn="l"/>
              </a:tabLst>
            </a:pPr>
            <a:r>
              <a:rPr lang="en-GB" sz="1600" b="1" dirty="0"/>
              <a:t>Crab RFD	400 MHz, 100 kW CW SW</a:t>
            </a:r>
          </a:p>
          <a:p>
            <a:pPr>
              <a:lnSpc>
                <a:spcPct val="120000"/>
              </a:lnSpc>
              <a:spcBef>
                <a:spcPts val="0"/>
              </a:spcBef>
              <a:tabLst>
                <a:tab pos="1436688" algn="l"/>
              </a:tabLst>
            </a:pPr>
            <a:r>
              <a:rPr lang="en-GB" sz="1600" b="1" dirty="0"/>
              <a:t>ESRF	352 MHz, 200 kW CW SW</a:t>
            </a:r>
          </a:p>
          <a:p>
            <a:pPr>
              <a:lnSpc>
                <a:spcPct val="120000"/>
              </a:lnSpc>
              <a:spcBef>
                <a:spcPts val="0"/>
              </a:spcBef>
              <a:tabLst>
                <a:tab pos="1436688" algn="l"/>
              </a:tabLst>
            </a:pPr>
            <a:r>
              <a:rPr lang="en-GB" sz="1600" b="1" dirty="0"/>
              <a:t>SOLEIL	352 MHz, 200 kW CW SW</a:t>
            </a:r>
          </a:p>
          <a:p>
            <a:pPr>
              <a:lnSpc>
                <a:spcPct val="120000"/>
              </a:lnSpc>
              <a:spcBef>
                <a:spcPts val="0"/>
              </a:spcBef>
              <a:tabLst>
                <a:tab pos="1436688" algn="l"/>
              </a:tabLst>
            </a:pPr>
            <a:r>
              <a:rPr lang="en-GB" sz="1600" b="1" dirty="0"/>
              <a:t>APS 1.0	352 MHz, 200 kW CW SW</a:t>
            </a:r>
          </a:p>
          <a:p>
            <a:pPr>
              <a:lnSpc>
                <a:spcPct val="120000"/>
              </a:lnSpc>
              <a:spcBef>
                <a:spcPts val="0"/>
              </a:spcBef>
              <a:tabLst>
                <a:tab pos="1436688" algn="l"/>
              </a:tabLst>
            </a:pPr>
            <a:r>
              <a:rPr lang="en-GB" sz="1600" b="1" dirty="0"/>
              <a:t>SPS LIU	200 MHz, 800 kW CW TW</a:t>
            </a:r>
          </a:p>
          <a:p>
            <a:pPr>
              <a:lnSpc>
                <a:spcPct val="120000"/>
              </a:lnSpc>
              <a:spcBef>
                <a:spcPts val="0"/>
              </a:spcBef>
              <a:tabLst>
                <a:tab pos="1436688" algn="l"/>
              </a:tabLst>
            </a:pPr>
            <a:r>
              <a:rPr lang="en-GB" sz="1600" i="1" dirty="0"/>
              <a:t>HG (SPL 3.0)	704 MHz, 1500 </a:t>
            </a:r>
            <a:r>
              <a:rPr lang="en-GB" sz="1600" i="1" dirty="0" err="1"/>
              <a:t>kWp</a:t>
            </a:r>
            <a:r>
              <a:rPr lang="en-GB" sz="1600" i="1" dirty="0"/>
              <a:t> 10 % SW</a:t>
            </a:r>
          </a:p>
          <a:p>
            <a:pPr>
              <a:lnSpc>
                <a:spcPct val="120000"/>
              </a:lnSpc>
              <a:spcBef>
                <a:spcPts val="0"/>
              </a:spcBef>
              <a:tabLst>
                <a:tab pos="1436688" algn="l"/>
              </a:tabLst>
            </a:pPr>
            <a:r>
              <a:rPr lang="en-GB" sz="1600" i="1" dirty="0"/>
              <a:t>LHC 2.0	400 MHz, 500 kW CW SW</a:t>
            </a:r>
          </a:p>
          <a:p>
            <a:pPr>
              <a:lnSpc>
                <a:spcPct val="120000"/>
              </a:lnSpc>
              <a:spcBef>
                <a:spcPts val="0"/>
              </a:spcBef>
              <a:tabLst>
                <a:tab pos="1436688" algn="l"/>
              </a:tabLst>
            </a:pPr>
            <a:r>
              <a:rPr lang="en-GB" sz="1600" i="1" dirty="0"/>
              <a:t>APS 2.0	352 MHz, 250 kW CW SW</a:t>
            </a:r>
            <a:endParaRPr lang="en-US" sz="1600" dirty="0"/>
          </a:p>
        </p:txBody>
      </p:sp>
      <p:sp>
        <p:nvSpPr>
          <p:cNvPr id="3" name="Date Placeholder 2"/>
          <p:cNvSpPr>
            <a:spLocks noGrp="1"/>
          </p:cNvSpPr>
          <p:nvPr>
            <p:ph type="dt" sz="half" idx="10"/>
          </p:nvPr>
        </p:nvSpPr>
        <p:spPr/>
        <p:txBody>
          <a:bodyPr/>
          <a:lstStyle/>
          <a:p>
            <a:r>
              <a:rPr lang="en-US"/>
              <a:t>CAS course on "RF for Accelerators"  18 June - 01 July 2023, Berlin Germany</a:t>
            </a:r>
            <a:endParaRPr lang="en-GB"/>
          </a:p>
        </p:txBody>
      </p:sp>
      <p:sp>
        <p:nvSpPr>
          <p:cNvPr id="8" name="Footer Placeholder 7"/>
          <p:cNvSpPr>
            <a:spLocks noGrp="1"/>
          </p:cNvSpPr>
          <p:nvPr>
            <p:ph type="ftr" sz="quarter" idx="11"/>
          </p:nvPr>
        </p:nvSpPr>
        <p:spPr/>
        <p:txBody>
          <a:bodyPr/>
          <a:lstStyle/>
          <a:p>
            <a:r>
              <a:rPr lang="en-GB"/>
              <a:t>RF Power transport, eric.montesinos@cern.ch, CERN RF Amplifiers &amp; Couplers</a:t>
            </a:r>
          </a:p>
        </p:txBody>
      </p:sp>
      <p:sp>
        <p:nvSpPr>
          <p:cNvPr id="9" name="Slide Number Placeholder 8"/>
          <p:cNvSpPr>
            <a:spLocks noGrp="1"/>
          </p:cNvSpPr>
          <p:nvPr>
            <p:ph type="sldNum" sz="quarter" idx="12"/>
          </p:nvPr>
        </p:nvSpPr>
        <p:spPr/>
        <p:txBody>
          <a:bodyPr/>
          <a:lstStyle/>
          <a:p>
            <a:fld id="{EF86F7D3-99D0-4571-B698-B7532A3A637D}" type="slidenum">
              <a:rPr lang="en-GB" smtClean="0"/>
              <a:pPr/>
              <a:t>47</a:t>
            </a:fld>
            <a:endParaRPr lang="en-GB"/>
          </a:p>
        </p:txBody>
      </p:sp>
      <p:sp>
        <p:nvSpPr>
          <p:cNvPr id="6" name="Content Placeholder 7"/>
          <p:cNvSpPr txBox="1">
            <a:spLocks/>
          </p:cNvSpPr>
          <p:nvPr/>
        </p:nvSpPr>
        <p:spPr>
          <a:xfrm>
            <a:off x="551384" y="1412776"/>
            <a:ext cx="5400000" cy="4752000"/>
          </a:xfrm>
          <a:prstGeom prst="rect">
            <a:avLst/>
          </a:prstGeom>
        </p:spPr>
        <p:txBody>
          <a:bodyPr anchor="ctr">
            <a:normAutofit/>
          </a:bodyPr>
          <a:lstStyle>
            <a:lvl1pPr marL="0" indent="0" algn="l" defTabSz="914400" rtl="0" eaLnBrk="1" latinLnBrk="0" hangingPunct="1">
              <a:lnSpc>
                <a:spcPct val="90000"/>
              </a:lnSpc>
              <a:spcBef>
                <a:spcPts val="1000"/>
              </a:spcBef>
              <a:buFontTx/>
              <a:buNone/>
              <a:defRPr sz="2400" kern="1200">
                <a:solidFill>
                  <a:srgbClr val="002060"/>
                </a:solidFill>
                <a:latin typeface="+mn-lt"/>
                <a:ea typeface="+mn-ea"/>
                <a:cs typeface="+mn-cs"/>
              </a:defRPr>
            </a:lvl1pPr>
            <a:lvl2pPr marL="179388" indent="0" algn="l" defTabSz="914400" rtl="0" eaLnBrk="1" latinLnBrk="0" hangingPunct="1">
              <a:lnSpc>
                <a:spcPct val="90000"/>
              </a:lnSpc>
              <a:spcBef>
                <a:spcPts val="500"/>
              </a:spcBef>
              <a:buFontTx/>
              <a:buNone/>
              <a:defRPr sz="2000" kern="1200">
                <a:solidFill>
                  <a:srgbClr val="002060"/>
                </a:solidFill>
                <a:latin typeface="+mn-lt"/>
                <a:ea typeface="+mn-ea"/>
                <a:cs typeface="+mn-cs"/>
              </a:defRPr>
            </a:lvl2pPr>
            <a:lvl3pPr marL="358775" indent="0" algn="l" defTabSz="914400" rtl="0" eaLnBrk="1" latinLnBrk="0" hangingPunct="1">
              <a:lnSpc>
                <a:spcPct val="90000"/>
              </a:lnSpc>
              <a:spcBef>
                <a:spcPts val="500"/>
              </a:spcBef>
              <a:buFontTx/>
              <a:buNone/>
              <a:defRPr sz="1800" kern="1200">
                <a:solidFill>
                  <a:srgbClr val="002060"/>
                </a:solidFill>
                <a:latin typeface="+mn-lt"/>
                <a:ea typeface="+mn-ea"/>
                <a:cs typeface="+mn-cs"/>
              </a:defRPr>
            </a:lvl3pPr>
            <a:lvl4pPr marL="1371600" indent="0" algn="l" defTabSz="914400" rtl="0" eaLnBrk="1" latinLnBrk="0" hangingPunct="1">
              <a:lnSpc>
                <a:spcPct val="90000"/>
              </a:lnSpc>
              <a:spcBef>
                <a:spcPts val="500"/>
              </a:spcBef>
              <a:buFontTx/>
              <a:buNone/>
              <a:defRPr sz="1800" kern="1200">
                <a:solidFill>
                  <a:srgbClr val="002060"/>
                </a:solidFill>
                <a:latin typeface="+mn-lt"/>
                <a:ea typeface="+mn-ea"/>
                <a:cs typeface="+mn-cs"/>
              </a:defRPr>
            </a:lvl4pPr>
            <a:lvl5pPr marL="1828800" indent="0" algn="l" defTabSz="914400" rtl="0" eaLnBrk="1" latinLnBrk="0" hangingPunct="1">
              <a:lnSpc>
                <a:spcPct val="90000"/>
              </a:lnSpc>
              <a:spcBef>
                <a:spcPts val="500"/>
              </a:spcBef>
              <a:buFontTx/>
              <a:buNone/>
              <a:defRPr sz="1800" kern="1200">
                <a:solidFill>
                  <a:srgbClr val="0020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ts val="0"/>
              </a:spcBef>
              <a:tabLst>
                <a:tab pos="1436688" algn="l"/>
              </a:tabLst>
            </a:pPr>
            <a:endParaRPr lang="en-GB" sz="1600" i="1" dirty="0"/>
          </a:p>
        </p:txBody>
      </p:sp>
    </p:spTree>
    <p:extLst>
      <p:ext uri="{BB962C8B-B14F-4D97-AF65-F5344CB8AC3E}">
        <p14:creationId xmlns:p14="http://schemas.microsoft.com/office/powerpoint/2010/main" val="10775138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GB" dirty="0"/>
              <a:t>Example of a design</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12" name="Content Placeholder 11"/>
          <p:cNvSpPr>
            <a:spLocks noGrp="1"/>
          </p:cNvSpPr>
          <p:nvPr>
            <p:ph sz="half" idx="1"/>
          </p:nvPr>
        </p:nvSpPr>
        <p:spPr>
          <a:xfrm>
            <a:off x="685019" y="1690687"/>
            <a:ext cx="7416824" cy="4471809"/>
          </a:xfrm>
        </p:spPr>
        <p:txBody>
          <a:bodyPr numCol="3">
            <a:normAutofit fontScale="55000" lnSpcReduction="20000"/>
          </a:bodyPr>
          <a:lstStyle/>
          <a:p>
            <a:r>
              <a:rPr lang="en-GB" b="1" dirty="0"/>
              <a:t>Ceramics</a:t>
            </a:r>
          </a:p>
          <a:p>
            <a:pPr lvl="1"/>
            <a:r>
              <a:rPr lang="en-GB" dirty="0"/>
              <a:t>Ceramic material</a:t>
            </a:r>
          </a:p>
          <a:p>
            <a:pPr lvl="1"/>
            <a:r>
              <a:rPr lang="en-GB" dirty="0"/>
              <a:t>Metallization</a:t>
            </a:r>
          </a:p>
          <a:p>
            <a:pPr lvl="1"/>
            <a:r>
              <a:rPr lang="en-GB" dirty="0"/>
              <a:t>Window families</a:t>
            </a:r>
          </a:p>
          <a:p>
            <a:pPr lvl="2"/>
            <a:r>
              <a:rPr lang="en-GB" dirty="0"/>
              <a:t>Disk</a:t>
            </a:r>
          </a:p>
          <a:p>
            <a:pPr lvl="2"/>
            <a:r>
              <a:rPr lang="en-GB" dirty="0"/>
              <a:t>Cylindrical</a:t>
            </a:r>
          </a:p>
          <a:p>
            <a:pPr lvl="2"/>
            <a:r>
              <a:rPr lang="en-GB" dirty="0"/>
              <a:t>Coaxial disk</a:t>
            </a:r>
          </a:p>
          <a:p>
            <a:pPr lvl="1"/>
            <a:r>
              <a:rPr lang="en-GB" dirty="0"/>
              <a:t>Two windows</a:t>
            </a:r>
          </a:p>
          <a:p>
            <a:pPr lvl="1"/>
            <a:r>
              <a:rPr lang="en-GB" dirty="0"/>
              <a:t>Single window</a:t>
            </a:r>
          </a:p>
          <a:p>
            <a:pPr lvl="1"/>
            <a:r>
              <a:rPr lang="en-GB" dirty="0"/>
              <a:t>Solutions proposed</a:t>
            </a:r>
          </a:p>
          <a:p>
            <a:r>
              <a:rPr lang="en-GB" dirty="0"/>
              <a:t>Antenna</a:t>
            </a:r>
          </a:p>
          <a:p>
            <a:pPr lvl="1"/>
            <a:r>
              <a:rPr lang="en-GB" dirty="0"/>
              <a:t>Adjustable coupler</a:t>
            </a:r>
          </a:p>
          <a:p>
            <a:pPr lvl="1"/>
            <a:r>
              <a:rPr lang="en-GB" dirty="0"/>
              <a:t>Antenna shape</a:t>
            </a:r>
          </a:p>
          <a:p>
            <a:r>
              <a:rPr lang="en-GB" b="1" dirty="0"/>
              <a:t>Outer Antenna line</a:t>
            </a:r>
          </a:p>
          <a:p>
            <a:pPr lvl="1"/>
            <a:r>
              <a:rPr lang="en-GB" dirty="0"/>
              <a:t>Copper for RF</a:t>
            </a:r>
          </a:p>
          <a:p>
            <a:pPr lvl="1"/>
            <a:r>
              <a:rPr lang="en-GB" dirty="0"/>
              <a:t>Stainless steel</a:t>
            </a:r>
          </a:p>
          <a:p>
            <a:pPr lvl="1"/>
            <a:r>
              <a:rPr lang="en-GB" dirty="0"/>
              <a:t>Bad coating</a:t>
            </a:r>
          </a:p>
          <a:p>
            <a:pPr lvl="1"/>
            <a:r>
              <a:rPr lang="en-GB" dirty="0"/>
              <a:t>RF &amp; vacuum seal</a:t>
            </a:r>
          </a:p>
          <a:p>
            <a:r>
              <a:rPr lang="en-GB" dirty="0"/>
              <a:t>Protection of the FPC</a:t>
            </a:r>
          </a:p>
          <a:p>
            <a:r>
              <a:rPr lang="en-GB" dirty="0" err="1"/>
              <a:t>Cryomodule</a:t>
            </a:r>
            <a:r>
              <a:rPr lang="en-GB" dirty="0"/>
              <a:t> integration</a:t>
            </a:r>
          </a:p>
          <a:p>
            <a:r>
              <a:rPr lang="en-GB" dirty="0"/>
              <a:t>Orientation of the FPC</a:t>
            </a:r>
          </a:p>
          <a:p>
            <a:r>
              <a:rPr lang="en-GB" dirty="0"/>
              <a:t>Inner antenna cooling</a:t>
            </a:r>
          </a:p>
          <a:p>
            <a:r>
              <a:rPr lang="en-GB" dirty="0"/>
              <a:t>WG to coax</a:t>
            </a:r>
          </a:p>
          <a:p>
            <a:r>
              <a:rPr lang="en-GB" dirty="0" err="1"/>
              <a:t>Multipacting</a:t>
            </a:r>
            <a:endParaRPr lang="en-GB" dirty="0"/>
          </a:p>
          <a:p>
            <a:pPr lvl="1"/>
            <a:r>
              <a:rPr lang="en-GB" dirty="0" err="1"/>
              <a:t>Ti</a:t>
            </a:r>
            <a:r>
              <a:rPr lang="en-GB" dirty="0"/>
              <a:t> sputtering</a:t>
            </a:r>
          </a:p>
          <a:p>
            <a:pPr lvl="1"/>
            <a:r>
              <a:rPr lang="en-GB" dirty="0"/>
              <a:t>DC polarisation</a:t>
            </a:r>
          </a:p>
          <a:p>
            <a:r>
              <a:rPr lang="en-GB" dirty="0"/>
              <a:t>Simulation and proposed solution</a:t>
            </a:r>
          </a:p>
          <a:p>
            <a:pPr lvl="1"/>
            <a:r>
              <a:rPr lang="en-GB" dirty="0"/>
              <a:t>Cylindrical Design</a:t>
            </a:r>
          </a:p>
          <a:p>
            <a:pPr lvl="1"/>
            <a:r>
              <a:rPr lang="en-GB" dirty="0"/>
              <a:t>Coaxial disk</a:t>
            </a:r>
          </a:p>
          <a:p>
            <a:pPr lvl="1"/>
            <a:r>
              <a:rPr lang="en-GB" dirty="0"/>
              <a:t>Disk</a:t>
            </a:r>
          </a:p>
          <a:p>
            <a:r>
              <a:rPr lang="en-GB" dirty="0"/>
              <a:t>Construction</a:t>
            </a:r>
          </a:p>
          <a:p>
            <a:r>
              <a:rPr lang="en-GB" b="1" dirty="0"/>
              <a:t>Clean room</a:t>
            </a:r>
          </a:p>
          <a:p>
            <a:pPr lvl="1"/>
            <a:r>
              <a:rPr lang="en-GB" dirty="0"/>
              <a:t>Clean process study</a:t>
            </a:r>
          </a:p>
          <a:p>
            <a:pPr lvl="1"/>
            <a:r>
              <a:rPr lang="en-GB" dirty="0"/>
              <a:t>Mock-ups</a:t>
            </a:r>
          </a:p>
          <a:p>
            <a:pPr lvl="1"/>
            <a:r>
              <a:rPr lang="en-GB" dirty="0"/>
              <a:t>Preparation for assembly</a:t>
            </a:r>
          </a:p>
          <a:p>
            <a:pPr lvl="1"/>
            <a:r>
              <a:rPr lang="en-GB" dirty="0"/>
              <a:t>Assembly in ISO 5</a:t>
            </a:r>
          </a:p>
          <a:p>
            <a:pPr lvl="1"/>
            <a:r>
              <a:rPr lang="en-GB" dirty="0"/>
              <a:t>Assembly in ISO 4</a:t>
            </a:r>
          </a:p>
          <a:p>
            <a:endParaRPr lang="en-GB" dirty="0"/>
          </a:p>
          <a:p>
            <a:r>
              <a:rPr lang="en-GB" dirty="0"/>
              <a:t>FPC test boxes</a:t>
            </a:r>
          </a:p>
          <a:p>
            <a:r>
              <a:rPr lang="en-GB" dirty="0"/>
              <a:t>FPC test benches</a:t>
            </a:r>
          </a:p>
          <a:p>
            <a:pPr lvl="1"/>
            <a:r>
              <a:rPr lang="en-GB" dirty="0"/>
              <a:t>In clean room</a:t>
            </a:r>
          </a:p>
          <a:p>
            <a:pPr lvl="1"/>
            <a:r>
              <a:rPr lang="en-GB" dirty="0"/>
              <a:t>Resonant ring</a:t>
            </a:r>
          </a:p>
          <a:p>
            <a:r>
              <a:rPr lang="en-GB" dirty="0"/>
              <a:t>RF conditioning</a:t>
            </a:r>
          </a:p>
          <a:p>
            <a:pPr lvl="1"/>
            <a:r>
              <a:rPr lang="en-GB" dirty="0"/>
              <a:t>Ceramic cracks</a:t>
            </a:r>
          </a:p>
          <a:p>
            <a:pPr lvl="1"/>
            <a:r>
              <a:rPr lang="en-GB" dirty="0"/>
              <a:t>Conditioning process</a:t>
            </a:r>
          </a:p>
          <a:p>
            <a:pPr lvl="1"/>
            <a:r>
              <a:rPr lang="en-GB" dirty="0"/>
              <a:t>VCA</a:t>
            </a:r>
          </a:p>
          <a:p>
            <a:pPr lvl="1"/>
            <a:r>
              <a:rPr lang="en-GB" dirty="0"/>
              <a:t>Pulses</a:t>
            </a:r>
          </a:p>
          <a:p>
            <a:pPr lvl="1"/>
            <a:r>
              <a:rPr lang="en-GB" dirty="0"/>
              <a:t>Ramping</a:t>
            </a:r>
          </a:p>
          <a:p>
            <a:pPr lvl="1"/>
            <a:r>
              <a:rPr lang="en-GB" dirty="0"/>
              <a:t>Repetition rate</a:t>
            </a:r>
          </a:p>
          <a:p>
            <a:pPr lvl="1"/>
            <a:r>
              <a:rPr lang="en-GB" dirty="0"/>
              <a:t>TW and SW mode</a:t>
            </a:r>
          </a:p>
          <a:p>
            <a:pPr lvl="1"/>
            <a:r>
              <a:rPr lang="en-GB" dirty="0"/>
              <a:t>Automated process</a:t>
            </a:r>
          </a:p>
          <a:p>
            <a:pPr lvl="1"/>
            <a:r>
              <a:rPr lang="en-GB" dirty="0"/>
              <a:t>Processing time</a:t>
            </a:r>
          </a:p>
          <a:p>
            <a:pPr lvl="1"/>
            <a:r>
              <a:rPr lang="en-GB" dirty="0"/>
              <a:t>Summary</a:t>
            </a:r>
          </a:p>
          <a:p>
            <a:r>
              <a:rPr lang="en-GB" dirty="0"/>
              <a:t>First test results</a:t>
            </a:r>
          </a:p>
          <a:p>
            <a:pPr lvl="1"/>
            <a:r>
              <a:rPr lang="en-GB" dirty="0"/>
              <a:t>Arcing</a:t>
            </a:r>
          </a:p>
          <a:p>
            <a:r>
              <a:rPr lang="en-GB" dirty="0">
                <a:solidFill>
                  <a:srgbClr val="FF0000"/>
                </a:solidFill>
              </a:rPr>
              <a:t>Restart from step #1</a:t>
            </a:r>
          </a:p>
          <a:p>
            <a:pPr lvl="1"/>
            <a:endParaRPr lang="en-GB" dirty="0"/>
          </a:p>
        </p:txBody>
      </p:sp>
      <p:pic>
        <p:nvPicPr>
          <p:cNvPr id="18" name="Content Placeholder 9"/>
          <p:cNvPicPr>
            <a:picLocks noGrp="1" noChangeAspect="1"/>
          </p:cNvPicPr>
          <p:nvPr>
            <p:ph sz="half" idx="2"/>
          </p:nvPr>
        </p:nvPicPr>
        <p:blipFill rotWithShape="1">
          <a:blip r:embed="rId2" cstate="print">
            <a:extLst>
              <a:ext uri="{28A0092B-C50C-407E-A947-70E740481C1C}">
                <a14:useLocalDpi xmlns:a14="http://schemas.microsoft.com/office/drawing/2010/main" val="0"/>
              </a:ext>
            </a:extLst>
          </a:blip>
          <a:srcRect l="38273" t="3975" r="31320"/>
          <a:stretch/>
        </p:blipFill>
        <p:spPr>
          <a:xfrm>
            <a:off x="8256240" y="260648"/>
            <a:ext cx="3528392" cy="5736799"/>
          </a:xfrm>
        </p:spPr>
      </p:pic>
      <p:sp>
        <p:nvSpPr>
          <p:cNvPr id="2" name="Footer Placeholder 1"/>
          <p:cNvSpPr>
            <a:spLocks noGrp="1"/>
          </p:cNvSpPr>
          <p:nvPr>
            <p:ph type="ftr" sz="quarter" idx="11"/>
          </p:nvPr>
        </p:nvSpPr>
        <p:spPr/>
        <p:txBody>
          <a:bodyPr/>
          <a:lstStyle/>
          <a:p>
            <a:r>
              <a:rPr lang="en-GB"/>
              <a:t>RF Power transport, eric.montesinos@cern.ch, CERN RF Amplifiers &amp; Couplers</a:t>
            </a:r>
          </a:p>
        </p:txBody>
      </p:sp>
      <p:sp>
        <p:nvSpPr>
          <p:cNvPr id="3" name="Slide Number Placeholder 2"/>
          <p:cNvSpPr>
            <a:spLocks noGrp="1"/>
          </p:cNvSpPr>
          <p:nvPr>
            <p:ph type="sldNum" sz="quarter" idx="12"/>
          </p:nvPr>
        </p:nvSpPr>
        <p:spPr/>
        <p:txBody>
          <a:bodyPr/>
          <a:lstStyle/>
          <a:p>
            <a:fld id="{EF86F7D3-99D0-4571-B698-B7532A3A637D}" type="slidenum">
              <a:rPr lang="en-GB" smtClean="0"/>
              <a:t>48</a:t>
            </a:fld>
            <a:endParaRPr lang="en-GB"/>
          </a:p>
        </p:txBody>
      </p:sp>
    </p:spTree>
    <p:extLst>
      <p:ext uri="{BB962C8B-B14F-4D97-AF65-F5344CB8AC3E}">
        <p14:creationId xmlns:p14="http://schemas.microsoft.com/office/powerpoint/2010/main" val="13520690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GB" dirty="0"/>
              <a:t>Ceramic</a:t>
            </a:r>
          </a:p>
        </p:txBody>
      </p:sp>
      <p:sp>
        <p:nvSpPr>
          <p:cNvPr id="16" name="Content Placeholder 15"/>
          <p:cNvSpPr>
            <a:spLocks noGrp="1"/>
          </p:cNvSpPr>
          <p:nvPr>
            <p:ph sz="half" idx="1"/>
          </p:nvPr>
        </p:nvSpPr>
        <p:spPr/>
        <p:txBody>
          <a:bodyPr>
            <a:normAutofit/>
          </a:bodyPr>
          <a:lstStyle/>
          <a:p>
            <a:r>
              <a:rPr lang="en-GB" sz="1800" dirty="0"/>
              <a:t>This is the most important device of a FPC</a:t>
            </a:r>
          </a:p>
          <a:p>
            <a:r>
              <a:rPr lang="en-GB" sz="1800" dirty="0"/>
              <a:t>It ensures the vacuum leak tightness of the FPC, and of the entire machine!</a:t>
            </a:r>
          </a:p>
          <a:p>
            <a:r>
              <a:rPr lang="en-GB" sz="1800" dirty="0"/>
              <a:t>Any leak on the window immediately leads into degradation of the cavity and of the machine</a:t>
            </a:r>
          </a:p>
          <a:p>
            <a:r>
              <a:rPr lang="en-GB" sz="1800" dirty="0"/>
              <a:t>It is commonly a ceramic brazed with metal</a:t>
            </a:r>
          </a:p>
        </p:txBody>
      </p:sp>
      <p:pic>
        <p:nvPicPr>
          <p:cNvPr id="19" name="Content Placeholder 12"/>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40354" t="9573" r="33022" b="4957"/>
          <a:stretch/>
        </p:blipFill>
        <p:spPr>
          <a:xfrm>
            <a:off x="6960000" y="233098"/>
            <a:ext cx="3291648" cy="5963004"/>
          </a:xfrm>
        </p:spPr>
      </p:pic>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3" name="Footer Placeholder 2"/>
          <p:cNvSpPr>
            <a:spLocks noGrp="1"/>
          </p:cNvSpPr>
          <p:nvPr>
            <p:ph type="ftr" sz="quarter" idx="11"/>
          </p:nvPr>
        </p:nvSpPr>
        <p:spPr/>
        <p:txBody>
          <a:bodyPr/>
          <a:lstStyle/>
          <a:p>
            <a:r>
              <a:rPr lang="en-GB"/>
              <a:t>RF Power transport, eric.montesinos@cern.ch, CERN RF Amplifiers &amp; Couplers</a:t>
            </a:r>
          </a:p>
        </p:txBody>
      </p:sp>
      <p:sp>
        <p:nvSpPr>
          <p:cNvPr id="4" name="Slide Number Placeholder 3"/>
          <p:cNvSpPr>
            <a:spLocks noGrp="1"/>
          </p:cNvSpPr>
          <p:nvPr>
            <p:ph type="sldNum" sz="quarter" idx="12"/>
          </p:nvPr>
        </p:nvSpPr>
        <p:spPr/>
        <p:txBody>
          <a:bodyPr/>
          <a:lstStyle/>
          <a:p>
            <a:fld id="{EF86F7D3-99D0-4571-B698-B7532A3A637D}" type="slidenum">
              <a:rPr lang="en-GB" smtClean="0"/>
              <a:pPr/>
              <a:t>49</a:t>
            </a:fld>
            <a:endParaRPr lang="en-GB"/>
          </a:p>
        </p:txBody>
      </p:sp>
    </p:spTree>
    <p:extLst>
      <p:ext uri="{BB962C8B-B14F-4D97-AF65-F5344CB8AC3E}">
        <p14:creationId xmlns:p14="http://schemas.microsoft.com/office/powerpoint/2010/main" val="1691062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07E58-6EA4-7B2B-13F0-5AEA1C47B92B}"/>
              </a:ext>
            </a:extLst>
          </p:cNvPr>
          <p:cNvSpPr>
            <a:spLocks noGrp="1"/>
          </p:cNvSpPr>
          <p:nvPr>
            <p:ph type="title"/>
          </p:nvPr>
        </p:nvSpPr>
        <p:spPr/>
        <p:txBody>
          <a:bodyPr/>
          <a:lstStyle/>
          <a:p>
            <a:r>
              <a:rPr lang="en-US" dirty="0"/>
              <a:t>Introduction to Transmission Lines</a:t>
            </a:r>
          </a:p>
        </p:txBody>
      </p:sp>
      <p:sp>
        <p:nvSpPr>
          <p:cNvPr id="3" name="Content Placeholder 2">
            <a:extLst>
              <a:ext uri="{FF2B5EF4-FFF2-40B4-BE49-F238E27FC236}">
                <a16:creationId xmlns:a16="http://schemas.microsoft.com/office/drawing/2014/main" id="{F532867D-B2B8-13D6-EDDA-B9876E215E3E}"/>
              </a:ext>
            </a:extLst>
          </p:cNvPr>
          <p:cNvSpPr>
            <a:spLocks noGrp="1"/>
          </p:cNvSpPr>
          <p:nvPr>
            <p:ph sz="half" idx="1"/>
          </p:nvPr>
        </p:nvSpPr>
        <p:spPr/>
        <p:txBody>
          <a:bodyPr>
            <a:normAutofit/>
          </a:bodyPr>
          <a:lstStyle/>
          <a:p>
            <a:r>
              <a:rPr lang="en-GB" sz="1800" dirty="0"/>
              <a:t>The way to connect the Device Under Test (DUT), that can be an RF cavity, a kicker, a pick-up, an oscilloscope… is through a Transmission Line</a:t>
            </a:r>
          </a:p>
          <a:p>
            <a:endParaRPr lang="en-GB" sz="1800" dirty="0"/>
          </a:p>
          <a:p>
            <a:r>
              <a:rPr lang="en-GB" sz="1800" dirty="0"/>
              <a:t>If you plug your laptop charger into a wall outlet, the chord (transmission line) that connects the power to the charger is 3 meters long, the power is supplied at 50 Hz, should transmission line effects be taken into account?</a:t>
            </a:r>
          </a:p>
          <a:p>
            <a:r>
              <a:rPr lang="en-GB" sz="1800" dirty="0"/>
              <a:t>The wavelength at 50 Hz is 6’000 km (6 million meters) the transmission line in this case is 3/6’000’000 = 0.0000005 wavelengths long, so the transmission line is very short relative to a wavelength, and therefore will not have much impact on the device</a:t>
            </a:r>
          </a:p>
        </p:txBody>
      </p:sp>
      <p:sp>
        <p:nvSpPr>
          <p:cNvPr id="5" name="Date Placeholder 4">
            <a:extLst>
              <a:ext uri="{FF2B5EF4-FFF2-40B4-BE49-F238E27FC236}">
                <a16:creationId xmlns:a16="http://schemas.microsoft.com/office/drawing/2014/main" id="{66D85622-BEBB-CDE3-9F0B-25F1BF1E733E}"/>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74EC26D3-53CA-D4D0-8D24-C83A66EB1E1D}"/>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29AFFA6F-BFCE-C8CB-3E7C-7D74BE63BD8D}"/>
              </a:ext>
            </a:extLst>
          </p:cNvPr>
          <p:cNvSpPr>
            <a:spLocks noGrp="1"/>
          </p:cNvSpPr>
          <p:nvPr>
            <p:ph type="sldNum" sz="quarter" idx="12"/>
          </p:nvPr>
        </p:nvSpPr>
        <p:spPr/>
        <p:txBody>
          <a:bodyPr/>
          <a:lstStyle/>
          <a:p>
            <a:fld id="{52CEAA4A-B6C7-482D-AA5B-B1AF60C88ED2}" type="slidenum">
              <a:rPr lang="en-US" smtClean="0"/>
              <a:t>5</a:t>
            </a:fld>
            <a:endParaRPr lang="en-US"/>
          </a:p>
        </p:txBody>
      </p:sp>
      <p:sp>
        <p:nvSpPr>
          <p:cNvPr id="8" name="Rectangle 7">
            <a:extLst>
              <a:ext uri="{FF2B5EF4-FFF2-40B4-BE49-F238E27FC236}">
                <a16:creationId xmlns:a16="http://schemas.microsoft.com/office/drawing/2014/main" id="{72BB28CA-21BC-4AB1-DE27-AF019CA67F15}"/>
              </a:ext>
            </a:extLst>
          </p:cNvPr>
          <p:cNvSpPr/>
          <p:nvPr/>
        </p:nvSpPr>
        <p:spPr>
          <a:xfrm>
            <a:off x="7752000" y="2629026"/>
            <a:ext cx="548640"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Z</a:t>
            </a:r>
            <a:r>
              <a:rPr lang="fr-CH" baseline="-25000" dirty="0"/>
              <a:t>S</a:t>
            </a:r>
            <a:endParaRPr lang="en-US" baseline="-25000" dirty="0"/>
          </a:p>
        </p:txBody>
      </p:sp>
      <p:sp>
        <p:nvSpPr>
          <p:cNvPr id="11" name="Oval 10">
            <a:extLst>
              <a:ext uri="{FF2B5EF4-FFF2-40B4-BE49-F238E27FC236}">
                <a16:creationId xmlns:a16="http://schemas.microsoft.com/office/drawing/2014/main" id="{3038676E-3A84-6A36-7659-73C510B45B7B}"/>
              </a:ext>
            </a:extLst>
          </p:cNvPr>
          <p:cNvSpPr/>
          <p:nvPr/>
        </p:nvSpPr>
        <p:spPr>
          <a:xfrm>
            <a:off x="7142400" y="3163303"/>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V</a:t>
            </a:r>
            <a:endParaRPr lang="en-US" dirty="0"/>
          </a:p>
        </p:txBody>
      </p:sp>
      <p:cxnSp>
        <p:nvCxnSpPr>
          <p:cNvPr id="13" name="Connector: Elbow 12">
            <a:extLst>
              <a:ext uri="{FF2B5EF4-FFF2-40B4-BE49-F238E27FC236}">
                <a16:creationId xmlns:a16="http://schemas.microsoft.com/office/drawing/2014/main" id="{6227DBEE-4977-D602-71EB-343924CD768B}"/>
              </a:ext>
            </a:extLst>
          </p:cNvPr>
          <p:cNvCxnSpPr>
            <a:cxnSpLocks/>
            <a:stCxn id="11" idx="0"/>
            <a:endCxn id="8" idx="1"/>
          </p:cNvCxnSpPr>
          <p:nvPr/>
        </p:nvCxnSpPr>
        <p:spPr>
          <a:xfrm rot="5400000" flipH="1" flipV="1">
            <a:off x="7385802" y="2797105"/>
            <a:ext cx="351397" cy="381000"/>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609B640E-4D4C-B361-333F-A90C0E353EC9}"/>
              </a:ext>
            </a:extLst>
          </p:cNvPr>
          <p:cNvSpPr/>
          <p:nvPr/>
        </p:nvSpPr>
        <p:spPr>
          <a:xfrm>
            <a:off x="8668980" y="2763695"/>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cxnSp>
        <p:nvCxnSpPr>
          <p:cNvPr id="20" name="Straight Connector 19">
            <a:extLst>
              <a:ext uri="{FF2B5EF4-FFF2-40B4-BE49-F238E27FC236}">
                <a16:creationId xmlns:a16="http://schemas.microsoft.com/office/drawing/2014/main" id="{FB2F7583-D2BB-BCB6-F06C-2F5747E9BE33}"/>
              </a:ext>
            </a:extLst>
          </p:cNvPr>
          <p:cNvCxnSpPr>
            <a:cxnSpLocks/>
            <a:stCxn id="8" idx="3"/>
            <a:endCxn id="15" idx="2"/>
          </p:cNvCxnSpPr>
          <p:nvPr/>
        </p:nvCxnSpPr>
        <p:spPr>
          <a:xfrm flipV="1">
            <a:off x="8300640" y="2809415"/>
            <a:ext cx="368340" cy="2491"/>
          </a:xfrm>
          <a:prstGeom prst="line">
            <a:avLst/>
          </a:prstGeom>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248A15E6-1B2A-C3FA-1895-922A6D1E0E80}"/>
              </a:ext>
            </a:extLst>
          </p:cNvPr>
          <p:cNvSpPr/>
          <p:nvPr/>
        </p:nvSpPr>
        <p:spPr>
          <a:xfrm>
            <a:off x="8668980" y="3693935"/>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cxnSp>
        <p:nvCxnSpPr>
          <p:cNvPr id="23" name="Connector: Elbow 22">
            <a:extLst>
              <a:ext uri="{FF2B5EF4-FFF2-40B4-BE49-F238E27FC236}">
                <a16:creationId xmlns:a16="http://schemas.microsoft.com/office/drawing/2014/main" id="{E076EE66-7807-0B4F-1696-5889442F3983}"/>
              </a:ext>
            </a:extLst>
          </p:cNvPr>
          <p:cNvCxnSpPr>
            <a:cxnSpLocks/>
            <a:stCxn id="11" idx="4"/>
            <a:endCxn id="22" idx="2"/>
          </p:cNvCxnSpPr>
          <p:nvPr/>
        </p:nvCxnSpPr>
        <p:spPr>
          <a:xfrm rot="16200000" flipH="1">
            <a:off x="7960414" y="3031089"/>
            <a:ext cx="119152" cy="129798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B67F9AE-5BA3-5B2C-ACFF-9017832DEC7C}"/>
              </a:ext>
            </a:extLst>
          </p:cNvPr>
          <p:cNvCxnSpPr>
            <a:cxnSpLocks/>
            <a:stCxn id="15" idx="6"/>
            <a:endCxn id="32" idx="2"/>
          </p:cNvCxnSpPr>
          <p:nvPr/>
        </p:nvCxnSpPr>
        <p:spPr>
          <a:xfrm>
            <a:off x="8760420" y="2809415"/>
            <a:ext cx="12761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BE79083-3800-73DC-223F-1D67DEAE3ACD}"/>
              </a:ext>
            </a:extLst>
          </p:cNvPr>
          <p:cNvCxnSpPr>
            <a:cxnSpLocks/>
            <a:stCxn id="22" idx="6"/>
            <a:endCxn id="33" idx="2"/>
          </p:cNvCxnSpPr>
          <p:nvPr/>
        </p:nvCxnSpPr>
        <p:spPr>
          <a:xfrm>
            <a:off x="8760420" y="3739655"/>
            <a:ext cx="1276140"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EADD56F1-6A7F-5717-BA01-03721E8D8ADB}"/>
              </a:ext>
            </a:extLst>
          </p:cNvPr>
          <p:cNvSpPr/>
          <p:nvPr/>
        </p:nvSpPr>
        <p:spPr>
          <a:xfrm>
            <a:off x="10036560" y="2763695"/>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sp>
        <p:nvSpPr>
          <p:cNvPr id="33" name="Oval 32">
            <a:extLst>
              <a:ext uri="{FF2B5EF4-FFF2-40B4-BE49-F238E27FC236}">
                <a16:creationId xmlns:a16="http://schemas.microsoft.com/office/drawing/2014/main" id="{53432761-ADC3-7700-0016-36BCF570D627}"/>
              </a:ext>
            </a:extLst>
          </p:cNvPr>
          <p:cNvSpPr/>
          <p:nvPr/>
        </p:nvSpPr>
        <p:spPr>
          <a:xfrm>
            <a:off x="10036560" y="3693935"/>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42FA799D-BC51-3920-9C0B-9C70787C722E}"/>
              </a:ext>
            </a:extLst>
          </p:cNvPr>
          <p:cNvSpPr/>
          <p:nvPr/>
        </p:nvSpPr>
        <p:spPr>
          <a:xfrm>
            <a:off x="10488000" y="3069000"/>
            <a:ext cx="548640"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Z</a:t>
            </a:r>
            <a:r>
              <a:rPr lang="fr-CH" baseline="-25000" dirty="0"/>
              <a:t>L</a:t>
            </a:r>
            <a:endParaRPr lang="en-US" baseline="-25000" dirty="0"/>
          </a:p>
        </p:txBody>
      </p:sp>
      <p:cxnSp>
        <p:nvCxnSpPr>
          <p:cNvPr id="37" name="Connector: Elbow 36">
            <a:extLst>
              <a:ext uri="{FF2B5EF4-FFF2-40B4-BE49-F238E27FC236}">
                <a16:creationId xmlns:a16="http://schemas.microsoft.com/office/drawing/2014/main" id="{2B7B512F-8283-6255-C3F3-09D301F0F66B}"/>
              </a:ext>
            </a:extLst>
          </p:cNvPr>
          <p:cNvCxnSpPr>
            <a:cxnSpLocks/>
            <a:stCxn id="32" idx="6"/>
            <a:endCxn id="36" idx="0"/>
          </p:cNvCxnSpPr>
          <p:nvPr/>
        </p:nvCxnSpPr>
        <p:spPr>
          <a:xfrm>
            <a:off x="10128000" y="2809415"/>
            <a:ext cx="634320" cy="25958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42" name="Connector: Elbow 41">
            <a:extLst>
              <a:ext uri="{FF2B5EF4-FFF2-40B4-BE49-F238E27FC236}">
                <a16:creationId xmlns:a16="http://schemas.microsoft.com/office/drawing/2014/main" id="{F3F84286-63C0-37B3-BC2B-1B569812AE59}"/>
              </a:ext>
            </a:extLst>
          </p:cNvPr>
          <p:cNvCxnSpPr>
            <a:cxnSpLocks/>
            <a:stCxn id="33" idx="6"/>
            <a:endCxn id="36" idx="2"/>
          </p:cNvCxnSpPr>
          <p:nvPr/>
        </p:nvCxnSpPr>
        <p:spPr>
          <a:xfrm flipV="1">
            <a:off x="10128000" y="3434760"/>
            <a:ext cx="634320" cy="30489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845DA18-7F10-F0CF-6CBF-B59865F48D9A}"/>
              </a:ext>
            </a:extLst>
          </p:cNvPr>
          <p:cNvCxnSpPr>
            <a:cxnSpLocks/>
          </p:cNvCxnSpPr>
          <p:nvPr/>
        </p:nvCxnSpPr>
        <p:spPr>
          <a:xfrm>
            <a:off x="8760420" y="2528320"/>
            <a:ext cx="1276140" cy="0"/>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0408A87F-B1A2-D786-AF30-96137F88C400}"/>
              </a:ext>
            </a:extLst>
          </p:cNvPr>
          <p:cNvSpPr txBox="1"/>
          <p:nvPr/>
        </p:nvSpPr>
        <p:spPr>
          <a:xfrm>
            <a:off x="9257265" y="2182489"/>
            <a:ext cx="282450" cy="369332"/>
          </a:xfrm>
          <a:prstGeom prst="rect">
            <a:avLst/>
          </a:prstGeom>
          <a:noFill/>
        </p:spPr>
        <p:txBody>
          <a:bodyPr wrap="none" rtlCol="0">
            <a:spAutoFit/>
          </a:bodyPr>
          <a:lstStyle/>
          <a:p>
            <a:r>
              <a:rPr lang="fr-CH" dirty="0">
                <a:solidFill>
                  <a:srgbClr val="002060"/>
                </a:solidFill>
              </a:rPr>
              <a:t>L</a:t>
            </a:r>
            <a:endParaRPr lang="en-US" dirty="0">
              <a:solidFill>
                <a:srgbClr val="002060"/>
              </a:solidFill>
            </a:endParaRPr>
          </a:p>
        </p:txBody>
      </p: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B941E800-2467-F11A-D76C-803FD547FBE0}"/>
                  </a:ext>
                </a:extLst>
              </p:cNvPr>
              <p:cNvSpPr txBox="1"/>
              <p:nvPr/>
            </p:nvSpPr>
            <p:spPr>
              <a:xfrm>
                <a:off x="7161696" y="3940543"/>
                <a:ext cx="3908985" cy="1757789"/>
              </a:xfrm>
              <a:prstGeom prst="rect">
                <a:avLst/>
              </a:prstGeom>
              <a:noFill/>
            </p:spPr>
            <p:txBody>
              <a:bodyPr wrap="square">
                <a:spAutoFit/>
              </a:bodyPr>
              <a:lstStyle/>
              <a:p>
                <a:r>
                  <a:rPr lang="en-GB" sz="1600" dirty="0">
                    <a:solidFill>
                      <a:srgbClr val="002060"/>
                    </a:solidFill>
                  </a:rPr>
                  <a:t>In traditional low-frequency circuit analysis, the transmission line would not matter, the current flowing in the circuit would simply be</a:t>
                </a:r>
              </a:p>
              <a:p>
                <a:endParaRPr lang="en-GB" sz="1600" dirty="0">
                  <a:solidFill>
                    <a:srgbClr val="002060"/>
                  </a:solidFill>
                </a:endParaRPr>
              </a:p>
              <a:p>
                <a:pPr/>
                <a14:m>
                  <m:oMathPara xmlns:m="http://schemas.openxmlformats.org/officeDocument/2006/math">
                    <m:oMathParaPr>
                      <m:jc m:val="centerGroup"/>
                    </m:oMathParaPr>
                    <m:oMath xmlns:m="http://schemas.openxmlformats.org/officeDocument/2006/math">
                      <m:r>
                        <a:rPr lang="fr-CH" sz="1600" b="1" i="1" smtClean="0">
                          <a:solidFill>
                            <a:srgbClr val="002060"/>
                          </a:solidFill>
                          <a:latin typeface="Cambria Math" panose="02040503050406030204" pitchFamily="18" charset="0"/>
                        </a:rPr>
                        <m:t>𝑰</m:t>
                      </m:r>
                      <m:r>
                        <a:rPr lang="pt-BR" sz="1600" b="1" i="1" smtClean="0">
                          <a:solidFill>
                            <a:srgbClr val="002060"/>
                          </a:solidFill>
                          <a:latin typeface="Cambria Math" panose="02040503050406030204" pitchFamily="18" charset="0"/>
                        </a:rPr>
                        <m:t>=</m:t>
                      </m:r>
                      <m:f>
                        <m:fPr>
                          <m:ctrlPr>
                            <a:rPr lang="fr-CH" sz="1600" b="1" i="1" smtClean="0">
                              <a:solidFill>
                                <a:srgbClr val="002060"/>
                              </a:solidFill>
                              <a:latin typeface="Cambria Math" panose="02040503050406030204" pitchFamily="18" charset="0"/>
                            </a:rPr>
                          </m:ctrlPr>
                        </m:fPr>
                        <m:num>
                          <m:r>
                            <a:rPr lang="fr-CH" sz="1600" b="1" i="1" smtClean="0">
                              <a:solidFill>
                                <a:srgbClr val="002060"/>
                              </a:solidFill>
                              <a:latin typeface="Cambria Math" panose="02040503050406030204" pitchFamily="18" charset="0"/>
                            </a:rPr>
                            <m:t>𝑽</m:t>
                          </m:r>
                        </m:num>
                        <m:den>
                          <m:r>
                            <a:rPr lang="fr-CH" sz="1600" b="1" i="1" smtClean="0">
                              <a:solidFill>
                                <a:srgbClr val="002060"/>
                              </a:solidFill>
                              <a:latin typeface="Cambria Math" panose="02040503050406030204" pitchFamily="18" charset="0"/>
                            </a:rPr>
                            <m:t>𝒁</m:t>
                          </m:r>
                        </m:den>
                      </m:f>
                      <m:r>
                        <a:rPr lang="fr-CH" sz="1600" b="1" i="1" smtClean="0">
                          <a:solidFill>
                            <a:srgbClr val="002060"/>
                          </a:solidFill>
                          <a:latin typeface="Cambria Math" panose="02040503050406030204" pitchFamily="18" charset="0"/>
                        </a:rPr>
                        <m:t>→</m:t>
                      </m:r>
                      <m:r>
                        <a:rPr lang="fr-CH" sz="1600" b="1" i="1" smtClean="0">
                          <a:solidFill>
                            <a:srgbClr val="002060"/>
                          </a:solidFill>
                          <a:latin typeface="Cambria Math" panose="02040503050406030204" pitchFamily="18" charset="0"/>
                        </a:rPr>
                        <m:t>𝑰</m:t>
                      </m:r>
                      <m:r>
                        <a:rPr lang="fr-CH" sz="1600" b="1" i="1" smtClean="0">
                          <a:solidFill>
                            <a:srgbClr val="002060"/>
                          </a:solidFill>
                          <a:latin typeface="Cambria Math" panose="02040503050406030204" pitchFamily="18" charset="0"/>
                        </a:rPr>
                        <m:t>=</m:t>
                      </m:r>
                      <m:f>
                        <m:fPr>
                          <m:ctrlPr>
                            <a:rPr lang="pt-BR" sz="1600" b="1" i="1" smtClean="0">
                              <a:solidFill>
                                <a:srgbClr val="002060"/>
                              </a:solidFill>
                              <a:latin typeface="Cambria Math" panose="02040503050406030204" pitchFamily="18" charset="0"/>
                            </a:rPr>
                          </m:ctrlPr>
                        </m:fPr>
                        <m:num>
                          <m:r>
                            <a:rPr lang="fr-CH" sz="1600" b="1" i="1" smtClean="0">
                              <a:solidFill>
                                <a:srgbClr val="002060"/>
                              </a:solidFill>
                              <a:latin typeface="Cambria Math" panose="02040503050406030204" pitchFamily="18" charset="0"/>
                            </a:rPr>
                            <m:t>𝑽</m:t>
                          </m:r>
                        </m:num>
                        <m:den>
                          <m:r>
                            <a:rPr lang="fr-CH" sz="1600" b="1" i="1" smtClean="0">
                              <a:solidFill>
                                <a:srgbClr val="002060"/>
                              </a:solidFill>
                              <a:latin typeface="Cambria Math" panose="02040503050406030204" pitchFamily="18" charset="0"/>
                            </a:rPr>
                            <m:t>𝒁</m:t>
                          </m:r>
                          <m:r>
                            <a:rPr lang="fr-CH" sz="1600" b="1" i="1" baseline="-25000" smtClean="0">
                              <a:solidFill>
                                <a:srgbClr val="002060"/>
                              </a:solidFill>
                              <a:latin typeface="Cambria Math" panose="02040503050406030204" pitchFamily="18" charset="0"/>
                            </a:rPr>
                            <m:t>𝑺</m:t>
                          </m:r>
                          <m:r>
                            <a:rPr lang="fr-CH" sz="1600" b="1" i="1" smtClean="0">
                              <a:solidFill>
                                <a:srgbClr val="002060"/>
                              </a:solidFill>
                              <a:latin typeface="Cambria Math" panose="02040503050406030204" pitchFamily="18" charset="0"/>
                            </a:rPr>
                            <m:t>+</m:t>
                          </m:r>
                          <m:r>
                            <a:rPr lang="fr-CH" sz="1600" b="1" i="1" smtClean="0">
                              <a:solidFill>
                                <a:srgbClr val="002060"/>
                              </a:solidFill>
                              <a:latin typeface="Cambria Math" panose="02040503050406030204" pitchFamily="18" charset="0"/>
                            </a:rPr>
                            <m:t>𝒁𝑳</m:t>
                          </m:r>
                        </m:den>
                      </m:f>
                    </m:oMath>
                  </m:oMathPara>
                </a14:m>
                <a:endParaRPr lang="pt-BR" sz="1600" b="1" dirty="0">
                  <a:solidFill>
                    <a:srgbClr val="002060"/>
                  </a:solidFill>
                </a:endParaRPr>
              </a:p>
              <a:p>
                <a:endParaRPr lang="en-GB" sz="1400" dirty="0"/>
              </a:p>
            </p:txBody>
          </p:sp>
        </mc:Choice>
        <mc:Fallback xmlns="">
          <p:sp>
            <p:nvSpPr>
              <p:cNvPr id="50" name="TextBox 49">
                <a:extLst>
                  <a:ext uri="{FF2B5EF4-FFF2-40B4-BE49-F238E27FC236}">
                    <a16:creationId xmlns:a16="http://schemas.microsoft.com/office/drawing/2014/main" id="{B941E800-2467-F11A-D76C-803FD547FBE0}"/>
                  </a:ext>
                </a:extLst>
              </p:cNvPr>
              <p:cNvSpPr txBox="1">
                <a:spLocks noRot="1" noChangeAspect="1" noMove="1" noResize="1" noEditPoints="1" noAdjustHandles="1" noChangeArrowheads="1" noChangeShapeType="1" noTextEdit="1"/>
              </p:cNvSpPr>
              <p:nvPr/>
            </p:nvSpPr>
            <p:spPr>
              <a:xfrm>
                <a:off x="7161696" y="3940543"/>
                <a:ext cx="3908985" cy="1757789"/>
              </a:xfrm>
              <a:prstGeom prst="rect">
                <a:avLst/>
              </a:prstGeom>
              <a:blipFill>
                <a:blip r:embed="rId2"/>
                <a:stretch>
                  <a:fillRect l="-936" t="-1038" r="-624"/>
                </a:stretch>
              </a:blipFill>
            </p:spPr>
            <p:txBody>
              <a:bodyPr/>
              <a:lstStyle/>
              <a:p>
                <a:r>
                  <a:rPr lang="en-US">
                    <a:noFill/>
                  </a:rPr>
                  <a:t> </a:t>
                </a:r>
              </a:p>
            </p:txBody>
          </p:sp>
        </mc:Fallback>
      </mc:AlternateContent>
    </p:spTree>
    <p:extLst>
      <p:ext uri="{BB962C8B-B14F-4D97-AF65-F5344CB8AC3E}">
        <p14:creationId xmlns:p14="http://schemas.microsoft.com/office/powerpoint/2010/main" val="385038881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normAutofit/>
          </a:bodyPr>
          <a:lstStyle/>
          <a:p>
            <a:r>
              <a:rPr lang="en-GB" dirty="0"/>
              <a:t>Ceramic material</a:t>
            </a:r>
          </a:p>
        </p:txBody>
      </p:sp>
      <p:sp>
        <p:nvSpPr>
          <p:cNvPr id="3" name="Content Placeholder 2"/>
          <p:cNvSpPr>
            <a:spLocks noGrp="1"/>
          </p:cNvSpPr>
          <p:nvPr>
            <p:ph sz="half" idx="1"/>
          </p:nvPr>
        </p:nvSpPr>
        <p:spPr/>
        <p:txBody>
          <a:bodyPr>
            <a:normAutofit/>
          </a:bodyPr>
          <a:lstStyle/>
          <a:p>
            <a:r>
              <a:rPr lang="en-GB" sz="1800" dirty="0"/>
              <a:t>Most of the windows are built with an Al2O3 ceramic</a:t>
            </a:r>
          </a:p>
          <a:p>
            <a:r>
              <a:rPr lang="en-GB" sz="1800" dirty="0"/>
              <a:t>A very important parameter is the purity of the ceramic</a:t>
            </a:r>
          </a:p>
          <a:p>
            <a:r>
              <a:rPr lang="en-GB" sz="1800" dirty="0"/>
              <a:t>A too pure ceramic will be with very few losses, that is perfect for RF power, but will be very difficult to braze as the metallization will not adhere</a:t>
            </a:r>
          </a:p>
          <a:p>
            <a:r>
              <a:rPr lang="en-GB" sz="1800" dirty="0"/>
              <a:t>A ceramic with impurities will be much easier to braze, but will have a lot of losses that will induce a difficult cooling</a:t>
            </a:r>
          </a:p>
        </p:txBody>
      </p:sp>
      <p:sp>
        <p:nvSpPr>
          <p:cNvPr id="8" name="Content Placeholder 8"/>
          <p:cNvSpPr>
            <a:spLocks noGrp="1"/>
          </p:cNvSpPr>
          <p:nvPr>
            <p:ph sz="half" idx="2"/>
          </p:nvPr>
        </p:nvSpPr>
        <p:spPr/>
        <p:txBody>
          <a:bodyPr anchor="b">
            <a:normAutofit/>
          </a:bodyPr>
          <a:lstStyle/>
          <a:p>
            <a:r>
              <a:rPr lang="en-GB" sz="1600" dirty="0"/>
              <a:t>CERN published a reference document in 1996 (10 pages) explaining all the parameters that a ceramic for RF window shall fulfil</a:t>
            </a:r>
          </a:p>
          <a:p>
            <a:r>
              <a:rPr lang="en-US" sz="1600" dirty="0">
                <a:hlinkClick r:id="rId2"/>
              </a:rPr>
              <a:t>http://cds.cern.ch/record/91419?ln=fr</a:t>
            </a:r>
            <a:endParaRPr lang="en-US" sz="1600" dirty="0"/>
          </a:p>
          <a:p>
            <a:endParaRPr lang="en-GB" sz="1600" dirty="0"/>
          </a:p>
          <a:p>
            <a:r>
              <a:rPr lang="en-GB" sz="1600" dirty="0"/>
              <a:t>It is still in use, and all our ceramics are the Al2O3 - 97.6 % purity ones</a:t>
            </a:r>
          </a:p>
          <a:p>
            <a:r>
              <a:rPr lang="en-GB" sz="1600" dirty="0"/>
              <a:t>In view of future machine, we push R&amp;D to move to 99.9 % purity, having less losses, allowing for more power</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2" name="Footer Placeholder 1"/>
          <p:cNvSpPr>
            <a:spLocks noGrp="1"/>
          </p:cNvSpPr>
          <p:nvPr>
            <p:ph type="ftr" sz="quarter" idx="11"/>
          </p:nvPr>
        </p:nvSpPr>
        <p:spPr/>
        <p:txBody>
          <a:bodyPr/>
          <a:lstStyle/>
          <a:p>
            <a:r>
              <a:rPr lang="en-GB"/>
              <a:t>RF Power transport, eric.montesinos@cern.ch, CERN RF Amplifiers &amp; Couplers</a:t>
            </a:r>
          </a:p>
        </p:txBody>
      </p:sp>
      <p:sp>
        <p:nvSpPr>
          <p:cNvPr id="4" name="Slide Number Placeholder 3"/>
          <p:cNvSpPr>
            <a:spLocks noGrp="1"/>
          </p:cNvSpPr>
          <p:nvPr>
            <p:ph type="sldNum" sz="quarter" idx="12"/>
          </p:nvPr>
        </p:nvSpPr>
        <p:spPr/>
        <p:txBody>
          <a:bodyPr/>
          <a:lstStyle/>
          <a:p>
            <a:fld id="{EF86F7D3-99D0-4571-B698-B7532A3A637D}" type="slidenum">
              <a:rPr lang="en-GB" smtClean="0"/>
              <a:pPr/>
              <a:t>50</a:t>
            </a:fld>
            <a:endParaRPr lang="en-GB"/>
          </a:p>
        </p:txBody>
      </p:sp>
      <p:graphicFrame>
        <p:nvGraphicFramePr>
          <p:cNvPr id="9" name="Content Placeholder 7"/>
          <p:cNvGraphicFramePr>
            <a:graphicFrameLocks/>
          </p:cNvGraphicFramePr>
          <p:nvPr>
            <p:extLst>
              <p:ext uri="{D42A27DB-BD31-4B8C-83A1-F6EECF244321}">
                <p14:modId xmlns:p14="http://schemas.microsoft.com/office/powerpoint/2010/main" val="1803954085"/>
              </p:ext>
            </p:extLst>
          </p:nvPr>
        </p:nvGraphicFramePr>
        <p:xfrm>
          <a:off x="6139163" y="1690688"/>
          <a:ext cx="5181600" cy="1483360"/>
        </p:xfrm>
        <a:graphic>
          <a:graphicData uri="http://schemas.openxmlformats.org/drawingml/2006/table">
            <a:tbl>
              <a:tblPr firstRow="1">
                <a:tableStyleId>{6E25E649-3F16-4E02-A733-19D2CDBF48F0}</a:tableStyleId>
              </a:tblPr>
              <a:tblGrid>
                <a:gridCol w="981364">
                  <a:extLst>
                    <a:ext uri="{9D8B030D-6E8A-4147-A177-3AD203B41FA5}">
                      <a16:colId xmlns:a16="http://schemas.microsoft.com/office/drawing/2014/main" val="1957142419"/>
                    </a:ext>
                  </a:extLst>
                </a:gridCol>
                <a:gridCol w="981364">
                  <a:extLst>
                    <a:ext uri="{9D8B030D-6E8A-4147-A177-3AD203B41FA5}">
                      <a16:colId xmlns:a16="http://schemas.microsoft.com/office/drawing/2014/main" val="3435616270"/>
                    </a:ext>
                  </a:extLst>
                </a:gridCol>
                <a:gridCol w="1609436">
                  <a:extLst>
                    <a:ext uri="{9D8B030D-6E8A-4147-A177-3AD203B41FA5}">
                      <a16:colId xmlns:a16="http://schemas.microsoft.com/office/drawing/2014/main" val="1783395202"/>
                    </a:ext>
                  </a:extLst>
                </a:gridCol>
                <a:gridCol w="1609436">
                  <a:extLst>
                    <a:ext uri="{9D8B030D-6E8A-4147-A177-3AD203B41FA5}">
                      <a16:colId xmlns:a16="http://schemas.microsoft.com/office/drawing/2014/main" val="808196533"/>
                    </a:ext>
                  </a:extLst>
                </a:gridCol>
              </a:tblGrid>
              <a:tr h="370840">
                <a:tc>
                  <a:txBody>
                    <a:bodyPr/>
                    <a:lstStyle/>
                    <a:p>
                      <a:pPr algn="ctr"/>
                      <a:endParaRPr lang="en-GB" sz="1600" dirty="0"/>
                    </a:p>
                  </a:txBody>
                  <a:tcPr anchor="ctr"/>
                </a:tc>
                <a:tc>
                  <a:txBody>
                    <a:bodyPr/>
                    <a:lstStyle/>
                    <a:p>
                      <a:pPr algn="ctr"/>
                      <a:r>
                        <a:rPr lang="en-GB" sz="1600" dirty="0"/>
                        <a:t>Purity</a:t>
                      </a:r>
                    </a:p>
                  </a:txBody>
                  <a:tcPr anchor="ctr"/>
                </a:tc>
                <a:tc>
                  <a:txBody>
                    <a:bodyPr/>
                    <a:lstStyle/>
                    <a:p>
                      <a:pPr algn="ctr"/>
                      <a:r>
                        <a:rPr lang="en-GB" sz="1600" dirty="0"/>
                        <a:t>RF losses</a:t>
                      </a:r>
                    </a:p>
                  </a:txBody>
                  <a:tcPr anchor="ctr"/>
                </a:tc>
                <a:tc>
                  <a:txBody>
                    <a:bodyPr/>
                    <a:lstStyle/>
                    <a:p>
                      <a:pPr algn="ctr"/>
                      <a:r>
                        <a:rPr lang="en-GB" sz="1600" dirty="0"/>
                        <a:t>Brazing</a:t>
                      </a:r>
                    </a:p>
                  </a:txBody>
                  <a:tcPr anchor="ctr"/>
                </a:tc>
                <a:extLst>
                  <a:ext uri="{0D108BD9-81ED-4DB2-BD59-A6C34878D82A}">
                    <a16:rowId xmlns:a16="http://schemas.microsoft.com/office/drawing/2014/main" val="159503379"/>
                  </a:ext>
                </a:extLst>
              </a:tr>
              <a:tr h="370840">
                <a:tc>
                  <a:txBody>
                    <a:bodyPr/>
                    <a:lstStyle/>
                    <a:p>
                      <a:pPr algn="ctr"/>
                      <a:r>
                        <a:rPr lang="en-GB" sz="1600" dirty="0">
                          <a:solidFill>
                            <a:srgbClr val="002060"/>
                          </a:solidFill>
                        </a:rPr>
                        <a:t>Al</a:t>
                      </a:r>
                      <a:r>
                        <a:rPr lang="en-GB" sz="1600" baseline="-25000" dirty="0">
                          <a:solidFill>
                            <a:srgbClr val="002060"/>
                          </a:solidFill>
                        </a:rPr>
                        <a:t>2</a:t>
                      </a:r>
                      <a:r>
                        <a:rPr lang="en-GB" sz="1600" dirty="0">
                          <a:solidFill>
                            <a:srgbClr val="002060"/>
                          </a:solidFill>
                        </a:rPr>
                        <a:t>O</a:t>
                      </a:r>
                      <a:r>
                        <a:rPr lang="en-GB" sz="1600" baseline="-25000" dirty="0">
                          <a:solidFill>
                            <a:srgbClr val="002060"/>
                          </a:solidFill>
                        </a:rPr>
                        <a:t>3</a:t>
                      </a:r>
                      <a:endParaRPr lang="en-GB" sz="1600" dirty="0">
                        <a:solidFill>
                          <a:srgbClr val="002060"/>
                        </a:solidFill>
                      </a:endParaRPr>
                    </a:p>
                  </a:txBody>
                  <a:tcPr anchor="ctr"/>
                </a:tc>
                <a:tc>
                  <a:txBody>
                    <a:bodyPr/>
                    <a:lstStyle/>
                    <a:p>
                      <a:pPr algn="ctr"/>
                      <a:r>
                        <a:rPr lang="en-GB" sz="1600" dirty="0">
                          <a:solidFill>
                            <a:srgbClr val="002060"/>
                          </a:solidFill>
                        </a:rPr>
                        <a:t>99.9</a:t>
                      </a:r>
                      <a:r>
                        <a:rPr lang="en-GB" sz="1600" baseline="0" dirty="0">
                          <a:solidFill>
                            <a:srgbClr val="002060"/>
                          </a:solidFill>
                        </a:rPr>
                        <a:t> %</a:t>
                      </a:r>
                      <a:endParaRPr lang="en-GB" sz="1600" dirty="0">
                        <a:solidFill>
                          <a:srgbClr val="002060"/>
                        </a:solidFill>
                      </a:endParaRPr>
                    </a:p>
                  </a:txBody>
                  <a:tcPr anchor="ctr"/>
                </a:tc>
                <a:tc>
                  <a:txBody>
                    <a:bodyPr/>
                    <a:lstStyle/>
                    <a:p>
                      <a:pPr algn="ctr"/>
                      <a:r>
                        <a:rPr lang="en-GB" sz="1600" dirty="0">
                          <a:solidFill>
                            <a:srgbClr val="002060"/>
                          </a:solidFill>
                        </a:rPr>
                        <a:t>Very Low</a:t>
                      </a:r>
                    </a:p>
                  </a:txBody>
                  <a:tcPr anchor="ctr"/>
                </a:tc>
                <a:tc>
                  <a:txBody>
                    <a:bodyPr/>
                    <a:lstStyle/>
                    <a:p>
                      <a:pPr algn="ctr"/>
                      <a:r>
                        <a:rPr lang="en-GB" sz="1600" dirty="0">
                          <a:solidFill>
                            <a:srgbClr val="002060"/>
                          </a:solidFill>
                        </a:rPr>
                        <a:t>Very difficult</a:t>
                      </a:r>
                    </a:p>
                  </a:txBody>
                  <a:tcPr anchor="ctr"/>
                </a:tc>
                <a:extLst>
                  <a:ext uri="{0D108BD9-81ED-4DB2-BD59-A6C34878D82A}">
                    <a16:rowId xmlns:a16="http://schemas.microsoft.com/office/drawing/2014/main" val="3863154157"/>
                  </a:ext>
                </a:extLst>
              </a:tr>
              <a:tr h="370840">
                <a:tc>
                  <a:txBody>
                    <a:bodyPr/>
                    <a:lstStyle/>
                    <a:p>
                      <a:pPr algn="ctr"/>
                      <a:r>
                        <a:rPr lang="en-GB" sz="1600" dirty="0">
                          <a:solidFill>
                            <a:srgbClr val="002060"/>
                          </a:solidFill>
                        </a:rPr>
                        <a:t>Al</a:t>
                      </a:r>
                      <a:r>
                        <a:rPr lang="en-GB" sz="1600" baseline="-25000" dirty="0">
                          <a:solidFill>
                            <a:srgbClr val="002060"/>
                          </a:solidFill>
                        </a:rPr>
                        <a:t>2</a:t>
                      </a:r>
                      <a:r>
                        <a:rPr lang="en-GB" sz="1600" dirty="0">
                          <a:solidFill>
                            <a:srgbClr val="002060"/>
                          </a:solidFill>
                        </a:rPr>
                        <a:t>O</a:t>
                      </a:r>
                      <a:r>
                        <a:rPr lang="en-GB" sz="1600" baseline="-25000" dirty="0">
                          <a:solidFill>
                            <a:srgbClr val="002060"/>
                          </a:solidFill>
                        </a:rPr>
                        <a:t>3</a:t>
                      </a:r>
                      <a:endParaRPr lang="en-GB" sz="1600" dirty="0">
                        <a:solidFill>
                          <a:srgbClr val="002060"/>
                        </a:solidFill>
                      </a:endParaRPr>
                    </a:p>
                  </a:txBody>
                  <a:tcPr anchor="ctr"/>
                </a:tc>
                <a:tc>
                  <a:txBody>
                    <a:bodyPr/>
                    <a:lstStyle/>
                    <a:p>
                      <a:pPr algn="ctr"/>
                      <a:r>
                        <a:rPr lang="en-GB" sz="1600" dirty="0">
                          <a:solidFill>
                            <a:srgbClr val="002060"/>
                          </a:solidFill>
                        </a:rPr>
                        <a:t>97.6 %</a:t>
                      </a:r>
                    </a:p>
                  </a:txBody>
                  <a:tcPr anchor="ctr"/>
                </a:tc>
                <a:tc>
                  <a:txBody>
                    <a:bodyPr/>
                    <a:lstStyle/>
                    <a:p>
                      <a:pPr algn="ctr"/>
                      <a:r>
                        <a:rPr lang="en-GB" sz="1600" dirty="0">
                          <a:solidFill>
                            <a:srgbClr val="002060"/>
                          </a:solidFill>
                        </a:rPr>
                        <a:t>Medium</a:t>
                      </a:r>
                    </a:p>
                  </a:txBody>
                  <a:tcPr anchor="ctr"/>
                </a:tc>
                <a:tc>
                  <a:txBody>
                    <a:bodyPr/>
                    <a:lstStyle/>
                    <a:p>
                      <a:pPr algn="ctr"/>
                      <a:r>
                        <a:rPr lang="en-GB" sz="1600" dirty="0">
                          <a:solidFill>
                            <a:srgbClr val="002060"/>
                          </a:solidFill>
                        </a:rPr>
                        <a:t>Medium</a:t>
                      </a:r>
                    </a:p>
                  </a:txBody>
                  <a:tcPr anchor="ctr"/>
                </a:tc>
                <a:extLst>
                  <a:ext uri="{0D108BD9-81ED-4DB2-BD59-A6C34878D82A}">
                    <a16:rowId xmlns:a16="http://schemas.microsoft.com/office/drawing/2014/main" val="2106533138"/>
                  </a:ext>
                </a:extLst>
              </a:tr>
              <a:tr h="370840">
                <a:tc>
                  <a:txBody>
                    <a:bodyPr/>
                    <a:lstStyle/>
                    <a:p>
                      <a:pPr algn="ctr"/>
                      <a:r>
                        <a:rPr lang="en-GB" sz="1600" dirty="0">
                          <a:solidFill>
                            <a:srgbClr val="002060"/>
                          </a:solidFill>
                        </a:rPr>
                        <a:t>Al</a:t>
                      </a:r>
                      <a:r>
                        <a:rPr lang="en-GB" sz="1600" baseline="-25000" dirty="0">
                          <a:solidFill>
                            <a:srgbClr val="002060"/>
                          </a:solidFill>
                        </a:rPr>
                        <a:t>2</a:t>
                      </a:r>
                      <a:r>
                        <a:rPr lang="en-GB" sz="1600" dirty="0">
                          <a:solidFill>
                            <a:srgbClr val="002060"/>
                          </a:solidFill>
                        </a:rPr>
                        <a:t>O</a:t>
                      </a:r>
                      <a:r>
                        <a:rPr lang="en-GB" sz="1600" baseline="-25000" dirty="0">
                          <a:solidFill>
                            <a:srgbClr val="002060"/>
                          </a:solidFill>
                        </a:rPr>
                        <a:t>3</a:t>
                      </a:r>
                      <a:endParaRPr lang="en-GB" sz="1600" dirty="0">
                        <a:solidFill>
                          <a:srgbClr val="002060"/>
                        </a:solidFill>
                      </a:endParaRPr>
                    </a:p>
                  </a:txBody>
                  <a:tcPr anchor="ctr"/>
                </a:tc>
                <a:tc>
                  <a:txBody>
                    <a:bodyPr/>
                    <a:lstStyle/>
                    <a:p>
                      <a:pPr algn="ctr"/>
                      <a:r>
                        <a:rPr lang="en-GB" sz="1600" dirty="0">
                          <a:solidFill>
                            <a:srgbClr val="002060"/>
                          </a:solidFill>
                        </a:rPr>
                        <a:t>95 %</a:t>
                      </a:r>
                    </a:p>
                  </a:txBody>
                  <a:tcPr anchor="ctr"/>
                </a:tc>
                <a:tc>
                  <a:txBody>
                    <a:bodyPr/>
                    <a:lstStyle/>
                    <a:p>
                      <a:pPr algn="ctr"/>
                      <a:r>
                        <a:rPr lang="en-GB" sz="1600" dirty="0">
                          <a:solidFill>
                            <a:srgbClr val="002060"/>
                          </a:solidFill>
                        </a:rPr>
                        <a:t>Higher</a:t>
                      </a:r>
                    </a:p>
                  </a:txBody>
                  <a:tcPr anchor="ctr"/>
                </a:tc>
                <a:tc>
                  <a:txBody>
                    <a:bodyPr/>
                    <a:lstStyle/>
                    <a:p>
                      <a:pPr algn="ctr"/>
                      <a:r>
                        <a:rPr lang="en-GB" sz="1600" dirty="0">
                          <a:solidFill>
                            <a:srgbClr val="002060"/>
                          </a:solidFill>
                        </a:rPr>
                        <a:t>Easier</a:t>
                      </a:r>
                    </a:p>
                  </a:txBody>
                  <a:tcPr anchor="ctr"/>
                </a:tc>
                <a:extLst>
                  <a:ext uri="{0D108BD9-81ED-4DB2-BD59-A6C34878D82A}">
                    <a16:rowId xmlns:a16="http://schemas.microsoft.com/office/drawing/2014/main" val="2562084661"/>
                  </a:ext>
                </a:extLst>
              </a:tr>
            </a:tbl>
          </a:graphicData>
        </a:graphic>
      </p:graphicFrame>
    </p:spTree>
    <p:extLst>
      <p:ext uri="{BB962C8B-B14F-4D97-AF65-F5344CB8AC3E}">
        <p14:creationId xmlns:p14="http://schemas.microsoft.com/office/powerpoint/2010/main" val="14077964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normAutofit/>
          </a:bodyPr>
          <a:lstStyle/>
          <a:p>
            <a:r>
              <a:rPr lang="en-GB" dirty="0"/>
              <a:t>Metallization</a:t>
            </a:r>
          </a:p>
        </p:txBody>
      </p:sp>
      <p:sp>
        <p:nvSpPr>
          <p:cNvPr id="3" name="Content Placeholder 2"/>
          <p:cNvSpPr>
            <a:spLocks noGrp="1"/>
          </p:cNvSpPr>
          <p:nvPr>
            <p:ph sz="half" idx="1"/>
          </p:nvPr>
        </p:nvSpPr>
        <p:spPr/>
        <p:txBody>
          <a:bodyPr>
            <a:normAutofit/>
          </a:bodyPr>
          <a:lstStyle/>
          <a:p>
            <a:r>
              <a:rPr lang="en-GB" sz="1800" dirty="0"/>
              <a:t>Before brazing the metallic line, the window has to be metallized</a:t>
            </a:r>
          </a:p>
          <a:p>
            <a:r>
              <a:rPr lang="en-GB" sz="1800" dirty="0"/>
              <a:t>The most common medium used is a Molly-Manganese deposition on the surfaces to be brazed</a:t>
            </a:r>
          </a:p>
          <a:p>
            <a:r>
              <a:rPr lang="en-GB" sz="1800" dirty="0"/>
              <a:t>It is often painted by hands</a:t>
            </a:r>
          </a:p>
          <a:p>
            <a:r>
              <a:rPr lang="en-GB" sz="1800" dirty="0"/>
              <a:t>This paint is very sensible and must be kept in movement at any time, under a controlled temperature and humidity</a:t>
            </a:r>
          </a:p>
          <a:p>
            <a:r>
              <a:rPr lang="en-GB" sz="1800" dirty="0"/>
              <a:t>The metallic lines will be brazed onto that </a:t>
            </a:r>
            <a:r>
              <a:rPr lang="en-GB" sz="1800" dirty="0" err="1"/>
              <a:t>MoMn</a:t>
            </a:r>
            <a:r>
              <a:rPr lang="en-GB" sz="1800" dirty="0"/>
              <a:t> support, it is of the highest importance</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2" name="Footer Placeholder 1"/>
          <p:cNvSpPr>
            <a:spLocks noGrp="1"/>
          </p:cNvSpPr>
          <p:nvPr>
            <p:ph type="ftr" sz="quarter" idx="11"/>
          </p:nvPr>
        </p:nvSpPr>
        <p:spPr/>
        <p:txBody>
          <a:bodyPr/>
          <a:lstStyle/>
          <a:p>
            <a:r>
              <a:rPr lang="en-GB"/>
              <a:t>RF Power transport, eric.montesinos@cern.ch, CERN RF Amplifiers &amp; Couplers</a:t>
            </a:r>
          </a:p>
        </p:txBody>
      </p:sp>
      <p:sp>
        <p:nvSpPr>
          <p:cNvPr id="4" name="Slide Number Placeholder 3"/>
          <p:cNvSpPr>
            <a:spLocks noGrp="1"/>
          </p:cNvSpPr>
          <p:nvPr>
            <p:ph type="sldNum" sz="quarter" idx="12"/>
          </p:nvPr>
        </p:nvSpPr>
        <p:spPr/>
        <p:txBody>
          <a:bodyPr/>
          <a:lstStyle/>
          <a:p>
            <a:fld id="{EF86F7D3-99D0-4571-B698-B7532A3A637D}" type="slidenum">
              <a:rPr lang="en-GB" smtClean="0"/>
              <a:pPr/>
              <a:t>51</a:t>
            </a:fld>
            <a:endParaRPr lang="en-GB"/>
          </a:p>
        </p:txBody>
      </p:sp>
      <p:sp>
        <p:nvSpPr>
          <p:cNvPr id="8" name="TextBox 7"/>
          <p:cNvSpPr txBox="1"/>
          <p:nvPr/>
        </p:nvSpPr>
        <p:spPr>
          <a:xfrm>
            <a:off x="6456040" y="4916249"/>
            <a:ext cx="4680000" cy="923330"/>
          </a:xfrm>
          <a:prstGeom prst="rect">
            <a:avLst/>
          </a:prstGeom>
          <a:noFill/>
        </p:spPr>
        <p:txBody>
          <a:bodyPr wrap="square" rtlCol="0">
            <a:spAutoFit/>
          </a:bodyPr>
          <a:lstStyle/>
          <a:p>
            <a:pPr algn="ctr"/>
            <a:r>
              <a:rPr lang="en-GB" dirty="0">
                <a:solidFill>
                  <a:srgbClr val="002060"/>
                </a:solidFill>
              </a:rPr>
              <a:t>A default in the metallization of the ceramic, one can easily understand that it will not be possible to braze any metallic part onto it</a:t>
            </a:r>
          </a:p>
        </p:txBody>
      </p:sp>
      <p:pic>
        <p:nvPicPr>
          <p:cNvPr id="9" name="Content Placeholder 8"/>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456040" y="908720"/>
            <a:ext cx="4680000" cy="3849491"/>
          </a:xfrm>
          <a:prstGeom prst="rect">
            <a:avLst/>
          </a:prstGeom>
          <a:ln>
            <a:noFill/>
          </a:ln>
          <a:effectLst/>
        </p:spPr>
      </p:pic>
    </p:spTree>
    <p:extLst>
      <p:ext uri="{BB962C8B-B14F-4D97-AF65-F5344CB8AC3E}">
        <p14:creationId xmlns:p14="http://schemas.microsoft.com/office/powerpoint/2010/main" val="29389376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Window families</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2" name="Footer Placeholder 1"/>
          <p:cNvSpPr>
            <a:spLocks noGrp="1"/>
          </p:cNvSpPr>
          <p:nvPr>
            <p:ph type="ftr" sz="quarter" idx="11"/>
          </p:nvPr>
        </p:nvSpPr>
        <p:spPr/>
        <p:txBody>
          <a:bodyPr/>
          <a:lstStyle/>
          <a:p>
            <a:r>
              <a:rPr lang="en-GB"/>
              <a:t>RF Power transport, eric.montesinos@cern.ch, CERN RF Amplifiers &amp; Couplers</a:t>
            </a:r>
          </a:p>
        </p:txBody>
      </p:sp>
      <p:sp>
        <p:nvSpPr>
          <p:cNvPr id="3" name="Slide Number Placeholder 2"/>
          <p:cNvSpPr>
            <a:spLocks noGrp="1"/>
          </p:cNvSpPr>
          <p:nvPr>
            <p:ph type="sldNum" sz="quarter" idx="12"/>
          </p:nvPr>
        </p:nvSpPr>
        <p:spPr/>
        <p:txBody>
          <a:bodyPr/>
          <a:lstStyle/>
          <a:p>
            <a:fld id="{EF86F7D3-99D0-4571-B698-B7532A3A637D}" type="slidenum">
              <a:rPr lang="en-GB" smtClean="0"/>
              <a:pPr/>
              <a:t>52</a:t>
            </a:fld>
            <a:endParaRPr lang="en-GB"/>
          </a:p>
        </p:txBody>
      </p:sp>
      <p:sp>
        <p:nvSpPr>
          <p:cNvPr id="11" name="Rectangle 10"/>
          <p:cNvSpPr/>
          <p:nvPr/>
        </p:nvSpPr>
        <p:spPr>
          <a:xfrm>
            <a:off x="850062" y="3565736"/>
            <a:ext cx="2880000" cy="2616101"/>
          </a:xfrm>
          <a:prstGeom prst="rect">
            <a:avLst/>
          </a:prstGeom>
        </p:spPr>
        <p:txBody>
          <a:bodyPr wrap="square">
            <a:spAutoFit/>
          </a:bodyPr>
          <a:lstStyle/>
          <a:p>
            <a:pPr algn="ctr"/>
            <a:r>
              <a:rPr lang="en-GB" sz="1600" b="1" dirty="0">
                <a:solidFill>
                  <a:srgbClr val="002060"/>
                </a:solidFill>
              </a:rPr>
              <a:t>Disk windows</a:t>
            </a:r>
          </a:p>
          <a:p>
            <a:pPr algn="ctr"/>
            <a:endParaRPr lang="en-GB" sz="1600" dirty="0">
              <a:solidFill>
                <a:srgbClr val="002060"/>
              </a:solidFill>
            </a:endParaRPr>
          </a:p>
          <a:p>
            <a:pPr algn="ctr"/>
            <a:r>
              <a:rPr lang="en-GB" sz="1600" dirty="0">
                <a:solidFill>
                  <a:srgbClr val="002060"/>
                </a:solidFill>
              </a:rPr>
              <a:t>SPS, 800 MHz</a:t>
            </a:r>
          </a:p>
          <a:p>
            <a:pPr algn="ctr"/>
            <a:r>
              <a:rPr lang="en-GB" sz="1600" dirty="0">
                <a:solidFill>
                  <a:srgbClr val="002060"/>
                </a:solidFill>
              </a:rPr>
              <a:t>150 KW CW</a:t>
            </a:r>
          </a:p>
          <a:p>
            <a:pPr algn="ctr"/>
            <a:endParaRPr lang="en-GB" sz="1600" dirty="0">
              <a:solidFill>
                <a:srgbClr val="002060"/>
              </a:solidFill>
            </a:endParaRPr>
          </a:p>
          <a:p>
            <a:pPr algn="ctr"/>
            <a:r>
              <a:rPr lang="en-GB" sz="1600" dirty="0">
                <a:solidFill>
                  <a:srgbClr val="002060"/>
                </a:solidFill>
              </a:rPr>
              <a:t>Linac4, 352 MHz</a:t>
            </a:r>
          </a:p>
          <a:p>
            <a:pPr algn="ctr"/>
            <a:r>
              <a:rPr lang="en-GB" sz="1600" dirty="0">
                <a:solidFill>
                  <a:srgbClr val="002060"/>
                </a:solidFill>
              </a:rPr>
              <a:t>1 MW 10 % duty</a:t>
            </a:r>
          </a:p>
          <a:p>
            <a:pPr algn="ctr"/>
            <a:endParaRPr lang="en-GB" sz="1600" dirty="0">
              <a:solidFill>
                <a:srgbClr val="002060"/>
              </a:solidFill>
            </a:endParaRPr>
          </a:p>
          <a:p>
            <a:pPr algn="ctr"/>
            <a:r>
              <a:rPr lang="en-GB" sz="1600" dirty="0">
                <a:solidFill>
                  <a:srgbClr val="002060"/>
                </a:solidFill>
              </a:rPr>
              <a:t>LHC 2, 400 MHz</a:t>
            </a:r>
          </a:p>
          <a:p>
            <a:pPr algn="ctr"/>
            <a:r>
              <a:rPr lang="en-GB" sz="1600" dirty="0">
                <a:solidFill>
                  <a:srgbClr val="002060"/>
                </a:solidFill>
              </a:rPr>
              <a:t>1 MW (expected) CW</a:t>
            </a:r>
          </a:p>
        </p:txBody>
      </p:sp>
      <p:sp>
        <p:nvSpPr>
          <p:cNvPr id="12" name="Rectangle 11"/>
          <p:cNvSpPr/>
          <p:nvPr/>
        </p:nvSpPr>
        <p:spPr>
          <a:xfrm>
            <a:off x="4800176" y="3565736"/>
            <a:ext cx="2880000" cy="2585323"/>
          </a:xfrm>
          <a:prstGeom prst="rect">
            <a:avLst/>
          </a:prstGeom>
        </p:spPr>
        <p:txBody>
          <a:bodyPr wrap="square" lIns="36000" rIns="36000">
            <a:spAutoFit/>
          </a:bodyPr>
          <a:lstStyle/>
          <a:p>
            <a:pPr algn="ctr"/>
            <a:r>
              <a:rPr lang="en-GB" sz="1600" b="1" dirty="0">
                <a:solidFill>
                  <a:srgbClr val="002060"/>
                </a:solidFill>
              </a:rPr>
              <a:t>Cylindrical windows</a:t>
            </a:r>
          </a:p>
          <a:p>
            <a:pPr algn="ctr"/>
            <a:endParaRPr lang="en-GB" sz="1600" dirty="0">
              <a:solidFill>
                <a:srgbClr val="002060"/>
              </a:solidFill>
            </a:endParaRPr>
          </a:p>
          <a:p>
            <a:pPr algn="ctr"/>
            <a:r>
              <a:rPr lang="en-GB" sz="1600" dirty="0">
                <a:solidFill>
                  <a:srgbClr val="002060"/>
                </a:solidFill>
              </a:rPr>
              <a:t>LHC, 400 MHz</a:t>
            </a:r>
          </a:p>
          <a:p>
            <a:pPr algn="ctr"/>
            <a:r>
              <a:rPr lang="en-GB" sz="1600" dirty="0">
                <a:solidFill>
                  <a:srgbClr val="002060"/>
                </a:solidFill>
              </a:rPr>
              <a:t>500 kW CW</a:t>
            </a:r>
          </a:p>
          <a:p>
            <a:pPr algn="ctr"/>
            <a:endParaRPr lang="en-GB" sz="1600" dirty="0">
              <a:solidFill>
                <a:srgbClr val="002060"/>
              </a:solidFill>
            </a:endParaRPr>
          </a:p>
          <a:p>
            <a:pPr algn="ctr"/>
            <a:r>
              <a:rPr lang="en-GB" sz="1600" dirty="0">
                <a:solidFill>
                  <a:srgbClr val="002060"/>
                </a:solidFill>
              </a:rPr>
              <a:t>ESRF/SOLEIL/APS, 352 MHz</a:t>
            </a:r>
          </a:p>
          <a:p>
            <a:pPr algn="ctr"/>
            <a:r>
              <a:rPr lang="en-GB" sz="1600" dirty="0">
                <a:solidFill>
                  <a:srgbClr val="002060"/>
                </a:solidFill>
              </a:rPr>
              <a:t>250 kW CW </a:t>
            </a:r>
          </a:p>
          <a:p>
            <a:pPr algn="ctr"/>
            <a:endParaRPr lang="en-GB" sz="1600" dirty="0">
              <a:solidFill>
                <a:srgbClr val="002060"/>
              </a:solidFill>
            </a:endParaRPr>
          </a:p>
          <a:p>
            <a:pPr algn="ctr"/>
            <a:r>
              <a:rPr lang="en-GB" sz="1600" dirty="0">
                <a:solidFill>
                  <a:srgbClr val="002060"/>
                </a:solidFill>
              </a:rPr>
              <a:t>SPL, 704 MHz</a:t>
            </a:r>
          </a:p>
          <a:p>
            <a:pPr algn="ctr"/>
            <a:r>
              <a:rPr lang="en-GB" sz="1600" dirty="0">
                <a:solidFill>
                  <a:srgbClr val="002060"/>
                </a:solidFill>
              </a:rPr>
              <a:t>1 MW 5 % duty</a:t>
            </a:r>
          </a:p>
        </p:txBody>
      </p:sp>
      <p:sp>
        <p:nvSpPr>
          <p:cNvPr id="13" name="Rectangle 12"/>
          <p:cNvSpPr/>
          <p:nvPr/>
        </p:nvSpPr>
        <p:spPr>
          <a:xfrm>
            <a:off x="8665688" y="3565736"/>
            <a:ext cx="2880000" cy="2554545"/>
          </a:xfrm>
          <a:prstGeom prst="rect">
            <a:avLst/>
          </a:prstGeom>
        </p:spPr>
        <p:txBody>
          <a:bodyPr wrap="square">
            <a:spAutoFit/>
          </a:bodyPr>
          <a:lstStyle/>
          <a:p>
            <a:pPr algn="ctr"/>
            <a:r>
              <a:rPr lang="en-GB" sz="1600" b="1" dirty="0">
                <a:solidFill>
                  <a:srgbClr val="002060"/>
                </a:solidFill>
              </a:rPr>
              <a:t>Coaxial disk windows</a:t>
            </a:r>
          </a:p>
          <a:p>
            <a:pPr algn="ctr"/>
            <a:endParaRPr lang="en-GB" sz="1600" dirty="0">
              <a:solidFill>
                <a:srgbClr val="002060"/>
              </a:solidFill>
            </a:endParaRPr>
          </a:p>
          <a:p>
            <a:pPr algn="ctr"/>
            <a:r>
              <a:rPr lang="en-GB" sz="1600" dirty="0">
                <a:solidFill>
                  <a:srgbClr val="002060"/>
                </a:solidFill>
              </a:rPr>
              <a:t>HL-LHC Crab, 400 MHz</a:t>
            </a:r>
          </a:p>
          <a:p>
            <a:pPr algn="ctr"/>
            <a:r>
              <a:rPr lang="en-GB" sz="1600" dirty="0">
                <a:solidFill>
                  <a:srgbClr val="002060"/>
                </a:solidFill>
              </a:rPr>
              <a:t>100 KW CW</a:t>
            </a:r>
          </a:p>
          <a:p>
            <a:pPr algn="ctr"/>
            <a:endParaRPr lang="en-GB" sz="1600" dirty="0">
              <a:solidFill>
                <a:srgbClr val="002060"/>
              </a:solidFill>
            </a:endParaRPr>
          </a:p>
          <a:p>
            <a:pPr algn="ctr"/>
            <a:r>
              <a:rPr lang="en-GB" sz="1600" dirty="0">
                <a:solidFill>
                  <a:srgbClr val="002060"/>
                </a:solidFill>
              </a:rPr>
              <a:t>SPL 2.0, 704 MHz</a:t>
            </a:r>
          </a:p>
          <a:p>
            <a:pPr algn="ctr"/>
            <a:r>
              <a:rPr lang="en-GB" sz="1600" dirty="0">
                <a:solidFill>
                  <a:srgbClr val="002060"/>
                </a:solidFill>
              </a:rPr>
              <a:t>1 MW 5 % duty</a:t>
            </a:r>
          </a:p>
          <a:p>
            <a:pPr algn="ctr"/>
            <a:endParaRPr lang="en-GB" sz="1600" dirty="0">
              <a:solidFill>
                <a:srgbClr val="002060"/>
              </a:solidFill>
            </a:endParaRPr>
          </a:p>
          <a:p>
            <a:pPr algn="ctr"/>
            <a:r>
              <a:rPr lang="en-GB" sz="1600" dirty="0">
                <a:solidFill>
                  <a:srgbClr val="002060"/>
                </a:solidFill>
              </a:rPr>
              <a:t>SPL 3.0, 704 MHz</a:t>
            </a:r>
          </a:p>
          <a:p>
            <a:pPr algn="ctr"/>
            <a:r>
              <a:rPr lang="en-GB" sz="1600" dirty="0">
                <a:solidFill>
                  <a:srgbClr val="002060"/>
                </a:solidFill>
              </a:rPr>
              <a:t>2 MW (expected) 5 % duty</a:t>
            </a:r>
          </a:p>
        </p:txBody>
      </p:sp>
      <p:pic>
        <p:nvPicPr>
          <p:cNvPr id="14"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56449" y="1405736"/>
            <a:ext cx="2880000" cy="2160000"/>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8665688" y="1505987"/>
            <a:ext cx="2880000" cy="2059749"/>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 descr="G:\Departments\AB\Groups\RF\Sections\SR\Prevessin\Photographies\ACS MC\IMG_1737.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5400000">
            <a:off x="4980176" y="1137553"/>
            <a:ext cx="2520000" cy="2336366"/>
          </a:xfrm>
          <a:prstGeom prst="rect">
            <a:avLst/>
          </a:prstGeom>
          <a:ln>
            <a:noFill/>
          </a:ln>
          <a:effectLst/>
        </p:spPr>
      </p:pic>
    </p:spTree>
    <p:extLst>
      <p:ext uri="{BB962C8B-B14F-4D97-AF65-F5344CB8AC3E}">
        <p14:creationId xmlns:p14="http://schemas.microsoft.com/office/powerpoint/2010/main" val="6484494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Disk windows</a:t>
            </a:r>
          </a:p>
        </p:txBody>
      </p:sp>
      <p:sp>
        <p:nvSpPr>
          <p:cNvPr id="6" name="Content Placeholder 5"/>
          <p:cNvSpPr>
            <a:spLocks noGrp="1"/>
          </p:cNvSpPr>
          <p:nvPr>
            <p:ph sz="half" idx="1"/>
          </p:nvPr>
        </p:nvSpPr>
        <p:spPr/>
        <p:txBody>
          <a:bodyPr>
            <a:noAutofit/>
          </a:bodyPr>
          <a:lstStyle/>
          <a:p>
            <a:r>
              <a:rPr lang="en-GB" sz="1600" dirty="0"/>
              <a:t>Robust and compact (in length) design</a:t>
            </a:r>
          </a:p>
          <a:p>
            <a:pPr lvl="1"/>
            <a:r>
              <a:rPr lang="en-GB" sz="1600" dirty="0"/>
              <a:t>12 kg ceramic</a:t>
            </a:r>
          </a:p>
          <a:p>
            <a:pPr lvl="1"/>
            <a:r>
              <a:rPr lang="en-GB" sz="1600" dirty="0"/>
              <a:t>400 mm diameter</a:t>
            </a:r>
          </a:p>
          <a:p>
            <a:pPr lvl="1"/>
            <a:r>
              <a:rPr lang="en-GB" sz="1600" dirty="0"/>
              <a:t>25 mm thickness</a:t>
            </a:r>
          </a:p>
          <a:p>
            <a:pPr lvl="1"/>
            <a:endParaRPr lang="en-GB" sz="1600" dirty="0"/>
          </a:p>
          <a:p>
            <a:r>
              <a:rPr lang="en-US" sz="1600" dirty="0"/>
              <a:t>As simple as possible</a:t>
            </a:r>
          </a:p>
          <a:p>
            <a:pPr lvl="1"/>
            <a:r>
              <a:rPr lang="en-US" sz="1600" dirty="0"/>
              <a:t>1-2-3-4 : Ceramic assembly</a:t>
            </a:r>
          </a:p>
          <a:p>
            <a:pPr lvl="1"/>
            <a:r>
              <a:rPr lang="en-US" sz="1600" dirty="0"/>
              <a:t>5 : spacer</a:t>
            </a:r>
          </a:p>
          <a:p>
            <a:pPr lvl="1"/>
            <a:r>
              <a:rPr lang="en-US" sz="1600" dirty="0"/>
              <a:t>6 : </a:t>
            </a:r>
            <a:r>
              <a:rPr lang="en-US" sz="1600" dirty="0" err="1"/>
              <a:t>Helicoflex</a:t>
            </a:r>
            <a:r>
              <a:rPr lang="en-US" sz="1600" dirty="0"/>
              <a:t> seal</a:t>
            </a:r>
          </a:p>
          <a:p>
            <a:pPr lvl="1"/>
            <a:r>
              <a:rPr lang="en-US" sz="1600" dirty="0"/>
              <a:t>7-8 : Stainless Steel flanges</a:t>
            </a:r>
          </a:p>
          <a:p>
            <a:endParaRPr lang="en-US" sz="1600" dirty="0"/>
          </a:p>
          <a:p>
            <a:r>
              <a:rPr lang="en-US" sz="1600" dirty="0"/>
              <a:t>Massive stainless Steel flanges, not copper plated</a:t>
            </a:r>
          </a:p>
          <a:p>
            <a:r>
              <a:rPr lang="en-US" sz="1600" dirty="0"/>
              <a:t>More difficult design than it looks like</a:t>
            </a:r>
          </a:p>
          <a:p>
            <a:pPr lvl="1"/>
            <a:r>
              <a:rPr lang="en-US" sz="1600" dirty="0"/>
              <a:t>Copper ring of 1.25 mm thickness machined from massive copper</a:t>
            </a:r>
          </a:p>
          <a:p>
            <a:pPr lvl="1"/>
            <a:r>
              <a:rPr lang="en-US" sz="1600" dirty="0"/>
              <a:t>Two shapes, cylindrical and rectangular, with integrated screws</a:t>
            </a:r>
          </a:p>
        </p:txBody>
      </p:sp>
      <p:sp>
        <p:nvSpPr>
          <p:cNvPr id="3" name="Date Placeholder 2"/>
          <p:cNvSpPr>
            <a:spLocks noGrp="1"/>
          </p:cNvSpPr>
          <p:nvPr>
            <p:ph type="dt" sz="half" idx="10"/>
          </p:nvPr>
        </p:nvSpPr>
        <p:spPr/>
        <p:txBody>
          <a:bodyPr/>
          <a:lstStyle/>
          <a:p>
            <a:r>
              <a:rPr lang="en-US"/>
              <a:t>CAS course on "RF for Accelerators"  18 June - 01 July 2023, Berlin Germany</a:t>
            </a:r>
            <a:endParaRPr lang="en-GB"/>
          </a:p>
        </p:txBody>
      </p:sp>
      <p:pic>
        <p:nvPicPr>
          <p:cNvPr id="8" name="Picture 5" descr="\\cern.ch\dfs\Users\m\montesin\Documents\Private\Linac 4\IPAC 2011 Fig spare.emf"/>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6832"/>
          <a:stretch/>
        </p:blipFill>
        <p:spPr bwMode="auto">
          <a:xfrm>
            <a:off x="5303912" y="662608"/>
            <a:ext cx="3800995" cy="2676832"/>
          </a:xfrm>
          <a:prstGeom prst="rect">
            <a:avLst/>
          </a:prstGeom>
          <a:noFill/>
        </p:spPr>
      </p:pic>
      <p:pic>
        <p:nvPicPr>
          <p:cNvPr id="9" name="Picture 2" descr="\\cern.ch\dfs\Users\m\montesin\Documents\Private\Linac 4\IPAC 2011 Fig 6.emf"/>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40016" y="3729568"/>
            <a:ext cx="3204321" cy="2651760"/>
          </a:xfrm>
          <a:prstGeom prst="rect">
            <a:avLst/>
          </a:prstGeom>
          <a:noFill/>
        </p:spPr>
      </p:pic>
      <p:pic>
        <p:nvPicPr>
          <p:cNvPr id="10" name="Picture 5" descr="\\cern.ch\dfs\Departments\AB\Groups\RF\Sections\SR\Prevessin\Coupleurs\coupleur Linac 4\Illustrations\ensemble céramique.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flipH="1">
            <a:off x="9532776" y="1426642"/>
            <a:ext cx="2540468" cy="3280519"/>
          </a:xfrm>
          <a:prstGeom prst="rect">
            <a:avLst/>
          </a:prstGeom>
          <a:noFill/>
        </p:spPr>
      </p:pic>
      <p:sp>
        <p:nvSpPr>
          <p:cNvPr id="7" name="Footer Placeholder 6"/>
          <p:cNvSpPr>
            <a:spLocks noGrp="1"/>
          </p:cNvSpPr>
          <p:nvPr>
            <p:ph type="ftr" sz="quarter" idx="11"/>
          </p:nvPr>
        </p:nvSpPr>
        <p:spPr/>
        <p:txBody>
          <a:bodyPr/>
          <a:lstStyle/>
          <a:p>
            <a:r>
              <a:rPr lang="en-GB"/>
              <a:t>RF Power transport, eric.montesinos@cern.ch, CERN RF Amplifiers &amp; Couplers</a:t>
            </a:r>
          </a:p>
        </p:txBody>
      </p:sp>
      <p:sp>
        <p:nvSpPr>
          <p:cNvPr id="11" name="Slide Number Placeholder 10"/>
          <p:cNvSpPr>
            <a:spLocks noGrp="1"/>
          </p:cNvSpPr>
          <p:nvPr>
            <p:ph type="sldNum" sz="quarter" idx="12"/>
          </p:nvPr>
        </p:nvSpPr>
        <p:spPr/>
        <p:txBody>
          <a:bodyPr/>
          <a:lstStyle/>
          <a:p>
            <a:fld id="{EF86F7D3-99D0-4571-B698-B7532A3A637D}" type="slidenum">
              <a:rPr lang="en-GB" smtClean="0"/>
              <a:t>53</a:t>
            </a:fld>
            <a:endParaRPr lang="en-GB"/>
          </a:p>
        </p:txBody>
      </p:sp>
    </p:spTree>
    <p:extLst>
      <p:ext uri="{BB962C8B-B14F-4D97-AF65-F5344CB8AC3E}">
        <p14:creationId xmlns:p14="http://schemas.microsoft.com/office/powerpoint/2010/main" val="3575729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Disk windows</a:t>
            </a:r>
            <a:endParaRPr lang="en-GB" dirty="0"/>
          </a:p>
        </p:txBody>
      </p:sp>
      <p:sp>
        <p:nvSpPr>
          <p:cNvPr id="3" name="Content Placeholder 2"/>
          <p:cNvSpPr>
            <a:spLocks noGrp="1"/>
          </p:cNvSpPr>
          <p:nvPr>
            <p:ph sz="half" idx="1"/>
          </p:nvPr>
        </p:nvSpPr>
        <p:spPr>
          <a:xfrm>
            <a:off x="551384" y="1268960"/>
            <a:ext cx="5400000" cy="5112040"/>
          </a:xfrm>
        </p:spPr>
        <p:txBody>
          <a:bodyPr>
            <a:normAutofit/>
          </a:bodyPr>
          <a:lstStyle/>
          <a:p>
            <a:r>
              <a:rPr lang="en-GB" sz="1600" dirty="0"/>
              <a:t>Robust and compact (in length) design</a:t>
            </a:r>
          </a:p>
          <a:p>
            <a:pPr lvl="1"/>
            <a:r>
              <a:rPr lang="en-GB" sz="1600" dirty="0"/>
              <a:t>12 kg ceramic</a:t>
            </a:r>
          </a:p>
          <a:p>
            <a:pPr lvl="1"/>
            <a:r>
              <a:rPr lang="en-GB" sz="1600" dirty="0"/>
              <a:t>400 mm diameter</a:t>
            </a:r>
          </a:p>
          <a:p>
            <a:pPr lvl="1"/>
            <a:r>
              <a:rPr lang="en-GB" sz="1600" dirty="0"/>
              <a:t>25 mm thickness</a:t>
            </a:r>
          </a:p>
          <a:p>
            <a:pPr lvl="1"/>
            <a:endParaRPr lang="en-GB" sz="1600" dirty="0"/>
          </a:p>
          <a:p>
            <a:r>
              <a:rPr lang="en-US" sz="1600" dirty="0"/>
              <a:t>As simple as possible</a:t>
            </a:r>
          </a:p>
          <a:p>
            <a:pPr lvl="1"/>
            <a:r>
              <a:rPr lang="en-US" sz="1600" dirty="0"/>
              <a:t>1-2-3-4 : Ceramic assembly</a:t>
            </a:r>
          </a:p>
          <a:p>
            <a:pPr lvl="1"/>
            <a:r>
              <a:rPr lang="en-US" sz="1600" dirty="0"/>
              <a:t>5 : spacer</a:t>
            </a:r>
          </a:p>
          <a:p>
            <a:pPr lvl="1"/>
            <a:r>
              <a:rPr lang="en-US" sz="1600" dirty="0"/>
              <a:t>6 : </a:t>
            </a:r>
            <a:r>
              <a:rPr lang="en-US" sz="1600" dirty="0" err="1"/>
              <a:t>Helicoflex</a:t>
            </a:r>
            <a:r>
              <a:rPr lang="en-US" sz="1600" dirty="0"/>
              <a:t> seal</a:t>
            </a:r>
          </a:p>
          <a:p>
            <a:pPr lvl="1"/>
            <a:r>
              <a:rPr lang="en-US" sz="1600" dirty="0"/>
              <a:t>7-8 : Stainless Steel flanges</a:t>
            </a:r>
          </a:p>
          <a:p>
            <a:endParaRPr lang="en-US" sz="1600" dirty="0"/>
          </a:p>
          <a:p>
            <a:r>
              <a:rPr lang="en-US" sz="1600" dirty="0"/>
              <a:t>Massive stainless Steel flanges, not copper plated</a:t>
            </a:r>
          </a:p>
          <a:p>
            <a:r>
              <a:rPr lang="en-US" sz="1600" dirty="0"/>
              <a:t>More difficult design than it looks like</a:t>
            </a:r>
          </a:p>
          <a:p>
            <a:pPr lvl="1"/>
            <a:r>
              <a:rPr lang="en-US" sz="1600" dirty="0"/>
              <a:t>Copper ring of 1.25 mm thickness machined from massive copper</a:t>
            </a:r>
          </a:p>
          <a:p>
            <a:pPr lvl="1"/>
            <a:r>
              <a:rPr lang="en-US" sz="1600" dirty="0"/>
              <a:t>Two shapes, cylindrical and rectangular, with integrated screws</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US" dirty="0"/>
          </a:p>
        </p:txBody>
      </p:sp>
      <p:pic>
        <p:nvPicPr>
          <p:cNvPr id="11" name="Picture 3" descr="\\cern.ch\dfs\Users\m\montesin\Documents\Private\Linac 4\IPAC 2011 Fig 4.emf"/>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895734" y="760627"/>
            <a:ext cx="4038600" cy="2070030"/>
          </a:xfrm>
          <a:prstGeom prst="rect">
            <a:avLst/>
          </a:prstGeom>
          <a:noFill/>
        </p:spPr>
      </p:pic>
      <p:pic>
        <p:nvPicPr>
          <p:cNvPr id="12" name="Picture 5" descr="\\cern.ch\dfs\Departments\AB\Groups\RF\Sections\SR\Prevessin\Coupleurs\coupleur Linac 4\Illustrations\IMG_0678.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45325" y="2259942"/>
            <a:ext cx="2414924" cy="1708252"/>
          </a:xfrm>
          <a:prstGeom prst="rect">
            <a:avLst/>
          </a:prstGeom>
          <a:ln>
            <a:noFill/>
          </a:ln>
          <a:effectLst>
            <a:outerShdw blurRad="292100" dist="139700" dir="2700000" algn="tl" rotWithShape="0">
              <a:srgbClr val="333333">
                <a:alpha val="65000"/>
              </a:srgbClr>
            </a:outerShdw>
          </a:effectLst>
        </p:spPr>
      </p:pic>
      <p:pic>
        <p:nvPicPr>
          <p:cNvPr id="13" name="Picture 4" descr="\\cern.ch\dfs\Departments\AB\Groups\RF\Sections\SR\Prevessin\Coupleurs\coupleur Linac 4\Illustrations\DSCF184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21061" y="192379"/>
            <a:ext cx="2719661" cy="1927190"/>
          </a:xfrm>
          <a:prstGeom prst="rect">
            <a:avLst/>
          </a:prstGeom>
          <a:ln>
            <a:noFill/>
          </a:ln>
          <a:effectLst>
            <a:outerShdw blurRad="292100" dist="139700" dir="2700000" algn="tl" rotWithShape="0">
              <a:srgbClr val="333333">
                <a:alpha val="65000"/>
              </a:srgbClr>
            </a:outerShdw>
          </a:effectLst>
        </p:spPr>
      </p:pic>
      <p:pic>
        <p:nvPicPr>
          <p:cNvPr id="14" name="Picture 13" descr="\\cern.ch\dfs\Departments\AB\Groups\RF\Sections\SR\Prevessin\Coupleurs\coupleur Linac 4\Illustrations\DSCF1834.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867816" y="3501008"/>
            <a:ext cx="2057400" cy="2743200"/>
          </a:xfrm>
          <a:prstGeom prst="rect">
            <a:avLst/>
          </a:prstGeom>
          <a:ln>
            <a:noFill/>
          </a:ln>
          <a:effectLst>
            <a:outerShdw blurRad="292100" dist="139700" dir="2700000" algn="tl" rotWithShape="0">
              <a:srgbClr val="333333">
                <a:alpha val="65000"/>
              </a:srgbClr>
            </a:outerShdw>
          </a:effectLst>
        </p:spPr>
      </p:pic>
      <p:pic>
        <p:nvPicPr>
          <p:cNvPr id="16" name="Picture 2" descr="C:\Users\montesin\AppData\Local\Microsoft\Windows\Temporary Internet Files\Content.Outlook\DZE1MM65\IMG_1677.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528048" y="3072692"/>
            <a:ext cx="3096344" cy="22319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GB"/>
              <a:t>RF Power transport, eric.montesinos@cern.ch, CERN RF Amplifiers &amp; Couplers</a:t>
            </a:r>
          </a:p>
        </p:txBody>
      </p:sp>
      <p:sp>
        <p:nvSpPr>
          <p:cNvPr id="8" name="Slide Number Placeholder 7"/>
          <p:cNvSpPr>
            <a:spLocks noGrp="1"/>
          </p:cNvSpPr>
          <p:nvPr>
            <p:ph type="sldNum" sz="quarter" idx="12"/>
          </p:nvPr>
        </p:nvSpPr>
        <p:spPr/>
        <p:txBody>
          <a:bodyPr/>
          <a:lstStyle/>
          <a:p>
            <a:fld id="{EF86F7D3-99D0-4571-B698-B7532A3A637D}" type="slidenum">
              <a:rPr lang="en-GB" smtClean="0"/>
              <a:t>54</a:t>
            </a:fld>
            <a:endParaRPr lang="en-GB"/>
          </a:p>
        </p:txBody>
      </p:sp>
    </p:spTree>
    <p:extLst>
      <p:ext uri="{BB962C8B-B14F-4D97-AF65-F5344CB8AC3E}">
        <p14:creationId xmlns:p14="http://schemas.microsoft.com/office/powerpoint/2010/main" val="15332537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Cylindrical window</a:t>
            </a:r>
            <a:endParaRPr lang="en-GB" dirty="0"/>
          </a:p>
        </p:txBody>
      </p:sp>
      <p:sp>
        <p:nvSpPr>
          <p:cNvPr id="3" name="Content Placeholder 2"/>
          <p:cNvSpPr>
            <a:spLocks noGrp="1"/>
          </p:cNvSpPr>
          <p:nvPr>
            <p:ph sz="half" idx="1"/>
          </p:nvPr>
        </p:nvSpPr>
        <p:spPr/>
        <p:txBody>
          <a:bodyPr>
            <a:normAutofit/>
          </a:bodyPr>
          <a:lstStyle/>
          <a:p>
            <a:pPr lvl="0"/>
            <a:r>
              <a:rPr lang="en-US" sz="1800" dirty="0"/>
              <a:t>Solid copper rings directly brazed to the ceramic to lower the RF losses and increase the thermal capability </a:t>
            </a:r>
          </a:p>
          <a:p>
            <a:pPr lvl="0"/>
            <a:r>
              <a:rPr lang="en-US" sz="1800" dirty="0"/>
              <a:t>Long and difficult process to make the ceramic reliable</a:t>
            </a:r>
          </a:p>
          <a:p>
            <a:r>
              <a:rPr lang="en-US" sz="1800" dirty="0"/>
              <a:t>more than six years studying different ways to braze the solid copper rings to the ceramic</a:t>
            </a:r>
          </a:p>
          <a:p>
            <a:r>
              <a:rPr lang="en-GB" sz="1800" dirty="0"/>
              <a:t>w</a:t>
            </a:r>
            <a:r>
              <a:rPr lang="en-US" sz="1800" dirty="0"/>
              <a:t>e had to fight against semi-cracks developing with time</a:t>
            </a:r>
          </a:p>
          <a:p>
            <a:r>
              <a:rPr lang="en-GB" sz="1800" dirty="0"/>
              <a:t>Finally, powers up to 575 kW </a:t>
            </a:r>
            <a:r>
              <a:rPr lang="en-GB" sz="1800" dirty="0" err="1"/>
              <a:t>cw</a:t>
            </a:r>
            <a:r>
              <a:rPr lang="en-GB" sz="1800" dirty="0"/>
              <a:t> @ 400 MHz full reflection all phases were achieved for some hours, local peak power of 2.3 MW SW</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grpSp>
        <p:nvGrpSpPr>
          <p:cNvPr id="8" name="Group 7"/>
          <p:cNvGrpSpPr>
            <a:grpSpLocks noChangeAspect="1"/>
          </p:cNvGrpSpPr>
          <p:nvPr/>
        </p:nvGrpSpPr>
        <p:grpSpPr>
          <a:xfrm>
            <a:off x="6172200" y="2132856"/>
            <a:ext cx="2516088" cy="2516088"/>
            <a:chOff x="4838700" y="3004066"/>
            <a:chExt cx="1524000" cy="1524000"/>
          </a:xfrm>
        </p:grpSpPr>
        <p:grpSp>
          <p:nvGrpSpPr>
            <p:cNvPr id="9" name="Group 8"/>
            <p:cNvGrpSpPr/>
            <p:nvPr/>
          </p:nvGrpSpPr>
          <p:grpSpPr>
            <a:xfrm rot="16200000">
              <a:off x="4838700" y="3004066"/>
              <a:ext cx="1524000" cy="1524000"/>
              <a:chOff x="1828800" y="3886200"/>
              <a:chExt cx="2835275" cy="2835275"/>
            </a:xfrm>
          </p:grpSpPr>
          <p:sp>
            <p:nvSpPr>
              <p:cNvPr id="14" name="Oval 13"/>
              <p:cNvSpPr/>
              <p:nvPr/>
            </p:nvSpPr>
            <p:spPr bwMode="auto">
              <a:xfrm>
                <a:off x="1828800" y="3886200"/>
                <a:ext cx="2835275" cy="2835275"/>
              </a:xfrm>
              <a:prstGeom prst="ellipse">
                <a:avLst/>
              </a:prstGeom>
              <a:noFill/>
              <a:ln w="9525" cap="flat" cmpd="sng" algn="ctr">
                <a:solidFill>
                  <a:schemeClr val="accent4">
                    <a:lumMod val="10000"/>
                  </a:schemeClr>
                </a:solidFill>
                <a:prstDash val="solid"/>
                <a:round/>
                <a:headEnd type="none" w="med" len="med"/>
                <a:tailEnd type="none" w="med" len="med"/>
              </a:ln>
              <a:effectLst/>
            </p:spPr>
            <p:txBody>
              <a:bodyPr/>
              <a:lstStyle/>
              <a:p>
                <a:pPr marL="342900" indent="-342900">
                  <a:spcBef>
                    <a:spcPct val="20000"/>
                  </a:spcBef>
                  <a:buClr>
                    <a:schemeClr val="hlink"/>
                  </a:buClr>
                  <a:buBlip>
                    <a:blip r:embed="rId2"/>
                  </a:buBlip>
                  <a:defRPr/>
                </a:pPr>
                <a:endParaRPr lang="en-US" dirty="0">
                  <a:effectLst>
                    <a:outerShdw blurRad="38100" dist="38100" dir="2700000" algn="tl">
                      <a:srgbClr val="000000">
                        <a:alpha val="43137"/>
                      </a:srgbClr>
                    </a:outerShdw>
                  </a:effectLst>
                </a:endParaRPr>
              </a:p>
            </p:txBody>
          </p:sp>
          <p:grpSp>
            <p:nvGrpSpPr>
              <p:cNvPr id="15" name="Group 5"/>
              <p:cNvGrpSpPr>
                <a:grpSpLocks noChangeAspect="1"/>
              </p:cNvGrpSpPr>
              <p:nvPr/>
            </p:nvGrpSpPr>
            <p:grpSpPr bwMode="auto">
              <a:xfrm>
                <a:off x="1904990" y="3991199"/>
                <a:ext cx="2667724" cy="2638196"/>
                <a:chOff x="3360" y="2744"/>
                <a:chExt cx="1536" cy="1519"/>
              </a:xfrm>
              <a:noFill/>
            </p:grpSpPr>
            <p:grpSp>
              <p:nvGrpSpPr>
                <p:cNvPr id="16" name="Group 206"/>
                <p:cNvGrpSpPr>
                  <a:grpSpLocks/>
                </p:cNvGrpSpPr>
                <p:nvPr/>
              </p:nvGrpSpPr>
              <p:grpSpPr bwMode="auto">
                <a:xfrm>
                  <a:off x="3360" y="2744"/>
                  <a:ext cx="1536" cy="1519"/>
                  <a:chOff x="3360" y="2744"/>
                  <a:chExt cx="1536" cy="1519"/>
                </a:xfrm>
                <a:grpFill/>
              </p:grpSpPr>
              <p:sp>
                <p:nvSpPr>
                  <p:cNvPr id="29" name="Line 7"/>
                  <p:cNvSpPr>
                    <a:spLocks noChangeShapeType="1"/>
                  </p:cNvSpPr>
                  <p:nvPr/>
                </p:nvSpPr>
                <p:spPr bwMode="auto">
                  <a:xfrm flipH="1" flipV="1">
                    <a:off x="3907" y="3957"/>
                    <a:ext cx="153" cy="150"/>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30" name="Line 8"/>
                  <p:cNvSpPr>
                    <a:spLocks noChangeShapeType="1"/>
                  </p:cNvSpPr>
                  <p:nvPr/>
                </p:nvSpPr>
                <p:spPr bwMode="auto">
                  <a:xfrm flipH="1" flipV="1">
                    <a:off x="3767" y="3957"/>
                    <a:ext cx="152" cy="150"/>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31" name="Line 9"/>
                  <p:cNvSpPr>
                    <a:spLocks noChangeShapeType="1"/>
                  </p:cNvSpPr>
                  <p:nvPr/>
                </p:nvSpPr>
                <p:spPr bwMode="auto">
                  <a:xfrm flipH="1" flipV="1">
                    <a:off x="3687" y="4016"/>
                    <a:ext cx="88" cy="91"/>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32" name="Line 10"/>
                  <p:cNvSpPr>
                    <a:spLocks noChangeShapeType="1"/>
                  </p:cNvSpPr>
                  <p:nvPr/>
                </p:nvSpPr>
                <p:spPr bwMode="auto">
                  <a:xfrm flipH="1">
                    <a:off x="3360" y="3469"/>
                    <a:ext cx="403" cy="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33" name="Line 11"/>
                  <p:cNvSpPr>
                    <a:spLocks noChangeShapeType="1"/>
                  </p:cNvSpPr>
                  <p:nvPr/>
                </p:nvSpPr>
                <p:spPr bwMode="auto">
                  <a:xfrm>
                    <a:off x="4187" y="3367"/>
                    <a:ext cx="1" cy="893"/>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34" name="Freeform 12"/>
                  <p:cNvSpPr>
                    <a:spLocks/>
                  </p:cNvSpPr>
                  <p:nvPr/>
                </p:nvSpPr>
                <p:spPr bwMode="auto">
                  <a:xfrm>
                    <a:off x="3769" y="3404"/>
                    <a:ext cx="67" cy="65"/>
                  </a:xfrm>
                  <a:custGeom>
                    <a:avLst/>
                    <a:gdLst/>
                    <a:ahLst/>
                    <a:cxnLst>
                      <a:cxn ang="0">
                        <a:pos x="0" y="65"/>
                      </a:cxn>
                      <a:cxn ang="0">
                        <a:pos x="28" y="63"/>
                      </a:cxn>
                      <a:cxn ang="0">
                        <a:pos x="49" y="49"/>
                      </a:cxn>
                      <a:cxn ang="0">
                        <a:pos x="63" y="26"/>
                      </a:cxn>
                      <a:cxn ang="0">
                        <a:pos x="67" y="0"/>
                      </a:cxn>
                    </a:cxnLst>
                    <a:rect l="0" t="0" r="r" b="b"/>
                    <a:pathLst>
                      <a:path w="67" h="65">
                        <a:moveTo>
                          <a:pt x="0" y="65"/>
                        </a:moveTo>
                        <a:lnTo>
                          <a:pt x="28" y="63"/>
                        </a:lnTo>
                        <a:lnTo>
                          <a:pt x="49" y="49"/>
                        </a:lnTo>
                        <a:lnTo>
                          <a:pt x="63" y="26"/>
                        </a:lnTo>
                        <a:lnTo>
                          <a:pt x="67" y="0"/>
                        </a:lnTo>
                      </a:path>
                    </a:pathLst>
                  </a:custGeom>
                  <a:grpFill/>
                  <a:ln w="17">
                    <a:solidFill>
                      <a:schemeClr val="accent4">
                        <a:lumMod val="10000"/>
                      </a:schemeClr>
                    </a:solidFill>
                    <a:prstDash val="solid"/>
                    <a:round/>
                    <a:headEnd/>
                    <a:tailEnd/>
                  </a:ln>
                </p:spPr>
                <p:txBody>
                  <a:bodyPr/>
                  <a:lstStyle/>
                  <a:p>
                    <a:pPr>
                      <a:defRPr/>
                    </a:pPr>
                    <a:endParaRPr lang="en-US" dirty="0"/>
                  </a:p>
                </p:txBody>
              </p:sp>
              <p:sp>
                <p:nvSpPr>
                  <p:cNvPr id="35" name="Line 13"/>
                  <p:cNvSpPr>
                    <a:spLocks noChangeShapeType="1"/>
                  </p:cNvSpPr>
                  <p:nvPr/>
                </p:nvSpPr>
                <p:spPr bwMode="auto">
                  <a:xfrm>
                    <a:off x="3418" y="3806"/>
                    <a:ext cx="115" cy="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36" name="Line 14"/>
                  <p:cNvSpPr>
                    <a:spLocks noChangeShapeType="1"/>
                  </p:cNvSpPr>
                  <p:nvPr/>
                </p:nvSpPr>
                <p:spPr bwMode="auto">
                  <a:xfrm flipV="1">
                    <a:off x="3687" y="3957"/>
                    <a:ext cx="1" cy="173"/>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37" name="Line 36"/>
                  <p:cNvSpPr>
                    <a:spLocks noChangeShapeType="1"/>
                  </p:cNvSpPr>
                  <p:nvPr/>
                </p:nvSpPr>
                <p:spPr bwMode="auto">
                  <a:xfrm flipH="1" flipV="1">
                    <a:off x="3538" y="3806"/>
                    <a:ext cx="149" cy="15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38" name="Freeform 37"/>
                  <p:cNvSpPr>
                    <a:spLocks/>
                  </p:cNvSpPr>
                  <p:nvPr/>
                </p:nvSpPr>
                <p:spPr bwMode="auto">
                  <a:xfrm>
                    <a:off x="4038" y="3937"/>
                    <a:ext cx="1" cy="85"/>
                  </a:xfrm>
                  <a:custGeom>
                    <a:avLst/>
                    <a:gdLst/>
                    <a:ahLst/>
                    <a:cxnLst>
                      <a:cxn ang="0">
                        <a:pos x="0" y="85"/>
                      </a:cxn>
                      <a:cxn ang="0">
                        <a:pos x="0" y="0"/>
                      </a:cxn>
                      <a:cxn ang="0">
                        <a:pos x="0" y="85"/>
                      </a:cxn>
                    </a:cxnLst>
                    <a:rect l="0" t="0" r="r" b="b"/>
                    <a:pathLst>
                      <a:path h="85">
                        <a:moveTo>
                          <a:pt x="0" y="85"/>
                        </a:moveTo>
                        <a:lnTo>
                          <a:pt x="0" y="0"/>
                        </a:lnTo>
                        <a:lnTo>
                          <a:pt x="0" y="85"/>
                        </a:lnTo>
                      </a:path>
                    </a:pathLst>
                  </a:custGeom>
                  <a:grpFill/>
                  <a:ln w="17">
                    <a:solidFill>
                      <a:schemeClr val="accent4">
                        <a:lumMod val="10000"/>
                      </a:schemeClr>
                    </a:solidFill>
                    <a:prstDash val="solid"/>
                    <a:round/>
                    <a:headEnd/>
                    <a:tailEnd/>
                  </a:ln>
                </p:spPr>
                <p:txBody>
                  <a:bodyPr/>
                  <a:lstStyle/>
                  <a:p>
                    <a:pPr>
                      <a:defRPr/>
                    </a:pPr>
                    <a:endParaRPr lang="en-US" dirty="0"/>
                  </a:p>
                </p:txBody>
              </p:sp>
              <p:sp>
                <p:nvSpPr>
                  <p:cNvPr id="39" name="Line 38"/>
                  <p:cNvSpPr>
                    <a:spLocks noChangeShapeType="1"/>
                  </p:cNvSpPr>
                  <p:nvPr/>
                </p:nvSpPr>
                <p:spPr bwMode="auto">
                  <a:xfrm>
                    <a:off x="3687" y="4107"/>
                    <a:ext cx="418" cy="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40" name="Line 39"/>
                  <p:cNvSpPr>
                    <a:spLocks noChangeShapeType="1"/>
                  </p:cNvSpPr>
                  <p:nvPr/>
                </p:nvSpPr>
                <p:spPr bwMode="auto">
                  <a:xfrm>
                    <a:off x="4038" y="4022"/>
                    <a:ext cx="67" cy="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41" name="Line 40"/>
                  <p:cNvSpPr>
                    <a:spLocks noChangeShapeType="1"/>
                  </p:cNvSpPr>
                  <p:nvPr/>
                </p:nvSpPr>
                <p:spPr bwMode="auto">
                  <a:xfrm>
                    <a:off x="3687" y="3957"/>
                    <a:ext cx="351" cy="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42" name="Freeform 41"/>
                  <p:cNvSpPr>
                    <a:spLocks/>
                  </p:cNvSpPr>
                  <p:nvPr/>
                </p:nvSpPr>
                <p:spPr bwMode="auto">
                  <a:xfrm>
                    <a:off x="4038" y="3707"/>
                    <a:ext cx="67" cy="29"/>
                  </a:xfrm>
                  <a:custGeom>
                    <a:avLst/>
                    <a:gdLst/>
                    <a:ahLst/>
                    <a:cxnLst>
                      <a:cxn ang="0">
                        <a:pos x="0" y="0"/>
                      </a:cxn>
                      <a:cxn ang="0">
                        <a:pos x="0" y="29"/>
                      </a:cxn>
                      <a:cxn ang="0">
                        <a:pos x="67" y="0"/>
                      </a:cxn>
                      <a:cxn ang="0">
                        <a:pos x="0" y="0"/>
                      </a:cxn>
                    </a:cxnLst>
                    <a:rect l="0" t="0" r="r" b="b"/>
                    <a:pathLst>
                      <a:path w="67" h="29">
                        <a:moveTo>
                          <a:pt x="0" y="0"/>
                        </a:moveTo>
                        <a:lnTo>
                          <a:pt x="0" y="29"/>
                        </a:lnTo>
                        <a:lnTo>
                          <a:pt x="67" y="0"/>
                        </a:lnTo>
                        <a:lnTo>
                          <a:pt x="0" y="0"/>
                        </a:lnTo>
                      </a:path>
                    </a:pathLst>
                  </a:custGeom>
                  <a:grpFill/>
                  <a:ln w="8">
                    <a:solidFill>
                      <a:schemeClr val="accent4">
                        <a:lumMod val="10000"/>
                      </a:schemeClr>
                    </a:solidFill>
                    <a:prstDash val="solid"/>
                    <a:round/>
                    <a:headEnd/>
                    <a:tailEnd/>
                  </a:ln>
                </p:spPr>
                <p:txBody>
                  <a:bodyPr/>
                  <a:lstStyle/>
                  <a:p>
                    <a:pPr>
                      <a:defRPr/>
                    </a:pPr>
                    <a:endParaRPr lang="en-US" dirty="0"/>
                  </a:p>
                </p:txBody>
              </p:sp>
              <p:sp>
                <p:nvSpPr>
                  <p:cNvPr id="43" name="Line 42"/>
                  <p:cNvSpPr>
                    <a:spLocks noChangeShapeType="1"/>
                  </p:cNvSpPr>
                  <p:nvPr/>
                </p:nvSpPr>
                <p:spPr bwMode="auto">
                  <a:xfrm flipV="1">
                    <a:off x="4100" y="3707"/>
                    <a:ext cx="1" cy="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44" name="Line 43"/>
                  <p:cNvSpPr>
                    <a:spLocks noChangeShapeType="1"/>
                  </p:cNvSpPr>
                  <p:nvPr/>
                </p:nvSpPr>
                <p:spPr bwMode="auto">
                  <a:xfrm flipV="1">
                    <a:off x="4095" y="3707"/>
                    <a:ext cx="1" cy="5"/>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45" name="Line 44"/>
                  <p:cNvSpPr>
                    <a:spLocks noChangeShapeType="1"/>
                  </p:cNvSpPr>
                  <p:nvPr/>
                </p:nvSpPr>
                <p:spPr bwMode="auto">
                  <a:xfrm flipV="1">
                    <a:off x="4089" y="3707"/>
                    <a:ext cx="1" cy="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46" name="Line 45"/>
                  <p:cNvSpPr>
                    <a:spLocks noChangeShapeType="1"/>
                  </p:cNvSpPr>
                  <p:nvPr/>
                </p:nvSpPr>
                <p:spPr bwMode="auto">
                  <a:xfrm flipV="1">
                    <a:off x="4083" y="3707"/>
                    <a:ext cx="1" cy="10"/>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47" name="Line 46"/>
                  <p:cNvSpPr>
                    <a:spLocks noChangeShapeType="1"/>
                  </p:cNvSpPr>
                  <p:nvPr/>
                </p:nvSpPr>
                <p:spPr bwMode="auto">
                  <a:xfrm flipV="1">
                    <a:off x="4077" y="3707"/>
                    <a:ext cx="1" cy="1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48" name="Line 47"/>
                  <p:cNvSpPr>
                    <a:spLocks noChangeShapeType="1"/>
                  </p:cNvSpPr>
                  <p:nvPr/>
                </p:nvSpPr>
                <p:spPr bwMode="auto">
                  <a:xfrm flipV="1">
                    <a:off x="4072" y="3707"/>
                    <a:ext cx="1" cy="15"/>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49" name="Line 48"/>
                  <p:cNvSpPr>
                    <a:spLocks noChangeShapeType="1"/>
                  </p:cNvSpPr>
                  <p:nvPr/>
                </p:nvSpPr>
                <p:spPr bwMode="auto">
                  <a:xfrm flipV="1">
                    <a:off x="4066" y="3707"/>
                    <a:ext cx="1" cy="1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0" name="Line 49"/>
                  <p:cNvSpPr>
                    <a:spLocks noChangeShapeType="1"/>
                  </p:cNvSpPr>
                  <p:nvPr/>
                </p:nvSpPr>
                <p:spPr bwMode="auto">
                  <a:xfrm flipV="1">
                    <a:off x="4060" y="3707"/>
                    <a:ext cx="1" cy="20"/>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1" name="Line 50"/>
                  <p:cNvSpPr>
                    <a:spLocks noChangeShapeType="1"/>
                  </p:cNvSpPr>
                  <p:nvPr/>
                </p:nvSpPr>
                <p:spPr bwMode="auto">
                  <a:xfrm flipV="1">
                    <a:off x="4054" y="3707"/>
                    <a:ext cx="1" cy="2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2" name="Line 51"/>
                  <p:cNvSpPr>
                    <a:spLocks noChangeShapeType="1"/>
                  </p:cNvSpPr>
                  <p:nvPr/>
                </p:nvSpPr>
                <p:spPr bwMode="auto">
                  <a:xfrm flipV="1">
                    <a:off x="4049" y="3707"/>
                    <a:ext cx="1" cy="25"/>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3" name="Line 52"/>
                  <p:cNvSpPr>
                    <a:spLocks noChangeShapeType="1"/>
                  </p:cNvSpPr>
                  <p:nvPr/>
                </p:nvSpPr>
                <p:spPr bwMode="auto">
                  <a:xfrm flipV="1">
                    <a:off x="4042" y="3707"/>
                    <a:ext cx="1" cy="2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4" name="Line 53"/>
                  <p:cNvSpPr>
                    <a:spLocks noChangeShapeType="1"/>
                  </p:cNvSpPr>
                  <p:nvPr/>
                </p:nvSpPr>
                <p:spPr bwMode="auto">
                  <a:xfrm>
                    <a:off x="4038" y="3707"/>
                    <a:ext cx="1" cy="1"/>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5" name="Freeform 54"/>
                  <p:cNvSpPr>
                    <a:spLocks/>
                  </p:cNvSpPr>
                  <p:nvPr/>
                </p:nvSpPr>
                <p:spPr bwMode="auto">
                  <a:xfrm>
                    <a:off x="4038" y="3707"/>
                    <a:ext cx="67" cy="29"/>
                  </a:xfrm>
                  <a:custGeom>
                    <a:avLst/>
                    <a:gdLst/>
                    <a:ahLst/>
                    <a:cxnLst>
                      <a:cxn ang="0">
                        <a:pos x="0" y="29"/>
                      </a:cxn>
                      <a:cxn ang="0">
                        <a:pos x="67" y="0"/>
                      </a:cxn>
                      <a:cxn ang="0">
                        <a:pos x="67" y="29"/>
                      </a:cxn>
                      <a:cxn ang="0">
                        <a:pos x="0" y="29"/>
                      </a:cxn>
                    </a:cxnLst>
                    <a:rect l="0" t="0" r="r" b="b"/>
                    <a:pathLst>
                      <a:path w="67" h="29">
                        <a:moveTo>
                          <a:pt x="0" y="29"/>
                        </a:moveTo>
                        <a:lnTo>
                          <a:pt x="67" y="0"/>
                        </a:lnTo>
                        <a:lnTo>
                          <a:pt x="67" y="29"/>
                        </a:lnTo>
                        <a:lnTo>
                          <a:pt x="0" y="29"/>
                        </a:lnTo>
                      </a:path>
                    </a:pathLst>
                  </a:custGeom>
                  <a:grpFill/>
                  <a:ln w="8">
                    <a:solidFill>
                      <a:schemeClr val="accent4">
                        <a:lumMod val="10000"/>
                      </a:schemeClr>
                    </a:solidFill>
                    <a:prstDash val="solid"/>
                    <a:round/>
                    <a:headEnd/>
                    <a:tailEnd/>
                  </a:ln>
                </p:spPr>
                <p:txBody>
                  <a:bodyPr/>
                  <a:lstStyle/>
                  <a:p>
                    <a:pPr>
                      <a:defRPr/>
                    </a:pPr>
                    <a:endParaRPr lang="en-US" dirty="0"/>
                  </a:p>
                </p:txBody>
              </p:sp>
              <p:sp>
                <p:nvSpPr>
                  <p:cNvPr id="56" name="Line 55"/>
                  <p:cNvSpPr>
                    <a:spLocks noChangeShapeType="1"/>
                  </p:cNvSpPr>
                  <p:nvPr/>
                </p:nvSpPr>
                <p:spPr bwMode="auto">
                  <a:xfrm flipV="1">
                    <a:off x="4100" y="3709"/>
                    <a:ext cx="1" cy="2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7" name="Line 56"/>
                  <p:cNvSpPr>
                    <a:spLocks noChangeShapeType="1"/>
                  </p:cNvSpPr>
                  <p:nvPr/>
                </p:nvSpPr>
                <p:spPr bwMode="auto">
                  <a:xfrm flipV="1">
                    <a:off x="4095" y="3712"/>
                    <a:ext cx="1" cy="2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8" name="Line 57"/>
                  <p:cNvSpPr>
                    <a:spLocks noChangeShapeType="1"/>
                  </p:cNvSpPr>
                  <p:nvPr/>
                </p:nvSpPr>
                <p:spPr bwMode="auto">
                  <a:xfrm flipV="1">
                    <a:off x="4089" y="3714"/>
                    <a:ext cx="1" cy="2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9" name="Line 58"/>
                  <p:cNvSpPr>
                    <a:spLocks noChangeShapeType="1"/>
                  </p:cNvSpPr>
                  <p:nvPr/>
                </p:nvSpPr>
                <p:spPr bwMode="auto">
                  <a:xfrm flipV="1">
                    <a:off x="4083" y="3717"/>
                    <a:ext cx="1" cy="19"/>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0" name="Line 59"/>
                  <p:cNvSpPr>
                    <a:spLocks noChangeShapeType="1"/>
                  </p:cNvSpPr>
                  <p:nvPr/>
                </p:nvSpPr>
                <p:spPr bwMode="auto">
                  <a:xfrm flipV="1">
                    <a:off x="4077" y="3719"/>
                    <a:ext cx="1" cy="1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1" name="Line 60"/>
                  <p:cNvSpPr>
                    <a:spLocks noChangeShapeType="1"/>
                  </p:cNvSpPr>
                  <p:nvPr/>
                </p:nvSpPr>
                <p:spPr bwMode="auto">
                  <a:xfrm flipV="1">
                    <a:off x="4072" y="3722"/>
                    <a:ext cx="1" cy="1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2" name="Line 61"/>
                  <p:cNvSpPr>
                    <a:spLocks noChangeShapeType="1"/>
                  </p:cNvSpPr>
                  <p:nvPr/>
                </p:nvSpPr>
                <p:spPr bwMode="auto">
                  <a:xfrm flipV="1">
                    <a:off x="4066" y="3724"/>
                    <a:ext cx="1" cy="1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3" name="Line 62"/>
                  <p:cNvSpPr>
                    <a:spLocks noChangeShapeType="1"/>
                  </p:cNvSpPr>
                  <p:nvPr/>
                </p:nvSpPr>
                <p:spPr bwMode="auto">
                  <a:xfrm flipV="1">
                    <a:off x="4060" y="3727"/>
                    <a:ext cx="1" cy="9"/>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4" name="Line 63"/>
                  <p:cNvSpPr>
                    <a:spLocks noChangeShapeType="1"/>
                  </p:cNvSpPr>
                  <p:nvPr/>
                </p:nvSpPr>
                <p:spPr bwMode="auto">
                  <a:xfrm flipV="1">
                    <a:off x="4054" y="3729"/>
                    <a:ext cx="1" cy="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5" name="Line 64"/>
                  <p:cNvSpPr>
                    <a:spLocks noChangeShapeType="1"/>
                  </p:cNvSpPr>
                  <p:nvPr/>
                </p:nvSpPr>
                <p:spPr bwMode="auto">
                  <a:xfrm flipV="1">
                    <a:off x="4049" y="3732"/>
                    <a:ext cx="1" cy="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6" name="Line 65"/>
                  <p:cNvSpPr>
                    <a:spLocks noChangeShapeType="1"/>
                  </p:cNvSpPr>
                  <p:nvPr/>
                </p:nvSpPr>
                <p:spPr bwMode="auto">
                  <a:xfrm flipV="1">
                    <a:off x="4042" y="3734"/>
                    <a:ext cx="1" cy="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7" name="Line 66"/>
                  <p:cNvSpPr>
                    <a:spLocks noChangeShapeType="1"/>
                  </p:cNvSpPr>
                  <p:nvPr/>
                </p:nvSpPr>
                <p:spPr bwMode="auto">
                  <a:xfrm>
                    <a:off x="4038" y="3736"/>
                    <a:ext cx="1" cy="1"/>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8" name="Freeform 67"/>
                  <p:cNvSpPr>
                    <a:spLocks/>
                  </p:cNvSpPr>
                  <p:nvPr/>
                </p:nvSpPr>
                <p:spPr bwMode="auto">
                  <a:xfrm>
                    <a:off x="4001" y="3920"/>
                    <a:ext cx="37" cy="37"/>
                  </a:xfrm>
                  <a:custGeom>
                    <a:avLst/>
                    <a:gdLst/>
                    <a:ahLst/>
                    <a:cxnLst>
                      <a:cxn ang="0">
                        <a:pos x="37" y="17"/>
                      </a:cxn>
                      <a:cxn ang="0">
                        <a:pos x="30" y="5"/>
                      </a:cxn>
                      <a:cxn ang="0">
                        <a:pos x="16" y="0"/>
                      </a:cxn>
                      <a:cxn ang="0">
                        <a:pos x="5" y="5"/>
                      </a:cxn>
                      <a:cxn ang="0">
                        <a:pos x="0" y="17"/>
                      </a:cxn>
                      <a:cxn ang="0">
                        <a:pos x="0" y="37"/>
                      </a:cxn>
                    </a:cxnLst>
                    <a:rect l="0" t="0" r="r" b="b"/>
                    <a:pathLst>
                      <a:path w="37" h="37">
                        <a:moveTo>
                          <a:pt x="37" y="17"/>
                        </a:moveTo>
                        <a:lnTo>
                          <a:pt x="30" y="5"/>
                        </a:lnTo>
                        <a:lnTo>
                          <a:pt x="16" y="0"/>
                        </a:lnTo>
                        <a:lnTo>
                          <a:pt x="5" y="5"/>
                        </a:lnTo>
                        <a:lnTo>
                          <a:pt x="0" y="17"/>
                        </a:lnTo>
                        <a:lnTo>
                          <a:pt x="0" y="37"/>
                        </a:lnTo>
                      </a:path>
                    </a:pathLst>
                  </a:custGeom>
                  <a:grpFill/>
                  <a:ln w="17">
                    <a:solidFill>
                      <a:schemeClr val="accent4">
                        <a:lumMod val="10000"/>
                      </a:schemeClr>
                    </a:solidFill>
                    <a:prstDash val="solid"/>
                    <a:round/>
                    <a:headEnd/>
                    <a:tailEnd/>
                  </a:ln>
                </p:spPr>
                <p:txBody>
                  <a:bodyPr/>
                  <a:lstStyle/>
                  <a:p>
                    <a:pPr>
                      <a:defRPr/>
                    </a:pPr>
                    <a:endParaRPr lang="en-US" dirty="0"/>
                  </a:p>
                </p:txBody>
              </p:sp>
              <p:sp>
                <p:nvSpPr>
                  <p:cNvPr id="69" name="Freeform 68"/>
                  <p:cNvSpPr>
                    <a:spLocks/>
                  </p:cNvSpPr>
                  <p:nvPr/>
                </p:nvSpPr>
                <p:spPr bwMode="auto">
                  <a:xfrm>
                    <a:off x="3836" y="3356"/>
                    <a:ext cx="69" cy="28"/>
                  </a:xfrm>
                  <a:custGeom>
                    <a:avLst/>
                    <a:gdLst/>
                    <a:ahLst/>
                    <a:cxnLst>
                      <a:cxn ang="0">
                        <a:pos x="0" y="0"/>
                      </a:cxn>
                      <a:cxn ang="0">
                        <a:pos x="0" y="28"/>
                      </a:cxn>
                      <a:cxn ang="0">
                        <a:pos x="69" y="0"/>
                      </a:cxn>
                      <a:cxn ang="0">
                        <a:pos x="0" y="0"/>
                      </a:cxn>
                    </a:cxnLst>
                    <a:rect l="0" t="0" r="r" b="b"/>
                    <a:pathLst>
                      <a:path w="69" h="28">
                        <a:moveTo>
                          <a:pt x="0" y="0"/>
                        </a:moveTo>
                        <a:lnTo>
                          <a:pt x="0" y="28"/>
                        </a:lnTo>
                        <a:lnTo>
                          <a:pt x="69" y="0"/>
                        </a:lnTo>
                        <a:lnTo>
                          <a:pt x="0" y="0"/>
                        </a:lnTo>
                      </a:path>
                    </a:pathLst>
                  </a:custGeom>
                  <a:grpFill/>
                  <a:ln w="8">
                    <a:solidFill>
                      <a:schemeClr val="accent4">
                        <a:lumMod val="10000"/>
                      </a:schemeClr>
                    </a:solidFill>
                    <a:prstDash val="solid"/>
                    <a:round/>
                    <a:headEnd/>
                    <a:tailEnd/>
                  </a:ln>
                </p:spPr>
                <p:txBody>
                  <a:bodyPr/>
                  <a:lstStyle/>
                  <a:p>
                    <a:pPr>
                      <a:defRPr/>
                    </a:pPr>
                    <a:endParaRPr lang="en-US" dirty="0"/>
                  </a:p>
                </p:txBody>
              </p:sp>
              <p:sp>
                <p:nvSpPr>
                  <p:cNvPr id="70" name="Line 69"/>
                  <p:cNvSpPr>
                    <a:spLocks noChangeShapeType="1"/>
                  </p:cNvSpPr>
                  <p:nvPr/>
                </p:nvSpPr>
                <p:spPr bwMode="auto">
                  <a:xfrm flipV="1">
                    <a:off x="3901" y="3356"/>
                    <a:ext cx="1" cy="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1" name="Line 70"/>
                  <p:cNvSpPr>
                    <a:spLocks noChangeShapeType="1"/>
                  </p:cNvSpPr>
                  <p:nvPr/>
                </p:nvSpPr>
                <p:spPr bwMode="auto">
                  <a:xfrm flipV="1">
                    <a:off x="3895" y="3356"/>
                    <a:ext cx="1" cy="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2" name="Line 71"/>
                  <p:cNvSpPr>
                    <a:spLocks noChangeShapeType="1"/>
                  </p:cNvSpPr>
                  <p:nvPr/>
                </p:nvSpPr>
                <p:spPr bwMode="auto">
                  <a:xfrm flipV="1">
                    <a:off x="3889" y="3356"/>
                    <a:ext cx="1" cy="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3" name="Line 72"/>
                  <p:cNvSpPr>
                    <a:spLocks noChangeShapeType="1"/>
                  </p:cNvSpPr>
                  <p:nvPr/>
                </p:nvSpPr>
                <p:spPr bwMode="auto">
                  <a:xfrm flipV="1">
                    <a:off x="3884" y="3356"/>
                    <a:ext cx="1" cy="9"/>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4" name="Line 73"/>
                  <p:cNvSpPr>
                    <a:spLocks noChangeShapeType="1"/>
                  </p:cNvSpPr>
                  <p:nvPr/>
                </p:nvSpPr>
                <p:spPr bwMode="auto">
                  <a:xfrm flipV="1">
                    <a:off x="3877" y="3356"/>
                    <a:ext cx="1" cy="1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5" name="Line 74"/>
                  <p:cNvSpPr>
                    <a:spLocks noChangeShapeType="1"/>
                  </p:cNvSpPr>
                  <p:nvPr/>
                </p:nvSpPr>
                <p:spPr bwMode="auto">
                  <a:xfrm flipV="1">
                    <a:off x="3872" y="3356"/>
                    <a:ext cx="1" cy="1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6" name="Line 75"/>
                  <p:cNvSpPr>
                    <a:spLocks noChangeShapeType="1"/>
                  </p:cNvSpPr>
                  <p:nvPr/>
                </p:nvSpPr>
                <p:spPr bwMode="auto">
                  <a:xfrm flipV="1">
                    <a:off x="3866" y="3356"/>
                    <a:ext cx="1" cy="16"/>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7" name="Line 76"/>
                  <p:cNvSpPr>
                    <a:spLocks noChangeShapeType="1"/>
                  </p:cNvSpPr>
                  <p:nvPr/>
                </p:nvSpPr>
                <p:spPr bwMode="auto">
                  <a:xfrm flipV="1">
                    <a:off x="3860" y="3356"/>
                    <a:ext cx="1" cy="19"/>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8" name="Line 77"/>
                  <p:cNvSpPr>
                    <a:spLocks noChangeShapeType="1"/>
                  </p:cNvSpPr>
                  <p:nvPr/>
                </p:nvSpPr>
                <p:spPr bwMode="auto">
                  <a:xfrm flipV="1">
                    <a:off x="3854" y="3356"/>
                    <a:ext cx="1" cy="21"/>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9" name="Line 78"/>
                  <p:cNvSpPr>
                    <a:spLocks noChangeShapeType="1"/>
                  </p:cNvSpPr>
                  <p:nvPr/>
                </p:nvSpPr>
                <p:spPr bwMode="auto">
                  <a:xfrm flipV="1">
                    <a:off x="3848" y="3356"/>
                    <a:ext cx="1" cy="23"/>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0" name="Line 79"/>
                  <p:cNvSpPr>
                    <a:spLocks noChangeShapeType="1"/>
                  </p:cNvSpPr>
                  <p:nvPr/>
                </p:nvSpPr>
                <p:spPr bwMode="auto">
                  <a:xfrm flipV="1">
                    <a:off x="3843" y="3356"/>
                    <a:ext cx="1" cy="26"/>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1" name="Line 80"/>
                  <p:cNvSpPr>
                    <a:spLocks noChangeShapeType="1"/>
                  </p:cNvSpPr>
                  <p:nvPr/>
                </p:nvSpPr>
                <p:spPr bwMode="auto">
                  <a:xfrm>
                    <a:off x="3836" y="3356"/>
                    <a:ext cx="1" cy="1"/>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2" name="Freeform 81"/>
                  <p:cNvSpPr>
                    <a:spLocks/>
                  </p:cNvSpPr>
                  <p:nvPr/>
                </p:nvSpPr>
                <p:spPr bwMode="auto">
                  <a:xfrm>
                    <a:off x="3836" y="3356"/>
                    <a:ext cx="69" cy="28"/>
                  </a:xfrm>
                  <a:custGeom>
                    <a:avLst/>
                    <a:gdLst/>
                    <a:ahLst/>
                    <a:cxnLst>
                      <a:cxn ang="0">
                        <a:pos x="0" y="28"/>
                      </a:cxn>
                      <a:cxn ang="0">
                        <a:pos x="69" y="0"/>
                      </a:cxn>
                      <a:cxn ang="0">
                        <a:pos x="69" y="28"/>
                      </a:cxn>
                      <a:cxn ang="0">
                        <a:pos x="0" y="28"/>
                      </a:cxn>
                    </a:cxnLst>
                    <a:rect l="0" t="0" r="r" b="b"/>
                    <a:pathLst>
                      <a:path w="69" h="28">
                        <a:moveTo>
                          <a:pt x="0" y="28"/>
                        </a:moveTo>
                        <a:lnTo>
                          <a:pt x="69" y="0"/>
                        </a:lnTo>
                        <a:lnTo>
                          <a:pt x="69" y="28"/>
                        </a:lnTo>
                        <a:lnTo>
                          <a:pt x="0" y="28"/>
                        </a:lnTo>
                      </a:path>
                    </a:pathLst>
                  </a:custGeom>
                  <a:grpFill/>
                  <a:ln w="8">
                    <a:solidFill>
                      <a:schemeClr val="accent4">
                        <a:lumMod val="10000"/>
                      </a:schemeClr>
                    </a:solidFill>
                    <a:prstDash val="solid"/>
                    <a:round/>
                    <a:headEnd/>
                    <a:tailEnd/>
                  </a:ln>
                </p:spPr>
                <p:txBody>
                  <a:bodyPr/>
                  <a:lstStyle/>
                  <a:p>
                    <a:pPr>
                      <a:defRPr/>
                    </a:pPr>
                    <a:endParaRPr lang="en-US" dirty="0"/>
                  </a:p>
                </p:txBody>
              </p:sp>
              <p:sp>
                <p:nvSpPr>
                  <p:cNvPr id="83" name="Line 82"/>
                  <p:cNvSpPr>
                    <a:spLocks noChangeShapeType="1"/>
                  </p:cNvSpPr>
                  <p:nvPr/>
                </p:nvSpPr>
                <p:spPr bwMode="auto">
                  <a:xfrm flipV="1">
                    <a:off x="3901" y="3358"/>
                    <a:ext cx="1" cy="26"/>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4" name="Line 83"/>
                  <p:cNvSpPr>
                    <a:spLocks noChangeShapeType="1"/>
                  </p:cNvSpPr>
                  <p:nvPr/>
                </p:nvSpPr>
                <p:spPr bwMode="auto">
                  <a:xfrm flipV="1">
                    <a:off x="3895" y="3360"/>
                    <a:ext cx="1" cy="2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5" name="Line 84"/>
                  <p:cNvSpPr>
                    <a:spLocks noChangeShapeType="1"/>
                  </p:cNvSpPr>
                  <p:nvPr/>
                </p:nvSpPr>
                <p:spPr bwMode="auto">
                  <a:xfrm flipV="1">
                    <a:off x="3889" y="3363"/>
                    <a:ext cx="1" cy="21"/>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6" name="Line 85"/>
                  <p:cNvSpPr>
                    <a:spLocks noChangeShapeType="1"/>
                  </p:cNvSpPr>
                  <p:nvPr/>
                </p:nvSpPr>
                <p:spPr bwMode="auto">
                  <a:xfrm flipV="1">
                    <a:off x="3884" y="3365"/>
                    <a:ext cx="1" cy="19"/>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7" name="Line 86"/>
                  <p:cNvSpPr>
                    <a:spLocks noChangeShapeType="1"/>
                  </p:cNvSpPr>
                  <p:nvPr/>
                </p:nvSpPr>
                <p:spPr bwMode="auto">
                  <a:xfrm flipV="1">
                    <a:off x="3877" y="3368"/>
                    <a:ext cx="1" cy="16"/>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8" name="Line 87"/>
                  <p:cNvSpPr>
                    <a:spLocks noChangeShapeType="1"/>
                  </p:cNvSpPr>
                  <p:nvPr/>
                </p:nvSpPr>
                <p:spPr bwMode="auto">
                  <a:xfrm flipV="1">
                    <a:off x="3872" y="3370"/>
                    <a:ext cx="1" cy="1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9" name="Line 88"/>
                  <p:cNvSpPr>
                    <a:spLocks noChangeShapeType="1"/>
                  </p:cNvSpPr>
                  <p:nvPr/>
                </p:nvSpPr>
                <p:spPr bwMode="auto">
                  <a:xfrm flipV="1">
                    <a:off x="3866" y="3372"/>
                    <a:ext cx="1" cy="1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0" name="Line 89"/>
                  <p:cNvSpPr>
                    <a:spLocks noChangeShapeType="1"/>
                  </p:cNvSpPr>
                  <p:nvPr/>
                </p:nvSpPr>
                <p:spPr bwMode="auto">
                  <a:xfrm flipV="1">
                    <a:off x="3860" y="3375"/>
                    <a:ext cx="1" cy="9"/>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1" name="Line 90"/>
                  <p:cNvSpPr>
                    <a:spLocks noChangeShapeType="1"/>
                  </p:cNvSpPr>
                  <p:nvPr/>
                </p:nvSpPr>
                <p:spPr bwMode="auto">
                  <a:xfrm flipV="1">
                    <a:off x="3854" y="3377"/>
                    <a:ext cx="1" cy="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2" name="Line 91"/>
                  <p:cNvSpPr>
                    <a:spLocks noChangeShapeType="1"/>
                  </p:cNvSpPr>
                  <p:nvPr/>
                </p:nvSpPr>
                <p:spPr bwMode="auto">
                  <a:xfrm flipV="1">
                    <a:off x="3848" y="3379"/>
                    <a:ext cx="1" cy="5"/>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3" name="Line 92"/>
                  <p:cNvSpPr>
                    <a:spLocks noChangeShapeType="1"/>
                  </p:cNvSpPr>
                  <p:nvPr/>
                </p:nvSpPr>
                <p:spPr bwMode="auto">
                  <a:xfrm flipV="1">
                    <a:off x="3843" y="3382"/>
                    <a:ext cx="1" cy="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4" name="Line 93"/>
                  <p:cNvSpPr>
                    <a:spLocks noChangeShapeType="1"/>
                  </p:cNvSpPr>
                  <p:nvPr/>
                </p:nvSpPr>
                <p:spPr bwMode="auto">
                  <a:xfrm>
                    <a:off x="3836" y="3384"/>
                    <a:ext cx="1" cy="1"/>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5" name="Line 94"/>
                  <p:cNvSpPr>
                    <a:spLocks noChangeShapeType="1"/>
                  </p:cNvSpPr>
                  <p:nvPr/>
                </p:nvSpPr>
                <p:spPr bwMode="auto">
                  <a:xfrm>
                    <a:off x="3836" y="2813"/>
                    <a:ext cx="1" cy="518"/>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96" name="Line 107"/>
                  <p:cNvSpPr>
                    <a:spLocks noChangeShapeType="1"/>
                  </p:cNvSpPr>
                  <p:nvPr/>
                </p:nvSpPr>
                <p:spPr bwMode="auto">
                  <a:xfrm>
                    <a:off x="4148" y="2744"/>
                    <a:ext cx="1" cy="403"/>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97" name="Line 108"/>
                  <p:cNvSpPr>
                    <a:spLocks noChangeShapeType="1"/>
                  </p:cNvSpPr>
                  <p:nvPr/>
                </p:nvSpPr>
                <p:spPr bwMode="auto">
                  <a:xfrm>
                    <a:off x="4221" y="2744"/>
                    <a:ext cx="1" cy="461"/>
                  </a:xfrm>
                  <a:prstGeom prst="line">
                    <a:avLst/>
                  </a:prstGeom>
                  <a:grpFill/>
                  <a:ln w="17">
                    <a:solidFill>
                      <a:srgbClr val="0070C0"/>
                    </a:solidFill>
                    <a:prstDash val="solid"/>
                    <a:round/>
                    <a:headEnd/>
                    <a:tailEnd/>
                  </a:ln>
                </p:spPr>
                <p:txBody>
                  <a:bodyPr/>
                  <a:lstStyle/>
                  <a:p>
                    <a:pPr>
                      <a:defRPr/>
                    </a:pPr>
                    <a:endParaRPr lang="en-US" dirty="0"/>
                  </a:p>
                </p:txBody>
              </p:sp>
              <p:sp>
                <p:nvSpPr>
                  <p:cNvPr id="98" name="Freeform 97"/>
                  <p:cNvSpPr>
                    <a:spLocks/>
                  </p:cNvSpPr>
                  <p:nvPr/>
                </p:nvSpPr>
                <p:spPr bwMode="auto">
                  <a:xfrm>
                    <a:off x="4241" y="2744"/>
                    <a:ext cx="613" cy="392"/>
                  </a:xfrm>
                  <a:custGeom>
                    <a:avLst/>
                    <a:gdLst/>
                    <a:ahLst/>
                    <a:cxnLst>
                      <a:cxn ang="0">
                        <a:pos x="0" y="0"/>
                      </a:cxn>
                      <a:cxn ang="0">
                        <a:pos x="0" y="350"/>
                      </a:cxn>
                      <a:cxn ang="0">
                        <a:pos x="929" y="350"/>
                      </a:cxn>
                    </a:cxnLst>
                    <a:rect l="0" t="0" r="r" b="b"/>
                    <a:pathLst>
                      <a:path w="929" h="350">
                        <a:moveTo>
                          <a:pt x="0" y="0"/>
                        </a:moveTo>
                        <a:lnTo>
                          <a:pt x="0" y="350"/>
                        </a:lnTo>
                        <a:lnTo>
                          <a:pt x="929" y="350"/>
                        </a:lnTo>
                      </a:path>
                    </a:pathLst>
                  </a:custGeom>
                  <a:grpFill/>
                  <a:ln w="17">
                    <a:solidFill>
                      <a:srgbClr val="0070C0"/>
                    </a:solidFill>
                    <a:prstDash val="solid"/>
                    <a:round/>
                    <a:headEnd/>
                    <a:tailEnd/>
                  </a:ln>
                </p:spPr>
                <p:txBody>
                  <a:bodyPr/>
                  <a:lstStyle/>
                  <a:p>
                    <a:pPr>
                      <a:defRPr/>
                    </a:pPr>
                    <a:endParaRPr lang="en-US" dirty="0"/>
                  </a:p>
                </p:txBody>
              </p:sp>
              <p:sp>
                <p:nvSpPr>
                  <p:cNvPr id="99" name="Freeform 98"/>
                  <p:cNvSpPr>
                    <a:spLocks/>
                  </p:cNvSpPr>
                  <p:nvPr/>
                </p:nvSpPr>
                <p:spPr bwMode="auto">
                  <a:xfrm>
                    <a:off x="4221" y="3135"/>
                    <a:ext cx="675" cy="177"/>
                  </a:xfrm>
                  <a:custGeom>
                    <a:avLst/>
                    <a:gdLst/>
                    <a:ahLst/>
                    <a:cxnLst>
                      <a:cxn ang="0">
                        <a:pos x="30" y="0"/>
                      </a:cxn>
                      <a:cxn ang="0">
                        <a:pos x="0" y="31"/>
                      </a:cxn>
                      <a:cxn ang="0">
                        <a:pos x="0" y="116"/>
                      </a:cxn>
                      <a:cxn ang="0">
                        <a:pos x="2" y="116"/>
                      </a:cxn>
                      <a:cxn ang="0">
                        <a:pos x="2" y="156"/>
                      </a:cxn>
                      <a:cxn ang="0">
                        <a:pos x="5" y="167"/>
                      </a:cxn>
                      <a:cxn ang="0">
                        <a:pos x="16" y="173"/>
                      </a:cxn>
                      <a:cxn ang="0">
                        <a:pos x="959" y="173"/>
                      </a:cxn>
                    </a:cxnLst>
                    <a:rect l="0" t="0" r="r" b="b"/>
                    <a:pathLst>
                      <a:path w="959" h="173">
                        <a:moveTo>
                          <a:pt x="30" y="0"/>
                        </a:moveTo>
                        <a:lnTo>
                          <a:pt x="0" y="31"/>
                        </a:lnTo>
                        <a:lnTo>
                          <a:pt x="0" y="116"/>
                        </a:lnTo>
                        <a:lnTo>
                          <a:pt x="2" y="116"/>
                        </a:lnTo>
                        <a:lnTo>
                          <a:pt x="2" y="156"/>
                        </a:lnTo>
                        <a:lnTo>
                          <a:pt x="5" y="167"/>
                        </a:lnTo>
                        <a:lnTo>
                          <a:pt x="16" y="173"/>
                        </a:lnTo>
                        <a:lnTo>
                          <a:pt x="959" y="173"/>
                        </a:lnTo>
                      </a:path>
                    </a:pathLst>
                  </a:custGeom>
                  <a:grpFill/>
                  <a:ln w="17">
                    <a:solidFill>
                      <a:srgbClr val="0070C0"/>
                    </a:solidFill>
                    <a:prstDash val="solid"/>
                    <a:round/>
                    <a:headEnd/>
                    <a:tailEnd/>
                  </a:ln>
                </p:spPr>
                <p:txBody>
                  <a:bodyPr/>
                  <a:lstStyle/>
                  <a:p>
                    <a:pPr>
                      <a:defRPr/>
                    </a:pPr>
                    <a:endParaRPr lang="en-US" dirty="0"/>
                  </a:p>
                </p:txBody>
              </p:sp>
              <p:sp>
                <p:nvSpPr>
                  <p:cNvPr id="100" name="Line 111"/>
                  <p:cNvSpPr>
                    <a:spLocks noChangeShapeType="1"/>
                  </p:cNvSpPr>
                  <p:nvPr/>
                </p:nvSpPr>
                <p:spPr bwMode="auto">
                  <a:xfrm flipV="1">
                    <a:off x="4221" y="3189"/>
                    <a:ext cx="42" cy="45"/>
                  </a:xfrm>
                  <a:prstGeom prst="line">
                    <a:avLst/>
                  </a:prstGeom>
                  <a:grpFill/>
                  <a:ln w="9">
                    <a:solidFill>
                      <a:srgbClr val="0070C0"/>
                    </a:solidFill>
                    <a:prstDash val="solid"/>
                    <a:round/>
                    <a:headEnd/>
                    <a:tailEnd/>
                  </a:ln>
                </p:spPr>
                <p:txBody>
                  <a:bodyPr/>
                  <a:lstStyle/>
                  <a:p>
                    <a:pPr>
                      <a:defRPr/>
                    </a:pPr>
                    <a:endParaRPr lang="en-US" dirty="0"/>
                  </a:p>
                </p:txBody>
              </p:sp>
              <p:sp>
                <p:nvSpPr>
                  <p:cNvPr id="101" name="Line 112"/>
                  <p:cNvSpPr>
                    <a:spLocks noChangeShapeType="1"/>
                  </p:cNvSpPr>
                  <p:nvPr/>
                </p:nvSpPr>
                <p:spPr bwMode="auto">
                  <a:xfrm flipV="1">
                    <a:off x="4308" y="3135"/>
                    <a:ext cx="8" cy="11"/>
                  </a:xfrm>
                  <a:prstGeom prst="line">
                    <a:avLst/>
                  </a:prstGeom>
                  <a:grpFill/>
                  <a:ln w="9">
                    <a:solidFill>
                      <a:srgbClr val="0070C0"/>
                    </a:solidFill>
                    <a:prstDash val="solid"/>
                    <a:round/>
                    <a:headEnd/>
                    <a:tailEnd/>
                  </a:ln>
                </p:spPr>
                <p:txBody>
                  <a:bodyPr/>
                  <a:lstStyle/>
                  <a:p>
                    <a:pPr>
                      <a:defRPr/>
                    </a:pPr>
                    <a:endParaRPr lang="en-US" dirty="0"/>
                  </a:p>
                </p:txBody>
              </p:sp>
              <p:sp>
                <p:nvSpPr>
                  <p:cNvPr id="102" name="Line 113"/>
                  <p:cNvSpPr>
                    <a:spLocks noChangeShapeType="1"/>
                  </p:cNvSpPr>
                  <p:nvPr/>
                </p:nvSpPr>
                <p:spPr bwMode="auto">
                  <a:xfrm flipV="1">
                    <a:off x="4235" y="3279"/>
                    <a:ext cx="28" cy="29"/>
                  </a:xfrm>
                  <a:prstGeom prst="line">
                    <a:avLst/>
                  </a:prstGeom>
                  <a:grpFill/>
                  <a:ln w="9">
                    <a:solidFill>
                      <a:srgbClr val="0070C0"/>
                    </a:solidFill>
                    <a:prstDash val="solid"/>
                    <a:round/>
                    <a:headEnd/>
                    <a:tailEnd/>
                  </a:ln>
                </p:spPr>
                <p:txBody>
                  <a:bodyPr/>
                  <a:lstStyle/>
                  <a:p>
                    <a:pPr>
                      <a:defRPr/>
                    </a:pPr>
                    <a:endParaRPr lang="en-US" dirty="0"/>
                  </a:p>
                </p:txBody>
              </p:sp>
              <p:sp>
                <p:nvSpPr>
                  <p:cNvPr id="103" name="Line 114"/>
                  <p:cNvSpPr>
                    <a:spLocks noChangeShapeType="1"/>
                  </p:cNvSpPr>
                  <p:nvPr/>
                </p:nvSpPr>
                <p:spPr bwMode="auto">
                  <a:xfrm flipV="1">
                    <a:off x="4308" y="3189"/>
                    <a:ext cx="45" cy="45"/>
                  </a:xfrm>
                  <a:prstGeom prst="line">
                    <a:avLst/>
                  </a:prstGeom>
                  <a:grpFill/>
                  <a:ln w="9">
                    <a:solidFill>
                      <a:srgbClr val="0070C0"/>
                    </a:solidFill>
                    <a:prstDash val="solid"/>
                    <a:round/>
                    <a:headEnd/>
                    <a:tailEnd/>
                  </a:ln>
                </p:spPr>
                <p:txBody>
                  <a:bodyPr/>
                  <a:lstStyle/>
                  <a:p>
                    <a:pPr>
                      <a:defRPr/>
                    </a:pPr>
                    <a:endParaRPr lang="en-US" dirty="0"/>
                  </a:p>
                </p:txBody>
              </p:sp>
              <p:sp>
                <p:nvSpPr>
                  <p:cNvPr id="104" name="Line 115"/>
                  <p:cNvSpPr>
                    <a:spLocks noChangeShapeType="1"/>
                  </p:cNvSpPr>
                  <p:nvPr/>
                </p:nvSpPr>
                <p:spPr bwMode="auto">
                  <a:xfrm flipV="1">
                    <a:off x="4396" y="3135"/>
                    <a:ext cx="11" cy="11"/>
                  </a:xfrm>
                  <a:prstGeom prst="line">
                    <a:avLst/>
                  </a:prstGeom>
                  <a:grpFill/>
                  <a:ln w="9">
                    <a:solidFill>
                      <a:srgbClr val="0070C0"/>
                    </a:solidFill>
                    <a:prstDash val="solid"/>
                    <a:round/>
                    <a:headEnd/>
                    <a:tailEnd/>
                  </a:ln>
                </p:spPr>
                <p:txBody>
                  <a:bodyPr/>
                  <a:lstStyle/>
                  <a:p>
                    <a:pPr>
                      <a:defRPr/>
                    </a:pPr>
                    <a:endParaRPr lang="en-US" dirty="0"/>
                  </a:p>
                </p:txBody>
              </p:sp>
              <p:sp>
                <p:nvSpPr>
                  <p:cNvPr id="105" name="Line 116"/>
                  <p:cNvSpPr>
                    <a:spLocks noChangeShapeType="1"/>
                  </p:cNvSpPr>
                  <p:nvPr/>
                </p:nvSpPr>
                <p:spPr bwMode="auto">
                  <a:xfrm flipV="1">
                    <a:off x="4322" y="3279"/>
                    <a:ext cx="31" cy="29"/>
                  </a:xfrm>
                  <a:prstGeom prst="line">
                    <a:avLst/>
                  </a:prstGeom>
                  <a:grpFill/>
                  <a:ln w="9">
                    <a:solidFill>
                      <a:srgbClr val="0070C0"/>
                    </a:solidFill>
                    <a:prstDash val="solid"/>
                    <a:round/>
                    <a:headEnd/>
                    <a:tailEnd/>
                  </a:ln>
                </p:spPr>
                <p:txBody>
                  <a:bodyPr/>
                  <a:lstStyle/>
                  <a:p>
                    <a:pPr>
                      <a:defRPr/>
                    </a:pPr>
                    <a:endParaRPr lang="en-US" dirty="0"/>
                  </a:p>
                </p:txBody>
              </p:sp>
              <p:sp>
                <p:nvSpPr>
                  <p:cNvPr id="106" name="Line 117"/>
                  <p:cNvSpPr>
                    <a:spLocks noChangeShapeType="1"/>
                  </p:cNvSpPr>
                  <p:nvPr/>
                </p:nvSpPr>
                <p:spPr bwMode="auto">
                  <a:xfrm flipV="1">
                    <a:off x="4396" y="3189"/>
                    <a:ext cx="45" cy="45"/>
                  </a:xfrm>
                  <a:prstGeom prst="line">
                    <a:avLst/>
                  </a:prstGeom>
                  <a:grpFill/>
                  <a:ln w="9">
                    <a:solidFill>
                      <a:srgbClr val="0070C0"/>
                    </a:solidFill>
                    <a:prstDash val="solid"/>
                    <a:round/>
                    <a:headEnd/>
                    <a:tailEnd/>
                  </a:ln>
                </p:spPr>
                <p:txBody>
                  <a:bodyPr/>
                  <a:lstStyle/>
                  <a:p>
                    <a:pPr>
                      <a:defRPr/>
                    </a:pPr>
                    <a:endParaRPr lang="en-US" dirty="0"/>
                  </a:p>
                </p:txBody>
              </p:sp>
              <p:sp>
                <p:nvSpPr>
                  <p:cNvPr id="107" name="Line 118"/>
                  <p:cNvSpPr>
                    <a:spLocks noChangeShapeType="1"/>
                  </p:cNvSpPr>
                  <p:nvPr/>
                </p:nvSpPr>
                <p:spPr bwMode="auto">
                  <a:xfrm flipV="1">
                    <a:off x="4485" y="3135"/>
                    <a:ext cx="9" cy="11"/>
                  </a:xfrm>
                  <a:prstGeom prst="line">
                    <a:avLst/>
                  </a:prstGeom>
                  <a:grpFill/>
                  <a:ln w="9">
                    <a:solidFill>
                      <a:srgbClr val="0070C0"/>
                    </a:solidFill>
                    <a:prstDash val="solid"/>
                    <a:round/>
                    <a:headEnd/>
                    <a:tailEnd/>
                  </a:ln>
                </p:spPr>
                <p:txBody>
                  <a:bodyPr/>
                  <a:lstStyle/>
                  <a:p>
                    <a:pPr>
                      <a:defRPr/>
                    </a:pPr>
                    <a:endParaRPr lang="en-US" dirty="0"/>
                  </a:p>
                </p:txBody>
              </p:sp>
              <p:sp>
                <p:nvSpPr>
                  <p:cNvPr id="108" name="Line 119"/>
                  <p:cNvSpPr>
                    <a:spLocks noChangeShapeType="1"/>
                  </p:cNvSpPr>
                  <p:nvPr/>
                </p:nvSpPr>
                <p:spPr bwMode="auto">
                  <a:xfrm flipV="1">
                    <a:off x="4410" y="3279"/>
                    <a:ext cx="31" cy="29"/>
                  </a:xfrm>
                  <a:prstGeom prst="line">
                    <a:avLst/>
                  </a:prstGeom>
                  <a:grpFill/>
                  <a:ln w="9">
                    <a:solidFill>
                      <a:srgbClr val="0070C0"/>
                    </a:solidFill>
                    <a:prstDash val="solid"/>
                    <a:round/>
                    <a:headEnd/>
                    <a:tailEnd/>
                  </a:ln>
                </p:spPr>
                <p:txBody>
                  <a:bodyPr/>
                  <a:lstStyle/>
                  <a:p>
                    <a:pPr>
                      <a:defRPr/>
                    </a:pPr>
                    <a:endParaRPr lang="en-US" dirty="0"/>
                  </a:p>
                </p:txBody>
              </p:sp>
              <p:sp>
                <p:nvSpPr>
                  <p:cNvPr id="109" name="Line 120"/>
                  <p:cNvSpPr>
                    <a:spLocks noChangeShapeType="1"/>
                  </p:cNvSpPr>
                  <p:nvPr/>
                </p:nvSpPr>
                <p:spPr bwMode="auto">
                  <a:xfrm flipV="1">
                    <a:off x="4485" y="3189"/>
                    <a:ext cx="43" cy="45"/>
                  </a:xfrm>
                  <a:prstGeom prst="line">
                    <a:avLst/>
                  </a:prstGeom>
                  <a:grpFill/>
                  <a:ln w="9">
                    <a:solidFill>
                      <a:srgbClr val="0070C0"/>
                    </a:solidFill>
                    <a:prstDash val="solid"/>
                    <a:round/>
                    <a:headEnd/>
                    <a:tailEnd/>
                  </a:ln>
                </p:spPr>
                <p:txBody>
                  <a:bodyPr/>
                  <a:lstStyle/>
                  <a:p>
                    <a:pPr>
                      <a:defRPr/>
                    </a:pPr>
                    <a:endParaRPr lang="en-US" dirty="0"/>
                  </a:p>
                </p:txBody>
              </p:sp>
              <p:sp>
                <p:nvSpPr>
                  <p:cNvPr id="110" name="Line 121"/>
                  <p:cNvSpPr>
                    <a:spLocks noChangeShapeType="1"/>
                  </p:cNvSpPr>
                  <p:nvPr/>
                </p:nvSpPr>
                <p:spPr bwMode="auto">
                  <a:xfrm flipV="1">
                    <a:off x="4573" y="3135"/>
                    <a:ext cx="8" cy="11"/>
                  </a:xfrm>
                  <a:prstGeom prst="line">
                    <a:avLst/>
                  </a:prstGeom>
                  <a:grpFill/>
                  <a:ln w="9">
                    <a:solidFill>
                      <a:srgbClr val="0070C0"/>
                    </a:solidFill>
                    <a:prstDash val="solid"/>
                    <a:round/>
                    <a:headEnd/>
                    <a:tailEnd/>
                  </a:ln>
                </p:spPr>
                <p:txBody>
                  <a:bodyPr/>
                  <a:lstStyle/>
                  <a:p>
                    <a:pPr>
                      <a:defRPr/>
                    </a:pPr>
                    <a:endParaRPr lang="en-US" dirty="0"/>
                  </a:p>
                </p:txBody>
              </p:sp>
              <p:sp>
                <p:nvSpPr>
                  <p:cNvPr id="111" name="Line 122"/>
                  <p:cNvSpPr>
                    <a:spLocks noChangeShapeType="1"/>
                  </p:cNvSpPr>
                  <p:nvPr/>
                </p:nvSpPr>
                <p:spPr bwMode="auto">
                  <a:xfrm flipV="1">
                    <a:off x="4500" y="3279"/>
                    <a:ext cx="28" cy="29"/>
                  </a:xfrm>
                  <a:prstGeom prst="line">
                    <a:avLst/>
                  </a:prstGeom>
                  <a:grpFill/>
                  <a:ln w="9">
                    <a:solidFill>
                      <a:srgbClr val="0070C0"/>
                    </a:solidFill>
                    <a:prstDash val="solid"/>
                    <a:round/>
                    <a:headEnd/>
                    <a:tailEnd/>
                  </a:ln>
                </p:spPr>
                <p:txBody>
                  <a:bodyPr/>
                  <a:lstStyle/>
                  <a:p>
                    <a:pPr>
                      <a:defRPr/>
                    </a:pPr>
                    <a:endParaRPr lang="en-US" dirty="0"/>
                  </a:p>
                </p:txBody>
              </p:sp>
              <p:sp>
                <p:nvSpPr>
                  <p:cNvPr id="112" name="Line 123"/>
                  <p:cNvSpPr>
                    <a:spLocks noChangeShapeType="1"/>
                  </p:cNvSpPr>
                  <p:nvPr/>
                </p:nvSpPr>
                <p:spPr bwMode="auto">
                  <a:xfrm flipV="1">
                    <a:off x="4573" y="3189"/>
                    <a:ext cx="45" cy="45"/>
                  </a:xfrm>
                  <a:prstGeom prst="line">
                    <a:avLst/>
                  </a:prstGeom>
                  <a:grpFill/>
                  <a:ln w="9">
                    <a:solidFill>
                      <a:srgbClr val="0070C0"/>
                    </a:solidFill>
                    <a:prstDash val="solid"/>
                    <a:round/>
                    <a:headEnd/>
                    <a:tailEnd/>
                  </a:ln>
                </p:spPr>
                <p:txBody>
                  <a:bodyPr/>
                  <a:lstStyle/>
                  <a:p>
                    <a:pPr>
                      <a:defRPr/>
                    </a:pPr>
                    <a:endParaRPr lang="en-US" dirty="0"/>
                  </a:p>
                </p:txBody>
              </p:sp>
              <p:sp>
                <p:nvSpPr>
                  <p:cNvPr id="113" name="Line 124"/>
                  <p:cNvSpPr>
                    <a:spLocks noChangeShapeType="1"/>
                  </p:cNvSpPr>
                  <p:nvPr/>
                </p:nvSpPr>
                <p:spPr bwMode="auto">
                  <a:xfrm flipV="1">
                    <a:off x="4660" y="3135"/>
                    <a:ext cx="9" cy="11"/>
                  </a:xfrm>
                  <a:prstGeom prst="line">
                    <a:avLst/>
                  </a:prstGeom>
                  <a:grpFill/>
                  <a:ln w="9">
                    <a:solidFill>
                      <a:srgbClr val="0070C0"/>
                    </a:solidFill>
                    <a:prstDash val="solid"/>
                    <a:round/>
                    <a:headEnd/>
                    <a:tailEnd/>
                  </a:ln>
                </p:spPr>
                <p:txBody>
                  <a:bodyPr/>
                  <a:lstStyle/>
                  <a:p>
                    <a:pPr>
                      <a:defRPr/>
                    </a:pPr>
                    <a:endParaRPr lang="en-US" dirty="0"/>
                  </a:p>
                </p:txBody>
              </p:sp>
              <p:sp>
                <p:nvSpPr>
                  <p:cNvPr id="114" name="Line 125"/>
                  <p:cNvSpPr>
                    <a:spLocks noChangeShapeType="1"/>
                  </p:cNvSpPr>
                  <p:nvPr/>
                </p:nvSpPr>
                <p:spPr bwMode="auto">
                  <a:xfrm flipV="1">
                    <a:off x="4587" y="3279"/>
                    <a:ext cx="31" cy="29"/>
                  </a:xfrm>
                  <a:prstGeom prst="line">
                    <a:avLst/>
                  </a:prstGeom>
                  <a:grpFill/>
                  <a:ln w="9">
                    <a:solidFill>
                      <a:srgbClr val="0070C0"/>
                    </a:solidFill>
                    <a:prstDash val="solid"/>
                    <a:round/>
                    <a:headEnd/>
                    <a:tailEnd/>
                  </a:ln>
                </p:spPr>
                <p:txBody>
                  <a:bodyPr/>
                  <a:lstStyle/>
                  <a:p>
                    <a:pPr>
                      <a:defRPr/>
                    </a:pPr>
                    <a:endParaRPr lang="en-US" dirty="0"/>
                  </a:p>
                </p:txBody>
              </p:sp>
              <p:sp>
                <p:nvSpPr>
                  <p:cNvPr id="115" name="Line 126"/>
                  <p:cNvSpPr>
                    <a:spLocks noChangeShapeType="1"/>
                  </p:cNvSpPr>
                  <p:nvPr/>
                </p:nvSpPr>
                <p:spPr bwMode="auto">
                  <a:xfrm flipV="1">
                    <a:off x="4660" y="3189"/>
                    <a:ext cx="45" cy="45"/>
                  </a:xfrm>
                  <a:prstGeom prst="line">
                    <a:avLst/>
                  </a:prstGeom>
                  <a:grpFill/>
                  <a:ln w="9">
                    <a:solidFill>
                      <a:srgbClr val="0070C0"/>
                    </a:solidFill>
                    <a:prstDash val="solid"/>
                    <a:round/>
                    <a:headEnd/>
                    <a:tailEnd/>
                  </a:ln>
                </p:spPr>
                <p:txBody>
                  <a:bodyPr/>
                  <a:lstStyle/>
                  <a:p>
                    <a:pPr>
                      <a:defRPr/>
                    </a:pPr>
                    <a:endParaRPr lang="en-US" dirty="0"/>
                  </a:p>
                </p:txBody>
              </p:sp>
              <p:sp>
                <p:nvSpPr>
                  <p:cNvPr id="116" name="Line 127"/>
                  <p:cNvSpPr>
                    <a:spLocks noChangeShapeType="1"/>
                  </p:cNvSpPr>
                  <p:nvPr/>
                </p:nvSpPr>
                <p:spPr bwMode="auto">
                  <a:xfrm flipV="1">
                    <a:off x="4751" y="3135"/>
                    <a:ext cx="9" cy="11"/>
                  </a:xfrm>
                  <a:prstGeom prst="line">
                    <a:avLst/>
                  </a:prstGeom>
                  <a:grpFill/>
                  <a:ln w="9">
                    <a:solidFill>
                      <a:srgbClr val="0070C0"/>
                    </a:solidFill>
                    <a:prstDash val="solid"/>
                    <a:round/>
                    <a:headEnd/>
                    <a:tailEnd/>
                  </a:ln>
                </p:spPr>
                <p:txBody>
                  <a:bodyPr/>
                  <a:lstStyle/>
                  <a:p>
                    <a:pPr>
                      <a:defRPr/>
                    </a:pPr>
                    <a:endParaRPr lang="en-US" dirty="0"/>
                  </a:p>
                </p:txBody>
              </p:sp>
              <p:sp>
                <p:nvSpPr>
                  <p:cNvPr id="117" name="Line 128"/>
                  <p:cNvSpPr>
                    <a:spLocks noChangeShapeType="1"/>
                  </p:cNvSpPr>
                  <p:nvPr/>
                </p:nvSpPr>
                <p:spPr bwMode="auto">
                  <a:xfrm flipV="1">
                    <a:off x="4674" y="3279"/>
                    <a:ext cx="31" cy="29"/>
                  </a:xfrm>
                  <a:prstGeom prst="line">
                    <a:avLst/>
                  </a:prstGeom>
                  <a:grpFill/>
                  <a:ln w="9">
                    <a:solidFill>
                      <a:srgbClr val="0070C0"/>
                    </a:solidFill>
                    <a:prstDash val="solid"/>
                    <a:round/>
                    <a:headEnd/>
                    <a:tailEnd/>
                  </a:ln>
                </p:spPr>
                <p:txBody>
                  <a:bodyPr/>
                  <a:lstStyle/>
                  <a:p>
                    <a:pPr>
                      <a:defRPr/>
                    </a:pPr>
                    <a:endParaRPr lang="en-US" dirty="0"/>
                  </a:p>
                </p:txBody>
              </p:sp>
              <p:sp>
                <p:nvSpPr>
                  <p:cNvPr id="118" name="Line 129"/>
                  <p:cNvSpPr>
                    <a:spLocks noChangeShapeType="1"/>
                  </p:cNvSpPr>
                  <p:nvPr/>
                </p:nvSpPr>
                <p:spPr bwMode="auto">
                  <a:xfrm flipV="1">
                    <a:off x="4751" y="3189"/>
                    <a:ext cx="42" cy="45"/>
                  </a:xfrm>
                  <a:prstGeom prst="line">
                    <a:avLst/>
                  </a:prstGeom>
                  <a:grpFill/>
                  <a:ln w="9">
                    <a:solidFill>
                      <a:srgbClr val="0070C0"/>
                    </a:solidFill>
                    <a:prstDash val="solid"/>
                    <a:round/>
                    <a:headEnd/>
                    <a:tailEnd/>
                  </a:ln>
                </p:spPr>
                <p:txBody>
                  <a:bodyPr/>
                  <a:lstStyle/>
                  <a:p>
                    <a:pPr>
                      <a:defRPr/>
                    </a:pPr>
                    <a:endParaRPr lang="en-US" dirty="0"/>
                  </a:p>
                </p:txBody>
              </p:sp>
              <p:sp>
                <p:nvSpPr>
                  <p:cNvPr id="119" name="Line 130"/>
                  <p:cNvSpPr>
                    <a:spLocks noChangeShapeType="1"/>
                  </p:cNvSpPr>
                  <p:nvPr/>
                </p:nvSpPr>
                <p:spPr bwMode="auto">
                  <a:xfrm flipV="1">
                    <a:off x="4839" y="3135"/>
                    <a:ext cx="8" cy="11"/>
                  </a:xfrm>
                  <a:prstGeom prst="line">
                    <a:avLst/>
                  </a:prstGeom>
                  <a:grpFill/>
                  <a:ln w="9">
                    <a:solidFill>
                      <a:srgbClr val="0070C0"/>
                    </a:solidFill>
                    <a:prstDash val="solid"/>
                    <a:round/>
                    <a:headEnd/>
                    <a:tailEnd/>
                  </a:ln>
                </p:spPr>
                <p:txBody>
                  <a:bodyPr/>
                  <a:lstStyle/>
                  <a:p>
                    <a:pPr>
                      <a:defRPr/>
                    </a:pPr>
                    <a:endParaRPr lang="en-US" dirty="0"/>
                  </a:p>
                </p:txBody>
              </p:sp>
              <p:sp>
                <p:nvSpPr>
                  <p:cNvPr id="120" name="Line 131"/>
                  <p:cNvSpPr>
                    <a:spLocks noChangeShapeType="1"/>
                  </p:cNvSpPr>
                  <p:nvPr/>
                </p:nvSpPr>
                <p:spPr bwMode="auto">
                  <a:xfrm flipV="1">
                    <a:off x="4765" y="3279"/>
                    <a:ext cx="28" cy="29"/>
                  </a:xfrm>
                  <a:prstGeom prst="line">
                    <a:avLst/>
                  </a:prstGeom>
                  <a:grpFill/>
                  <a:ln w="9">
                    <a:solidFill>
                      <a:srgbClr val="0070C0"/>
                    </a:solidFill>
                    <a:prstDash val="solid"/>
                    <a:round/>
                    <a:headEnd/>
                    <a:tailEnd/>
                  </a:ln>
                </p:spPr>
                <p:txBody>
                  <a:bodyPr/>
                  <a:lstStyle/>
                  <a:p>
                    <a:pPr>
                      <a:defRPr/>
                    </a:pPr>
                    <a:endParaRPr lang="en-US" dirty="0"/>
                  </a:p>
                </p:txBody>
              </p:sp>
              <p:sp>
                <p:nvSpPr>
                  <p:cNvPr id="121" name="Line 132"/>
                  <p:cNvSpPr>
                    <a:spLocks noChangeShapeType="1"/>
                  </p:cNvSpPr>
                  <p:nvPr/>
                </p:nvSpPr>
                <p:spPr bwMode="auto">
                  <a:xfrm flipV="1">
                    <a:off x="4839" y="3189"/>
                    <a:ext cx="45" cy="45"/>
                  </a:xfrm>
                  <a:prstGeom prst="line">
                    <a:avLst/>
                  </a:prstGeom>
                  <a:grpFill/>
                  <a:ln w="9">
                    <a:solidFill>
                      <a:srgbClr val="0070C0"/>
                    </a:solidFill>
                    <a:prstDash val="solid"/>
                    <a:round/>
                    <a:headEnd/>
                    <a:tailEnd/>
                  </a:ln>
                </p:spPr>
                <p:txBody>
                  <a:bodyPr/>
                  <a:lstStyle/>
                  <a:p>
                    <a:pPr>
                      <a:defRPr/>
                    </a:pPr>
                    <a:endParaRPr lang="en-US" dirty="0"/>
                  </a:p>
                </p:txBody>
              </p:sp>
              <p:sp>
                <p:nvSpPr>
                  <p:cNvPr id="122" name="Line 134"/>
                  <p:cNvSpPr>
                    <a:spLocks noChangeShapeType="1"/>
                  </p:cNvSpPr>
                  <p:nvPr/>
                </p:nvSpPr>
                <p:spPr bwMode="auto">
                  <a:xfrm flipV="1">
                    <a:off x="4853" y="3279"/>
                    <a:ext cx="31" cy="29"/>
                  </a:xfrm>
                  <a:prstGeom prst="line">
                    <a:avLst/>
                  </a:prstGeom>
                  <a:grpFill/>
                  <a:ln w="9">
                    <a:solidFill>
                      <a:srgbClr val="0070C0"/>
                    </a:solidFill>
                    <a:prstDash val="solid"/>
                    <a:round/>
                    <a:headEnd/>
                    <a:tailEnd/>
                  </a:ln>
                </p:spPr>
                <p:txBody>
                  <a:bodyPr/>
                  <a:lstStyle/>
                  <a:p>
                    <a:pPr>
                      <a:defRPr/>
                    </a:pPr>
                    <a:endParaRPr lang="en-US" dirty="0"/>
                  </a:p>
                </p:txBody>
              </p:sp>
              <p:sp>
                <p:nvSpPr>
                  <p:cNvPr id="123" name="Line 143"/>
                  <p:cNvSpPr>
                    <a:spLocks noChangeShapeType="1"/>
                  </p:cNvSpPr>
                  <p:nvPr/>
                </p:nvSpPr>
                <p:spPr bwMode="auto">
                  <a:xfrm>
                    <a:off x="4105" y="3716"/>
                    <a:ext cx="1" cy="547"/>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124" name="Line 144"/>
                  <p:cNvSpPr>
                    <a:spLocks noChangeShapeType="1"/>
                  </p:cNvSpPr>
                  <p:nvPr/>
                </p:nvSpPr>
                <p:spPr bwMode="auto">
                  <a:xfrm flipV="1">
                    <a:off x="4080" y="2744"/>
                    <a:ext cx="1" cy="432"/>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125" name="Freeform 145"/>
                  <p:cNvSpPr>
                    <a:spLocks/>
                  </p:cNvSpPr>
                  <p:nvPr/>
                </p:nvSpPr>
                <p:spPr bwMode="auto">
                  <a:xfrm>
                    <a:off x="4088" y="3855"/>
                    <a:ext cx="17" cy="17"/>
                  </a:xfrm>
                  <a:custGeom>
                    <a:avLst/>
                    <a:gdLst/>
                    <a:ahLst/>
                    <a:cxnLst>
                      <a:cxn ang="0">
                        <a:pos x="17" y="17"/>
                      </a:cxn>
                      <a:cxn ang="0">
                        <a:pos x="11" y="6"/>
                      </a:cxn>
                      <a:cxn ang="0">
                        <a:pos x="0" y="0"/>
                      </a:cxn>
                    </a:cxnLst>
                    <a:rect l="0" t="0" r="r" b="b"/>
                    <a:pathLst>
                      <a:path w="17" h="17">
                        <a:moveTo>
                          <a:pt x="17" y="17"/>
                        </a:moveTo>
                        <a:lnTo>
                          <a:pt x="11" y="6"/>
                        </a:lnTo>
                        <a:lnTo>
                          <a:pt x="0" y="0"/>
                        </a:lnTo>
                      </a:path>
                    </a:pathLst>
                  </a:custGeom>
                  <a:grpFill/>
                  <a:ln w="17">
                    <a:solidFill>
                      <a:schemeClr val="accent4">
                        <a:lumMod val="10000"/>
                      </a:schemeClr>
                    </a:solidFill>
                    <a:prstDash val="solid"/>
                    <a:round/>
                    <a:headEnd/>
                    <a:tailEnd/>
                  </a:ln>
                </p:spPr>
                <p:txBody>
                  <a:bodyPr/>
                  <a:lstStyle/>
                  <a:p>
                    <a:pPr>
                      <a:defRPr/>
                    </a:pPr>
                    <a:endParaRPr lang="en-US" dirty="0"/>
                  </a:p>
                </p:txBody>
              </p:sp>
              <p:sp>
                <p:nvSpPr>
                  <p:cNvPr id="126" name="Freeform 146"/>
                  <p:cNvSpPr>
                    <a:spLocks/>
                  </p:cNvSpPr>
                  <p:nvPr/>
                </p:nvSpPr>
                <p:spPr bwMode="auto">
                  <a:xfrm>
                    <a:off x="4038" y="3755"/>
                    <a:ext cx="50" cy="100"/>
                  </a:xfrm>
                  <a:custGeom>
                    <a:avLst/>
                    <a:gdLst/>
                    <a:ahLst/>
                    <a:cxnLst>
                      <a:cxn ang="0">
                        <a:pos x="50" y="0"/>
                      </a:cxn>
                      <a:cxn ang="0">
                        <a:pos x="30" y="4"/>
                      </a:cxn>
                      <a:cxn ang="0">
                        <a:pos x="14" y="14"/>
                      </a:cxn>
                      <a:cxn ang="0">
                        <a:pos x="2" y="31"/>
                      </a:cxn>
                      <a:cxn ang="0">
                        <a:pos x="0" y="51"/>
                      </a:cxn>
                      <a:cxn ang="0">
                        <a:pos x="2" y="68"/>
                      </a:cxn>
                      <a:cxn ang="0">
                        <a:pos x="14" y="86"/>
                      </a:cxn>
                      <a:cxn ang="0">
                        <a:pos x="30" y="97"/>
                      </a:cxn>
                      <a:cxn ang="0">
                        <a:pos x="50" y="100"/>
                      </a:cxn>
                    </a:cxnLst>
                    <a:rect l="0" t="0" r="r" b="b"/>
                    <a:pathLst>
                      <a:path w="50" h="100">
                        <a:moveTo>
                          <a:pt x="50" y="0"/>
                        </a:moveTo>
                        <a:lnTo>
                          <a:pt x="30" y="4"/>
                        </a:lnTo>
                        <a:lnTo>
                          <a:pt x="14" y="14"/>
                        </a:lnTo>
                        <a:lnTo>
                          <a:pt x="2" y="31"/>
                        </a:lnTo>
                        <a:lnTo>
                          <a:pt x="0" y="51"/>
                        </a:lnTo>
                        <a:lnTo>
                          <a:pt x="2" y="68"/>
                        </a:lnTo>
                        <a:lnTo>
                          <a:pt x="14" y="86"/>
                        </a:lnTo>
                        <a:lnTo>
                          <a:pt x="30" y="97"/>
                        </a:lnTo>
                        <a:lnTo>
                          <a:pt x="50" y="100"/>
                        </a:lnTo>
                      </a:path>
                    </a:pathLst>
                  </a:custGeom>
                  <a:grpFill/>
                  <a:ln w="17">
                    <a:solidFill>
                      <a:schemeClr val="accent4">
                        <a:lumMod val="10000"/>
                      </a:schemeClr>
                    </a:solidFill>
                    <a:prstDash val="solid"/>
                    <a:round/>
                    <a:headEnd/>
                    <a:tailEnd/>
                  </a:ln>
                </p:spPr>
                <p:txBody>
                  <a:bodyPr/>
                  <a:lstStyle/>
                  <a:p>
                    <a:pPr>
                      <a:defRPr/>
                    </a:pPr>
                    <a:endParaRPr lang="en-US" dirty="0"/>
                  </a:p>
                </p:txBody>
              </p:sp>
              <p:sp>
                <p:nvSpPr>
                  <p:cNvPr id="127" name="Line 147"/>
                  <p:cNvSpPr>
                    <a:spLocks noChangeShapeType="1"/>
                  </p:cNvSpPr>
                  <p:nvPr/>
                </p:nvSpPr>
                <p:spPr bwMode="auto">
                  <a:xfrm>
                    <a:off x="4088" y="3755"/>
                    <a:ext cx="17" cy="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128" name="Line 149"/>
                  <p:cNvSpPr>
                    <a:spLocks noChangeShapeType="1"/>
                  </p:cNvSpPr>
                  <p:nvPr/>
                </p:nvSpPr>
                <p:spPr bwMode="auto">
                  <a:xfrm flipV="1">
                    <a:off x="3360" y="3469"/>
                    <a:ext cx="115" cy="115"/>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29" name="Line 150"/>
                  <p:cNvSpPr>
                    <a:spLocks noChangeShapeType="1"/>
                  </p:cNvSpPr>
                  <p:nvPr/>
                </p:nvSpPr>
                <p:spPr bwMode="auto">
                  <a:xfrm flipV="1">
                    <a:off x="3389" y="3469"/>
                    <a:ext cx="276" cy="276"/>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30" name="Line 151"/>
                  <p:cNvSpPr>
                    <a:spLocks noChangeShapeType="1"/>
                  </p:cNvSpPr>
                  <p:nvPr/>
                </p:nvSpPr>
                <p:spPr bwMode="auto">
                  <a:xfrm flipV="1">
                    <a:off x="3533" y="3381"/>
                    <a:ext cx="420" cy="425"/>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31" name="Line 152"/>
                  <p:cNvSpPr>
                    <a:spLocks noChangeShapeType="1"/>
                  </p:cNvSpPr>
                  <p:nvPr/>
                </p:nvSpPr>
                <p:spPr bwMode="auto">
                  <a:xfrm flipV="1">
                    <a:off x="3639" y="3588"/>
                    <a:ext cx="314" cy="318"/>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32" name="Line 153"/>
                  <p:cNvSpPr>
                    <a:spLocks noChangeShapeType="1"/>
                  </p:cNvSpPr>
                  <p:nvPr/>
                </p:nvSpPr>
                <p:spPr bwMode="auto">
                  <a:xfrm flipV="1">
                    <a:off x="3795" y="3722"/>
                    <a:ext cx="234" cy="235"/>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33" name="Line 154"/>
                  <p:cNvSpPr>
                    <a:spLocks noChangeShapeType="1"/>
                  </p:cNvSpPr>
                  <p:nvPr/>
                </p:nvSpPr>
                <p:spPr bwMode="auto">
                  <a:xfrm flipV="1">
                    <a:off x="4031" y="3861"/>
                    <a:ext cx="66" cy="64"/>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34" name="Line 155"/>
                  <p:cNvSpPr>
                    <a:spLocks noChangeShapeType="1"/>
                  </p:cNvSpPr>
                  <p:nvPr/>
                </p:nvSpPr>
                <p:spPr bwMode="auto">
                  <a:xfrm>
                    <a:off x="4170" y="3350"/>
                    <a:ext cx="1" cy="6"/>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35" name="Line 156"/>
                  <p:cNvSpPr>
                    <a:spLocks noChangeShapeType="1"/>
                  </p:cNvSpPr>
                  <p:nvPr/>
                </p:nvSpPr>
                <p:spPr bwMode="auto">
                  <a:xfrm flipV="1">
                    <a:off x="4105" y="3449"/>
                    <a:ext cx="1" cy="233"/>
                  </a:xfrm>
                  <a:prstGeom prst="line">
                    <a:avLst/>
                  </a:prstGeom>
                  <a:grpFill/>
                  <a:ln w="17">
                    <a:solidFill>
                      <a:srgbClr val="C00000"/>
                    </a:solidFill>
                    <a:prstDash val="solid"/>
                    <a:round/>
                    <a:headEnd/>
                    <a:tailEnd/>
                  </a:ln>
                </p:spPr>
                <p:txBody>
                  <a:bodyPr/>
                  <a:lstStyle/>
                  <a:p>
                    <a:pPr>
                      <a:defRPr/>
                    </a:pPr>
                    <a:endParaRPr lang="en-US" dirty="0"/>
                  </a:p>
                </p:txBody>
              </p:sp>
              <p:sp>
                <p:nvSpPr>
                  <p:cNvPr id="136" name="Line 157"/>
                  <p:cNvSpPr>
                    <a:spLocks noChangeShapeType="1"/>
                  </p:cNvSpPr>
                  <p:nvPr/>
                </p:nvSpPr>
                <p:spPr bwMode="auto">
                  <a:xfrm flipV="1">
                    <a:off x="4088" y="3463"/>
                    <a:ext cx="1" cy="202"/>
                  </a:xfrm>
                  <a:prstGeom prst="line">
                    <a:avLst/>
                  </a:prstGeom>
                  <a:grpFill/>
                  <a:ln w="17">
                    <a:solidFill>
                      <a:srgbClr val="C00000"/>
                    </a:solidFill>
                    <a:prstDash val="solid"/>
                    <a:round/>
                    <a:headEnd/>
                    <a:tailEnd/>
                  </a:ln>
                </p:spPr>
                <p:txBody>
                  <a:bodyPr/>
                  <a:lstStyle/>
                  <a:p>
                    <a:pPr>
                      <a:defRPr/>
                    </a:pPr>
                    <a:endParaRPr lang="en-US" dirty="0"/>
                  </a:p>
                </p:txBody>
              </p:sp>
              <p:sp>
                <p:nvSpPr>
                  <p:cNvPr id="137" name="Line 158"/>
                  <p:cNvSpPr>
                    <a:spLocks noChangeShapeType="1"/>
                  </p:cNvSpPr>
                  <p:nvPr/>
                </p:nvSpPr>
                <p:spPr bwMode="auto">
                  <a:xfrm>
                    <a:off x="4170" y="3350"/>
                    <a:ext cx="1" cy="9"/>
                  </a:xfrm>
                  <a:prstGeom prst="line">
                    <a:avLst/>
                  </a:prstGeom>
                  <a:grpFill/>
                  <a:ln w="11">
                    <a:solidFill>
                      <a:srgbClr val="C00000"/>
                    </a:solidFill>
                    <a:prstDash val="solid"/>
                    <a:round/>
                    <a:headEnd/>
                    <a:tailEnd/>
                  </a:ln>
                </p:spPr>
                <p:txBody>
                  <a:bodyPr/>
                  <a:lstStyle/>
                  <a:p>
                    <a:pPr>
                      <a:defRPr/>
                    </a:pPr>
                    <a:endParaRPr lang="en-US" dirty="0"/>
                  </a:p>
                </p:txBody>
              </p:sp>
              <p:sp>
                <p:nvSpPr>
                  <p:cNvPr id="138" name="Freeform 160"/>
                  <p:cNvSpPr>
                    <a:spLocks/>
                  </p:cNvSpPr>
                  <p:nvPr/>
                </p:nvSpPr>
                <p:spPr bwMode="auto">
                  <a:xfrm>
                    <a:off x="4080" y="3101"/>
                    <a:ext cx="68" cy="170"/>
                  </a:xfrm>
                  <a:custGeom>
                    <a:avLst/>
                    <a:gdLst/>
                    <a:ahLst/>
                    <a:cxnLst>
                      <a:cxn ang="0">
                        <a:pos x="68" y="34"/>
                      </a:cxn>
                      <a:cxn ang="0">
                        <a:pos x="61" y="17"/>
                      </a:cxn>
                      <a:cxn ang="0">
                        <a:pos x="51" y="6"/>
                      </a:cxn>
                      <a:cxn ang="0">
                        <a:pos x="33" y="0"/>
                      </a:cxn>
                      <a:cxn ang="0">
                        <a:pos x="17" y="6"/>
                      </a:cxn>
                      <a:cxn ang="0">
                        <a:pos x="5" y="17"/>
                      </a:cxn>
                      <a:cxn ang="0">
                        <a:pos x="0" y="34"/>
                      </a:cxn>
                      <a:cxn ang="0">
                        <a:pos x="0" y="170"/>
                      </a:cxn>
                    </a:cxnLst>
                    <a:rect l="0" t="0" r="r" b="b"/>
                    <a:pathLst>
                      <a:path w="68" h="170">
                        <a:moveTo>
                          <a:pt x="68" y="34"/>
                        </a:moveTo>
                        <a:lnTo>
                          <a:pt x="61" y="17"/>
                        </a:lnTo>
                        <a:lnTo>
                          <a:pt x="51" y="6"/>
                        </a:lnTo>
                        <a:lnTo>
                          <a:pt x="33" y="0"/>
                        </a:lnTo>
                        <a:lnTo>
                          <a:pt x="17" y="6"/>
                        </a:lnTo>
                        <a:lnTo>
                          <a:pt x="5" y="17"/>
                        </a:lnTo>
                        <a:lnTo>
                          <a:pt x="0" y="34"/>
                        </a:lnTo>
                        <a:lnTo>
                          <a:pt x="0" y="170"/>
                        </a:lnTo>
                      </a:path>
                    </a:pathLst>
                  </a:custGeom>
                  <a:grpFill/>
                  <a:ln w="17">
                    <a:solidFill>
                      <a:srgbClr val="C00000"/>
                    </a:solidFill>
                    <a:prstDash val="solid"/>
                    <a:round/>
                    <a:headEnd/>
                    <a:tailEnd/>
                  </a:ln>
                </p:spPr>
                <p:txBody>
                  <a:bodyPr/>
                  <a:lstStyle/>
                  <a:p>
                    <a:pPr>
                      <a:defRPr/>
                    </a:pPr>
                    <a:endParaRPr lang="en-US" dirty="0"/>
                  </a:p>
                </p:txBody>
              </p:sp>
              <p:sp>
                <p:nvSpPr>
                  <p:cNvPr id="139" name="Freeform 161"/>
                  <p:cNvSpPr>
                    <a:spLocks/>
                  </p:cNvSpPr>
                  <p:nvPr/>
                </p:nvSpPr>
                <p:spPr bwMode="auto">
                  <a:xfrm>
                    <a:off x="4046" y="3271"/>
                    <a:ext cx="34" cy="31"/>
                  </a:xfrm>
                  <a:custGeom>
                    <a:avLst/>
                    <a:gdLst/>
                    <a:ahLst/>
                    <a:cxnLst>
                      <a:cxn ang="0">
                        <a:pos x="0" y="31"/>
                      </a:cxn>
                      <a:cxn ang="0">
                        <a:pos x="17" y="28"/>
                      </a:cxn>
                      <a:cxn ang="0">
                        <a:pos x="31" y="16"/>
                      </a:cxn>
                      <a:cxn ang="0">
                        <a:pos x="34" y="0"/>
                      </a:cxn>
                    </a:cxnLst>
                    <a:rect l="0" t="0" r="r" b="b"/>
                    <a:pathLst>
                      <a:path w="34" h="31">
                        <a:moveTo>
                          <a:pt x="0" y="31"/>
                        </a:moveTo>
                        <a:lnTo>
                          <a:pt x="17" y="28"/>
                        </a:lnTo>
                        <a:lnTo>
                          <a:pt x="31" y="16"/>
                        </a:lnTo>
                        <a:lnTo>
                          <a:pt x="34" y="0"/>
                        </a:lnTo>
                      </a:path>
                    </a:pathLst>
                  </a:custGeom>
                  <a:grpFill/>
                  <a:ln w="17">
                    <a:solidFill>
                      <a:srgbClr val="C00000"/>
                    </a:solidFill>
                    <a:prstDash val="solid"/>
                    <a:round/>
                    <a:headEnd/>
                    <a:tailEnd/>
                  </a:ln>
                </p:spPr>
                <p:txBody>
                  <a:bodyPr/>
                  <a:lstStyle/>
                  <a:p>
                    <a:pPr>
                      <a:defRPr/>
                    </a:pPr>
                    <a:endParaRPr lang="en-US" dirty="0"/>
                  </a:p>
                </p:txBody>
              </p:sp>
              <p:sp>
                <p:nvSpPr>
                  <p:cNvPr id="140" name="Freeform 162"/>
                  <p:cNvSpPr>
                    <a:spLocks/>
                  </p:cNvSpPr>
                  <p:nvPr/>
                </p:nvSpPr>
                <p:spPr bwMode="auto">
                  <a:xfrm>
                    <a:off x="3836" y="3302"/>
                    <a:ext cx="210" cy="68"/>
                  </a:xfrm>
                  <a:custGeom>
                    <a:avLst/>
                    <a:gdLst/>
                    <a:ahLst/>
                    <a:cxnLst>
                      <a:cxn ang="0">
                        <a:pos x="210" y="0"/>
                      </a:cxn>
                      <a:cxn ang="0">
                        <a:pos x="35" y="0"/>
                      </a:cxn>
                      <a:cxn ang="0">
                        <a:pos x="18" y="6"/>
                      </a:cxn>
                      <a:cxn ang="0">
                        <a:pos x="7" y="17"/>
                      </a:cxn>
                      <a:cxn ang="0">
                        <a:pos x="0" y="34"/>
                      </a:cxn>
                      <a:cxn ang="0">
                        <a:pos x="0" y="63"/>
                      </a:cxn>
                      <a:cxn ang="0">
                        <a:pos x="4" y="65"/>
                      </a:cxn>
                      <a:cxn ang="0">
                        <a:pos x="7" y="68"/>
                      </a:cxn>
                      <a:cxn ang="0">
                        <a:pos x="110" y="68"/>
                      </a:cxn>
                    </a:cxnLst>
                    <a:rect l="0" t="0" r="r" b="b"/>
                    <a:pathLst>
                      <a:path w="210" h="68">
                        <a:moveTo>
                          <a:pt x="210" y="0"/>
                        </a:moveTo>
                        <a:lnTo>
                          <a:pt x="35" y="0"/>
                        </a:lnTo>
                        <a:lnTo>
                          <a:pt x="18" y="6"/>
                        </a:lnTo>
                        <a:lnTo>
                          <a:pt x="7" y="17"/>
                        </a:lnTo>
                        <a:lnTo>
                          <a:pt x="0" y="34"/>
                        </a:lnTo>
                        <a:lnTo>
                          <a:pt x="0" y="63"/>
                        </a:lnTo>
                        <a:lnTo>
                          <a:pt x="4" y="65"/>
                        </a:lnTo>
                        <a:lnTo>
                          <a:pt x="7" y="68"/>
                        </a:lnTo>
                        <a:lnTo>
                          <a:pt x="110" y="68"/>
                        </a:lnTo>
                      </a:path>
                    </a:pathLst>
                  </a:custGeom>
                  <a:grpFill/>
                  <a:ln w="17">
                    <a:solidFill>
                      <a:srgbClr val="C00000"/>
                    </a:solidFill>
                    <a:prstDash val="solid"/>
                    <a:round/>
                    <a:headEnd/>
                    <a:tailEnd/>
                  </a:ln>
                </p:spPr>
                <p:txBody>
                  <a:bodyPr/>
                  <a:lstStyle/>
                  <a:p>
                    <a:pPr>
                      <a:defRPr/>
                    </a:pPr>
                    <a:endParaRPr lang="en-US" dirty="0"/>
                  </a:p>
                </p:txBody>
              </p:sp>
              <p:sp>
                <p:nvSpPr>
                  <p:cNvPr id="141" name="Freeform 163"/>
                  <p:cNvSpPr>
                    <a:spLocks/>
                  </p:cNvSpPr>
                  <p:nvPr/>
                </p:nvSpPr>
                <p:spPr bwMode="auto">
                  <a:xfrm>
                    <a:off x="3946" y="3370"/>
                    <a:ext cx="7" cy="5"/>
                  </a:xfrm>
                  <a:custGeom>
                    <a:avLst/>
                    <a:gdLst/>
                    <a:ahLst/>
                    <a:cxnLst>
                      <a:cxn ang="0">
                        <a:pos x="7" y="5"/>
                      </a:cxn>
                      <a:cxn ang="0">
                        <a:pos x="7" y="3"/>
                      </a:cxn>
                      <a:cxn ang="0">
                        <a:pos x="0" y="0"/>
                      </a:cxn>
                    </a:cxnLst>
                    <a:rect l="0" t="0" r="r" b="b"/>
                    <a:pathLst>
                      <a:path w="7" h="5">
                        <a:moveTo>
                          <a:pt x="7" y="5"/>
                        </a:moveTo>
                        <a:lnTo>
                          <a:pt x="7" y="3"/>
                        </a:lnTo>
                        <a:lnTo>
                          <a:pt x="0" y="0"/>
                        </a:lnTo>
                      </a:path>
                    </a:pathLst>
                  </a:custGeom>
                  <a:grpFill/>
                  <a:ln w="17">
                    <a:solidFill>
                      <a:srgbClr val="C00000"/>
                    </a:solidFill>
                    <a:prstDash val="solid"/>
                    <a:round/>
                    <a:headEnd/>
                    <a:tailEnd/>
                  </a:ln>
                </p:spPr>
                <p:txBody>
                  <a:bodyPr/>
                  <a:lstStyle/>
                  <a:p>
                    <a:pPr>
                      <a:defRPr/>
                    </a:pPr>
                    <a:endParaRPr lang="en-US" dirty="0"/>
                  </a:p>
                </p:txBody>
              </p:sp>
              <p:sp>
                <p:nvSpPr>
                  <p:cNvPr id="142" name="Freeform 164"/>
                  <p:cNvSpPr>
                    <a:spLocks/>
                  </p:cNvSpPr>
                  <p:nvPr/>
                </p:nvSpPr>
                <p:spPr bwMode="auto">
                  <a:xfrm>
                    <a:off x="3953" y="3375"/>
                    <a:ext cx="152" cy="347"/>
                  </a:xfrm>
                  <a:custGeom>
                    <a:avLst/>
                    <a:gdLst/>
                    <a:ahLst/>
                    <a:cxnLst>
                      <a:cxn ang="0">
                        <a:pos x="0" y="0"/>
                      </a:cxn>
                      <a:cxn ang="0">
                        <a:pos x="0" y="329"/>
                      </a:cxn>
                      <a:cxn ang="0">
                        <a:pos x="17" y="347"/>
                      </a:cxn>
                      <a:cxn ang="0">
                        <a:pos x="144" y="347"/>
                      </a:cxn>
                      <a:cxn ang="0">
                        <a:pos x="149" y="343"/>
                      </a:cxn>
                      <a:cxn ang="0">
                        <a:pos x="152" y="341"/>
                      </a:cxn>
                      <a:cxn ang="0">
                        <a:pos x="152" y="307"/>
                      </a:cxn>
                      <a:cxn ang="0">
                        <a:pos x="135" y="290"/>
                      </a:cxn>
                      <a:cxn ang="0">
                        <a:pos x="127" y="290"/>
                      </a:cxn>
                    </a:cxnLst>
                    <a:rect l="0" t="0" r="r" b="b"/>
                    <a:pathLst>
                      <a:path w="152" h="347">
                        <a:moveTo>
                          <a:pt x="0" y="0"/>
                        </a:moveTo>
                        <a:lnTo>
                          <a:pt x="0" y="329"/>
                        </a:lnTo>
                        <a:lnTo>
                          <a:pt x="17" y="347"/>
                        </a:lnTo>
                        <a:lnTo>
                          <a:pt x="144" y="347"/>
                        </a:lnTo>
                        <a:lnTo>
                          <a:pt x="149" y="343"/>
                        </a:lnTo>
                        <a:lnTo>
                          <a:pt x="152" y="341"/>
                        </a:lnTo>
                        <a:lnTo>
                          <a:pt x="152" y="307"/>
                        </a:lnTo>
                        <a:lnTo>
                          <a:pt x="135" y="290"/>
                        </a:lnTo>
                        <a:lnTo>
                          <a:pt x="127" y="290"/>
                        </a:lnTo>
                      </a:path>
                    </a:pathLst>
                  </a:custGeom>
                  <a:grpFill/>
                  <a:ln w="17">
                    <a:solidFill>
                      <a:srgbClr val="C00000"/>
                    </a:solidFill>
                    <a:prstDash val="solid"/>
                    <a:round/>
                    <a:headEnd/>
                    <a:tailEnd/>
                  </a:ln>
                </p:spPr>
                <p:txBody>
                  <a:bodyPr/>
                  <a:lstStyle/>
                  <a:p>
                    <a:pPr>
                      <a:defRPr/>
                    </a:pPr>
                    <a:endParaRPr lang="en-US" dirty="0"/>
                  </a:p>
                </p:txBody>
              </p:sp>
              <p:sp>
                <p:nvSpPr>
                  <p:cNvPr id="143" name="Freeform 165"/>
                  <p:cNvSpPr>
                    <a:spLocks/>
                  </p:cNvSpPr>
                  <p:nvPr/>
                </p:nvSpPr>
                <p:spPr bwMode="auto">
                  <a:xfrm>
                    <a:off x="4038" y="3622"/>
                    <a:ext cx="42" cy="43"/>
                  </a:xfrm>
                  <a:custGeom>
                    <a:avLst/>
                    <a:gdLst/>
                    <a:ahLst/>
                    <a:cxnLst>
                      <a:cxn ang="0">
                        <a:pos x="0" y="0"/>
                      </a:cxn>
                      <a:cxn ang="0">
                        <a:pos x="5" y="23"/>
                      </a:cxn>
                      <a:cxn ang="0">
                        <a:pos x="20" y="37"/>
                      </a:cxn>
                      <a:cxn ang="0">
                        <a:pos x="42" y="43"/>
                      </a:cxn>
                    </a:cxnLst>
                    <a:rect l="0" t="0" r="r" b="b"/>
                    <a:pathLst>
                      <a:path w="42" h="43">
                        <a:moveTo>
                          <a:pt x="0" y="0"/>
                        </a:moveTo>
                        <a:lnTo>
                          <a:pt x="5" y="23"/>
                        </a:lnTo>
                        <a:lnTo>
                          <a:pt x="20" y="37"/>
                        </a:lnTo>
                        <a:lnTo>
                          <a:pt x="42" y="43"/>
                        </a:lnTo>
                      </a:path>
                    </a:pathLst>
                  </a:custGeom>
                  <a:grpFill/>
                  <a:ln w="17">
                    <a:solidFill>
                      <a:srgbClr val="C00000"/>
                    </a:solidFill>
                    <a:prstDash val="solid"/>
                    <a:round/>
                    <a:headEnd/>
                    <a:tailEnd/>
                  </a:ln>
                </p:spPr>
                <p:txBody>
                  <a:bodyPr/>
                  <a:lstStyle/>
                  <a:p>
                    <a:pPr>
                      <a:defRPr/>
                    </a:pPr>
                    <a:endParaRPr lang="en-US" dirty="0"/>
                  </a:p>
                </p:txBody>
              </p:sp>
              <p:sp>
                <p:nvSpPr>
                  <p:cNvPr id="144" name="Line 166"/>
                  <p:cNvSpPr>
                    <a:spLocks noChangeShapeType="1"/>
                  </p:cNvSpPr>
                  <p:nvPr/>
                </p:nvSpPr>
                <p:spPr bwMode="auto">
                  <a:xfrm flipV="1">
                    <a:off x="4038" y="3497"/>
                    <a:ext cx="1" cy="125"/>
                  </a:xfrm>
                  <a:prstGeom prst="line">
                    <a:avLst/>
                  </a:prstGeom>
                  <a:grpFill/>
                  <a:ln w="17">
                    <a:solidFill>
                      <a:srgbClr val="C00000"/>
                    </a:solidFill>
                    <a:prstDash val="solid"/>
                    <a:round/>
                    <a:headEnd/>
                    <a:tailEnd/>
                  </a:ln>
                </p:spPr>
                <p:txBody>
                  <a:bodyPr/>
                  <a:lstStyle/>
                  <a:p>
                    <a:pPr>
                      <a:defRPr/>
                    </a:pPr>
                    <a:endParaRPr lang="en-US" dirty="0"/>
                  </a:p>
                </p:txBody>
              </p:sp>
              <p:sp>
                <p:nvSpPr>
                  <p:cNvPr id="145" name="Freeform 167"/>
                  <p:cNvSpPr>
                    <a:spLocks/>
                  </p:cNvSpPr>
                  <p:nvPr/>
                </p:nvSpPr>
                <p:spPr bwMode="auto">
                  <a:xfrm>
                    <a:off x="4038" y="3463"/>
                    <a:ext cx="33" cy="34"/>
                  </a:xfrm>
                  <a:custGeom>
                    <a:avLst/>
                    <a:gdLst/>
                    <a:ahLst/>
                    <a:cxnLst>
                      <a:cxn ang="0">
                        <a:pos x="33" y="0"/>
                      </a:cxn>
                      <a:cxn ang="0">
                        <a:pos x="16" y="6"/>
                      </a:cxn>
                      <a:cxn ang="0">
                        <a:pos x="5" y="18"/>
                      </a:cxn>
                      <a:cxn ang="0">
                        <a:pos x="0" y="34"/>
                      </a:cxn>
                    </a:cxnLst>
                    <a:rect l="0" t="0" r="r" b="b"/>
                    <a:pathLst>
                      <a:path w="33" h="34">
                        <a:moveTo>
                          <a:pt x="33" y="0"/>
                        </a:moveTo>
                        <a:lnTo>
                          <a:pt x="16" y="6"/>
                        </a:lnTo>
                        <a:lnTo>
                          <a:pt x="5" y="18"/>
                        </a:lnTo>
                        <a:lnTo>
                          <a:pt x="0" y="34"/>
                        </a:lnTo>
                      </a:path>
                    </a:pathLst>
                  </a:custGeom>
                  <a:grpFill/>
                  <a:ln w="17">
                    <a:solidFill>
                      <a:srgbClr val="C00000"/>
                    </a:solidFill>
                    <a:prstDash val="solid"/>
                    <a:round/>
                    <a:headEnd/>
                    <a:tailEnd/>
                  </a:ln>
                </p:spPr>
                <p:txBody>
                  <a:bodyPr/>
                  <a:lstStyle/>
                  <a:p>
                    <a:pPr>
                      <a:defRPr/>
                    </a:pPr>
                    <a:endParaRPr lang="en-US" dirty="0"/>
                  </a:p>
                </p:txBody>
              </p:sp>
              <p:sp>
                <p:nvSpPr>
                  <p:cNvPr id="146" name="Freeform 168"/>
                  <p:cNvSpPr>
                    <a:spLocks/>
                  </p:cNvSpPr>
                  <p:nvPr/>
                </p:nvSpPr>
                <p:spPr bwMode="auto">
                  <a:xfrm>
                    <a:off x="4071" y="3353"/>
                    <a:ext cx="34" cy="110"/>
                  </a:xfrm>
                  <a:custGeom>
                    <a:avLst/>
                    <a:gdLst/>
                    <a:ahLst/>
                    <a:cxnLst>
                      <a:cxn ang="0">
                        <a:pos x="0" y="110"/>
                      </a:cxn>
                      <a:cxn ang="0">
                        <a:pos x="17" y="110"/>
                      </a:cxn>
                      <a:cxn ang="0">
                        <a:pos x="28" y="105"/>
                      </a:cxn>
                      <a:cxn ang="0">
                        <a:pos x="34" y="93"/>
                      </a:cxn>
                      <a:cxn ang="0">
                        <a:pos x="34" y="0"/>
                      </a:cxn>
                    </a:cxnLst>
                    <a:rect l="0" t="0" r="r" b="b"/>
                    <a:pathLst>
                      <a:path w="34" h="110">
                        <a:moveTo>
                          <a:pt x="0" y="110"/>
                        </a:moveTo>
                        <a:lnTo>
                          <a:pt x="17" y="110"/>
                        </a:lnTo>
                        <a:lnTo>
                          <a:pt x="28" y="105"/>
                        </a:lnTo>
                        <a:lnTo>
                          <a:pt x="34" y="93"/>
                        </a:lnTo>
                        <a:lnTo>
                          <a:pt x="34" y="0"/>
                        </a:lnTo>
                      </a:path>
                    </a:pathLst>
                  </a:custGeom>
                  <a:grpFill/>
                  <a:ln w="17">
                    <a:solidFill>
                      <a:srgbClr val="C00000"/>
                    </a:solidFill>
                    <a:prstDash val="solid"/>
                    <a:round/>
                    <a:headEnd/>
                    <a:tailEnd/>
                  </a:ln>
                </p:spPr>
                <p:txBody>
                  <a:bodyPr/>
                  <a:lstStyle/>
                  <a:p>
                    <a:pPr>
                      <a:defRPr/>
                    </a:pPr>
                    <a:endParaRPr lang="en-US" dirty="0"/>
                  </a:p>
                </p:txBody>
              </p:sp>
              <p:sp>
                <p:nvSpPr>
                  <p:cNvPr id="147" name="Freeform 169"/>
                  <p:cNvSpPr>
                    <a:spLocks/>
                  </p:cNvSpPr>
                  <p:nvPr/>
                </p:nvSpPr>
                <p:spPr bwMode="auto">
                  <a:xfrm>
                    <a:off x="4105" y="3319"/>
                    <a:ext cx="65" cy="34"/>
                  </a:xfrm>
                  <a:custGeom>
                    <a:avLst/>
                    <a:gdLst/>
                    <a:ahLst/>
                    <a:cxnLst>
                      <a:cxn ang="0">
                        <a:pos x="65" y="34"/>
                      </a:cxn>
                      <a:cxn ang="0">
                        <a:pos x="62" y="17"/>
                      </a:cxn>
                      <a:cxn ang="0">
                        <a:pos x="48" y="5"/>
                      </a:cxn>
                      <a:cxn ang="0">
                        <a:pos x="31" y="0"/>
                      </a:cxn>
                      <a:cxn ang="0">
                        <a:pos x="14" y="5"/>
                      </a:cxn>
                      <a:cxn ang="0">
                        <a:pos x="2" y="17"/>
                      </a:cxn>
                      <a:cxn ang="0">
                        <a:pos x="0" y="34"/>
                      </a:cxn>
                    </a:cxnLst>
                    <a:rect l="0" t="0" r="r" b="b"/>
                    <a:pathLst>
                      <a:path w="65" h="34">
                        <a:moveTo>
                          <a:pt x="65" y="34"/>
                        </a:moveTo>
                        <a:lnTo>
                          <a:pt x="62" y="17"/>
                        </a:lnTo>
                        <a:lnTo>
                          <a:pt x="48" y="5"/>
                        </a:lnTo>
                        <a:lnTo>
                          <a:pt x="31" y="0"/>
                        </a:lnTo>
                        <a:lnTo>
                          <a:pt x="14" y="5"/>
                        </a:lnTo>
                        <a:lnTo>
                          <a:pt x="2" y="17"/>
                        </a:lnTo>
                        <a:lnTo>
                          <a:pt x="0" y="34"/>
                        </a:lnTo>
                      </a:path>
                    </a:pathLst>
                  </a:custGeom>
                  <a:grpFill/>
                  <a:ln w="17">
                    <a:solidFill>
                      <a:srgbClr val="C00000"/>
                    </a:solidFill>
                    <a:prstDash val="solid"/>
                    <a:round/>
                    <a:headEnd/>
                    <a:tailEnd/>
                  </a:ln>
                </p:spPr>
                <p:txBody>
                  <a:bodyPr/>
                  <a:lstStyle/>
                  <a:p>
                    <a:pPr>
                      <a:defRPr/>
                    </a:pPr>
                    <a:endParaRPr lang="en-US" dirty="0">
                      <a:solidFill>
                        <a:srgbClr val="FF0000"/>
                      </a:solidFill>
                    </a:endParaRPr>
                  </a:p>
                </p:txBody>
              </p:sp>
              <p:sp>
                <p:nvSpPr>
                  <p:cNvPr id="148" name="Freeform 170"/>
                  <p:cNvSpPr>
                    <a:spLocks/>
                  </p:cNvSpPr>
                  <p:nvPr/>
                </p:nvSpPr>
                <p:spPr bwMode="auto">
                  <a:xfrm>
                    <a:off x="4170" y="3353"/>
                    <a:ext cx="217" cy="17"/>
                  </a:xfrm>
                  <a:custGeom>
                    <a:avLst/>
                    <a:gdLst/>
                    <a:ahLst/>
                    <a:cxnLst>
                      <a:cxn ang="0">
                        <a:pos x="0" y="0"/>
                      </a:cxn>
                      <a:cxn ang="0">
                        <a:pos x="6" y="12"/>
                      </a:cxn>
                      <a:cxn ang="0">
                        <a:pos x="17" y="17"/>
                      </a:cxn>
                      <a:cxn ang="0">
                        <a:pos x="217" y="17"/>
                      </a:cxn>
                    </a:cxnLst>
                    <a:rect l="0" t="0" r="r" b="b"/>
                    <a:pathLst>
                      <a:path w="217" h="17">
                        <a:moveTo>
                          <a:pt x="0" y="0"/>
                        </a:moveTo>
                        <a:lnTo>
                          <a:pt x="6" y="12"/>
                        </a:lnTo>
                        <a:lnTo>
                          <a:pt x="17" y="17"/>
                        </a:lnTo>
                        <a:lnTo>
                          <a:pt x="217" y="17"/>
                        </a:lnTo>
                      </a:path>
                    </a:pathLst>
                  </a:custGeom>
                  <a:grpFill/>
                  <a:ln w="17">
                    <a:solidFill>
                      <a:srgbClr val="C00000"/>
                    </a:solidFill>
                    <a:prstDash val="solid"/>
                    <a:round/>
                    <a:headEnd/>
                    <a:tailEnd/>
                  </a:ln>
                </p:spPr>
                <p:txBody>
                  <a:bodyPr/>
                  <a:lstStyle/>
                  <a:p>
                    <a:pPr>
                      <a:defRPr/>
                    </a:pPr>
                    <a:endParaRPr lang="en-US" dirty="0"/>
                  </a:p>
                </p:txBody>
              </p:sp>
              <p:sp>
                <p:nvSpPr>
                  <p:cNvPr id="149" name="Freeform 171"/>
                  <p:cNvSpPr>
                    <a:spLocks/>
                  </p:cNvSpPr>
                  <p:nvPr/>
                </p:nvSpPr>
                <p:spPr bwMode="auto">
                  <a:xfrm>
                    <a:off x="4387" y="3370"/>
                    <a:ext cx="34" cy="32"/>
                  </a:xfrm>
                  <a:custGeom>
                    <a:avLst/>
                    <a:gdLst/>
                    <a:ahLst/>
                    <a:cxnLst>
                      <a:cxn ang="0">
                        <a:pos x="34" y="32"/>
                      </a:cxn>
                      <a:cxn ang="0">
                        <a:pos x="29" y="14"/>
                      </a:cxn>
                      <a:cxn ang="0">
                        <a:pos x="17" y="3"/>
                      </a:cxn>
                      <a:cxn ang="0">
                        <a:pos x="0" y="0"/>
                      </a:cxn>
                    </a:cxnLst>
                    <a:rect l="0" t="0" r="r" b="b"/>
                    <a:pathLst>
                      <a:path w="34" h="32">
                        <a:moveTo>
                          <a:pt x="34" y="32"/>
                        </a:moveTo>
                        <a:lnTo>
                          <a:pt x="29" y="14"/>
                        </a:lnTo>
                        <a:lnTo>
                          <a:pt x="17" y="3"/>
                        </a:lnTo>
                        <a:lnTo>
                          <a:pt x="0" y="0"/>
                        </a:lnTo>
                      </a:path>
                    </a:pathLst>
                  </a:custGeom>
                  <a:grpFill/>
                  <a:ln w="17">
                    <a:solidFill>
                      <a:srgbClr val="C00000"/>
                    </a:solidFill>
                    <a:prstDash val="solid"/>
                    <a:round/>
                    <a:headEnd/>
                    <a:tailEnd/>
                  </a:ln>
                </p:spPr>
                <p:txBody>
                  <a:bodyPr/>
                  <a:lstStyle/>
                  <a:p>
                    <a:pPr>
                      <a:defRPr/>
                    </a:pPr>
                    <a:endParaRPr lang="en-US" dirty="0"/>
                  </a:p>
                </p:txBody>
              </p:sp>
              <p:sp>
                <p:nvSpPr>
                  <p:cNvPr id="150" name="Freeform 172"/>
                  <p:cNvSpPr>
                    <a:spLocks/>
                  </p:cNvSpPr>
                  <p:nvPr/>
                </p:nvSpPr>
                <p:spPr bwMode="auto">
                  <a:xfrm>
                    <a:off x="4387" y="3342"/>
                    <a:ext cx="167" cy="133"/>
                  </a:xfrm>
                  <a:custGeom>
                    <a:avLst/>
                    <a:gdLst/>
                    <a:ahLst/>
                    <a:cxnLst>
                      <a:cxn ang="0">
                        <a:pos x="34" y="60"/>
                      </a:cxn>
                      <a:cxn ang="0">
                        <a:pos x="34" y="68"/>
                      </a:cxn>
                      <a:cxn ang="0">
                        <a:pos x="39" y="93"/>
                      </a:cxn>
                      <a:cxn ang="0">
                        <a:pos x="54" y="113"/>
                      </a:cxn>
                      <a:cxn ang="0">
                        <a:pos x="73" y="127"/>
                      </a:cxn>
                      <a:cxn ang="0">
                        <a:pos x="98" y="133"/>
                      </a:cxn>
                      <a:cxn ang="0">
                        <a:pos x="124" y="127"/>
                      </a:cxn>
                      <a:cxn ang="0">
                        <a:pos x="147" y="113"/>
                      </a:cxn>
                      <a:cxn ang="0">
                        <a:pos x="161" y="93"/>
                      </a:cxn>
                      <a:cxn ang="0">
                        <a:pos x="167" y="68"/>
                      </a:cxn>
                      <a:cxn ang="0">
                        <a:pos x="161" y="42"/>
                      </a:cxn>
                      <a:cxn ang="0">
                        <a:pos x="147" y="19"/>
                      </a:cxn>
                      <a:cxn ang="0">
                        <a:pos x="124" y="6"/>
                      </a:cxn>
                      <a:cxn ang="0">
                        <a:pos x="98" y="0"/>
                      </a:cxn>
                      <a:cxn ang="0">
                        <a:pos x="0" y="0"/>
                      </a:cxn>
                    </a:cxnLst>
                    <a:rect l="0" t="0" r="r" b="b"/>
                    <a:pathLst>
                      <a:path w="167" h="133">
                        <a:moveTo>
                          <a:pt x="34" y="60"/>
                        </a:moveTo>
                        <a:lnTo>
                          <a:pt x="34" y="68"/>
                        </a:lnTo>
                        <a:lnTo>
                          <a:pt x="39" y="93"/>
                        </a:lnTo>
                        <a:lnTo>
                          <a:pt x="54" y="113"/>
                        </a:lnTo>
                        <a:lnTo>
                          <a:pt x="73" y="127"/>
                        </a:lnTo>
                        <a:lnTo>
                          <a:pt x="98" y="133"/>
                        </a:lnTo>
                        <a:lnTo>
                          <a:pt x="124" y="127"/>
                        </a:lnTo>
                        <a:lnTo>
                          <a:pt x="147" y="113"/>
                        </a:lnTo>
                        <a:lnTo>
                          <a:pt x="161" y="93"/>
                        </a:lnTo>
                        <a:lnTo>
                          <a:pt x="167" y="68"/>
                        </a:lnTo>
                        <a:lnTo>
                          <a:pt x="161" y="42"/>
                        </a:lnTo>
                        <a:lnTo>
                          <a:pt x="147" y="19"/>
                        </a:lnTo>
                        <a:lnTo>
                          <a:pt x="124" y="6"/>
                        </a:lnTo>
                        <a:lnTo>
                          <a:pt x="98" y="0"/>
                        </a:lnTo>
                        <a:lnTo>
                          <a:pt x="0" y="0"/>
                        </a:lnTo>
                      </a:path>
                    </a:pathLst>
                  </a:custGeom>
                  <a:grpFill/>
                  <a:ln w="17">
                    <a:solidFill>
                      <a:srgbClr val="C00000"/>
                    </a:solidFill>
                    <a:prstDash val="solid"/>
                    <a:round/>
                    <a:headEnd/>
                    <a:tailEnd/>
                  </a:ln>
                </p:spPr>
                <p:txBody>
                  <a:bodyPr/>
                  <a:lstStyle/>
                  <a:p>
                    <a:pPr>
                      <a:defRPr/>
                    </a:pPr>
                    <a:endParaRPr lang="en-US" dirty="0"/>
                  </a:p>
                </p:txBody>
              </p:sp>
              <p:sp>
                <p:nvSpPr>
                  <p:cNvPr id="151" name="Freeform 173"/>
                  <p:cNvSpPr>
                    <a:spLocks/>
                  </p:cNvSpPr>
                  <p:nvPr/>
                </p:nvSpPr>
                <p:spPr bwMode="auto">
                  <a:xfrm>
                    <a:off x="4353" y="3311"/>
                    <a:ext cx="34" cy="31"/>
                  </a:xfrm>
                  <a:custGeom>
                    <a:avLst/>
                    <a:gdLst/>
                    <a:ahLst/>
                    <a:cxnLst>
                      <a:cxn ang="0">
                        <a:pos x="0" y="0"/>
                      </a:cxn>
                      <a:cxn ang="0">
                        <a:pos x="6" y="17"/>
                      </a:cxn>
                      <a:cxn ang="0">
                        <a:pos x="17" y="27"/>
                      </a:cxn>
                      <a:cxn ang="0">
                        <a:pos x="34" y="31"/>
                      </a:cxn>
                    </a:cxnLst>
                    <a:rect l="0" t="0" r="r" b="b"/>
                    <a:pathLst>
                      <a:path w="34" h="31">
                        <a:moveTo>
                          <a:pt x="0" y="0"/>
                        </a:moveTo>
                        <a:lnTo>
                          <a:pt x="6" y="17"/>
                        </a:lnTo>
                        <a:lnTo>
                          <a:pt x="17" y="27"/>
                        </a:lnTo>
                        <a:lnTo>
                          <a:pt x="34" y="31"/>
                        </a:lnTo>
                      </a:path>
                    </a:pathLst>
                  </a:custGeom>
                  <a:grpFill/>
                  <a:ln w="17">
                    <a:solidFill>
                      <a:srgbClr val="C00000"/>
                    </a:solidFill>
                    <a:prstDash val="solid"/>
                    <a:round/>
                    <a:headEnd/>
                    <a:tailEnd/>
                  </a:ln>
                </p:spPr>
                <p:txBody>
                  <a:bodyPr/>
                  <a:lstStyle/>
                  <a:p>
                    <a:pPr>
                      <a:defRPr/>
                    </a:pPr>
                    <a:endParaRPr lang="en-US" dirty="0"/>
                  </a:p>
                </p:txBody>
              </p:sp>
              <p:sp>
                <p:nvSpPr>
                  <p:cNvPr id="152" name="Freeform 174"/>
                  <p:cNvSpPr>
                    <a:spLocks/>
                  </p:cNvSpPr>
                  <p:nvPr/>
                </p:nvSpPr>
                <p:spPr bwMode="auto">
                  <a:xfrm>
                    <a:off x="4155" y="3262"/>
                    <a:ext cx="198" cy="49"/>
                  </a:xfrm>
                  <a:custGeom>
                    <a:avLst/>
                    <a:gdLst/>
                    <a:ahLst/>
                    <a:cxnLst>
                      <a:cxn ang="0">
                        <a:pos x="198" y="49"/>
                      </a:cxn>
                      <a:cxn ang="0">
                        <a:pos x="198" y="46"/>
                      </a:cxn>
                      <a:cxn ang="0">
                        <a:pos x="60" y="46"/>
                      </a:cxn>
                      <a:cxn ang="0">
                        <a:pos x="40" y="40"/>
                      </a:cxn>
                      <a:cxn ang="0">
                        <a:pos x="0" y="0"/>
                      </a:cxn>
                    </a:cxnLst>
                    <a:rect l="0" t="0" r="r" b="b"/>
                    <a:pathLst>
                      <a:path w="198" h="49">
                        <a:moveTo>
                          <a:pt x="198" y="49"/>
                        </a:moveTo>
                        <a:lnTo>
                          <a:pt x="198" y="46"/>
                        </a:lnTo>
                        <a:lnTo>
                          <a:pt x="60" y="46"/>
                        </a:lnTo>
                        <a:lnTo>
                          <a:pt x="40" y="40"/>
                        </a:lnTo>
                        <a:lnTo>
                          <a:pt x="0" y="0"/>
                        </a:lnTo>
                      </a:path>
                    </a:pathLst>
                  </a:custGeom>
                  <a:grpFill/>
                  <a:ln w="17">
                    <a:solidFill>
                      <a:srgbClr val="C00000"/>
                    </a:solidFill>
                    <a:prstDash val="solid"/>
                    <a:round/>
                    <a:headEnd/>
                    <a:tailEnd/>
                  </a:ln>
                </p:spPr>
                <p:txBody>
                  <a:bodyPr/>
                  <a:lstStyle/>
                  <a:p>
                    <a:pPr>
                      <a:defRPr/>
                    </a:pPr>
                    <a:endParaRPr lang="en-US" dirty="0"/>
                  </a:p>
                </p:txBody>
              </p:sp>
              <p:sp>
                <p:nvSpPr>
                  <p:cNvPr id="153" name="Freeform 175"/>
                  <p:cNvSpPr>
                    <a:spLocks/>
                  </p:cNvSpPr>
                  <p:nvPr/>
                </p:nvSpPr>
                <p:spPr bwMode="auto">
                  <a:xfrm>
                    <a:off x="4148" y="3243"/>
                    <a:ext cx="7" cy="19"/>
                  </a:xfrm>
                  <a:custGeom>
                    <a:avLst/>
                    <a:gdLst/>
                    <a:ahLst/>
                    <a:cxnLst>
                      <a:cxn ang="0">
                        <a:pos x="0" y="0"/>
                      </a:cxn>
                      <a:cxn ang="0">
                        <a:pos x="2" y="11"/>
                      </a:cxn>
                      <a:cxn ang="0">
                        <a:pos x="7" y="19"/>
                      </a:cxn>
                    </a:cxnLst>
                    <a:rect l="0" t="0" r="r" b="b"/>
                    <a:pathLst>
                      <a:path w="7" h="19">
                        <a:moveTo>
                          <a:pt x="0" y="0"/>
                        </a:moveTo>
                        <a:lnTo>
                          <a:pt x="2" y="11"/>
                        </a:lnTo>
                        <a:lnTo>
                          <a:pt x="7" y="19"/>
                        </a:lnTo>
                      </a:path>
                    </a:pathLst>
                  </a:custGeom>
                  <a:grpFill/>
                  <a:ln w="17">
                    <a:solidFill>
                      <a:srgbClr val="C00000"/>
                    </a:solidFill>
                    <a:prstDash val="solid"/>
                    <a:round/>
                    <a:headEnd/>
                    <a:tailEnd/>
                  </a:ln>
                </p:spPr>
                <p:txBody>
                  <a:bodyPr/>
                  <a:lstStyle/>
                  <a:p>
                    <a:pPr>
                      <a:defRPr/>
                    </a:pPr>
                    <a:endParaRPr lang="en-US" dirty="0"/>
                  </a:p>
                </p:txBody>
              </p:sp>
              <p:sp>
                <p:nvSpPr>
                  <p:cNvPr id="154" name="Line 176"/>
                  <p:cNvSpPr>
                    <a:spLocks noChangeShapeType="1"/>
                  </p:cNvSpPr>
                  <p:nvPr/>
                </p:nvSpPr>
                <p:spPr bwMode="auto">
                  <a:xfrm flipV="1">
                    <a:off x="4148" y="3135"/>
                    <a:ext cx="1" cy="108"/>
                  </a:xfrm>
                  <a:prstGeom prst="line">
                    <a:avLst/>
                  </a:prstGeom>
                  <a:grpFill/>
                  <a:ln w="17">
                    <a:solidFill>
                      <a:srgbClr val="C00000"/>
                    </a:solidFill>
                    <a:prstDash val="solid"/>
                    <a:round/>
                    <a:headEnd/>
                    <a:tailEnd/>
                  </a:ln>
                </p:spPr>
                <p:txBody>
                  <a:bodyPr/>
                  <a:lstStyle/>
                  <a:p>
                    <a:pPr>
                      <a:defRPr/>
                    </a:pPr>
                    <a:endParaRPr lang="en-US" dirty="0"/>
                  </a:p>
                </p:txBody>
              </p:sp>
              <p:sp>
                <p:nvSpPr>
                  <p:cNvPr id="155" name="Line 177"/>
                  <p:cNvSpPr>
                    <a:spLocks noChangeShapeType="1"/>
                  </p:cNvSpPr>
                  <p:nvPr/>
                </p:nvSpPr>
                <p:spPr bwMode="auto">
                  <a:xfrm flipV="1">
                    <a:off x="3836" y="3302"/>
                    <a:ext cx="46" cy="46"/>
                  </a:xfrm>
                  <a:prstGeom prst="line">
                    <a:avLst/>
                  </a:prstGeom>
                  <a:grpFill/>
                  <a:ln w="9">
                    <a:solidFill>
                      <a:srgbClr val="C00000"/>
                    </a:solidFill>
                    <a:prstDash val="solid"/>
                    <a:round/>
                    <a:headEnd/>
                    <a:tailEnd/>
                  </a:ln>
                </p:spPr>
                <p:txBody>
                  <a:bodyPr/>
                  <a:lstStyle/>
                  <a:p>
                    <a:pPr>
                      <a:defRPr/>
                    </a:pPr>
                    <a:endParaRPr lang="en-US" dirty="0"/>
                  </a:p>
                </p:txBody>
              </p:sp>
              <p:sp>
                <p:nvSpPr>
                  <p:cNvPr id="156" name="Line 178"/>
                  <p:cNvSpPr>
                    <a:spLocks noChangeShapeType="1"/>
                  </p:cNvSpPr>
                  <p:nvPr/>
                </p:nvSpPr>
                <p:spPr bwMode="auto">
                  <a:xfrm flipV="1">
                    <a:off x="3891" y="3302"/>
                    <a:ext cx="67" cy="68"/>
                  </a:xfrm>
                  <a:prstGeom prst="line">
                    <a:avLst/>
                  </a:prstGeom>
                  <a:grpFill/>
                  <a:ln w="9">
                    <a:solidFill>
                      <a:srgbClr val="C00000"/>
                    </a:solidFill>
                    <a:prstDash val="solid"/>
                    <a:round/>
                    <a:headEnd/>
                    <a:tailEnd/>
                  </a:ln>
                </p:spPr>
                <p:txBody>
                  <a:bodyPr/>
                  <a:lstStyle/>
                  <a:p>
                    <a:pPr>
                      <a:defRPr/>
                    </a:pPr>
                    <a:endParaRPr lang="en-US" dirty="0"/>
                  </a:p>
                </p:txBody>
              </p:sp>
              <p:sp>
                <p:nvSpPr>
                  <p:cNvPr id="157" name="Line 179"/>
                  <p:cNvSpPr>
                    <a:spLocks noChangeShapeType="1"/>
                  </p:cNvSpPr>
                  <p:nvPr/>
                </p:nvSpPr>
                <p:spPr bwMode="auto">
                  <a:xfrm flipV="1">
                    <a:off x="4080" y="3118"/>
                    <a:ext cx="61" cy="63"/>
                  </a:xfrm>
                  <a:prstGeom prst="line">
                    <a:avLst/>
                  </a:prstGeom>
                  <a:grpFill/>
                  <a:ln w="9">
                    <a:solidFill>
                      <a:srgbClr val="C00000"/>
                    </a:solidFill>
                    <a:prstDash val="solid"/>
                    <a:round/>
                    <a:headEnd/>
                    <a:tailEnd/>
                  </a:ln>
                </p:spPr>
                <p:txBody>
                  <a:bodyPr/>
                  <a:lstStyle/>
                  <a:p>
                    <a:pPr>
                      <a:defRPr/>
                    </a:pPr>
                    <a:endParaRPr lang="en-US" dirty="0"/>
                  </a:p>
                </p:txBody>
              </p:sp>
              <p:sp>
                <p:nvSpPr>
                  <p:cNvPr id="158" name="Line 180"/>
                  <p:cNvSpPr>
                    <a:spLocks noChangeShapeType="1"/>
                  </p:cNvSpPr>
                  <p:nvPr/>
                </p:nvSpPr>
                <p:spPr bwMode="auto">
                  <a:xfrm flipV="1">
                    <a:off x="3953" y="3302"/>
                    <a:ext cx="78" cy="79"/>
                  </a:xfrm>
                  <a:prstGeom prst="line">
                    <a:avLst/>
                  </a:prstGeom>
                  <a:grpFill/>
                  <a:ln w="9">
                    <a:solidFill>
                      <a:srgbClr val="C00000"/>
                    </a:solidFill>
                    <a:prstDash val="solid"/>
                    <a:round/>
                    <a:headEnd/>
                    <a:tailEnd/>
                  </a:ln>
                </p:spPr>
                <p:txBody>
                  <a:bodyPr/>
                  <a:lstStyle/>
                  <a:p>
                    <a:pPr>
                      <a:defRPr/>
                    </a:pPr>
                    <a:endParaRPr lang="en-US" dirty="0"/>
                  </a:p>
                </p:txBody>
              </p:sp>
              <p:sp>
                <p:nvSpPr>
                  <p:cNvPr id="159" name="Line 181"/>
                  <p:cNvSpPr>
                    <a:spLocks noChangeShapeType="1"/>
                  </p:cNvSpPr>
                  <p:nvPr/>
                </p:nvSpPr>
                <p:spPr bwMode="auto">
                  <a:xfrm flipV="1">
                    <a:off x="4080" y="3189"/>
                    <a:ext cx="68" cy="65"/>
                  </a:xfrm>
                  <a:prstGeom prst="line">
                    <a:avLst/>
                  </a:prstGeom>
                  <a:grpFill/>
                  <a:ln w="9">
                    <a:solidFill>
                      <a:srgbClr val="C00000"/>
                    </a:solidFill>
                    <a:prstDash val="solid"/>
                    <a:round/>
                    <a:headEnd/>
                    <a:tailEnd/>
                  </a:ln>
                </p:spPr>
                <p:txBody>
                  <a:bodyPr/>
                  <a:lstStyle/>
                  <a:p>
                    <a:pPr>
                      <a:defRPr/>
                    </a:pPr>
                    <a:endParaRPr lang="en-US" dirty="0"/>
                  </a:p>
                </p:txBody>
              </p:sp>
              <p:sp>
                <p:nvSpPr>
                  <p:cNvPr id="160" name="Line 182"/>
                  <p:cNvSpPr>
                    <a:spLocks noChangeShapeType="1"/>
                  </p:cNvSpPr>
                  <p:nvPr/>
                </p:nvSpPr>
                <p:spPr bwMode="auto">
                  <a:xfrm flipV="1">
                    <a:off x="3953" y="3257"/>
                    <a:ext cx="294" cy="294"/>
                  </a:xfrm>
                  <a:prstGeom prst="line">
                    <a:avLst/>
                  </a:prstGeom>
                  <a:grpFill/>
                  <a:ln w="9">
                    <a:solidFill>
                      <a:srgbClr val="C00000"/>
                    </a:solidFill>
                    <a:prstDash val="solid"/>
                    <a:round/>
                    <a:headEnd/>
                    <a:tailEnd/>
                  </a:ln>
                </p:spPr>
                <p:txBody>
                  <a:bodyPr/>
                  <a:lstStyle/>
                  <a:p>
                    <a:pPr>
                      <a:defRPr/>
                    </a:pPr>
                    <a:endParaRPr lang="en-US" dirty="0"/>
                  </a:p>
                </p:txBody>
              </p:sp>
              <p:sp>
                <p:nvSpPr>
                  <p:cNvPr id="161" name="Line 183"/>
                  <p:cNvSpPr>
                    <a:spLocks noChangeShapeType="1"/>
                  </p:cNvSpPr>
                  <p:nvPr/>
                </p:nvSpPr>
                <p:spPr bwMode="auto">
                  <a:xfrm flipV="1">
                    <a:off x="3953" y="3381"/>
                    <a:ext cx="152" cy="151"/>
                  </a:xfrm>
                  <a:prstGeom prst="line">
                    <a:avLst/>
                  </a:prstGeom>
                  <a:grpFill/>
                  <a:ln w="9">
                    <a:solidFill>
                      <a:srgbClr val="C00000"/>
                    </a:solidFill>
                    <a:prstDash val="solid"/>
                    <a:round/>
                    <a:headEnd/>
                    <a:tailEnd/>
                  </a:ln>
                </p:spPr>
                <p:txBody>
                  <a:bodyPr/>
                  <a:lstStyle/>
                  <a:p>
                    <a:pPr>
                      <a:defRPr/>
                    </a:pPr>
                    <a:endParaRPr lang="en-US" dirty="0"/>
                  </a:p>
                </p:txBody>
              </p:sp>
              <p:sp>
                <p:nvSpPr>
                  <p:cNvPr id="162" name="Line 184"/>
                  <p:cNvSpPr>
                    <a:spLocks noChangeShapeType="1"/>
                  </p:cNvSpPr>
                  <p:nvPr/>
                </p:nvSpPr>
                <p:spPr bwMode="auto">
                  <a:xfrm flipV="1">
                    <a:off x="4158" y="3297"/>
                    <a:ext cx="32" cy="31"/>
                  </a:xfrm>
                  <a:prstGeom prst="line">
                    <a:avLst/>
                  </a:prstGeom>
                  <a:grpFill/>
                  <a:ln w="9">
                    <a:solidFill>
                      <a:srgbClr val="C00000"/>
                    </a:solidFill>
                    <a:prstDash val="solid"/>
                    <a:round/>
                    <a:headEnd/>
                    <a:tailEnd/>
                  </a:ln>
                </p:spPr>
                <p:txBody>
                  <a:bodyPr/>
                  <a:lstStyle/>
                  <a:p>
                    <a:pPr>
                      <a:defRPr/>
                    </a:pPr>
                    <a:endParaRPr lang="en-US" dirty="0"/>
                  </a:p>
                </p:txBody>
              </p:sp>
              <p:sp>
                <p:nvSpPr>
                  <p:cNvPr id="163" name="Line 185"/>
                  <p:cNvSpPr>
                    <a:spLocks noChangeShapeType="1"/>
                  </p:cNvSpPr>
                  <p:nvPr/>
                </p:nvSpPr>
                <p:spPr bwMode="auto">
                  <a:xfrm flipV="1">
                    <a:off x="3953" y="3524"/>
                    <a:ext cx="85" cy="84"/>
                  </a:xfrm>
                  <a:prstGeom prst="line">
                    <a:avLst/>
                  </a:prstGeom>
                  <a:grpFill/>
                  <a:ln w="9">
                    <a:solidFill>
                      <a:srgbClr val="C00000"/>
                    </a:solidFill>
                    <a:prstDash val="solid"/>
                    <a:round/>
                    <a:headEnd/>
                    <a:tailEnd/>
                  </a:ln>
                </p:spPr>
                <p:txBody>
                  <a:bodyPr/>
                  <a:lstStyle/>
                  <a:p>
                    <a:pPr>
                      <a:defRPr/>
                    </a:pPr>
                    <a:endParaRPr lang="en-US" dirty="0"/>
                  </a:p>
                </p:txBody>
              </p:sp>
              <p:sp>
                <p:nvSpPr>
                  <p:cNvPr id="164" name="Line 186"/>
                  <p:cNvSpPr>
                    <a:spLocks noChangeShapeType="1"/>
                  </p:cNvSpPr>
                  <p:nvPr/>
                </p:nvSpPr>
                <p:spPr bwMode="auto">
                  <a:xfrm flipV="1">
                    <a:off x="4190" y="3308"/>
                    <a:ext cx="61" cy="62"/>
                  </a:xfrm>
                  <a:prstGeom prst="line">
                    <a:avLst/>
                  </a:prstGeom>
                  <a:grpFill/>
                  <a:ln w="9">
                    <a:solidFill>
                      <a:srgbClr val="C00000"/>
                    </a:solidFill>
                    <a:prstDash val="solid"/>
                    <a:round/>
                    <a:headEnd/>
                    <a:tailEnd/>
                  </a:ln>
                </p:spPr>
                <p:txBody>
                  <a:bodyPr/>
                  <a:lstStyle/>
                  <a:p>
                    <a:pPr>
                      <a:defRPr/>
                    </a:pPr>
                    <a:endParaRPr lang="en-US" dirty="0"/>
                  </a:p>
                </p:txBody>
              </p:sp>
              <p:sp>
                <p:nvSpPr>
                  <p:cNvPr id="165" name="Line 187"/>
                  <p:cNvSpPr>
                    <a:spLocks noChangeShapeType="1"/>
                  </p:cNvSpPr>
                  <p:nvPr/>
                </p:nvSpPr>
                <p:spPr bwMode="auto">
                  <a:xfrm flipV="1">
                    <a:off x="3953" y="3600"/>
                    <a:ext cx="85" cy="82"/>
                  </a:xfrm>
                  <a:prstGeom prst="line">
                    <a:avLst/>
                  </a:prstGeom>
                  <a:grpFill/>
                  <a:ln w="9">
                    <a:solidFill>
                      <a:srgbClr val="C00000"/>
                    </a:solidFill>
                    <a:prstDash val="solid"/>
                    <a:round/>
                    <a:headEnd/>
                    <a:tailEnd/>
                  </a:ln>
                </p:spPr>
                <p:txBody>
                  <a:bodyPr/>
                  <a:lstStyle/>
                  <a:p>
                    <a:pPr>
                      <a:defRPr/>
                    </a:pPr>
                    <a:endParaRPr lang="en-US" dirty="0"/>
                  </a:p>
                </p:txBody>
              </p:sp>
              <p:sp>
                <p:nvSpPr>
                  <p:cNvPr id="166" name="Line 188"/>
                  <p:cNvSpPr>
                    <a:spLocks noChangeShapeType="1"/>
                  </p:cNvSpPr>
                  <p:nvPr/>
                </p:nvSpPr>
                <p:spPr bwMode="auto">
                  <a:xfrm flipV="1">
                    <a:off x="4265" y="3308"/>
                    <a:ext cx="60" cy="62"/>
                  </a:xfrm>
                  <a:prstGeom prst="line">
                    <a:avLst/>
                  </a:prstGeom>
                  <a:grpFill/>
                  <a:ln w="9">
                    <a:solidFill>
                      <a:srgbClr val="C00000"/>
                    </a:solidFill>
                    <a:prstDash val="solid"/>
                    <a:round/>
                    <a:headEnd/>
                    <a:tailEnd/>
                  </a:ln>
                </p:spPr>
                <p:txBody>
                  <a:bodyPr/>
                  <a:lstStyle/>
                  <a:p>
                    <a:pPr>
                      <a:defRPr/>
                    </a:pPr>
                    <a:endParaRPr lang="en-US" dirty="0"/>
                  </a:p>
                </p:txBody>
              </p:sp>
              <p:sp>
                <p:nvSpPr>
                  <p:cNvPr id="167" name="Line 189"/>
                  <p:cNvSpPr>
                    <a:spLocks noChangeShapeType="1"/>
                  </p:cNvSpPr>
                  <p:nvPr/>
                </p:nvSpPr>
                <p:spPr bwMode="auto">
                  <a:xfrm flipV="1">
                    <a:off x="3989" y="3656"/>
                    <a:ext cx="65" cy="66"/>
                  </a:xfrm>
                  <a:prstGeom prst="line">
                    <a:avLst/>
                  </a:prstGeom>
                  <a:grpFill/>
                  <a:ln w="9">
                    <a:solidFill>
                      <a:srgbClr val="C00000"/>
                    </a:solidFill>
                    <a:prstDash val="solid"/>
                    <a:round/>
                    <a:headEnd/>
                    <a:tailEnd/>
                  </a:ln>
                </p:spPr>
                <p:txBody>
                  <a:bodyPr/>
                  <a:lstStyle/>
                  <a:p>
                    <a:pPr>
                      <a:defRPr/>
                    </a:pPr>
                    <a:endParaRPr lang="en-US" dirty="0"/>
                  </a:p>
                </p:txBody>
              </p:sp>
              <p:sp>
                <p:nvSpPr>
                  <p:cNvPr id="168" name="Line 190"/>
                  <p:cNvSpPr>
                    <a:spLocks noChangeShapeType="1"/>
                  </p:cNvSpPr>
                  <p:nvPr/>
                </p:nvSpPr>
                <p:spPr bwMode="auto">
                  <a:xfrm flipV="1">
                    <a:off x="4339" y="3338"/>
                    <a:ext cx="31" cy="32"/>
                  </a:xfrm>
                  <a:prstGeom prst="line">
                    <a:avLst/>
                  </a:prstGeom>
                  <a:grpFill/>
                  <a:ln w="9">
                    <a:solidFill>
                      <a:srgbClr val="C00000"/>
                    </a:solidFill>
                    <a:prstDash val="solid"/>
                    <a:round/>
                    <a:headEnd/>
                    <a:tailEnd/>
                  </a:ln>
                </p:spPr>
                <p:txBody>
                  <a:bodyPr/>
                  <a:lstStyle/>
                  <a:p>
                    <a:pPr>
                      <a:defRPr/>
                    </a:pPr>
                    <a:endParaRPr lang="en-US" dirty="0"/>
                  </a:p>
                </p:txBody>
              </p:sp>
              <p:sp>
                <p:nvSpPr>
                  <p:cNvPr id="169" name="Line 191"/>
                  <p:cNvSpPr>
                    <a:spLocks noChangeShapeType="1"/>
                  </p:cNvSpPr>
                  <p:nvPr/>
                </p:nvSpPr>
                <p:spPr bwMode="auto">
                  <a:xfrm flipV="1">
                    <a:off x="4066" y="3682"/>
                    <a:ext cx="39" cy="40"/>
                  </a:xfrm>
                  <a:prstGeom prst="line">
                    <a:avLst/>
                  </a:prstGeom>
                  <a:grpFill/>
                  <a:ln w="9">
                    <a:solidFill>
                      <a:srgbClr val="C00000"/>
                    </a:solidFill>
                    <a:prstDash val="solid"/>
                    <a:round/>
                    <a:headEnd/>
                    <a:tailEnd/>
                  </a:ln>
                </p:spPr>
                <p:txBody>
                  <a:bodyPr/>
                  <a:lstStyle/>
                  <a:p>
                    <a:pPr>
                      <a:defRPr/>
                    </a:pPr>
                    <a:endParaRPr lang="en-US" dirty="0"/>
                  </a:p>
                </p:txBody>
              </p:sp>
              <p:sp>
                <p:nvSpPr>
                  <p:cNvPr id="170" name="Freeform 192"/>
                  <p:cNvSpPr>
                    <a:spLocks/>
                  </p:cNvSpPr>
                  <p:nvPr/>
                </p:nvSpPr>
                <p:spPr bwMode="auto">
                  <a:xfrm>
                    <a:off x="4407" y="3342"/>
                    <a:ext cx="36" cy="33"/>
                  </a:xfrm>
                  <a:custGeom>
                    <a:avLst/>
                    <a:gdLst/>
                    <a:ahLst/>
                    <a:cxnLst>
                      <a:cxn ang="0">
                        <a:pos x="36" y="0"/>
                      </a:cxn>
                      <a:cxn ang="0">
                        <a:pos x="9" y="28"/>
                      </a:cxn>
                      <a:cxn ang="0">
                        <a:pos x="0" y="33"/>
                      </a:cxn>
                    </a:cxnLst>
                    <a:rect l="0" t="0" r="r" b="b"/>
                    <a:pathLst>
                      <a:path w="36" h="33">
                        <a:moveTo>
                          <a:pt x="36" y="0"/>
                        </a:moveTo>
                        <a:lnTo>
                          <a:pt x="9" y="28"/>
                        </a:lnTo>
                        <a:lnTo>
                          <a:pt x="0" y="33"/>
                        </a:lnTo>
                      </a:path>
                    </a:pathLst>
                  </a:custGeom>
                  <a:grpFill/>
                  <a:ln w="9">
                    <a:solidFill>
                      <a:srgbClr val="C00000"/>
                    </a:solidFill>
                    <a:prstDash val="solid"/>
                    <a:round/>
                    <a:headEnd/>
                    <a:tailEnd/>
                  </a:ln>
                </p:spPr>
                <p:txBody>
                  <a:bodyPr/>
                  <a:lstStyle/>
                  <a:p>
                    <a:pPr>
                      <a:defRPr/>
                    </a:pPr>
                    <a:endParaRPr lang="en-US" dirty="0"/>
                  </a:p>
                </p:txBody>
              </p:sp>
              <p:sp>
                <p:nvSpPr>
                  <p:cNvPr id="171" name="Freeform 193"/>
                  <p:cNvSpPr>
                    <a:spLocks/>
                  </p:cNvSpPr>
                  <p:nvPr/>
                </p:nvSpPr>
                <p:spPr bwMode="auto">
                  <a:xfrm>
                    <a:off x="4426" y="3348"/>
                    <a:ext cx="85" cy="87"/>
                  </a:xfrm>
                  <a:custGeom>
                    <a:avLst/>
                    <a:gdLst/>
                    <a:ahLst/>
                    <a:cxnLst>
                      <a:cxn ang="0">
                        <a:pos x="0" y="87"/>
                      </a:cxn>
                      <a:cxn ang="0">
                        <a:pos x="63" y="22"/>
                      </a:cxn>
                      <a:cxn ang="0">
                        <a:pos x="85" y="0"/>
                      </a:cxn>
                    </a:cxnLst>
                    <a:rect l="0" t="0" r="r" b="b"/>
                    <a:pathLst>
                      <a:path w="85" h="87">
                        <a:moveTo>
                          <a:pt x="0" y="87"/>
                        </a:moveTo>
                        <a:lnTo>
                          <a:pt x="63" y="22"/>
                        </a:lnTo>
                        <a:lnTo>
                          <a:pt x="85" y="0"/>
                        </a:lnTo>
                      </a:path>
                    </a:pathLst>
                  </a:custGeom>
                  <a:grpFill/>
                  <a:ln w="9">
                    <a:solidFill>
                      <a:srgbClr val="C00000"/>
                    </a:solidFill>
                    <a:prstDash val="solid"/>
                    <a:round/>
                    <a:headEnd/>
                    <a:tailEnd/>
                  </a:ln>
                </p:spPr>
                <p:txBody>
                  <a:bodyPr/>
                  <a:lstStyle/>
                  <a:p>
                    <a:pPr>
                      <a:defRPr/>
                    </a:pPr>
                    <a:endParaRPr lang="en-US" dirty="0"/>
                  </a:p>
                </p:txBody>
              </p:sp>
              <p:sp>
                <p:nvSpPr>
                  <p:cNvPr id="172" name="Line 194"/>
                  <p:cNvSpPr>
                    <a:spLocks noChangeShapeType="1"/>
                  </p:cNvSpPr>
                  <p:nvPr/>
                </p:nvSpPr>
                <p:spPr bwMode="auto">
                  <a:xfrm flipV="1">
                    <a:off x="4463" y="3384"/>
                    <a:ext cx="85" cy="88"/>
                  </a:xfrm>
                  <a:prstGeom prst="line">
                    <a:avLst/>
                  </a:prstGeom>
                  <a:grpFill/>
                  <a:ln w="9">
                    <a:solidFill>
                      <a:srgbClr val="C00000"/>
                    </a:solidFill>
                    <a:prstDash val="solid"/>
                    <a:round/>
                    <a:headEnd/>
                    <a:tailEnd/>
                  </a:ln>
                </p:spPr>
                <p:txBody>
                  <a:bodyPr/>
                  <a:lstStyle/>
                  <a:p>
                    <a:pPr>
                      <a:defRPr/>
                    </a:pPr>
                    <a:endParaRPr lang="en-US" dirty="0"/>
                  </a:p>
                </p:txBody>
              </p:sp>
              <p:sp>
                <p:nvSpPr>
                  <p:cNvPr id="173" name="Line 195"/>
                  <p:cNvSpPr>
                    <a:spLocks noChangeShapeType="1"/>
                  </p:cNvSpPr>
                  <p:nvPr/>
                </p:nvSpPr>
                <p:spPr bwMode="auto">
                  <a:xfrm flipV="1">
                    <a:off x="4554" y="3308"/>
                    <a:ext cx="1" cy="102"/>
                  </a:xfrm>
                  <a:prstGeom prst="line">
                    <a:avLst/>
                  </a:prstGeom>
                  <a:grpFill/>
                  <a:ln w="17">
                    <a:solidFill>
                      <a:srgbClr val="C00000"/>
                    </a:solidFill>
                    <a:prstDash val="solid"/>
                    <a:round/>
                    <a:headEnd/>
                    <a:tailEnd/>
                  </a:ln>
                </p:spPr>
                <p:txBody>
                  <a:bodyPr/>
                  <a:lstStyle/>
                  <a:p>
                    <a:pPr>
                      <a:defRPr/>
                    </a:pPr>
                    <a:endParaRPr lang="en-US" dirty="0"/>
                  </a:p>
                </p:txBody>
              </p:sp>
            </p:grpSp>
            <p:sp>
              <p:nvSpPr>
                <p:cNvPr id="17" name="Line 212"/>
                <p:cNvSpPr>
                  <a:spLocks noChangeShapeType="1"/>
                </p:cNvSpPr>
                <p:nvPr/>
              </p:nvSpPr>
              <p:spPr bwMode="auto">
                <a:xfrm>
                  <a:off x="4485" y="3299"/>
                  <a:ext cx="1" cy="31"/>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8" name="Line 213"/>
                <p:cNvSpPr>
                  <a:spLocks noChangeShapeType="1"/>
                </p:cNvSpPr>
                <p:nvPr/>
              </p:nvSpPr>
              <p:spPr bwMode="auto">
                <a:xfrm>
                  <a:off x="4485" y="3338"/>
                  <a:ext cx="1" cy="6"/>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9" name="Line 214"/>
                <p:cNvSpPr>
                  <a:spLocks noChangeShapeType="1"/>
                </p:cNvSpPr>
                <p:nvPr/>
              </p:nvSpPr>
              <p:spPr bwMode="auto">
                <a:xfrm>
                  <a:off x="4485" y="3353"/>
                  <a:ext cx="1" cy="42"/>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0" name="Line 215"/>
                <p:cNvSpPr>
                  <a:spLocks noChangeShapeType="1"/>
                </p:cNvSpPr>
                <p:nvPr/>
              </p:nvSpPr>
              <p:spPr bwMode="auto">
                <a:xfrm>
                  <a:off x="4485" y="3404"/>
                  <a:ext cx="1" cy="8"/>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1" name="Line 216"/>
                <p:cNvSpPr>
                  <a:spLocks noChangeShapeType="1"/>
                </p:cNvSpPr>
                <p:nvPr/>
              </p:nvSpPr>
              <p:spPr bwMode="auto">
                <a:xfrm>
                  <a:off x="4485" y="3421"/>
                  <a:ext cx="1" cy="42"/>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2" name="Line 217"/>
                <p:cNvSpPr>
                  <a:spLocks noChangeShapeType="1"/>
                </p:cNvSpPr>
                <p:nvPr/>
              </p:nvSpPr>
              <p:spPr bwMode="auto">
                <a:xfrm>
                  <a:off x="4485" y="3472"/>
                  <a:ext cx="1" cy="9"/>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3" name="Line 218"/>
                <p:cNvSpPr>
                  <a:spLocks noChangeShapeType="1"/>
                </p:cNvSpPr>
                <p:nvPr/>
              </p:nvSpPr>
              <p:spPr bwMode="auto">
                <a:xfrm>
                  <a:off x="4485" y="3489"/>
                  <a:ext cx="1" cy="29"/>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4" name="Line 219"/>
                <p:cNvSpPr>
                  <a:spLocks noChangeShapeType="1"/>
                </p:cNvSpPr>
                <p:nvPr/>
              </p:nvSpPr>
              <p:spPr bwMode="auto">
                <a:xfrm flipH="1">
                  <a:off x="4534" y="3410"/>
                  <a:ext cx="31" cy="1"/>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5" name="Line 220"/>
                <p:cNvSpPr>
                  <a:spLocks noChangeShapeType="1"/>
                </p:cNvSpPr>
                <p:nvPr/>
              </p:nvSpPr>
              <p:spPr bwMode="auto">
                <a:xfrm flipH="1">
                  <a:off x="4517" y="3410"/>
                  <a:ext cx="9" cy="1"/>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6" name="Line 221"/>
                <p:cNvSpPr>
                  <a:spLocks noChangeShapeType="1"/>
                </p:cNvSpPr>
                <p:nvPr/>
              </p:nvSpPr>
              <p:spPr bwMode="auto">
                <a:xfrm flipH="1">
                  <a:off x="4467" y="3410"/>
                  <a:ext cx="41" cy="1"/>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7" name="Line 222"/>
                <p:cNvSpPr>
                  <a:spLocks noChangeShapeType="1"/>
                </p:cNvSpPr>
                <p:nvPr/>
              </p:nvSpPr>
              <p:spPr bwMode="auto">
                <a:xfrm flipH="1">
                  <a:off x="4449" y="3410"/>
                  <a:ext cx="8" cy="1"/>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8" name="Line 223"/>
                <p:cNvSpPr>
                  <a:spLocks noChangeShapeType="1"/>
                </p:cNvSpPr>
                <p:nvPr/>
              </p:nvSpPr>
              <p:spPr bwMode="auto">
                <a:xfrm flipH="1">
                  <a:off x="4407" y="3410"/>
                  <a:ext cx="34" cy="1"/>
                </a:xfrm>
                <a:prstGeom prst="line">
                  <a:avLst/>
                </a:prstGeom>
                <a:grpFill/>
                <a:ln w="9">
                  <a:solidFill>
                    <a:schemeClr val="accent4">
                      <a:lumMod val="10000"/>
                    </a:schemeClr>
                  </a:solidFill>
                  <a:prstDash val="solid"/>
                  <a:round/>
                  <a:headEnd/>
                  <a:tailEnd/>
                </a:ln>
              </p:spPr>
              <p:txBody>
                <a:bodyPr/>
                <a:lstStyle/>
                <a:p>
                  <a:pPr>
                    <a:defRPr/>
                  </a:pPr>
                  <a:endParaRPr lang="en-US" dirty="0"/>
                </a:p>
              </p:txBody>
            </p:sp>
          </p:grpSp>
        </p:grpSp>
        <p:cxnSp>
          <p:nvCxnSpPr>
            <p:cNvPr id="10" name="Straight Arrow Connector 9"/>
            <p:cNvCxnSpPr/>
            <p:nvPr/>
          </p:nvCxnSpPr>
          <p:spPr>
            <a:xfrm rot="5400000" flipH="1" flipV="1">
              <a:off x="5334002" y="4191000"/>
              <a:ext cx="304799" cy="2"/>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91200" y="3276600"/>
              <a:ext cx="272778" cy="307777"/>
            </a:xfrm>
            <a:prstGeom prst="rect">
              <a:avLst/>
            </a:prstGeom>
            <a:noFill/>
          </p:spPr>
          <p:txBody>
            <a:bodyPr wrap="none" rtlCol="0">
              <a:spAutoFit/>
            </a:bodyPr>
            <a:lstStyle/>
            <a:p>
              <a:r>
                <a:rPr lang="en-US" dirty="0">
                  <a:solidFill>
                    <a:srgbClr val="FF0000"/>
                  </a:solidFill>
                </a:rPr>
                <a:t>D</a:t>
              </a:r>
            </a:p>
          </p:txBody>
        </p:sp>
        <p:sp>
          <p:nvSpPr>
            <p:cNvPr id="12" name="TextBox 11"/>
            <p:cNvSpPr txBox="1"/>
            <p:nvPr/>
          </p:nvSpPr>
          <p:spPr>
            <a:xfrm>
              <a:off x="5143500" y="4088368"/>
              <a:ext cx="247397" cy="307777"/>
            </a:xfrm>
            <a:prstGeom prst="rect">
              <a:avLst/>
            </a:prstGeom>
            <a:noFill/>
          </p:spPr>
          <p:txBody>
            <a:bodyPr wrap="none" rtlCol="0">
              <a:spAutoFit/>
            </a:bodyPr>
            <a:lstStyle/>
            <a:p>
              <a:r>
                <a:rPr lang="en-US" dirty="0">
                  <a:solidFill>
                    <a:srgbClr val="FF0000"/>
                  </a:solidFill>
                </a:rPr>
                <a:t>E</a:t>
              </a:r>
            </a:p>
          </p:txBody>
        </p:sp>
        <p:cxnSp>
          <p:nvCxnSpPr>
            <p:cNvPr id="13" name="Straight Arrow Connector 12"/>
            <p:cNvCxnSpPr/>
            <p:nvPr/>
          </p:nvCxnSpPr>
          <p:spPr>
            <a:xfrm rot="16200000" flipH="1">
              <a:off x="5629788" y="3628513"/>
              <a:ext cx="322824" cy="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74" name="TextBox 237"/>
          <p:cNvSpPr txBox="1">
            <a:spLocks noChangeArrowheads="1"/>
          </p:cNvSpPr>
          <p:nvPr/>
        </p:nvSpPr>
        <p:spPr bwMode="auto">
          <a:xfrm>
            <a:off x="6172200" y="4687045"/>
            <a:ext cx="3215640" cy="1477328"/>
          </a:xfrm>
          <a:prstGeom prst="rect">
            <a:avLst/>
          </a:prstGeom>
          <a:noFill/>
          <a:ln w="9525">
            <a:noFill/>
            <a:miter lim="800000"/>
            <a:headEnd/>
            <a:tailEnd/>
          </a:ln>
        </p:spPr>
        <p:txBody>
          <a:bodyPr wrap="square">
            <a:spAutoFit/>
          </a:bodyPr>
          <a:lstStyle/>
          <a:p>
            <a:r>
              <a:rPr lang="en-GB" dirty="0">
                <a:solidFill>
                  <a:srgbClr val="002060"/>
                </a:solidFill>
              </a:rPr>
              <a:t>LHC process</a:t>
            </a:r>
          </a:p>
          <a:p>
            <a:pPr marL="228600" indent="-228600">
              <a:buAutoNum type="arabicParenR"/>
            </a:pPr>
            <a:r>
              <a:rPr lang="en-GB" dirty="0">
                <a:solidFill>
                  <a:srgbClr val="002060"/>
                </a:solidFill>
              </a:rPr>
              <a:t>Braze a solid copper collar to the metallised ceramic</a:t>
            </a:r>
          </a:p>
          <a:p>
            <a:pPr marL="228600" indent="-228600">
              <a:buAutoNum type="arabicParenR"/>
            </a:pPr>
            <a:r>
              <a:rPr lang="en-GB" dirty="0">
                <a:solidFill>
                  <a:srgbClr val="002060"/>
                </a:solidFill>
              </a:rPr>
              <a:t>Two EB welding (D+E) for metallic continuity</a:t>
            </a:r>
          </a:p>
        </p:txBody>
      </p:sp>
      <p:pic>
        <p:nvPicPr>
          <p:cNvPr id="175" name="Picture 74" descr="IMG_2432.jpg"/>
          <p:cNvPicPr>
            <a:picLocks noChangeAspect="1"/>
          </p:cNvPicPr>
          <p:nvPr/>
        </p:nvPicPr>
        <p:blipFill>
          <a:blip r:embed="rId3" cstate="print"/>
          <a:srcRect r="15686"/>
          <a:stretch>
            <a:fillRect/>
          </a:stretch>
        </p:blipFill>
        <p:spPr bwMode="auto">
          <a:xfrm>
            <a:off x="8920289" y="707930"/>
            <a:ext cx="2728421" cy="2160000"/>
          </a:xfrm>
          <a:prstGeom prst="rect">
            <a:avLst/>
          </a:prstGeom>
          <a:ln>
            <a:noFill/>
          </a:ln>
          <a:effectLst>
            <a:outerShdw blurRad="292100" dist="139700" dir="2700000" algn="tl" rotWithShape="0">
              <a:srgbClr val="333333">
                <a:alpha val="65000"/>
              </a:srgbClr>
            </a:outerShdw>
          </a:effectLst>
        </p:spPr>
      </p:pic>
      <p:pic>
        <p:nvPicPr>
          <p:cNvPr id="176" name="Content Placeholder 8" descr="DSC00019.JPG"/>
          <p:cNvPicPr>
            <a:picLocks noChangeAspect="1"/>
          </p:cNvPicPr>
          <p:nvPr/>
        </p:nvPicPr>
        <p:blipFill>
          <a:blip r:embed="rId4" cstate="print"/>
          <a:stretch>
            <a:fillRect/>
          </a:stretch>
        </p:blipFill>
        <p:spPr>
          <a:xfrm>
            <a:off x="9591956" y="3991022"/>
            <a:ext cx="2400000" cy="1800000"/>
          </a:xfrm>
          <a:prstGeom prst="rect">
            <a:avLst/>
          </a:prstGeom>
          <a:ln>
            <a:noFill/>
          </a:ln>
          <a:effectLst>
            <a:outerShdw blurRad="292100" dist="139700" dir="2700000" algn="tl" rotWithShape="0">
              <a:srgbClr val="333333">
                <a:alpha val="65000"/>
              </a:srgbClr>
            </a:outerShdw>
          </a:effectLst>
        </p:spPr>
      </p:pic>
      <p:pic>
        <p:nvPicPr>
          <p:cNvPr id="177" name="Content Placeholder 6" descr="IMG_0476.jpg"/>
          <p:cNvPicPr>
            <a:picLocks noChangeAspect="1"/>
          </p:cNvPicPr>
          <p:nvPr/>
        </p:nvPicPr>
        <p:blipFill>
          <a:blip r:embed="rId5" cstate="print"/>
          <a:stretch>
            <a:fillRect/>
          </a:stretch>
        </p:blipFill>
        <p:spPr>
          <a:xfrm>
            <a:off x="6228081" y="141126"/>
            <a:ext cx="2415789" cy="1800000"/>
          </a:xfrm>
          <a:prstGeom prst="rect">
            <a:avLst/>
          </a:prstGeom>
          <a:ln>
            <a:noFill/>
          </a:ln>
          <a:effectLst>
            <a:outerShdw blurRad="292100" dist="139700" dir="2700000" algn="tl" rotWithShape="0">
              <a:srgbClr val="333333">
                <a:alpha val="65000"/>
              </a:srgbClr>
            </a:outerShdw>
          </a:effectLst>
        </p:spPr>
      </p:pic>
      <p:cxnSp>
        <p:nvCxnSpPr>
          <p:cNvPr id="178" name="Straight Arrow Connector 177"/>
          <p:cNvCxnSpPr/>
          <p:nvPr/>
        </p:nvCxnSpPr>
        <p:spPr>
          <a:xfrm flipV="1">
            <a:off x="10565946" y="1941126"/>
            <a:ext cx="301760" cy="300004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Footer Placeholder 3"/>
          <p:cNvSpPr>
            <a:spLocks noGrp="1"/>
          </p:cNvSpPr>
          <p:nvPr>
            <p:ph type="ftr" sz="quarter" idx="11"/>
          </p:nvPr>
        </p:nvSpPr>
        <p:spPr/>
        <p:txBody>
          <a:bodyPr/>
          <a:lstStyle/>
          <a:p>
            <a:r>
              <a:rPr lang="en-GB"/>
              <a:t>RF Power transport, eric.montesinos@cern.ch, CERN RF Amplifiers &amp; Couplers</a:t>
            </a:r>
          </a:p>
        </p:txBody>
      </p:sp>
      <p:sp>
        <p:nvSpPr>
          <p:cNvPr id="179" name="Slide Number Placeholder 178"/>
          <p:cNvSpPr>
            <a:spLocks noGrp="1"/>
          </p:cNvSpPr>
          <p:nvPr>
            <p:ph type="sldNum" sz="quarter" idx="12"/>
          </p:nvPr>
        </p:nvSpPr>
        <p:spPr/>
        <p:txBody>
          <a:bodyPr/>
          <a:lstStyle/>
          <a:p>
            <a:fld id="{EF86F7D3-99D0-4571-B698-B7532A3A637D}" type="slidenum">
              <a:rPr lang="en-GB" smtClean="0"/>
              <a:t>55</a:t>
            </a:fld>
            <a:endParaRPr lang="en-GB"/>
          </a:p>
        </p:txBody>
      </p:sp>
    </p:spTree>
    <p:extLst>
      <p:ext uri="{BB962C8B-B14F-4D97-AF65-F5344CB8AC3E}">
        <p14:creationId xmlns:p14="http://schemas.microsoft.com/office/powerpoint/2010/main" val="9643538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Coaxial disk</a:t>
            </a:r>
          </a:p>
        </p:txBody>
      </p:sp>
      <p:sp>
        <p:nvSpPr>
          <p:cNvPr id="3" name="Content Placeholder 2"/>
          <p:cNvSpPr>
            <a:spLocks noGrp="1"/>
          </p:cNvSpPr>
          <p:nvPr>
            <p:ph sz="half" idx="1"/>
          </p:nvPr>
        </p:nvSpPr>
        <p:spPr/>
        <p:txBody>
          <a:bodyPr>
            <a:normAutofit/>
          </a:bodyPr>
          <a:lstStyle/>
          <a:p>
            <a:r>
              <a:rPr lang="en-GB" sz="1800" dirty="0"/>
              <a:t>Simplest way to make a window with</a:t>
            </a:r>
          </a:p>
          <a:p>
            <a:pPr lvl="1"/>
            <a:r>
              <a:rPr lang="en-GB" sz="1800" dirty="0"/>
              <a:t>An inner tube of copper, maximum 1.5 mm thickness due to brazing limitation</a:t>
            </a:r>
          </a:p>
          <a:p>
            <a:pPr lvl="1"/>
            <a:r>
              <a:rPr lang="en-GB" sz="1800" dirty="0"/>
              <a:t>A coaxial disk ceramic</a:t>
            </a:r>
          </a:p>
          <a:p>
            <a:pPr lvl="1"/>
            <a:r>
              <a:rPr lang="en-GB" sz="1800" dirty="0"/>
              <a:t>A titanium flange</a:t>
            </a:r>
          </a:p>
          <a:p>
            <a:pPr lvl="1"/>
            <a:endParaRPr lang="en-GB" sz="1800" dirty="0"/>
          </a:p>
          <a:p>
            <a:r>
              <a:rPr lang="en-GB" sz="1800" dirty="0"/>
              <a:t>All dimensions must be pre-machined keeping some additional material, and each set of components must be final machining taking into account each ceramic real sizes</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pic>
        <p:nvPicPr>
          <p:cNvPr id="9" name="Content Placeholder 1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816080" y="4581128"/>
            <a:ext cx="3600000" cy="1173913"/>
          </a:xfrm>
          <a:prstGeom prst="rect">
            <a:avLst/>
          </a:prstGeom>
        </p:spPr>
      </p:pic>
      <p:pic>
        <p:nvPicPr>
          <p:cNvPr id="10" name="Picture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16080" y="1520016"/>
            <a:ext cx="3600000" cy="2290908"/>
          </a:xfrm>
          <a:prstGeom prst="rect">
            <a:avLst/>
          </a:prstGeom>
        </p:spPr>
      </p:pic>
      <p:sp>
        <p:nvSpPr>
          <p:cNvPr id="4" name="Footer Placeholder 3"/>
          <p:cNvSpPr>
            <a:spLocks noGrp="1"/>
          </p:cNvSpPr>
          <p:nvPr>
            <p:ph type="ftr" sz="quarter" idx="11"/>
          </p:nvPr>
        </p:nvSpPr>
        <p:spPr/>
        <p:txBody>
          <a:bodyPr/>
          <a:lstStyle/>
          <a:p>
            <a:r>
              <a:rPr lang="en-GB"/>
              <a:t>RF Power transport, eric.montesinos@cern.ch, CERN RF Amplifiers &amp; Couplers</a:t>
            </a:r>
          </a:p>
        </p:txBody>
      </p:sp>
      <p:sp>
        <p:nvSpPr>
          <p:cNvPr id="8" name="Slide Number Placeholder 7"/>
          <p:cNvSpPr>
            <a:spLocks noGrp="1"/>
          </p:cNvSpPr>
          <p:nvPr>
            <p:ph type="sldNum" sz="quarter" idx="12"/>
          </p:nvPr>
        </p:nvSpPr>
        <p:spPr/>
        <p:txBody>
          <a:bodyPr/>
          <a:lstStyle/>
          <a:p>
            <a:fld id="{EF86F7D3-99D0-4571-B698-B7532A3A637D}" type="slidenum">
              <a:rPr lang="en-GB" smtClean="0"/>
              <a:t>56</a:t>
            </a:fld>
            <a:endParaRPr lang="en-GB"/>
          </a:p>
        </p:txBody>
      </p:sp>
    </p:spTree>
    <p:extLst>
      <p:ext uri="{BB962C8B-B14F-4D97-AF65-F5344CB8AC3E}">
        <p14:creationId xmlns:p14="http://schemas.microsoft.com/office/powerpoint/2010/main" val="18057112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Coaxial disk</a:t>
            </a:r>
          </a:p>
        </p:txBody>
      </p:sp>
      <p:sp>
        <p:nvSpPr>
          <p:cNvPr id="3" name="Content Placeholder 2"/>
          <p:cNvSpPr>
            <a:spLocks noGrp="1"/>
          </p:cNvSpPr>
          <p:nvPr>
            <p:ph sz="half" idx="1"/>
          </p:nvPr>
        </p:nvSpPr>
        <p:spPr/>
        <p:txBody>
          <a:bodyPr>
            <a:normAutofit/>
          </a:bodyPr>
          <a:lstStyle/>
          <a:p>
            <a:r>
              <a:rPr lang="en-GB" sz="1800" dirty="0"/>
              <a:t>Simplest way to make a window with</a:t>
            </a:r>
          </a:p>
          <a:p>
            <a:pPr lvl="1"/>
            <a:r>
              <a:rPr lang="en-GB" sz="1800" dirty="0"/>
              <a:t>An inner tube of copper, maximum 1.5 mm thickness due to brazing limitation</a:t>
            </a:r>
          </a:p>
          <a:p>
            <a:pPr lvl="1"/>
            <a:r>
              <a:rPr lang="en-GB" sz="1800" dirty="0"/>
              <a:t>A coaxial disk ceramic</a:t>
            </a:r>
          </a:p>
          <a:p>
            <a:pPr lvl="1"/>
            <a:r>
              <a:rPr lang="en-GB" sz="1800" dirty="0"/>
              <a:t>A titanium flange</a:t>
            </a:r>
          </a:p>
          <a:p>
            <a:pPr lvl="1"/>
            <a:endParaRPr lang="en-GB" sz="1800" dirty="0"/>
          </a:p>
          <a:p>
            <a:r>
              <a:rPr lang="en-GB" sz="1800" dirty="0"/>
              <a:t>All dimensions must be pre-machined keeping some additional material, and each set of components must be final machining taking into account each ceramic real sizes</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4" name="Footer Placeholder 3"/>
          <p:cNvSpPr>
            <a:spLocks noGrp="1"/>
          </p:cNvSpPr>
          <p:nvPr>
            <p:ph type="ftr" sz="quarter" idx="11"/>
          </p:nvPr>
        </p:nvSpPr>
        <p:spPr/>
        <p:txBody>
          <a:bodyPr/>
          <a:lstStyle/>
          <a:p>
            <a:r>
              <a:rPr lang="en-GB"/>
              <a:t>RF Power transport, eric.montesinos@cern.ch, CERN RF Amplifiers &amp; Couplers</a:t>
            </a:r>
          </a:p>
        </p:txBody>
      </p:sp>
      <p:sp>
        <p:nvSpPr>
          <p:cNvPr id="8" name="Slide Number Placeholder 7"/>
          <p:cNvSpPr>
            <a:spLocks noGrp="1"/>
          </p:cNvSpPr>
          <p:nvPr>
            <p:ph type="sldNum" sz="quarter" idx="12"/>
          </p:nvPr>
        </p:nvSpPr>
        <p:spPr/>
        <p:txBody>
          <a:bodyPr/>
          <a:lstStyle/>
          <a:p>
            <a:fld id="{EF86F7D3-99D0-4571-B698-B7532A3A637D}" type="slidenum">
              <a:rPr lang="en-GB" smtClean="0"/>
              <a:pPr/>
              <a:t>57</a:t>
            </a:fld>
            <a:endParaRPr lang="en-GB"/>
          </a:p>
        </p:txBody>
      </p:sp>
      <p:pic>
        <p:nvPicPr>
          <p:cNvPr id="11" name="Content Placeholder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61100" y="1870739"/>
            <a:ext cx="5003800" cy="3752850"/>
          </a:xfrm>
          <a:prstGeom prst="rect">
            <a:avLst/>
          </a:prstGeom>
          <a:ln>
            <a:noFill/>
          </a:ln>
          <a:effectLst/>
        </p:spPr>
      </p:pic>
    </p:spTree>
    <p:extLst>
      <p:ext uri="{BB962C8B-B14F-4D97-AF65-F5344CB8AC3E}">
        <p14:creationId xmlns:p14="http://schemas.microsoft.com/office/powerpoint/2010/main" val="201272874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C56EE-F938-CFD1-D18E-6FECC4ED7270}"/>
              </a:ext>
            </a:extLst>
          </p:cNvPr>
          <p:cNvSpPr>
            <a:spLocks noGrp="1"/>
          </p:cNvSpPr>
          <p:nvPr>
            <p:ph type="title"/>
          </p:nvPr>
        </p:nvSpPr>
        <p:spPr/>
        <p:txBody>
          <a:bodyPr/>
          <a:lstStyle/>
          <a:p>
            <a:r>
              <a:rPr lang="fr-CH" dirty="0" err="1"/>
              <a:t>Arcing</a:t>
            </a:r>
            <a:r>
              <a:rPr lang="fr-CH" dirty="0"/>
              <a:t> in FPC</a:t>
            </a:r>
            <a:endParaRPr lang="en-US" dirty="0"/>
          </a:p>
        </p:txBody>
      </p:sp>
      <p:sp>
        <p:nvSpPr>
          <p:cNvPr id="5" name="Date Placeholder 4">
            <a:extLst>
              <a:ext uri="{FF2B5EF4-FFF2-40B4-BE49-F238E27FC236}">
                <a16:creationId xmlns:a16="http://schemas.microsoft.com/office/drawing/2014/main" id="{765E2792-AC39-9FD7-549F-EC1C637B6921}"/>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44910FEE-CD10-8AE8-E7F6-3EA9F73613F6}"/>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48006D2A-7018-668C-2654-A9380E7C5956}"/>
              </a:ext>
            </a:extLst>
          </p:cNvPr>
          <p:cNvSpPr>
            <a:spLocks noGrp="1"/>
          </p:cNvSpPr>
          <p:nvPr>
            <p:ph type="sldNum" sz="quarter" idx="12"/>
          </p:nvPr>
        </p:nvSpPr>
        <p:spPr/>
        <p:txBody>
          <a:bodyPr/>
          <a:lstStyle/>
          <a:p>
            <a:fld id="{52CEAA4A-B6C7-482D-AA5B-B1AF60C88ED2}" type="slidenum">
              <a:rPr lang="en-US" smtClean="0"/>
              <a:t>58</a:t>
            </a:fld>
            <a:endParaRPr lang="en-US"/>
          </a:p>
        </p:txBody>
      </p:sp>
      <p:pic>
        <p:nvPicPr>
          <p:cNvPr id="8" name="Content Placeholder 7">
            <a:extLst>
              <a:ext uri="{FF2B5EF4-FFF2-40B4-BE49-F238E27FC236}">
                <a16:creationId xmlns:a16="http://schemas.microsoft.com/office/drawing/2014/main" id="{CA487B17-3925-2084-A5DE-1A6E394BF2DF}"/>
              </a:ext>
            </a:extLst>
          </p:cNvPr>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926592" y="2129822"/>
            <a:ext cx="5004816" cy="3742944"/>
          </a:xfrm>
          <a:prstGeom prst="rect">
            <a:avLst/>
          </a:prstGeom>
          <a:ln>
            <a:solidFill>
              <a:schemeClr val="accent5"/>
            </a:solidFill>
          </a:ln>
        </p:spPr>
      </p:pic>
      <p:pic>
        <p:nvPicPr>
          <p:cNvPr id="9" name="Content Placeholder 8">
            <a:extLst>
              <a:ext uri="{FF2B5EF4-FFF2-40B4-BE49-F238E27FC236}">
                <a16:creationId xmlns:a16="http://schemas.microsoft.com/office/drawing/2014/main" id="{19818BDF-5E6A-670B-A396-CEAA842A6EF2}"/>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6260592" y="2129822"/>
            <a:ext cx="5004816" cy="3742944"/>
          </a:xfrm>
          <a:prstGeom prst="rect">
            <a:avLst/>
          </a:prstGeom>
          <a:ln>
            <a:solidFill>
              <a:schemeClr val="accent5"/>
            </a:solidFill>
          </a:ln>
        </p:spPr>
      </p:pic>
    </p:spTree>
    <p:extLst>
      <p:ext uri="{BB962C8B-B14F-4D97-AF65-F5344CB8AC3E}">
        <p14:creationId xmlns:p14="http://schemas.microsoft.com/office/powerpoint/2010/main" val="18023808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Arcing along ceramic on the air side</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dirty="0"/>
          </a:p>
        </p:txBody>
      </p:sp>
      <p:sp>
        <p:nvSpPr>
          <p:cNvPr id="6" name="Footer Placeholder 5"/>
          <p:cNvSpPr>
            <a:spLocks noGrp="1"/>
          </p:cNvSpPr>
          <p:nvPr>
            <p:ph type="ftr" sz="quarter" idx="11"/>
          </p:nvPr>
        </p:nvSpPr>
        <p:spPr/>
        <p:txBody>
          <a:bodyPr/>
          <a:lstStyle/>
          <a:p>
            <a:pPr algn="l"/>
            <a:r>
              <a:rPr lang="en-GB"/>
              <a:t>RF Power transport, eric.montesinos@cern.ch, CERN RF Amplifiers &amp; Couplers</a:t>
            </a:r>
            <a:endParaRPr lang="en-GB" dirty="0"/>
          </a:p>
        </p:txBody>
      </p:sp>
      <p:sp>
        <p:nvSpPr>
          <p:cNvPr id="7" name="Slide Number Placeholder 6"/>
          <p:cNvSpPr>
            <a:spLocks noGrp="1"/>
          </p:cNvSpPr>
          <p:nvPr>
            <p:ph type="sldNum" sz="quarter" idx="12"/>
          </p:nvPr>
        </p:nvSpPr>
        <p:spPr/>
        <p:txBody>
          <a:bodyPr/>
          <a:lstStyle/>
          <a:p>
            <a:fld id="{4BF20DB6-D78E-49E1-9896-A9BDC6C9CE23}" type="slidenum">
              <a:rPr lang="en-GB" smtClean="0"/>
              <a:pPr/>
              <a:t>59</a:t>
            </a:fld>
            <a:endParaRPr lang="en-GB"/>
          </a:p>
        </p:txBody>
      </p:sp>
      <p:pic>
        <p:nvPicPr>
          <p:cNvPr id="8" name="DSCF2696.AVI">
            <a:hlinkClick r:id="" action="ppaction://media"/>
          </p:cNvPr>
          <p:cNvPicPr>
            <a:picLocks noChangeAspect="1"/>
          </p:cNvPicPr>
          <p:nvPr>
            <a:videoFile r:link="rId1"/>
            <p:extLst>
              <p:ext uri="{DAA4B4D4-6D71-4841-9C94-3DE7FCFB9230}">
                <p14:media xmlns:p14="http://schemas.microsoft.com/office/powerpoint/2010/main" r:embed="rId2">
                  <p14:trim st="8019" end="1011"/>
                </p14:media>
              </p:ext>
            </p:extLst>
          </p:nvPr>
        </p:nvPicPr>
        <p:blipFill>
          <a:blip r:embed="rId4"/>
          <a:stretch>
            <a:fillRect/>
          </a:stretch>
        </p:blipFill>
        <p:spPr>
          <a:xfrm>
            <a:off x="3053328" y="1549320"/>
            <a:ext cx="6000000" cy="4500000"/>
          </a:xfrm>
          <a:prstGeom prst="rect">
            <a:avLst/>
          </a:prstGeom>
        </p:spPr>
      </p:pic>
      <p:pic>
        <p:nvPicPr>
          <p:cNvPr id="10" name="Picture 2" descr="\\cern.ch\dfs\Users\m\montesin\Desktop\DSCF2696 30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3328" y="1639320"/>
            <a:ext cx="5760000" cy="43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7993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970"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hold" display="0">
                  <p:stCondLst>
                    <p:cond delay="indefinite"/>
                  </p:stCondLst>
                </p:cTn>
                <p:tgtEl>
                  <p:spTgt spid="8"/>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07E58-6EA4-7B2B-13F0-5AEA1C47B92B}"/>
              </a:ext>
            </a:extLst>
          </p:cNvPr>
          <p:cNvSpPr>
            <a:spLocks noGrp="1"/>
          </p:cNvSpPr>
          <p:nvPr>
            <p:ph type="title"/>
          </p:nvPr>
        </p:nvSpPr>
        <p:spPr/>
        <p:txBody>
          <a:bodyPr/>
          <a:lstStyle/>
          <a:p>
            <a:r>
              <a:rPr lang="en-US" dirty="0"/>
              <a:t>Introduction to Transmission Lines</a:t>
            </a:r>
          </a:p>
        </p:txBody>
      </p:sp>
      <p:sp>
        <p:nvSpPr>
          <p:cNvPr id="3" name="Content Placeholder 2">
            <a:extLst>
              <a:ext uri="{FF2B5EF4-FFF2-40B4-BE49-F238E27FC236}">
                <a16:creationId xmlns:a16="http://schemas.microsoft.com/office/drawing/2014/main" id="{F532867D-B2B8-13D6-EDDA-B9876E215E3E}"/>
              </a:ext>
            </a:extLst>
          </p:cNvPr>
          <p:cNvSpPr>
            <a:spLocks noGrp="1"/>
          </p:cNvSpPr>
          <p:nvPr>
            <p:ph sz="half" idx="1"/>
          </p:nvPr>
        </p:nvSpPr>
        <p:spPr/>
        <p:txBody>
          <a:bodyPr>
            <a:noAutofit/>
          </a:bodyPr>
          <a:lstStyle/>
          <a:p>
            <a:r>
              <a:rPr lang="en-US" sz="1800" dirty="0"/>
              <a:t>In the high frequency case, the length L of the transmission line can significantly affect the results, to determine the current that flows in the circuit, we would need to know what the input impedance Zin is viewed from the terminals of the transmission line</a:t>
            </a:r>
          </a:p>
          <a:p>
            <a:r>
              <a:rPr lang="en-US" sz="1800" dirty="0"/>
              <a:t>The best RF power source can be connected to the best DUT, but if it is done with a wrong length of wrong impedance transmission line at high frequencies, the system will not work properly</a:t>
            </a:r>
          </a:p>
        </p:txBody>
      </p:sp>
      <mc:AlternateContent xmlns:mc="http://schemas.openxmlformats.org/markup-compatibility/2006">
        <mc:Choice xmlns:a14="http://schemas.microsoft.com/office/drawing/2010/main" Requires="a14">
          <p:sp>
            <p:nvSpPr>
              <p:cNvPr id="39" name="Content Placeholder 38">
                <a:extLst>
                  <a:ext uri="{FF2B5EF4-FFF2-40B4-BE49-F238E27FC236}">
                    <a16:creationId xmlns:a16="http://schemas.microsoft.com/office/drawing/2014/main" id="{9DB2F3BE-CC5D-C317-FDB7-43A9E20DD578}"/>
                  </a:ext>
                </a:extLst>
              </p:cNvPr>
              <p:cNvSpPr>
                <a:spLocks noGrp="1"/>
              </p:cNvSpPr>
              <p:nvPr>
                <p:ph sz="half" idx="2"/>
              </p:nvPr>
            </p:nvSpPr>
            <p:spPr>
              <a:xfrm>
                <a:off x="6456000" y="3651091"/>
                <a:ext cx="5181600" cy="2252215"/>
              </a:xfrm>
            </p:spPr>
            <p:txBody>
              <a:bodyPr>
                <a:noAutofit/>
              </a:bodyPr>
              <a:lstStyle/>
              <a:p>
                <a:r>
                  <a:rPr lang="en-GB" sz="1600" dirty="0"/>
                  <a:t>The input impedance of a load ZL is transformed by a transmission line as </a:t>
                </a:r>
              </a:p>
              <a:p>
                <a:endParaRPr lang="en-GB" sz="1600" i="1" dirty="0"/>
              </a:p>
              <a:p>
                <a:pPr/>
                <a14:m>
                  <m:oMathPara xmlns:m="http://schemas.openxmlformats.org/officeDocument/2006/math">
                    <m:oMathParaPr>
                      <m:jc m:val="centerGroup"/>
                    </m:oMathParaPr>
                    <m:oMath xmlns:m="http://schemas.openxmlformats.org/officeDocument/2006/math">
                      <m:r>
                        <a:rPr lang="fr-CH" sz="1600" b="1" i="1" smtClean="0"/>
                        <m:t>𝒁𝒊𝒏</m:t>
                      </m:r>
                      <m:r>
                        <a:rPr lang="fr-CH" sz="1600" b="1" i="1" smtClean="0"/>
                        <m:t> </m:t>
                      </m:r>
                      <m:d>
                        <m:dPr>
                          <m:begChr m:val="["/>
                          <m:endChr m:val="]"/>
                          <m:ctrlPr>
                            <a:rPr lang="fr-CH" sz="1600" b="1" i="1" smtClean="0"/>
                          </m:ctrlPr>
                        </m:dPr>
                        <m:e>
                          <m:r>
                            <a:rPr lang="fr-CH" sz="1600" b="1" i="1" smtClean="0"/>
                            <m:t>𝑳</m:t>
                          </m:r>
                        </m:e>
                      </m:d>
                      <m:r>
                        <a:rPr lang="pt-BR" sz="1600" b="1" i="1" smtClean="0"/>
                        <m:t>=</m:t>
                      </m:r>
                      <m:r>
                        <a:rPr lang="fr-CH" sz="1600" b="1" i="1" smtClean="0"/>
                        <m:t>𝒁</m:t>
                      </m:r>
                      <m:r>
                        <a:rPr lang="fr-CH" sz="1600" b="1" i="1" smtClean="0"/>
                        <m:t>𝟎</m:t>
                      </m:r>
                      <m:r>
                        <a:rPr lang="fr-CH" sz="1600" b="1" i="1" smtClean="0"/>
                        <m:t> </m:t>
                      </m:r>
                      <m:d>
                        <m:dPr>
                          <m:begChr m:val="["/>
                          <m:endChr m:val="]"/>
                          <m:ctrlPr>
                            <a:rPr lang="fr-CH" sz="1600" b="1" i="1" smtClean="0"/>
                          </m:ctrlPr>
                        </m:dPr>
                        <m:e>
                          <m:f>
                            <m:fPr>
                              <m:ctrlPr>
                                <a:rPr lang="pt-BR" sz="1600" b="1" i="1" smtClean="0"/>
                              </m:ctrlPr>
                            </m:fPr>
                            <m:num>
                              <m:r>
                                <a:rPr lang="fr-CH" sz="1600" b="1" i="1" smtClean="0"/>
                                <m:t>𝒁𝑳</m:t>
                              </m:r>
                              <m:r>
                                <a:rPr lang="fr-CH" sz="1600" b="1" i="1" smtClean="0"/>
                                <m:t>+</m:t>
                              </m:r>
                              <m:r>
                                <a:rPr lang="fr-CH" sz="1600" b="1" i="1" smtClean="0"/>
                                <m:t>𝒋𝒁</m:t>
                              </m:r>
                              <m:r>
                                <a:rPr lang="fr-CH" sz="1600" b="1" i="1" smtClean="0"/>
                                <m:t>𝟎</m:t>
                              </m:r>
                              <m:func>
                                <m:funcPr>
                                  <m:ctrlPr>
                                    <a:rPr lang="fr-CH" sz="1600" b="1" i="1" smtClean="0"/>
                                  </m:ctrlPr>
                                </m:funcPr>
                                <m:fName>
                                  <m:r>
                                    <a:rPr lang="fr-CH" sz="1600" b="1" i="1" smtClean="0"/>
                                    <m:t>𝒕𝒂𝒏</m:t>
                                  </m:r>
                                </m:fName>
                                <m:e>
                                  <m:d>
                                    <m:dPr>
                                      <m:ctrlPr>
                                        <a:rPr lang="fr-CH" sz="1600" b="1" i="1" smtClean="0"/>
                                      </m:ctrlPr>
                                    </m:dPr>
                                    <m:e>
                                      <m:f>
                                        <m:fPr>
                                          <m:ctrlPr>
                                            <a:rPr lang="fr-CH" sz="1600" b="1" i="1" smtClean="0"/>
                                          </m:ctrlPr>
                                        </m:fPr>
                                        <m:num>
                                          <m:r>
                                            <a:rPr lang="fr-CH" sz="1600" b="1" i="1" smtClean="0"/>
                                            <m:t>𝟐</m:t>
                                          </m:r>
                                          <m:r>
                                            <a:rPr lang="el-GR" sz="1600" b="1" i="1" smtClean="0"/>
                                            <m:t>𝝅</m:t>
                                          </m:r>
                                          <m:r>
                                            <a:rPr lang="fr-CH" sz="1600" b="1" i="1" smtClean="0"/>
                                            <m:t>𝑳</m:t>
                                          </m:r>
                                        </m:num>
                                        <m:den>
                                          <m:r>
                                            <a:rPr lang="el-GR" sz="1600" b="1" i="1" smtClean="0"/>
                                            <m:t>𝝀</m:t>
                                          </m:r>
                                        </m:den>
                                      </m:f>
                                    </m:e>
                                  </m:d>
                                </m:e>
                              </m:func>
                            </m:num>
                            <m:den>
                              <m:r>
                                <a:rPr lang="fr-CH" sz="1600" b="1" i="1" smtClean="0"/>
                                <m:t>𝒁</m:t>
                              </m:r>
                              <m:r>
                                <a:rPr lang="fr-CH" sz="1600" b="1" i="1" smtClean="0"/>
                                <m:t>𝟎</m:t>
                              </m:r>
                              <m:r>
                                <a:rPr lang="fr-CH" sz="1600" b="1" i="1" smtClean="0"/>
                                <m:t>+</m:t>
                              </m:r>
                              <m:r>
                                <a:rPr lang="fr-CH" sz="1600" b="1" i="1" smtClean="0"/>
                                <m:t>𝒋𝒁𝑳</m:t>
                              </m:r>
                              <m:func>
                                <m:funcPr>
                                  <m:ctrlPr>
                                    <a:rPr lang="fr-CH" sz="1600" b="1" i="1" smtClean="0"/>
                                  </m:ctrlPr>
                                </m:funcPr>
                                <m:fName>
                                  <m:r>
                                    <a:rPr lang="fr-CH" sz="1600" b="1" i="1" smtClean="0"/>
                                    <m:t>𝒕𝒂𝒏</m:t>
                                  </m:r>
                                </m:fName>
                                <m:e>
                                  <m:d>
                                    <m:dPr>
                                      <m:ctrlPr>
                                        <a:rPr lang="fr-CH" sz="1600" b="1" i="1" smtClean="0"/>
                                      </m:ctrlPr>
                                    </m:dPr>
                                    <m:e>
                                      <m:f>
                                        <m:fPr>
                                          <m:ctrlPr>
                                            <a:rPr lang="fr-CH" sz="1600" b="1" i="1"/>
                                          </m:ctrlPr>
                                        </m:fPr>
                                        <m:num>
                                          <m:r>
                                            <a:rPr lang="fr-CH" sz="1600" b="1" i="1" smtClean="0"/>
                                            <m:t>𝟐</m:t>
                                          </m:r>
                                          <m:r>
                                            <a:rPr lang="el-GR" sz="1600" b="1" i="1" smtClean="0"/>
                                            <m:t>𝝅</m:t>
                                          </m:r>
                                          <m:r>
                                            <a:rPr lang="fr-CH" sz="1600" b="1" i="1" smtClean="0"/>
                                            <m:t>𝑳</m:t>
                                          </m:r>
                                        </m:num>
                                        <m:den>
                                          <m:r>
                                            <a:rPr lang="el-GR" sz="1600" b="1" i="1" smtClean="0"/>
                                            <m:t>𝝀</m:t>
                                          </m:r>
                                        </m:den>
                                      </m:f>
                                    </m:e>
                                  </m:d>
                                </m:e>
                              </m:func>
                            </m:den>
                          </m:f>
                        </m:e>
                      </m:d>
                    </m:oMath>
                  </m:oMathPara>
                </a14:m>
                <a:endParaRPr lang="en-GB" sz="1600" b="1" i="1" dirty="0"/>
              </a:p>
              <a:p>
                <a:endParaRPr lang="en-GB" sz="1600" dirty="0"/>
              </a:p>
              <a:p>
                <a:r>
                  <a:rPr lang="en-GB" sz="1600" dirty="0"/>
                  <a:t>This equation can cause ZL to be transformed radically</a:t>
                </a:r>
                <a:endParaRPr lang="en-US" sz="1600" dirty="0"/>
              </a:p>
            </p:txBody>
          </p:sp>
        </mc:Choice>
        <mc:Fallback>
          <p:sp>
            <p:nvSpPr>
              <p:cNvPr id="39" name="Content Placeholder 38">
                <a:extLst>
                  <a:ext uri="{FF2B5EF4-FFF2-40B4-BE49-F238E27FC236}">
                    <a16:creationId xmlns:a16="http://schemas.microsoft.com/office/drawing/2014/main" id="{9DB2F3BE-CC5D-C317-FDB7-43A9E20DD578}"/>
                  </a:ext>
                </a:extLst>
              </p:cNvPr>
              <p:cNvSpPr>
                <a:spLocks noGrp="1" noRot="1" noChangeAspect="1" noMove="1" noResize="1" noEditPoints="1" noAdjustHandles="1" noChangeArrowheads="1" noChangeShapeType="1" noTextEdit="1"/>
              </p:cNvSpPr>
              <p:nvPr>
                <p:ph sz="half" idx="2"/>
              </p:nvPr>
            </p:nvSpPr>
            <p:spPr>
              <a:xfrm>
                <a:off x="6456000" y="3651091"/>
                <a:ext cx="5181600" cy="2252215"/>
              </a:xfrm>
              <a:blipFill>
                <a:blip r:embed="rId2"/>
                <a:stretch>
                  <a:fillRect l="-588" t="-4607" b="-6504"/>
                </a:stretch>
              </a:blipFill>
            </p:spPr>
            <p:txBody>
              <a:bodyPr/>
              <a:lstStyle/>
              <a:p>
                <a:r>
                  <a:rPr lang="en-US">
                    <a:noFill/>
                  </a:rPr>
                  <a:t> </a:t>
                </a:r>
              </a:p>
            </p:txBody>
          </p:sp>
        </mc:Fallback>
      </mc:AlternateContent>
      <p:sp>
        <p:nvSpPr>
          <p:cNvPr id="5" name="Date Placeholder 4">
            <a:extLst>
              <a:ext uri="{FF2B5EF4-FFF2-40B4-BE49-F238E27FC236}">
                <a16:creationId xmlns:a16="http://schemas.microsoft.com/office/drawing/2014/main" id="{66D85622-BEBB-CDE3-9F0B-25F1BF1E733E}"/>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74EC26D3-53CA-D4D0-8D24-C83A66EB1E1D}"/>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29AFFA6F-BFCE-C8CB-3E7C-7D74BE63BD8D}"/>
              </a:ext>
            </a:extLst>
          </p:cNvPr>
          <p:cNvSpPr>
            <a:spLocks noGrp="1"/>
          </p:cNvSpPr>
          <p:nvPr>
            <p:ph type="sldNum" sz="quarter" idx="12"/>
          </p:nvPr>
        </p:nvSpPr>
        <p:spPr/>
        <p:txBody>
          <a:bodyPr/>
          <a:lstStyle/>
          <a:p>
            <a:fld id="{52CEAA4A-B6C7-482D-AA5B-B1AF60C88ED2}" type="slidenum">
              <a:rPr lang="en-US" smtClean="0"/>
              <a:pPr/>
              <a:t>6</a:t>
            </a:fld>
            <a:endParaRPr lang="en-US"/>
          </a:p>
        </p:txBody>
      </p:sp>
      <p:sp>
        <p:nvSpPr>
          <p:cNvPr id="8" name="Rectangle 7">
            <a:extLst>
              <a:ext uri="{FF2B5EF4-FFF2-40B4-BE49-F238E27FC236}">
                <a16:creationId xmlns:a16="http://schemas.microsoft.com/office/drawing/2014/main" id="{72BB28CA-21BC-4AB1-DE27-AF019CA67F15}"/>
              </a:ext>
            </a:extLst>
          </p:cNvPr>
          <p:cNvSpPr/>
          <p:nvPr/>
        </p:nvSpPr>
        <p:spPr>
          <a:xfrm>
            <a:off x="8152531" y="2482859"/>
            <a:ext cx="634320"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err="1"/>
              <a:t>Z</a:t>
            </a:r>
            <a:r>
              <a:rPr lang="fr-CH" baseline="-25000" dirty="0" err="1"/>
              <a:t>in</a:t>
            </a:r>
            <a:r>
              <a:rPr lang="fr-CH" baseline="-25000" dirty="0"/>
              <a:t> </a:t>
            </a:r>
            <a:r>
              <a:rPr lang="fr-CH" dirty="0"/>
              <a:t>?</a:t>
            </a:r>
            <a:endParaRPr lang="en-US" dirty="0"/>
          </a:p>
        </p:txBody>
      </p:sp>
      <p:sp>
        <p:nvSpPr>
          <p:cNvPr id="15" name="Oval 14">
            <a:extLst>
              <a:ext uri="{FF2B5EF4-FFF2-40B4-BE49-F238E27FC236}">
                <a16:creationId xmlns:a16="http://schemas.microsoft.com/office/drawing/2014/main" id="{609B640E-4D4C-B361-333F-A90C0E353EC9}"/>
              </a:ext>
            </a:extLst>
          </p:cNvPr>
          <p:cNvSpPr/>
          <p:nvPr/>
        </p:nvSpPr>
        <p:spPr>
          <a:xfrm>
            <a:off x="8911831" y="2183314"/>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sp>
        <p:nvSpPr>
          <p:cNvPr id="22" name="Oval 21">
            <a:extLst>
              <a:ext uri="{FF2B5EF4-FFF2-40B4-BE49-F238E27FC236}">
                <a16:creationId xmlns:a16="http://schemas.microsoft.com/office/drawing/2014/main" id="{248A15E6-1B2A-C3FA-1895-922A6D1E0E80}"/>
              </a:ext>
            </a:extLst>
          </p:cNvPr>
          <p:cNvSpPr/>
          <p:nvPr/>
        </p:nvSpPr>
        <p:spPr>
          <a:xfrm>
            <a:off x="8911831" y="3113554"/>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cxnSp>
        <p:nvCxnSpPr>
          <p:cNvPr id="27" name="Straight Connector 26">
            <a:extLst>
              <a:ext uri="{FF2B5EF4-FFF2-40B4-BE49-F238E27FC236}">
                <a16:creationId xmlns:a16="http://schemas.microsoft.com/office/drawing/2014/main" id="{3B67F9AE-5BA3-5B2C-ACFF-9017832DEC7C}"/>
              </a:ext>
            </a:extLst>
          </p:cNvPr>
          <p:cNvCxnSpPr>
            <a:cxnSpLocks/>
            <a:stCxn id="15" idx="6"/>
            <a:endCxn id="32" idx="2"/>
          </p:cNvCxnSpPr>
          <p:nvPr/>
        </p:nvCxnSpPr>
        <p:spPr>
          <a:xfrm>
            <a:off x="9003271" y="2229034"/>
            <a:ext cx="12761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BE79083-3800-73DC-223F-1D67DEAE3ACD}"/>
              </a:ext>
            </a:extLst>
          </p:cNvPr>
          <p:cNvCxnSpPr>
            <a:cxnSpLocks/>
            <a:stCxn id="22" idx="6"/>
            <a:endCxn id="33" idx="2"/>
          </p:cNvCxnSpPr>
          <p:nvPr/>
        </p:nvCxnSpPr>
        <p:spPr>
          <a:xfrm>
            <a:off x="9003271" y="3159274"/>
            <a:ext cx="1276140"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EADD56F1-6A7F-5717-BA01-03721E8D8ADB}"/>
              </a:ext>
            </a:extLst>
          </p:cNvPr>
          <p:cNvSpPr/>
          <p:nvPr/>
        </p:nvSpPr>
        <p:spPr>
          <a:xfrm>
            <a:off x="10279411" y="2183314"/>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sp>
        <p:nvSpPr>
          <p:cNvPr id="33" name="Oval 32">
            <a:extLst>
              <a:ext uri="{FF2B5EF4-FFF2-40B4-BE49-F238E27FC236}">
                <a16:creationId xmlns:a16="http://schemas.microsoft.com/office/drawing/2014/main" id="{53432761-ADC3-7700-0016-36BCF570D627}"/>
              </a:ext>
            </a:extLst>
          </p:cNvPr>
          <p:cNvSpPr/>
          <p:nvPr/>
        </p:nvSpPr>
        <p:spPr>
          <a:xfrm>
            <a:off x="10279411" y="3113554"/>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42FA799D-BC51-3920-9C0B-9C70787C722E}"/>
              </a:ext>
            </a:extLst>
          </p:cNvPr>
          <p:cNvSpPr/>
          <p:nvPr/>
        </p:nvSpPr>
        <p:spPr>
          <a:xfrm>
            <a:off x="10730851" y="2488619"/>
            <a:ext cx="548640"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Z</a:t>
            </a:r>
            <a:r>
              <a:rPr lang="fr-CH" baseline="-25000" dirty="0"/>
              <a:t>L</a:t>
            </a:r>
            <a:endParaRPr lang="en-US" baseline="-25000" dirty="0"/>
          </a:p>
        </p:txBody>
      </p:sp>
      <p:cxnSp>
        <p:nvCxnSpPr>
          <p:cNvPr id="37" name="Connector: Elbow 36">
            <a:extLst>
              <a:ext uri="{FF2B5EF4-FFF2-40B4-BE49-F238E27FC236}">
                <a16:creationId xmlns:a16="http://schemas.microsoft.com/office/drawing/2014/main" id="{2B7B512F-8283-6255-C3F3-09D301F0F66B}"/>
              </a:ext>
            </a:extLst>
          </p:cNvPr>
          <p:cNvCxnSpPr>
            <a:cxnSpLocks/>
            <a:stCxn id="32" idx="6"/>
            <a:endCxn id="36" idx="0"/>
          </p:cNvCxnSpPr>
          <p:nvPr/>
        </p:nvCxnSpPr>
        <p:spPr>
          <a:xfrm>
            <a:off x="10370851" y="2229034"/>
            <a:ext cx="634320" cy="25958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42" name="Connector: Elbow 41">
            <a:extLst>
              <a:ext uri="{FF2B5EF4-FFF2-40B4-BE49-F238E27FC236}">
                <a16:creationId xmlns:a16="http://schemas.microsoft.com/office/drawing/2014/main" id="{F3F84286-63C0-37B3-BC2B-1B569812AE59}"/>
              </a:ext>
            </a:extLst>
          </p:cNvPr>
          <p:cNvCxnSpPr>
            <a:cxnSpLocks/>
            <a:stCxn id="33" idx="6"/>
            <a:endCxn id="36" idx="2"/>
          </p:cNvCxnSpPr>
          <p:nvPr/>
        </p:nvCxnSpPr>
        <p:spPr>
          <a:xfrm flipV="1">
            <a:off x="10370851" y="2854379"/>
            <a:ext cx="634320" cy="30489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845DA18-7F10-F0CF-6CBF-B59865F48D9A}"/>
              </a:ext>
            </a:extLst>
          </p:cNvPr>
          <p:cNvCxnSpPr>
            <a:cxnSpLocks/>
          </p:cNvCxnSpPr>
          <p:nvPr/>
        </p:nvCxnSpPr>
        <p:spPr>
          <a:xfrm>
            <a:off x="9003271" y="1947939"/>
            <a:ext cx="1276140" cy="0"/>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0408A87F-B1A2-D786-AF30-96137F88C400}"/>
              </a:ext>
            </a:extLst>
          </p:cNvPr>
          <p:cNvSpPr txBox="1"/>
          <p:nvPr/>
        </p:nvSpPr>
        <p:spPr>
          <a:xfrm>
            <a:off x="9500116" y="1602108"/>
            <a:ext cx="282450" cy="369332"/>
          </a:xfrm>
          <a:prstGeom prst="rect">
            <a:avLst/>
          </a:prstGeom>
          <a:noFill/>
        </p:spPr>
        <p:txBody>
          <a:bodyPr wrap="none" rtlCol="0">
            <a:spAutoFit/>
          </a:bodyPr>
          <a:lstStyle/>
          <a:p>
            <a:r>
              <a:rPr lang="fr-CH" dirty="0">
                <a:solidFill>
                  <a:srgbClr val="002060"/>
                </a:solidFill>
              </a:rPr>
              <a:t>L</a:t>
            </a:r>
            <a:endParaRPr lang="en-US" dirty="0">
              <a:solidFill>
                <a:srgbClr val="002060"/>
              </a:solidFill>
            </a:endParaRPr>
          </a:p>
        </p:txBody>
      </p:sp>
      <p:sp>
        <p:nvSpPr>
          <p:cNvPr id="4" name="TextBox 3">
            <a:extLst>
              <a:ext uri="{FF2B5EF4-FFF2-40B4-BE49-F238E27FC236}">
                <a16:creationId xmlns:a16="http://schemas.microsoft.com/office/drawing/2014/main" id="{C6FC91D0-2C14-462C-4175-9312787016AF}"/>
              </a:ext>
            </a:extLst>
          </p:cNvPr>
          <p:cNvSpPr txBox="1"/>
          <p:nvPr/>
        </p:nvSpPr>
        <p:spPr>
          <a:xfrm>
            <a:off x="9500116" y="2473277"/>
            <a:ext cx="370614" cy="369332"/>
          </a:xfrm>
          <a:prstGeom prst="rect">
            <a:avLst/>
          </a:prstGeom>
          <a:noFill/>
        </p:spPr>
        <p:txBody>
          <a:bodyPr wrap="none" rtlCol="0">
            <a:spAutoFit/>
          </a:bodyPr>
          <a:lstStyle/>
          <a:p>
            <a:r>
              <a:rPr lang="fr-CH" dirty="0">
                <a:solidFill>
                  <a:srgbClr val="002060"/>
                </a:solidFill>
              </a:rPr>
              <a:t>Z</a:t>
            </a:r>
            <a:r>
              <a:rPr lang="fr-CH" baseline="-25000" dirty="0">
                <a:solidFill>
                  <a:srgbClr val="002060"/>
                </a:solidFill>
              </a:rPr>
              <a:t>0</a:t>
            </a:r>
            <a:endParaRPr lang="en-US" baseline="-25000" dirty="0">
              <a:solidFill>
                <a:srgbClr val="002060"/>
              </a:solidFill>
            </a:endParaRPr>
          </a:p>
        </p:txBody>
      </p:sp>
      <p:sp>
        <p:nvSpPr>
          <p:cNvPr id="9" name="Rectangle 8">
            <a:extLst>
              <a:ext uri="{FF2B5EF4-FFF2-40B4-BE49-F238E27FC236}">
                <a16:creationId xmlns:a16="http://schemas.microsoft.com/office/drawing/2014/main" id="{90ED0110-4FF8-2B99-0838-4F1917E6ACDE}"/>
              </a:ext>
            </a:extLst>
          </p:cNvPr>
          <p:cNvSpPr/>
          <p:nvPr/>
        </p:nvSpPr>
        <p:spPr>
          <a:xfrm>
            <a:off x="7032931" y="2046153"/>
            <a:ext cx="548640"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Z</a:t>
            </a:r>
            <a:r>
              <a:rPr lang="fr-CH" baseline="-25000" dirty="0"/>
              <a:t>S</a:t>
            </a:r>
            <a:endParaRPr lang="en-US" baseline="-25000" dirty="0"/>
          </a:p>
        </p:txBody>
      </p:sp>
      <p:sp>
        <p:nvSpPr>
          <p:cNvPr id="10" name="Oval 9">
            <a:extLst>
              <a:ext uri="{FF2B5EF4-FFF2-40B4-BE49-F238E27FC236}">
                <a16:creationId xmlns:a16="http://schemas.microsoft.com/office/drawing/2014/main" id="{27C9A5A3-5767-AEBD-BF10-F0996AD672A0}"/>
              </a:ext>
            </a:extLst>
          </p:cNvPr>
          <p:cNvSpPr/>
          <p:nvPr/>
        </p:nvSpPr>
        <p:spPr>
          <a:xfrm>
            <a:off x="6423331" y="2580430"/>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V</a:t>
            </a:r>
            <a:endParaRPr lang="en-US" dirty="0"/>
          </a:p>
        </p:txBody>
      </p:sp>
      <p:cxnSp>
        <p:nvCxnSpPr>
          <p:cNvPr id="12" name="Connector: Elbow 11">
            <a:extLst>
              <a:ext uri="{FF2B5EF4-FFF2-40B4-BE49-F238E27FC236}">
                <a16:creationId xmlns:a16="http://schemas.microsoft.com/office/drawing/2014/main" id="{BD564749-2D29-7638-EA7F-0F59953E8C92}"/>
              </a:ext>
            </a:extLst>
          </p:cNvPr>
          <p:cNvCxnSpPr>
            <a:cxnSpLocks/>
            <a:stCxn id="10" idx="0"/>
            <a:endCxn id="9" idx="1"/>
          </p:cNvCxnSpPr>
          <p:nvPr/>
        </p:nvCxnSpPr>
        <p:spPr>
          <a:xfrm rot="5400000" flipH="1" flipV="1">
            <a:off x="6666733" y="2214232"/>
            <a:ext cx="351397" cy="381000"/>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C4A08497-944E-4310-2AE2-19BF19DBEB8A}"/>
              </a:ext>
            </a:extLst>
          </p:cNvPr>
          <p:cNvSpPr/>
          <p:nvPr/>
        </p:nvSpPr>
        <p:spPr>
          <a:xfrm>
            <a:off x="7949911" y="2180822"/>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cxnSp>
        <p:nvCxnSpPr>
          <p:cNvPr id="16" name="Straight Connector 15">
            <a:extLst>
              <a:ext uri="{FF2B5EF4-FFF2-40B4-BE49-F238E27FC236}">
                <a16:creationId xmlns:a16="http://schemas.microsoft.com/office/drawing/2014/main" id="{D26F7F46-147B-83CA-B062-0292EF170B5D}"/>
              </a:ext>
            </a:extLst>
          </p:cNvPr>
          <p:cNvCxnSpPr>
            <a:cxnSpLocks/>
            <a:stCxn id="9" idx="3"/>
            <a:endCxn id="14" idx="2"/>
          </p:cNvCxnSpPr>
          <p:nvPr/>
        </p:nvCxnSpPr>
        <p:spPr>
          <a:xfrm flipV="1">
            <a:off x="7581571" y="2226542"/>
            <a:ext cx="368340" cy="2491"/>
          </a:xfrm>
          <a:prstGeom prst="line">
            <a:avLst/>
          </a:prstGeom>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77281A16-E8A6-CDA2-9A00-17F6779C0FC8}"/>
              </a:ext>
            </a:extLst>
          </p:cNvPr>
          <p:cNvSpPr/>
          <p:nvPr/>
        </p:nvSpPr>
        <p:spPr>
          <a:xfrm>
            <a:off x="7949911" y="3111062"/>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cxnSp>
        <p:nvCxnSpPr>
          <p:cNvPr id="18" name="Connector: Elbow 17">
            <a:extLst>
              <a:ext uri="{FF2B5EF4-FFF2-40B4-BE49-F238E27FC236}">
                <a16:creationId xmlns:a16="http://schemas.microsoft.com/office/drawing/2014/main" id="{0D2918B6-391D-A213-4294-43F3CF33EA50}"/>
              </a:ext>
            </a:extLst>
          </p:cNvPr>
          <p:cNvCxnSpPr>
            <a:cxnSpLocks/>
            <a:stCxn id="10" idx="4"/>
            <a:endCxn id="17" idx="2"/>
          </p:cNvCxnSpPr>
          <p:nvPr/>
        </p:nvCxnSpPr>
        <p:spPr>
          <a:xfrm rot="16200000" flipH="1">
            <a:off x="7241345" y="2448216"/>
            <a:ext cx="119152" cy="1297980"/>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572705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Arcing along ceramic on the air side</a:t>
            </a:r>
          </a:p>
        </p:txBody>
      </p:sp>
      <p:pic>
        <p:nvPicPr>
          <p:cNvPr id="12" name="Content Placeholder 7" descr="\\cern.ch\dfs\Users\n\njimenez\Desktop\documentos\Others\Analysis of black deposit on alumina\IMG_1430.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auto">
          <a:xfrm>
            <a:off x="1991545" y="2348880"/>
            <a:ext cx="3901599" cy="2880000"/>
          </a:xfrm>
          <a:prstGeom prst="rect">
            <a:avLst/>
          </a:prstGeom>
          <a:noFill/>
          <a:ln>
            <a:noFill/>
          </a:ln>
          <a:extLst>
            <a:ext uri="{53640926-AAD7-44D8-BBD7-CCE9431645EC}">
              <a14:shadowObscured xmlns:a14="http://schemas.microsoft.com/office/drawing/2010/main"/>
            </a:ext>
          </a:extLst>
        </p:spPr>
      </p:pic>
      <p:pic>
        <p:nvPicPr>
          <p:cNvPr id="13" name="Picture 12"/>
          <p:cNvPicPr>
            <a:picLocks noChangeAspect="1"/>
          </p:cNvPicPr>
          <p:nvPr/>
        </p:nvPicPr>
        <p:blipFill rotWithShape="1">
          <a:blip r:embed="rId3" cstate="screen">
            <a:extLst>
              <a:ext uri="{28A0092B-C50C-407E-A947-70E740481C1C}">
                <a14:useLocalDpi xmlns:a14="http://schemas.microsoft.com/office/drawing/2010/main"/>
              </a:ext>
            </a:extLst>
          </a:blip>
          <a:srcRect l="11703" t="17952" b="14229"/>
          <a:stretch/>
        </p:blipFill>
        <p:spPr bwMode="auto">
          <a:xfrm>
            <a:off x="7104392" y="1628800"/>
            <a:ext cx="2520000" cy="2291466"/>
          </a:xfrm>
          <a:prstGeom prst="rect">
            <a:avLst/>
          </a:prstGeom>
          <a:noFill/>
          <a:ln>
            <a:noFill/>
          </a:ln>
          <a:extLst>
            <a:ext uri="{53640926-AAD7-44D8-BBD7-CCE9431645EC}">
              <a14:shadowObscured xmlns:a14="http://schemas.microsoft.com/office/drawing/2010/main"/>
            </a:ext>
          </a:extLst>
        </p:spPr>
      </p:pic>
      <p:cxnSp>
        <p:nvCxnSpPr>
          <p:cNvPr id="14" name="Straight Arrow Connector 13"/>
          <p:cNvCxnSpPr>
            <a:endCxn id="13" idx="1"/>
          </p:cNvCxnSpPr>
          <p:nvPr/>
        </p:nvCxnSpPr>
        <p:spPr>
          <a:xfrm flipV="1">
            <a:off x="4655840" y="2774534"/>
            <a:ext cx="2448552" cy="36643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rotWithShape="1">
          <a:blip r:embed="rId4" cstate="screen">
            <a:extLst>
              <a:ext uri="{28A0092B-C50C-407E-A947-70E740481C1C}">
                <a14:useLocalDpi xmlns:a14="http://schemas.microsoft.com/office/drawing/2010/main"/>
              </a:ext>
            </a:extLst>
          </a:blip>
          <a:srcRect l="11852" t="17647" r="-43" b="14053"/>
          <a:stretch/>
        </p:blipFill>
        <p:spPr bwMode="auto">
          <a:xfrm>
            <a:off x="7104392" y="4201510"/>
            <a:ext cx="2520000" cy="2251826"/>
          </a:xfrm>
          <a:prstGeom prst="rect">
            <a:avLst/>
          </a:prstGeom>
          <a:noFill/>
          <a:ln>
            <a:noFill/>
          </a:ln>
          <a:extLst>
            <a:ext uri="{53640926-AAD7-44D8-BBD7-CCE9431645EC}">
              <a14:shadowObscured xmlns:a14="http://schemas.microsoft.com/office/drawing/2010/main"/>
            </a:ext>
          </a:extLst>
        </p:spPr>
      </p:pic>
      <p:cxnSp>
        <p:nvCxnSpPr>
          <p:cNvPr id="16" name="Straight Arrow Connector 15"/>
          <p:cNvCxnSpPr>
            <a:endCxn id="15" idx="1"/>
          </p:cNvCxnSpPr>
          <p:nvPr/>
        </p:nvCxnSpPr>
        <p:spPr>
          <a:xfrm>
            <a:off x="4655840" y="3717033"/>
            <a:ext cx="2448552" cy="161039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1991545" y="5228880"/>
            <a:ext cx="3901599" cy="923330"/>
          </a:xfrm>
          <a:prstGeom prst="rect">
            <a:avLst/>
          </a:prstGeom>
        </p:spPr>
        <p:txBody>
          <a:bodyPr wrap="square">
            <a:spAutoFit/>
          </a:bodyPr>
          <a:lstStyle/>
          <a:p>
            <a:pPr algn="ctr"/>
            <a:r>
              <a:rPr lang="en-GB" dirty="0">
                <a:solidFill>
                  <a:srgbClr val="002060"/>
                </a:solidFill>
              </a:rPr>
              <a:t>Black deposit</a:t>
            </a:r>
          </a:p>
          <a:p>
            <a:pPr algn="ctr"/>
            <a:r>
              <a:rPr lang="en-GB" dirty="0">
                <a:solidFill>
                  <a:srgbClr val="002060"/>
                </a:solidFill>
              </a:rPr>
              <a:t>Gold &amp; Copper from upper collar</a:t>
            </a:r>
          </a:p>
          <a:p>
            <a:pPr algn="ctr"/>
            <a:r>
              <a:rPr lang="en-GB" dirty="0">
                <a:solidFill>
                  <a:srgbClr val="002060"/>
                </a:solidFill>
              </a:rPr>
              <a:t>Copper from lower collar</a:t>
            </a:r>
          </a:p>
        </p:txBody>
      </p:sp>
      <p:sp>
        <p:nvSpPr>
          <p:cNvPr id="3" name="Date Placeholder 2"/>
          <p:cNvSpPr>
            <a:spLocks noGrp="1"/>
          </p:cNvSpPr>
          <p:nvPr>
            <p:ph type="dt" sz="half" idx="10"/>
          </p:nvPr>
        </p:nvSpPr>
        <p:spPr/>
        <p:txBody>
          <a:bodyPr/>
          <a:lstStyle/>
          <a:p>
            <a:r>
              <a:rPr lang="en-US"/>
              <a:t>CAS course on "RF for Accelerators"  18 June - 01 July 2023, Berlin Germany</a:t>
            </a:r>
            <a:endParaRPr lang="en-GB"/>
          </a:p>
        </p:txBody>
      </p:sp>
      <p:sp>
        <p:nvSpPr>
          <p:cNvPr id="4" name="Footer Placeholder 3"/>
          <p:cNvSpPr>
            <a:spLocks noGrp="1"/>
          </p:cNvSpPr>
          <p:nvPr>
            <p:ph type="ftr" sz="quarter" idx="11"/>
          </p:nvPr>
        </p:nvSpPr>
        <p:spPr/>
        <p:txBody>
          <a:bodyPr/>
          <a:lstStyle/>
          <a:p>
            <a:r>
              <a:rPr lang="en-GB"/>
              <a:t>RF Power transport, eric.montesinos@cern.ch, CERN RF Amplifiers &amp; Couplers</a:t>
            </a:r>
          </a:p>
        </p:txBody>
      </p:sp>
      <p:sp>
        <p:nvSpPr>
          <p:cNvPr id="5" name="Slide Number Placeholder 4"/>
          <p:cNvSpPr>
            <a:spLocks noGrp="1"/>
          </p:cNvSpPr>
          <p:nvPr>
            <p:ph type="sldNum" sz="quarter" idx="12"/>
          </p:nvPr>
        </p:nvSpPr>
        <p:spPr/>
        <p:txBody>
          <a:bodyPr/>
          <a:lstStyle/>
          <a:p>
            <a:fld id="{EF86F7D3-99D0-4571-B698-B7532A3A637D}" type="slidenum">
              <a:rPr lang="en-GB" smtClean="0"/>
              <a:t>60</a:t>
            </a:fld>
            <a:endParaRPr lang="en-GB"/>
          </a:p>
        </p:txBody>
      </p:sp>
    </p:spTree>
    <p:extLst>
      <p:ext uri="{BB962C8B-B14F-4D97-AF65-F5344CB8AC3E}">
        <p14:creationId xmlns:p14="http://schemas.microsoft.com/office/powerpoint/2010/main" val="12326110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FPC ceramic crack</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pic>
        <p:nvPicPr>
          <p:cNvPr id="10" name="Picture 15" descr="P108000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92000" y="1557000"/>
            <a:ext cx="3429000" cy="4572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pic>
        <p:nvPicPr>
          <p:cNvPr id="8" name="Picture 15" descr="P1080002.JPG"/>
          <p:cNvPicPr>
            <a:picLocks noChangeAspect="1"/>
          </p:cNvPicPr>
          <p:nvPr/>
        </p:nvPicPr>
        <p:blipFill rotWithShape="1">
          <a:blip r:embed="rId2">
            <a:extLst>
              <a:ext uri="{28A0092B-C50C-407E-A947-70E740481C1C}">
                <a14:useLocalDpi xmlns:a14="http://schemas.microsoft.com/office/drawing/2010/main" val="0"/>
              </a:ext>
            </a:extLst>
          </a:blip>
          <a:srcRect l="29399" t="50437" r="34901" b="27513"/>
          <a:stretch/>
        </p:blipFill>
        <p:spPr bwMode="auto">
          <a:xfrm>
            <a:off x="6191156" y="2034326"/>
            <a:ext cx="4392488" cy="36173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sp>
        <p:nvSpPr>
          <p:cNvPr id="3" name="Footer Placeholder 2"/>
          <p:cNvSpPr>
            <a:spLocks noGrp="1"/>
          </p:cNvSpPr>
          <p:nvPr>
            <p:ph type="ftr" sz="quarter" idx="11"/>
          </p:nvPr>
        </p:nvSpPr>
        <p:spPr/>
        <p:txBody>
          <a:bodyPr/>
          <a:lstStyle/>
          <a:p>
            <a:r>
              <a:rPr lang="en-GB"/>
              <a:t>RF Power transport, eric.montesinos@cern.ch, CERN RF Amplifiers &amp; Couplers</a:t>
            </a:r>
          </a:p>
        </p:txBody>
      </p:sp>
      <p:sp>
        <p:nvSpPr>
          <p:cNvPr id="4" name="Slide Number Placeholder 3"/>
          <p:cNvSpPr>
            <a:spLocks noGrp="1"/>
          </p:cNvSpPr>
          <p:nvPr>
            <p:ph type="sldNum" sz="quarter" idx="12"/>
          </p:nvPr>
        </p:nvSpPr>
        <p:spPr/>
        <p:txBody>
          <a:bodyPr/>
          <a:lstStyle/>
          <a:p>
            <a:fld id="{EF86F7D3-99D0-4571-B698-B7532A3A637D}" type="slidenum">
              <a:rPr lang="en-GB" smtClean="0"/>
              <a:t>61</a:t>
            </a:fld>
            <a:endParaRPr lang="en-GB"/>
          </a:p>
        </p:txBody>
      </p:sp>
    </p:spTree>
    <p:extLst>
      <p:ext uri="{BB962C8B-B14F-4D97-AF65-F5344CB8AC3E}">
        <p14:creationId xmlns:p14="http://schemas.microsoft.com/office/powerpoint/2010/main" val="37639394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RF processing or FPC conditioning</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l="499" t="2115" r="1691" b="16175"/>
          <a:stretch/>
        </p:blipFill>
        <p:spPr>
          <a:xfrm>
            <a:off x="191344" y="1701000"/>
            <a:ext cx="11809313" cy="4392488"/>
          </a:xfrm>
          <a:prstGeom prst="rect">
            <a:avLst/>
          </a:prstGeom>
          <a:ln>
            <a:noFill/>
          </a:ln>
          <a:effectLst>
            <a:outerShdw blurRad="292100" dist="139700" dir="2700000" algn="tl" rotWithShape="0">
              <a:srgbClr val="333333">
                <a:alpha val="65000"/>
              </a:srgbClr>
            </a:outerShdw>
          </a:effectLst>
        </p:spPr>
      </p:pic>
      <p:sp>
        <p:nvSpPr>
          <p:cNvPr id="2" name="Footer Placeholder 1"/>
          <p:cNvSpPr>
            <a:spLocks noGrp="1"/>
          </p:cNvSpPr>
          <p:nvPr>
            <p:ph type="ftr" sz="quarter" idx="11"/>
          </p:nvPr>
        </p:nvSpPr>
        <p:spPr/>
        <p:txBody>
          <a:bodyPr/>
          <a:lstStyle/>
          <a:p>
            <a:r>
              <a:rPr lang="en-GB"/>
              <a:t>RF Power transport, eric.montesinos@cern.ch, CERN RF Amplifiers &amp; Couplers</a:t>
            </a:r>
          </a:p>
        </p:txBody>
      </p:sp>
      <p:sp>
        <p:nvSpPr>
          <p:cNvPr id="3" name="Slide Number Placeholder 2"/>
          <p:cNvSpPr>
            <a:spLocks noGrp="1"/>
          </p:cNvSpPr>
          <p:nvPr>
            <p:ph type="sldNum" sz="quarter" idx="12"/>
          </p:nvPr>
        </p:nvSpPr>
        <p:spPr/>
        <p:txBody>
          <a:bodyPr/>
          <a:lstStyle/>
          <a:p>
            <a:fld id="{EF86F7D3-99D0-4571-B698-B7532A3A637D}" type="slidenum">
              <a:rPr lang="en-GB" smtClean="0"/>
              <a:t>62</a:t>
            </a:fld>
            <a:endParaRPr lang="en-GB"/>
          </a:p>
        </p:txBody>
      </p:sp>
    </p:spTree>
    <p:extLst>
      <p:ext uri="{BB962C8B-B14F-4D97-AF65-F5344CB8AC3E}">
        <p14:creationId xmlns:p14="http://schemas.microsoft.com/office/powerpoint/2010/main" val="266869780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dirty="0"/>
              <a:t>Outer antenna line</a:t>
            </a:r>
          </a:p>
        </p:txBody>
      </p:sp>
      <p:sp>
        <p:nvSpPr>
          <p:cNvPr id="3" name="Content Placeholder 2"/>
          <p:cNvSpPr>
            <a:spLocks noGrp="1"/>
          </p:cNvSpPr>
          <p:nvPr>
            <p:ph sz="half" idx="1"/>
          </p:nvPr>
        </p:nvSpPr>
        <p:spPr/>
        <p:txBody>
          <a:bodyPr>
            <a:normAutofit/>
          </a:bodyPr>
          <a:lstStyle/>
          <a:p>
            <a:r>
              <a:rPr lang="en-GB" sz="1800" dirty="0"/>
              <a:t>In order to ensure thermal shielding between the FPC and the cavity the outer antenna can be with thermal anchor(s) or with a Double walled Tube</a:t>
            </a:r>
          </a:p>
          <a:p>
            <a:r>
              <a:rPr lang="en-GB" sz="1800" dirty="0"/>
              <a:t>From an RF point a view, it is a simple outer conductor tube of the coaxial line</a:t>
            </a:r>
          </a:p>
          <a:p>
            <a:r>
              <a:rPr lang="en-GB" sz="1800" dirty="0"/>
              <a:t>Its mechanical contraction must be perfectly pre-calculated, because this will give the coupling value (</a:t>
            </a:r>
            <a:r>
              <a:rPr lang="en-GB" sz="1800" dirty="0" err="1"/>
              <a:t>Q</a:t>
            </a:r>
            <a:r>
              <a:rPr lang="en-GB" sz="1800" baseline="-25000" dirty="0" err="1"/>
              <a:t>ext</a:t>
            </a:r>
            <a:r>
              <a:rPr lang="en-GB" sz="1800" dirty="0"/>
              <a:t>)</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Footer Placeholder 5"/>
          <p:cNvSpPr>
            <a:spLocks noGrp="1"/>
          </p:cNvSpPr>
          <p:nvPr>
            <p:ph type="ftr" sz="quarter" idx="11"/>
          </p:nvPr>
        </p:nvSpPr>
        <p:spPr/>
        <p:txBody>
          <a:bodyPr/>
          <a:lstStyle/>
          <a:p>
            <a:r>
              <a:rPr lang="en-GB"/>
              <a:t>RF Power transport, eric.montesinos@cern.ch, CERN RF Amplifiers &amp; Couplers</a:t>
            </a:r>
          </a:p>
        </p:txBody>
      </p:sp>
      <p:sp>
        <p:nvSpPr>
          <p:cNvPr id="7" name="Slide Number Placeholder 6"/>
          <p:cNvSpPr>
            <a:spLocks noGrp="1"/>
          </p:cNvSpPr>
          <p:nvPr>
            <p:ph type="sldNum" sz="quarter" idx="12"/>
          </p:nvPr>
        </p:nvSpPr>
        <p:spPr/>
        <p:txBody>
          <a:bodyPr/>
          <a:lstStyle/>
          <a:p>
            <a:fld id="{EF86F7D3-99D0-4571-B698-B7532A3A637D}" type="slidenum">
              <a:rPr lang="en-GB" smtClean="0"/>
              <a:pPr/>
              <a:t>63</a:t>
            </a:fld>
            <a:endParaRPr lang="en-GB"/>
          </a:p>
        </p:txBody>
      </p:sp>
      <p:pic>
        <p:nvPicPr>
          <p:cNvPr id="9" name="Content Placeholder 7"/>
          <p:cNvPicPr>
            <a:picLocks noChangeAspect="1"/>
          </p:cNvPicPr>
          <p:nvPr/>
        </p:nvPicPr>
        <p:blipFill rotWithShape="1">
          <a:blip r:embed="rId2">
            <a:extLst>
              <a:ext uri="{28A0092B-C50C-407E-A947-70E740481C1C}">
                <a14:useLocalDpi xmlns:a14="http://schemas.microsoft.com/office/drawing/2010/main" val="0"/>
              </a:ext>
            </a:extLst>
          </a:blip>
          <a:srcRect l="38424" t="9915" r="32445" b="2792"/>
          <a:stretch/>
        </p:blipFill>
        <p:spPr>
          <a:xfrm>
            <a:off x="7218685" y="116632"/>
            <a:ext cx="3448912" cy="5832000"/>
          </a:xfrm>
          <a:prstGeom prst="rect">
            <a:avLst/>
          </a:prstGeom>
        </p:spPr>
      </p:pic>
    </p:spTree>
    <p:extLst>
      <p:ext uri="{BB962C8B-B14F-4D97-AF65-F5344CB8AC3E}">
        <p14:creationId xmlns:p14="http://schemas.microsoft.com/office/powerpoint/2010/main" val="159143702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Outer antenna line</a:t>
            </a:r>
          </a:p>
        </p:txBody>
      </p:sp>
      <p:sp>
        <p:nvSpPr>
          <p:cNvPr id="3" name="Content Placeholder 2"/>
          <p:cNvSpPr>
            <a:spLocks noGrp="1"/>
          </p:cNvSpPr>
          <p:nvPr>
            <p:ph sz="half" idx="1"/>
          </p:nvPr>
        </p:nvSpPr>
        <p:spPr/>
        <p:txBody>
          <a:bodyPr>
            <a:normAutofit/>
          </a:bodyPr>
          <a:lstStyle/>
          <a:p>
            <a:r>
              <a:rPr lang="en-GB" sz="1800" dirty="0"/>
              <a:t>With SRF cavities, we usually have</a:t>
            </a:r>
          </a:p>
          <a:p>
            <a:pPr lvl="1"/>
            <a:r>
              <a:rPr lang="en-GB" sz="1800" dirty="0"/>
              <a:t>A thin Stainless-Steel support, being the good thermal insulator</a:t>
            </a:r>
          </a:p>
          <a:p>
            <a:pPr lvl="1"/>
            <a:r>
              <a:rPr lang="en-GB" sz="1800" dirty="0"/>
              <a:t>Onto which we add a thin layer of few µm of copper, being the RF conductor with minimum RF losses and as being very thin, not transmitting so well the thermal losses to the cryogenic system</a:t>
            </a:r>
          </a:p>
          <a:p>
            <a:pPr lvl="1"/>
            <a:r>
              <a:rPr lang="en-GB" sz="1800" dirty="0"/>
              <a:t>As Copper is not adhering to Stainless-Steel, in between we have an additional layer, that we selected to be gold for both deposition and RF properties</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Footer Placeholder 5"/>
          <p:cNvSpPr>
            <a:spLocks noGrp="1"/>
          </p:cNvSpPr>
          <p:nvPr>
            <p:ph type="ftr" sz="quarter" idx="11"/>
          </p:nvPr>
        </p:nvSpPr>
        <p:spPr/>
        <p:txBody>
          <a:bodyPr/>
          <a:lstStyle/>
          <a:p>
            <a:r>
              <a:rPr lang="en-GB"/>
              <a:t>RF Power transport, eric.montesinos@cern.ch, CERN RF Amplifiers &amp; Couplers</a:t>
            </a:r>
          </a:p>
        </p:txBody>
      </p:sp>
      <p:sp>
        <p:nvSpPr>
          <p:cNvPr id="7" name="Slide Number Placeholder 6"/>
          <p:cNvSpPr>
            <a:spLocks noGrp="1"/>
          </p:cNvSpPr>
          <p:nvPr>
            <p:ph type="sldNum" sz="quarter" idx="12"/>
          </p:nvPr>
        </p:nvSpPr>
        <p:spPr/>
        <p:txBody>
          <a:bodyPr/>
          <a:lstStyle/>
          <a:p>
            <a:fld id="{EF86F7D3-99D0-4571-B698-B7532A3A637D}" type="slidenum">
              <a:rPr lang="en-GB" smtClean="0"/>
              <a:pPr/>
              <a:t>64</a:t>
            </a:fld>
            <a:endParaRPr lang="en-GB"/>
          </a:p>
        </p:txBody>
      </p:sp>
      <p:pic>
        <p:nvPicPr>
          <p:cNvPr id="9" name="Picture 8"/>
          <p:cNvPicPr>
            <a:picLocks noChangeAspect="1"/>
          </p:cNvPicPr>
          <p:nvPr/>
        </p:nvPicPr>
        <p:blipFill rotWithShape="1">
          <a:blip r:embed="rId2" cstate="print">
            <a:extLst>
              <a:ext uri="{28A0092B-C50C-407E-A947-70E740481C1C}">
                <a14:useLocalDpi xmlns:a14="http://schemas.microsoft.com/office/drawing/2010/main" val="0"/>
              </a:ext>
            </a:extLst>
          </a:blip>
          <a:srcRect l="29486" t="3988" r="38424" b="2564"/>
          <a:stretch/>
        </p:blipFill>
        <p:spPr>
          <a:xfrm>
            <a:off x="9575419" y="3284776"/>
            <a:ext cx="1752586" cy="288000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rcRect l="4752" r="35551"/>
          <a:stretch>
            <a:fillRect/>
          </a:stretch>
        </p:blipFill>
        <p:spPr>
          <a:xfrm>
            <a:off x="6672064" y="3068960"/>
            <a:ext cx="2665853" cy="2520000"/>
          </a:xfrm>
          <a:custGeom>
            <a:avLst/>
            <a:gdLst>
              <a:gd name="connsiteX0" fmla="*/ 1405812 w 5142524"/>
              <a:gd name="connsiteY0" fmla="*/ 0 h 4861169"/>
              <a:gd name="connsiteX1" fmla="*/ 3736713 w 5142524"/>
              <a:gd name="connsiteY1" fmla="*/ 0 h 4861169"/>
              <a:gd name="connsiteX2" fmla="*/ 3796879 w 5142524"/>
              <a:gd name="connsiteY2" fmla="*/ 28983 h 4861169"/>
              <a:gd name="connsiteX3" fmla="*/ 5142524 w 5142524"/>
              <a:gd name="connsiteY3" fmla="*/ 2289908 h 4861169"/>
              <a:gd name="connsiteX4" fmla="*/ 2834159 w 5142524"/>
              <a:gd name="connsiteY4" fmla="*/ 4847895 h 4861169"/>
              <a:gd name="connsiteX5" fmla="*/ 2571282 w 5142524"/>
              <a:gd name="connsiteY5" fmla="*/ 4861169 h 4861169"/>
              <a:gd name="connsiteX6" fmla="*/ 2571243 w 5142524"/>
              <a:gd name="connsiteY6" fmla="*/ 4861169 h 4861169"/>
              <a:gd name="connsiteX7" fmla="*/ 2308366 w 5142524"/>
              <a:gd name="connsiteY7" fmla="*/ 4847895 h 4861169"/>
              <a:gd name="connsiteX8" fmla="*/ 0 w 5142524"/>
              <a:gd name="connsiteY8" fmla="*/ 2289908 h 4861169"/>
              <a:gd name="connsiteX9" fmla="*/ 1345646 w 5142524"/>
              <a:gd name="connsiteY9" fmla="*/ 28983 h 4861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2524" h="4861169">
                <a:moveTo>
                  <a:pt x="1405812" y="0"/>
                </a:moveTo>
                <a:lnTo>
                  <a:pt x="3736713" y="0"/>
                </a:lnTo>
                <a:lnTo>
                  <a:pt x="3796879" y="28983"/>
                </a:lnTo>
                <a:cubicBezTo>
                  <a:pt x="4598406" y="464399"/>
                  <a:pt x="5142524" y="1313611"/>
                  <a:pt x="5142524" y="2289908"/>
                </a:cubicBezTo>
                <a:cubicBezTo>
                  <a:pt x="5142524" y="3621223"/>
                  <a:pt x="4130734" y="4716221"/>
                  <a:pt x="2834159" y="4847895"/>
                </a:cubicBezTo>
                <a:lnTo>
                  <a:pt x="2571282" y="4861169"/>
                </a:lnTo>
                <a:lnTo>
                  <a:pt x="2571243" y="4861169"/>
                </a:lnTo>
                <a:lnTo>
                  <a:pt x="2308366" y="4847895"/>
                </a:lnTo>
                <a:cubicBezTo>
                  <a:pt x="1011791" y="4716221"/>
                  <a:pt x="0" y="3621223"/>
                  <a:pt x="0" y="2289908"/>
                </a:cubicBezTo>
                <a:cubicBezTo>
                  <a:pt x="0" y="1313611"/>
                  <a:pt x="544119" y="464399"/>
                  <a:pt x="1345646" y="28983"/>
                </a:cubicBezTo>
                <a:close/>
              </a:path>
            </a:pathLst>
          </a:custGeom>
        </p:spPr>
      </p:pic>
      <p:pic>
        <p:nvPicPr>
          <p:cNvPr id="12" name="Picture 2"/>
          <p:cNvPicPr>
            <a:picLocks noChangeAspect="1" noChangeArrowheads="1"/>
          </p:cNvPicPr>
          <p:nvPr/>
        </p:nvPicPr>
        <p:blipFill>
          <a:blip r:embed="rId4" cstate="print"/>
          <a:srcRect/>
          <a:stretch>
            <a:fillRect/>
          </a:stretch>
        </p:blipFill>
        <p:spPr bwMode="auto">
          <a:xfrm>
            <a:off x="7100175" y="766069"/>
            <a:ext cx="4158356" cy="2013619"/>
          </a:xfrm>
          <a:prstGeom prst="rect">
            <a:avLst/>
          </a:prstGeom>
          <a:noFill/>
          <a:ln w="9525">
            <a:noFill/>
            <a:miter lim="800000"/>
            <a:headEnd/>
            <a:tailEnd/>
          </a:ln>
        </p:spPr>
      </p:pic>
      <p:sp>
        <p:nvSpPr>
          <p:cNvPr id="4" name="TextBox 3"/>
          <p:cNvSpPr txBox="1"/>
          <p:nvPr/>
        </p:nvSpPr>
        <p:spPr>
          <a:xfrm>
            <a:off x="6672064" y="5783545"/>
            <a:ext cx="3017942" cy="369332"/>
          </a:xfrm>
          <a:prstGeom prst="rect">
            <a:avLst/>
          </a:prstGeom>
          <a:noFill/>
        </p:spPr>
        <p:txBody>
          <a:bodyPr wrap="none" rtlCol="0">
            <a:spAutoFit/>
          </a:bodyPr>
          <a:lstStyle/>
          <a:p>
            <a:r>
              <a:rPr lang="en-GB" dirty="0">
                <a:solidFill>
                  <a:srgbClr val="002060"/>
                </a:solidFill>
              </a:rPr>
              <a:t>Stainless Steel + gold + copper</a:t>
            </a:r>
          </a:p>
        </p:txBody>
      </p:sp>
    </p:spTree>
    <p:extLst>
      <p:ext uri="{BB962C8B-B14F-4D97-AF65-F5344CB8AC3E}">
        <p14:creationId xmlns:p14="http://schemas.microsoft.com/office/powerpoint/2010/main" val="153977036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Outer antenna line</a:t>
            </a:r>
          </a:p>
        </p:txBody>
      </p:sp>
      <p:sp>
        <p:nvSpPr>
          <p:cNvPr id="3" name="Content Placeholder 2"/>
          <p:cNvSpPr>
            <a:spLocks noGrp="1"/>
          </p:cNvSpPr>
          <p:nvPr>
            <p:ph sz="half" idx="1"/>
          </p:nvPr>
        </p:nvSpPr>
        <p:spPr/>
        <p:txBody>
          <a:bodyPr>
            <a:normAutofit/>
          </a:bodyPr>
          <a:lstStyle/>
          <a:p>
            <a:r>
              <a:rPr lang="en-GB" sz="1800" dirty="0"/>
              <a:t>Since LEP time, as we experienced a lot of difficulties with this component</a:t>
            </a:r>
          </a:p>
          <a:p>
            <a:r>
              <a:rPr lang="en-GB" sz="1800" dirty="0"/>
              <a:t>This copper coating is one of the key processes for all the couplers over the world, but the fabrication is difficult as the process is very strict</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Footer Placeholder 5"/>
          <p:cNvSpPr>
            <a:spLocks noGrp="1"/>
          </p:cNvSpPr>
          <p:nvPr>
            <p:ph type="ftr" sz="quarter" idx="11"/>
          </p:nvPr>
        </p:nvSpPr>
        <p:spPr/>
        <p:txBody>
          <a:bodyPr/>
          <a:lstStyle/>
          <a:p>
            <a:r>
              <a:rPr lang="en-GB"/>
              <a:t>RF Power transport, eric.montesinos@cern.ch, CERN RF Amplifiers &amp; Couplers</a:t>
            </a:r>
          </a:p>
        </p:txBody>
      </p:sp>
      <p:sp>
        <p:nvSpPr>
          <p:cNvPr id="7" name="Slide Number Placeholder 6"/>
          <p:cNvSpPr>
            <a:spLocks noGrp="1"/>
          </p:cNvSpPr>
          <p:nvPr>
            <p:ph type="sldNum" sz="quarter" idx="12"/>
          </p:nvPr>
        </p:nvSpPr>
        <p:spPr/>
        <p:txBody>
          <a:bodyPr/>
          <a:lstStyle/>
          <a:p>
            <a:fld id="{EF86F7D3-99D0-4571-B698-B7532A3A637D}" type="slidenum">
              <a:rPr lang="en-GB" smtClean="0"/>
              <a:pPr/>
              <a:t>65</a:t>
            </a:fld>
            <a:endParaRPr lang="en-GB"/>
          </a:p>
        </p:txBody>
      </p:sp>
      <p:pic>
        <p:nvPicPr>
          <p:cNvPr id="8" name="Picture 3" descr="\\cern.ch\dfs\Departments\AB\Groups\RF\Sections\SR\Prevessin\Photographies\SPL couplers\P10100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12624" y="1010925"/>
            <a:ext cx="5400000" cy="4048556"/>
          </a:xfrm>
          <a:prstGeom prst="rect">
            <a:avLst/>
          </a:prstGeom>
          <a:noFill/>
          <a:ln>
            <a:noFill/>
          </a:ln>
        </p:spPr>
      </p:pic>
      <p:sp>
        <p:nvSpPr>
          <p:cNvPr id="9" name="TextBox 8"/>
          <p:cNvSpPr txBox="1"/>
          <p:nvPr/>
        </p:nvSpPr>
        <p:spPr>
          <a:xfrm>
            <a:off x="6312624" y="5118283"/>
            <a:ext cx="5400000" cy="830997"/>
          </a:xfrm>
          <a:prstGeom prst="rect">
            <a:avLst/>
          </a:prstGeom>
          <a:noFill/>
        </p:spPr>
        <p:txBody>
          <a:bodyPr wrap="square" rtlCol="0">
            <a:spAutoFit/>
          </a:bodyPr>
          <a:lstStyle/>
          <a:p>
            <a:pPr algn="ctr"/>
            <a:r>
              <a:rPr lang="en-GB" sz="1600" dirty="0">
                <a:solidFill>
                  <a:srgbClr val="002060"/>
                </a:solidFill>
              </a:rPr>
              <a:t>A FPC outer line with its copper layer peeling from the Stainless-Steel support. More than one year of work lost in a few second, more than half a year to repair</a:t>
            </a:r>
          </a:p>
        </p:txBody>
      </p:sp>
    </p:spTree>
    <p:extLst>
      <p:ext uri="{BB962C8B-B14F-4D97-AF65-F5344CB8AC3E}">
        <p14:creationId xmlns:p14="http://schemas.microsoft.com/office/powerpoint/2010/main" val="74632759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a:t>Cryomodule</a:t>
            </a:r>
            <a:r>
              <a:rPr lang="en-GB" dirty="0"/>
              <a:t> integration requirements</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pic>
        <p:nvPicPr>
          <p:cNvPr id="26" name="Picture 25"/>
          <p:cNvPicPr>
            <a:picLocks noChangeAspect="1"/>
          </p:cNvPicPr>
          <p:nvPr/>
        </p:nvPicPr>
        <p:blipFill rotWithShape="1">
          <a:blip r:embed="rId2"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503343" y="1809172"/>
            <a:ext cx="2512537" cy="2160000"/>
          </a:xfrm>
          <a:prstGeom prst="rect">
            <a:avLst/>
          </a:prstGeom>
        </p:spPr>
      </p:pic>
      <p:pic>
        <p:nvPicPr>
          <p:cNvPr id="27" name="Picture 26"/>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281226" y="1635054"/>
            <a:ext cx="3335054" cy="2520000"/>
          </a:xfrm>
          <a:prstGeom prst="rect">
            <a:avLst/>
          </a:prstGeom>
        </p:spPr>
      </p:pic>
      <p:pic>
        <p:nvPicPr>
          <p:cNvPr id="28" name="Picture 27"/>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8825366" y="1467470"/>
            <a:ext cx="2887258" cy="2700000"/>
          </a:xfrm>
          <a:prstGeom prst="rect">
            <a:avLst/>
          </a:prstGeom>
        </p:spPr>
      </p:pic>
      <p:sp>
        <p:nvSpPr>
          <p:cNvPr id="29" name="Content Placeholder 7"/>
          <p:cNvSpPr>
            <a:spLocks noGrp="1"/>
          </p:cNvSpPr>
          <p:nvPr>
            <p:ph idx="1"/>
          </p:nvPr>
        </p:nvSpPr>
        <p:spPr>
          <a:xfrm>
            <a:off x="588008" y="4365336"/>
            <a:ext cx="11160000" cy="1727664"/>
          </a:xfrm>
        </p:spPr>
        <p:txBody>
          <a:bodyPr>
            <a:normAutofit/>
          </a:bodyPr>
          <a:lstStyle/>
          <a:p>
            <a:r>
              <a:rPr lang="en-GB" sz="1800" dirty="0"/>
              <a:t>The string of cavities will be connected together</a:t>
            </a:r>
          </a:p>
          <a:p>
            <a:r>
              <a:rPr lang="en-GB" sz="1800" dirty="0"/>
              <a:t>After that, the beam vacuum should remain closed until installation into the machine</a:t>
            </a:r>
          </a:p>
          <a:p>
            <a:r>
              <a:rPr lang="en-GB" sz="1800" dirty="0"/>
              <a:t>Very important decision for the design of the coupler</a:t>
            </a:r>
          </a:p>
          <a:p>
            <a:r>
              <a:rPr lang="en-GB" sz="1800" dirty="0"/>
              <a:t>	→  imposes a short distance from the ceramic to the beam axis …</a:t>
            </a:r>
          </a:p>
        </p:txBody>
      </p:sp>
      <p:cxnSp>
        <p:nvCxnSpPr>
          <p:cNvPr id="9" name="Straight Connector 8"/>
          <p:cNvCxnSpPr/>
          <p:nvPr/>
        </p:nvCxnSpPr>
        <p:spPr>
          <a:xfrm flipH="1">
            <a:off x="1846903" y="1989072"/>
            <a:ext cx="1384069" cy="43204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1846903" y="3407460"/>
            <a:ext cx="1384069" cy="43204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062927" y="2355804"/>
            <a:ext cx="0" cy="1418632"/>
          </a:xfrm>
          <a:prstGeom prst="line">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921746" y="2761129"/>
            <a:ext cx="966355" cy="646331"/>
          </a:xfrm>
          <a:prstGeom prst="rect">
            <a:avLst/>
          </a:prstGeom>
          <a:noFill/>
        </p:spPr>
        <p:txBody>
          <a:bodyPr wrap="none" rtlCol="0">
            <a:spAutoFit/>
          </a:bodyPr>
          <a:lstStyle/>
          <a:p>
            <a:pPr algn="ctr"/>
            <a:r>
              <a:rPr lang="en-GB" dirty="0">
                <a:solidFill>
                  <a:srgbClr val="002060"/>
                </a:solidFill>
              </a:rPr>
              <a:t>Minimal</a:t>
            </a:r>
          </a:p>
          <a:p>
            <a:pPr algn="ctr"/>
            <a:r>
              <a:rPr lang="en-GB" dirty="0">
                <a:solidFill>
                  <a:srgbClr val="002060"/>
                </a:solidFill>
              </a:rPr>
              <a:t>distance</a:t>
            </a:r>
          </a:p>
        </p:txBody>
      </p:sp>
      <p:sp>
        <p:nvSpPr>
          <p:cNvPr id="3" name="Footer Placeholder 2"/>
          <p:cNvSpPr>
            <a:spLocks noGrp="1"/>
          </p:cNvSpPr>
          <p:nvPr>
            <p:ph type="ftr" sz="quarter" idx="11"/>
          </p:nvPr>
        </p:nvSpPr>
        <p:spPr/>
        <p:txBody>
          <a:bodyPr/>
          <a:lstStyle/>
          <a:p>
            <a:r>
              <a:rPr lang="en-GB"/>
              <a:t>RF Power transport, eric.montesinos@cern.ch, CERN RF Amplifiers &amp; Couplers</a:t>
            </a:r>
          </a:p>
        </p:txBody>
      </p:sp>
      <p:sp>
        <p:nvSpPr>
          <p:cNvPr id="4" name="Slide Number Placeholder 3"/>
          <p:cNvSpPr>
            <a:spLocks noGrp="1"/>
          </p:cNvSpPr>
          <p:nvPr>
            <p:ph type="sldNum" sz="quarter" idx="12"/>
          </p:nvPr>
        </p:nvSpPr>
        <p:spPr/>
        <p:txBody>
          <a:bodyPr/>
          <a:lstStyle/>
          <a:p>
            <a:fld id="{EF86F7D3-99D0-4571-B698-B7532A3A637D}" type="slidenum">
              <a:rPr lang="en-GB" smtClean="0"/>
              <a:t>66</a:t>
            </a:fld>
            <a:endParaRPr lang="en-GB"/>
          </a:p>
        </p:txBody>
      </p:sp>
    </p:spTree>
    <p:extLst>
      <p:ext uri="{BB962C8B-B14F-4D97-AF65-F5344CB8AC3E}">
        <p14:creationId xmlns:p14="http://schemas.microsoft.com/office/powerpoint/2010/main" val="14886197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err="1"/>
              <a:t>Cryomodule</a:t>
            </a:r>
            <a:r>
              <a:rPr lang="en-GB" dirty="0"/>
              <a:t> integration requirements</a:t>
            </a:r>
          </a:p>
        </p:txBody>
      </p:sp>
      <p:pic>
        <p:nvPicPr>
          <p:cNvPr id="10" name="Picture 5"/>
          <p:cNvPicPr>
            <a:picLocks noGrp="1" noChangeAspect="1" noChangeArrowheads="1"/>
          </p:cNvPicPr>
          <p:nvPr>
            <p:ph idx="1"/>
          </p:nvPr>
        </p:nvPicPr>
        <p:blipFill>
          <a:blip r:embed="rId2" cstate="print"/>
          <a:srcRect/>
          <a:stretch>
            <a:fillRect/>
          </a:stretch>
        </p:blipFill>
        <p:spPr bwMode="auto">
          <a:xfrm>
            <a:off x="3135687" y="1898093"/>
            <a:ext cx="5990476" cy="3780952"/>
          </a:xfrm>
          <a:prstGeom prst="rect">
            <a:avLst/>
          </a:prstGeom>
          <a:ln>
            <a:noFill/>
          </a:ln>
          <a:effectLst>
            <a:outerShdw blurRad="292100" dist="139700" dir="2700000" algn="tl" rotWithShape="0">
              <a:srgbClr val="333333">
                <a:alpha val="65000"/>
              </a:srgbClr>
            </a:outerShdw>
          </a:effectLst>
        </p:spPr>
      </p:pic>
      <p:sp>
        <p:nvSpPr>
          <p:cNvPr id="2" name="Date Placeholder 1">
            <a:extLst>
              <a:ext uri="{FF2B5EF4-FFF2-40B4-BE49-F238E27FC236}">
                <a16:creationId xmlns:a16="http://schemas.microsoft.com/office/drawing/2014/main" id="{FE7ADD8B-0A47-6675-2FCB-166141A6DE07}"/>
              </a:ext>
            </a:extLst>
          </p:cNvPr>
          <p:cNvSpPr>
            <a:spLocks noGrp="1"/>
          </p:cNvSpPr>
          <p:nvPr>
            <p:ph type="dt" sz="half" idx="10"/>
          </p:nvPr>
        </p:nvSpPr>
        <p:spPr/>
        <p:txBody>
          <a:bodyPr/>
          <a:lstStyle/>
          <a:p>
            <a:r>
              <a:rPr lang="en-US"/>
              <a:t>CAS course on "RF for Accelerators"  18 June - 01 July 2023, Berlin Germany</a:t>
            </a:r>
          </a:p>
        </p:txBody>
      </p:sp>
      <p:sp>
        <p:nvSpPr>
          <p:cNvPr id="3" name="Footer Placeholder 2">
            <a:extLst>
              <a:ext uri="{FF2B5EF4-FFF2-40B4-BE49-F238E27FC236}">
                <a16:creationId xmlns:a16="http://schemas.microsoft.com/office/drawing/2014/main" id="{A5C8959D-72D7-D9A2-CBB9-15F2E7291B73}"/>
              </a:ext>
            </a:extLst>
          </p:cNvPr>
          <p:cNvSpPr>
            <a:spLocks noGrp="1"/>
          </p:cNvSpPr>
          <p:nvPr>
            <p:ph type="ftr" sz="quarter" idx="11"/>
          </p:nvPr>
        </p:nvSpPr>
        <p:spPr/>
        <p:txBody>
          <a:bodyPr/>
          <a:lstStyle/>
          <a:p>
            <a:r>
              <a:rPr lang="en-US"/>
              <a:t>RF Power transport, eric.montesinos@cern.ch, CERN RF Amplifiers &amp; Couplers</a:t>
            </a:r>
          </a:p>
        </p:txBody>
      </p:sp>
      <p:sp>
        <p:nvSpPr>
          <p:cNvPr id="4" name="Slide Number Placeholder 3">
            <a:extLst>
              <a:ext uri="{FF2B5EF4-FFF2-40B4-BE49-F238E27FC236}">
                <a16:creationId xmlns:a16="http://schemas.microsoft.com/office/drawing/2014/main" id="{CB966F55-5CC4-1393-D492-AF3578F49557}"/>
              </a:ext>
            </a:extLst>
          </p:cNvPr>
          <p:cNvSpPr>
            <a:spLocks noGrp="1"/>
          </p:cNvSpPr>
          <p:nvPr>
            <p:ph type="sldNum" sz="quarter" idx="12"/>
          </p:nvPr>
        </p:nvSpPr>
        <p:spPr/>
        <p:txBody>
          <a:bodyPr/>
          <a:lstStyle/>
          <a:p>
            <a:fld id="{52CEAA4A-B6C7-482D-AA5B-B1AF60C88ED2}" type="slidenum">
              <a:rPr lang="en-US" smtClean="0"/>
              <a:t>67</a:t>
            </a:fld>
            <a:endParaRPr lang="en-US"/>
          </a:p>
        </p:txBody>
      </p:sp>
    </p:spTree>
    <p:extLst>
      <p:ext uri="{BB962C8B-B14F-4D97-AF65-F5344CB8AC3E}">
        <p14:creationId xmlns:p14="http://schemas.microsoft.com/office/powerpoint/2010/main" val="294861808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a:t>Cryomodule</a:t>
            </a:r>
            <a:r>
              <a:rPr lang="en-GB" dirty="0"/>
              <a:t> integration requirements</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29" name="Content Placeholder 7"/>
          <p:cNvSpPr>
            <a:spLocks noGrp="1"/>
          </p:cNvSpPr>
          <p:nvPr>
            <p:ph idx="1"/>
          </p:nvPr>
        </p:nvSpPr>
        <p:spPr>
          <a:xfrm>
            <a:off x="588008" y="4941000"/>
            <a:ext cx="11160000" cy="935744"/>
          </a:xfrm>
        </p:spPr>
        <p:txBody>
          <a:bodyPr>
            <a:normAutofit/>
          </a:bodyPr>
          <a:lstStyle/>
          <a:p>
            <a:r>
              <a:rPr lang="en-GB" sz="1800" dirty="0"/>
              <a:t>Another alternative is to have a box type </a:t>
            </a:r>
            <a:r>
              <a:rPr lang="en-GB" sz="1800" dirty="0" err="1"/>
              <a:t>cryomodule</a:t>
            </a:r>
            <a:r>
              <a:rPr lang="en-GB" sz="1800" dirty="0"/>
              <a:t>, that enables to close the beam vacuum with ‘other (longer)’ distance from the ceramic to the beam axis</a:t>
            </a:r>
          </a:p>
        </p:txBody>
      </p:sp>
      <p:sp>
        <p:nvSpPr>
          <p:cNvPr id="3" name="Footer Placeholder 2"/>
          <p:cNvSpPr>
            <a:spLocks noGrp="1"/>
          </p:cNvSpPr>
          <p:nvPr>
            <p:ph type="ftr" sz="quarter" idx="11"/>
          </p:nvPr>
        </p:nvSpPr>
        <p:spPr/>
        <p:txBody>
          <a:bodyPr/>
          <a:lstStyle/>
          <a:p>
            <a:r>
              <a:rPr lang="en-GB"/>
              <a:t>RF Power transport, eric.montesinos@cern.ch, CERN RF Amplifiers &amp; Couplers</a:t>
            </a:r>
          </a:p>
        </p:txBody>
      </p:sp>
      <p:sp>
        <p:nvSpPr>
          <p:cNvPr id="4" name="Slide Number Placeholder 3"/>
          <p:cNvSpPr>
            <a:spLocks noGrp="1"/>
          </p:cNvSpPr>
          <p:nvPr>
            <p:ph type="sldNum" sz="quarter" idx="12"/>
          </p:nvPr>
        </p:nvSpPr>
        <p:spPr/>
        <p:txBody>
          <a:bodyPr/>
          <a:lstStyle/>
          <a:p>
            <a:fld id="{EF86F7D3-99D0-4571-B698-B7532A3A637D}" type="slidenum">
              <a:rPr lang="en-GB" smtClean="0"/>
              <a:t>68</a:t>
            </a:fld>
            <a:endParaRPr lang="en-GB"/>
          </a:p>
        </p:txBody>
      </p:sp>
      <p:pic>
        <p:nvPicPr>
          <p:cNvPr id="6" name="Picture 5"/>
          <p:cNvPicPr>
            <a:picLocks noChangeAspect="1"/>
          </p:cNvPicPr>
          <p:nvPr/>
        </p:nvPicPr>
        <p:blipFill>
          <a:blip r:embed="rId2"/>
          <a:stretch>
            <a:fillRect/>
          </a:stretch>
        </p:blipFill>
        <p:spPr>
          <a:xfrm>
            <a:off x="614360" y="1845000"/>
            <a:ext cx="5020250" cy="2880000"/>
          </a:xfrm>
          <a:prstGeom prst="rect">
            <a:avLst/>
          </a:prstGeom>
        </p:spPr>
      </p:pic>
      <p:pic>
        <p:nvPicPr>
          <p:cNvPr id="7" name="Picture 6"/>
          <p:cNvPicPr>
            <a:picLocks noChangeAspect="1"/>
          </p:cNvPicPr>
          <p:nvPr/>
        </p:nvPicPr>
        <p:blipFill>
          <a:blip r:embed="rId3"/>
          <a:stretch>
            <a:fillRect/>
          </a:stretch>
        </p:blipFill>
        <p:spPr>
          <a:xfrm>
            <a:off x="5997014" y="2204720"/>
            <a:ext cx="5157422" cy="1800000"/>
          </a:xfrm>
          <a:prstGeom prst="rect">
            <a:avLst/>
          </a:prstGeom>
        </p:spPr>
      </p:pic>
      <p:sp>
        <p:nvSpPr>
          <p:cNvPr id="8" name="Rectangle 7"/>
          <p:cNvSpPr/>
          <p:nvPr/>
        </p:nvSpPr>
        <p:spPr>
          <a:xfrm>
            <a:off x="7176120" y="4031394"/>
            <a:ext cx="3097386" cy="369332"/>
          </a:xfrm>
          <a:prstGeom prst="rect">
            <a:avLst/>
          </a:prstGeom>
        </p:spPr>
        <p:txBody>
          <a:bodyPr wrap="none">
            <a:spAutoFit/>
          </a:bodyPr>
          <a:lstStyle/>
          <a:p>
            <a:r>
              <a:rPr lang="en-GB" dirty="0">
                <a:hlinkClick r:id="rId4"/>
              </a:rPr>
              <a:t>https://youtu.be/eI5M_LAO-xE</a:t>
            </a:r>
            <a:endParaRPr lang="en-GB" dirty="0"/>
          </a:p>
        </p:txBody>
      </p:sp>
    </p:spTree>
    <p:extLst>
      <p:ext uri="{BB962C8B-B14F-4D97-AF65-F5344CB8AC3E}">
        <p14:creationId xmlns:p14="http://schemas.microsoft.com/office/powerpoint/2010/main" val="16724358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Clean room</a:t>
            </a:r>
          </a:p>
        </p:txBody>
      </p:sp>
      <p:sp>
        <p:nvSpPr>
          <p:cNvPr id="3" name="Content Placeholder 2"/>
          <p:cNvSpPr>
            <a:spLocks noGrp="1"/>
          </p:cNvSpPr>
          <p:nvPr>
            <p:ph sz="half" idx="1"/>
          </p:nvPr>
        </p:nvSpPr>
        <p:spPr/>
        <p:txBody>
          <a:bodyPr>
            <a:normAutofit/>
          </a:bodyPr>
          <a:lstStyle/>
          <a:p>
            <a:r>
              <a:rPr lang="en-GB" sz="1800" dirty="0"/>
              <a:t>Especially for SRF cavities, none of the peripherals should pollute the cavity</a:t>
            </a:r>
          </a:p>
          <a:p>
            <a:r>
              <a:rPr lang="en-GB" sz="1800" dirty="0"/>
              <a:t>Specific clean room assembly processes must be applied, they have to be carefully studied in order to guaranty the minimum pollution due to FPC or HOM couplers assembly onto the cavity</a:t>
            </a:r>
          </a:p>
          <a:p>
            <a:r>
              <a:rPr lang="en-GB" sz="1800" dirty="0"/>
              <a:t>We developed specific tooling, recently 3D printed with </a:t>
            </a:r>
            <a:r>
              <a:rPr lang="en-GB" sz="1800" dirty="0" err="1"/>
              <a:t>accura</a:t>
            </a:r>
            <a:r>
              <a:rPr lang="en-GB" sz="1800" dirty="0"/>
              <a:t> 25 ® (</a:t>
            </a:r>
            <a:r>
              <a:rPr lang="en-US" sz="1800" dirty="0"/>
              <a:t>Polypropylene-like) </a:t>
            </a:r>
            <a:r>
              <a:rPr lang="en-GB" sz="1800" dirty="0"/>
              <a:t>as being qualified particle free for ISO 4 clean room</a:t>
            </a:r>
          </a:p>
          <a:p>
            <a:r>
              <a:rPr lang="en-GB" sz="1800" dirty="0"/>
              <a:t>The use of robot is also a key for success</a:t>
            </a:r>
          </a:p>
          <a:p>
            <a:endParaRPr lang="en-GB" sz="1800" dirty="0"/>
          </a:p>
          <a:p>
            <a:r>
              <a:rPr lang="en-GB" sz="1800" dirty="0"/>
              <a:t>As soon as per the design phase, FPC and HOM couplers also have to take into consideration clean room assembly, this will ease the entire work</a:t>
            </a:r>
            <a:endParaRPr lang="en-US" sz="1800" dirty="0"/>
          </a:p>
        </p:txBody>
      </p:sp>
      <p:sp>
        <p:nvSpPr>
          <p:cNvPr id="4" name="Date Placeholder 3">
            <a:extLst>
              <a:ext uri="{FF2B5EF4-FFF2-40B4-BE49-F238E27FC236}">
                <a16:creationId xmlns:a16="http://schemas.microsoft.com/office/drawing/2014/main" id="{3C6F233D-0BF2-AE97-7F70-18CA8F83FDF9}"/>
              </a:ext>
            </a:extLst>
          </p:cNvPr>
          <p:cNvSpPr>
            <a:spLocks noGrp="1"/>
          </p:cNvSpPr>
          <p:nvPr>
            <p:ph type="dt" sz="half" idx="10"/>
          </p:nvPr>
        </p:nvSpPr>
        <p:spPr/>
        <p:txBody>
          <a:bodyPr/>
          <a:lstStyle/>
          <a:p>
            <a:r>
              <a:rPr lang="en-US"/>
              <a:t>CAS course on "RF for Accelerators"  18 June - 01 July 2023, Berlin Germany</a:t>
            </a:r>
          </a:p>
        </p:txBody>
      </p:sp>
      <p:sp>
        <p:nvSpPr>
          <p:cNvPr id="5" name="Footer Placeholder 4">
            <a:extLst>
              <a:ext uri="{FF2B5EF4-FFF2-40B4-BE49-F238E27FC236}">
                <a16:creationId xmlns:a16="http://schemas.microsoft.com/office/drawing/2014/main" id="{9A0729AD-95EA-A068-7BA4-4DAC51536432}"/>
              </a:ext>
            </a:extLst>
          </p:cNvPr>
          <p:cNvSpPr>
            <a:spLocks noGrp="1"/>
          </p:cNvSpPr>
          <p:nvPr>
            <p:ph type="ftr" sz="quarter" idx="11"/>
          </p:nvPr>
        </p:nvSpPr>
        <p:spPr/>
        <p:txBody>
          <a:bodyPr/>
          <a:lstStyle/>
          <a:p>
            <a:r>
              <a:rPr lang="en-US"/>
              <a:t>RF Power transport, eric.montesinos@cern.ch, CERN RF Amplifiers &amp; Couplers</a:t>
            </a:r>
          </a:p>
        </p:txBody>
      </p:sp>
      <p:sp>
        <p:nvSpPr>
          <p:cNvPr id="6" name="Slide Number Placeholder 5">
            <a:extLst>
              <a:ext uri="{FF2B5EF4-FFF2-40B4-BE49-F238E27FC236}">
                <a16:creationId xmlns:a16="http://schemas.microsoft.com/office/drawing/2014/main" id="{43DA68C5-6CF1-8851-AC37-0A2136926FFE}"/>
              </a:ext>
            </a:extLst>
          </p:cNvPr>
          <p:cNvSpPr>
            <a:spLocks noGrp="1"/>
          </p:cNvSpPr>
          <p:nvPr>
            <p:ph type="sldNum" sz="quarter" idx="12"/>
          </p:nvPr>
        </p:nvSpPr>
        <p:spPr/>
        <p:txBody>
          <a:bodyPr/>
          <a:lstStyle/>
          <a:p>
            <a:fld id="{52CEAA4A-B6C7-482D-AA5B-B1AF60C88ED2}" type="slidenum">
              <a:rPr lang="en-US" smtClean="0"/>
              <a:t>69</a:t>
            </a:fld>
            <a:endParaRPr lang="en-US"/>
          </a:p>
        </p:txBody>
      </p:sp>
      <p:pic>
        <p:nvPicPr>
          <p:cNvPr id="9" name="Picture 8">
            <a:extLst>
              <a:ext uri="{FF2B5EF4-FFF2-40B4-BE49-F238E27FC236}">
                <a16:creationId xmlns:a16="http://schemas.microsoft.com/office/drawing/2014/main" id="{FCE7C31E-E90F-1FD1-3A92-85720EE8C3F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0026484" y="2401094"/>
            <a:ext cx="1863924" cy="3200400"/>
          </a:xfrm>
          <a:prstGeom prst="rect">
            <a:avLst/>
          </a:prstGeom>
        </p:spPr>
      </p:pic>
      <p:pic>
        <p:nvPicPr>
          <p:cNvPr id="10" name="Picture 9">
            <a:extLst>
              <a:ext uri="{FF2B5EF4-FFF2-40B4-BE49-F238E27FC236}">
                <a16:creationId xmlns:a16="http://schemas.microsoft.com/office/drawing/2014/main" id="{D01A5C25-EFC1-4307-B7AA-22274B36A3B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078219" y="2401094"/>
            <a:ext cx="1847229" cy="3200400"/>
          </a:xfrm>
          <a:prstGeom prst="rect">
            <a:avLst/>
          </a:prstGeom>
        </p:spPr>
      </p:pic>
      <p:pic>
        <p:nvPicPr>
          <p:cNvPr id="11" name="Picture 10">
            <a:extLst>
              <a:ext uri="{FF2B5EF4-FFF2-40B4-BE49-F238E27FC236}">
                <a16:creationId xmlns:a16="http://schemas.microsoft.com/office/drawing/2014/main" id="{42F5FBA7-142F-BB20-A004-88EF3BB6644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3166"/>
          <a:stretch/>
        </p:blipFill>
        <p:spPr>
          <a:xfrm>
            <a:off x="6158635" y="2401094"/>
            <a:ext cx="1818548" cy="3200400"/>
          </a:xfrm>
          <a:prstGeom prst="rect">
            <a:avLst/>
          </a:prstGeom>
        </p:spPr>
      </p:pic>
    </p:spTree>
    <p:extLst>
      <p:ext uri="{BB962C8B-B14F-4D97-AF65-F5344CB8AC3E}">
        <p14:creationId xmlns:p14="http://schemas.microsoft.com/office/powerpoint/2010/main" val="577804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88227-BAC4-64D9-EFE3-069FE9A2F963}"/>
              </a:ext>
            </a:extLst>
          </p:cNvPr>
          <p:cNvSpPr>
            <a:spLocks noGrp="1"/>
          </p:cNvSpPr>
          <p:nvPr>
            <p:ph type="title"/>
          </p:nvPr>
        </p:nvSpPr>
        <p:spPr/>
        <p:txBody>
          <a:bodyPr/>
          <a:lstStyle/>
          <a:p>
            <a:r>
              <a:rPr lang="en-US" dirty="0"/>
              <a:t>Introduction to Transmission Lines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05714DA-6107-1273-9291-9ACE11C67635}"/>
                  </a:ext>
                </a:extLst>
              </p:cNvPr>
              <p:cNvSpPr>
                <a:spLocks noGrp="1"/>
              </p:cNvSpPr>
              <p:nvPr>
                <p:ph sz="half" idx="1"/>
              </p:nvPr>
            </p:nvSpPr>
            <p:spPr/>
            <p:txBody>
              <a:bodyPr>
                <a:normAutofit/>
              </a:bodyPr>
              <a:lstStyle/>
              <a:p>
                <a:r>
                  <a:rPr lang="en-GB" sz="1800" dirty="0"/>
                  <a:t>An interesting thing happens when the length of the line is a quarter of a wavelength</a:t>
                </a:r>
              </a:p>
              <a:p>
                <a:endParaRPr lang="en-GB" sz="1800" dirty="0"/>
              </a:p>
              <a:p>
                <a:pPr/>
                <a14:m>
                  <m:oMathPara xmlns:m="http://schemas.openxmlformats.org/officeDocument/2006/math">
                    <m:oMathParaPr>
                      <m:jc m:val="centerGroup"/>
                    </m:oMathParaPr>
                    <m:oMath xmlns:m="http://schemas.openxmlformats.org/officeDocument/2006/math">
                      <m:r>
                        <a:rPr lang="fr-CH" sz="1800" b="1" i="1" smtClean="0">
                          <a:latin typeface="Cambria Math" panose="02040503050406030204" pitchFamily="18" charset="0"/>
                        </a:rPr>
                        <m:t>𝐙𝐢𝐧</m:t>
                      </m:r>
                      <m:r>
                        <a:rPr lang="fr-CH" sz="1800" b="1" smtClean="0">
                          <a:latin typeface="Cambria Math" panose="02040503050406030204" pitchFamily="18" charset="0"/>
                        </a:rPr>
                        <m:t> </m:t>
                      </m:r>
                      <m:d>
                        <m:dPr>
                          <m:begChr m:val="["/>
                          <m:endChr m:val="]"/>
                          <m:ctrlPr>
                            <a:rPr lang="fr-CH" sz="1800" b="1" i="1" smtClean="0">
                              <a:latin typeface="Cambria Math" panose="02040503050406030204" pitchFamily="18" charset="0"/>
                            </a:rPr>
                          </m:ctrlPr>
                        </m:dPr>
                        <m:e>
                          <m:r>
                            <a:rPr lang="fr-CH" sz="1800" b="1" i="1" smtClean="0">
                              <a:latin typeface="Cambria Math" panose="02040503050406030204" pitchFamily="18" charset="0"/>
                            </a:rPr>
                            <m:t>𝐋</m:t>
                          </m:r>
                          <m:r>
                            <a:rPr lang="fr-CH" sz="1800" b="1" smtClean="0">
                              <a:latin typeface="Cambria Math" panose="02040503050406030204" pitchFamily="18" charset="0"/>
                            </a:rPr>
                            <m:t>=</m:t>
                          </m:r>
                          <m:r>
                            <a:rPr lang="el-GR" sz="1800" b="1" i="1" smtClean="0">
                              <a:latin typeface="Cambria Math" panose="02040503050406030204" pitchFamily="18" charset="0"/>
                            </a:rPr>
                            <m:t>𝛌</m:t>
                          </m:r>
                          <m:r>
                            <a:rPr lang="fr-CH" sz="1800" b="1" smtClean="0">
                              <a:latin typeface="Cambria Math" panose="02040503050406030204" pitchFamily="18" charset="0"/>
                            </a:rPr>
                            <m:t>/</m:t>
                          </m:r>
                          <m:r>
                            <a:rPr lang="fr-CH" sz="1800" b="1" i="1" smtClean="0">
                              <a:latin typeface="Cambria Math" panose="02040503050406030204" pitchFamily="18" charset="0"/>
                            </a:rPr>
                            <m:t>𝟒</m:t>
                          </m:r>
                        </m:e>
                      </m:d>
                      <m:r>
                        <a:rPr lang="pt-BR" sz="1800" b="1" smtClean="0">
                          <a:latin typeface="Cambria Math" panose="02040503050406030204" pitchFamily="18" charset="0"/>
                        </a:rPr>
                        <m:t>=</m:t>
                      </m:r>
                      <m:r>
                        <a:rPr lang="fr-CH" sz="1800" b="1" i="1" smtClean="0">
                          <a:latin typeface="Cambria Math" panose="02040503050406030204" pitchFamily="18" charset="0"/>
                        </a:rPr>
                        <m:t>𝐙𝟎</m:t>
                      </m:r>
                      <m:r>
                        <a:rPr lang="fr-CH" sz="1800" b="1" smtClean="0">
                          <a:latin typeface="Cambria Math" panose="02040503050406030204" pitchFamily="18" charset="0"/>
                        </a:rPr>
                        <m:t> </m:t>
                      </m:r>
                      <m:d>
                        <m:dPr>
                          <m:begChr m:val="["/>
                          <m:endChr m:val="]"/>
                          <m:ctrlPr>
                            <a:rPr lang="fr-CH" sz="1800" b="1" i="1" smtClean="0">
                              <a:latin typeface="Cambria Math" panose="02040503050406030204" pitchFamily="18" charset="0"/>
                            </a:rPr>
                          </m:ctrlPr>
                        </m:dPr>
                        <m:e>
                          <m:f>
                            <m:fPr>
                              <m:ctrlPr>
                                <a:rPr lang="pt-BR" sz="1800" b="1" i="1" smtClean="0">
                                  <a:latin typeface="Cambria Math" panose="02040503050406030204" pitchFamily="18" charset="0"/>
                                </a:rPr>
                              </m:ctrlPr>
                            </m:fPr>
                            <m:num>
                              <m:r>
                                <a:rPr lang="fr-CH" sz="1800" b="1" i="1" smtClean="0">
                                  <a:latin typeface="Cambria Math" panose="02040503050406030204" pitchFamily="18" charset="0"/>
                                </a:rPr>
                                <m:t>𝐙</m:t>
                              </m:r>
                              <m:r>
                                <a:rPr lang="fr-CH" sz="1800" b="1" i="0" smtClean="0">
                                  <a:latin typeface="Cambria Math" panose="02040503050406030204" pitchFamily="18" charset="0"/>
                                </a:rPr>
                                <m:t>𝐋</m:t>
                              </m:r>
                              <m:r>
                                <a:rPr lang="fr-CH" sz="1800" b="1" smtClean="0">
                                  <a:latin typeface="Cambria Math" panose="02040503050406030204" pitchFamily="18" charset="0"/>
                                </a:rPr>
                                <m:t>+</m:t>
                              </m:r>
                              <m:r>
                                <a:rPr lang="fr-CH" sz="1800" b="1" i="1" smtClean="0">
                                  <a:latin typeface="Cambria Math" panose="02040503050406030204" pitchFamily="18" charset="0"/>
                                </a:rPr>
                                <m:t>𝐣𝐙𝟎</m:t>
                              </m:r>
                              <m:func>
                                <m:funcPr>
                                  <m:ctrlPr>
                                    <a:rPr lang="fr-CH" sz="1800" b="1" i="1" smtClean="0">
                                      <a:latin typeface="Cambria Math" panose="02040503050406030204" pitchFamily="18" charset="0"/>
                                    </a:rPr>
                                  </m:ctrlPr>
                                </m:funcPr>
                                <m:fName>
                                  <m:r>
                                    <a:rPr lang="fr-CH" sz="1800" b="1" i="1" smtClean="0">
                                      <a:latin typeface="Cambria Math" panose="02040503050406030204" pitchFamily="18" charset="0"/>
                                    </a:rPr>
                                    <m:t>𝒕𝒂𝒏</m:t>
                                  </m:r>
                                </m:fName>
                                <m:e>
                                  <m:d>
                                    <m:dPr>
                                      <m:ctrlPr>
                                        <a:rPr lang="fr-CH" sz="1800" b="1" i="1" smtClean="0">
                                          <a:latin typeface="Cambria Math" panose="02040503050406030204" pitchFamily="18" charset="0"/>
                                        </a:rPr>
                                      </m:ctrlPr>
                                    </m:dPr>
                                    <m:e>
                                      <m:f>
                                        <m:fPr>
                                          <m:ctrlPr>
                                            <a:rPr lang="fr-CH" sz="1800" b="1" i="1" smtClean="0">
                                              <a:latin typeface="Cambria Math" panose="02040503050406030204" pitchFamily="18" charset="0"/>
                                            </a:rPr>
                                          </m:ctrlPr>
                                        </m:fPr>
                                        <m:num>
                                          <m:r>
                                            <a:rPr lang="fr-CH" sz="1800" b="1" i="1" smtClean="0">
                                              <a:latin typeface="Cambria Math" panose="02040503050406030204" pitchFamily="18" charset="0"/>
                                            </a:rPr>
                                            <m:t>𝟐</m:t>
                                          </m:r>
                                          <m:r>
                                            <a:rPr lang="el-GR" sz="1800" b="1" i="1" smtClean="0">
                                              <a:latin typeface="Cambria Math" panose="02040503050406030204" pitchFamily="18" charset="0"/>
                                            </a:rPr>
                                            <m:t>𝝅</m:t>
                                          </m:r>
                                        </m:num>
                                        <m:den>
                                          <m:r>
                                            <a:rPr lang="el-GR" sz="1800" b="1" i="1" smtClean="0">
                                              <a:latin typeface="Cambria Math" panose="02040503050406030204" pitchFamily="18" charset="0"/>
                                            </a:rPr>
                                            <m:t>𝝀</m:t>
                                          </m:r>
                                        </m:den>
                                      </m:f>
                                      <m:f>
                                        <m:fPr>
                                          <m:ctrlPr>
                                            <a:rPr lang="fr-CH" sz="1800" b="1" i="1" smtClean="0">
                                              <a:latin typeface="Cambria Math" panose="02040503050406030204" pitchFamily="18" charset="0"/>
                                            </a:rPr>
                                          </m:ctrlPr>
                                        </m:fPr>
                                        <m:num>
                                          <m:r>
                                            <a:rPr lang="el-GR" sz="1800" b="1" i="1">
                                              <a:latin typeface="Cambria Math" panose="02040503050406030204" pitchFamily="18" charset="0"/>
                                            </a:rPr>
                                            <m:t>𝝀</m:t>
                                          </m:r>
                                        </m:num>
                                        <m:den>
                                          <m:r>
                                            <a:rPr lang="fr-CH" sz="1800" b="1" i="0" smtClean="0">
                                              <a:latin typeface="Cambria Math" panose="02040503050406030204" pitchFamily="18" charset="0"/>
                                            </a:rPr>
                                            <m:t>𝟒</m:t>
                                          </m:r>
                                        </m:den>
                                      </m:f>
                                    </m:e>
                                  </m:d>
                                </m:e>
                              </m:func>
                            </m:num>
                            <m:den>
                              <m:r>
                                <a:rPr lang="fr-CH" sz="1800" b="1" i="1" smtClean="0">
                                  <a:latin typeface="Cambria Math" panose="02040503050406030204" pitchFamily="18" charset="0"/>
                                </a:rPr>
                                <m:t>𝐙𝟎</m:t>
                              </m:r>
                              <m:r>
                                <a:rPr lang="fr-CH" sz="1800" b="1" smtClean="0">
                                  <a:latin typeface="Cambria Math" panose="02040503050406030204" pitchFamily="18" charset="0"/>
                                </a:rPr>
                                <m:t>+</m:t>
                              </m:r>
                              <m:r>
                                <a:rPr lang="fr-CH" sz="1800" b="1" i="1" smtClean="0">
                                  <a:latin typeface="Cambria Math" panose="02040503050406030204" pitchFamily="18" charset="0"/>
                                </a:rPr>
                                <m:t>𝐣𝐙</m:t>
                              </m:r>
                              <m:r>
                                <a:rPr lang="fr-CH" sz="1800" b="1" i="0" smtClean="0">
                                  <a:latin typeface="Cambria Math" panose="02040503050406030204" pitchFamily="18" charset="0"/>
                                </a:rPr>
                                <m:t>𝐋</m:t>
                              </m:r>
                              <m:func>
                                <m:funcPr>
                                  <m:ctrlPr>
                                    <a:rPr lang="fr-CH" sz="1800" b="1" i="1" smtClean="0">
                                      <a:latin typeface="Cambria Math" panose="02040503050406030204" pitchFamily="18" charset="0"/>
                                    </a:rPr>
                                  </m:ctrlPr>
                                </m:funcPr>
                                <m:fName>
                                  <m:r>
                                    <a:rPr lang="fr-CH" sz="1800" b="1" i="1" smtClean="0">
                                      <a:latin typeface="Cambria Math" panose="02040503050406030204" pitchFamily="18" charset="0"/>
                                    </a:rPr>
                                    <m:t>𝒕𝒂𝒏</m:t>
                                  </m:r>
                                </m:fName>
                                <m:e>
                                  <m:d>
                                    <m:dPr>
                                      <m:ctrlPr>
                                        <a:rPr lang="fr-CH" sz="1800" b="1" i="1" smtClean="0">
                                          <a:latin typeface="Cambria Math" panose="02040503050406030204" pitchFamily="18" charset="0"/>
                                        </a:rPr>
                                      </m:ctrlPr>
                                    </m:dPr>
                                    <m:e>
                                      <m:f>
                                        <m:fPr>
                                          <m:ctrlPr>
                                            <a:rPr lang="fr-CH" sz="1800" b="1" i="1">
                                              <a:latin typeface="Cambria Math" panose="02040503050406030204" pitchFamily="18" charset="0"/>
                                            </a:rPr>
                                          </m:ctrlPr>
                                        </m:fPr>
                                        <m:num>
                                          <m:r>
                                            <a:rPr lang="fr-CH" sz="1800" b="1" i="1">
                                              <a:latin typeface="Cambria Math" panose="02040503050406030204" pitchFamily="18" charset="0"/>
                                            </a:rPr>
                                            <m:t>𝟐</m:t>
                                          </m:r>
                                          <m:r>
                                            <a:rPr lang="el-GR" sz="1800" b="1" i="1">
                                              <a:latin typeface="Cambria Math" panose="02040503050406030204" pitchFamily="18" charset="0"/>
                                            </a:rPr>
                                            <m:t>𝝅</m:t>
                                          </m:r>
                                        </m:num>
                                        <m:den>
                                          <m:r>
                                            <a:rPr lang="el-GR" sz="1800" b="1" i="1">
                                              <a:latin typeface="Cambria Math" panose="02040503050406030204" pitchFamily="18" charset="0"/>
                                            </a:rPr>
                                            <m:t>𝝀</m:t>
                                          </m:r>
                                        </m:den>
                                      </m:f>
                                      <m:f>
                                        <m:fPr>
                                          <m:ctrlPr>
                                            <a:rPr lang="fr-CH" sz="1800" b="1" i="1">
                                              <a:latin typeface="Cambria Math" panose="02040503050406030204" pitchFamily="18" charset="0"/>
                                            </a:rPr>
                                          </m:ctrlPr>
                                        </m:fPr>
                                        <m:num>
                                          <m:r>
                                            <a:rPr lang="el-GR" sz="1800" b="1" i="1">
                                              <a:latin typeface="Cambria Math" panose="02040503050406030204" pitchFamily="18" charset="0"/>
                                            </a:rPr>
                                            <m:t>𝝀</m:t>
                                          </m:r>
                                        </m:num>
                                        <m:den>
                                          <m:r>
                                            <a:rPr lang="fr-CH" sz="1800" b="1" i="1">
                                              <a:latin typeface="Cambria Math" panose="02040503050406030204" pitchFamily="18" charset="0"/>
                                            </a:rPr>
                                            <m:t>𝟒</m:t>
                                          </m:r>
                                        </m:den>
                                      </m:f>
                                    </m:e>
                                  </m:d>
                                </m:e>
                              </m:func>
                            </m:den>
                          </m:f>
                        </m:e>
                      </m:d>
                      <m:r>
                        <a:rPr lang="fr-CH" sz="1800" b="1" smtClean="0">
                          <a:latin typeface="Cambria Math" panose="02040503050406030204" pitchFamily="18" charset="0"/>
                        </a:rPr>
                        <m:t>=</m:t>
                      </m:r>
                      <m:f>
                        <m:fPr>
                          <m:ctrlPr>
                            <a:rPr lang="fr-CH" sz="1800" b="1" i="1" smtClean="0">
                              <a:latin typeface="Cambria Math" panose="02040503050406030204" pitchFamily="18" charset="0"/>
                            </a:rPr>
                          </m:ctrlPr>
                        </m:fPr>
                        <m:num>
                          <m:sSup>
                            <m:sSupPr>
                              <m:ctrlPr>
                                <a:rPr lang="fr-CH" sz="1800" b="1" i="1" smtClean="0">
                                  <a:latin typeface="Cambria Math" panose="02040503050406030204" pitchFamily="18" charset="0"/>
                                </a:rPr>
                              </m:ctrlPr>
                            </m:sSupPr>
                            <m:e>
                              <m:r>
                                <a:rPr lang="fr-CH" sz="1800" b="1" i="1" smtClean="0">
                                  <a:latin typeface="Cambria Math" panose="02040503050406030204" pitchFamily="18" charset="0"/>
                                </a:rPr>
                                <m:t>𝒁</m:t>
                              </m:r>
                              <m:r>
                                <a:rPr lang="fr-CH" sz="1800" b="1" i="1" smtClean="0">
                                  <a:latin typeface="Cambria Math" panose="02040503050406030204" pitchFamily="18" charset="0"/>
                                </a:rPr>
                                <m:t>𝟎</m:t>
                              </m:r>
                            </m:e>
                            <m:sup>
                              <m:r>
                                <a:rPr lang="fr-CH" sz="1800" b="1" i="1" smtClean="0">
                                  <a:latin typeface="Cambria Math" panose="02040503050406030204" pitchFamily="18" charset="0"/>
                                </a:rPr>
                                <m:t>𝟐</m:t>
                              </m:r>
                            </m:sup>
                          </m:sSup>
                        </m:num>
                        <m:den>
                          <m:r>
                            <a:rPr lang="fr-CH" sz="1800" b="1" i="1" smtClean="0">
                              <a:latin typeface="Cambria Math" panose="02040503050406030204" pitchFamily="18" charset="0"/>
                            </a:rPr>
                            <m:t>𝐙</m:t>
                          </m:r>
                          <m:r>
                            <a:rPr lang="fr-CH" sz="1800" b="1" i="0" smtClean="0">
                              <a:latin typeface="Cambria Math" panose="02040503050406030204" pitchFamily="18" charset="0"/>
                            </a:rPr>
                            <m:t>𝐋</m:t>
                          </m:r>
                        </m:den>
                      </m:f>
                    </m:oMath>
                  </m:oMathPara>
                </a14:m>
                <a:endParaRPr lang="en-GB" sz="1800" b="1" dirty="0"/>
              </a:p>
              <a:p>
                <a:endParaRPr lang="en-GB" sz="1800" dirty="0"/>
              </a:p>
              <a:p>
                <a:r>
                  <a:rPr lang="en-GB" sz="1800" dirty="0"/>
                  <a:t>The above equation is important as it states that by using a quarter-wavelength of transmission line, the impedance of the load (ZL) can be transformed following the above equation</a:t>
                </a:r>
                <a:endParaRPr lang="en-US" sz="1800" dirty="0"/>
              </a:p>
            </p:txBody>
          </p:sp>
        </mc:Choice>
        <mc:Fallback xmlns="">
          <p:sp>
            <p:nvSpPr>
              <p:cNvPr id="3" name="Content Placeholder 2">
                <a:extLst>
                  <a:ext uri="{FF2B5EF4-FFF2-40B4-BE49-F238E27FC236}">
                    <a16:creationId xmlns:a16="http://schemas.microsoft.com/office/drawing/2014/main" id="{C05714DA-6107-1273-9291-9ACE11C67635}"/>
                  </a:ext>
                </a:extLst>
              </p:cNvPr>
              <p:cNvSpPr>
                <a:spLocks noGrp="1" noRot="1" noChangeAspect="1" noMove="1" noResize="1" noEditPoints="1" noAdjustHandles="1" noChangeArrowheads="1" noChangeShapeType="1" noTextEdit="1"/>
              </p:cNvSpPr>
              <p:nvPr>
                <p:ph sz="half" idx="1"/>
              </p:nvPr>
            </p:nvSpPr>
            <p:spPr>
              <a:blipFill>
                <a:blip r:embed="rId2"/>
                <a:stretch>
                  <a:fillRect l="-105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Content Placeholder 3">
                <a:extLst>
                  <a:ext uri="{FF2B5EF4-FFF2-40B4-BE49-F238E27FC236}">
                    <a16:creationId xmlns:a16="http://schemas.microsoft.com/office/drawing/2014/main" id="{F58D7591-B8CF-0C35-7086-12C3D9EC562C}"/>
                  </a:ext>
                </a:extLst>
              </p:cNvPr>
              <p:cNvSpPr>
                <a:spLocks noGrp="1"/>
              </p:cNvSpPr>
              <p:nvPr>
                <p:ph sz="half" idx="2"/>
              </p:nvPr>
            </p:nvSpPr>
            <p:spPr/>
            <p:txBody>
              <a:bodyPr>
                <a:noAutofit/>
              </a:bodyPr>
              <a:lstStyle/>
              <a:p>
                <a:r>
                  <a:rPr lang="en-GB" sz="1800" dirty="0"/>
                  <a:t>We can match a load with impedance ZL=75 Ohms to be 50 Ohms using a quarter-wave transformer</a:t>
                </a:r>
              </a:p>
              <a:p>
                <a:endParaRPr lang="en-GB" sz="1600" dirty="0"/>
              </a:p>
              <a:p>
                <a:endParaRPr lang="en-GB" sz="1600" dirty="0"/>
              </a:p>
              <a:p>
                <a:endParaRPr lang="en-GB" sz="1600" dirty="0"/>
              </a:p>
              <a:p>
                <a:endParaRPr lang="en-GB" sz="1600" dirty="0"/>
              </a:p>
              <a:p>
                <a:endParaRPr lang="en-GB" sz="1600" dirty="0"/>
              </a:p>
              <a:p>
                <a:endParaRPr lang="en-GB" sz="1600" dirty="0"/>
              </a:p>
              <a:p>
                <a:pPr/>
                <a14:m>
                  <m:oMathPara xmlns:m="http://schemas.openxmlformats.org/officeDocument/2006/math">
                    <m:oMathParaPr>
                      <m:jc m:val="centerGroup"/>
                    </m:oMathParaPr>
                    <m:oMath xmlns:m="http://schemas.openxmlformats.org/officeDocument/2006/math">
                      <m:r>
                        <a:rPr lang="fr-CH" sz="1600" b="1" i="1" smtClean="0">
                          <a:latin typeface="Cambria Math" panose="02040503050406030204" pitchFamily="18" charset="0"/>
                        </a:rPr>
                        <m:t>𝐙𝟎</m:t>
                      </m:r>
                      <m:r>
                        <a:rPr lang="fr-CH" sz="1600" b="1" smtClean="0">
                          <a:latin typeface="Cambria Math" panose="02040503050406030204" pitchFamily="18" charset="0"/>
                        </a:rPr>
                        <m:t> =</m:t>
                      </m:r>
                      <m:rad>
                        <m:radPr>
                          <m:degHide m:val="on"/>
                          <m:ctrlPr>
                            <a:rPr lang="fr-CH" sz="1600" b="1" i="1" smtClean="0">
                              <a:latin typeface="Cambria Math" panose="02040503050406030204" pitchFamily="18" charset="0"/>
                            </a:rPr>
                          </m:ctrlPr>
                        </m:radPr>
                        <m:deg/>
                        <m:e>
                          <m:r>
                            <a:rPr lang="fr-CH" sz="1600" b="1" i="1" smtClean="0">
                              <a:latin typeface="Cambria Math" panose="02040503050406030204" pitchFamily="18" charset="0"/>
                            </a:rPr>
                            <m:t>𝒁𝒊𝒏</m:t>
                          </m:r>
                          <m:r>
                            <a:rPr lang="fr-CH" sz="1600" b="1" i="1" smtClean="0">
                              <a:latin typeface="Cambria Math" panose="02040503050406030204" pitchFamily="18" charset="0"/>
                            </a:rPr>
                            <m:t> </m:t>
                          </m:r>
                          <m:r>
                            <a:rPr lang="fr-CH" sz="1600" b="1" i="1" smtClean="0">
                              <a:latin typeface="Cambria Math" panose="02040503050406030204" pitchFamily="18" charset="0"/>
                            </a:rPr>
                            <m:t>𝒁𝑳</m:t>
                          </m:r>
                        </m:e>
                      </m:rad>
                    </m:oMath>
                  </m:oMathPara>
                </a14:m>
                <a:endParaRPr lang="en-GB" sz="1600" b="1" dirty="0"/>
              </a:p>
              <a:p>
                <a:r>
                  <a:rPr lang="en-GB" sz="1800" dirty="0"/>
                  <a:t>Doing so if a transmitter has an impedance of 50 Ohms and is trying to deliver power to the DUT no power will be reflected to the transmitter</a:t>
                </a:r>
              </a:p>
              <a:p>
                <a:r>
                  <a:rPr lang="en-GB" sz="1800" dirty="0"/>
                  <a:t>It is relatively simple to match a single frequency, but becomes very difficult if wideband impedance matching is desired</a:t>
                </a:r>
                <a:endParaRPr lang="en-US" sz="1800" dirty="0"/>
              </a:p>
            </p:txBody>
          </p:sp>
        </mc:Choice>
        <mc:Fallback>
          <p:sp>
            <p:nvSpPr>
              <p:cNvPr id="4" name="Content Placeholder 3">
                <a:extLst>
                  <a:ext uri="{FF2B5EF4-FFF2-40B4-BE49-F238E27FC236}">
                    <a16:creationId xmlns:a16="http://schemas.microsoft.com/office/drawing/2014/main" id="{F58D7591-B8CF-0C35-7086-12C3D9EC562C}"/>
                  </a:ext>
                </a:extLst>
              </p:cNvPr>
              <p:cNvSpPr>
                <a:spLocks noGrp="1" noRot="1" noChangeAspect="1" noMove="1" noResize="1" noEditPoints="1" noAdjustHandles="1" noChangeArrowheads="1" noChangeShapeType="1" noTextEdit="1"/>
              </p:cNvSpPr>
              <p:nvPr>
                <p:ph sz="half" idx="2"/>
              </p:nvPr>
            </p:nvSpPr>
            <p:spPr>
              <a:blipFill>
                <a:blip r:embed="rId3"/>
                <a:stretch>
                  <a:fillRect l="-1059" t="-4622" r="-588" b="-5602"/>
                </a:stretch>
              </a:blipFill>
            </p:spPr>
            <p:txBody>
              <a:bodyPr/>
              <a:lstStyle/>
              <a:p>
                <a:r>
                  <a:rPr lang="en-US">
                    <a:noFill/>
                  </a:rPr>
                  <a:t> </a:t>
                </a:r>
              </a:p>
            </p:txBody>
          </p:sp>
        </mc:Fallback>
      </mc:AlternateContent>
      <p:sp>
        <p:nvSpPr>
          <p:cNvPr id="5" name="Date Placeholder 4">
            <a:extLst>
              <a:ext uri="{FF2B5EF4-FFF2-40B4-BE49-F238E27FC236}">
                <a16:creationId xmlns:a16="http://schemas.microsoft.com/office/drawing/2014/main" id="{11AFF43D-95C4-21ED-887F-AD27221C1DC3}"/>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A23BEB8D-EEB0-7F8E-2307-C1D2C70AA49B}"/>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1D3671E3-7179-6366-7E4B-F734BF5C42F2}"/>
              </a:ext>
            </a:extLst>
          </p:cNvPr>
          <p:cNvSpPr>
            <a:spLocks noGrp="1"/>
          </p:cNvSpPr>
          <p:nvPr>
            <p:ph type="sldNum" sz="quarter" idx="12"/>
          </p:nvPr>
        </p:nvSpPr>
        <p:spPr/>
        <p:txBody>
          <a:bodyPr/>
          <a:lstStyle/>
          <a:p>
            <a:fld id="{52CEAA4A-B6C7-482D-AA5B-B1AF60C88ED2}" type="slidenum">
              <a:rPr lang="en-US" smtClean="0"/>
              <a:pPr/>
              <a:t>7</a:t>
            </a:fld>
            <a:endParaRPr lang="en-US"/>
          </a:p>
        </p:txBody>
      </p:sp>
      <p:sp>
        <p:nvSpPr>
          <p:cNvPr id="17" name="Rectangle 16">
            <a:extLst>
              <a:ext uri="{FF2B5EF4-FFF2-40B4-BE49-F238E27FC236}">
                <a16:creationId xmlns:a16="http://schemas.microsoft.com/office/drawing/2014/main" id="{AC958A30-38FD-16AF-ABD9-58CD85AA64B7}"/>
              </a:ext>
            </a:extLst>
          </p:cNvPr>
          <p:cNvSpPr/>
          <p:nvPr/>
        </p:nvSpPr>
        <p:spPr>
          <a:xfrm>
            <a:off x="7612458" y="3354865"/>
            <a:ext cx="1116931"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err="1"/>
              <a:t>Z</a:t>
            </a:r>
            <a:r>
              <a:rPr lang="fr-CH" baseline="-25000" dirty="0" err="1"/>
              <a:t>in</a:t>
            </a:r>
            <a:r>
              <a:rPr lang="fr-CH" dirty="0"/>
              <a:t> = 50 </a:t>
            </a:r>
            <a:r>
              <a:rPr lang="el-GR" dirty="0"/>
              <a:t>Ω</a:t>
            </a:r>
            <a:endParaRPr lang="en-US" dirty="0"/>
          </a:p>
        </p:txBody>
      </p:sp>
      <p:sp>
        <p:nvSpPr>
          <p:cNvPr id="18" name="Oval 17">
            <a:extLst>
              <a:ext uri="{FF2B5EF4-FFF2-40B4-BE49-F238E27FC236}">
                <a16:creationId xmlns:a16="http://schemas.microsoft.com/office/drawing/2014/main" id="{43067DAE-65D0-8835-7D4D-6514C839F60A}"/>
              </a:ext>
            </a:extLst>
          </p:cNvPr>
          <p:cNvSpPr/>
          <p:nvPr/>
        </p:nvSpPr>
        <p:spPr>
          <a:xfrm>
            <a:off x="8637949" y="3055320"/>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sp>
        <p:nvSpPr>
          <p:cNvPr id="19" name="Oval 18">
            <a:extLst>
              <a:ext uri="{FF2B5EF4-FFF2-40B4-BE49-F238E27FC236}">
                <a16:creationId xmlns:a16="http://schemas.microsoft.com/office/drawing/2014/main" id="{460F33C3-F778-3FDF-1ED9-4AEA299C9B3F}"/>
              </a:ext>
            </a:extLst>
          </p:cNvPr>
          <p:cNvSpPr/>
          <p:nvPr/>
        </p:nvSpPr>
        <p:spPr>
          <a:xfrm>
            <a:off x="8637949" y="3985560"/>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cxnSp>
        <p:nvCxnSpPr>
          <p:cNvPr id="20" name="Straight Connector 19">
            <a:extLst>
              <a:ext uri="{FF2B5EF4-FFF2-40B4-BE49-F238E27FC236}">
                <a16:creationId xmlns:a16="http://schemas.microsoft.com/office/drawing/2014/main" id="{4077BF98-E551-C857-89D9-B9D9C1CBDFA0}"/>
              </a:ext>
            </a:extLst>
          </p:cNvPr>
          <p:cNvCxnSpPr>
            <a:cxnSpLocks/>
            <a:stCxn id="18" idx="6"/>
            <a:endCxn id="22" idx="2"/>
          </p:cNvCxnSpPr>
          <p:nvPr/>
        </p:nvCxnSpPr>
        <p:spPr>
          <a:xfrm>
            <a:off x="8729389" y="3101040"/>
            <a:ext cx="12761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EA2EC1D-444F-C754-6AED-BC2165B8CCB3}"/>
              </a:ext>
            </a:extLst>
          </p:cNvPr>
          <p:cNvCxnSpPr>
            <a:cxnSpLocks/>
            <a:stCxn id="19" idx="6"/>
            <a:endCxn id="23" idx="2"/>
          </p:cNvCxnSpPr>
          <p:nvPr/>
        </p:nvCxnSpPr>
        <p:spPr>
          <a:xfrm>
            <a:off x="8729389" y="4031280"/>
            <a:ext cx="127614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AC925F8F-CDA7-0814-4F18-0F27ACCA7E41}"/>
              </a:ext>
            </a:extLst>
          </p:cNvPr>
          <p:cNvSpPr/>
          <p:nvPr/>
        </p:nvSpPr>
        <p:spPr>
          <a:xfrm>
            <a:off x="10005529" y="3055320"/>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sp>
        <p:nvSpPr>
          <p:cNvPr id="23" name="Oval 22">
            <a:extLst>
              <a:ext uri="{FF2B5EF4-FFF2-40B4-BE49-F238E27FC236}">
                <a16:creationId xmlns:a16="http://schemas.microsoft.com/office/drawing/2014/main" id="{8498D8E0-B438-B769-C6DF-6FDDB20EFE45}"/>
              </a:ext>
            </a:extLst>
          </p:cNvPr>
          <p:cNvSpPr/>
          <p:nvPr/>
        </p:nvSpPr>
        <p:spPr>
          <a:xfrm>
            <a:off x="10005529" y="3985560"/>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97BB8B60-6F1A-0A76-1227-468227DF6114}"/>
              </a:ext>
            </a:extLst>
          </p:cNvPr>
          <p:cNvSpPr/>
          <p:nvPr/>
        </p:nvSpPr>
        <p:spPr>
          <a:xfrm>
            <a:off x="10214118" y="3360625"/>
            <a:ext cx="1116931"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Z</a:t>
            </a:r>
            <a:r>
              <a:rPr lang="fr-CH" baseline="-25000" dirty="0"/>
              <a:t>L </a:t>
            </a:r>
            <a:r>
              <a:rPr lang="fr-CH" dirty="0"/>
              <a:t>= 75 </a:t>
            </a:r>
            <a:r>
              <a:rPr lang="el-GR" dirty="0"/>
              <a:t>Ω</a:t>
            </a:r>
            <a:endParaRPr lang="en-US" dirty="0"/>
          </a:p>
        </p:txBody>
      </p:sp>
      <p:cxnSp>
        <p:nvCxnSpPr>
          <p:cNvPr id="25" name="Connector: Elbow 24">
            <a:extLst>
              <a:ext uri="{FF2B5EF4-FFF2-40B4-BE49-F238E27FC236}">
                <a16:creationId xmlns:a16="http://schemas.microsoft.com/office/drawing/2014/main" id="{001BB1BE-79BB-FF71-356D-DF8549AF3D4F}"/>
              </a:ext>
            </a:extLst>
          </p:cNvPr>
          <p:cNvCxnSpPr>
            <a:cxnSpLocks/>
            <a:stCxn id="22" idx="6"/>
            <a:endCxn id="24" idx="0"/>
          </p:cNvCxnSpPr>
          <p:nvPr/>
        </p:nvCxnSpPr>
        <p:spPr>
          <a:xfrm>
            <a:off x="10096969" y="3101040"/>
            <a:ext cx="675615" cy="25958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9134380B-EDC5-2F89-DB74-8A75CE4C4FCE}"/>
              </a:ext>
            </a:extLst>
          </p:cNvPr>
          <p:cNvCxnSpPr>
            <a:cxnSpLocks/>
            <a:stCxn id="23" idx="6"/>
            <a:endCxn id="24" idx="2"/>
          </p:cNvCxnSpPr>
          <p:nvPr/>
        </p:nvCxnSpPr>
        <p:spPr>
          <a:xfrm flipV="1">
            <a:off x="10096969" y="3726385"/>
            <a:ext cx="675615" cy="30489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C08FE5E-A903-3431-E894-2BF01B5606B0}"/>
              </a:ext>
            </a:extLst>
          </p:cNvPr>
          <p:cNvCxnSpPr>
            <a:cxnSpLocks/>
          </p:cNvCxnSpPr>
          <p:nvPr/>
        </p:nvCxnSpPr>
        <p:spPr>
          <a:xfrm>
            <a:off x="8729389" y="2819945"/>
            <a:ext cx="1276140" cy="0"/>
          </a:xfrm>
          <a:prstGeom prst="line">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71F4F219-8EC3-C5BD-0D6E-8A297B012D06}"/>
              </a:ext>
            </a:extLst>
          </p:cNvPr>
          <p:cNvSpPr txBox="1"/>
          <p:nvPr/>
        </p:nvSpPr>
        <p:spPr>
          <a:xfrm>
            <a:off x="8958532" y="2474114"/>
            <a:ext cx="817853" cy="369332"/>
          </a:xfrm>
          <a:prstGeom prst="rect">
            <a:avLst/>
          </a:prstGeom>
          <a:noFill/>
        </p:spPr>
        <p:txBody>
          <a:bodyPr wrap="none" rtlCol="0">
            <a:spAutoFit/>
          </a:bodyPr>
          <a:lstStyle/>
          <a:p>
            <a:r>
              <a:rPr lang="fr-CH" dirty="0">
                <a:solidFill>
                  <a:srgbClr val="002060"/>
                </a:solidFill>
              </a:rPr>
              <a:t>L = </a:t>
            </a:r>
            <a:r>
              <a:rPr lang="el-GR" dirty="0">
                <a:solidFill>
                  <a:srgbClr val="002060"/>
                </a:solidFill>
              </a:rPr>
              <a:t>λ</a:t>
            </a:r>
            <a:r>
              <a:rPr lang="fr-CH" dirty="0">
                <a:solidFill>
                  <a:srgbClr val="002060"/>
                </a:solidFill>
              </a:rPr>
              <a:t>/4</a:t>
            </a:r>
            <a:endParaRPr lang="en-US" dirty="0">
              <a:solidFill>
                <a:srgbClr val="002060"/>
              </a:solidFill>
            </a:endParaRPr>
          </a:p>
        </p:txBody>
      </p:sp>
      <p:sp>
        <p:nvSpPr>
          <p:cNvPr id="29" name="TextBox 28">
            <a:extLst>
              <a:ext uri="{FF2B5EF4-FFF2-40B4-BE49-F238E27FC236}">
                <a16:creationId xmlns:a16="http://schemas.microsoft.com/office/drawing/2014/main" id="{0871EC3C-A170-5EA1-D542-E88D20F1B55D}"/>
              </a:ext>
            </a:extLst>
          </p:cNvPr>
          <p:cNvSpPr txBox="1"/>
          <p:nvPr/>
        </p:nvSpPr>
        <p:spPr>
          <a:xfrm>
            <a:off x="8895248" y="3335682"/>
            <a:ext cx="1242648" cy="369332"/>
          </a:xfrm>
          <a:prstGeom prst="rect">
            <a:avLst/>
          </a:prstGeom>
          <a:noFill/>
        </p:spPr>
        <p:txBody>
          <a:bodyPr wrap="none" rtlCol="0">
            <a:spAutoFit/>
          </a:bodyPr>
          <a:lstStyle/>
          <a:p>
            <a:r>
              <a:rPr lang="fr-CH" dirty="0">
                <a:solidFill>
                  <a:srgbClr val="002060"/>
                </a:solidFill>
              </a:rPr>
              <a:t>Z</a:t>
            </a:r>
            <a:r>
              <a:rPr lang="fr-CH" baseline="-25000" dirty="0">
                <a:solidFill>
                  <a:srgbClr val="002060"/>
                </a:solidFill>
              </a:rPr>
              <a:t>0 </a:t>
            </a:r>
            <a:r>
              <a:rPr lang="fr-CH" dirty="0">
                <a:solidFill>
                  <a:srgbClr val="002060"/>
                </a:solidFill>
              </a:rPr>
              <a:t>= 61.2 </a:t>
            </a:r>
            <a:r>
              <a:rPr lang="el-GR" dirty="0">
                <a:solidFill>
                  <a:srgbClr val="002060"/>
                </a:solidFill>
              </a:rPr>
              <a:t>Ω</a:t>
            </a:r>
            <a:r>
              <a:rPr lang="fr-CH" dirty="0">
                <a:solidFill>
                  <a:srgbClr val="002060"/>
                </a:solidFill>
              </a:rPr>
              <a:t> </a:t>
            </a:r>
            <a:endParaRPr lang="en-US" dirty="0">
              <a:solidFill>
                <a:srgbClr val="002060"/>
              </a:solidFill>
            </a:endParaRPr>
          </a:p>
        </p:txBody>
      </p:sp>
      <p:sp>
        <p:nvSpPr>
          <p:cNvPr id="30" name="Rectangle 29">
            <a:extLst>
              <a:ext uri="{FF2B5EF4-FFF2-40B4-BE49-F238E27FC236}">
                <a16:creationId xmlns:a16="http://schemas.microsoft.com/office/drawing/2014/main" id="{5C7148FE-B324-B006-C042-833323A00686}"/>
              </a:ext>
            </a:extLst>
          </p:cNvPr>
          <p:cNvSpPr/>
          <p:nvPr/>
        </p:nvSpPr>
        <p:spPr>
          <a:xfrm>
            <a:off x="6510639" y="2918159"/>
            <a:ext cx="1012989"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Z</a:t>
            </a:r>
            <a:r>
              <a:rPr lang="fr-CH" baseline="-25000" dirty="0"/>
              <a:t>S </a:t>
            </a:r>
            <a:r>
              <a:rPr lang="fr-CH" dirty="0"/>
              <a:t>= 50 </a:t>
            </a:r>
            <a:r>
              <a:rPr lang="el-GR" dirty="0"/>
              <a:t>Ω</a:t>
            </a:r>
            <a:endParaRPr lang="en-US" dirty="0"/>
          </a:p>
        </p:txBody>
      </p:sp>
      <p:sp>
        <p:nvSpPr>
          <p:cNvPr id="31" name="Oval 30">
            <a:extLst>
              <a:ext uri="{FF2B5EF4-FFF2-40B4-BE49-F238E27FC236}">
                <a16:creationId xmlns:a16="http://schemas.microsoft.com/office/drawing/2014/main" id="{DACC866A-8582-B1FF-AEB3-6B2266ACA404}"/>
              </a:ext>
            </a:extLst>
          </p:cNvPr>
          <p:cNvSpPr/>
          <p:nvPr/>
        </p:nvSpPr>
        <p:spPr>
          <a:xfrm>
            <a:off x="6149449" y="3452436"/>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V</a:t>
            </a:r>
            <a:endParaRPr lang="en-US" dirty="0"/>
          </a:p>
        </p:txBody>
      </p:sp>
      <p:cxnSp>
        <p:nvCxnSpPr>
          <p:cNvPr id="32" name="Connector: Elbow 31">
            <a:extLst>
              <a:ext uri="{FF2B5EF4-FFF2-40B4-BE49-F238E27FC236}">
                <a16:creationId xmlns:a16="http://schemas.microsoft.com/office/drawing/2014/main" id="{67AA4655-EFB7-1672-9937-742A8A408EA0}"/>
              </a:ext>
            </a:extLst>
          </p:cNvPr>
          <p:cNvCxnSpPr>
            <a:cxnSpLocks/>
            <a:stCxn id="31" idx="0"/>
            <a:endCxn id="30" idx="1"/>
          </p:cNvCxnSpPr>
          <p:nvPr/>
        </p:nvCxnSpPr>
        <p:spPr>
          <a:xfrm rot="5400000" flipH="1" flipV="1">
            <a:off x="6268646" y="3210443"/>
            <a:ext cx="351397" cy="132590"/>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808A8685-2E3A-BB62-B3FC-6BFFF7E6A119}"/>
              </a:ext>
            </a:extLst>
          </p:cNvPr>
          <p:cNvSpPr/>
          <p:nvPr/>
        </p:nvSpPr>
        <p:spPr>
          <a:xfrm>
            <a:off x="7676029" y="3052828"/>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cxnSp>
        <p:nvCxnSpPr>
          <p:cNvPr id="34" name="Straight Connector 33">
            <a:extLst>
              <a:ext uri="{FF2B5EF4-FFF2-40B4-BE49-F238E27FC236}">
                <a16:creationId xmlns:a16="http://schemas.microsoft.com/office/drawing/2014/main" id="{0A4D00BB-EA24-1256-982D-E9A72A424E4D}"/>
              </a:ext>
            </a:extLst>
          </p:cNvPr>
          <p:cNvCxnSpPr>
            <a:cxnSpLocks/>
            <a:stCxn id="30" idx="3"/>
            <a:endCxn id="33" idx="2"/>
          </p:cNvCxnSpPr>
          <p:nvPr/>
        </p:nvCxnSpPr>
        <p:spPr>
          <a:xfrm flipV="1">
            <a:off x="7523628" y="3098548"/>
            <a:ext cx="152401" cy="2491"/>
          </a:xfrm>
          <a:prstGeom prst="line">
            <a:avLst/>
          </a:prstGeom>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C565CB77-13DC-E108-D50F-1F31CEC49104}"/>
              </a:ext>
            </a:extLst>
          </p:cNvPr>
          <p:cNvSpPr/>
          <p:nvPr/>
        </p:nvSpPr>
        <p:spPr>
          <a:xfrm>
            <a:off x="7676029" y="3983068"/>
            <a:ext cx="91440" cy="9144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cxnSp>
        <p:nvCxnSpPr>
          <p:cNvPr id="36" name="Connector: Elbow 35">
            <a:extLst>
              <a:ext uri="{FF2B5EF4-FFF2-40B4-BE49-F238E27FC236}">
                <a16:creationId xmlns:a16="http://schemas.microsoft.com/office/drawing/2014/main" id="{EEC1D3B6-D818-04D4-DF3D-27389A1D1726}"/>
              </a:ext>
            </a:extLst>
          </p:cNvPr>
          <p:cNvCxnSpPr>
            <a:cxnSpLocks/>
            <a:stCxn id="31" idx="4"/>
            <a:endCxn id="35" idx="2"/>
          </p:cNvCxnSpPr>
          <p:nvPr/>
        </p:nvCxnSpPr>
        <p:spPr>
          <a:xfrm rot="16200000" flipH="1">
            <a:off x="6967463" y="3320222"/>
            <a:ext cx="119152" cy="1297980"/>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353185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Clean room – preparation prior to assembly</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pic>
        <p:nvPicPr>
          <p:cNvPr id="8" name="Image 10"/>
          <p:cNvPicPr>
            <a:picLocks noChangeAspect="1"/>
          </p:cNvPicPr>
          <p:nvPr/>
        </p:nvPicPr>
        <p:blipFill rotWithShape="1">
          <a:blip r:embed="rId2" cstate="print">
            <a:extLst>
              <a:ext uri="{28A0092B-C50C-407E-A947-70E740481C1C}">
                <a14:useLocalDpi xmlns:a14="http://schemas.microsoft.com/office/drawing/2010/main" val="0"/>
              </a:ext>
            </a:extLst>
          </a:blip>
          <a:srcRect l="45420" t="1470" b="62677"/>
          <a:stretch/>
        </p:blipFill>
        <p:spPr>
          <a:xfrm>
            <a:off x="1343472" y="1236630"/>
            <a:ext cx="5956806" cy="2340000"/>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6200" y="1326630"/>
            <a:ext cx="2892950" cy="216000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5689" y="3752553"/>
            <a:ext cx="1790435" cy="2160000"/>
          </a:xfrm>
          <a:prstGeom prst="rect">
            <a:avLst/>
          </a:prstGeom>
          <a:ln>
            <a:noFill/>
          </a:ln>
          <a:effectLst>
            <a:outerShdw blurRad="292100" dist="139700" dir="2700000" algn="tl" rotWithShape="0">
              <a:srgbClr val="333333">
                <a:alpha val="65000"/>
              </a:srgbClr>
            </a:outerShdw>
          </a:effectLst>
        </p:spPr>
      </p:pic>
      <p:pic>
        <p:nvPicPr>
          <p:cNvPr id="11" name="Image 10"/>
          <p:cNvPicPr>
            <a:picLocks noChangeAspect="1"/>
          </p:cNvPicPr>
          <p:nvPr/>
        </p:nvPicPr>
        <p:blipFill rotWithShape="1">
          <a:blip r:embed="rId2" cstate="print">
            <a:extLst>
              <a:ext uri="{28A0092B-C50C-407E-A947-70E740481C1C}">
                <a14:useLocalDpi xmlns:a14="http://schemas.microsoft.com/office/drawing/2010/main" val="0"/>
              </a:ext>
            </a:extLst>
          </a:blip>
          <a:srcRect l="-34" t="58835" r="69160" b="6746"/>
          <a:stretch/>
        </p:blipFill>
        <p:spPr>
          <a:xfrm>
            <a:off x="5330994" y="3741532"/>
            <a:ext cx="3240000" cy="2160000"/>
          </a:xfrm>
          <a:prstGeom prst="rect">
            <a:avLst/>
          </a:prstGeom>
          <a:ln>
            <a:noFill/>
          </a:ln>
          <a:effectLst>
            <a:outerShdw blurRad="292100" dist="139700" dir="2700000" algn="tl" rotWithShape="0">
              <a:srgbClr val="333333">
                <a:alpha val="65000"/>
              </a:srgbClr>
            </a:outerShdw>
          </a:effectLst>
        </p:spPr>
      </p:pic>
      <p:sp>
        <p:nvSpPr>
          <p:cNvPr id="3" name="Footer Placeholder 2"/>
          <p:cNvSpPr>
            <a:spLocks noGrp="1"/>
          </p:cNvSpPr>
          <p:nvPr>
            <p:ph type="ftr" sz="quarter" idx="11"/>
          </p:nvPr>
        </p:nvSpPr>
        <p:spPr/>
        <p:txBody>
          <a:bodyPr/>
          <a:lstStyle/>
          <a:p>
            <a:r>
              <a:rPr lang="en-GB"/>
              <a:t>RF Power transport, eric.montesinos@cern.ch, CERN RF Amplifiers &amp; Couplers</a:t>
            </a:r>
          </a:p>
        </p:txBody>
      </p:sp>
      <p:sp>
        <p:nvSpPr>
          <p:cNvPr id="4" name="Slide Number Placeholder 3"/>
          <p:cNvSpPr>
            <a:spLocks noGrp="1"/>
          </p:cNvSpPr>
          <p:nvPr>
            <p:ph type="sldNum" sz="quarter" idx="12"/>
          </p:nvPr>
        </p:nvSpPr>
        <p:spPr/>
        <p:txBody>
          <a:bodyPr/>
          <a:lstStyle/>
          <a:p>
            <a:fld id="{EF86F7D3-99D0-4571-B698-B7532A3A637D}" type="slidenum">
              <a:rPr lang="en-GB" smtClean="0"/>
              <a:t>70</a:t>
            </a:fld>
            <a:endParaRPr lang="en-GB"/>
          </a:p>
        </p:txBody>
      </p:sp>
    </p:spTree>
    <p:extLst>
      <p:ext uri="{BB962C8B-B14F-4D97-AF65-F5344CB8AC3E}">
        <p14:creationId xmlns:p14="http://schemas.microsoft.com/office/powerpoint/2010/main" val="226144603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32304" y="1688767"/>
            <a:ext cx="5400000" cy="4050000"/>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GB" dirty="0"/>
              <a:t>Clean room – assembly in ISO 5</a:t>
            </a:r>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pic>
        <p:nvPicPr>
          <p:cNvPr id="12" name="Picture 2" descr="C:\Users\Eric\Desktop\20161214092316_IMG_051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342" r="22087"/>
          <a:stretch/>
        </p:blipFill>
        <p:spPr bwMode="auto">
          <a:xfrm>
            <a:off x="891768" y="1556792"/>
            <a:ext cx="2160000" cy="23625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3" name="Content Placeholder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92584" y="4113256"/>
            <a:ext cx="2160000" cy="1620000"/>
          </a:xfrm>
          <a:prstGeom prst="rect">
            <a:avLst/>
          </a:prstGeom>
          <a:ln>
            <a:noFill/>
          </a:ln>
          <a:effectLst>
            <a:outerShdw blurRad="292100" dist="139700" dir="2700000" algn="tl" rotWithShape="0">
              <a:srgbClr val="333333">
                <a:alpha val="65000"/>
              </a:srgbClr>
            </a:outerShdw>
          </a:effectLst>
        </p:spPr>
      </p:pic>
      <p:pic>
        <p:nvPicPr>
          <p:cNvPr id="14" name="Picture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57086" y="605828"/>
            <a:ext cx="2160000" cy="1620000"/>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91768" y="4127895"/>
            <a:ext cx="2160000" cy="1620000"/>
          </a:xfrm>
          <a:prstGeom prst="rect">
            <a:avLst/>
          </a:prstGeom>
          <a:ln>
            <a:noFill/>
          </a:ln>
          <a:effectLst>
            <a:outerShdw blurRad="292100" dist="139700" dir="2700000" algn="tl" rotWithShape="0">
              <a:srgbClr val="333333">
                <a:alpha val="65000"/>
              </a:srgbClr>
            </a:outerShdw>
          </a:effectLst>
        </p:spPr>
      </p:pic>
      <p:pic>
        <p:nvPicPr>
          <p:cNvPr id="16" name="Picture 1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69392" y="2359542"/>
            <a:ext cx="2160000" cy="1620000"/>
          </a:xfrm>
          <a:prstGeom prst="rect">
            <a:avLst/>
          </a:prstGeom>
          <a:ln>
            <a:noFill/>
          </a:ln>
          <a:effectLst>
            <a:outerShdw blurRad="292100" dist="139700" dir="2700000" algn="tl" rotWithShape="0">
              <a:srgbClr val="333333">
                <a:alpha val="65000"/>
              </a:srgbClr>
            </a:outerShdw>
          </a:effectLst>
        </p:spPr>
      </p:pic>
      <p:sp>
        <p:nvSpPr>
          <p:cNvPr id="3" name="Footer Placeholder 2"/>
          <p:cNvSpPr>
            <a:spLocks noGrp="1"/>
          </p:cNvSpPr>
          <p:nvPr>
            <p:ph type="ftr" sz="quarter" idx="11"/>
          </p:nvPr>
        </p:nvSpPr>
        <p:spPr/>
        <p:txBody>
          <a:bodyPr/>
          <a:lstStyle/>
          <a:p>
            <a:r>
              <a:rPr lang="en-GB"/>
              <a:t>RF Power transport, eric.montesinos@cern.ch, CERN RF Amplifiers &amp; Couplers</a:t>
            </a:r>
          </a:p>
        </p:txBody>
      </p:sp>
      <p:sp>
        <p:nvSpPr>
          <p:cNvPr id="4" name="Slide Number Placeholder 3"/>
          <p:cNvSpPr>
            <a:spLocks noGrp="1"/>
          </p:cNvSpPr>
          <p:nvPr>
            <p:ph type="sldNum" sz="quarter" idx="12"/>
          </p:nvPr>
        </p:nvSpPr>
        <p:spPr/>
        <p:txBody>
          <a:bodyPr/>
          <a:lstStyle/>
          <a:p>
            <a:fld id="{EF86F7D3-99D0-4571-B698-B7532A3A637D}" type="slidenum">
              <a:rPr lang="en-GB" smtClean="0"/>
              <a:t>71</a:t>
            </a:fld>
            <a:endParaRPr lang="en-GB"/>
          </a:p>
        </p:txBody>
      </p:sp>
    </p:spTree>
    <p:extLst>
      <p:ext uri="{BB962C8B-B14F-4D97-AF65-F5344CB8AC3E}">
        <p14:creationId xmlns:p14="http://schemas.microsoft.com/office/powerpoint/2010/main" val="235670211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Clean room – assembly in ISO 4</a:t>
            </a:r>
          </a:p>
        </p:txBody>
      </p:sp>
      <p:sp>
        <p:nvSpPr>
          <p:cNvPr id="3" name="Date Placeholder 2"/>
          <p:cNvSpPr>
            <a:spLocks noGrp="1"/>
          </p:cNvSpPr>
          <p:nvPr>
            <p:ph type="dt" sz="half" idx="10"/>
          </p:nvPr>
        </p:nvSpPr>
        <p:spPr/>
        <p:txBody>
          <a:bodyPr/>
          <a:lstStyle/>
          <a:p>
            <a:r>
              <a:rPr lang="en-US"/>
              <a:t>CAS course on "RF for Accelerators"  18 June - 01 July 2023, Berlin Germany</a:t>
            </a:r>
            <a:endParaRPr lang="en-GB"/>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32664" y="1556792"/>
            <a:ext cx="5400000" cy="4050000"/>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21296" y="3702593"/>
            <a:ext cx="2880000" cy="2160000"/>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21296" y="1285768"/>
            <a:ext cx="2880000" cy="2160000"/>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4032" y="3702593"/>
            <a:ext cx="2880000" cy="216000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4032" y="1286793"/>
            <a:ext cx="2880000" cy="2160000"/>
          </a:xfrm>
          <a:prstGeom prst="rect">
            <a:avLst/>
          </a:prstGeom>
          <a:ln>
            <a:noFill/>
          </a:ln>
          <a:effectLst>
            <a:outerShdw blurRad="292100" dist="139700" dir="2700000" algn="tl" rotWithShape="0">
              <a:srgbClr val="333333">
                <a:alpha val="65000"/>
              </a:srgbClr>
            </a:outerShdw>
          </a:effectLst>
        </p:spPr>
      </p:pic>
      <p:sp>
        <p:nvSpPr>
          <p:cNvPr id="11" name="Footer Placeholder 10"/>
          <p:cNvSpPr>
            <a:spLocks noGrp="1"/>
          </p:cNvSpPr>
          <p:nvPr>
            <p:ph type="ftr" sz="quarter" idx="11"/>
          </p:nvPr>
        </p:nvSpPr>
        <p:spPr/>
        <p:txBody>
          <a:bodyPr/>
          <a:lstStyle/>
          <a:p>
            <a:r>
              <a:rPr lang="en-GB"/>
              <a:t>RF Power transport, eric.montesinos@cern.ch, CERN RF Amplifiers &amp; Couplers</a:t>
            </a:r>
          </a:p>
        </p:txBody>
      </p:sp>
      <p:sp>
        <p:nvSpPr>
          <p:cNvPr id="12" name="Slide Number Placeholder 11"/>
          <p:cNvSpPr>
            <a:spLocks noGrp="1"/>
          </p:cNvSpPr>
          <p:nvPr>
            <p:ph type="sldNum" sz="quarter" idx="12"/>
          </p:nvPr>
        </p:nvSpPr>
        <p:spPr/>
        <p:txBody>
          <a:bodyPr/>
          <a:lstStyle/>
          <a:p>
            <a:fld id="{EF86F7D3-99D0-4571-B698-B7532A3A637D}" type="slidenum">
              <a:rPr lang="en-GB" smtClean="0"/>
              <a:t>72</a:t>
            </a:fld>
            <a:endParaRPr lang="en-GB"/>
          </a:p>
        </p:txBody>
      </p:sp>
    </p:spTree>
    <p:extLst>
      <p:ext uri="{BB962C8B-B14F-4D97-AF65-F5344CB8AC3E}">
        <p14:creationId xmlns:p14="http://schemas.microsoft.com/office/powerpoint/2010/main" val="34661734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References</a:t>
            </a:r>
          </a:p>
        </p:txBody>
      </p:sp>
      <p:sp>
        <p:nvSpPr>
          <p:cNvPr id="3" name="Content Placeholder 2"/>
          <p:cNvSpPr>
            <a:spLocks noGrp="1"/>
          </p:cNvSpPr>
          <p:nvPr>
            <p:ph idx="1"/>
          </p:nvPr>
        </p:nvSpPr>
        <p:spPr/>
        <p:txBody>
          <a:bodyPr>
            <a:normAutofit lnSpcReduction="10000"/>
          </a:bodyPr>
          <a:lstStyle/>
          <a:p>
            <a:pPr>
              <a:lnSpc>
                <a:spcPct val="100000"/>
              </a:lnSpc>
            </a:pPr>
            <a:r>
              <a:rPr lang="en-GB" sz="1600" dirty="0"/>
              <a:t>Reference Data for Radio Engineers (ISBN 0-672-22753-3)</a:t>
            </a:r>
          </a:p>
          <a:p>
            <a:pPr>
              <a:lnSpc>
                <a:spcPct val="100000"/>
              </a:lnSpc>
            </a:pPr>
            <a:r>
              <a:rPr lang="en-GB" sz="1600" dirty="0"/>
              <a:t>HÜTTE des </a:t>
            </a:r>
            <a:r>
              <a:rPr lang="en-GB" sz="1600" dirty="0" err="1"/>
              <a:t>ingenieurs</a:t>
            </a:r>
            <a:r>
              <a:rPr lang="en-GB" sz="1600" dirty="0"/>
              <a:t> </a:t>
            </a:r>
            <a:r>
              <a:rPr lang="en-GB" sz="1600" dirty="0" err="1"/>
              <a:t>taschenbuch</a:t>
            </a:r>
            <a:r>
              <a:rPr lang="en-GB" sz="1600" dirty="0"/>
              <a:t> (Berlin 1955 edition)</a:t>
            </a:r>
          </a:p>
          <a:p>
            <a:pPr>
              <a:lnSpc>
                <a:spcPct val="100000"/>
              </a:lnSpc>
            </a:pPr>
            <a:r>
              <a:rPr lang="en-GB" sz="1600" dirty="0" err="1"/>
              <a:t>Taschenbuch</a:t>
            </a:r>
            <a:r>
              <a:rPr lang="en-GB" sz="1600" dirty="0"/>
              <a:t> der </a:t>
            </a:r>
            <a:r>
              <a:rPr lang="en-GB" sz="1600" dirty="0" err="1"/>
              <a:t>Hochfrequenz-technik</a:t>
            </a:r>
            <a:r>
              <a:rPr lang="en-GB" sz="1600" dirty="0"/>
              <a:t> (Berlin-Heidelberg-New York 1968 edition)</a:t>
            </a:r>
          </a:p>
          <a:p>
            <a:pPr>
              <a:lnSpc>
                <a:spcPct val="100000"/>
              </a:lnSpc>
            </a:pPr>
            <a:endParaRPr lang="en-GB" sz="1600" dirty="0"/>
          </a:p>
          <a:p>
            <a:pPr>
              <a:lnSpc>
                <a:spcPct val="100000"/>
              </a:lnSpc>
            </a:pPr>
            <a:r>
              <a:rPr lang="en-GB" sz="1600" dirty="0"/>
              <a:t>RF power transportation, Stefan Choroba, DESY, CAS 2011</a:t>
            </a:r>
            <a:br>
              <a:rPr lang="en-GB" sz="1600" dirty="0"/>
            </a:br>
            <a:r>
              <a:rPr lang="en-GB" sz="1600" dirty="0">
                <a:hlinkClick r:id="rId2"/>
              </a:rPr>
              <a:t>https://cas.web.cern.ch/sites/default/files/lectures/ebeltoft-2010/choroba-1.pdf</a:t>
            </a:r>
            <a:endParaRPr lang="en-GB" sz="1600" dirty="0"/>
          </a:p>
          <a:p>
            <a:pPr>
              <a:lnSpc>
                <a:spcPct val="100000"/>
              </a:lnSpc>
            </a:pPr>
            <a:r>
              <a:rPr lang="en-GB" sz="1600" dirty="0"/>
              <a:t>Practical power capability of rectangular waveguides, Stefan Doebert, CERN, </a:t>
            </a:r>
            <a:r>
              <a:rPr lang="en-GB" sz="1600" dirty="0">
                <a:hlinkClick r:id="rId3"/>
              </a:rPr>
              <a:t>https://indico.cern.ch/event/245685/contributions/1565266/attachments/421127/584776/waveguidelimits.pdf</a:t>
            </a:r>
            <a:r>
              <a:rPr lang="en-GB" sz="1600" dirty="0"/>
              <a:t> </a:t>
            </a:r>
          </a:p>
          <a:p>
            <a:pPr>
              <a:lnSpc>
                <a:spcPct val="100000"/>
              </a:lnSpc>
            </a:pPr>
            <a:r>
              <a:rPr lang="en-GB" sz="1600" dirty="0"/>
              <a:t>MEGA Industries, Waveguides and Coaxial lines </a:t>
            </a:r>
            <a:r>
              <a:rPr lang="en-GB" sz="1600" dirty="0" err="1"/>
              <a:t>Catalog</a:t>
            </a:r>
            <a:br>
              <a:rPr lang="en-GB" sz="1600" dirty="0"/>
            </a:br>
            <a:r>
              <a:rPr lang="en-GB" sz="1600" dirty="0">
                <a:hlinkClick r:id="rId4"/>
              </a:rPr>
              <a:t>https://www.megaind.com/wp-content/uploads/2020/06/Mega-Waveguide-Catalog-15.pdf</a:t>
            </a:r>
            <a:br>
              <a:rPr lang="en-GB" sz="1600" dirty="0"/>
            </a:br>
            <a:r>
              <a:rPr lang="en-GB" sz="1600" dirty="0">
                <a:hlinkClick r:id="rId5"/>
              </a:rPr>
              <a:t>https://www.megaind.com/assets/files/catalogs%2FMega-Coaxial-Catalog.pdf</a:t>
            </a:r>
            <a:r>
              <a:rPr lang="en-GB" sz="1600" dirty="0"/>
              <a:t> </a:t>
            </a:r>
          </a:p>
          <a:p>
            <a:pPr>
              <a:lnSpc>
                <a:spcPct val="100000"/>
              </a:lnSpc>
            </a:pPr>
            <a:r>
              <a:rPr lang="en-GB" sz="1600" dirty="0"/>
              <a:t>AFT Circulators, CWRF 2022, </a:t>
            </a:r>
            <a:r>
              <a:rPr lang="en-GB" sz="1600" dirty="0">
                <a:hlinkClick r:id="rId6"/>
              </a:rPr>
              <a:t>https://indico.cern.ch/event/1116404/contributions/5003545/</a:t>
            </a:r>
            <a:endParaRPr lang="en-GB" sz="1600" dirty="0"/>
          </a:p>
          <a:p>
            <a:pPr>
              <a:lnSpc>
                <a:spcPct val="100000"/>
              </a:lnSpc>
            </a:pPr>
            <a:r>
              <a:rPr lang="en-GB" sz="1600" dirty="0"/>
              <a:t>SRF tutorial on FPC and HOMC, Eric Montesinos, CERN, SRF conference 2021</a:t>
            </a:r>
            <a:br>
              <a:rPr lang="en-GB" sz="1600" dirty="0"/>
            </a:br>
            <a:r>
              <a:rPr lang="en-GB" sz="1600" dirty="0">
                <a:hlinkClick r:id="rId7"/>
              </a:rPr>
              <a:t>https://indico.frib.msu.edu/event/38/attachments/159/1270/20210624_SRF_tutorial_FPC_Eric_Montesinos.pdf</a:t>
            </a:r>
            <a:endParaRPr lang="en-GB" sz="1400" dirty="0"/>
          </a:p>
        </p:txBody>
      </p:sp>
      <p:sp>
        <p:nvSpPr>
          <p:cNvPr id="5" name="Date Placeholder 4"/>
          <p:cNvSpPr>
            <a:spLocks noGrp="1"/>
          </p:cNvSpPr>
          <p:nvPr>
            <p:ph type="dt" sz="half" idx="10"/>
          </p:nvPr>
        </p:nvSpPr>
        <p:spPr/>
        <p:txBody>
          <a:bodyPr/>
          <a:lstStyle/>
          <a:p>
            <a:r>
              <a:rPr lang="en-US"/>
              <a:t>CAS course on "RF for Accelerators"  18 June - 01 July 2023, Berlin Germany</a:t>
            </a:r>
            <a:endParaRPr lang="en-GB"/>
          </a:p>
        </p:txBody>
      </p:sp>
      <p:sp>
        <p:nvSpPr>
          <p:cNvPr id="6" name="Footer Placeholder 5"/>
          <p:cNvSpPr>
            <a:spLocks noGrp="1"/>
          </p:cNvSpPr>
          <p:nvPr>
            <p:ph type="ftr" sz="quarter" idx="11"/>
          </p:nvPr>
        </p:nvSpPr>
        <p:spPr/>
        <p:txBody>
          <a:bodyPr/>
          <a:lstStyle/>
          <a:p>
            <a:r>
              <a:rPr lang="en-GB"/>
              <a:t>RF Power transport, eric.montesinos@cern.ch, CERN RF Amplifiers &amp; Couplers</a:t>
            </a:r>
          </a:p>
        </p:txBody>
      </p:sp>
      <p:sp>
        <p:nvSpPr>
          <p:cNvPr id="7" name="Slide Number Placeholder 6"/>
          <p:cNvSpPr>
            <a:spLocks noGrp="1"/>
          </p:cNvSpPr>
          <p:nvPr>
            <p:ph type="sldNum" sz="quarter" idx="12"/>
          </p:nvPr>
        </p:nvSpPr>
        <p:spPr/>
        <p:txBody>
          <a:bodyPr/>
          <a:lstStyle/>
          <a:p>
            <a:fld id="{63D9E045-23D1-47D5-8E30-952CC984C3CD}" type="slidenum">
              <a:rPr lang="en-GB" smtClean="0"/>
              <a:t>73</a:t>
            </a:fld>
            <a:endParaRPr lang="en-GB"/>
          </a:p>
        </p:txBody>
      </p:sp>
    </p:spTree>
    <p:extLst>
      <p:ext uri="{BB962C8B-B14F-4D97-AF65-F5344CB8AC3E}">
        <p14:creationId xmlns:p14="http://schemas.microsoft.com/office/powerpoint/2010/main" val="1737117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F9E3A-8B84-72AC-FEA5-EF21471692E9}"/>
              </a:ext>
            </a:extLst>
          </p:cNvPr>
          <p:cNvSpPr>
            <a:spLocks noGrp="1"/>
          </p:cNvSpPr>
          <p:nvPr>
            <p:ph type="title"/>
          </p:nvPr>
        </p:nvSpPr>
        <p:spPr/>
        <p:txBody>
          <a:bodyPr/>
          <a:lstStyle/>
          <a:p>
            <a:r>
              <a:rPr lang="en-US" dirty="0"/>
              <a:t>Transmission line families</a:t>
            </a:r>
          </a:p>
        </p:txBody>
      </p:sp>
      <p:sp>
        <p:nvSpPr>
          <p:cNvPr id="3" name="Content Placeholder 2">
            <a:extLst>
              <a:ext uri="{FF2B5EF4-FFF2-40B4-BE49-F238E27FC236}">
                <a16:creationId xmlns:a16="http://schemas.microsoft.com/office/drawing/2014/main" id="{EAF38310-639A-D6E5-53F3-F39C05342179}"/>
              </a:ext>
            </a:extLst>
          </p:cNvPr>
          <p:cNvSpPr>
            <a:spLocks noGrp="1"/>
          </p:cNvSpPr>
          <p:nvPr>
            <p:ph sz="half" idx="1"/>
          </p:nvPr>
        </p:nvSpPr>
        <p:spPr/>
        <p:txBody>
          <a:bodyPr>
            <a:normAutofit/>
          </a:bodyPr>
          <a:lstStyle/>
          <a:p>
            <a:r>
              <a:rPr lang="en-GB" sz="1800" b="1" dirty="0"/>
              <a:t>Two-wire lines </a:t>
            </a:r>
          </a:p>
          <a:p>
            <a:r>
              <a:rPr lang="en-GB" sz="1800" dirty="0"/>
              <a:t>often used for indoor antenna, radio or TV</a:t>
            </a:r>
          </a:p>
          <a:p>
            <a:r>
              <a:rPr lang="en-GB" sz="1800" i="1" dirty="0"/>
              <a:t>Radiation to the environment, cannot be used for high power Transportation</a:t>
            </a:r>
          </a:p>
          <a:p>
            <a:endParaRPr lang="en-GB" sz="1800" dirty="0"/>
          </a:p>
          <a:p>
            <a:endParaRPr lang="en-GB" sz="1800" dirty="0"/>
          </a:p>
          <a:p>
            <a:r>
              <a:rPr lang="en-GB" sz="1800" b="1" dirty="0"/>
              <a:t>Strip-lines </a:t>
            </a:r>
          </a:p>
          <a:p>
            <a:r>
              <a:rPr lang="en-GB" sz="1800" dirty="0"/>
              <a:t>often used for microwave integrated circuits </a:t>
            </a:r>
          </a:p>
          <a:p>
            <a:r>
              <a:rPr lang="en-GB" sz="1800" i="1" dirty="0"/>
              <a:t>Radiation to the environment and limited power capability, cannot be used for high power transportation</a:t>
            </a:r>
            <a:endParaRPr lang="en-US" sz="1800" i="1" dirty="0"/>
          </a:p>
        </p:txBody>
      </p:sp>
      <p:sp>
        <p:nvSpPr>
          <p:cNvPr id="5" name="Date Placeholder 4">
            <a:extLst>
              <a:ext uri="{FF2B5EF4-FFF2-40B4-BE49-F238E27FC236}">
                <a16:creationId xmlns:a16="http://schemas.microsoft.com/office/drawing/2014/main" id="{8A5A7E46-9C99-9408-11A8-75FB8E6510E4}"/>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3BF69C6C-49BA-B8BE-E84B-BE1C8079442C}"/>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577C29DA-D06A-A0E1-1332-D516A1255AFE}"/>
              </a:ext>
            </a:extLst>
          </p:cNvPr>
          <p:cNvSpPr>
            <a:spLocks noGrp="1"/>
          </p:cNvSpPr>
          <p:nvPr>
            <p:ph type="sldNum" sz="quarter" idx="12"/>
          </p:nvPr>
        </p:nvSpPr>
        <p:spPr/>
        <p:txBody>
          <a:bodyPr/>
          <a:lstStyle/>
          <a:p>
            <a:fld id="{52CEAA4A-B6C7-482D-AA5B-B1AF60C88ED2}" type="slidenum">
              <a:rPr lang="en-US" smtClean="0"/>
              <a:t>8</a:t>
            </a:fld>
            <a:endParaRPr lang="en-US"/>
          </a:p>
        </p:txBody>
      </p:sp>
      <p:pic>
        <p:nvPicPr>
          <p:cNvPr id="6146" name="Picture 2" descr="4.8 Two-Wire Line - RF and Microwave Engineering: Fundamentals of Wireless  Communications [Book]">
            <a:extLst>
              <a:ext uri="{FF2B5EF4-FFF2-40B4-BE49-F238E27FC236}">
                <a16:creationId xmlns:a16="http://schemas.microsoft.com/office/drawing/2014/main" id="{4FC0738D-9230-A225-2BA7-A782159F5FFF}"/>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b="16010"/>
          <a:stretch/>
        </p:blipFill>
        <p:spPr bwMode="auto">
          <a:xfrm>
            <a:off x="6672000" y="2348972"/>
            <a:ext cx="4086225" cy="9360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Difference Between Microstrip and Stripline | Sierra Circuits">
            <a:extLst>
              <a:ext uri="{FF2B5EF4-FFF2-40B4-BE49-F238E27FC236}">
                <a16:creationId xmlns:a16="http://schemas.microsoft.com/office/drawing/2014/main" id="{79883B64-82BE-1C79-BE85-CBCB9D784D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74" t="3847" r="2274" b="1162"/>
          <a:stretch/>
        </p:blipFill>
        <p:spPr bwMode="auto">
          <a:xfrm>
            <a:off x="7176000" y="3943256"/>
            <a:ext cx="2808000" cy="2039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2350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F9E3A-8B84-72AC-FEA5-EF21471692E9}"/>
              </a:ext>
            </a:extLst>
          </p:cNvPr>
          <p:cNvSpPr>
            <a:spLocks noGrp="1"/>
          </p:cNvSpPr>
          <p:nvPr>
            <p:ph type="title"/>
          </p:nvPr>
        </p:nvSpPr>
        <p:spPr/>
        <p:txBody>
          <a:bodyPr/>
          <a:lstStyle/>
          <a:p>
            <a:r>
              <a:rPr lang="en-US" dirty="0"/>
              <a:t>Transmission line families</a:t>
            </a:r>
          </a:p>
        </p:txBody>
      </p:sp>
      <p:sp>
        <p:nvSpPr>
          <p:cNvPr id="3" name="Content Placeholder 2">
            <a:extLst>
              <a:ext uri="{FF2B5EF4-FFF2-40B4-BE49-F238E27FC236}">
                <a16:creationId xmlns:a16="http://schemas.microsoft.com/office/drawing/2014/main" id="{EAF38310-639A-D6E5-53F3-F39C05342179}"/>
              </a:ext>
            </a:extLst>
          </p:cNvPr>
          <p:cNvSpPr>
            <a:spLocks noGrp="1"/>
          </p:cNvSpPr>
          <p:nvPr>
            <p:ph sz="half" idx="1"/>
          </p:nvPr>
        </p:nvSpPr>
        <p:spPr/>
        <p:txBody>
          <a:bodyPr>
            <a:normAutofit/>
          </a:bodyPr>
          <a:lstStyle/>
          <a:p>
            <a:pPr>
              <a:lnSpc>
                <a:spcPct val="100000"/>
              </a:lnSpc>
              <a:spcBef>
                <a:spcPts val="0"/>
              </a:spcBef>
            </a:pPr>
            <a:r>
              <a:rPr lang="en-GB" sz="1800" b="1" dirty="0"/>
              <a:t>Coaxial lines </a:t>
            </a:r>
          </a:p>
          <a:p>
            <a:pPr>
              <a:lnSpc>
                <a:spcPct val="100000"/>
              </a:lnSpc>
              <a:spcBef>
                <a:spcPts val="0"/>
              </a:spcBef>
            </a:pPr>
            <a:r>
              <a:rPr lang="en-GB" sz="1800" dirty="0"/>
              <a:t>often used for power RF transmission and connection of RF components</a:t>
            </a:r>
          </a:p>
          <a:p>
            <a:pPr>
              <a:lnSpc>
                <a:spcPct val="100000"/>
              </a:lnSpc>
              <a:spcBef>
                <a:spcPts val="0"/>
              </a:spcBef>
            </a:pPr>
            <a:r>
              <a:rPr lang="en-GB" sz="1800" i="1" dirty="0"/>
              <a:t>High loss above a certain frequency due to heating of inner conductor and dielectric material and limited power capability at higher frequencies due to small dimensions</a:t>
            </a:r>
          </a:p>
          <a:p>
            <a:pPr>
              <a:lnSpc>
                <a:spcPct val="100000"/>
              </a:lnSpc>
              <a:spcBef>
                <a:spcPts val="0"/>
              </a:spcBef>
            </a:pPr>
            <a:endParaRPr lang="en-GB" sz="1800" dirty="0"/>
          </a:p>
          <a:p>
            <a:pPr>
              <a:lnSpc>
                <a:spcPct val="100000"/>
              </a:lnSpc>
              <a:spcBef>
                <a:spcPts val="0"/>
              </a:spcBef>
            </a:pPr>
            <a:endParaRPr lang="en-GB" sz="1800" dirty="0"/>
          </a:p>
          <a:p>
            <a:pPr>
              <a:lnSpc>
                <a:spcPct val="100000"/>
              </a:lnSpc>
              <a:spcBef>
                <a:spcPts val="0"/>
              </a:spcBef>
            </a:pPr>
            <a:r>
              <a:rPr lang="en-GB" sz="1800" b="1" dirty="0"/>
              <a:t>Waveguides </a:t>
            </a:r>
            <a:r>
              <a:rPr lang="en-GB" sz="1800" dirty="0"/>
              <a:t>(rectangular, cylindrical, elliptical)</a:t>
            </a:r>
          </a:p>
          <a:p>
            <a:pPr>
              <a:lnSpc>
                <a:spcPct val="100000"/>
              </a:lnSpc>
              <a:spcBef>
                <a:spcPts val="0"/>
              </a:spcBef>
            </a:pPr>
            <a:r>
              <a:rPr lang="en-GB" sz="1800" dirty="0"/>
              <a:t>often used for high power RF transmission (mostly rectangular) </a:t>
            </a:r>
          </a:p>
          <a:p>
            <a:pPr>
              <a:lnSpc>
                <a:spcPct val="100000"/>
              </a:lnSpc>
              <a:spcBef>
                <a:spcPts val="0"/>
              </a:spcBef>
            </a:pPr>
            <a:r>
              <a:rPr lang="en-GB" sz="1800" i="1" dirty="0"/>
              <a:t>Waveguide plumbing, rigidity</a:t>
            </a:r>
            <a:endParaRPr lang="en-US" sz="1600" i="1" dirty="0"/>
          </a:p>
        </p:txBody>
      </p:sp>
      <p:sp>
        <p:nvSpPr>
          <p:cNvPr id="5" name="Date Placeholder 4">
            <a:extLst>
              <a:ext uri="{FF2B5EF4-FFF2-40B4-BE49-F238E27FC236}">
                <a16:creationId xmlns:a16="http://schemas.microsoft.com/office/drawing/2014/main" id="{8A5A7E46-9C99-9408-11A8-75FB8E6510E4}"/>
              </a:ext>
            </a:extLst>
          </p:cNvPr>
          <p:cNvSpPr>
            <a:spLocks noGrp="1"/>
          </p:cNvSpPr>
          <p:nvPr>
            <p:ph type="dt" sz="half" idx="10"/>
          </p:nvPr>
        </p:nvSpPr>
        <p:spPr/>
        <p:txBody>
          <a:bodyPr/>
          <a:lstStyle/>
          <a:p>
            <a:r>
              <a:rPr lang="en-US"/>
              <a:t>CAS course on "RF for Accelerators"  18 June - 01 July 2023, Berlin Germany</a:t>
            </a:r>
          </a:p>
        </p:txBody>
      </p:sp>
      <p:sp>
        <p:nvSpPr>
          <p:cNvPr id="6" name="Footer Placeholder 5">
            <a:extLst>
              <a:ext uri="{FF2B5EF4-FFF2-40B4-BE49-F238E27FC236}">
                <a16:creationId xmlns:a16="http://schemas.microsoft.com/office/drawing/2014/main" id="{3BF69C6C-49BA-B8BE-E84B-BE1C8079442C}"/>
              </a:ext>
            </a:extLst>
          </p:cNvPr>
          <p:cNvSpPr>
            <a:spLocks noGrp="1"/>
          </p:cNvSpPr>
          <p:nvPr>
            <p:ph type="ftr" sz="quarter" idx="11"/>
          </p:nvPr>
        </p:nvSpPr>
        <p:spPr/>
        <p:txBody>
          <a:bodyPr/>
          <a:lstStyle/>
          <a:p>
            <a:r>
              <a:rPr lang="en-US"/>
              <a:t>RF Power transport, eric.montesinos@cern.ch, CERN RF Amplifiers &amp; Couplers</a:t>
            </a:r>
          </a:p>
        </p:txBody>
      </p:sp>
      <p:sp>
        <p:nvSpPr>
          <p:cNvPr id="7" name="Slide Number Placeholder 6">
            <a:extLst>
              <a:ext uri="{FF2B5EF4-FFF2-40B4-BE49-F238E27FC236}">
                <a16:creationId xmlns:a16="http://schemas.microsoft.com/office/drawing/2014/main" id="{577C29DA-D06A-A0E1-1332-D516A1255AFE}"/>
              </a:ext>
            </a:extLst>
          </p:cNvPr>
          <p:cNvSpPr>
            <a:spLocks noGrp="1"/>
          </p:cNvSpPr>
          <p:nvPr>
            <p:ph type="sldNum" sz="quarter" idx="12"/>
          </p:nvPr>
        </p:nvSpPr>
        <p:spPr/>
        <p:txBody>
          <a:bodyPr/>
          <a:lstStyle/>
          <a:p>
            <a:fld id="{52CEAA4A-B6C7-482D-AA5B-B1AF60C88ED2}" type="slidenum">
              <a:rPr lang="en-US" smtClean="0"/>
              <a:t>9</a:t>
            </a:fld>
            <a:endParaRPr lang="en-US"/>
          </a:p>
        </p:txBody>
      </p:sp>
      <p:pic>
        <p:nvPicPr>
          <p:cNvPr id="9" name="Picture 2" descr="What is a coaxial cable? A definition from WhatIs.com">
            <a:extLst>
              <a:ext uri="{FF2B5EF4-FFF2-40B4-BE49-F238E27FC236}">
                <a16:creationId xmlns:a16="http://schemas.microsoft.com/office/drawing/2014/main" id="{78E68319-39F6-0C98-18AD-4C67D3F0BCD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876" t="9592" r="6451" b="10012"/>
          <a:stretch/>
        </p:blipFill>
        <p:spPr bwMode="auto">
          <a:xfrm>
            <a:off x="6816000" y="1792061"/>
            <a:ext cx="4032000" cy="206683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Waveguide Theory and Application (NEETS), Module 11 - RF Cafe">
            <a:extLst>
              <a:ext uri="{FF2B5EF4-FFF2-40B4-BE49-F238E27FC236}">
                <a16:creationId xmlns:a16="http://schemas.microsoft.com/office/drawing/2014/main" id="{E618DE12-7A5D-8431-72DB-7A0E12A228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262" y="4207511"/>
            <a:ext cx="1895475" cy="180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881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Theme2</Template>
  <TotalTime>3696</TotalTime>
  <Words>7818</Words>
  <Application>Microsoft Office PowerPoint</Application>
  <PresentationFormat>Widescreen</PresentationFormat>
  <Paragraphs>1118</Paragraphs>
  <Slides>73</Slides>
  <Notes>1</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73</vt:i4>
      </vt:variant>
    </vt:vector>
  </HeadingPairs>
  <TitlesOfParts>
    <vt:vector size="78" baseType="lpstr">
      <vt:lpstr>Arial</vt:lpstr>
      <vt:lpstr>Calibri</vt:lpstr>
      <vt:lpstr>Calibri Light</vt:lpstr>
      <vt:lpstr>Cambria Math</vt:lpstr>
      <vt:lpstr>Office Theme</vt:lpstr>
      <vt:lpstr>RF for Accelerators  RF power transport</vt:lpstr>
      <vt:lpstr>PowerPoint Presentation</vt:lpstr>
      <vt:lpstr>Outlook</vt:lpstr>
      <vt:lpstr>RF Power Lines</vt:lpstr>
      <vt:lpstr>Introduction to Transmission Lines</vt:lpstr>
      <vt:lpstr>Introduction to Transmission Lines</vt:lpstr>
      <vt:lpstr>Introduction to Transmission Lines</vt:lpstr>
      <vt:lpstr>Transmission line families</vt:lpstr>
      <vt:lpstr>Transmission line families</vt:lpstr>
      <vt:lpstr>RF flowing only through first layers of the material</vt:lpstr>
      <vt:lpstr>Skin depth effect</vt:lpstr>
      <vt:lpstr>Outlook</vt:lpstr>
      <vt:lpstr>Rectangular waveguides</vt:lpstr>
      <vt:lpstr>Rectangular waveguides</vt:lpstr>
      <vt:lpstr>Rectangular waveguides, Maximum Power handling</vt:lpstr>
      <vt:lpstr>Rectangular waveguides, Attenuation</vt:lpstr>
      <vt:lpstr>Rectangular waveguides</vt:lpstr>
      <vt:lpstr>Rectangular waveguides</vt:lpstr>
      <vt:lpstr>Rectangular waveguides</vt:lpstr>
      <vt:lpstr>Rectangular waveguides</vt:lpstr>
      <vt:lpstr>Distribution with rectangular waveguides</vt:lpstr>
      <vt:lpstr>Distribution with rectangular waveguides</vt:lpstr>
      <vt:lpstr>Rectangular waveguides</vt:lpstr>
      <vt:lpstr>Outlook</vt:lpstr>
      <vt:lpstr>Coaxial Lines</vt:lpstr>
      <vt:lpstr>Coaxial lines Maximum Power handling</vt:lpstr>
      <vt:lpstr>Coaxial lines Attenuation</vt:lpstr>
      <vt:lpstr>Why 50 Ohms lines ?</vt:lpstr>
      <vt:lpstr>Coaxial Lines</vt:lpstr>
      <vt:lpstr>Coaxial Lines</vt:lpstr>
      <vt:lpstr>Coaxial Lines</vt:lpstr>
      <vt:lpstr>PowerPoint Presentation</vt:lpstr>
      <vt:lpstr>Coaxial Lines</vt:lpstr>
      <vt:lpstr>Outlook</vt:lpstr>
      <vt:lpstr>Mismatch</vt:lpstr>
      <vt:lpstr>Reflection from Device Under Test (DUT)</vt:lpstr>
      <vt:lpstr>Reflection from Device Under Test (DUT)</vt:lpstr>
      <vt:lpstr>Reflection from Load</vt:lpstr>
      <vt:lpstr>Circulator</vt:lpstr>
      <vt:lpstr>Circulator</vt:lpstr>
      <vt:lpstr>Circulator</vt:lpstr>
      <vt:lpstr>Circulator</vt:lpstr>
      <vt:lpstr>Circulator</vt:lpstr>
      <vt:lpstr>Outlook</vt:lpstr>
      <vt:lpstr>Power Couplers</vt:lpstr>
      <vt:lpstr>Fundamental Power Coupler FPC</vt:lpstr>
      <vt:lpstr>Overview of the CERN power couplers since the 2000’s</vt:lpstr>
      <vt:lpstr>Example of a design</vt:lpstr>
      <vt:lpstr>Ceramic</vt:lpstr>
      <vt:lpstr>Ceramic material</vt:lpstr>
      <vt:lpstr>Metallization</vt:lpstr>
      <vt:lpstr>Window families</vt:lpstr>
      <vt:lpstr>Disk windows</vt:lpstr>
      <vt:lpstr>Disk windows</vt:lpstr>
      <vt:lpstr>Cylindrical window</vt:lpstr>
      <vt:lpstr>Coaxial disk</vt:lpstr>
      <vt:lpstr>Coaxial disk</vt:lpstr>
      <vt:lpstr>Arcing in FPC</vt:lpstr>
      <vt:lpstr>Arcing along ceramic on the air side</vt:lpstr>
      <vt:lpstr>Arcing along ceramic on the air side</vt:lpstr>
      <vt:lpstr>FPC ceramic crack</vt:lpstr>
      <vt:lpstr>RF processing or FPC conditioning</vt:lpstr>
      <vt:lpstr>Outer antenna line</vt:lpstr>
      <vt:lpstr>Outer antenna line</vt:lpstr>
      <vt:lpstr>Outer antenna line</vt:lpstr>
      <vt:lpstr>Cryomodule integration requirements</vt:lpstr>
      <vt:lpstr>Cryomodule integration requirements</vt:lpstr>
      <vt:lpstr>Cryomodule integration requirements</vt:lpstr>
      <vt:lpstr>Clean room</vt:lpstr>
      <vt:lpstr>Clean room – preparation prior to assembly</vt:lpstr>
      <vt:lpstr>Clean room – assembly in ISO 5</vt:lpstr>
      <vt:lpstr>Clean room – assembly in ISO 4</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 for Accelerators</dc:title>
  <dc:creator>Eric Montesinos</dc:creator>
  <cp:lastModifiedBy>Eric Montesinos</cp:lastModifiedBy>
  <cp:revision>118</cp:revision>
  <dcterms:created xsi:type="dcterms:W3CDTF">2023-06-12T09:30:38Z</dcterms:created>
  <dcterms:modified xsi:type="dcterms:W3CDTF">2023-06-22T05:46:19Z</dcterms:modified>
</cp:coreProperties>
</file>