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311" r:id="rId12"/>
    <p:sldId id="312" r:id="rId13"/>
    <p:sldId id="313" r:id="rId14"/>
    <p:sldId id="266" r:id="rId15"/>
    <p:sldId id="267" r:id="rId16"/>
    <p:sldId id="268" r:id="rId17"/>
    <p:sldId id="269" r:id="rId18"/>
    <p:sldId id="270" r:id="rId19"/>
    <p:sldId id="271" r:id="rId20"/>
    <p:sldId id="272" r:id="rId21"/>
    <p:sldId id="273" r:id="rId22"/>
    <p:sldId id="274" r:id="rId23"/>
    <p:sldId id="275" r:id="rId24"/>
    <p:sldId id="27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sorterViewPr>
    <p:cViewPr>
      <p:scale>
        <a:sx n="100" d="100"/>
        <a:sy n="100" d="100"/>
      </p:scale>
      <p:origin x="0" y="-42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BA9065-E428-4DB8-A60B-3A6F4BB03FFF}" type="datetimeFigureOut">
              <a:rPr lang="en-GB" smtClean="0"/>
              <a:t>30/06/2023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68334-D363-4119-978A-23606E4F0DF6}" type="slidenum">
              <a:rPr lang="en-GB" smtClean="0"/>
              <a:t>‹#›</a:t>
            </a:fld>
            <a:endParaRPr lang="en-GB"/>
          </a:p>
        </p:txBody>
      </p:sp>
    </p:spTree>
    <p:extLst>
      <p:ext uri="{BB962C8B-B14F-4D97-AF65-F5344CB8AC3E}">
        <p14:creationId xmlns:p14="http://schemas.microsoft.com/office/powerpoint/2010/main" val="2051804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a:t>
            </a:fld>
            <a:endParaRPr lang="en-US"/>
          </a:p>
        </p:txBody>
      </p:sp>
    </p:spTree>
    <p:extLst>
      <p:ext uri="{BB962C8B-B14F-4D97-AF65-F5344CB8AC3E}">
        <p14:creationId xmlns:p14="http://schemas.microsoft.com/office/powerpoint/2010/main" val="20773939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16</a:t>
            </a:fld>
            <a:endParaRPr lang="en-US"/>
          </a:p>
        </p:txBody>
      </p:sp>
    </p:spTree>
    <p:extLst>
      <p:ext uri="{BB962C8B-B14F-4D97-AF65-F5344CB8AC3E}">
        <p14:creationId xmlns:p14="http://schemas.microsoft.com/office/powerpoint/2010/main" val="1127501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18</a:t>
            </a:fld>
            <a:endParaRPr lang="en-US"/>
          </a:p>
        </p:txBody>
      </p:sp>
    </p:spTree>
    <p:extLst>
      <p:ext uri="{BB962C8B-B14F-4D97-AF65-F5344CB8AC3E}">
        <p14:creationId xmlns:p14="http://schemas.microsoft.com/office/powerpoint/2010/main" val="2400973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19</a:t>
            </a:fld>
            <a:endParaRPr lang="en-US"/>
          </a:p>
        </p:txBody>
      </p:sp>
    </p:spTree>
    <p:extLst>
      <p:ext uri="{BB962C8B-B14F-4D97-AF65-F5344CB8AC3E}">
        <p14:creationId xmlns:p14="http://schemas.microsoft.com/office/powerpoint/2010/main" val="4120886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20</a:t>
            </a:fld>
            <a:endParaRPr lang="en-US"/>
          </a:p>
        </p:txBody>
      </p:sp>
    </p:spTree>
    <p:extLst>
      <p:ext uri="{BB962C8B-B14F-4D97-AF65-F5344CB8AC3E}">
        <p14:creationId xmlns:p14="http://schemas.microsoft.com/office/powerpoint/2010/main" val="3801666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21</a:t>
            </a:fld>
            <a:endParaRPr lang="en-US"/>
          </a:p>
        </p:txBody>
      </p:sp>
    </p:spTree>
    <p:extLst>
      <p:ext uri="{BB962C8B-B14F-4D97-AF65-F5344CB8AC3E}">
        <p14:creationId xmlns:p14="http://schemas.microsoft.com/office/powerpoint/2010/main" val="216066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22</a:t>
            </a:fld>
            <a:endParaRPr lang="en-US"/>
          </a:p>
        </p:txBody>
      </p:sp>
    </p:spTree>
    <p:extLst>
      <p:ext uri="{BB962C8B-B14F-4D97-AF65-F5344CB8AC3E}">
        <p14:creationId xmlns:p14="http://schemas.microsoft.com/office/powerpoint/2010/main" val="3907786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23</a:t>
            </a:fld>
            <a:endParaRPr lang="en-US"/>
          </a:p>
        </p:txBody>
      </p:sp>
    </p:spTree>
    <p:extLst>
      <p:ext uri="{BB962C8B-B14F-4D97-AF65-F5344CB8AC3E}">
        <p14:creationId xmlns:p14="http://schemas.microsoft.com/office/powerpoint/2010/main" val="2860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4</a:t>
            </a:fld>
            <a:endParaRPr lang="en-US"/>
          </a:p>
        </p:txBody>
      </p:sp>
    </p:spTree>
    <p:extLst>
      <p:ext uri="{BB962C8B-B14F-4D97-AF65-F5344CB8AC3E}">
        <p14:creationId xmlns:p14="http://schemas.microsoft.com/office/powerpoint/2010/main" val="3763130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5</a:t>
            </a:fld>
            <a:endParaRPr lang="en-US"/>
          </a:p>
        </p:txBody>
      </p:sp>
    </p:spTree>
    <p:extLst>
      <p:ext uri="{BB962C8B-B14F-4D97-AF65-F5344CB8AC3E}">
        <p14:creationId xmlns:p14="http://schemas.microsoft.com/office/powerpoint/2010/main" val="2602453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6</a:t>
            </a:fld>
            <a:endParaRPr lang="en-US"/>
          </a:p>
        </p:txBody>
      </p:sp>
    </p:spTree>
    <p:extLst>
      <p:ext uri="{BB962C8B-B14F-4D97-AF65-F5344CB8AC3E}">
        <p14:creationId xmlns:p14="http://schemas.microsoft.com/office/powerpoint/2010/main" val="16121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7</a:t>
            </a:fld>
            <a:endParaRPr lang="en-US"/>
          </a:p>
        </p:txBody>
      </p:sp>
    </p:spTree>
    <p:extLst>
      <p:ext uri="{BB962C8B-B14F-4D97-AF65-F5344CB8AC3E}">
        <p14:creationId xmlns:p14="http://schemas.microsoft.com/office/powerpoint/2010/main" val="3792413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8</a:t>
            </a:fld>
            <a:endParaRPr lang="en-US"/>
          </a:p>
        </p:txBody>
      </p:sp>
    </p:spTree>
    <p:extLst>
      <p:ext uri="{BB962C8B-B14F-4D97-AF65-F5344CB8AC3E}">
        <p14:creationId xmlns:p14="http://schemas.microsoft.com/office/powerpoint/2010/main" val="3666009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9</a:t>
            </a:fld>
            <a:endParaRPr lang="en-US"/>
          </a:p>
        </p:txBody>
      </p:sp>
    </p:spTree>
    <p:extLst>
      <p:ext uri="{BB962C8B-B14F-4D97-AF65-F5344CB8AC3E}">
        <p14:creationId xmlns:p14="http://schemas.microsoft.com/office/powerpoint/2010/main" val="1239000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10</a:t>
            </a:fld>
            <a:endParaRPr lang="en-US"/>
          </a:p>
        </p:txBody>
      </p:sp>
    </p:spTree>
    <p:extLst>
      <p:ext uri="{BB962C8B-B14F-4D97-AF65-F5344CB8AC3E}">
        <p14:creationId xmlns:p14="http://schemas.microsoft.com/office/powerpoint/2010/main" val="3634335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B132EB7-5D20-40E5-8A6B-A2D9D3D7D099}" type="slidenum">
              <a:rPr lang="en-US" smtClean="0"/>
              <a:pPr/>
              <a:t>14</a:t>
            </a:fld>
            <a:endParaRPr lang="en-US"/>
          </a:p>
        </p:txBody>
      </p:sp>
    </p:spTree>
    <p:extLst>
      <p:ext uri="{BB962C8B-B14F-4D97-AF65-F5344CB8AC3E}">
        <p14:creationId xmlns:p14="http://schemas.microsoft.com/office/powerpoint/2010/main" val="2667533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C12A6F0-FF22-4EF6-8ACB-54DFFB838640}" type="datetime1">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1747869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1D3B47-8E40-41FC-AA1F-9CB390BDB22C}" type="datetime1">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2878690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2B46A7-6B34-4AA9-9424-2A96E07A0875}" type="datetime1">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2600679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9D60ED0-5B8B-4D40-9054-DB3B35B705AC}" type="datetime1">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14645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1F4264-9E03-480C-9F9D-A9F0203BCC28}" type="datetime1">
              <a:rPr lang="en-GB" smtClean="0"/>
              <a:t>30/06/2023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3746394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7394E41-04DD-4744-97BB-1926616079CF}" type="datetime1">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667450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B064F7B-7928-4799-85A0-456B2D2C1169}" type="datetime1">
              <a:rPr lang="en-GB" smtClean="0"/>
              <a:t>30/06/2023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793836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E6083C3-0AC7-485F-A12A-BEB422AA76B8}" type="datetime1">
              <a:rPr lang="en-GB" smtClean="0"/>
              <a:t>30/06/2023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121370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CE4CE7-96CE-467D-B354-B65A549A8FCF}" type="datetime1">
              <a:rPr lang="en-GB" smtClean="0"/>
              <a:t>30/06/2023</a:t>
            </a:fld>
            <a:endParaRPr lang="en-GB"/>
          </a:p>
        </p:txBody>
      </p:sp>
      <p:sp>
        <p:nvSpPr>
          <p:cNvPr id="3" name="Footer Placeholder 2"/>
          <p:cNvSpPr>
            <a:spLocks noGrp="1"/>
          </p:cNvSpPr>
          <p:nvPr>
            <p:ph type="ftr" sz="quarter" idx="11"/>
          </p:nvPr>
        </p:nvSpPr>
        <p:spPr>
          <a:xfrm>
            <a:off x="6490068" y="6358904"/>
            <a:ext cx="4114800" cy="365125"/>
          </a:xfrm>
        </p:spPr>
        <p:txBody>
          <a:bodyPr/>
          <a:lstStyle/>
          <a:p>
            <a:endParaRPr lang="en-GB"/>
          </a:p>
        </p:txBody>
      </p:sp>
      <p:sp>
        <p:nvSpPr>
          <p:cNvPr id="4" name="Slide Number Placeholder 3"/>
          <p:cNvSpPr>
            <a:spLocks noGrp="1"/>
          </p:cNvSpPr>
          <p:nvPr>
            <p:ph type="sldNum" sz="quarter" idx="12"/>
          </p:nvPr>
        </p:nvSpPr>
        <p:spPr>
          <a:xfrm>
            <a:off x="5395302" y="6352143"/>
            <a:ext cx="2743200" cy="365125"/>
          </a:xfrm>
        </p:spPr>
        <p:txBody>
          <a:bodyPr/>
          <a:lstStyle>
            <a:lvl1pPr algn="ctr">
              <a:defRPr/>
            </a:lvl1pPr>
          </a:lstStyle>
          <a:p>
            <a:fld id="{88A71943-8A3A-4636-94F1-3A03F4E307CF}" type="slidenum">
              <a:rPr lang="en-GB" smtClean="0"/>
              <a:pPr/>
              <a:t>‹#›</a:t>
            </a:fld>
            <a:endParaRPr lang="en-GB"/>
          </a:p>
        </p:txBody>
      </p:sp>
      <p:sp>
        <p:nvSpPr>
          <p:cNvPr id="5" name="TextBox 4"/>
          <p:cNvSpPr txBox="1"/>
          <p:nvPr userDrawn="1"/>
        </p:nvSpPr>
        <p:spPr>
          <a:xfrm>
            <a:off x="381000" y="6352143"/>
            <a:ext cx="3477234" cy="369332"/>
          </a:xfrm>
          <a:prstGeom prst="rect">
            <a:avLst/>
          </a:prstGeom>
          <a:noFill/>
        </p:spPr>
        <p:txBody>
          <a:bodyPr wrap="none" rtlCol="0">
            <a:spAutoFit/>
          </a:bodyPr>
          <a:lstStyle/>
          <a:p>
            <a:r>
              <a:rPr lang="en-US" dirty="0"/>
              <a:t>RF CAS Berlin, 29 and 30 June 2023</a:t>
            </a:r>
            <a:endParaRPr lang="en-GB" dirty="0"/>
          </a:p>
        </p:txBody>
      </p:sp>
      <p:sp>
        <p:nvSpPr>
          <p:cNvPr id="6" name="TextBox 5"/>
          <p:cNvSpPr txBox="1"/>
          <p:nvPr userDrawn="1"/>
        </p:nvSpPr>
        <p:spPr>
          <a:xfrm>
            <a:off x="10005031" y="6352143"/>
            <a:ext cx="1964512" cy="369332"/>
          </a:xfrm>
          <a:prstGeom prst="rect">
            <a:avLst/>
          </a:prstGeom>
          <a:noFill/>
        </p:spPr>
        <p:txBody>
          <a:bodyPr wrap="none" rtlCol="0">
            <a:spAutoFit/>
          </a:bodyPr>
          <a:lstStyle/>
          <a:p>
            <a:pPr algn="ctr"/>
            <a:r>
              <a:rPr lang="en-US" dirty="0"/>
              <a:t>W. Wuensch, CERN</a:t>
            </a:r>
            <a:endParaRPr lang="en-GB" dirty="0"/>
          </a:p>
        </p:txBody>
      </p:sp>
    </p:spTree>
    <p:extLst>
      <p:ext uri="{BB962C8B-B14F-4D97-AF65-F5344CB8AC3E}">
        <p14:creationId xmlns:p14="http://schemas.microsoft.com/office/powerpoint/2010/main" val="834692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CB2A66A-5081-4D12-BB2E-CC83C4BFFB33}" type="datetime1">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128451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26104F-57D7-4ADD-BFC7-1BD261E39C26}" type="datetime1">
              <a:rPr lang="en-GB" smtClean="0"/>
              <a:t>30/06/2023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A71943-8A3A-4636-94F1-3A03F4E307CF}" type="slidenum">
              <a:rPr lang="en-GB" smtClean="0"/>
              <a:t>‹#›</a:t>
            </a:fld>
            <a:endParaRPr lang="en-GB"/>
          </a:p>
        </p:txBody>
      </p:sp>
    </p:spTree>
    <p:extLst>
      <p:ext uri="{BB962C8B-B14F-4D97-AF65-F5344CB8AC3E}">
        <p14:creationId xmlns:p14="http://schemas.microsoft.com/office/powerpoint/2010/main" val="425009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FC37F8-2D80-49B5-A295-A43738846495}" type="datetime1">
              <a:rPr lang="en-GB" smtClean="0"/>
              <a:t>30/06/2023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71943-8A3A-4636-94F1-3A03F4E307CF}" type="slidenum">
              <a:rPr lang="en-GB" smtClean="0"/>
              <a:t>‹#›</a:t>
            </a:fld>
            <a:endParaRPr lang="en-GB"/>
          </a:p>
        </p:txBody>
      </p:sp>
    </p:spTree>
    <p:extLst>
      <p:ext uri="{BB962C8B-B14F-4D97-AF65-F5344CB8AC3E}">
        <p14:creationId xmlns:p14="http://schemas.microsoft.com/office/powerpoint/2010/main" val="24567016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oleObject" Target="../embeddings/oleObject21.bin"/><Relationship Id="rId4" Type="http://schemas.openxmlformats.org/officeDocument/2006/relationships/image" Target="../media/image18.wmf"/></Relationships>
</file>

<file path=ppt/slides/_rels/slide1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oleObject" Target="../embeddings/oleObject23.bin"/><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4.wmf"/><Relationship Id="rId7" Type="http://schemas.openxmlformats.org/officeDocument/2006/relationships/image" Target="../media/image26.wmf"/><Relationship Id="rId12" Type="http://schemas.openxmlformats.org/officeDocument/2006/relationships/image" Target="../media/image27.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26.bin"/><Relationship Id="rId11" Type="http://schemas.openxmlformats.org/officeDocument/2006/relationships/oleObject" Target="../embeddings/oleObject27.bin"/><Relationship Id="rId5" Type="http://schemas.openxmlformats.org/officeDocument/2006/relationships/image" Target="../media/image25.wmf"/><Relationship Id="rId10" Type="http://schemas.openxmlformats.org/officeDocument/2006/relationships/image" Target="../media/image22.jpeg"/><Relationship Id="rId4" Type="http://schemas.openxmlformats.org/officeDocument/2006/relationships/oleObject" Target="../embeddings/oleObject25.bin"/><Relationship Id="rId9" Type="http://schemas.openxmlformats.org/officeDocument/2006/relationships/image" Target="../media/image21.wmf"/><Relationship Id="rId14" Type="http://schemas.openxmlformats.org/officeDocument/2006/relationships/image" Target="../media/image3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8.gif"/><Relationship Id="rId1" Type="http://schemas.openxmlformats.org/officeDocument/2006/relationships/slideLayout" Target="../slideLayouts/slideLayout7.xml"/><Relationship Id="rId5" Type="http://schemas.openxmlformats.org/officeDocument/2006/relationships/image" Target="../media/image27.wmf"/><Relationship Id="rId4" Type="http://schemas.openxmlformats.org/officeDocument/2006/relationships/oleObject" Target="../embeddings/oleObject27.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emf"/></Relationships>
</file>

<file path=ppt/slides/_rels/slide19.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wmf"/></Relationships>
</file>

<file path=ppt/slides/_rels/slide21.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31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4.wmf"/><Relationship Id="rId5" Type="http://schemas.openxmlformats.org/officeDocument/2006/relationships/oleObject" Target="../embeddings/oleObject30.bin"/><Relationship Id="rId10" Type="http://schemas.openxmlformats.org/officeDocument/2006/relationships/image" Target="../media/image19.wmf"/><Relationship Id="rId4" Type="http://schemas.openxmlformats.org/officeDocument/2006/relationships/image" Target="../media/image37.wmf"/><Relationship Id="rId9" Type="http://schemas.openxmlformats.org/officeDocument/2006/relationships/oleObject" Target="../embeddings/oleObject3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30.png"/><Relationship Id="rId4" Type="http://schemas.openxmlformats.org/officeDocument/2006/relationships/image" Target="../media/image39.wmf"/></Relationships>
</file>

<file path=ppt/slides/_rels/slide23.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1.wmf"/><Relationship Id="rId5" Type="http://schemas.openxmlformats.org/officeDocument/2006/relationships/oleObject" Target="../embeddings/oleObject35.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37.bin"/></Relationships>
</file>

<file path=ppt/slides/_rels/slide24.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w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0.wmf"/><Relationship Id="rId2" Type="http://schemas.openxmlformats.org/officeDocument/2006/relationships/notesSlide" Target="../notesSlides/notesSlide4.xml"/><Relationship Id="rId16" Type="http://schemas.openxmlformats.org/officeDocument/2006/relationships/image" Target="../media/image12.wmf"/><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oleObject" Target="../embeddings/oleObject11.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8.bin"/><Relationship Id="rId1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3.bin"/><Relationship Id="rId4" Type="http://schemas.openxmlformats.org/officeDocument/2006/relationships/image" Target="../media/image13.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wmf"/></Relationships>
</file>

<file path=ppt/slides/_rels/slide9.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19.bin"/><Relationship Id="rId3" Type="http://schemas.openxmlformats.org/officeDocument/2006/relationships/oleObject" Target="../embeddings/oleObject15.bin"/><Relationship Id="rId7" Type="http://schemas.openxmlformats.org/officeDocument/2006/relationships/oleObject" Target="../embeddings/oleObject16.bin"/><Relationship Id="rId12" Type="http://schemas.openxmlformats.org/officeDocument/2006/relationships/image" Target="../media/image9.w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emf"/><Relationship Id="rId11" Type="http://schemas.openxmlformats.org/officeDocument/2006/relationships/oleObject" Target="../embeddings/oleObject18.bin"/><Relationship Id="rId5" Type="http://schemas.openxmlformats.org/officeDocument/2006/relationships/image" Target="../media/image17.png"/><Relationship Id="rId10" Type="http://schemas.openxmlformats.org/officeDocument/2006/relationships/image" Target="../media/image8.wmf"/><Relationship Id="rId4" Type="http://schemas.openxmlformats.org/officeDocument/2006/relationships/image" Target="../media/image10.wmf"/><Relationship Id="rId9" Type="http://schemas.openxmlformats.org/officeDocument/2006/relationships/oleObject" Target="../embeddings/oleObject17.bin"/><Relationship Id="rId1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8A71943-8A3A-4636-94F1-3A03F4E307CF}" type="slidenum">
              <a:rPr lang="en-GB" smtClean="0"/>
              <a:t>1</a:t>
            </a:fld>
            <a:endParaRPr lang="en-GB"/>
          </a:p>
        </p:txBody>
      </p:sp>
      <p:sp>
        <p:nvSpPr>
          <p:cNvPr id="5" name="TextBox 4"/>
          <p:cNvSpPr txBox="1"/>
          <p:nvPr/>
        </p:nvSpPr>
        <p:spPr>
          <a:xfrm>
            <a:off x="3403078" y="2202426"/>
            <a:ext cx="5422318" cy="1200329"/>
          </a:xfrm>
          <a:prstGeom prst="rect">
            <a:avLst/>
          </a:prstGeom>
          <a:noFill/>
        </p:spPr>
        <p:txBody>
          <a:bodyPr wrap="none" rtlCol="0">
            <a:spAutoFit/>
          </a:bodyPr>
          <a:lstStyle/>
          <a:p>
            <a:r>
              <a:rPr lang="en-US" sz="3600" dirty="0">
                <a:solidFill>
                  <a:srgbClr val="FF0000"/>
                </a:solidFill>
              </a:rPr>
              <a:t>High Beta Cavities </a:t>
            </a:r>
            <a:r>
              <a:rPr lang="en-US" sz="3600" dirty="0"/>
              <a:t>I</a:t>
            </a:r>
            <a:r>
              <a:rPr lang="en-US" sz="3600" dirty="0">
                <a:solidFill>
                  <a:srgbClr val="FF0000"/>
                </a:solidFill>
              </a:rPr>
              <a:t> </a:t>
            </a:r>
            <a:r>
              <a:rPr lang="en-US" sz="3600" dirty="0"/>
              <a:t>and </a:t>
            </a:r>
            <a:r>
              <a:rPr lang="en-US" sz="3600" dirty="0">
                <a:solidFill>
                  <a:srgbClr val="FF0000"/>
                </a:solidFill>
              </a:rPr>
              <a:t>II</a:t>
            </a:r>
          </a:p>
          <a:p>
            <a:r>
              <a:rPr lang="en-US" sz="3600" dirty="0"/>
              <a:t>Breakdown and Multipactor</a:t>
            </a:r>
            <a:endParaRPr lang="en-GB" sz="3600" dirty="0"/>
          </a:p>
        </p:txBody>
      </p:sp>
    </p:spTree>
    <p:extLst>
      <p:ext uri="{BB962C8B-B14F-4D97-AF65-F5344CB8AC3E}">
        <p14:creationId xmlns:p14="http://schemas.microsoft.com/office/powerpoint/2010/main" val="4243097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10</a:t>
            </a:fld>
            <a:endParaRPr lang="en-US"/>
          </a:p>
        </p:txBody>
      </p:sp>
      <p:sp>
        <p:nvSpPr>
          <p:cNvPr id="3" name="TextBox 2"/>
          <p:cNvSpPr txBox="1"/>
          <p:nvPr/>
        </p:nvSpPr>
        <p:spPr>
          <a:xfrm>
            <a:off x="1775520" y="181519"/>
            <a:ext cx="8568952" cy="707886"/>
          </a:xfrm>
          <a:prstGeom prst="rect">
            <a:avLst/>
          </a:prstGeom>
          <a:noFill/>
        </p:spPr>
        <p:txBody>
          <a:bodyPr wrap="square" rtlCol="0">
            <a:spAutoFit/>
          </a:bodyPr>
          <a:lstStyle/>
          <a:p>
            <a:r>
              <a:rPr lang="en-US" sz="2000" dirty="0">
                <a:solidFill>
                  <a:srgbClr val="0070C0"/>
                </a:solidFill>
              </a:rPr>
              <a:t>For the stored energy in a cavity we need to include both the electric and magnetic field:</a:t>
            </a:r>
          </a:p>
        </p:txBody>
      </p:sp>
      <p:graphicFrame>
        <p:nvGraphicFramePr>
          <p:cNvPr id="4" name="Object 3"/>
          <p:cNvGraphicFramePr>
            <a:graphicFrameLocks noChangeAspect="1"/>
          </p:cNvGraphicFramePr>
          <p:nvPr/>
        </p:nvGraphicFramePr>
        <p:xfrm>
          <a:off x="2223592" y="954750"/>
          <a:ext cx="3008313" cy="858838"/>
        </p:xfrm>
        <a:graphic>
          <a:graphicData uri="http://schemas.openxmlformats.org/presentationml/2006/ole">
            <mc:AlternateContent xmlns:mc="http://schemas.openxmlformats.org/markup-compatibility/2006">
              <mc:Choice xmlns:v="urn:schemas-microsoft-com:vml" Requires="v">
                <p:oleObj name="Equation" r:id="rId3" imgW="1688760" imgH="482400" progId="Equation.3">
                  <p:embed/>
                </p:oleObj>
              </mc:Choice>
              <mc:Fallback>
                <p:oleObj name="Equation" r:id="rId3" imgW="1688760" imgH="482400" progId="Equation.3">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3592" y="954750"/>
                        <a:ext cx="3008313" cy="858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1805668" y="1841314"/>
            <a:ext cx="4045338" cy="400110"/>
          </a:xfrm>
          <a:prstGeom prst="rect">
            <a:avLst/>
          </a:prstGeom>
          <a:noFill/>
        </p:spPr>
        <p:txBody>
          <a:bodyPr wrap="none" rtlCol="0">
            <a:spAutoFit/>
          </a:bodyPr>
          <a:lstStyle/>
          <a:p>
            <a:r>
              <a:rPr lang="en-US" sz="2000" dirty="0">
                <a:solidFill>
                  <a:srgbClr val="0070C0"/>
                </a:solidFill>
              </a:rPr>
              <a:t>Putting the two terms we can define:</a:t>
            </a:r>
          </a:p>
        </p:txBody>
      </p:sp>
      <p:graphicFrame>
        <p:nvGraphicFramePr>
          <p:cNvPr id="7" name="Object 6"/>
          <p:cNvGraphicFramePr>
            <a:graphicFrameLocks noChangeAspect="1"/>
          </p:cNvGraphicFramePr>
          <p:nvPr/>
        </p:nvGraphicFramePr>
        <p:xfrm>
          <a:off x="3431705" y="2564904"/>
          <a:ext cx="1366171" cy="961380"/>
        </p:xfrm>
        <a:graphic>
          <a:graphicData uri="http://schemas.openxmlformats.org/presentationml/2006/ole">
            <mc:AlternateContent xmlns:mc="http://schemas.openxmlformats.org/markup-compatibility/2006">
              <mc:Choice xmlns:v="urn:schemas-microsoft-com:vml" Requires="v">
                <p:oleObj name="Equation" r:id="rId5" imgW="685800" imgH="482400" progId="Equation.3">
                  <p:embed/>
                </p:oleObj>
              </mc:Choice>
              <mc:Fallback>
                <p:oleObj name="Equation" r:id="rId5" imgW="685800" imgH="482400" progId="Equation.3">
                  <p:embed/>
                  <p:pic>
                    <p:nvPicPr>
                      <p:cNvPr id="7"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1705" y="2564904"/>
                        <a:ext cx="1366171" cy="961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231904" y="2780928"/>
            <a:ext cx="2376264" cy="369332"/>
          </a:xfrm>
          <a:prstGeom prst="rect">
            <a:avLst/>
          </a:prstGeom>
          <a:noFill/>
        </p:spPr>
        <p:txBody>
          <a:bodyPr wrap="square" rtlCol="0">
            <a:spAutoFit/>
          </a:bodyPr>
          <a:lstStyle/>
          <a:p>
            <a:r>
              <a:rPr lang="en-US" dirty="0"/>
              <a:t>Which has units of </a:t>
            </a:r>
            <a:r>
              <a:rPr lang="el-GR" dirty="0"/>
              <a:t>Ω</a:t>
            </a:r>
            <a:r>
              <a:rPr lang="en-US" dirty="0"/>
              <a:t>.</a:t>
            </a:r>
          </a:p>
        </p:txBody>
      </p:sp>
      <p:sp>
        <p:nvSpPr>
          <p:cNvPr id="9" name="Rectangle 8"/>
          <p:cNvSpPr/>
          <p:nvPr/>
        </p:nvSpPr>
        <p:spPr>
          <a:xfrm>
            <a:off x="177617" y="3645024"/>
            <a:ext cx="11735897" cy="2092881"/>
          </a:xfrm>
          <a:prstGeom prst="rect">
            <a:avLst/>
          </a:prstGeom>
        </p:spPr>
        <p:txBody>
          <a:bodyPr wrap="square">
            <a:spAutoFit/>
          </a:bodyPr>
          <a:lstStyle/>
          <a:p>
            <a:pPr>
              <a:spcAft>
                <a:spcPts val="600"/>
              </a:spcAft>
            </a:pPr>
            <a:r>
              <a:rPr lang="en-US" sz="2000" i="1" dirty="0">
                <a:solidFill>
                  <a:srgbClr val="0070C0"/>
                </a:solidFill>
              </a:rPr>
              <a:t>R</a:t>
            </a:r>
            <a:r>
              <a:rPr lang="en-US" sz="2000" dirty="0">
                <a:solidFill>
                  <a:srgbClr val="0070C0"/>
                </a:solidFill>
              </a:rPr>
              <a:t>/</a:t>
            </a:r>
            <a:r>
              <a:rPr lang="en-US" sz="2000" i="1" dirty="0">
                <a:solidFill>
                  <a:srgbClr val="0070C0"/>
                </a:solidFill>
              </a:rPr>
              <a:t>Q</a:t>
            </a:r>
            <a:r>
              <a:rPr lang="en-US" sz="2000" dirty="0">
                <a:solidFill>
                  <a:srgbClr val="0070C0"/>
                </a:solidFill>
              </a:rPr>
              <a:t> – relates the amount of acceleration (squared) you get for a given amount of stored energy.  If the electric fields are concentrated along the central axis of a cavity this term is large. You can use computer programs to get actual values.</a:t>
            </a:r>
          </a:p>
          <a:p>
            <a:pPr>
              <a:spcAft>
                <a:spcPts val="600"/>
              </a:spcAft>
            </a:pPr>
            <a:r>
              <a:rPr lang="en-US" sz="2000" dirty="0">
                <a:solidFill>
                  <a:srgbClr val="0070C0"/>
                </a:solidFill>
              </a:rPr>
              <a:t>The numerator and denominator both scale with field squared, so it is independent of field level. It turns out that this term is independent of frequency as well for scaled geometries. </a:t>
            </a:r>
          </a:p>
          <a:p>
            <a:pPr>
              <a:spcAft>
                <a:spcPts val="600"/>
              </a:spcAft>
            </a:pPr>
            <a:r>
              <a:rPr lang="en-US" sz="2000" dirty="0">
                <a:solidFill>
                  <a:srgbClr val="FF0000"/>
                </a:solidFill>
              </a:rPr>
              <a:t>Back to traveling wave…</a:t>
            </a:r>
          </a:p>
        </p:txBody>
      </p:sp>
      <p:graphicFrame>
        <p:nvGraphicFramePr>
          <p:cNvPr id="10" name="Object 4"/>
          <p:cNvGraphicFramePr>
            <a:graphicFrameLocks noChangeAspect="1"/>
          </p:cNvGraphicFramePr>
          <p:nvPr/>
        </p:nvGraphicFramePr>
        <p:xfrm>
          <a:off x="6600056" y="1042212"/>
          <a:ext cx="1847850" cy="528637"/>
        </p:xfrm>
        <a:graphic>
          <a:graphicData uri="http://schemas.openxmlformats.org/presentationml/2006/ole">
            <mc:AlternateContent xmlns:mc="http://schemas.openxmlformats.org/markup-compatibility/2006">
              <mc:Choice xmlns:v="urn:schemas-microsoft-com:vml" Requires="v">
                <p:oleObj name="Equation" r:id="rId7" imgW="977760" imgH="279360" progId="Equation.3">
                  <p:embed/>
                </p:oleObj>
              </mc:Choice>
              <mc:Fallback>
                <p:oleObj name="Equation" r:id="rId7" imgW="977760" imgH="279360" progId="Equation.3">
                  <p:embed/>
                  <p:pic>
                    <p:nvPicPr>
                      <p:cNvPr id="1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0056" y="1042212"/>
                        <a:ext cx="1847850" cy="528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941606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nvGraphicFramePr>
        <p:xfrm>
          <a:off x="2387104" y="4848040"/>
          <a:ext cx="1503363" cy="608013"/>
        </p:xfrm>
        <a:graphic>
          <a:graphicData uri="http://schemas.openxmlformats.org/presentationml/2006/ole">
            <mc:AlternateContent xmlns:mc="http://schemas.openxmlformats.org/markup-compatibility/2006">
              <mc:Choice xmlns:v="urn:schemas-microsoft-com:vml" Requires="v">
                <p:oleObj name="Equation" r:id="rId2" imgW="596880" imgH="241200" progId="Equation.3">
                  <p:embed/>
                </p:oleObj>
              </mc:Choice>
              <mc:Fallback>
                <p:oleObj name="Equation" r:id="rId2" imgW="596880" imgH="241200" progId="Equation.3">
                  <p:embed/>
                  <p:pic>
                    <p:nvPicPr>
                      <p:cNvPr id="2" name="Object 1"/>
                      <p:cNvPicPr>
                        <a:picLocks noChangeAspect="1" noChangeArrowheads="1"/>
                      </p:cNvPicPr>
                      <p:nvPr/>
                    </p:nvPicPr>
                    <p:blipFill>
                      <a:blip r:embed="rId3"/>
                      <a:srcRect/>
                      <a:stretch>
                        <a:fillRect/>
                      </a:stretch>
                    </p:blipFill>
                    <p:spPr bwMode="auto">
                      <a:xfrm>
                        <a:off x="2387104" y="4848040"/>
                        <a:ext cx="1503363"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Picture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7082856" y="1971827"/>
            <a:ext cx="4547499" cy="3410624"/>
          </a:xfrm>
          <a:prstGeom prst="rect">
            <a:avLst/>
          </a:prstGeom>
        </p:spPr>
      </p:pic>
      <p:sp>
        <p:nvSpPr>
          <p:cNvPr id="4" name="TextBox 3"/>
          <p:cNvSpPr txBox="1"/>
          <p:nvPr/>
        </p:nvSpPr>
        <p:spPr>
          <a:xfrm>
            <a:off x="480588" y="3824372"/>
            <a:ext cx="6617523" cy="369332"/>
          </a:xfrm>
          <a:prstGeom prst="rect">
            <a:avLst/>
          </a:prstGeom>
          <a:noFill/>
        </p:spPr>
        <p:txBody>
          <a:bodyPr wrap="square" rtlCol="0">
            <a:spAutoFit/>
          </a:bodyPr>
          <a:lstStyle/>
          <a:p>
            <a:r>
              <a:rPr lang="en-US" dirty="0"/>
              <a:t>We now go from stored energy to power via group velocity:</a:t>
            </a:r>
            <a:endParaRPr lang="en-GB" dirty="0"/>
          </a:p>
        </p:txBody>
      </p:sp>
      <p:sp>
        <p:nvSpPr>
          <p:cNvPr id="6" name="TextBox 5"/>
          <p:cNvSpPr txBox="1"/>
          <p:nvPr/>
        </p:nvSpPr>
        <p:spPr>
          <a:xfrm>
            <a:off x="1170958" y="729452"/>
            <a:ext cx="4756195" cy="584775"/>
          </a:xfrm>
          <a:prstGeom prst="rect">
            <a:avLst/>
          </a:prstGeom>
          <a:noFill/>
        </p:spPr>
        <p:txBody>
          <a:bodyPr wrap="square" rtlCol="0">
            <a:spAutoFit/>
          </a:bodyPr>
          <a:lstStyle/>
          <a:p>
            <a:r>
              <a:rPr lang="en-US" sz="3200" dirty="0"/>
              <a:t>Group velocity</a:t>
            </a:r>
            <a:endParaRPr lang="en-GB" sz="3200" dirty="0"/>
          </a:p>
        </p:txBody>
      </p:sp>
      <p:pic>
        <p:nvPicPr>
          <p:cNvPr id="7" name="Picture 3" descr="\\CERN\dfs\Workspaces\w\Wuensch\Talks\2011\LC school 2011\from others\DSC0452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1451" y="1586029"/>
            <a:ext cx="5356477" cy="1942459"/>
          </a:xfrm>
          <a:prstGeom prst="rect">
            <a:avLst/>
          </a:prstGeom>
          <a:noFill/>
        </p:spPr>
      </p:pic>
    </p:spTree>
    <p:extLst>
      <p:ext uri="{BB962C8B-B14F-4D97-AF65-F5344CB8AC3E}">
        <p14:creationId xmlns:p14="http://schemas.microsoft.com/office/powerpoint/2010/main" val="3335990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64849" y="243840"/>
            <a:ext cx="8628068" cy="584775"/>
          </a:xfrm>
          <a:prstGeom prst="rect">
            <a:avLst/>
          </a:prstGeom>
          <a:noFill/>
        </p:spPr>
        <p:txBody>
          <a:bodyPr wrap="none" rtlCol="0">
            <a:spAutoFit/>
          </a:bodyPr>
          <a:lstStyle/>
          <a:p>
            <a:pPr algn="ctr"/>
            <a:r>
              <a:rPr lang="en-US" sz="3200" dirty="0"/>
              <a:t>Quantities people use with group velocity mixed in</a:t>
            </a:r>
            <a:endParaRPr lang="en-GB" sz="3200" dirty="0"/>
          </a:p>
        </p:txBody>
      </p:sp>
      <p:graphicFrame>
        <p:nvGraphicFramePr>
          <p:cNvPr id="4" name="Object 2"/>
          <p:cNvGraphicFramePr>
            <a:graphicFrameLocks noChangeAspect="1"/>
          </p:cNvGraphicFramePr>
          <p:nvPr/>
        </p:nvGraphicFramePr>
        <p:xfrm>
          <a:off x="1106049" y="1265222"/>
          <a:ext cx="1365250" cy="960437"/>
        </p:xfrm>
        <a:graphic>
          <a:graphicData uri="http://schemas.openxmlformats.org/presentationml/2006/ole">
            <mc:AlternateContent xmlns:mc="http://schemas.openxmlformats.org/markup-compatibility/2006">
              <mc:Choice xmlns:v="urn:schemas-microsoft-com:vml" Requires="v">
                <p:oleObj name="Equation" r:id="rId2" imgW="685800" imgH="482400" progId="Equation.3">
                  <p:embed/>
                </p:oleObj>
              </mc:Choice>
              <mc:Fallback>
                <p:oleObj name="Equation" r:id="rId2" imgW="685800" imgH="482400" progId="Equation.3">
                  <p:embed/>
                  <p:pic>
                    <p:nvPicPr>
                      <p:cNvPr id="4"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49" y="1265222"/>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3"/>
          <p:cNvGraphicFramePr>
            <a:graphicFrameLocks noChangeAspect="1"/>
          </p:cNvGraphicFramePr>
          <p:nvPr/>
        </p:nvGraphicFramePr>
        <p:xfrm>
          <a:off x="4652159" y="1331153"/>
          <a:ext cx="1163637" cy="858837"/>
        </p:xfrm>
        <a:graphic>
          <a:graphicData uri="http://schemas.openxmlformats.org/presentationml/2006/ole">
            <mc:AlternateContent xmlns:mc="http://schemas.openxmlformats.org/markup-compatibility/2006">
              <mc:Choice xmlns:v="urn:schemas-microsoft-com:vml" Requires="v">
                <p:oleObj name="Equation" r:id="rId4" imgW="583920" imgH="431640" progId="Equation.3">
                  <p:embed/>
                </p:oleObj>
              </mc:Choice>
              <mc:Fallback>
                <p:oleObj name="Equation" r:id="rId4" imgW="583920" imgH="431640" progId="Equation.3">
                  <p:embed/>
                  <p:pic>
                    <p:nvPicPr>
                      <p:cNvPr id="6"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2159" y="1331153"/>
                        <a:ext cx="1163637" cy="8588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4"/>
          <p:cNvGraphicFramePr>
            <a:graphicFrameLocks noChangeAspect="1"/>
          </p:cNvGraphicFramePr>
          <p:nvPr/>
        </p:nvGraphicFramePr>
        <p:xfrm>
          <a:off x="8261309" y="1239821"/>
          <a:ext cx="1314450" cy="985838"/>
        </p:xfrm>
        <a:graphic>
          <a:graphicData uri="http://schemas.openxmlformats.org/presentationml/2006/ole">
            <mc:AlternateContent xmlns:mc="http://schemas.openxmlformats.org/markup-compatibility/2006">
              <mc:Choice xmlns:v="urn:schemas-microsoft-com:vml" Requires="v">
                <p:oleObj name="Equation" r:id="rId6" imgW="660240" imgH="495000" progId="Equation.3">
                  <p:embed/>
                </p:oleObj>
              </mc:Choice>
              <mc:Fallback>
                <p:oleObj name="Equation" r:id="rId6" imgW="660240" imgH="495000" progId="Equation.3">
                  <p:embed/>
                  <p:pic>
                    <p:nvPicPr>
                      <p:cNvPr id="8"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61309" y="1239821"/>
                        <a:ext cx="1314450"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846542" y="2414372"/>
            <a:ext cx="3194221" cy="923330"/>
          </a:xfrm>
          <a:prstGeom prst="rect">
            <a:avLst/>
          </a:prstGeom>
          <a:noFill/>
        </p:spPr>
        <p:txBody>
          <a:bodyPr wrap="square" rtlCol="0">
            <a:spAutoFit/>
          </a:bodyPr>
          <a:lstStyle/>
          <a:p>
            <a:r>
              <a:rPr lang="en-US" dirty="0"/>
              <a:t>Shunt impedance [M</a:t>
            </a:r>
            <a:r>
              <a:rPr lang="el-GR" dirty="0"/>
              <a:t>Ω</a:t>
            </a:r>
            <a:r>
              <a:rPr lang="en-US" dirty="0"/>
              <a:t>]</a:t>
            </a:r>
          </a:p>
          <a:p>
            <a:r>
              <a:rPr lang="en-US" dirty="0"/>
              <a:t>Often the quantity used to optimize cavity design</a:t>
            </a:r>
            <a:endParaRPr lang="en-GB" dirty="0"/>
          </a:p>
        </p:txBody>
      </p:sp>
      <p:sp>
        <p:nvSpPr>
          <p:cNvPr id="10" name="TextBox 9"/>
          <p:cNvSpPr txBox="1"/>
          <p:nvPr/>
        </p:nvSpPr>
        <p:spPr>
          <a:xfrm>
            <a:off x="4602892" y="2446637"/>
            <a:ext cx="1463542" cy="369332"/>
          </a:xfrm>
          <a:prstGeom prst="rect">
            <a:avLst/>
          </a:prstGeom>
          <a:noFill/>
        </p:spPr>
        <p:txBody>
          <a:bodyPr wrap="none" rtlCol="0">
            <a:spAutoFit/>
          </a:bodyPr>
          <a:lstStyle/>
          <a:p>
            <a:r>
              <a:rPr lang="en-US" dirty="0"/>
              <a:t>Quality factor</a:t>
            </a:r>
            <a:endParaRPr lang="en-GB" dirty="0"/>
          </a:p>
        </p:txBody>
      </p:sp>
      <p:sp>
        <p:nvSpPr>
          <p:cNvPr id="11" name="TextBox 10"/>
          <p:cNvSpPr txBox="1"/>
          <p:nvPr/>
        </p:nvSpPr>
        <p:spPr>
          <a:xfrm>
            <a:off x="531340" y="2482335"/>
            <a:ext cx="3083011" cy="646331"/>
          </a:xfrm>
          <a:prstGeom prst="rect">
            <a:avLst/>
          </a:prstGeom>
          <a:noFill/>
        </p:spPr>
        <p:txBody>
          <a:bodyPr wrap="square" rtlCol="0">
            <a:spAutoFit/>
          </a:bodyPr>
          <a:lstStyle/>
          <a:p>
            <a:r>
              <a:rPr lang="en-US" dirty="0"/>
              <a:t>Ratio of acceleration to stored </a:t>
            </a:r>
            <a:r>
              <a:rPr lang="en-US" dirty="0" err="1"/>
              <a:t>enery</a:t>
            </a:r>
            <a:endParaRPr lang="en-GB" dirty="0"/>
          </a:p>
        </p:txBody>
      </p:sp>
      <p:graphicFrame>
        <p:nvGraphicFramePr>
          <p:cNvPr id="12" name="Object 11"/>
          <p:cNvGraphicFramePr>
            <a:graphicFrameLocks noChangeAspect="1"/>
          </p:cNvGraphicFramePr>
          <p:nvPr/>
        </p:nvGraphicFramePr>
        <p:xfrm>
          <a:off x="1719617" y="4552435"/>
          <a:ext cx="1503363" cy="608013"/>
        </p:xfrm>
        <a:graphic>
          <a:graphicData uri="http://schemas.openxmlformats.org/presentationml/2006/ole">
            <mc:AlternateContent xmlns:mc="http://schemas.openxmlformats.org/markup-compatibility/2006">
              <mc:Choice xmlns:v="urn:schemas-microsoft-com:vml" Requires="v">
                <p:oleObj name="Equation" r:id="rId8" imgW="596880" imgH="241200" progId="Equation.3">
                  <p:embed/>
                </p:oleObj>
              </mc:Choice>
              <mc:Fallback>
                <p:oleObj name="Equation" r:id="rId8" imgW="596880" imgH="241200" progId="Equation.3">
                  <p:embed/>
                  <p:pic>
                    <p:nvPicPr>
                      <p:cNvPr id="12" name="Object 11"/>
                      <p:cNvPicPr>
                        <a:picLocks noChangeAspect="1" noChangeArrowheads="1"/>
                      </p:cNvPicPr>
                      <p:nvPr/>
                    </p:nvPicPr>
                    <p:blipFill>
                      <a:blip r:embed="rId9"/>
                      <a:srcRect/>
                      <a:stretch>
                        <a:fillRect/>
                      </a:stretch>
                    </p:blipFill>
                    <p:spPr bwMode="auto">
                      <a:xfrm>
                        <a:off x="1719617" y="4552435"/>
                        <a:ext cx="1503363" cy="60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12"/>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rot="5400000">
            <a:off x="4206906" y="3573919"/>
            <a:ext cx="3562023" cy="2671517"/>
          </a:xfrm>
          <a:prstGeom prst="rect">
            <a:avLst/>
          </a:prstGeom>
        </p:spPr>
      </p:pic>
      <p:sp>
        <p:nvSpPr>
          <p:cNvPr id="2" name="TextBox 1"/>
          <p:cNvSpPr txBox="1"/>
          <p:nvPr/>
        </p:nvSpPr>
        <p:spPr>
          <a:xfrm>
            <a:off x="389238" y="3583459"/>
            <a:ext cx="3861486" cy="646331"/>
          </a:xfrm>
          <a:prstGeom prst="rect">
            <a:avLst/>
          </a:prstGeom>
          <a:noFill/>
        </p:spPr>
        <p:txBody>
          <a:bodyPr wrap="square" rtlCol="0">
            <a:spAutoFit/>
          </a:bodyPr>
          <a:lstStyle/>
          <a:p>
            <a:r>
              <a:rPr lang="en-US" dirty="0"/>
              <a:t>We now go from stored energy to power via group velocity:</a:t>
            </a:r>
            <a:endParaRPr lang="en-GB" dirty="0"/>
          </a:p>
        </p:txBody>
      </p:sp>
      <p:graphicFrame>
        <p:nvGraphicFramePr>
          <p:cNvPr id="14" name="Object 13"/>
          <p:cNvGraphicFramePr>
            <a:graphicFrameLocks noChangeAspect="1"/>
          </p:cNvGraphicFramePr>
          <p:nvPr/>
        </p:nvGraphicFramePr>
        <p:xfrm>
          <a:off x="8327528" y="4229790"/>
          <a:ext cx="2232248" cy="1089138"/>
        </p:xfrm>
        <a:graphic>
          <a:graphicData uri="http://schemas.openxmlformats.org/presentationml/2006/ole">
            <mc:AlternateContent xmlns:mc="http://schemas.openxmlformats.org/markup-compatibility/2006">
              <mc:Choice xmlns:v="urn:schemas-microsoft-com:vml" Requires="v">
                <p:oleObj name="Equation" r:id="rId11" imgW="1015920" imgH="495000" progId="Equation.3">
                  <p:embed/>
                </p:oleObj>
              </mc:Choice>
              <mc:Fallback>
                <p:oleObj name="Equation" r:id="rId11" imgW="1015920" imgH="495000" progId="Equation.3">
                  <p:embed/>
                  <p:pic>
                    <p:nvPicPr>
                      <p:cNvPr id="14"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27528" y="4229790"/>
                        <a:ext cx="2232248" cy="108913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15" name="TextBox 14"/>
              <p:cNvSpPr txBox="1"/>
              <p:nvPr/>
            </p:nvSpPr>
            <p:spPr>
              <a:xfrm>
                <a:off x="1629888" y="5418778"/>
                <a:ext cx="1380186" cy="7140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𝐺</m:t>
                      </m:r>
                      <m:r>
                        <a:rPr lang="en-GB" sz="2400" b="0" i="1" smtClean="0">
                          <a:latin typeface="Cambria Math" panose="02040503050406030204" pitchFamily="18" charset="0"/>
                        </a:rPr>
                        <m:t>=</m:t>
                      </m:r>
                      <m:f>
                        <m:fPr>
                          <m:ctrlPr>
                            <a:rPr lang="en-GB" sz="2400" b="0" i="1" smtClean="0">
                              <a:latin typeface="Cambria Math" panose="02040503050406030204" pitchFamily="18" charset="0"/>
                            </a:rPr>
                          </m:ctrlPr>
                        </m:fPr>
                        <m:num>
                          <m:d>
                            <m:dPr>
                              <m:begChr m:val="|"/>
                              <m:endChr m:val="|"/>
                              <m:ctrlPr>
                                <a:rPr lang="en-GB" sz="2400" b="0" i="1" smtClean="0">
                                  <a:latin typeface="Cambria Math" panose="02040503050406030204" pitchFamily="18" charset="0"/>
                                </a:rPr>
                              </m:ctrlPr>
                            </m:dPr>
                            <m:e>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𝑎𝑐𝑐</m:t>
                                  </m:r>
                                </m:sub>
                              </m:sSub>
                            </m:e>
                          </m:d>
                        </m:num>
                        <m:den>
                          <m:r>
                            <a:rPr lang="en-GB" sz="2400" b="0" i="1" smtClean="0">
                              <a:latin typeface="Cambria Math" panose="02040503050406030204" pitchFamily="18" charset="0"/>
                            </a:rPr>
                            <m:t>𝑙</m:t>
                          </m:r>
                        </m:den>
                      </m:f>
                    </m:oMath>
                  </m:oMathPara>
                </a14:m>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1629888" y="5418778"/>
                <a:ext cx="1380186" cy="714042"/>
              </a:xfrm>
              <a:prstGeom prst="rect">
                <a:avLst/>
              </a:prstGeom>
              <a:blipFill>
                <a:blip r:embed="rId1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580169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ERN\dfs\Workspaces\w\Wuensch\Talks\2011\LC school 2011\calculations\one cell electric fields.gif"/>
          <p:cNvPicPr>
            <a:picLocks noChangeAspect="1" noChangeArrowheads="1"/>
          </p:cNvPicPr>
          <p:nvPr/>
        </p:nvPicPr>
        <p:blipFill>
          <a:blip r:embed="rId2" cstate="print"/>
          <a:srcRect/>
          <a:stretch>
            <a:fillRect/>
          </a:stretch>
        </p:blipFill>
        <p:spPr bwMode="auto">
          <a:xfrm>
            <a:off x="9007884" y="4339402"/>
            <a:ext cx="2849229" cy="2448124"/>
          </a:xfrm>
          <a:prstGeom prst="rect">
            <a:avLst/>
          </a:prstGeom>
          <a:noFill/>
        </p:spPr>
      </p:pic>
      <p:pic>
        <p:nvPicPr>
          <p:cNvPr id="2" name="Picture 3" descr="\\CERN\dfs\Workspaces\w\Wuensch\Talks\2011\LC school 2011\from others\DSC0452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1151" y="2134749"/>
            <a:ext cx="8116733" cy="2943431"/>
          </a:xfrm>
          <a:prstGeom prst="rect">
            <a:avLst/>
          </a:prstGeom>
          <a:noFill/>
        </p:spPr>
      </p:pic>
      <p:cxnSp>
        <p:nvCxnSpPr>
          <p:cNvPr id="4" name="Straight Arrow Connector 3"/>
          <p:cNvCxnSpPr/>
          <p:nvPr/>
        </p:nvCxnSpPr>
        <p:spPr>
          <a:xfrm flipV="1">
            <a:off x="254690" y="3548478"/>
            <a:ext cx="9203206" cy="7236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708520" y="1140778"/>
            <a:ext cx="0" cy="2315603"/>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1708520" y="3956342"/>
            <a:ext cx="0" cy="2302446"/>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nvGraphicFramePr>
        <p:xfrm>
          <a:off x="2009830" y="883316"/>
          <a:ext cx="2232248" cy="1089138"/>
        </p:xfrm>
        <a:graphic>
          <a:graphicData uri="http://schemas.openxmlformats.org/presentationml/2006/ole">
            <mc:AlternateContent xmlns:mc="http://schemas.openxmlformats.org/markup-compatibility/2006">
              <mc:Choice xmlns:v="urn:schemas-microsoft-com:vml" Requires="v">
                <p:oleObj name="Equation" r:id="rId4" imgW="1015920" imgH="495000" progId="Equation.3">
                  <p:embed/>
                </p:oleObj>
              </mc:Choice>
              <mc:Fallback>
                <p:oleObj name="Equation" r:id="rId4" imgW="1015920" imgH="495000" progId="Equation.3">
                  <p:embed/>
                  <p:pic>
                    <p:nvPicPr>
                      <p:cNvPr id="9"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9830" y="883316"/>
                        <a:ext cx="2232248" cy="1089138"/>
                      </a:xfrm>
                      <a:prstGeom prst="rect">
                        <a:avLst/>
                      </a:prstGeom>
                      <a:noFill/>
                    </p:spPr>
                  </p:pic>
                </p:oleObj>
              </mc:Fallback>
            </mc:AlternateContent>
          </a:graphicData>
        </a:graphic>
      </p:graphicFrame>
      <p:sp>
        <p:nvSpPr>
          <p:cNvPr id="5" name="TextBox 4"/>
          <p:cNvSpPr txBox="1"/>
          <p:nvPr/>
        </p:nvSpPr>
        <p:spPr>
          <a:xfrm>
            <a:off x="5369098" y="677411"/>
            <a:ext cx="5542006" cy="830997"/>
          </a:xfrm>
          <a:prstGeom prst="rect">
            <a:avLst/>
          </a:prstGeom>
          <a:noFill/>
        </p:spPr>
        <p:txBody>
          <a:bodyPr wrap="square" rtlCol="0">
            <a:spAutoFit/>
          </a:bodyPr>
          <a:lstStyle/>
          <a:p>
            <a:r>
              <a:rPr lang="en-US" sz="2400" dirty="0"/>
              <a:t>CLIC structure (approximate values):</a:t>
            </a:r>
          </a:p>
          <a:p>
            <a:r>
              <a:rPr lang="en-US" sz="2400" i="1" dirty="0"/>
              <a:t>R’</a:t>
            </a:r>
            <a:r>
              <a:rPr lang="en-US" sz="2400" dirty="0"/>
              <a:t>=100 M</a:t>
            </a:r>
            <a:r>
              <a:rPr lang="el-GR" sz="2400" dirty="0"/>
              <a:t>Ω</a:t>
            </a:r>
            <a:r>
              <a:rPr lang="en-US" sz="2400" dirty="0"/>
              <a:t>/m, </a:t>
            </a:r>
            <a:r>
              <a:rPr lang="en-US" sz="2400" i="1" dirty="0"/>
              <a:t>Q</a:t>
            </a:r>
            <a:r>
              <a:rPr lang="en-US" sz="2400" dirty="0"/>
              <a:t>=5500, </a:t>
            </a:r>
            <a:r>
              <a:rPr lang="en-US" sz="2400" i="1" dirty="0"/>
              <a:t>v</a:t>
            </a:r>
            <a:r>
              <a:rPr lang="en-US" sz="2400" i="1" baseline="-25000" dirty="0"/>
              <a:t>g</a:t>
            </a:r>
            <a:r>
              <a:rPr lang="en-US" sz="2400" i="1" dirty="0"/>
              <a:t>/c</a:t>
            </a:r>
            <a:r>
              <a:rPr lang="en-US" sz="2400" dirty="0"/>
              <a:t>=1%</a:t>
            </a:r>
            <a:endParaRPr lang="en-GB" sz="2400" dirty="0"/>
          </a:p>
        </p:txBody>
      </p:sp>
    </p:spTree>
    <p:extLst>
      <p:ext uri="{BB962C8B-B14F-4D97-AF65-F5344CB8AC3E}">
        <p14:creationId xmlns:p14="http://schemas.microsoft.com/office/powerpoint/2010/main" val="2234520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14</a:t>
            </a:fld>
            <a:endParaRPr lang="en-US"/>
          </a:p>
        </p:txBody>
      </p:sp>
      <p:sp>
        <p:nvSpPr>
          <p:cNvPr id="3" name="TextBox 2"/>
          <p:cNvSpPr txBox="1"/>
          <p:nvPr/>
        </p:nvSpPr>
        <p:spPr>
          <a:xfrm>
            <a:off x="4946916" y="188640"/>
            <a:ext cx="2385718" cy="523220"/>
          </a:xfrm>
          <a:prstGeom prst="rect">
            <a:avLst/>
          </a:prstGeom>
          <a:noFill/>
        </p:spPr>
        <p:txBody>
          <a:bodyPr wrap="none" rtlCol="0">
            <a:spAutoFit/>
          </a:bodyPr>
          <a:lstStyle/>
          <a:p>
            <a:pPr algn="ctr"/>
            <a:r>
              <a:rPr lang="en-US" sz="2800" dirty="0"/>
              <a:t>Digging deeper</a:t>
            </a:r>
          </a:p>
        </p:txBody>
      </p:sp>
      <p:sp>
        <p:nvSpPr>
          <p:cNvPr id="4" name="TextBox 3"/>
          <p:cNvSpPr txBox="1"/>
          <p:nvPr/>
        </p:nvSpPr>
        <p:spPr>
          <a:xfrm>
            <a:off x="784654" y="1592388"/>
            <a:ext cx="10738022" cy="1877437"/>
          </a:xfrm>
          <a:prstGeom prst="rect">
            <a:avLst/>
          </a:prstGeom>
          <a:noFill/>
        </p:spPr>
        <p:txBody>
          <a:bodyPr wrap="square" rtlCol="0">
            <a:spAutoFit/>
          </a:bodyPr>
          <a:lstStyle/>
          <a:p>
            <a:pPr>
              <a:spcAft>
                <a:spcPts val="1200"/>
              </a:spcAft>
            </a:pPr>
            <a:r>
              <a:rPr lang="en-US" sz="2400" dirty="0"/>
              <a:t>Our goal now is to derive and understand the </a:t>
            </a:r>
            <a:r>
              <a:rPr lang="en-US" sz="2400" dirty="0">
                <a:solidFill>
                  <a:srgbClr val="0070C0"/>
                </a:solidFill>
              </a:rPr>
              <a:t>loss factor, </a:t>
            </a:r>
            <a:r>
              <a:rPr lang="en-US" sz="2400" i="1" dirty="0">
                <a:solidFill>
                  <a:srgbClr val="0070C0"/>
                </a:solidFill>
              </a:rPr>
              <a:t>k</a:t>
            </a:r>
            <a:r>
              <a:rPr lang="en-US" sz="2400" dirty="0"/>
              <a:t>.</a:t>
            </a:r>
          </a:p>
          <a:p>
            <a:pPr>
              <a:spcAft>
                <a:spcPts val="1200"/>
              </a:spcAft>
            </a:pPr>
            <a:r>
              <a:rPr lang="en-US" sz="2400" dirty="0"/>
              <a:t>Accelerating a beam</a:t>
            </a:r>
            <a:r>
              <a:rPr lang="en-US" sz="2400" dirty="0">
                <a:solidFill>
                  <a:srgbClr val="FF0000"/>
                </a:solidFill>
              </a:rPr>
              <a:t> </a:t>
            </a:r>
            <a:r>
              <a:rPr lang="en-US" sz="2400" i="1" dirty="0">
                <a:solidFill>
                  <a:srgbClr val="FF0000"/>
                </a:solidFill>
              </a:rPr>
              <a:t>extracts</a:t>
            </a:r>
            <a:r>
              <a:rPr lang="en-US" sz="2400" dirty="0">
                <a:solidFill>
                  <a:srgbClr val="FF0000"/>
                </a:solidFill>
              </a:rPr>
              <a:t> </a:t>
            </a:r>
            <a:r>
              <a:rPr lang="en-US" sz="2400" dirty="0"/>
              <a:t>energy from a cavity (and by the way that’s what we need to do to get high rf to beam efficiency).</a:t>
            </a:r>
          </a:p>
          <a:p>
            <a:pPr>
              <a:spcAft>
                <a:spcPts val="1200"/>
              </a:spcAft>
            </a:pPr>
            <a:r>
              <a:rPr lang="en-US" sz="2400" dirty="0"/>
              <a:t>The beam gains energy when you accelerate so the </a:t>
            </a:r>
            <a:r>
              <a:rPr lang="en-US" sz="2400" dirty="0">
                <a:solidFill>
                  <a:srgbClr val="FF0000"/>
                </a:solidFill>
              </a:rPr>
              <a:t>rf fields must loose energy</a:t>
            </a:r>
            <a:r>
              <a:rPr lang="en-US" sz="2400" dirty="0"/>
              <a:t>.</a:t>
            </a:r>
          </a:p>
        </p:txBody>
      </p:sp>
    </p:spTree>
    <p:extLst>
      <p:ext uri="{BB962C8B-B14F-4D97-AF65-F5344CB8AC3E}">
        <p14:creationId xmlns:p14="http://schemas.microsoft.com/office/powerpoint/2010/main" val="1527003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15</a:t>
            </a:fld>
            <a:endParaRPr lang="en-US"/>
          </a:p>
        </p:txBody>
      </p:sp>
      <p:sp>
        <p:nvSpPr>
          <p:cNvPr id="3" name="Rectangle 2"/>
          <p:cNvSpPr/>
          <p:nvPr/>
        </p:nvSpPr>
        <p:spPr>
          <a:xfrm>
            <a:off x="2747628" y="1844824"/>
            <a:ext cx="1584176" cy="3168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2855640" y="3429000"/>
            <a:ext cx="136815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855640" y="4005064"/>
            <a:ext cx="108012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855640" y="2852936"/>
            <a:ext cx="1080120"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855640" y="4581128"/>
            <a:ext cx="68407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860440" y="2348880"/>
            <a:ext cx="684076"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680176" y="1844824"/>
            <a:ext cx="1584176" cy="3168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a:off x="7788188" y="3429000"/>
            <a:ext cx="82809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788188" y="4005064"/>
            <a:ext cx="61206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788188" y="2852936"/>
            <a:ext cx="61206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788188" y="4581128"/>
            <a:ext cx="28901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792988" y="2348880"/>
            <a:ext cx="28421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1847528" y="3356992"/>
            <a:ext cx="1440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p:nvPr/>
        </p:nvCxnSpPr>
        <p:spPr>
          <a:xfrm>
            <a:off x="2099556" y="3429000"/>
            <a:ext cx="324036"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9634736" y="3356992"/>
            <a:ext cx="1440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p:cNvCxnSpPr/>
          <p:nvPr/>
        </p:nvCxnSpPr>
        <p:spPr>
          <a:xfrm>
            <a:off x="9886764" y="3429000"/>
            <a:ext cx="324036"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584212" y="5374957"/>
            <a:ext cx="3911007" cy="646331"/>
          </a:xfrm>
          <a:prstGeom prst="rect">
            <a:avLst/>
          </a:prstGeom>
          <a:noFill/>
        </p:spPr>
        <p:txBody>
          <a:bodyPr wrap="none" rtlCol="0">
            <a:spAutoFit/>
          </a:bodyPr>
          <a:lstStyle/>
          <a:p>
            <a:r>
              <a:rPr lang="en-GB" dirty="0"/>
              <a:t>Before the bunch crosses the cavity, the</a:t>
            </a:r>
          </a:p>
          <a:p>
            <a:r>
              <a:rPr lang="en-GB" dirty="0"/>
              <a:t>fields have a certain value.</a:t>
            </a:r>
            <a:endParaRPr lang="en-US" dirty="0"/>
          </a:p>
        </p:txBody>
      </p:sp>
      <p:sp>
        <p:nvSpPr>
          <p:cNvPr id="60" name="TextBox 59"/>
          <p:cNvSpPr txBox="1"/>
          <p:nvPr/>
        </p:nvSpPr>
        <p:spPr>
          <a:xfrm>
            <a:off x="7077010" y="5457120"/>
            <a:ext cx="4063741" cy="646331"/>
          </a:xfrm>
          <a:prstGeom prst="rect">
            <a:avLst/>
          </a:prstGeom>
          <a:noFill/>
        </p:spPr>
        <p:txBody>
          <a:bodyPr wrap="square" rtlCol="0">
            <a:spAutoFit/>
          </a:bodyPr>
          <a:lstStyle/>
          <a:p>
            <a:r>
              <a:rPr lang="en-GB" dirty="0"/>
              <a:t>After bunch crosses cavity, it has more energy so the fields must be lower.</a:t>
            </a:r>
            <a:endParaRPr lang="en-US" dirty="0"/>
          </a:p>
        </p:txBody>
      </p:sp>
      <p:cxnSp>
        <p:nvCxnSpPr>
          <p:cNvPr id="61" name="Straight Arrow Connector 60"/>
          <p:cNvCxnSpPr/>
          <p:nvPr/>
        </p:nvCxnSpPr>
        <p:spPr>
          <a:xfrm flipH="1">
            <a:off x="8291289" y="1340768"/>
            <a:ext cx="217934"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274436" y="683404"/>
            <a:ext cx="2593082" cy="369332"/>
          </a:xfrm>
          <a:prstGeom prst="rect">
            <a:avLst/>
          </a:prstGeom>
          <a:noFill/>
        </p:spPr>
        <p:txBody>
          <a:bodyPr wrap="none" rtlCol="0">
            <a:spAutoFit/>
          </a:bodyPr>
          <a:lstStyle/>
          <a:p>
            <a:r>
              <a:rPr lang="en-GB" dirty="0"/>
              <a:t>Beam has left this voltage</a:t>
            </a:r>
            <a:endParaRPr lang="en-US" dirty="0"/>
          </a:p>
        </p:txBody>
      </p:sp>
      <p:sp>
        <p:nvSpPr>
          <p:cNvPr id="64" name="TextBox 63"/>
          <p:cNvSpPr txBox="1"/>
          <p:nvPr/>
        </p:nvSpPr>
        <p:spPr>
          <a:xfrm>
            <a:off x="2020011" y="503095"/>
            <a:ext cx="3831498" cy="523220"/>
          </a:xfrm>
          <a:prstGeom prst="rect">
            <a:avLst/>
          </a:prstGeom>
          <a:noFill/>
        </p:spPr>
        <p:txBody>
          <a:bodyPr wrap="none" rtlCol="0">
            <a:spAutoFit/>
          </a:bodyPr>
          <a:lstStyle/>
          <a:p>
            <a:r>
              <a:rPr lang="en-GB" sz="2800" dirty="0">
                <a:solidFill>
                  <a:srgbClr val="00B050"/>
                </a:solidFill>
              </a:rPr>
              <a:t>Concept of beam loading</a:t>
            </a:r>
            <a:endParaRPr lang="en-US" sz="2800" dirty="0">
              <a:solidFill>
                <a:srgbClr val="00B050"/>
              </a:solidFill>
            </a:endParaRPr>
          </a:p>
        </p:txBody>
      </p:sp>
    </p:spTree>
    <p:extLst>
      <p:ext uri="{BB962C8B-B14F-4D97-AF65-F5344CB8AC3E}">
        <p14:creationId xmlns:p14="http://schemas.microsoft.com/office/powerpoint/2010/main" val="3651297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16</a:t>
            </a:fld>
            <a:endParaRPr lang="en-US"/>
          </a:p>
        </p:txBody>
      </p:sp>
      <p:sp>
        <p:nvSpPr>
          <p:cNvPr id="3" name="Rectangle 2"/>
          <p:cNvSpPr/>
          <p:nvPr/>
        </p:nvSpPr>
        <p:spPr>
          <a:xfrm>
            <a:off x="681962" y="980729"/>
            <a:ext cx="11317071" cy="4401205"/>
          </a:xfrm>
          <a:prstGeom prst="rect">
            <a:avLst/>
          </a:prstGeom>
        </p:spPr>
        <p:txBody>
          <a:bodyPr wrap="square">
            <a:spAutoFit/>
          </a:bodyPr>
          <a:lstStyle/>
          <a:p>
            <a:r>
              <a:rPr lang="en-US" sz="2000" dirty="0"/>
              <a:t>Let’s consider the question: </a:t>
            </a:r>
          </a:p>
          <a:p>
            <a:endParaRPr lang="en-US" sz="2000" dirty="0">
              <a:solidFill>
                <a:srgbClr val="0070C0"/>
              </a:solidFill>
            </a:endParaRPr>
          </a:p>
          <a:p>
            <a:r>
              <a:rPr lang="en-US" sz="2000" dirty="0">
                <a:solidFill>
                  <a:srgbClr val="0070C0"/>
                </a:solidFill>
              </a:rPr>
              <a:t>“How much energy does a traversing beam leave behind in a particular mode of an empty cavity?” </a:t>
            </a:r>
          </a:p>
          <a:p>
            <a:endParaRPr lang="en-US" sz="2000" dirty="0">
              <a:solidFill>
                <a:srgbClr val="0070C0"/>
              </a:solidFill>
            </a:endParaRPr>
          </a:p>
          <a:p>
            <a:r>
              <a:rPr lang="en-US" sz="2000" dirty="0"/>
              <a:t>and then superimpose the solution voltage  on a filled cavity, which is how we normally think of acceleration.</a:t>
            </a:r>
          </a:p>
          <a:p>
            <a:endParaRPr lang="en-US" sz="2000" dirty="0"/>
          </a:p>
          <a:p>
            <a:r>
              <a:rPr lang="en-US" sz="2000" dirty="0"/>
              <a:t>In this section we will often consider the driven rf fields (driven by a klystron or whatever), consider the fields the beam leaves behind and add the two together to get our final answer –</a:t>
            </a:r>
            <a:r>
              <a:rPr lang="en-US" sz="2000" dirty="0">
                <a:solidFill>
                  <a:srgbClr val="FF0000"/>
                </a:solidFill>
              </a:rPr>
              <a:t> </a:t>
            </a:r>
            <a:r>
              <a:rPr lang="en-US" sz="2000" b="1" dirty="0">
                <a:solidFill>
                  <a:srgbClr val="FF0000"/>
                </a:solidFill>
              </a:rPr>
              <a:t>superposition</a:t>
            </a:r>
            <a:r>
              <a:rPr lang="en-US" sz="2000" dirty="0"/>
              <a:t> of </a:t>
            </a:r>
            <a:r>
              <a:rPr lang="en-US" sz="2000" i="1" dirty="0"/>
              <a:t>beam and rf fields</a:t>
            </a:r>
            <a:r>
              <a:rPr lang="en-US" sz="2000" dirty="0"/>
              <a:t>.</a:t>
            </a:r>
          </a:p>
          <a:p>
            <a:endParaRPr lang="en-US" sz="2000" dirty="0"/>
          </a:p>
          <a:p>
            <a:endParaRPr lang="en-US" sz="2000" dirty="0"/>
          </a:p>
          <a:p>
            <a:r>
              <a:rPr lang="en-US" sz="2000" dirty="0"/>
              <a:t>Why are we going through this trouble? The energy/power balance of acceleration is crucial when considering high-efficiency acceleration. It also lays the theoretical groundwork for the </a:t>
            </a:r>
            <a:r>
              <a:rPr lang="en-US" sz="2000"/>
              <a:t>wakefield formalism.</a:t>
            </a:r>
            <a:endParaRPr lang="en-US" sz="2000" dirty="0"/>
          </a:p>
        </p:txBody>
      </p:sp>
      <p:sp>
        <p:nvSpPr>
          <p:cNvPr id="4" name="TextBox 3"/>
          <p:cNvSpPr txBox="1"/>
          <p:nvPr/>
        </p:nvSpPr>
        <p:spPr>
          <a:xfrm>
            <a:off x="4727848" y="116633"/>
            <a:ext cx="2783904" cy="461665"/>
          </a:xfrm>
          <a:prstGeom prst="rect">
            <a:avLst/>
          </a:prstGeom>
          <a:noFill/>
        </p:spPr>
        <p:txBody>
          <a:bodyPr wrap="none" rtlCol="0">
            <a:spAutoFit/>
          </a:bodyPr>
          <a:lstStyle/>
          <a:p>
            <a:r>
              <a:rPr lang="en-US" sz="2400" dirty="0"/>
              <a:t>Concepts we will use</a:t>
            </a:r>
          </a:p>
        </p:txBody>
      </p:sp>
    </p:spTree>
    <p:extLst>
      <p:ext uri="{BB962C8B-B14F-4D97-AF65-F5344CB8AC3E}">
        <p14:creationId xmlns:p14="http://schemas.microsoft.com/office/powerpoint/2010/main" val="3181512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17</a:t>
            </a:fld>
            <a:endParaRPr lang="en-US"/>
          </a:p>
        </p:txBody>
      </p:sp>
      <p:sp>
        <p:nvSpPr>
          <p:cNvPr id="3" name="Rectangle 2"/>
          <p:cNvSpPr/>
          <p:nvPr/>
        </p:nvSpPr>
        <p:spPr>
          <a:xfrm>
            <a:off x="2747628" y="1844824"/>
            <a:ext cx="1584176" cy="3168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680176" y="1844824"/>
            <a:ext cx="1584176" cy="31683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a:off x="7788188" y="3429000"/>
            <a:ext cx="82809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788188" y="4005064"/>
            <a:ext cx="61206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788188" y="2852936"/>
            <a:ext cx="612068"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788188" y="4581128"/>
            <a:ext cx="28901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792988" y="2348880"/>
            <a:ext cx="284212"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1847528" y="3356992"/>
            <a:ext cx="1440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p:nvPr/>
        </p:nvCxnSpPr>
        <p:spPr>
          <a:xfrm>
            <a:off x="2099556" y="3429000"/>
            <a:ext cx="324036"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9634736" y="3356992"/>
            <a:ext cx="1440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p:cNvCxnSpPr/>
          <p:nvPr/>
        </p:nvCxnSpPr>
        <p:spPr>
          <a:xfrm>
            <a:off x="9886764" y="3429000"/>
            <a:ext cx="324036"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099557" y="5482099"/>
            <a:ext cx="2935355" cy="646331"/>
          </a:xfrm>
          <a:prstGeom prst="rect">
            <a:avLst/>
          </a:prstGeom>
          <a:noFill/>
        </p:spPr>
        <p:txBody>
          <a:bodyPr wrap="none" rtlCol="0">
            <a:spAutoFit/>
          </a:bodyPr>
          <a:lstStyle/>
          <a:p>
            <a:r>
              <a:rPr lang="en-GB" dirty="0"/>
              <a:t>Before bunch traverses cavity</a:t>
            </a:r>
          </a:p>
          <a:p>
            <a:r>
              <a:rPr lang="en-GB" dirty="0"/>
              <a:t>it is empty</a:t>
            </a:r>
            <a:endParaRPr lang="en-US" dirty="0"/>
          </a:p>
        </p:txBody>
      </p:sp>
      <p:sp>
        <p:nvSpPr>
          <p:cNvPr id="60" name="TextBox 59"/>
          <p:cNvSpPr txBox="1"/>
          <p:nvPr/>
        </p:nvSpPr>
        <p:spPr>
          <a:xfrm>
            <a:off x="7077010" y="5457120"/>
            <a:ext cx="2790508" cy="646331"/>
          </a:xfrm>
          <a:prstGeom prst="rect">
            <a:avLst/>
          </a:prstGeom>
          <a:noFill/>
        </p:spPr>
        <p:txBody>
          <a:bodyPr wrap="none" rtlCol="0">
            <a:spAutoFit/>
          </a:bodyPr>
          <a:lstStyle/>
          <a:p>
            <a:r>
              <a:rPr lang="en-GB" dirty="0"/>
              <a:t>After bunch traverses cavity</a:t>
            </a:r>
          </a:p>
          <a:p>
            <a:r>
              <a:rPr lang="en-GB" dirty="0"/>
              <a:t>it has left behind fields.</a:t>
            </a:r>
          </a:p>
        </p:txBody>
      </p:sp>
      <p:sp>
        <p:nvSpPr>
          <p:cNvPr id="63" name="TextBox 62"/>
          <p:cNvSpPr txBox="1"/>
          <p:nvPr/>
        </p:nvSpPr>
        <p:spPr>
          <a:xfrm>
            <a:off x="7197054" y="1031548"/>
            <a:ext cx="2593082" cy="369332"/>
          </a:xfrm>
          <a:prstGeom prst="rect">
            <a:avLst/>
          </a:prstGeom>
          <a:noFill/>
        </p:spPr>
        <p:txBody>
          <a:bodyPr wrap="none" rtlCol="0">
            <a:spAutoFit/>
          </a:bodyPr>
          <a:lstStyle/>
          <a:p>
            <a:r>
              <a:rPr lang="en-GB" dirty="0"/>
              <a:t>Beam has left this voltage</a:t>
            </a:r>
            <a:endParaRPr lang="en-US" dirty="0"/>
          </a:p>
        </p:txBody>
      </p:sp>
      <p:sp>
        <p:nvSpPr>
          <p:cNvPr id="64" name="TextBox 63"/>
          <p:cNvSpPr txBox="1"/>
          <p:nvPr/>
        </p:nvSpPr>
        <p:spPr>
          <a:xfrm>
            <a:off x="2020011" y="503095"/>
            <a:ext cx="3831498" cy="523220"/>
          </a:xfrm>
          <a:prstGeom prst="rect">
            <a:avLst/>
          </a:prstGeom>
          <a:noFill/>
        </p:spPr>
        <p:txBody>
          <a:bodyPr wrap="none" rtlCol="0">
            <a:spAutoFit/>
          </a:bodyPr>
          <a:lstStyle/>
          <a:p>
            <a:r>
              <a:rPr lang="en-GB" sz="2800" dirty="0">
                <a:solidFill>
                  <a:srgbClr val="00B050"/>
                </a:solidFill>
              </a:rPr>
              <a:t>Concept of beam loading</a:t>
            </a:r>
            <a:endParaRPr lang="en-US" sz="2800" dirty="0">
              <a:solidFill>
                <a:srgbClr val="00B050"/>
              </a:solidFill>
            </a:endParaRPr>
          </a:p>
        </p:txBody>
      </p:sp>
    </p:spTree>
    <p:extLst>
      <p:ext uri="{BB962C8B-B14F-4D97-AF65-F5344CB8AC3E}">
        <p14:creationId xmlns:p14="http://schemas.microsoft.com/office/powerpoint/2010/main" val="36866986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18</a:t>
            </a:fld>
            <a:endParaRPr lang="en-US"/>
          </a:p>
        </p:txBody>
      </p:sp>
      <p:sp>
        <p:nvSpPr>
          <p:cNvPr id="3" name="TextBox 2"/>
          <p:cNvSpPr txBox="1"/>
          <p:nvPr/>
        </p:nvSpPr>
        <p:spPr>
          <a:xfrm>
            <a:off x="426207" y="249397"/>
            <a:ext cx="11535637" cy="1754326"/>
          </a:xfrm>
          <a:prstGeom prst="rect">
            <a:avLst/>
          </a:prstGeom>
          <a:noFill/>
        </p:spPr>
        <p:txBody>
          <a:bodyPr wrap="square" rtlCol="0">
            <a:spAutoFit/>
          </a:bodyPr>
          <a:lstStyle/>
          <a:p>
            <a:r>
              <a:rPr lang="en-US" dirty="0"/>
              <a:t>Discussion of physical meaning:</a:t>
            </a:r>
          </a:p>
          <a:p>
            <a:endParaRPr lang="en-US" dirty="0"/>
          </a:p>
          <a:p>
            <a:r>
              <a:rPr lang="en-US" dirty="0"/>
              <a:t>The charge interacting with the fields it makes itself is in direct analogy to the radiated electric field produced by a time varying current. Useful to think about the retarded potential in free space from an oscillating infinite sheet of current to simplify to plane waves. In the case here the sheet is in the </a:t>
            </a:r>
            <a:r>
              <a:rPr lang="en-US" dirty="0" err="1"/>
              <a:t>xy</a:t>
            </a:r>
            <a:r>
              <a:rPr lang="en-US" dirty="0"/>
              <a:t> plane, oscillating in the x direction so making  plane waves that propagate in the z direction.</a:t>
            </a:r>
          </a:p>
        </p:txBody>
      </p:sp>
      <mc:AlternateContent xmlns:mc="http://schemas.openxmlformats.org/markup-compatibility/2006" xmlns:a14="http://schemas.microsoft.com/office/drawing/2010/main">
        <mc:Choice Requires="a14">
          <p:sp>
            <p:nvSpPr>
              <p:cNvPr id="4" name="Object 3"/>
              <p:cNvSpPr txBox="1"/>
              <p:nvPr/>
            </p:nvSpPr>
            <p:spPr bwMode="auto">
              <a:xfrm>
                <a:off x="8872751" y="2492375"/>
                <a:ext cx="2989294" cy="936625"/>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GB" sz="2000" i="1" smtClean="0">
                              <a:solidFill>
                                <a:srgbClr val="000000"/>
                              </a:solidFill>
                              <a:latin typeface="Cambria Math" panose="02040503050406030204" pitchFamily="18" charset="0"/>
                            </a:rPr>
                          </m:ctrlPr>
                        </m:sSubPr>
                        <m:e>
                          <m:r>
                            <a:rPr lang="en-GB" sz="2000" i="1">
                              <a:solidFill>
                                <a:srgbClr val="000000"/>
                              </a:solidFill>
                              <a:latin typeface="Cambria Math" panose="02040503050406030204" pitchFamily="18" charset="0"/>
                            </a:rPr>
                            <m:t>𝐸</m:t>
                          </m:r>
                        </m:e>
                        <m:sub>
                          <m:r>
                            <a:rPr lang="en-US" sz="2000" b="0" i="1" smtClean="0">
                              <a:solidFill>
                                <a:srgbClr val="000000"/>
                              </a:solidFill>
                              <a:latin typeface="Cambria Math" panose="02040503050406030204" pitchFamily="18" charset="0"/>
                            </a:rPr>
                            <m:t>𝑥</m:t>
                          </m:r>
                        </m:sub>
                      </m:sSub>
                      <m:r>
                        <a:rPr lang="en-GB"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𝑡</m:t>
                      </m:r>
                      <m:r>
                        <a:rPr lang="en-GB" sz="2000" i="1">
                          <a:solidFill>
                            <a:srgbClr val="000000"/>
                          </a:solidFill>
                          <a:latin typeface="Cambria Math" panose="02040503050406030204" pitchFamily="18" charset="0"/>
                        </a:rPr>
                        <m:t>)∝</m:t>
                      </m:r>
                      <m:f>
                        <m:fPr>
                          <m:ctrlPr>
                            <a:rPr lang="en-GB" sz="2000" i="1">
                              <a:solidFill>
                                <a:srgbClr val="000000"/>
                              </a:solidFill>
                              <a:latin typeface="Cambria Math" panose="02040503050406030204" pitchFamily="18" charset="0"/>
                            </a:rPr>
                          </m:ctrlPr>
                        </m:fPr>
                        <m:num>
                          <m:sSub>
                            <m:sSubPr>
                              <m:ctrlPr>
                                <a:rPr lang="en-GB" sz="2000" i="1">
                                  <a:solidFill>
                                    <a:srgbClr val="000000"/>
                                  </a:solidFill>
                                  <a:latin typeface="Cambria Math" panose="02040503050406030204" pitchFamily="18" charset="0"/>
                                </a:rPr>
                              </m:ctrlPr>
                            </m:sSubPr>
                            <m:e>
                              <m:r>
                                <a:rPr lang="en-US" sz="2000" i="1">
                                  <a:solidFill>
                                    <a:srgbClr val="000000"/>
                                  </a:solidFill>
                                  <a:latin typeface="Cambria Math" panose="02040503050406030204" pitchFamily="18" charset="0"/>
                                </a:rPr>
                                <m:t>𝑑𝐽</m:t>
                              </m:r>
                            </m:e>
                            <m:sub>
                              <m:r>
                                <a:rPr lang="en-US" sz="2000" b="0" i="1" smtClean="0">
                                  <a:solidFill>
                                    <a:srgbClr val="000000"/>
                                  </a:solidFill>
                                  <a:latin typeface="Cambria Math" panose="02040503050406030204" pitchFamily="18" charset="0"/>
                                </a:rPr>
                                <m:t>𝑥</m:t>
                              </m:r>
                            </m:sub>
                          </m:sSub>
                          <m:d>
                            <m:dPr>
                              <m:ctrlPr>
                                <a:rPr lang="en-GB" sz="2000" i="1">
                                  <a:solidFill>
                                    <a:srgbClr val="000000"/>
                                  </a:solidFill>
                                  <a:latin typeface="Cambria Math" panose="02040503050406030204" pitchFamily="18" charset="0"/>
                                </a:rPr>
                              </m:ctrlPr>
                            </m:dPr>
                            <m:e>
                              <m:r>
                                <a:rPr lang="en-GB" sz="2000" i="1">
                                  <a:solidFill>
                                    <a:srgbClr val="000000"/>
                                  </a:solidFill>
                                  <a:latin typeface="Cambria Math" panose="02040503050406030204" pitchFamily="18" charset="0"/>
                                </a:rPr>
                                <m:t>𝑡</m:t>
                              </m:r>
                              <m:r>
                                <a:rPr lang="en-GB" sz="2000" i="1">
                                  <a:solidFill>
                                    <a:srgbClr val="000000"/>
                                  </a:solidFill>
                                  <a:latin typeface="Cambria Math" panose="02040503050406030204" pitchFamily="18" charset="0"/>
                                </a:rPr>
                                <m:t>−</m:t>
                              </m:r>
                              <m:f>
                                <m:fPr>
                                  <m:type m:val="lin"/>
                                  <m:ctrlPr>
                                    <a:rPr lang="en-GB" sz="2000" i="1">
                                      <a:solidFill>
                                        <a:srgbClr val="000000"/>
                                      </a:solidFill>
                                      <a:latin typeface="Cambria Math" panose="02040503050406030204" pitchFamily="18" charset="0"/>
                                    </a:rPr>
                                  </m:ctrlPr>
                                </m:fPr>
                                <m:num>
                                  <m:r>
                                    <a:rPr lang="en-US" sz="2000" b="0" i="1" smtClean="0">
                                      <a:solidFill>
                                        <a:srgbClr val="000000"/>
                                      </a:solidFill>
                                      <a:latin typeface="Cambria Math" panose="02040503050406030204" pitchFamily="18" charset="0"/>
                                    </a:rPr>
                                    <m:t>𝑧</m:t>
                                  </m:r>
                                </m:num>
                                <m:den>
                                  <m:r>
                                    <a:rPr lang="en-GB" sz="2000" i="1">
                                      <a:solidFill>
                                        <a:srgbClr val="000000"/>
                                      </a:solidFill>
                                      <a:latin typeface="Cambria Math" panose="02040503050406030204" pitchFamily="18" charset="0"/>
                                    </a:rPr>
                                    <m:t>𝑐</m:t>
                                  </m:r>
                                </m:den>
                              </m:f>
                            </m:e>
                          </m:d>
                        </m:num>
                        <m:den>
                          <m:r>
                            <a:rPr lang="en-US" sz="2000" i="1">
                              <a:solidFill>
                                <a:srgbClr val="000000"/>
                              </a:solidFill>
                              <a:latin typeface="Cambria Math" panose="02040503050406030204" pitchFamily="18" charset="0"/>
                            </a:rPr>
                            <m:t>𝑑𝑡</m:t>
                          </m:r>
                        </m:den>
                      </m:f>
                    </m:oMath>
                  </m:oMathPara>
                </a14:m>
                <a:endParaRPr lang="en-GB" sz="2000" dirty="0"/>
              </a:p>
            </p:txBody>
          </p:sp>
        </mc:Choice>
        <mc:Fallback xmlns="">
          <p:sp>
            <p:nvSpPr>
              <p:cNvPr id="4" name="Object 3"/>
              <p:cNvSpPr txBox="1">
                <a:spLocks noRot="1" noChangeAspect="1" noMove="1" noResize="1" noEditPoints="1" noAdjustHandles="1" noChangeArrowheads="1" noChangeShapeType="1" noTextEdit="1"/>
              </p:cNvSpPr>
              <p:nvPr/>
            </p:nvSpPr>
            <p:spPr bwMode="auto">
              <a:xfrm>
                <a:off x="8872751" y="2492375"/>
                <a:ext cx="2989294" cy="936625"/>
              </a:xfrm>
              <a:prstGeom prst="rect">
                <a:avLst/>
              </a:prstGeom>
              <a:blipFill>
                <a:blip r:embed="rId3"/>
                <a:stretch>
                  <a:fillRect/>
                </a:stretch>
              </a:blipFill>
            </p:spPr>
            <p:txBody>
              <a:bodyPr/>
              <a:lstStyle/>
              <a:p>
                <a:r>
                  <a:rPr lang="en-GB">
                    <a:noFill/>
                  </a:rPr>
                  <a:t> </a:t>
                </a:r>
              </a:p>
            </p:txBody>
          </p:sp>
        </mc:Fallback>
      </mc:AlternateContent>
      <p:grpSp>
        <p:nvGrpSpPr>
          <p:cNvPr id="6" name="Group 5">
            <a:extLst>
              <a:ext uri="{FF2B5EF4-FFF2-40B4-BE49-F238E27FC236}">
                <a16:creationId xmlns:a16="http://schemas.microsoft.com/office/drawing/2014/main" id="{E716D948-A377-7EF2-4188-D6A1F29503D3}"/>
              </a:ext>
            </a:extLst>
          </p:cNvPr>
          <p:cNvGrpSpPr/>
          <p:nvPr/>
        </p:nvGrpSpPr>
        <p:grpSpPr>
          <a:xfrm>
            <a:off x="4974578" y="1904203"/>
            <a:ext cx="3438525" cy="2486025"/>
            <a:chOff x="4638676" y="4064680"/>
            <a:chExt cx="3438525" cy="2486025"/>
          </a:xfrm>
        </p:grpSpPr>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8676" y="4064680"/>
              <a:ext cx="343852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6084952" y="4335583"/>
              <a:ext cx="0" cy="1944216"/>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6012952" y="4797152"/>
              <a:ext cx="144000" cy="14401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a:extLst>
              <a:ext uri="{FF2B5EF4-FFF2-40B4-BE49-F238E27FC236}">
                <a16:creationId xmlns:a16="http://schemas.microsoft.com/office/drawing/2014/main" id="{B44598CD-DC84-4AC2-2388-6BD1354EAAF8}"/>
              </a:ext>
            </a:extLst>
          </p:cNvPr>
          <p:cNvPicPr>
            <a:picLocks noChangeAspect="1"/>
          </p:cNvPicPr>
          <p:nvPr/>
        </p:nvPicPr>
        <p:blipFill>
          <a:blip r:embed="rId5"/>
          <a:stretch>
            <a:fillRect/>
          </a:stretch>
        </p:blipFill>
        <p:spPr>
          <a:xfrm>
            <a:off x="262774" y="2806115"/>
            <a:ext cx="3734321" cy="1743318"/>
          </a:xfrm>
          <a:prstGeom prst="rect">
            <a:avLst/>
          </a:prstGeom>
        </p:spPr>
      </p:pic>
      <p:pic>
        <p:nvPicPr>
          <p:cNvPr id="15" name="Picture 14">
            <a:extLst>
              <a:ext uri="{FF2B5EF4-FFF2-40B4-BE49-F238E27FC236}">
                <a16:creationId xmlns:a16="http://schemas.microsoft.com/office/drawing/2014/main" id="{CBF500BD-A535-5B48-AC47-F7BEB38E3357}"/>
              </a:ext>
            </a:extLst>
          </p:cNvPr>
          <p:cNvPicPr>
            <a:picLocks noChangeAspect="1"/>
          </p:cNvPicPr>
          <p:nvPr/>
        </p:nvPicPr>
        <p:blipFill>
          <a:blip r:embed="rId6"/>
          <a:stretch>
            <a:fillRect/>
          </a:stretch>
        </p:blipFill>
        <p:spPr>
          <a:xfrm>
            <a:off x="841611" y="4529222"/>
            <a:ext cx="2362530" cy="847843"/>
          </a:xfrm>
          <a:prstGeom prst="rect">
            <a:avLst/>
          </a:prstGeom>
        </p:spPr>
      </p:pic>
      <p:pic>
        <p:nvPicPr>
          <p:cNvPr id="17" name="Picture 16">
            <a:extLst>
              <a:ext uri="{FF2B5EF4-FFF2-40B4-BE49-F238E27FC236}">
                <a16:creationId xmlns:a16="http://schemas.microsoft.com/office/drawing/2014/main" id="{EC255612-18DC-2356-B736-416FE1F8A80E}"/>
              </a:ext>
            </a:extLst>
          </p:cNvPr>
          <p:cNvPicPr>
            <a:picLocks noChangeAspect="1"/>
          </p:cNvPicPr>
          <p:nvPr/>
        </p:nvPicPr>
        <p:blipFill>
          <a:blip r:embed="rId7"/>
          <a:stretch>
            <a:fillRect/>
          </a:stretch>
        </p:blipFill>
        <p:spPr>
          <a:xfrm>
            <a:off x="100826" y="5554543"/>
            <a:ext cx="4058216" cy="781159"/>
          </a:xfrm>
          <a:prstGeom prst="rect">
            <a:avLst/>
          </a:prstGeom>
        </p:spPr>
      </p:pic>
      <p:sp>
        <p:nvSpPr>
          <p:cNvPr id="21" name="TextBox 20">
            <a:extLst>
              <a:ext uri="{FF2B5EF4-FFF2-40B4-BE49-F238E27FC236}">
                <a16:creationId xmlns:a16="http://schemas.microsoft.com/office/drawing/2014/main" id="{F562FD6F-181E-5F2A-F3D5-39FB7C3DE294}"/>
              </a:ext>
            </a:extLst>
          </p:cNvPr>
          <p:cNvSpPr txBox="1"/>
          <p:nvPr/>
        </p:nvSpPr>
        <p:spPr>
          <a:xfrm>
            <a:off x="4618690" y="4929250"/>
            <a:ext cx="7150322" cy="646331"/>
          </a:xfrm>
          <a:prstGeom prst="rect">
            <a:avLst/>
          </a:prstGeom>
          <a:noFill/>
        </p:spPr>
        <p:txBody>
          <a:bodyPr wrap="square" rtlCol="0">
            <a:spAutoFit/>
          </a:bodyPr>
          <a:lstStyle/>
          <a:p>
            <a:r>
              <a:rPr lang="en-US" dirty="0"/>
              <a:t>A charge crossing a cavity is similar, with the current broken down into a Fourier series corresponding to the cavity modes.</a:t>
            </a:r>
            <a:endParaRPr lang="en-GB" dirty="0"/>
          </a:p>
        </p:txBody>
      </p:sp>
      <p:sp>
        <p:nvSpPr>
          <p:cNvPr id="5" name="TextBox 4">
            <a:extLst>
              <a:ext uri="{FF2B5EF4-FFF2-40B4-BE49-F238E27FC236}">
                <a16:creationId xmlns:a16="http://schemas.microsoft.com/office/drawing/2014/main" id="{40D7BDB2-951B-1AF5-D6E4-FA2D7E02634C}"/>
              </a:ext>
            </a:extLst>
          </p:cNvPr>
          <p:cNvSpPr txBox="1"/>
          <p:nvPr/>
        </p:nvSpPr>
        <p:spPr>
          <a:xfrm>
            <a:off x="675545" y="2287927"/>
            <a:ext cx="3321550" cy="369332"/>
          </a:xfrm>
          <a:prstGeom prst="rect">
            <a:avLst/>
          </a:prstGeom>
          <a:noFill/>
        </p:spPr>
        <p:txBody>
          <a:bodyPr wrap="none" rtlCol="0">
            <a:spAutoFit/>
          </a:bodyPr>
          <a:lstStyle/>
          <a:p>
            <a:r>
              <a:rPr lang="en-US" dirty="0"/>
              <a:t>Solutions to Maxwell’s equations:</a:t>
            </a:r>
            <a:endParaRPr lang="en-GB" dirty="0"/>
          </a:p>
        </p:txBody>
      </p:sp>
    </p:spTree>
    <p:extLst>
      <p:ext uri="{BB962C8B-B14F-4D97-AF65-F5344CB8AC3E}">
        <p14:creationId xmlns:p14="http://schemas.microsoft.com/office/powerpoint/2010/main" val="2215879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19</a:t>
            </a:fld>
            <a:endParaRPr lang="en-US"/>
          </a:p>
        </p:txBody>
      </p:sp>
      <p:pic>
        <p:nvPicPr>
          <p:cNvPr id="34817" name="Picture 1" descr="C:\temp for cst\simple cavity wake_02.gif"/>
          <p:cNvPicPr>
            <a:picLocks noChangeAspect="1" noChangeArrowheads="1" noCrop="1"/>
          </p:cNvPicPr>
          <p:nvPr/>
        </p:nvPicPr>
        <p:blipFill>
          <a:blip r:embed="rId3" cstate="print"/>
          <a:srcRect/>
          <a:stretch>
            <a:fillRect/>
          </a:stretch>
        </p:blipFill>
        <p:spPr bwMode="auto">
          <a:xfrm>
            <a:off x="2063552" y="1268761"/>
            <a:ext cx="8352928" cy="5435515"/>
          </a:xfrm>
          <a:prstGeom prst="rect">
            <a:avLst/>
          </a:prstGeom>
          <a:noFill/>
        </p:spPr>
      </p:pic>
      <p:sp>
        <p:nvSpPr>
          <p:cNvPr id="4" name="Rectangle 3"/>
          <p:cNvSpPr/>
          <p:nvPr/>
        </p:nvSpPr>
        <p:spPr>
          <a:xfrm>
            <a:off x="1775520" y="188640"/>
            <a:ext cx="8712968" cy="923330"/>
          </a:xfrm>
          <a:prstGeom prst="rect">
            <a:avLst/>
          </a:prstGeom>
        </p:spPr>
        <p:txBody>
          <a:bodyPr wrap="square">
            <a:spAutoFit/>
          </a:bodyPr>
          <a:lstStyle/>
          <a:p>
            <a:r>
              <a:rPr lang="en-US" dirty="0"/>
              <a:t>A charge passing through a cavity leaves behind it the cavity with voltage in it, and hence filled with energy. The beam loses the same amount of energy. The loses energy through interacting with an electric field, which in fact comes from itself.</a:t>
            </a:r>
          </a:p>
        </p:txBody>
      </p:sp>
    </p:spTree>
    <p:extLst>
      <p:ext uri="{BB962C8B-B14F-4D97-AF65-F5344CB8AC3E}">
        <p14:creationId xmlns:p14="http://schemas.microsoft.com/office/powerpoint/2010/main" val="3872900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a:t>
            </a:fld>
            <a:endParaRPr lang="en-US"/>
          </a:p>
        </p:txBody>
      </p:sp>
      <p:sp>
        <p:nvSpPr>
          <p:cNvPr id="4" name="TextBox 3"/>
          <p:cNvSpPr txBox="1"/>
          <p:nvPr/>
        </p:nvSpPr>
        <p:spPr>
          <a:xfrm>
            <a:off x="990230" y="919000"/>
            <a:ext cx="10490122" cy="4154984"/>
          </a:xfrm>
          <a:prstGeom prst="rect">
            <a:avLst/>
          </a:prstGeom>
          <a:noFill/>
        </p:spPr>
        <p:txBody>
          <a:bodyPr wrap="square" rtlCol="0">
            <a:spAutoFit/>
          </a:bodyPr>
          <a:lstStyle/>
          <a:p>
            <a:r>
              <a:rPr lang="en-US" sz="2400" dirty="0"/>
              <a:t>So far we looked at basic acceleration concepts:</a:t>
            </a:r>
          </a:p>
          <a:p>
            <a:endParaRPr lang="en-US" sz="2400" dirty="0"/>
          </a:p>
          <a:p>
            <a:pPr marL="342900" indent="-342900">
              <a:buFont typeface="+mj-lt"/>
              <a:buAutoNum type="arabicPeriod"/>
            </a:pPr>
            <a:r>
              <a:rPr lang="en-US" sz="2400" dirty="0">
                <a:solidFill>
                  <a:srgbClr val="0070C0"/>
                </a:solidFill>
              </a:rPr>
              <a:t>Phase velocity</a:t>
            </a:r>
          </a:p>
          <a:p>
            <a:pPr marL="342900" indent="-342900">
              <a:buFont typeface="+mj-lt"/>
              <a:buAutoNum type="arabicPeriod"/>
            </a:pPr>
            <a:r>
              <a:rPr lang="en-US" sz="2400" dirty="0">
                <a:solidFill>
                  <a:srgbClr val="0070C0"/>
                </a:solidFill>
              </a:rPr>
              <a:t>Periodic boundary conditions</a:t>
            </a:r>
          </a:p>
          <a:p>
            <a:pPr marL="342900" indent="-342900">
              <a:buFont typeface="+mj-lt"/>
              <a:buAutoNum type="arabicPeriod"/>
            </a:pPr>
            <a:r>
              <a:rPr lang="en-US" sz="2400" dirty="0">
                <a:solidFill>
                  <a:srgbClr val="0070C0"/>
                </a:solidFill>
              </a:rPr>
              <a:t>Group velocity</a:t>
            </a:r>
          </a:p>
          <a:p>
            <a:endParaRPr lang="en-US" sz="2400" dirty="0"/>
          </a:p>
          <a:p>
            <a:r>
              <a:rPr lang="en-US" sz="2400" dirty="0"/>
              <a:t>Now we are going to look at the formalism which describes how much acceleration a beam gets in a radio frequency structure.</a:t>
            </a:r>
          </a:p>
          <a:p>
            <a:endParaRPr lang="en-US" sz="2400" dirty="0"/>
          </a:p>
          <a:p>
            <a:r>
              <a:rPr lang="en-US" sz="2400" dirty="0"/>
              <a:t>There may be some repetition of material covered in previous lectures - but I don’t want to let you out of my grip until I have introduced you to the loss factor!</a:t>
            </a:r>
          </a:p>
        </p:txBody>
      </p:sp>
    </p:spTree>
    <p:extLst>
      <p:ext uri="{BB962C8B-B14F-4D97-AF65-F5344CB8AC3E}">
        <p14:creationId xmlns:p14="http://schemas.microsoft.com/office/powerpoint/2010/main" val="2370705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20</a:t>
            </a:fld>
            <a:endParaRPr lang="en-US"/>
          </a:p>
        </p:txBody>
      </p:sp>
      <p:sp>
        <p:nvSpPr>
          <p:cNvPr id="3" name="TextBox 2"/>
          <p:cNvSpPr txBox="1"/>
          <p:nvPr/>
        </p:nvSpPr>
        <p:spPr>
          <a:xfrm>
            <a:off x="3287689" y="260649"/>
            <a:ext cx="5564857" cy="461665"/>
          </a:xfrm>
          <a:prstGeom prst="rect">
            <a:avLst/>
          </a:prstGeom>
          <a:noFill/>
        </p:spPr>
        <p:txBody>
          <a:bodyPr wrap="none" rtlCol="0">
            <a:spAutoFit/>
          </a:bodyPr>
          <a:lstStyle/>
          <a:p>
            <a:r>
              <a:rPr lang="en-US" sz="2400" dirty="0"/>
              <a:t>The fundamental theorem of beam loading</a:t>
            </a:r>
          </a:p>
        </p:txBody>
      </p:sp>
      <p:sp>
        <p:nvSpPr>
          <p:cNvPr id="4" name="TextBox 3"/>
          <p:cNvSpPr txBox="1"/>
          <p:nvPr/>
        </p:nvSpPr>
        <p:spPr>
          <a:xfrm>
            <a:off x="296562" y="980728"/>
            <a:ext cx="11615352" cy="2585323"/>
          </a:xfrm>
          <a:prstGeom prst="rect">
            <a:avLst/>
          </a:prstGeom>
          <a:noFill/>
        </p:spPr>
        <p:txBody>
          <a:bodyPr wrap="square" rtlCol="0">
            <a:spAutoFit/>
          </a:bodyPr>
          <a:lstStyle/>
          <a:p>
            <a:r>
              <a:rPr lang="en-US" dirty="0">
                <a:solidFill>
                  <a:srgbClr val="0070C0"/>
                </a:solidFill>
              </a:rPr>
              <a:t>The fundamental theorem of beam loading says that the voltage seen by beam which has traversed a cavity is half the voltage it leaves behind, that is the one that a following witness bunch would see.</a:t>
            </a:r>
          </a:p>
          <a:p>
            <a:endParaRPr lang="en-US" dirty="0"/>
          </a:p>
          <a:p>
            <a:r>
              <a:rPr lang="en-US" dirty="0"/>
              <a:t>But why is this the case?</a:t>
            </a:r>
          </a:p>
          <a:p>
            <a:endParaRPr lang="en-US" dirty="0"/>
          </a:p>
          <a:p>
            <a:r>
              <a:rPr lang="en-US" dirty="0"/>
              <a:t>A non-rigorous way of seeing this, is that the cavity is empty when the beam enters and only full when it leaves – so on average it sees the cavity only half full (or half empty, like the proverbial glass!). </a:t>
            </a:r>
          </a:p>
          <a:p>
            <a:endParaRPr lang="en-US" dirty="0"/>
          </a:p>
          <a:p>
            <a:r>
              <a:rPr lang="en-US" dirty="0"/>
              <a:t>Let’s introduce a loss factor </a:t>
            </a:r>
            <a:r>
              <a:rPr lang="en-US" i="1" dirty="0"/>
              <a:t>k</a:t>
            </a:r>
            <a:r>
              <a:rPr lang="en-US" dirty="0"/>
              <a:t> which satisfies this </a:t>
            </a:r>
            <a:r>
              <a:rPr lang="en-US" dirty="0">
                <a:solidFill>
                  <a:srgbClr val="FF0000"/>
                </a:solidFill>
              </a:rPr>
              <a:t>factor of two</a:t>
            </a:r>
            <a:r>
              <a:rPr lang="en-US" dirty="0"/>
              <a:t>. The voltage left is proportional to the charge </a:t>
            </a:r>
            <a:r>
              <a:rPr lang="en-US" i="1" dirty="0"/>
              <a:t>q</a:t>
            </a:r>
            <a:r>
              <a:rPr lang="en-US" dirty="0"/>
              <a:t> so: </a:t>
            </a:r>
          </a:p>
        </p:txBody>
      </p:sp>
      <p:graphicFrame>
        <p:nvGraphicFramePr>
          <p:cNvPr id="5" name="Object 4"/>
          <p:cNvGraphicFramePr>
            <a:graphicFrameLocks noChangeAspect="1"/>
          </p:cNvGraphicFramePr>
          <p:nvPr/>
        </p:nvGraphicFramePr>
        <p:xfrm>
          <a:off x="950508" y="4203578"/>
          <a:ext cx="1800200" cy="1296144"/>
        </p:xfrm>
        <a:graphic>
          <a:graphicData uri="http://schemas.openxmlformats.org/presentationml/2006/ole">
            <mc:AlternateContent xmlns:mc="http://schemas.openxmlformats.org/markup-compatibility/2006">
              <mc:Choice xmlns:v="urn:schemas-microsoft-com:vml" Requires="v">
                <p:oleObj name="Equation" r:id="rId3" imgW="634680" imgH="457200" progId="Equation.3">
                  <p:embed/>
                </p:oleObj>
              </mc:Choice>
              <mc:Fallback>
                <p:oleObj name="Equation" r:id="rId3" imgW="634680" imgH="457200" progId="Equation.3">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0508" y="4203578"/>
                        <a:ext cx="1800200" cy="12961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5"/>
          <p:cNvPicPr>
            <a:picLocks noChangeAspect="1"/>
          </p:cNvPicPr>
          <p:nvPr/>
        </p:nvPicPr>
        <p:blipFill>
          <a:blip r:embed="rId5"/>
          <a:stretch>
            <a:fillRect/>
          </a:stretch>
        </p:blipFill>
        <p:spPr>
          <a:xfrm>
            <a:off x="4715788" y="4052714"/>
            <a:ext cx="1354329" cy="1725197"/>
          </a:xfrm>
          <a:prstGeom prst="rect">
            <a:avLst/>
          </a:prstGeom>
        </p:spPr>
      </p:pic>
      <p:pic>
        <p:nvPicPr>
          <p:cNvPr id="7" name="Picture 6"/>
          <p:cNvPicPr>
            <a:picLocks noChangeAspect="1"/>
          </p:cNvPicPr>
          <p:nvPr/>
        </p:nvPicPr>
        <p:blipFill>
          <a:blip r:embed="rId6"/>
          <a:stretch>
            <a:fillRect/>
          </a:stretch>
        </p:blipFill>
        <p:spPr>
          <a:xfrm>
            <a:off x="7823282" y="4052714"/>
            <a:ext cx="1420556" cy="1725197"/>
          </a:xfrm>
          <a:prstGeom prst="rect">
            <a:avLst/>
          </a:prstGeom>
        </p:spPr>
      </p:pic>
    </p:spTree>
    <p:extLst>
      <p:ext uri="{BB962C8B-B14F-4D97-AF65-F5344CB8AC3E}">
        <p14:creationId xmlns:p14="http://schemas.microsoft.com/office/powerpoint/2010/main" val="416043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21</a:t>
            </a:fld>
            <a:endParaRPr lang="en-US" dirty="0"/>
          </a:p>
        </p:txBody>
      </p:sp>
      <p:sp>
        <p:nvSpPr>
          <p:cNvPr id="3" name="TextBox 2"/>
          <p:cNvSpPr txBox="1"/>
          <p:nvPr/>
        </p:nvSpPr>
        <p:spPr>
          <a:xfrm>
            <a:off x="4971094" y="332657"/>
            <a:ext cx="2205027" cy="461665"/>
          </a:xfrm>
          <a:prstGeom prst="rect">
            <a:avLst/>
          </a:prstGeom>
          <a:noFill/>
        </p:spPr>
        <p:txBody>
          <a:bodyPr wrap="none" rtlCol="0">
            <a:spAutoFit/>
          </a:bodyPr>
          <a:lstStyle/>
          <a:p>
            <a:r>
              <a:rPr lang="en-US" sz="2400" dirty="0"/>
              <a:t>The loss factor k</a:t>
            </a:r>
          </a:p>
        </p:txBody>
      </p:sp>
      <p:sp>
        <p:nvSpPr>
          <p:cNvPr id="4" name="TextBox 3"/>
          <p:cNvSpPr txBox="1"/>
          <p:nvPr/>
        </p:nvSpPr>
        <p:spPr>
          <a:xfrm>
            <a:off x="1411264" y="970190"/>
            <a:ext cx="4752528" cy="646331"/>
          </a:xfrm>
          <a:prstGeom prst="rect">
            <a:avLst/>
          </a:prstGeom>
          <a:noFill/>
        </p:spPr>
        <p:txBody>
          <a:bodyPr wrap="square" rtlCol="0">
            <a:spAutoFit/>
          </a:bodyPr>
          <a:lstStyle/>
          <a:p>
            <a:r>
              <a:rPr lang="en-US" dirty="0"/>
              <a:t>Let’s now consider conservation of energy, what the bunch loses the cavity gains:</a:t>
            </a:r>
          </a:p>
        </p:txBody>
      </p:sp>
      <p:graphicFrame>
        <p:nvGraphicFramePr>
          <p:cNvPr id="5" name="Object 4"/>
          <p:cNvGraphicFramePr>
            <a:graphicFrameLocks noChangeAspect="1"/>
          </p:cNvGraphicFramePr>
          <p:nvPr/>
        </p:nvGraphicFramePr>
        <p:xfrm>
          <a:off x="1919536" y="1844824"/>
          <a:ext cx="3289866" cy="3096344"/>
        </p:xfrm>
        <a:graphic>
          <a:graphicData uri="http://schemas.openxmlformats.org/presentationml/2006/ole">
            <mc:AlternateContent xmlns:mc="http://schemas.openxmlformats.org/markup-compatibility/2006">
              <mc:Choice xmlns:v="urn:schemas-microsoft-com:vml" Requires="v">
                <p:oleObj name="Equation" r:id="rId3" imgW="1295280" imgH="1218960" progId="Equation.3">
                  <p:embed/>
                </p:oleObj>
              </mc:Choice>
              <mc:Fallback>
                <p:oleObj name="Equation" r:id="rId3" imgW="1295280" imgH="1218960" progId="Equation.3">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9536" y="1844824"/>
                        <a:ext cx="3289866" cy="30963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4"/>
          <p:cNvGraphicFramePr>
            <a:graphicFrameLocks noChangeAspect="1"/>
          </p:cNvGraphicFramePr>
          <p:nvPr/>
        </p:nvGraphicFramePr>
        <p:xfrm>
          <a:off x="8625557" y="260648"/>
          <a:ext cx="1601119" cy="1152128"/>
        </p:xfrm>
        <a:graphic>
          <a:graphicData uri="http://schemas.openxmlformats.org/presentationml/2006/ole">
            <mc:AlternateContent xmlns:mc="http://schemas.openxmlformats.org/markup-compatibility/2006">
              <mc:Choice xmlns:v="urn:schemas-microsoft-com:vml" Requires="v">
                <p:oleObj name="Equation" r:id="rId5" imgW="634680" imgH="457200" progId="Equation.3">
                  <p:embed/>
                </p:oleObj>
              </mc:Choice>
              <mc:Fallback>
                <p:oleObj name="Equation" r:id="rId5" imgW="634680" imgH="457200" progId="Equation.3">
                  <p:embed/>
                  <p:pic>
                    <p:nvPicPr>
                      <p:cNvPr id="410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25557" y="260648"/>
                        <a:ext cx="1601119" cy="11521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6672064" y="3789041"/>
          <a:ext cx="3129880" cy="1238911"/>
        </p:xfrm>
        <a:graphic>
          <a:graphicData uri="http://schemas.openxmlformats.org/presentationml/2006/ole">
            <mc:AlternateContent xmlns:mc="http://schemas.openxmlformats.org/markup-compatibility/2006">
              <mc:Choice xmlns:v="urn:schemas-microsoft-com:vml" Requires="v">
                <p:oleObj name="Equation" r:id="rId7" imgW="1218960" imgH="482400" progId="Equation.3">
                  <p:embed/>
                </p:oleObj>
              </mc:Choice>
              <mc:Fallback>
                <p:oleObj name="Equation" r:id="rId7" imgW="1218960" imgH="482400" progId="Equation.3">
                  <p:embed/>
                  <p:pic>
                    <p:nvPicPr>
                      <p:cNvPr id="9"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2064" y="3789041"/>
                        <a:ext cx="3129880" cy="12389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ight Arrow 9"/>
          <p:cNvSpPr/>
          <p:nvPr/>
        </p:nvSpPr>
        <p:spPr>
          <a:xfrm>
            <a:off x="5231904" y="4293096"/>
            <a:ext cx="57606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02" name="Object 6"/>
          <p:cNvGraphicFramePr>
            <a:graphicFrameLocks noChangeAspect="1"/>
          </p:cNvGraphicFramePr>
          <p:nvPr/>
        </p:nvGraphicFramePr>
        <p:xfrm>
          <a:off x="8751863" y="1483044"/>
          <a:ext cx="1365250" cy="960437"/>
        </p:xfrm>
        <a:graphic>
          <a:graphicData uri="http://schemas.openxmlformats.org/presentationml/2006/ole">
            <mc:AlternateContent xmlns:mc="http://schemas.openxmlformats.org/markup-compatibility/2006">
              <mc:Choice xmlns:v="urn:schemas-microsoft-com:vml" Requires="v">
                <p:oleObj name="Equation" r:id="rId9" imgW="685800" imgH="482400" progId="Equation.3">
                  <p:embed/>
                </p:oleObj>
              </mc:Choice>
              <mc:Fallback>
                <p:oleObj name="Equation" r:id="rId9" imgW="685800" imgH="482400" progId="Equation.3">
                  <p:embed/>
                  <p:pic>
                    <p:nvPicPr>
                      <p:cNvPr id="4102"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51863" y="1483044"/>
                        <a:ext cx="1365250" cy="960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2080015" y="6038733"/>
            <a:ext cx="7554760" cy="461665"/>
          </a:xfrm>
          <a:prstGeom prst="rect">
            <a:avLst/>
          </a:prstGeom>
          <a:noFill/>
        </p:spPr>
        <p:txBody>
          <a:bodyPr wrap="none" rtlCol="0">
            <a:spAutoFit/>
          </a:bodyPr>
          <a:lstStyle/>
          <a:p>
            <a:r>
              <a:rPr lang="en-US" sz="2400" dirty="0">
                <a:solidFill>
                  <a:srgbClr val="FF0000"/>
                </a:solidFill>
              </a:rPr>
              <a:t>We now know how to compute k from know field patterns!</a:t>
            </a:r>
          </a:p>
        </p:txBody>
      </p:sp>
      <p:sp>
        <p:nvSpPr>
          <p:cNvPr id="6" name="Rectangle 5"/>
          <p:cNvSpPr/>
          <p:nvPr/>
        </p:nvSpPr>
        <p:spPr>
          <a:xfrm>
            <a:off x="8328248" y="116632"/>
            <a:ext cx="2195736" cy="35283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8544273" y="2708921"/>
            <a:ext cx="1872208" cy="646331"/>
          </a:xfrm>
          <a:prstGeom prst="rect">
            <a:avLst/>
          </a:prstGeom>
          <a:noFill/>
        </p:spPr>
        <p:txBody>
          <a:bodyPr wrap="square" rtlCol="0">
            <a:spAutoFit/>
          </a:bodyPr>
          <a:lstStyle/>
          <a:p>
            <a:r>
              <a:rPr lang="en-GB" dirty="0"/>
              <a:t>Equations we will use</a:t>
            </a:r>
          </a:p>
        </p:txBody>
      </p:sp>
      <mc:AlternateContent xmlns:mc="http://schemas.openxmlformats.org/markup-compatibility/2006" xmlns:a14="http://schemas.microsoft.com/office/drawing/2010/main">
        <mc:Choice Requires="a14">
          <p:sp>
            <p:nvSpPr>
              <p:cNvPr id="8" name="TextBox 7"/>
              <p:cNvSpPr txBox="1"/>
              <p:nvPr/>
            </p:nvSpPr>
            <p:spPr>
              <a:xfrm>
                <a:off x="2248684" y="5027952"/>
                <a:ext cx="286360" cy="74642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a:latin typeface="Cambria Math" panose="02040503050406030204" pitchFamily="18" charset="0"/>
                            </a:rPr>
                          </m:ctrlPr>
                        </m:fPr>
                        <m:num>
                          <m:r>
                            <a:rPr lang="en-GB" sz="2400" i="1">
                              <a:latin typeface="Cambria Math" panose="02040503050406030204" pitchFamily="18" charset="0"/>
                            </a:rPr>
                            <m:t>𝑅</m:t>
                          </m:r>
                        </m:num>
                        <m:den>
                          <m:r>
                            <a:rPr lang="en-GB" sz="2400" i="1">
                              <a:latin typeface="Cambria Math" panose="02040503050406030204" pitchFamily="18" charset="0"/>
                            </a:rPr>
                            <m:t>𝑄</m:t>
                          </m:r>
                        </m:den>
                      </m:f>
                    </m:oMath>
                  </m:oMathPara>
                </a14:m>
                <a:endParaRPr lang="en-US"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2248684" y="5027952"/>
                <a:ext cx="286360" cy="746423"/>
              </a:xfrm>
              <a:prstGeom prst="rect">
                <a:avLst/>
              </a:prstGeom>
              <a:blipFill>
                <a:blip r:embed="rId12"/>
                <a:stretch>
                  <a:fillRect/>
                </a:stretch>
              </a:blipFill>
            </p:spPr>
            <p:txBody>
              <a:bodyPr/>
              <a:lstStyle/>
              <a:p>
                <a:r>
                  <a:rPr lang="en-GB">
                    <a:noFill/>
                  </a:rPr>
                  <a:t> </a:t>
                </a:r>
              </a:p>
            </p:txBody>
          </p:sp>
        </mc:Fallback>
      </mc:AlternateContent>
      <p:sp>
        <p:nvSpPr>
          <p:cNvPr id="11" name="TextBox 10"/>
          <p:cNvSpPr txBox="1"/>
          <p:nvPr/>
        </p:nvSpPr>
        <p:spPr>
          <a:xfrm>
            <a:off x="2742972" y="5190402"/>
            <a:ext cx="6397905" cy="400110"/>
          </a:xfrm>
          <a:prstGeom prst="rect">
            <a:avLst/>
          </a:prstGeom>
          <a:noFill/>
        </p:spPr>
        <p:txBody>
          <a:bodyPr wrap="none" rtlCol="0">
            <a:spAutoFit/>
          </a:bodyPr>
          <a:lstStyle/>
          <a:p>
            <a:r>
              <a:rPr lang="en-GB" sz="2000" dirty="0"/>
              <a:t>is something that you can compute from </a:t>
            </a:r>
            <a:r>
              <a:rPr lang="en-GB" sz="2000" dirty="0" err="1"/>
              <a:t>eigenmode</a:t>
            </a:r>
            <a:r>
              <a:rPr lang="en-GB" sz="2000" dirty="0"/>
              <a:t> solver!</a:t>
            </a:r>
            <a:endParaRPr lang="en-US" sz="2000" dirty="0"/>
          </a:p>
        </p:txBody>
      </p:sp>
    </p:spTree>
    <p:extLst>
      <p:ext uri="{BB962C8B-B14F-4D97-AF65-F5344CB8AC3E}">
        <p14:creationId xmlns:p14="http://schemas.microsoft.com/office/powerpoint/2010/main" val="1729422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22</a:t>
            </a:fld>
            <a:endParaRPr lang="en-US"/>
          </a:p>
        </p:txBody>
      </p:sp>
      <p:sp>
        <p:nvSpPr>
          <p:cNvPr id="3" name="TextBox 2"/>
          <p:cNvSpPr txBox="1"/>
          <p:nvPr/>
        </p:nvSpPr>
        <p:spPr>
          <a:xfrm>
            <a:off x="3215680" y="332657"/>
            <a:ext cx="5760640" cy="830997"/>
          </a:xfrm>
          <a:prstGeom prst="rect">
            <a:avLst/>
          </a:prstGeom>
          <a:noFill/>
        </p:spPr>
        <p:txBody>
          <a:bodyPr wrap="square" rtlCol="0">
            <a:spAutoFit/>
          </a:bodyPr>
          <a:lstStyle/>
          <a:p>
            <a:pPr algn="ctr"/>
            <a:r>
              <a:rPr lang="en-US" sz="2400" dirty="0"/>
              <a:t>Now let’s look at a cavity that already has fields in it</a:t>
            </a:r>
          </a:p>
        </p:txBody>
      </p:sp>
      <p:sp>
        <p:nvSpPr>
          <p:cNvPr id="4" name="TextBox 3"/>
          <p:cNvSpPr txBox="1"/>
          <p:nvPr/>
        </p:nvSpPr>
        <p:spPr>
          <a:xfrm>
            <a:off x="488091" y="1340768"/>
            <a:ext cx="11547389" cy="2031325"/>
          </a:xfrm>
          <a:prstGeom prst="rect">
            <a:avLst/>
          </a:prstGeom>
          <a:noFill/>
        </p:spPr>
        <p:txBody>
          <a:bodyPr wrap="square" rtlCol="0">
            <a:spAutoFit/>
          </a:bodyPr>
          <a:lstStyle/>
          <a:p>
            <a:r>
              <a:rPr lang="en-US" dirty="0"/>
              <a:t>Everybody’s first understanding is that the beam is just sees the accelerating fields that are there because we pump lots of microwaves into a cavity. But this is only true if the bunch charge is low, and we have negligible rf-to-beam efficiency.</a:t>
            </a:r>
          </a:p>
          <a:p>
            <a:endParaRPr lang="en-US" dirty="0"/>
          </a:p>
          <a:p>
            <a:r>
              <a:rPr lang="en-US" dirty="0"/>
              <a:t>So let’s now look at a cavity with field in it that gives </a:t>
            </a:r>
            <a:r>
              <a:rPr lang="en-US" i="1" dirty="0"/>
              <a:t>V</a:t>
            </a:r>
            <a:r>
              <a:rPr lang="en-US" i="1" baseline="-25000" dirty="0"/>
              <a:t>0</a:t>
            </a:r>
            <a:r>
              <a:rPr lang="en-US" dirty="0"/>
              <a:t> and currents which are leaving fields which are non-negligible.</a:t>
            </a:r>
          </a:p>
          <a:p>
            <a:endParaRPr lang="en-US" dirty="0"/>
          </a:p>
          <a:p>
            <a:r>
              <a:rPr lang="en-US" dirty="0"/>
              <a:t>The essential insight is that a passing bunch reduces the fields inside a filled cavity in exactly the same way as an empty cavity - superposition:</a:t>
            </a:r>
          </a:p>
        </p:txBody>
      </p:sp>
      <p:graphicFrame>
        <p:nvGraphicFramePr>
          <p:cNvPr id="28673" name="Object 1"/>
          <p:cNvGraphicFramePr>
            <a:graphicFrameLocks noChangeAspect="1"/>
          </p:cNvGraphicFramePr>
          <p:nvPr/>
        </p:nvGraphicFramePr>
        <p:xfrm>
          <a:off x="4260472" y="3765362"/>
          <a:ext cx="3636119" cy="1121112"/>
        </p:xfrm>
        <a:graphic>
          <a:graphicData uri="http://schemas.openxmlformats.org/presentationml/2006/ole">
            <mc:AlternateContent xmlns:mc="http://schemas.openxmlformats.org/markup-compatibility/2006">
              <mc:Choice xmlns:v="urn:schemas-microsoft-com:vml" Requires="v">
                <p:oleObj name="Equation" r:id="rId3" imgW="1358640" imgH="419040" progId="Equation.3">
                  <p:embed/>
                </p:oleObj>
              </mc:Choice>
              <mc:Fallback>
                <p:oleObj name="Equation" r:id="rId3" imgW="1358640" imgH="419040" progId="Equation.3">
                  <p:embed/>
                  <p:pic>
                    <p:nvPicPr>
                      <p:cNvPr id="28673"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0472" y="3765362"/>
                        <a:ext cx="3636119" cy="1121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 name="Straight Arrow Connector 5"/>
          <p:cNvCxnSpPr/>
          <p:nvPr/>
        </p:nvCxnSpPr>
        <p:spPr>
          <a:xfrm>
            <a:off x="2514135" y="5277530"/>
            <a:ext cx="288032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834615" y="5272450"/>
            <a:ext cx="2160240" cy="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674375" y="5429930"/>
            <a:ext cx="720080" cy="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377339" y="4749230"/>
            <a:ext cx="388248" cy="523220"/>
          </a:xfrm>
          <a:prstGeom prst="rect">
            <a:avLst/>
          </a:prstGeom>
          <a:noFill/>
        </p:spPr>
        <p:txBody>
          <a:bodyPr wrap="none" rtlCol="0">
            <a:spAutoFit/>
          </a:bodyPr>
          <a:lstStyle/>
          <a:p>
            <a:r>
              <a:rPr lang="en-GB" sz="2800" i="1" dirty="0"/>
              <a:t>V</a:t>
            </a:r>
          </a:p>
        </p:txBody>
      </p:sp>
      <p:sp>
        <p:nvSpPr>
          <p:cNvPr id="15" name="TextBox 14"/>
          <p:cNvSpPr txBox="1"/>
          <p:nvPr/>
        </p:nvSpPr>
        <p:spPr>
          <a:xfrm>
            <a:off x="5538471" y="5272450"/>
            <a:ext cx="590226" cy="523220"/>
          </a:xfrm>
          <a:prstGeom prst="rect">
            <a:avLst/>
          </a:prstGeom>
          <a:noFill/>
        </p:spPr>
        <p:txBody>
          <a:bodyPr wrap="none" rtlCol="0">
            <a:spAutoFit/>
          </a:bodyPr>
          <a:lstStyle/>
          <a:p>
            <a:r>
              <a:rPr lang="el-GR" sz="2800" i="1" dirty="0">
                <a:solidFill>
                  <a:srgbClr val="FF0000"/>
                </a:solidFill>
              </a:rPr>
              <a:t>Δ</a:t>
            </a:r>
            <a:r>
              <a:rPr lang="en-GB" sz="2800" i="1" dirty="0">
                <a:solidFill>
                  <a:srgbClr val="FF0000"/>
                </a:solidFill>
              </a:rPr>
              <a:t>V</a:t>
            </a:r>
          </a:p>
        </p:txBody>
      </p:sp>
      <mc:AlternateContent xmlns:mc="http://schemas.openxmlformats.org/markup-compatibility/2006" xmlns:a14="http://schemas.microsoft.com/office/drawing/2010/main">
        <mc:Choice Requires="a14">
          <p:sp>
            <p:nvSpPr>
              <p:cNvPr id="14" name="TextBox 13"/>
              <p:cNvSpPr txBox="1"/>
              <p:nvPr/>
            </p:nvSpPr>
            <p:spPr>
              <a:xfrm>
                <a:off x="8274776" y="4746394"/>
                <a:ext cx="58381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i="1">
                          <a:latin typeface="Cambria Math"/>
                        </a:rPr>
                        <m:t>𝑉</m:t>
                      </m:r>
                      <m:r>
                        <a:rPr lang="en-GB" sz="2800" i="1">
                          <a:latin typeface="Cambria Math"/>
                        </a:rPr>
                        <m:t>′</m:t>
                      </m:r>
                    </m:oMath>
                  </m:oMathPara>
                </a14:m>
                <a:endParaRPr lang="en-GB" sz="2800" dirty="0"/>
              </a:p>
            </p:txBody>
          </p:sp>
        </mc:Choice>
        <mc:Fallback xmlns="">
          <p:sp>
            <p:nvSpPr>
              <p:cNvPr id="14" name="TextBox 13"/>
              <p:cNvSpPr txBox="1">
                <a:spLocks noRot="1" noChangeAspect="1" noMove="1" noResize="1" noEditPoints="1" noAdjustHandles="1" noChangeArrowheads="1" noChangeShapeType="1" noTextEdit="1"/>
              </p:cNvSpPr>
              <p:nvPr/>
            </p:nvSpPr>
            <p:spPr>
              <a:xfrm>
                <a:off x="8274776" y="4746394"/>
                <a:ext cx="583813" cy="523220"/>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103284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23</a:t>
            </a:fld>
            <a:endParaRPr lang="en-US"/>
          </a:p>
        </p:txBody>
      </p:sp>
      <p:graphicFrame>
        <p:nvGraphicFramePr>
          <p:cNvPr id="6146" name="Object 2"/>
          <p:cNvGraphicFramePr>
            <a:graphicFrameLocks noChangeAspect="1"/>
          </p:cNvGraphicFramePr>
          <p:nvPr/>
        </p:nvGraphicFramePr>
        <p:xfrm>
          <a:off x="2063553" y="1667768"/>
          <a:ext cx="2595563" cy="1473200"/>
        </p:xfrm>
        <a:graphic>
          <a:graphicData uri="http://schemas.openxmlformats.org/presentationml/2006/ole">
            <mc:AlternateContent xmlns:mc="http://schemas.openxmlformats.org/markup-compatibility/2006">
              <mc:Choice xmlns:v="urn:schemas-microsoft-com:vml" Requires="v">
                <p:oleObj name="Equation" r:id="rId3" imgW="1231560" imgH="698400" progId="Equation.3">
                  <p:embed/>
                </p:oleObj>
              </mc:Choice>
              <mc:Fallback>
                <p:oleObj name="Equation" r:id="rId3" imgW="1231560" imgH="698400" progId="Equation.3">
                  <p:embed/>
                  <p:pic>
                    <p:nvPicPr>
                      <p:cNvPr id="614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553" y="1667768"/>
                        <a:ext cx="2595563" cy="1473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2855641" y="875680"/>
            <a:ext cx="720069" cy="369332"/>
          </a:xfrm>
          <a:prstGeom prst="rect">
            <a:avLst/>
          </a:prstGeom>
          <a:noFill/>
        </p:spPr>
        <p:txBody>
          <a:bodyPr wrap="none" rtlCol="0">
            <a:spAutoFit/>
          </a:bodyPr>
          <a:lstStyle/>
          <a:p>
            <a:r>
              <a:rPr lang="en-US" dirty="0"/>
              <a:t>Beam</a:t>
            </a:r>
          </a:p>
        </p:txBody>
      </p:sp>
      <p:sp>
        <p:nvSpPr>
          <p:cNvPr id="5" name="TextBox 4"/>
          <p:cNvSpPr txBox="1"/>
          <p:nvPr/>
        </p:nvSpPr>
        <p:spPr>
          <a:xfrm>
            <a:off x="8544273" y="894556"/>
            <a:ext cx="753091" cy="369332"/>
          </a:xfrm>
          <a:prstGeom prst="rect">
            <a:avLst/>
          </a:prstGeom>
          <a:noFill/>
        </p:spPr>
        <p:txBody>
          <a:bodyPr wrap="none" rtlCol="0">
            <a:spAutoFit/>
          </a:bodyPr>
          <a:lstStyle/>
          <a:p>
            <a:r>
              <a:rPr lang="en-US" dirty="0"/>
              <a:t>Cavity</a:t>
            </a:r>
          </a:p>
        </p:txBody>
      </p:sp>
      <p:sp>
        <p:nvSpPr>
          <p:cNvPr id="6" name="TextBox 5"/>
          <p:cNvSpPr txBox="1"/>
          <p:nvPr/>
        </p:nvSpPr>
        <p:spPr>
          <a:xfrm>
            <a:off x="7968208" y="1470620"/>
            <a:ext cx="2239074" cy="369332"/>
          </a:xfrm>
          <a:prstGeom prst="rect">
            <a:avLst/>
          </a:prstGeom>
          <a:noFill/>
        </p:spPr>
        <p:txBody>
          <a:bodyPr wrap="none" rtlCol="0">
            <a:spAutoFit/>
          </a:bodyPr>
          <a:lstStyle/>
          <a:p>
            <a:r>
              <a:rPr lang="en-US" dirty="0"/>
              <a:t>Before bunch passage</a:t>
            </a:r>
          </a:p>
        </p:txBody>
      </p:sp>
      <p:graphicFrame>
        <p:nvGraphicFramePr>
          <p:cNvPr id="7" name="Object 6"/>
          <p:cNvGraphicFramePr>
            <a:graphicFrameLocks noChangeAspect="1"/>
          </p:cNvGraphicFramePr>
          <p:nvPr/>
        </p:nvGraphicFramePr>
        <p:xfrm>
          <a:off x="3359697" y="4725145"/>
          <a:ext cx="4549775" cy="1362075"/>
        </p:xfrm>
        <a:graphic>
          <a:graphicData uri="http://schemas.openxmlformats.org/presentationml/2006/ole">
            <mc:AlternateContent xmlns:mc="http://schemas.openxmlformats.org/markup-compatibility/2006">
              <mc:Choice xmlns:v="urn:schemas-microsoft-com:vml" Requires="v">
                <p:oleObj name="Equation" r:id="rId5" imgW="2209680" imgH="660240" progId="Equation.3">
                  <p:embed/>
                </p:oleObj>
              </mc:Choice>
              <mc:Fallback>
                <p:oleObj name="Equation" r:id="rId5" imgW="2209680" imgH="660240" progId="Equation.3">
                  <p:embed/>
                  <p:pic>
                    <p:nvPicPr>
                      <p:cNvPr id="7"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9697" y="4725145"/>
                        <a:ext cx="4549775" cy="1362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48" name="Object 4"/>
          <p:cNvGraphicFramePr>
            <a:graphicFrameLocks noChangeAspect="1"/>
          </p:cNvGraphicFramePr>
          <p:nvPr/>
        </p:nvGraphicFramePr>
        <p:xfrm>
          <a:off x="8646592" y="1986905"/>
          <a:ext cx="1046162" cy="863600"/>
        </p:xfrm>
        <a:graphic>
          <a:graphicData uri="http://schemas.openxmlformats.org/presentationml/2006/ole">
            <mc:AlternateContent xmlns:mc="http://schemas.openxmlformats.org/markup-compatibility/2006">
              <mc:Choice xmlns:v="urn:schemas-microsoft-com:vml" Requires="v">
                <p:oleObj name="Equation" r:id="rId7" imgW="507960" imgH="419040" progId="Equation.3">
                  <p:embed/>
                </p:oleObj>
              </mc:Choice>
              <mc:Fallback>
                <p:oleObj name="Equation" r:id="rId7" imgW="507960" imgH="419040" progId="Equation.3">
                  <p:embed/>
                  <p:pic>
                    <p:nvPicPr>
                      <p:cNvPr id="6148"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46592" y="1986905"/>
                        <a:ext cx="1046162"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968208" y="2829480"/>
            <a:ext cx="2094228" cy="369332"/>
          </a:xfrm>
          <a:prstGeom prst="rect">
            <a:avLst/>
          </a:prstGeom>
          <a:noFill/>
        </p:spPr>
        <p:txBody>
          <a:bodyPr wrap="none" rtlCol="0">
            <a:spAutoFit/>
          </a:bodyPr>
          <a:lstStyle/>
          <a:p>
            <a:r>
              <a:rPr lang="en-US" dirty="0"/>
              <a:t>After bunch passage</a:t>
            </a:r>
          </a:p>
        </p:txBody>
      </p:sp>
      <p:sp>
        <p:nvSpPr>
          <p:cNvPr id="10" name="Right Arrow 9"/>
          <p:cNvSpPr/>
          <p:nvPr/>
        </p:nvSpPr>
        <p:spPr>
          <a:xfrm rot="7954691">
            <a:off x="7036580" y="3950442"/>
            <a:ext cx="79208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149" name="Object 5"/>
          <p:cNvGraphicFramePr>
            <a:graphicFrameLocks noChangeAspect="1"/>
          </p:cNvGraphicFramePr>
          <p:nvPr/>
        </p:nvGraphicFramePr>
        <p:xfrm>
          <a:off x="8081443" y="3258492"/>
          <a:ext cx="2117725" cy="890588"/>
        </p:xfrm>
        <a:graphic>
          <a:graphicData uri="http://schemas.openxmlformats.org/presentationml/2006/ole">
            <mc:AlternateContent xmlns:mc="http://schemas.openxmlformats.org/markup-compatibility/2006">
              <mc:Choice xmlns:v="urn:schemas-microsoft-com:vml" Requires="v">
                <p:oleObj name="Equation" r:id="rId9" imgW="1028520" imgH="431640" progId="Equation.3">
                  <p:embed/>
                </p:oleObj>
              </mc:Choice>
              <mc:Fallback>
                <p:oleObj name="Equation" r:id="rId9" imgW="1028520" imgH="431640" progId="Equation.3">
                  <p:embed/>
                  <p:pic>
                    <p:nvPicPr>
                      <p:cNvPr id="6149"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81443" y="3258492"/>
                        <a:ext cx="2117725" cy="890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p:cNvSpPr txBox="1"/>
          <p:nvPr/>
        </p:nvSpPr>
        <p:spPr>
          <a:xfrm>
            <a:off x="7536161" y="5867981"/>
            <a:ext cx="1595245" cy="461665"/>
          </a:xfrm>
          <a:prstGeom prst="rect">
            <a:avLst/>
          </a:prstGeom>
          <a:noFill/>
        </p:spPr>
        <p:txBody>
          <a:bodyPr wrap="none" rtlCol="0">
            <a:spAutoFit/>
          </a:bodyPr>
          <a:lstStyle/>
          <a:p>
            <a:r>
              <a:rPr lang="en-US" sz="2400" dirty="0">
                <a:solidFill>
                  <a:srgbClr val="00B050"/>
                </a:solidFill>
              </a:rPr>
              <a:t>Consistent!</a:t>
            </a:r>
          </a:p>
        </p:txBody>
      </p:sp>
      <p:sp>
        <p:nvSpPr>
          <p:cNvPr id="13" name="TextBox 12"/>
          <p:cNvSpPr txBox="1"/>
          <p:nvPr/>
        </p:nvSpPr>
        <p:spPr>
          <a:xfrm>
            <a:off x="3215675" y="171589"/>
            <a:ext cx="4364272" cy="461665"/>
          </a:xfrm>
          <a:prstGeom prst="rect">
            <a:avLst/>
          </a:prstGeom>
          <a:noFill/>
        </p:spPr>
        <p:txBody>
          <a:bodyPr wrap="none" rtlCol="0">
            <a:spAutoFit/>
          </a:bodyPr>
          <a:lstStyle/>
          <a:p>
            <a:r>
              <a:rPr lang="en-US" sz="2400" dirty="0"/>
              <a:t>Proving k through energy balance</a:t>
            </a:r>
          </a:p>
        </p:txBody>
      </p:sp>
    </p:spTree>
    <p:extLst>
      <p:ext uri="{BB962C8B-B14F-4D97-AF65-F5344CB8AC3E}">
        <p14:creationId xmlns:p14="http://schemas.microsoft.com/office/powerpoint/2010/main" val="3138931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24</a:t>
            </a:fld>
            <a:endParaRPr lang="en-US"/>
          </a:p>
        </p:txBody>
      </p:sp>
      <p:sp>
        <p:nvSpPr>
          <p:cNvPr id="3" name="TextBox 2"/>
          <p:cNvSpPr txBox="1"/>
          <p:nvPr/>
        </p:nvSpPr>
        <p:spPr>
          <a:xfrm>
            <a:off x="2351584" y="980728"/>
            <a:ext cx="7056784" cy="1815882"/>
          </a:xfrm>
          <a:prstGeom prst="rect">
            <a:avLst/>
          </a:prstGeom>
          <a:noFill/>
        </p:spPr>
        <p:txBody>
          <a:bodyPr wrap="square" rtlCol="0">
            <a:spAutoFit/>
          </a:bodyPr>
          <a:lstStyle/>
          <a:p>
            <a:r>
              <a:rPr lang="en-US" sz="2800" dirty="0"/>
              <a:t>Advanced topic. Imagine the beam comes in at a phase different from the maximum accelerating phase – off crest. A question of trigonometry! </a:t>
            </a:r>
            <a:endParaRPr lang="en-GB" sz="2800" dirty="0"/>
          </a:p>
        </p:txBody>
      </p:sp>
      <p:cxnSp>
        <p:nvCxnSpPr>
          <p:cNvPr id="4" name="Straight Arrow Connector 3"/>
          <p:cNvCxnSpPr/>
          <p:nvPr/>
        </p:nvCxnSpPr>
        <p:spPr>
          <a:xfrm flipV="1">
            <a:off x="2531376" y="4090476"/>
            <a:ext cx="2844544" cy="77868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V="1">
            <a:off x="6851856" y="4149080"/>
            <a:ext cx="1404384" cy="720080"/>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4677454" y="4090476"/>
            <a:ext cx="698466" cy="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782828" y="4534646"/>
            <a:ext cx="388248" cy="523220"/>
          </a:xfrm>
          <a:prstGeom prst="rect">
            <a:avLst/>
          </a:prstGeom>
          <a:noFill/>
        </p:spPr>
        <p:txBody>
          <a:bodyPr wrap="none" rtlCol="0">
            <a:spAutoFit/>
          </a:bodyPr>
          <a:lstStyle/>
          <a:p>
            <a:r>
              <a:rPr lang="en-GB" sz="2800" i="1" dirty="0"/>
              <a:t>V</a:t>
            </a:r>
          </a:p>
        </p:txBody>
      </p:sp>
      <p:sp>
        <p:nvSpPr>
          <p:cNvPr id="8" name="TextBox 7"/>
          <p:cNvSpPr txBox="1"/>
          <p:nvPr/>
        </p:nvSpPr>
        <p:spPr>
          <a:xfrm>
            <a:off x="4677454" y="3442404"/>
            <a:ext cx="590226" cy="523220"/>
          </a:xfrm>
          <a:prstGeom prst="rect">
            <a:avLst/>
          </a:prstGeom>
          <a:noFill/>
        </p:spPr>
        <p:txBody>
          <a:bodyPr wrap="none" rtlCol="0">
            <a:spAutoFit/>
          </a:bodyPr>
          <a:lstStyle/>
          <a:p>
            <a:r>
              <a:rPr lang="el-GR" sz="2800" i="1" dirty="0">
                <a:solidFill>
                  <a:srgbClr val="FF0000"/>
                </a:solidFill>
              </a:rPr>
              <a:t>Δ</a:t>
            </a:r>
            <a:r>
              <a:rPr lang="en-GB" sz="2800" i="1" dirty="0">
                <a:solidFill>
                  <a:srgbClr val="FF0000"/>
                </a:solidFill>
              </a:rPr>
              <a:t>V</a:t>
            </a:r>
          </a:p>
        </p:txBody>
      </p:sp>
      <mc:AlternateContent xmlns:mc="http://schemas.openxmlformats.org/markup-compatibility/2006" xmlns:a14="http://schemas.microsoft.com/office/drawing/2010/main">
        <mc:Choice Requires="a14">
          <p:sp>
            <p:nvSpPr>
              <p:cNvPr id="9" name="TextBox 8"/>
              <p:cNvSpPr txBox="1"/>
              <p:nvPr/>
            </p:nvSpPr>
            <p:spPr>
              <a:xfrm>
                <a:off x="8104476" y="4656736"/>
                <a:ext cx="58381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i="1">
                          <a:latin typeface="Cambria Math"/>
                        </a:rPr>
                        <m:t>𝑉</m:t>
                      </m:r>
                      <m:r>
                        <a:rPr lang="en-GB" sz="2800" i="1">
                          <a:latin typeface="Cambria Math"/>
                        </a:rPr>
                        <m:t>′</m:t>
                      </m:r>
                    </m:oMath>
                  </m:oMathPara>
                </a14:m>
                <a:endParaRPr lang="en-GB"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8104476" y="4656736"/>
                <a:ext cx="583813" cy="523220"/>
              </a:xfrm>
              <a:prstGeom prst="rect">
                <a:avLst/>
              </a:prstGeom>
              <a:blipFill>
                <a:blip r:embed="rId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272402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3</a:t>
            </a:fld>
            <a:endParaRPr lang="en-US"/>
          </a:p>
        </p:txBody>
      </p:sp>
      <p:sp>
        <p:nvSpPr>
          <p:cNvPr id="3" name="Rectangle 2"/>
          <p:cNvSpPr/>
          <p:nvPr/>
        </p:nvSpPr>
        <p:spPr>
          <a:xfrm>
            <a:off x="1567588" y="1040819"/>
            <a:ext cx="8784976" cy="4154984"/>
          </a:xfrm>
          <a:prstGeom prst="rect">
            <a:avLst/>
          </a:prstGeom>
        </p:spPr>
        <p:txBody>
          <a:bodyPr wrap="square">
            <a:spAutoFit/>
          </a:bodyPr>
          <a:lstStyle/>
          <a:p>
            <a:r>
              <a:rPr lang="en-US" sz="2400" dirty="0"/>
              <a:t>We will look from the point of view of </a:t>
            </a:r>
            <a:r>
              <a:rPr lang="en-US" sz="2400" dirty="0">
                <a:solidFill>
                  <a:srgbClr val="0070C0"/>
                </a:solidFill>
              </a:rPr>
              <a:t>fields </a:t>
            </a:r>
            <a:r>
              <a:rPr lang="en-US" sz="2400" dirty="0"/>
              <a:t>but especially are going to study how much </a:t>
            </a:r>
            <a:r>
              <a:rPr lang="en-US" sz="2400" dirty="0">
                <a:solidFill>
                  <a:srgbClr val="0070C0"/>
                </a:solidFill>
              </a:rPr>
              <a:t>energy</a:t>
            </a:r>
            <a:r>
              <a:rPr lang="en-US" sz="2400" dirty="0"/>
              <a:t> you transfer to the beam from a certain stored energy in a </a:t>
            </a:r>
            <a:r>
              <a:rPr lang="en-US" sz="2400" dirty="0">
                <a:solidFill>
                  <a:srgbClr val="FF0000"/>
                </a:solidFill>
              </a:rPr>
              <a:t>standing wave cavity </a:t>
            </a:r>
            <a:r>
              <a:rPr lang="en-US" sz="2400" dirty="0"/>
              <a:t>or power flow in a </a:t>
            </a:r>
            <a:r>
              <a:rPr lang="en-US" sz="2400" dirty="0">
                <a:solidFill>
                  <a:srgbClr val="FF0000"/>
                </a:solidFill>
              </a:rPr>
              <a:t>travelling wave cavity</a:t>
            </a:r>
            <a:r>
              <a:rPr lang="en-US" sz="2400" dirty="0"/>
              <a:t>. </a:t>
            </a:r>
          </a:p>
          <a:p>
            <a:endParaRPr lang="en-US" sz="2400" dirty="0"/>
          </a:p>
          <a:p>
            <a:r>
              <a:rPr lang="en-US" sz="2400" dirty="0"/>
              <a:t>We approach this in steps:</a:t>
            </a:r>
          </a:p>
          <a:p>
            <a:pPr>
              <a:buFont typeface="Arial" pitchFamily="34" charset="0"/>
              <a:buChar char="•"/>
            </a:pPr>
            <a:r>
              <a:rPr lang="en-US" sz="2400" dirty="0">
                <a:solidFill>
                  <a:srgbClr val="0070C0"/>
                </a:solidFill>
              </a:rPr>
              <a:t> dc gap</a:t>
            </a:r>
          </a:p>
          <a:p>
            <a:pPr>
              <a:buFont typeface="Arial" pitchFamily="34" charset="0"/>
              <a:buChar char="•"/>
            </a:pPr>
            <a:r>
              <a:rPr lang="en-US" sz="2400" dirty="0">
                <a:solidFill>
                  <a:srgbClr val="0070C0"/>
                </a:solidFill>
              </a:rPr>
              <a:t> rf gap</a:t>
            </a:r>
          </a:p>
          <a:p>
            <a:endParaRPr lang="en-US" sz="2400" dirty="0"/>
          </a:p>
          <a:p>
            <a:r>
              <a:rPr lang="en-US" sz="2400" dirty="0"/>
              <a:t>We will focus on understanding the energy/power balance of the interaction.</a:t>
            </a:r>
          </a:p>
        </p:txBody>
      </p:sp>
    </p:spTree>
    <p:extLst>
      <p:ext uri="{BB962C8B-B14F-4D97-AF65-F5344CB8AC3E}">
        <p14:creationId xmlns:p14="http://schemas.microsoft.com/office/powerpoint/2010/main" val="3592609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077200" y="5708279"/>
            <a:ext cx="2133600" cy="365125"/>
          </a:xfrm>
        </p:spPr>
        <p:txBody>
          <a:bodyPr/>
          <a:lstStyle/>
          <a:p>
            <a:fld id="{358ABE59-9B7B-4807-8A81-8F4A97CD8D42}" type="slidenum">
              <a:rPr lang="en-US" smtClean="0"/>
              <a:pPr/>
              <a:t>4</a:t>
            </a:fld>
            <a:endParaRPr lang="en-US" dirty="0"/>
          </a:p>
        </p:txBody>
      </p:sp>
      <p:sp>
        <p:nvSpPr>
          <p:cNvPr id="4" name="TextBox 3"/>
          <p:cNvSpPr txBox="1"/>
          <p:nvPr/>
        </p:nvSpPr>
        <p:spPr>
          <a:xfrm>
            <a:off x="1631504" y="166128"/>
            <a:ext cx="8640960" cy="1200329"/>
          </a:xfrm>
          <a:prstGeom prst="rect">
            <a:avLst/>
          </a:prstGeom>
          <a:noFill/>
        </p:spPr>
        <p:txBody>
          <a:bodyPr wrap="square" rtlCol="0">
            <a:spAutoFit/>
          </a:bodyPr>
          <a:lstStyle/>
          <a:p>
            <a:r>
              <a:rPr lang="en-US" sz="2400" dirty="0">
                <a:solidFill>
                  <a:srgbClr val="0070C0"/>
                </a:solidFill>
              </a:rPr>
              <a:t>Let’s start with a simple capacitor plate – electrostatic accelerator - to make sure we are familiar with all the relevant quantities in a simple case.</a:t>
            </a:r>
          </a:p>
        </p:txBody>
      </p:sp>
      <p:cxnSp>
        <p:nvCxnSpPr>
          <p:cNvPr id="6" name="Straight Connector 5"/>
          <p:cNvCxnSpPr/>
          <p:nvPr/>
        </p:nvCxnSpPr>
        <p:spPr>
          <a:xfrm rot="5400000">
            <a:off x="3935760" y="4221088"/>
            <a:ext cx="288032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375920" y="4221088"/>
            <a:ext cx="288032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816080" y="5840596"/>
            <a:ext cx="857414" cy="369332"/>
          </a:xfrm>
          <a:prstGeom prst="rect">
            <a:avLst/>
          </a:prstGeom>
          <a:noFill/>
        </p:spPr>
        <p:txBody>
          <a:bodyPr wrap="none" rtlCol="0">
            <a:spAutoFit/>
          </a:bodyPr>
          <a:lstStyle/>
          <a:p>
            <a:r>
              <a:rPr lang="en-US" dirty="0"/>
              <a:t>ground</a:t>
            </a:r>
          </a:p>
        </p:txBody>
      </p:sp>
      <p:sp>
        <p:nvSpPr>
          <p:cNvPr id="10" name="TextBox 9"/>
          <p:cNvSpPr txBox="1"/>
          <p:nvPr/>
        </p:nvSpPr>
        <p:spPr>
          <a:xfrm>
            <a:off x="5087889" y="5840596"/>
            <a:ext cx="805029" cy="369332"/>
          </a:xfrm>
          <a:prstGeom prst="rect">
            <a:avLst/>
          </a:prstGeom>
          <a:noFill/>
        </p:spPr>
        <p:txBody>
          <a:bodyPr wrap="none" rtlCol="0">
            <a:spAutoFit/>
          </a:bodyPr>
          <a:lstStyle/>
          <a:p>
            <a:r>
              <a:rPr lang="en-US" dirty="0"/>
              <a:t>-  </a:t>
            </a:r>
            <a:r>
              <a:rPr lang="en-US" i="1" dirty="0"/>
              <a:t>P</a:t>
            </a:r>
            <a:r>
              <a:rPr lang="en-US" dirty="0"/>
              <a:t> [V]</a:t>
            </a:r>
          </a:p>
        </p:txBody>
      </p:sp>
      <p:sp>
        <p:nvSpPr>
          <p:cNvPr id="11" name="TextBox 10"/>
          <p:cNvSpPr txBox="1"/>
          <p:nvPr/>
        </p:nvSpPr>
        <p:spPr>
          <a:xfrm>
            <a:off x="4727848" y="2276872"/>
            <a:ext cx="946862" cy="369332"/>
          </a:xfrm>
          <a:prstGeom prst="rect">
            <a:avLst/>
          </a:prstGeom>
          <a:noFill/>
        </p:spPr>
        <p:txBody>
          <a:bodyPr wrap="none" rtlCol="0">
            <a:spAutoFit/>
          </a:bodyPr>
          <a:lstStyle/>
          <a:p>
            <a:r>
              <a:rPr lang="en-US" dirty="0"/>
              <a:t>cathode</a:t>
            </a:r>
          </a:p>
        </p:txBody>
      </p:sp>
      <p:sp>
        <p:nvSpPr>
          <p:cNvPr id="12" name="TextBox 11"/>
          <p:cNvSpPr txBox="1"/>
          <p:nvPr/>
        </p:nvSpPr>
        <p:spPr>
          <a:xfrm>
            <a:off x="6600057" y="2276872"/>
            <a:ext cx="776175" cy="369332"/>
          </a:xfrm>
          <a:prstGeom prst="rect">
            <a:avLst/>
          </a:prstGeom>
          <a:noFill/>
        </p:spPr>
        <p:txBody>
          <a:bodyPr wrap="none" rtlCol="0">
            <a:spAutoFit/>
          </a:bodyPr>
          <a:lstStyle/>
          <a:p>
            <a:r>
              <a:rPr lang="en-US" dirty="0"/>
              <a:t>anode</a:t>
            </a:r>
          </a:p>
        </p:txBody>
      </p:sp>
      <p:cxnSp>
        <p:nvCxnSpPr>
          <p:cNvPr id="14" name="Straight Arrow Connector 13"/>
          <p:cNvCxnSpPr/>
          <p:nvPr/>
        </p:nvCxnSpPr>
        <p:spPr>
          <a:xfrm>
            <a:off x="5591944" y="2996952"/>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591944" y="3429000"/>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591944" y="3861048"/>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591944" y="5013176"/>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591944" y="5515644"/>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591944" y="4507532"/>
            <a:ext cx="10081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5960" y="4149080"/>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6023992" y="4221088"/>
            <a:ext cx="1296144"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375920" y="2060848"/>
            <a:ext cx="1440160" cy="1588"/>
          </a:xfrm>
          <a:prstGeom prst="straightConnector1">
            <a:avLst/>
          </a:prstGeom>
          <a:ln w="127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032105" y="1700808"/>
            <a:ext cx="2583079" cy="369332"/>
          </a:xfrm>
          <a:prstGeom prst="rect">
            <a:avLst/>
          </a:prstGeom>
          <a:noFill/>
        </p:spPr>
        <p:txBody>
          <a:bodyPr wrap="none" rtlCol="0">
            <a:spAutoFit/>
          </a:bodyPr>
          <a:lstStyle/>
          <a:p>
            <a:r>
              <a:rPr lang="en-US" i="1" dirty="0"/>
              <a:t>d</a:t>
            </a:r>
            <a:r>
              <a:rPr lang="en-US" dirty="0"/>
              <a:t> [m] gap size, </a:t>
            </a:r>
            <a:r>
              <a:rPr lang="en-US" i="1" dirty="0"/>
              <a:t>A</a:t>
            </a:r>
            <a:r>
              <a:rPr lang="en-US" dirty="0"/>
              <a:t> [m</a:t>
            </a:r>
            <a:r>
              <a:rPr lang="en-US" baseline="30000" dirty="0"/>
              <a:t>2</a:t>
            </a:r>
            <a:r>
              <a:rPr lang="en-US" dirty="0"/>
              <a:t>]area</a:t>
            </a:r>
          </a:p>
        </p:txBody>
      </p:sp>
      <p:sp>
        <p:nvSpPr>
          <p:cNvPr id="26" name="TextBox 25"/>
          <p:cNvSpPr txBox="1"/>
          <p:nvPr/>
        </p:nvSpPr>
        <p:spPr>
          <a:xfrm>
            <a:off x="4007768" y="4005064"/>
            <a:ext cx="1303306" cy="369332"/>
          </a:xfrm>
          <a:prstGeom prst="rect">
            <a:avLst/>
          </a:prstGeom>
          <a:noFill/>
        </p:spPr>
        <p:txBody>
          <a:bodyPr wrap="none" rtlCol="0">
            <a:spAutoFit/>
          </a:bodyPr>
          <a:lstStyle/>
          <a:p>
            <a:r>
              <a:rPr lang="en-US" dirty="0"/>
              <a:t>charge </a:t>
            </a:r>
            <a:r>
              <a:rPr lang="en-US" i="1" dirty="0"/>
              <a:t>q</a:t>
            </a:r>
            <a:r>
              <a:rPr lang="en-US" dirty="0"/>
              <a:t> [C]</a:t>
            </a:r>
          </a:p>
        </p:txBody>
      </p:sp>
      <p:sp>
        <p:nvSpPr>
          <p:cNvPr id="27" name="TextBox 26"/>
          <p:cNvSpPr txBox="1"/>
          <p:nvPr/>
        </p:nvSpPr>
        <p:spPr>
          <a:xfrm>
            <a:off x="7536160" y="3789040"/>
            <a:ext cx="2482796" cy="369332"/>
          </a:xfrm>
          <a:prstGeom prst="rect">
            <a:avLst/>
          </a:prstGeom>
          <a:noFill/>
        </p:spPr>
        <p:txBody>
          <a:bodyPr wrap="none" rtlCol="0">
            <a:spAutoFit/>
          </a:bodyPr>
          <a:lstStyle/>
          <a:p>
            <a:r>
              <a:rPr lang="en-US" dirty="0"/>
              <a:t>Energy gained by bunch:</a:t>
            </a:r>
          </a:p>
        </p:txBody>
      </p:sp>
      <p:graphicFrame>
        <p:nvGraphicFramePr>
          <p:cNvPr id="28" name="Object 27"/>
          <p:cNvGraphicFramePr>
            <a:graphicFrameLocks noChangeAspect="1"/>
          </p:cNvGraphicFramePr>
          <p:nvPr/>
        </p:nvGraphicFramePr>
        <p:xfrm>
          <a:off x="7392145" y="4293096"/>
          <a:ext cx="2557463" cy="412750"/>
        </p:xfrm>
        <a:graphic>
          <a:graphicData uri="http://schemas.openxmlformats.org/presentationml/2006/ole">
            <mc:AlternateContent xmlns:mc="http://schemas.openxmlformats.org/markup-compatibility/2006">
              <mc:Choice xmlns:v="urn:schemas-microsoft-com:vml" Requires="v">
                <p:oleObj name="Equation" r:id="rId3" imgW="1333440" imgH="215640" progId="Equation.3">
                  <p:embed/>
                </p:oleObj>
              </mc:Choice>
              <mc:Fallback>
                <p:oleObj name="Equation" r:id="rId3" imgW="1333440" imgH="215640" progId="Equation.3">
                  <p:embed/>
                  <p:pic>
                    <p:nvPicPr>
                      <p:cNvPr id="28"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2145" y="4293096"/>
                        <a:ext cx="2557463"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TextBox 28"/>
          <p:cNvSpPr txBox="1"/>
          <p:nvPr/>
        </p:nvSpPr>
        <p:spPr>
          <a:xfrm>
            <a:off x="2968066" y="2204864"/>
            <a:ext cx="1399742" cy="369332"/>
          </a:xfrm>
          <a:prstGeom prst="rect">
            <a:avLst/>
          </a:prstGeom>
          <a:noFill/>
        </p:spPr>
        <p:txBody>
          <a:bodyPr wrap="none" rtlCol="0">
            <a:spAutoFit/>
          </a:bodyPr>
          <a:lstStyle/>
          <a:p>
            <a:r>
              <a:rPr lang="en-US" dirty="0"/>
              <a:t>Electric field:</a:t>
            </a:r>
          </a:p>
        </p:txBody>
      </p:sp>
      <p:graphicFrame>
        <p:nvGraphicFramePr>
          <p:cNvPr id="30" name="Object 29"/>
          <p:cNvGraphicFramePr>
            <a:graphicFrameLocks noChangeAspect="1"/>
          </p:cNvGraphicFramePr>
          <p:nvPr/>
        </p:nvGraphicFramePr>
        <p:xfrm>
          <a:off x="2867025" y="2528516"/>
          <a:ext cx="1454150" cy="849312"/>
        </p:xfrm>
        <a:graphic>
          <a:graphicData uri="http://schemas.openxmlformats.org/presentationml/2006/ole">
            <mc:AlternateContent xmlns:mc="http://schemas.openxmlformats.org/markup-compatibility/2006">
              <mc:Choice xmlns:v="urn:schemas-microsoft-com:vml" Requires="v">
                <p:oleObj name="Equation" r:id="rId5" imgW="736560" imgH="431640" progId="Equation.3">
                  <p:embed/>
                </p:oleObj>
              </mc:Choice>
              <mc:Fallback>
                <p:oleObj name="Equation" r:id="rId5" imgW="736560" imgH="431640" progId="Equation.3">
                  <p:embed/>
                  <p:pic>
                    <p:nvPicPr>
                      <p:cNvPr id="30" name="Object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67025" y="2528516"/>
                        <a:ext cx="1454150" cy="849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TextBox 30"/>
          <p:cNvSpPr txBox="1"/>
          <p:nvPr/>
        </p:nvSpPr>
        <p:spPr>
          <a:xfrm>
            <a:off x="2351584" y="4581128"/>
            <a:ext cx="2995948" cy="369332"/>
          </a:xfrm>
          <a:prstGeom prst="rect">
            <a:avLst/>
          </a:prstGeom>
          <a:noFill/>
        </p:spPr>
        <p:txBody>
          <a:bodyPr wrap="none" rtlCol="0">
            <a:spAutoFit/>
          </a:bodyPr>
          <a:lstStyle/>
          <a:p>
            <a:r>
              <a:rPr lang="en-US" dirty="0"/>
              <a:t>Stored energy in electric field:</a:t>
            </a:r>
          </a:p>
        </p:txBody>
      </p:sp>
      <p:graphicFrame>
        <p:nvGraphicFramePr>
          <p:cNvPr id="32" name="Object 31"/>
          <p:cNvGraphicFramePr>
            <a:graphicFrameLocks noChangeAspect="1"/>
          </p:cNvGraphicFramePr>
          <p:nvPr/>
        </p:nvGraphicFramePr>
        <p:xfrm>
          <a:off x="2999656" y="4941168"/>
          <a:ext cx="1831400" cy="700906"/>
        </p:xfrm>
        <a:graphic>
          <a:graphicData uri="http://schemas.openxmlformats.org/presentationml/2006/ole">
            <mc:AlternateContent xmlns:mc="http://schemas.openxmlformats.org/markup-compatibility/2006">
              <mc:Choice xmlns:v="urn:schemas-microsoft-com:vml" Requires="v">
                <p:oleObj name="Equation" r:id="rId7" imgW="1028520" imgH="393480" progId="Equation.3">
                  <p:embed/>
                </p:oleObj>
              </mc:Choice>
              <mc:Fallback>
                <p:oleObj name="Equation" r:id="rId7" imgW="1028520" imgH="393480" progId="Equation.3">
                  <p:embed/>
                  <p:pic>
                    <p:nvPicPr>
                      <p:cNvPr id="32" name="Object 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9656" y="4941168"/>
                        <a:ext cx="1831400" cy="7009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p:cNvSpPr/>
          <p:nvPr/>
        </p:nvSpPr>
        <p:spPr>
          <a:xfrm>
            <a:off x="3037445" y="6347544"/>
            <a:ext cx="8227839" cy="369332"/>
          </a:xfrm>
          <a:prstGeom prst="rect">
            <a:avLst/>
          </a:prstGeom>
        </p:spPr>
        <p:txBody>
          <a:bodyPr wrap="square">
            <a:spAutoFit/>
          </a:bodyPr>
          <a:lstStyle/>
          <a:p>
            <a:pPr algn="ctr"/>
            <a:r>
              <a:rPr lang="en-US" dirty="0"/>
              <a:t>(big enough so we don’t have to worry about edge effects)</a:t>
            </a:r>
          </a:p>
        </p:txBody>
      </p:sp>
    </p:spTree>
    <p:extLst>
      <p:ext uri="{BB962C8B-B14F-4D97-AF65-F5344CB8AC3E}">
        <p14:creationId xmlns:p14="http://schemas.microsoft.com/office/powerpoint/2010/main" val="3421615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5</a:t>
            </a:fld>
            <a:endParaRPr lang="en-US" dirty="0"/>
          </a:p>
        </p:txBody>
      </p:sp>
      <p:sp>
        <p:nvSpPr>
          <p:cNvPr id="3" name="TextBox 2"/>
          <p:cNvSpPr txBox="1"/>
          <p:nvPr/>
        </p:nvSpPr>
        <p:spPr>
          <a:xfrm>
            <a:off x="3359697" y="620689"/>
            <a:ext cx="5351721" cy="461665"/>
          </a:xfrm>
          <a:prstGeom prst="rect">
            <a:avLst/>
          </a:prstGeom>
          <a:noFill/>
        </p:spPr>
        <p:txBody>
          <a:bodyPr wrap="none" rtlCol="0">
            <a:spAutoFit/>
          </a:bodyPr>
          <a:lstStyle/>
          <a:p>
            <a:r>
              <a:rPr lang="en-US" sz="2400" dirty="0"/>
              <a:t>Beam crossing TM</a:t>
            </a:r>
            <a:r>
              <a:rPr lang="en-US" sz="2400" baseline="-25000" dirty="0"/>
              <a:t>0,1,0</a:t>
            </a:r>
            <a:r>
              <a:rPr lang="en-US" sz="2400" dirty="0"/>
              <a:t> mode pillbox cavity</a:t>
            </a:r>
          </a:p>
        </p:txBody>
      </p:sp>
      <p:pic>
        <p:nvPicPr>
          <p:cNvPr id="33795" name="Picture 3" descr="\\CERN\dfs\Workspaces\w\Wuensch\Talks\2011\LC school 2011\calculations\beam in pillbox.gif"/>
          <p:cNvPicPr>
            <a:picLocks noChangeAspect="1" noChangeArrowheads="1" noCrop="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63552" y="1196752"/>
            <a:ext cx="4457700" cy="5181600"/>
          </a:xfrm>
          <a:prstGeom prst="rect">
            <a:avLst/>
          </a:prstGeom>
          <a:noFill/>
        </p:spPr>
      </p:pic>
      <p:sp>
        <p:nvSpPr>
          <p:cNvPr id="6" name="TextBox 5"/>
          <p:cNvSpPr txBox="1"/>
          <p:nvPr/>
        </p:nvSpPr>
        <p:spPr>
          <a:xfrm>
            <a:off x="7176120" y="2060848"/>
            <a:ext cx="2736304" cy="923330"/>
          </a:xfrm>
          <a:prstGeom prst="rect">
            <a:avLst/>
          </a:prstGeom>
          <a:noFill/>
        </p:spPr>
        <p:txBody>
          <a:bodyPr wrap="square" rtlCol="0">
            <a:spAutoFit/>
          </a:bodyPr>
          <a:lstStyle/>
          <a:p>
            <a:r>
              <a:rPr lang="en-US" dirty="0"/>
              <a:t>Beam (blue dot) travels with the speed of light.</a:t>
            </a:r>
          </a:p>
          <a:p>
            <a:r>
              <a:rPr lang="en-US" i="1" dirty="0"/>
              <a:t>x</a:t>
            </a:r>
            <a:r>
              <a:rPr lang="en-US" dirty="0"/>
              <a:t>(</a:t>
            </a:r>
            <a:r>
              <a:rPr lang="en-US" i="1" dirty="0"/>
              <a:t>t</a:t>
            </a:r>
            <a:r>
              <a:rPr lang="en-US" dirty="0"/>
              <a:t>)=c</a:t>
            </a:r>
            <a:r>
              <a:rPr lang="en-US" i="1" dirty="0"/>
              <a:t>t</a:t>
            </a:r>
          </a:p>
        </p:txBody>
      </p:sp>
      <p:sp>
        <p:nvSpPr>
          <p:cNvPr id="7" name="TextBox 6"/>
          <p:cNvSpPr txBox="1"/>
          <p:nvPr/>
        </p:nvSpPr>
        <p:spPr>
          <a:xfrm>
            <a:off x="7104113" y="3645024"/>
            <a:ext cx="2241511" cy="369332"/>
          </a:xfrm>
          <a:prstGeom prst="rect">
            <a:avLst/>
          </a:prstGeom>
          <a:noFill/>
        </p:spPr>
        <p:txBody>
          <a:bodyPr wrap="none" rtlCol="0">
            <a:spAutoFit/>
          </a:bodyPr>
          <a:lstStyle/>
          <a:p>
            <a:r>
              <a:rPr lang="en-US" dirty="0"/>
              <a:t>Electric field (red line)</a:t>
            </a:r>
          </a:p>
        </p:txBody>
      </p:sp>
      <p:graphicFrame>
        <p:nvGraphicFramePr>
          <p:cNvPr id="8" name="Object 7"/>
          <p:cNvGraphicFramePr>
            <a:graphicFrameLocks noChangeAspect="1"/>
          </p:cNvGraphicFramePr>
          <p:nvPr/>
        </p:nvGraphicFramePr>
        <p:xfrm>
          <a:off x="7248128" y="4365104"/>
          <a:ext cx="1910107" cy="864096"/>
        </p:xfrm>
        <a:graphic>
          <a:graphicData uri="http://schemas.openxmlformats.org/presentationml/2006/ole">
            <mc:AlternateContent xmlns:mc="http://schemas.openxmlformats.org/markup-compatibility/2006">
              <mc:Choice xmlns:v="urn:schemas-microsoft-com:vml" Requires="v">
                <p:oleObj name="Equation" r:id="rId4" imgW="1066680" imgH="482400" progId="Equation.3">
                  <p:embed/>
                </p:oleObj>
              </mc:Choice>
              <mc:Fallback>
                <p:oleObj name="Equation" r:id="rId4" imgW="1066680" imgH="482400" progId="Equation.3">
                  <p:embed/>
                  <p:pic>
                    <p:nvPicPr>
                      <p:cNvPr id="8"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48128" y="4365104"/>
                        <a:ext cx="1910107" cy="8640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9080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6</a:t>
            </a:fld>
            <a:endParaRPr lang="en-US" dirty="0"/>
          </a:p>
        </p:txBody>
      </p:sp>
      <p:sp>
        <p:nvSpPr>
          <p:cNvPr id="3" name="TextBox 2"/>
          <p:cNvSpPr txBox="1"/>
          <p:nvPr/>
        </p:nvSpPr>
        <p:spPr>
          <a:xfrm>
            <a:off x="1631504" y="332656"/>
            <a:ext cx="8856984" cy="707886"/>
          </a:xfrm>
          <a:prstGeom prst="rect">
            <a:avLst/>
          </a:prstGeom>
          <a:noFill/>
        </p:spPr>
        <p:txBody>
          <a:bodyPr wrap="square" rtlCol="0">
            <a:spAutoFit/>
          </a:bodyPr>
          <a:lstStyle/>
          <a:p>
            <a:r>
              <a:rPr lang="en-US" sz="2000" dirty="0"/>
              <a:t>Fields change while the beam flies through the cavity. The beam does not see the peak electric field all the way through, which gives the transit time factor.</a:t>
            </a:r>
          </a:p>
        </p:txBody>
      </p:sp>
      <p:sp>
        <p:nvSpPr>
          <p:cNvPr id="4" name="Rectangle 3"/>
          <p:cNvSpPr/>
          <p:nvPr/>
        </p:nvSpPr>
        <p:spPr>
          <a:xfrm>
            <a:off x="2279576" y="1844824"/>
            <a:ext cx="864096" cy="20162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Object 5"/>
          <p:cNvGraphicFramePr>
            <a:graphicFrameLocks noChangeAspect="1"/>
          </p:cNvGraphicFramePr>
          <p:nvPr/>
        </p:nvGraphicFramePr>
        <p:xfrm>
          <a:off x="1991544" y="4077072"/>
          <a:ext cx="415032" cy="643300"/>
        </p:xfrm>
        <a:graphic>
          <a:graphicData uri="http://schemas.openxmlformats.org/presentationml/2006/ole">
            <mc:AlternateContent xmlns:mc="http://schemas.openxmlformats.org/markup-compatibility/2006">
              <mc:Choice xmlns:v="urn:schemas-microsoft-com:vml" Requires="v">
                <p:oleObj name="Equation" r:id="rId3" imgW="253800" imgH="393480" progId="Equation.3">
                  <p:embed/>
                </p:oleObj>
              </mc:Choice>
              <mc:Fallback>
                <p:oleObj name="Equation" r:id="rId3" imgW="253800" imgH="393480" progId="Equation.3">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1544" y="4077072"/>
                        <a:ext cx="415032" cy="6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3" name="Object 3"/>
          <p:cNvGraphicFramePr>
            <a:graphicFrameLocks noChangeAspect="1"/>
          </p:cNvGraphicFramePr>
          <p:nvPr/>
        </p:nvGraphicFramePr>
        <p:xfrm>
          <a:off x="3009900" y="4076627"/>
          <a:ext cx="249238" cy="644525"/>
        </p:xfrm>
        <a:graphic>
          <a:graphicData uri="http://schemas.openxmlformats.org/presentationml/2006/ole">
            <mc:AlternateContent xmlns:mc="http://schemas.openxmlformats.org/markup-compatibility/2006">
              <mc:Choice xmlns:v="urn:schemas-microsoft-com:vml" Requires="v">
                <p:oleObj name="Equation" r:id="rId5" imgW="152280" imgH="393480" progId="Equation.3">
                  <p:embed/>
                </p:oleObj>
              </mc:Choice>
              <mc:Fallback>
                <p:oleObj name="Equation" r:id="rId5" imgW="152280" imgH="393480" progId="Equation.3">
                  <p:embed/>
                  <p:pic>
                    <p:nvPicPr>
                      <p:cNvPr id="46083"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9900" y="4076627"/>
                        <a:ext cx="249238" cy="644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8"/>
          <p:cNvCxnSpPr/>
          <p:nvPr/>
        </p:nvCxnSpPr>
        <p:spPr>
          <a:xfrm>
            <a:off x="2063552" y="2780928"/>
            <a:ext cx="1296144"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59697" y="2348880"/>
            <a:ext cx="716863" cy="369332"/>
          </a:xfrm>
          <a:prstGeom prst="rect">
            <a:avLst/>
          </a:prstGeom>
          <a:noFill/>
        </p:spPr>
        <p:txBody>
          <a:bodyPr wrap="none" rtlCol="0">
            <a:spAutoFit/>
          </a:bodyPr>
          <a:lstStyle/>
          <a:p>
            <a:r>
              <a:rPr lang="en-US" dirty="0"/>
              <a:t>beam</a:t>
            </a:r>
          </a:p>
        </p:txBody>
      </p:sp>
      <p:sp>
        <p:nvSpPr>
          <p:cNvPr id="13" name="TextBox 12"/>
          <p:cNvSpPr txBox="1"/>
          <p:nvPr/>
        </p:nvSpPr>
        <p:spPr>
          <a:xfrm>
            <a:off x="4655840" y="1268760"/>
            <a:ext cx="1337226" cy="369332"/>
          </a:xfrm>
          <a:prstGeom prst="rect">
            <a:avLst/>
          </a:prstGeom>
          <a:noFill/>
        </p:spPr>
        <p:txBody>
          <a:bodyPr wrap="none" rtlCol="0">
            <a:spAutoFit/>
          </a:bodyPr>
          <a:lstStyle/>
          <a:p>
            <a:r>
              <a:rPr lang="en-US" dirty="0"/>
              <a:t>Electric field</a:t>
            </a:r>
          </a:p>
        </p:txBody>
      </p:sp>
      <p:graphicFrame>
        <p:nvGraphicFramePr>
          <p:cNvPr id="14" name="Object 13"/>
          <p:cNvGraphicFramePr>
            <a:graphicFrameLocks noChangeAspect="1"/>
          </p:cNvGraphicFramePr>
          <p:nvPr/>
        </p:nvGraphicFramePr>
        <p:xfrm>
          <a:off x="6527800" y="1196901"/>
          <a:ext cx="1631950" cy="431800"/>
        </p:xfrm>
        <a:graphic>
          <a:graphicData uri="http://schemas.openxmlformats.org/presentationml/2006/ole">
            <mc:AlternateContent xmlns:mc="http://schemas.openxmlformats.org/markup-compatibility/2006">
              <mc:Choice xmlns:v="urn:schemas-microsoft-com:vml" Requires="v">
                <p:oleObj name="Equation" r:id="rId7" imgW="863280" imgH="228600" progId="Equation.3">
                  <p:embed/>
                </p:oleObj>
              </mc:Choice>
              <mc:Fallback>
                <p:oleObj name="Equation" r:id="rId7" imgW="863280" imgH="228600" progId="Equation.3">
                  <p:embed/>
                  <p:pic>
                    <p:nvPicPr>
                      <p:cNvPr id="14"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27800" y="1196901"/>
                        <a:ext cx="16319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4655841" y="2051556"/>
            <a:ext cx="772969" cy="369332"/>
          </a:xfrm>
          <a:prstGeom prst="rect">
            <a:avLst/>
          </a:prstGeom>
          <a:noFill/>
        </p:spPr>
        <p:txBody>
          <a:bodyPr wrap="none" rtlCol="0">
            <a:spAutoFit/>
          </a:bodyPr>
          <a:lstStyle/>
          <a:p>
            <a:r>
              <a:rPr lang="en-US" dirty="0"/>
              <a:t>Bunch</a:t>
            </a:r>
          </a:p>
        </p:txBody>
      </p:sp>
      <p:graphicFrame>
        <p:nvGraphicFramePr>
          <p:cNvPr id="46085" name="Object 5"/>
          <p:cNvGraphicFramePr>
            <a:graphicFrameLocks noChangeAspect="1"/>
          </p:cNvGraphicFramePr>
          <p:nvPr/>
        </p:nvGraphicFramePr>
        <p:xfrm>
          <a:off x="6888163" y="1989063"/>
          <a:ext cx="768350" cy="287338"/>
        </p:xfrm>
        <a:graphic>
          <a:graphicData uri="http://schemas.openxmlformats.org/presentationml/2006/ole">
            <mc:AlternateContent xmlns:mc="http://schemas.openxmlformats.org/markup-compatibility/2006">
              <mc:Choice xmlns:v="urn:schemas-microsoft-com:vml" Requires="v">
                <p:oleObj name="Equation" r:id="rId9" imgW="406080" imgH="152280" progId="Equation.3">
                  <p:embed/>
                </p:oleObj>
              </mc:Choice>
              <mc:Fallback>
                <p:oleObj name="Equation" r:id="rId9" imgW="406080" imgH="152280" progId="Equation.3">
                  <p:embed/>
                  <p:pic>
                    <p:nvPicPr>
                      <p:cNvPr id="46085"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88163" y="1989063"/>
                        <a:ext cx="768350" cy="28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4655840" y="2771636"/>
            <a:ext cx="1337226" cy="369332"/>
          </a:xfrm>
          <a:prstGeom prst="rect">
            <a:avLst/>
          </a:prstGeom>
          <a:noFill/>
        </p:spPr>
        <p:txBody>
          <a:bodyPr wrap="none" rtlCol="0">
            <a:spAutoFit/>
          </a:bodyPr>
          <a:lstStyle/>
          <a:p>
            <a:r>
              <a:rPr lang="en-US" dirty="0"/>
              <a:t>Electric field</a:t>
            </a:r>
          </a:p>
        </p:txBody>
      </p:sp>
      <p:graphicFrame>
        <p:nvGraphicFramePr>
          <p:cNvPr id="18" name="Object 17"/>
          <p:cNvGraphicFramePr>
            <a:graphicFrameLocks noChangeAspect="1"/>
          </p:cNvGraphicFramePr>
          <p:nvPr/>
        </p:nvGraphicFramePr>
        <p:xfrm>
          <a:off x="6456512" y="3741664"/>
          <a:ext cx="2663825" cy="1057275"/>
        </p:xfrm>
        <a:graphic>
          <a:graphicData uri="http://schemas.openxmlformats.org/presentationml/2006/ole">
            <mc:AlternateContent xmlns:mc="http://schemas.openxmlformats.org/markup-compatibility/2006">
              <mc:Choice xmlns:v="urn:schemas-microsoft-com:vml" Requires="v">
                <p:oleObj name="Equation" r:id="rId11" imgW="1409400" imgH="558720" progId="Equation.3">
                  <p:embed/>
                </p:oleObj>
              </mc:Choice>
              <mc:Fallback>
                <p:oleObj name="Equation" r:id="rId11" imgW="1409400" imgH="558720" progId="Equation.3">
                  <p:embed/>
                  <p:pic>
                    <p:nvPicPr>
                      <p:cNvPr id="18"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56512" y="3741664"/>
                        <a:ext cx="266382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087" name="Object 7"/>
          <p:cNvGraphicFramePr>
            <a:graphicFrameLocks noChangeAspect="1"/>
          </p:cNvGraphicFramePr>
          <p:nvPr/>
        </p:nvGraphicFramePr>
        <p:xfrm>
          <a:off x="8315325" y="1762051"/>
          <a:ext cx="649288" cy="741362"/>
        </p:xfrm>
        <a:graphic>
          <a:graphicData uri="http://schemas.openxmlformats.org/presentationml/2006/ole">
            <mc:AlternateContent xmlns:mc="http://schemas.openxmlformats.org/markup-compatibility/2006">
              <mc:Choice xmlns:v="urn:schemas-microsoft-com:vml" Requires="v">
                <p:oleObj name="Equation" r:id="rId13" imgW="342720" imgH="393480" progId="Equation.3">
                  <p:embed/>
                </p:oleObj>
              </mc:Choice>
              <mc:Fallback>
                <p:oleObj name="Equation" r:id="rId13" imgW="342720" imgH="393480" progId="Equation.3">
                  <p:embed/>
                  <p:pic>
                    <p:nvPicPr>
                      <p:cNvPr id="46087"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15325" y="1762051"/>
                        <a:ext cx="649288"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19"/>
          <p:cNvSpPr txBox="1"/>
          <p:nvPr/>
        </p:nvSpPr>
        <p:spPr>
          <a:xfrm>
            <a:off x="4655840" y="3779748"/>
            <a:ext cx="1584176" cy="923330"/>
          </a:xfrm>
          <a:prstGeom prst="rect">
            <a:avLst/>
          </a:prstGeom>
          <a:noFill/>
        </p:spPr>
        <p:txBody>
          <a:bodyPr wrap="square" rtlCol="0">
            <a:spAutoFit/>
          </a:bodyPr>
          <a:lstStyle/>
          <a:p>
            <a:r>
              <a:rPr lang="en-US" dirty="0"/>
              <a:t>Definition of transit time factor </a:t>
            </a:r>
          </a:p>
        </p:txBody>
      </p:sp>
      <p:graphicFrame>
        <p:nvGraphicFramePr>
          <p:cNvPr id="46088" name="Object 8"/>
          <p:cNvGraphicFramePr>
            <a:graphicFrameLocks noChangeAspect="1"/>
          </p:cNvGraphicFramePr>
          <p:nvPr/>
        </p:nvGraphicFramePr>
        <p:xfrm>
          <a:off x="6480175" y="2612952"/>
          <a:ext cx="1728788" cy="623887"/>
        </p:xfrm>
        <a:graphic>
          <a:graphicData uri="http://schemas.openxmlformats.org/presentationml/2006/ole">
            <mc:AlternateContent xmlns:mc="http://schemas.openxmlformats.org/markup-compatibility/2006">
              <mc:Choice xmlns:v="urn:schemas-microsoft-com:vml" Requires="v">
                <p:oleObj name="Equation" r:id="rId15" imgW="914400" imgH="330120" progId="Equation.3">
                  <p:embed/>
                </p:oleObj>
              </mc:Choice>
              <mc:Fallback>
                <p:oleObj name="Equation" r:id="rId15" imgW="914400" imgH="330120" progId="Equation.3">
                  <p:embed/>
                  <p:pic>
                    <p:nvPicPr>
                      <p:cNvPr id="46088"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480175" y="2612952"/>
                        <a:ext cx="1728788" cy="623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8616281" y="3140968"/>
            <a:ext cx="1912639" cy="369332"/>
          </a:xfrm>
          <a:prstGeom prst="rect">
            <a:avLst/>
          </a:prstGeom>
          <a:noFill/>
        </p:spPr>
        <p:txBody>
          <a:bodyPr wrap="none" rtlCol="0">
            <a:spAutoFit/>
          </a:bodyPr>
          <a:lstStyle/>
          <a:p>
            <a:r>
              <a:rPr lang="en-US" dirty="0"/>
              <a:t>time evolving field</a:t>
            </a:r>
          </a:p>
        </p:txBody>
      </p:sp>
      <p:cxnSp>
        <p:nvCxnSpPr>
          <p:cNvPr id="24" name="Straight Arrow Connector 23"/>
          <p:cNvCxnSpPr/>
          <p:nvPr/>
        </p:nvCxnSpPr>
        <p:spPr>
          <a:xfrm rot="5400000">
            <a:off x="8796300" y="3609020"/>
            <a:ext cx="216024"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8400257" y="5157192"/>
            <a:ext cx="2033827" cy="369332"/>
          </a:xfrm>
          <a:prstGeom prst="rect">
            <a:avLst/>
          </a:prstGeom>
          <a:noFill/>
        </p:spPr>
        <p:txBody>
          <a:bodyPr wrap="none" rtlCol="0">
            <a:spAutoFit/>
          </a:bodyPr>
          <a:lstStyle/>
          <a:p>
            <a:r>
              <a:rPr lang="en-US" dirty="0"/>
              <a:t>Field full and frozen</a:t>
            </a:r>
          </a:p>
        </p:txBody>
      </p:sp>
      <p:cxnSp>
        <p:nvCxnSpPr>
          <p:cNvPr id="27" name="Straight Arrow Connector 26"/>
          <p:cNvCxnSpPr/>
          <p:nvPr/>
        </p:nvCxnSpPr>
        <p:spPr>
          <a:xfrm rot="16200000" flipV="1">
            <a:off x="8688288" y="4869160"/>
            <a:ext cx="288032"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6792505" y="1638092"/>
            <a:ext cx="995919" cy="99986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9720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7</a:t>
            </a:fld>
            <a:endParaRPr lang="en-US" dirty="0"/>
          </a:p>
        </p:txBody>
      </p:sp>
      <p:sp>
        <p:nvSpPr>
          <p:cNvPr id="3" name="TextBox 2"/>
          <p:cNvSpPr txBox="1"/>
          <p:nvPr/>
        </p:nvSpPr>
        <p:spPr>
          <a:xfrm>
            <a:off x="2293194" y="332657"/>
            <a:ext cx="2689391" cy="461665"/>
          </a:xfrm>
          <a:prstGeom prst="rect">
            <a:avLst/>
          </a:prstGeom>
          <a:noFill/>
        </p:spPr>
        <p:txBody>
          <a:bodyPr wrap="none" rtlCol="0">
            <a:spAutoFit/>
          </a:bodyPr>
          <a:lstStyle/>
          <a:p>
            <a:r>
              <a:rPr lang="en-US" sz="2400" dirty="0"/>
              <a:t>Transit time factor 2</a:t>
            </a:r>
          </a:p>
        </p:txBody>
      </p:sp>
      <p:graphicFrame>
        <p:nvGraphicFramePr>
          <p:cNvPr id="47106" name="Object 2"/>
          <p:cNvGraphicFramePr>
            <a:graphicFrameLocks noChangeAspect="1"/>
          </p:cNvGraphicFramePr>
          <p:nvPr/>
        </p:nvGraphicFramePr>
        <p:xfrm>
          <a:off x="2509540" y="2336801"/>
          <a:ext cx="3311525" cy="3438525"/>
        </p:xfrm>
        <a:graphic>
          <a:graphicData uri="http://schemas.openxmlformats.org/presentationml/2006/ole">
            <mc:AlternateContent xmlns:mc="http://schemas.openxmlformats.org/markup-compatibility/2006">
              <mc:Choice xmlns:v="urn:schemas-microsoft-com:vml" Requires="v">
                <p:oleObj name="Equation" r:id="rId3" imgW="1752480" imgH="1815840" progId="Equation.3">
                  <p:embed/>
                </p:oleObj>
              </mc:Choice>
              <mc:Fallback>
                <p:oleObj name="Equation" r:id="rId3" imgW="1752480" imgH="1815840" progId="Equation.3">
                  <p:embed/>
                  <p:pic>
                    <p:nvPicPr>
                      <p:cNvPr id="4710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9540" y="2336801"/>
                        <a:ext cx="3311525" cy="3438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3157289" y="1412776"/>
            <a:ext cx="1409810" cy="369332"/>
          </a:xfrm>
          <a:prstGeom prst="rect">
            <a:avLst/>
          </a:prstGeom>
          <a:noFill/>
        </p:spPr>
        <p:txBody>
          <a:bodyPr wrap="none" rtlCol="0">
            <a:spAutoFit/>
          </a:bodyPr>
          <a:lstStyle/>
          <a:p>
            <a:r>
              <a:rPr lang="en-US" dirty="0"/>
              <a:t>denominator</a:t>
            </a:r>
          </a:p>
        </p:txBody>
      </p:sp>
      <p:sp>
        <p:nvSpPr>
          <p:cNvPr id="7" name="TextBox 6"/>
          <p:cNvSpPr txBox="1"/>
          <p:nvPr/>
        </p:nvSpPr>
        <p:spPr>
          <a:xfrm>
            <a:off x="7693794" y="1412776"/>
            <a:ext cx="1188659" cy="369332"/>
          </a:xfrm>
          <a:prstGeom prst="rect">
            <a:avLst/>
          </a:prstGeom>
          <a:noFill/>
        </p:spPr>
        <p:txBody>
          <a:bodyPr wrap="none" rtlCol="0">
            <a:spAutoFit/>
          </a:bodyPr>
          <a:lstStyle/>
          <a:p>
            <a:r>
              <a:rPr lang="en-US" dirty="0"/>
              <a:t>numerator</a:t>
            </a:r>
          </a:p>
        </p:txBody>
      </p:sp>
      <p:graphicFrame>
        <p:nvGraphicFramePr>
          <p:cNvPr id="47107" name="Object 3"/>
          <p:cNvGraphicFramePr>
            <a:graphicFrameLocks noChangeAspect="1"/>
          </p:cNvGraphicFramePr>
          <p:nvPr/>
        </p:nvGraphicFramePr>
        <p:xfrm>
          <a:off x="7776864" y="2157414"/>
          <a:ext cx="1487488" cy="1296987"/>
        </p:xfrm>
        <a:graphic>
          <a:graphicData uri="http://schemas.openxmlformats.org/presentationml/2006/ole">
            <mc:AlternateContent xmlns:mc="http://schemas.openxmlformats.org/markup-compatibility/2006">
              <mc:Choice xmlns:v="urn:schemas-microsoft-com:vml" Requires="v">
                <p:oleObj name="Equation" r:id="rId5" imgW="787320" imgH="685800" progId="Equation.3">
                  <p:embed/>
                </p:oleObj>
              </mc:Choice>
              <mc:Fallback>
                <p:oleObj name="Equation" r:id="rId5" imgW="787320" imgH="685800" progId="Equation.3">
                  <p:embed/>
                  <p:pic>
                    <p:nvPicPr>
                      <p:cNvPr id="47107"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6864" y="2157414"/>
                        <a:ext cx="1487488" cy="1296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58246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58ABE59-9B7B-4807-8A81-8F4A97CD8D42}" type="slidenum">
              <a:rPr lang="en-US" smtClean="0"/>
              <a:pPr/>
              <a:t>8</a:t>
            </a:fld>
            <a:endParaRPr lang="en-US" dirty="0"/>
          </a:p>
        </p:txBody>
      </p:sp>
      <p:graphicFrame>
        <p:nvGraphicFramePr>
          <p:cNvPr id="48130" name="Object 2"/>
          <p:cNvGraphicFramePr>
            <a:graphicFrameLocks noChangeAspect="1"/>
          </p:cNvGraphicFramePr>
          <p:nvPr/>
        </p:nvGraphicFramePr>
        <p:xfrm>
          <a:off x="2686051" y="2336801"/>
          <a:ext cx="1560513" cy="1514475"/>
        </p:xfrm>
        <a:graphic>
          <a:graphicData uri="http://schemas.openxmlformats.org/presentationml/2006/ole">
            <mc:AlternateContent xmlns:mc="http://schemas.openxmlformats.org/markup-compatibility/2006">
              <mc:Choice xmlns:v="urn:schemas-microsoft-com:vml" Requires="v">
                <p:oleObj name="Equation" r:id="rId3" imgW="825480" imgH="799920" progId="Equation.3">
                  <p:embed/>
                </p:oleObj>
              </mc:Choice>
              <mc:Fallback>
                <p:oleObj name="Equation" r:id="rId3" imgW="825480" imgH="799920" progId="Equation.3">
                  <p:embed/>
                  <p:pic>
                    <p:nvPicPr>
                      <p:cNvPr id="4813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6051" y="2336801"/>
                        <a:ext cx="1560513" cy="1514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p:cNvSpPr txBox="1"/>
          <p:nvPr/>
        </p:nvSpPr>
        <p:spPr>
          <a:xfrm>
            <a:off x="1631505" y="332657"/>
            <a:ext cx="2689391" cy="461665"/>
          </a:xfrm>
          <a:prstGeom prst="rect">
            <a:avLst/>
          </a:prstGeom>
          <a:noFill/>
        </p:spPr>
        <p:txBody>
          <a:bodyPr wrap="none" rtlCol="0">
            <a:spAutoFit/>
          </a:bodyPr>
          <a:lstStyle/>
          <a:p>
            <a:r>
              <a:rPr lang="en-US" sz="2400" dirty="0"/>
              <a:t>Transit time factor 3</a:t>
            </a:r>
          </a:p>
        </p:txBody>
      </p:sp>
      <p:pic>
        <p:nvPicPr>
          <p:cNvPr id="48131" name="Picture 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375921" y="1772816"/>
            <a:ext cx="4467225" cy="3467100"/>
          </a:xfrm>
          <a:prstGeom prst="rect">
            <a:avLst/>
          </a:prstGeom>
          <a:noFill/>
          <a:ln w="9525">
            <a:noFill/>
            <a:miter lim="800000"/>
            <a:headEnd/>
            <a:tailEnd/>
          </a:ln>
        </p:spPr>
      </p:pic>
      <p:cxnSp>
        <p:nvCxnSpPr>
          <p:cNvPr id="7" name="Straight Arrow Connector 6"/>
          <p:cNvCxnSpPr/>
          <p:nvPr/>
        </p:nvCxnSpPr>
        <p:spPr>
          <a:xfrm flipV="1">
            <a:off x="4367808" y="3429000"/>
            <a:ext cx="2088232" cy="16561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63552" y="5229200"/>
            <a:ext cx="3168352" cy="923330"/>
          </a:xfrm>
          <a:prstGeom prst="rect">
            <a:avLst/>
          </a:prstGeom>
          <a:noFill/>
        </p:spPr>
        <p:txBody>
          <a:bodyPr wrap="square" rtlCol="0">
            <a:spAutoFit/>
          </a:bodyPr>
          <a:lstStyle/>
          <a:p>
            <a:r>
              <a:rPr lang="en-US" dirty="0"/>
              <a:t>phase rotates by full 360° during time beam takes to cross cavity</a:t>
            </a:r>
          </a:p>
        </p:txBody>
      </p:sp>
    </p:spTree>
    <p:extLst>
      <p:ext uri="{BB962C8B-B14F-4D97-AF65-F5344CB8AC3E}">
        <p14:creationId xmlns:p14="http://schemas.microsoft.com/office/powerpoint/2010/main" val="2921448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316361" y="5773243"/>
            <a:ext cx="2743200" cy="365125"/>
          </a:xfrm>
        </p:spPr>
        <p:txBody>
          <a:bodyPr/>
          <a:lstStyle/>
          <a:p>
            <a:fld id="{358ABE59-9B7B-4807-8A81-8F4A97CD8D42}" type="slidenum">
              <a:rPr lang="en-US" smtClean="0"/>
              <a:pPr/>
              <a:t>9</a:t>
            </a:fld>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786322359"/>
              </p:ext>
            </p:extLst>
          </p:nvPr>
        </p:nvGraphicFramePr>
        <p:xfrm>
          <a:off x="2698513" y="570609"/>
          <a:ext cx="2663825" cy="1057275"/>
        </p:xfrm>
        <a:graphic>
          <a:graphicData uri="http://schemas.openxmlformats.org/presentationml/2006/ole">
            <mc:AlternateContent xmlns:mc="http://schemas.openxmlformats.org/markup-compatibility/2006">
              <mc:Choice xmlns:v="urn:schemas-microsoft-com:vml" Requires="v">
                <p:oleObj name="Equation" r:id="rId3" imgW="1409400" imgH="558720" progId="Equation.3">
                  <p:embed/>
                </p:oleObj>
              </mc:Choice>
              <mc:Fallback>
                <p:oleObj name="Equation" r:id="rId3" imgW="1409400" imgH="558720" progId="Equation.3">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8513" y="570609"/>
                        <a:ext cx="2663825"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2052" name="Object 4"/>
              <p:cNvSpPr txBox="1"/>
              <p:nvPr/>
            </p:nvSpPr>
            <p:spPr bwMode="auto">
              <a:xfrm>
                <a:off x="3500479" y="3674761"/>
                <a:ext cx="2160239" cy="864111"/>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GB" sz="1400" i="1" smtClean="0">
                              <a:solidFill>
                                <a:srgbClr val="000000"/>
                              </a:solidFill>
                              <a:latin typeface="Cambria Math" panose="02040503050406030204" pitchFamily="18" charset="0"/>
                            </a:rPr>
                          </m:ctrlPr>
                        </m:dPr>
                        <m:e>
                          <m:sSub>
                            <m:sSubPr>
                              <m:ctrlPr>
                                <a:rPr lang="en-GB" sz="1400" i="1">
                                  <a:solidFill>
                                    <a:srgbClr val="000000"/>
                                  </a:solidFill>
                                  <a:latin typeface="Cambria Math" panose="02040503050406030204" pitchFamily="18" charset="0"/>
                                </a:rPr>
                              </m:ctrlPr>
                            </m:sSubPr>
                            <m:e>
                              <m:r>
                                <a:rPr lang="en-GB" sz="1400" i="1">
                                  <a:solidFill>
                                    <a:srgbClr val="000000"/>
                                  </a:solidFill>
                                  <a:latin typeface="Cambria Math" panose="02040503050406030204" pitchFamily="18" charset="0"/>
                                </a:rPr>
                                <m:t>𝑉</m:t>
                              </m:r>
                            </m:e>
                            <m:sub>
                              <m:r>
                                <a:rPr lang="en-GB" sz="1400" i="1">
                                  <a:solidFill>
                                    <a:srgbClr val="000000"/>
                                  </a:solidFill>
                                  <a:latin typeface="Cambria Math" panose="02040503050406030204" pitchFamily="18" charset="0"/>
                                </a:rPr>
                                <m:t>𝑎𝑐𝑐</m:t>
                              </m:r>
                            </m:sub>
                          </m:sSub>
                        </m:e>
                      </m:d>
                      <m:r>
                        <a:rPr lang="en-GB" sz="1400" i="1">
                          <a:solidFill>
                            <a:srgbClr val="000000"/>
                          </a:solidFill>
                          <a:latin typeface="Cambria Math" panose="02040503050406030204" pitchFamily="18" charset="0"/>
                        </a:rPr>
                        <m:t>=</m:t>
                      </m:r>
                      <m:d>
                        <m:dPr>
                          <m:begChr m:val="|"/>
                          <m:endChr m:val="|"/>
                          <m:ctrlPr>
                            <a:rPr lang="en-GB" sz="1400" i="1" smtClean="0">
                              <a:solidFill>
                                <a:srgbClr val="000000"/>
                              </a:solidFill>
                              <a:latin typeface="Cambria Math" panose="02040503050406030204" pitchFamily="18" charset="0"/>
                            </a:rPr>
                          </m:ctrlPr>
                        </m:dPr>
                        <m:e>
                          <m:nary>
                            <m:naryPr>
                              <m:subHide m:val="on"/>
                              <m:supHide m:val="on"/>
                              <m:ctrlPr>
                                <a:rPr lang="en-GB" sz="1400" i="1">
                                  <a:solidFill>
                                    <a:srgbClr val="000000"/>
                                  </a:solidFill>
                                  <a:latin typeface="Cambria Math" panose="02040503050406030204" pitchFamily="18" charset="0"/>
                                </a:rPr>
                              </m:ctrlPr>
                            </m:naryPr>
                            <m:sub/>
                            <m:sup/>
                            <m:e>
                              <m:r>
                                <a:rPr lang="en-GB" sz="1400" i="1">
                                  <a:solidFill>
                                    <a:srgbClr val="000000"/>
                                  </a:solidFill>
                                  <a:latin typeface="Cambria Math" panose="02040503050406030204" pitchFamily="18" charset="0"/>
                                </a:rPr>
                                <m:t>𝐸</m:t>
                              </m:r>
                              <m:r>
                                <a:rPr lang="en-GB" sz="1400" i="1">
                                  <a:solidFill>
                                    <a:srgbClr val="000000"/>
                                  </a:solidFill>
                                  <a:latin typeface="Cambria Math" panose="02040503050406030204" pitchFamily="18" charset="0"/>
                                </a:rPr>
                                <m:t>(</m:t>
                              </m:r>
                              <m:r>
                                <a:rPr lang="en-GB" sz="1400" i="1">
                                  <a:solidFill>
                                    <a:srgbClr val="000000"/>
                                  </a:solidFill>
                                  <a:latin typeface="Cambria Math" panose="02040503050406030204" pitchFamily="18" charset="0"/>
                                </a:rPr>
                                <m:t>𝑧</m:t>
                              </m:r>
                              <m:r>
                                <a:rPr lang="en-GB" sz="1400" i="1">
                                  <a:solidFill>
                                    <a:srgbClr val="000000"/>
                                  </a:solidFill>
                                  <a:latin typeface="Cambria Math" panose="02040503050406030204" pitchFamily="18" charset="0"/>
                                </a:rPr>
                                <m:t>)</m:t>
                              </m:r>
                              <m:r>
                                <a:rPr lang="en-GB" sz="1400" i="1">
                                  <a:solidFill>
                                    <a:srgbClr val="000000"/>
                                  </a:solidFill>
                                  <a:latin typeface="Cambria Math" panose="02040503050406030204" pitchFamily="18" charset="0"/>
                                </a:rPr>
                                <m:t>𝑑𝑧</m:t>
                              </m:r>
                            </m:e>
                          </m:nary>
                        </m:e>
                      </m:d>
                    </m:oMath>
                  </m:oMathPara>
                </a14:m>
                <a:endParaRPr lang="en-GB" sz="1400" dirty="0"/>
              </a:p>
            </p:txBody>
          </p:sp>
        </mc:Choice>
        <mc:Fallback xmlns="">
          <p:sp>
            <p:nvSpPr>
              <p:cNvPr id="2052" name="Object 4"/>
              <p:cNvSpPr txBox="1">
                <a:spLocks noRot="1" noChangeAspect="1" noMove="1" noResize="1" noEditPoints="1" noAdjustHandles="1" noChangeArrowheads="1" noChangeShapeType="1" noTextEdit="1"/>
              </p:cNvSpPr>
              <p:nvPr/>
            </p:nvSpPr>
            <p:spPr bwMode="auto">
              <a:xfrm>
                <a:off x="3500479" y="3674761"/>
                <a:ext cx="2160239" cy="864111"/>
              </a:xfrm>
              <a:prstGeom prst="rect">
                <a:avLst/>
              </a:prstGeom>
              <a:blipFill>
                <a:blip r:embed="rId5"/>
                <a:stretch>
                  <a:fillRect t="-97183" b="-109155"/>
                </a:stretch>
              </a:blipFill>
            </p:spPr>
            <p:txBody>
              <a:bodyPr/>
              <a:lstStyle/>
              <a:p>
                <a:r>
                  <a:rPr lang="en-GB">
                    <a:noFill/>
                  </a:rPr>
                  <a:t> </a:t>
                </a:r>
              </a:p>
            </p:txBody>
          </p:sp>
        </mc:Fallback>
      </mc:AlternateContent>
      <p:sp>
        <p:nvSpPr>
          <p:cNvPr id="14" name="TextBox 13"/>
          <p:cNvSpPr txBox="1"/>
          <p:nvPr/>
        </p:nvSpPr>
        <p:spPr>
          <a:xfrm>
            <a:off x="1624571" y="2533042"/>
            <a:ext cx="6048672" cy="646331"/>
          </a:xfrm>
          <a:prstGeom prst="rect">
            <a:avLst/>
          </a:prstGeom>
          <a:noFill/>
        </p:spPr>
        <p:txBody>
          <a:bodyPr wrap="square" rtlCol="0">
            <a:spAutoFit/>
          </a:bodyPr>
          <a:lstStyle/>
          <a:p>
            <a:r>
              <a:rPr lang="en-US" dirty="0"/>
              <a:t>We will use the numerator again, which is the </a:t>
            </a:r>
            <a:r>
              <a:rPr lang="en-US" i="1" dirty="0"/>
              <a:t>effective</a:t>
            </a:r>
            <a:r>
              <a:rPr lang="en-US" dirty="0"/>
              <a:t> gap voltage:</a:t>
            </a:r>
          </a:p>
        </p:txBody>
      </p:sp>
      <p:pic>
        <p:nvPicPr>
          <p:cNvPr id="2056" name="Picture 8"/>
          <p:cNvPicPr>
            <a:picLocks noChangeAspect="1" noChangeArrowheads="1"/>
          </p:cNvPicPr>
          <p:nvPr/>
        </p:nvPicPr>
        <p:blipFill>
          <a:blip r:embed="rId6" cstate="print"/>
          <a:srcRect/>
          <a:stretch>
            <a:fillRect/>
          </a:stretch>
        </p:blipFill>
        <p:spPr bwMode="auto">
          <a:xfrm>
            <a:off x="7947982" y="3318152"/>
            <a:ext cx="3029679" cy="1944216"/>
          </a:xfrm>
          <a:prstGeom prst="rect">
            <a:avLst/>
          </a:prstGeom>
          <a:noFill/>
          <a:ln w="9525">
            <a:noFill/>
            <a:miter lim="800000"/>
            <a:headEnd/>
            <a:tailEnd/>
          </a:ln>
          <a:effectLst/>
        </p:spPr>
      </p:pic>
      <p:sp>
        <p:nvSpPr>
          <p:cNvPr id="24" name="TextBox 23"/>
          <p:cNvSpPr txBox="1"/>
          <p:nvPr/>
        </p:nvSpPr>
        <p:spPr>
          <a:xfrm>
            <a:off x="8105291" y="5730420"/>
            <a:ext cx="1326004" cy="369332"/>
          </a:xfrm>
          <a:prstGeom prst="rect">
            <a:avLst/>
          </a:prstGeom>
          <a:noFill/>
        </p:spPr>
        <p:txBody>
          <a:bodyPr wrap="none" rtlCol="0">
            <a:spAutoFit/>
          </a:bodyPr>
          <a:lstStyle/>
          <a:p>
            <a:r>
              <a:rPr lang="en-US" dirty="0"/>
              <a:t>TM</a:t>
            </a:r>
            <a:r>
              <a:rPr lang="en-US" baseline="-25000" dirty="0"/>
              <a:t>010</a:t>
            </a:r>
            <a:r>
              <a:rPr lang="en-US" dirty="0"/>
              <a:t> mode</a:t>
            </a:r>
          </a:p>
        </p:txBody>
      </p:sp>
      <p:sp>
        <p:nvSpPr>
          <p:cNvPr id="21" name="TextBox 20"/>
          <p:cNvSpPr txBox="1"/>
          <p:nvPr/>
        </p:nvSpPr>
        <p:spPr>
          <a:xfrm>
            <a:off x="4396448" y="5032475"/>
            <a:ext cx="3142628" cy="923330"/>
          </a:xfrm>
          <a:prstGeom prst="rect">
            <a:avLst/>
          </a:prstGeom>
          <a:noFill/>
        </p:spPr>
        <p:txBody>
          <a:bodyPr wrap="square" rtlCol="0">
            <a:spAutoFit/>
          </a:bodyPr>
          <a:lstStyle/>
          <a:p>
            <a:r>
              <a:rPr lang="en-US" dirty="0"/>
              <a:t>Inside is a complex number, this is related to the relative phase of the beam and rf.</a:t>
            </a:r>
          </a:p>
        </p:txBody>
      </p:sp>
      <p:cxnSp>
        <p:nvCxnSpPr>
          <p:cNvPr id="23" name="Straight Arrow Connector 22"/>
          <p:cNvCxnSpPr/>
          <p:nvPr/>
        </p:nvCxnSpPr>
        <p:spPr>
          <a:xfrm flipH="1" flipV="1">
            <a:off x="4635614" y="4178832"/>
            <a:ext cx="28803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624571" y="4866324"/>
            <a:ext cx="2520280" cy="923330"/>
          </a:xfrm>
          <a:prstGeom prst="rect">
            <a:avLst/>
          </a:prstGeom>
          <a:noFill/>
        </p:spPr>
        <p:txBody>
          <a:bodyPr wrap="square" rtlCol="0">
            <a:spAutoFit/>
          </a:bodyPr>
          <a:lstStyle/>
          <a:p>
            <a:r>
              <a:rPr lang="en-US" dirty="0"/>
              <a:t>The magnitude is the highest acceleration you get from the cavity.</a:t>
            </a:r>
          </a:p>
        </p:txBody>
      </p:sp>
      <p:cxnSp>
        <p:nvCxnSpPr>
          <p:cNvPr id="27" name="Straight Arrow Connector 26"/>
          <p:cNvCxnSpPr/>
          <p:nvPr/>
        </p:nvCxnSpPr>
        <p:spPr>
          <a:xfrm flipV="1">
            <a:off x="3208747" y="4290260"/>
            <a:ext cx="36004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3" name="Object 8"/>
          <p:cNvGraphicFramePr>
            <a:graphicFrameLocks noChangeAspect="1"/>
          </p:cNvGraphicFramePr>
          <p:nvPr>
            <p:extLst>
              <p:ext uri="{D42A27DB-BD31-4B8C-83A1-F6EECF244321}">
                <p14:modId xmlns:p14="http://schemas.microsoft.com/office/powerpoint/2010/main" val="885824400"/>
              </p:ext>
            </p:extLst>
          </p:nvPr>
        </p:nvGraphicFramePr>
        <p:xfrm>
          <a:off x="8646847" y="1919425"/>
          <a:ext cx="1728788" cy="623887"/>
        </p:xfrm>
        <a:graphic>
          <a:graphicData uri="http://schemas.openxmlformats.org/presentationml/2006/ole">
            <mc:AlternateContent xmlns:mc="http://schemas.openxmlformats.org/markup-compatibility/2006">
              <mc:Choice xmlns:v="urn:schemas-microsoft-com:vml" Requires="v">
                <p:oleObj name="Equation" r:id="rId7" imgW="914400" imgH="330120" progId="Equation.3">
                  <p:embed/>
                </p:oleObj>
              </mc:Choice>
              <mc:Fallback>
                <p:oleObj name="Equation" r:id="rId7" imgW="914400" imgH="330120" progId="Equation.3">
                  <p:embed/>
                  <p:pic>
                    <p:nvPicPr>
                      <p:cNvPr id="13"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46847" y="1919425"/>
                        <a:ext cx="1728788" cy="623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783501632"/>
              </p:ext>
            </p:extLst>
          </p:nvPr>
        </p:nvGraphicFramePr>
        <p:xfrm>
          <a:off x="8646847" y="815481"/>
          <a:ext cx="1631950" cy="431800"/>
        </p:xfrm>
        <a:graphic>
          <a:graphicData uri="http://schemas.openxmlformats.org/presentationml/2006/ole">
            <mc:AlternateContent xmlns:mc="http://schemas.openxmlformats.org/markup-compatibility/2006">
              <mc:Choice xmlns:v="urn:schemas-microsoft-com:vml" Requires="v">
                <p:oleObj name="Equation" r:id="rId9" imgW="863280" imgH="228600" progId="Equation.3">
                  <p:embed/>
                </p:oleObj>
              </mc:Choice>
              <mc:Fallback>
                <p:oleObj name="Equation" r:id="rId9" imgW="863280" imgH="228600" progId="Equation.3">
                  <p:embed/>
                  <p:pic>
                    <p:nvPicPr>
                      <p:cNvPr id="15"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46847" y="815481"/>
                        <a:ext cx="16319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5"/>
          <p:cNvGraphicFramePr>
            <a:graphicFrameLocks noChangeAspect="1"/>
          </p:cNvGraphicFramePr>
          <p:nvPr>
            <p:extLst>
              <p:ext uri="{D42A27DB-BD31-4B8C-83A1-F6EECF244321}">
                <p14:modId xmlns:p14="http://schemas.microsoft.com/office/powerpoint/2010/main" val="1522019253"/>
              </p:ext>
            </p:extLst>
          </p:nvPr>
        </p:nvGraphicFramePr>
        <p:xfrm>
          <a:off x="8531659" y="1443111"/>
          <a:ext cx="768350" cy="287338"/>
        </p:xfrm>
        <a:graphic>
          <a:graphicData uri="http://schemas.openxmlformats.org/presentationml/2006/ole">
            <mc:AlternateContent xmlns:mc="http://schemas.openxmlformats.org/markup-compatibility/2006">
              <mc:Choice xmlns:v="urn:schemas-microsoft-com:vml" Requires="v">
                <p:oleObj name="Equation" r:id="rId11" imgW="406080" imgH="152280" progId="Equation.3">
                  <p:embed/>
                </p:oleObj>
              </mc:Choice>
              <mc:Fallback>
                <p:oleObj name="Equation" r:id="rId11" imgW="406080" imgH="152280" progId="Equation.3">
                  <p:embed/>
                  <p:pic>
                    <p:nvPicPr>
                      <p:cNvPr id="16"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31659" y="1443111"/>
                        <a:ext cx="768350" cy="287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180886942"/>
              </p:ext>
            </p:extLst>
          </p:nvPr>
        </p:nvGraphicFramePr>
        <p:xfrm>
          <a:off x="9958821" y="1216099"/>
          <a:ext cx="649288" cy="741362"/>
        </p:xfrm>
        <a:graphic>
          <a:graphicData uri="http://schemas.openxmlformats.org/presentationml/2006/ole">
            <mc:AlternateContent xmlns:mc="http://schemas.openxmlformats.org/markup-compatibility/2006">
              <mc:Choice xmlns:v="urn:schemas-microsoft-com:vml" Requires="v">
                <p:oleObj name="Equation" r:id="rId13" imgW="342720" imgH="393480" progId="Equation.3">
                  <p:embed/>
                </p:oleObj>
              </mc:Choice>
              <mc:Fallback>
                <p:oleObj name="Equation" r:id="rId13" imgW="342720" imgH="393480" progId="Equation.3">
                  <p:embed/>
                  <p:pic>
                    <p:nvPicPr>
                      <p:cNvPr id="17"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58821" y="1216099"/>
                        <a:ext cx="649288"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6227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TotalTime>
  <Words>1356</Words>
  <Application>Microsoft Office PowerPoint</Application>
  <PresentationFormat>Widescreen</PresentationFormat>
  <Paragraphs>171</Paragraphs>
  <Slides>24</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0" baseType="lpstr">
      <vt:lpstr>Arial</vt:lpstr>
      <vt:lpstr>Calibri</vt:lpstr>
      <vt:lpstr>Calibri Light</vt:lpstr>
      <vt:lpstr>Cambria Math</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164</cp:revision>
  <dcterms:created xsi:type="dcterms:W3CDTF">2023-05-12T06:27:23Z</dcterms:created>
  <dcterms:modified xsi:type="dcterms:W3CDTF">2023-06-30T06:52:27Z</dcterms:modified>
</cp:coreProperties>
</file>