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267" r:id="rId2"/>
    <p:sldId id="294" r:id="rId3"/>
    <p:sldId id="310" r:id="rId4"/>
    <p:sldId id="292" r:id="rId5"/>
    <p:sldId id="279" r:id="rId6"/>
    <p:sldId id="281" r:id="rId7"/>
    <p:sldId id="329" r:id="rId8"/>
    <p:sldId id="296" r:id="rId9"/>
    <p:sldId id="340" r:id="rId10"/>
    <p:sldId id="327" r:id="rId11"/>
    <p:sldId id="300" r:id="rId12"/>
    <p:sldId id="342" r:id="rId13"/>
    <p:sldId id="343" r:id="rId14"/>
    <p:sldId id="307" r:id="rId15"/>
    <p:sldId id="326" r:id="rId16"/>
    <p:sldId id="317" r:id="rId17"/>
    <p:sldId id="316" r:id="rId18"/>
    <p:sldId id="308" r:id="rId19"/>
    <p:sldId id="337" r:id="rId20"/>
    <p:sldId id="309" r:id="rId21"/>
    <p:sldId id="302" r:id="rId22"/>
    <p:sldId id="344" r:id="rId23"/>
    <p:sldId id="341" r:id="rId24"/>
    <p:sldId id="303" r:id="rId25"/>
    <p:sldId id="345" r:id="rId26"/>
    <p:sldId id="283" r:id="rId27"/>
    <p:sldId id="318" r:id="rId28"/>
    <p:sldId id="290" r:id="rId29"/>
    <p:sldId id="311" r:id="rId30"/>
    <p:sldId id="313" r:id="rId31"/>
    <p:sldId id="320" r:id="rId32"/>
    <p:sldId id="284" r:id="rId33"/>
    <p:sldId id="321" r:id="rId34"/>
    <p:sldId id="322" r:id="rId35"/>
    <p:sldId id="285" r:id="rId36"/>
    <p:sldId id="273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0" userDrawn="1">
          <p15:clr>
            <a:srgbClr val="A4A3A4"/>
          </p15:clr>
        </p15:guide>
        <p15:guide id="2" pos="249" userDrawn="1">
          <p15:clr>
            <a:srgbClr val="A4A3A4"/>
          </p15:clr>
        </p15:guide>
        <p15:guide id="3" pos="424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23" autoAdjust="0"/>
    <p:restoredTop sz="90691" autoAdjust="0"/>
  </p:normalViewPr>
  <p:slideViewPr>
    <p:cSldViewPr showGuides="1">
      <p:cViewPr varScale="1">
        <p:scale>
          <a:sx n="58" d="100"/>
          <a:sy n="58" d="100"/>
        </p:scale>
        <p:origin x="876" y="48"/>
      </p:cViewPr>
      <p:guideLst>
        <p:guide orient="horz" pos="890"/>
        <p:guide pos="249"/>
        <p:guide pos="4241"/>
      </p:guideLst>
    </p:cSldViewPr>
  </p:slideViewPr>
  <p:outlineViewPr>
    <p:cViewPr>
      <p:scale>
        <a:sx n="33" d="100"/>
        <a:sy n="33" d="100"/>
      </p:scale>
      <p:origin x="0" y="-666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0668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30.06.2023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30.06.2023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Q0 vs. </a:t>
            </a:r>
            <a:r>
              <a:rPr lang="en-US" dirty="0" err="1"/>
              <a:t>Qext</a:t>
            </a:r>
            <a:r>
              <a:rPr lang="en-US" dirty="0"/>
              <a:t>!!</a:t>
            </a:r>
          </a:p>
          <a:p>
            <a:r>
              <a:rPr lang="en-US" dirty="0"/>
              <a:t>Dipoles, quads etc. -&gt; always in pairs (polarizations)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764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Show some mode geometries (TM010, TM110, TE111 etc.)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05433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Show some mode geometries (TM010, TM110, TE111 etc.)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5651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7800" marR="0" lvl="0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We restrict here mainly to long range effects, from bunch to bunch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6747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Basically what you want to maximize for the main mode, you want to minimize for the HOMs: lower R/Q, lower Q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954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983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3389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800" y="5669842"/>
            <a:ext cx="793750" cy="7941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349611"/>
            <a:ext cx="83534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287" y="2335013"/>
            <a:ext cx="83534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/>
              <a:t>Master-Untertitelformat bearbeiten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00043" y="4096779"/>
            <a:ext cx="834866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A66228A-40CC-4875-B5B2-E0DA77FB35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7" y="349611"/>
            <a:ext cx="7511661" cy="451098"/>
          </a:xfrm>
        </p:spPr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HOM Mitigation | CAS RF for Accelerators, Berlin | Nicoleta Baboi, 30 June 2023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7" y="817500"/>
            <a:ext cx="75217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E50328-51D3-4535-86D7-B80899C18A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5520"/>
          <a:stretch/>
        </p:blipFill>
        <p:spPr>
          <a:xfrm>
            <a:off x="7917086" y="-27801"/>
            <a:ext cx="1241436" cy="82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HOM Mitigation | CAS RF for Accelerators, Berlin | Nicoleta Baboi, 30 June 2023</a:t>
            </a:r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FC6EA0-9D7C-439C-8D32-E3AF740D86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5520"/>
          <a:stretch/>
        </p:blipFill>
        <p:spPr>
          <a:xfrm>
            <a:off x="7917086" y="-27801"/>
            <a:ext cx="1241436" cy="82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704B3C6-C432-42C5-94A1-8321298516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E82049A-6019-4056-8638-0E7938261DF0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E7668B4-E772-45DD-8F6B-23E9883B6073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1383398B-695A-4C6B-980D-9B67FB512D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324504-6D2B-47B1-A310-DB6307A83A6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5520"/>
          <a:stretch/>
        </p:blipFill>
        <p:spPr>
          <a:xfrm>
            <a:off x="7917086" y="-27801"/>
            <a:ext cx="1241436" cy="82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500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1" y="0"/>
            <a:ext cx="9143998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auf Platzhalter ziehen oder durch Klicken auf Symbol hinzufügen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349611"/>
            <a:ext cx="83534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287" y="2335013"/>
            <a:ext cx="83534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/>
              <a:t>Master-Untertitelformat bearbeiten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00043" y="4096779"/>
            <a:ext cx="834866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C059C8A-4E30-4CF7-8596-8085B43DF3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6261914"/>
            <a:ext cx="2168482" cy="16061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AD71804E-76B6-4901-BC63-91145FE900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800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349610"/>
            <a:ext cx="83534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349610"/>
            <a:ext cx="83534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0555F9-85C3-4970-A033-FE3DBEAFB7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5520"/>
          <a:stretch/>
        </p:blipFill>
        <p:spPr>
          <a:xfrm>
            <a:off x="7917086" y="-27801"/>
            <a:ext cx="1241436" cy="82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151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7" y="349611"/>
            <a:ext cx="7521799" cy="451098"/>
          </a:xfrm>
        </p:spPr>
        <p:txBody>
          <a:bodyPr/>
          <a:lstStyle/>
          <a:p>
            <a:r>
              <a:rPr lang="de-DE" noProof="0" dirty="0"/>
              <a:t>Mastertitelformat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7" y="817500"/>
            <a:ext cx="7521799" cy="360621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0433D5-8896-4E01-BF36-CCDFD408CE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5520"/>
          <a:stretch/>
        </p:blipFill>
        <p:spPr>
          <a:xfrm>
            <a:off x="7917086" y="-27801"/>
            <a:ext cx="1241436" cy="82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7" y="349611"/>
            <a:ext cx="7511661" cy="505276"/>
          </a:xfrm>
        </p:spPr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406426"/>
            <a:ext cx="4105276" cy="5010249"/>
          </a:xfrm>
        </p:spPr>
        <p:txBody>
          <a:bodyPr/>
          <a:lstStyle/>
          <a:p>
            <a:pPr lvl="0"/>
            <a:r>
              <a:rPr lang="de-DE" noProof="0" dirty="0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7" y="817499"/>
            <a:ext cx="7521799" cy="424801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643438" y="1406426"/>
            <a:ext cx="4116548" cy="5010249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E21B51-4FF6-4A5E-8AB5-C262DBC16B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5520"/>
          <a:stretch/>
        </p:blipFill>
        <p:spPr>
          <a:xfrm>
            <a:off x="7917086" y="-27801"/>
            <a:ext cx="1241436" cy="82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HOM Mitigation | CAS RF for Accelerators, Berlin | Nicoleta Baboi, 30 June 2023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95289" y="1406427"/>
            <a:ext cx="4105276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95289" y="3963533"/>
            <a:ext cx="4105276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643438" y="1449389"/>
            <a:ext cx="4105274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auf Platzhalter ziehen oder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643439" y="4005263"/>
            <a:ext cx="4105274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auf Platzhalter ziehen oder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HOM Mitigation | CAS RF for Accelerators, Berlin | Nicoleta Baboi, 30 June 2023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95289" y="1406427"/>
            <a:ext cx="4105276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95289" y="3963533"/>
            <a:ext cx="4105276" cy="2454374"/>
          </a:xfr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2" name="Inhaltsplatzhalter 10">
            <a:extLst>
              <a:ext uri="{FF2B5EF4-FFF2-40B4-BE49-F238E27FC236}">
                <a16:creationId xmlns:a16="http://schemas.microsoft.com/office/drawing/2014/main" id="{3940162A-D75D-4335-9E40-1D7B2D50CB14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643438" y="1449389"/>
            <a:ext cx="4105274" cy="2411411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r>
              <a:rPr lang="de-DE" dirty="0" err="1"/>
              <a:t>Object</a:t>
            </a:r>
            <a:endParaRPr lang="de-DE" dirty="0"/>
          </a:p>
        </p:txBody>
      </p:sp>
      <p:sp>
        <p:nvSpPr>
          <p:cNvPr id="13" name="Inhaltsplatzhalter 11">
            <a:extLst>
              <a:ext uri="{FF2B5EF4-FFF2-40B4-BE49-F238E27FC236}">
                <a16:creationId xmlns:a16="http://schemas.microsoft.com/office/drawing/2014/main" id="{383D9EF4-C943-4128-A189-76FB47C215C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43438" y="4005263"/>
            <a:ext cx="4105274" cy="2412644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6080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HOM Mitigation | CAS RF for Accelerators, Berlin | Nicoleta Baboi, 30 June 2023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395288" y="1449388"/>
            <a:ext cx="83534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/>
              <a:t>Bild auf Platzhalter ziehen oder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287" y="349611"/>
            <a:ext cx="8353425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287" y="1406426"/>
            <a:ext cx="83534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9" y="6580800"/>
            <a:ext cx="7272810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| HOM Mitigation | CAS RF for Accelerators, Berlin | Nicoleta Baboi, 30 June 2023</a:t>
            </a:r>
          </a:p>
        </p:txBody>
      </p:sp>
      <p:sp>
        <p:nvSpPr>
          <p:cNvPr id="14" name="Textfeld 13"/>
          <p:cNvSpPr txBox="1"/>
          <p:nvPr userDrawn="1"/>
        </p:nvSpPr>
        <p:spPr>
          <a:xfrm>
            <a:off x="8136396" y="6580800"/>
            <a:ext cx="612316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1A9E512-39DB-45FA-95C7-CE8C891DDC68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74" r:id="rId4"/>
    <p:sldLayoutId id="2147483662" r:id="rId5"/>
    <p:sldLayoutId id="2147483668" r:id="rId6"/>
    <p:sldLayoutId id="2147483670" r:id="rId7"/>
    <p:sldLayoutId id="2147483673" r:id="rId8"/>
    <p:sldLayoutId id="2147483669" r:id="rId9"/>
    <p:sldLayoutId id="2147483666" r:id="rId10"/>
    <p:sldLayoutId id="2147483667" r:id="rId11"/>
    <p:sldLayoutId id="2147483675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2925" userDrawn="1">
          <p15:clr>
            <a:srgbClr val="F26B43"/>
          </p15:clr>
        </p15:guide>
        <p15:guide id="3" pos="2835" userDrawn="1">
          <p15:clr>
            <a:srgbClr val="F26B43"/>
          </p15:clr>
        </p15:guide>
        <p15:guide id="4" pos="5511" userDrawn="1">
          <p15:clr>
            <a:srgbClr val="F26B43"/>
          </p15:clr>
        </p15:guide>
        <p15:guide id="5" pos="249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jpg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notesSlide" Target="../notesSlides/notesSlid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8.jpeg"/><Relationship Id="rId4" Type="http://schemas.openxmlformats.org/officeDocument/2006/relationships/image" Target="../media/image4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merriam-webster.com/dictionary/wake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/>
              <a:t>HOM Mitigation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/>
              <a:t>Dealing with Higher Order Modes in Accelerating Structures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00043" y="4096779"/>
            <a:ext cx="8348669" cy="1204429"/>
          </a:xfrm>
        </p:spPr>
        <p:txBody>
          <a:bodyPr/>
          <a:lstStyle/>
          <a:p>
            <a:r>
              <a:rPr lang="en-US" noProof="0" dirty="0"/>
              <a:t>Nicoleta Baboi, DESY</a:t>
            </a:r>
          </a:p>
          <a:p>
            <a:r>
              <a:rPr lang="en-US" noProof="0" dirty="0"/>
              <a:t>CAS course on </a:t>
            </a:r>
            <a:r>
              <a:rPr lang="en-US" noProof="0" dirty="0">
                <a:solidFill>
                  <a:schemeClr val="accent1"/>
                </a:solidFill>
              </a:rPr>
              <a:t>'RF in Accelerators</a:t>
            </a:r>
            <a:r>
              <a:rPr lang="en-US" noProof="0" dirty="0"/>
              <a:t>‘</a:t>
            </a:r>
            <a:br>
              <a:rPr lang="en-US" noProof="0" dirty="0"/>
            </a:br>
            <a:r>
              <a:rPr lang="en-US" noProof="0" dirty="0"/>
              <a:t>Berlin, Germany</a:t>
            </a:r>
          </a:p>
          <a:p>
            <a:r>
              <a:rPr lang="en-US" dirty="0"/>
              <a:t>30 June 2023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61234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22FE5-B948-469F-A549-E70422D94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Intro: Higher Order Modes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8C88F5-91FE-4DB2-8231-F24116C930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>
                    <a:solidFill>
                      <a:schemeClr val="accent2"/>
                    </a:solidFill>
                  </a:rPr>
                  <a:t>Transverse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chemeClr val="accent2"/>
                    </a:solidFill>
                  </a:rPr>
                  <a:t>wakes</a:t>
                </a:r>
                <a:r>
                  <a:rPr lang="en-US" dirty="0"/>
                  <a:t>:</a:t>
                </a:r>
                <a:br>
                  <a:rPr lang="en-US" dirty="0">
                    <a:solidFill>
                      <a:schemeClr val="accent2"/>
                    </a:solidFill>
                  </a:rPr>
                </a:br>
                <a:r>
                  <a:rPr lang="en-US" dirty="0">
                    <a:solidFill>
                      <a:schemeClr val="accent2"/>
                    </a:solidFill>
                  </a:rPr>
                  <a:t>strongest contribution </a:t>
                </a:r>
                <a:r>
                  <a:rPr lang="en-US" dirty="0"/>
                  <a:t>is usually given by </a:t>
                </a:r>
                <a:r>
                  <a:rPr lang="en-US" dirty="0">
                    <a:solidFill>
                      <a:schemeClr val="accent2"/>
                    </a:solidFill>
                  </a:rPr>
                  <a:t>dipole modes</a:t>
                </a:r>
                <a:r>
                  <a:rPr lang="en-US" sz="1600" dirty="0"/>
                  <a:t>	</a:t>
                </a:r>
              </a:p>
              <a:p>
                <a:pPr marL="36195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</m:t>
                          </m:r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d>
                        <m:d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18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  <m:sSubSup>
                            <m:sSub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</m:t>
                              </m:r>
                            </m:sub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)</m:t>
                          </m:r>
                          <m:func>
                            <m:func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f>
                                    <m:f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den>
                                  </m:f>
                                </m:e>
                              </m:d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− </m:t>
                                  </m:r>
                                  <m:f>
                                    <m:f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f>
                                    <m:f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num>
                                    <m:den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func>
                        </m:e>
                      </m:nary>
                    </m:oMath>
                  </m:oMathPara>
                </a14:m>
                <a:br>
                  <a:rPr lang="en-US" dirty="0"/>
                </a:br>
                <a:r>
                  <a:rPr lang="en-US" dirty="0"/>
                  <a:t>	            (transverse dipole wake)</a:t>
                </a:r>
              </a:p>
              <a:p>
                <a:pPr lvl="1"/>
                <a:endParaRPr lang="en-US" sz="1100" dirty="0"/>
              </a:p>
              <a:p>
                <a:r>
                  <a:rPr lang="en-US" dirty="0"/>
                  <a:t>Transverse </a:t>
                </a:r>
                <a:r>
                  <a:rPr lang="en-US" dirty="0">
                    <a:solidFill>
                      <a:schemeClr val="accent1"/>
                    </a:solidFill>
                  </a:rPr>
                  <a:t>dipole kick factor</a:t>
                </a:r>
                <a:r>
                  <a:rPr lang="en-US" dirty="0"/>
                  <a:t>:	</a:t>
                </a:r>
              </a:p>
              <a:p>
                <a:pPr marL="1171575" lvl="4" indent="0">
                  <a:buNone/>
                </a:pPr>
                <a:r>
                  <a:rPr lang="en-US" dirty="0"/>
                  <a:t>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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𝑐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(V/pC/mm</a:t>
                </a:r>
                <a:r>
                  <a:rPr lang="en-US" baseline="30000" dirty="0"/>
                  <a:t>2</a:t>
                </a:r>
                <a:r>
                  <a:rPr lang="en-US" dirty="0"/>
                  <a:t>)</a:t>
                </a:r>
              </a:p>
              <a:p>
                <a:pPr marL="1171575" lvl="4" indent="0">
                  <a:buNone/>
                </a:pPr>
                <a:r>
                  <a:rPr lang="en-US" dirty="0"/>
                  <a:t>	(normalized to beam offset squared, </a:t>
                </a:r>
                <a:br>
                  <a:rPr lang="en-US" dirty="0"/>
                </a:br>
                <a:r>
                  <a:rPr lang="en-US" dirty="0"/>
                  <a:t>           sometimes also to the structure length)</a:t>
                </a:r>
              </a:p>
              <a:p>
                <a:pPr lvl="1"/>
                <a:endParaRPr lang="en-US" dirty="0"/>
              </a:p>
              <a:p>
                <a:pPr marL="628650" lvl="2" indent="0">
                  <a:buNone/>
                </a:pPr>
                <a:r>
                  <a:rPr lang="en-US" sz="1800" dirty="0">
                    <a:solidFill>
                      <a:schemeClr val="accent1"/>
                    </a:solidFill>
                    <a:sym typeface="Symbol" panose="05050102010706020507" pitchFamily="18" charset="2"/>
                  </a:rPr>
                  <a:t></a:t>
                </a:r>
                <a:r>
                  <a:rPr lang="en-US" sz="1800" dirty="0">
                    <a:solidFill>
                      <a:schemeClr val="accent1"/>
                    </a:solidFill>
                  </a:rPr>
                  <a:t> It is enough to calculate the longitudinal loss factor (</a:t>
                </a:r>
                <a:r>
                  <a:rPr lang="en-US" sz="1800" dirty="0" err="1">
                    <a:solidFill>
                      <a:schemeClr val="accent1"/>
                    </a:solidFill>
                  </a:rPr>
                  <a:t>or</a:t>
                </a:r>
                <a:r>
                  <a:rPr lang="en-US" sz="1800" i="1" dirty="0" err="1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</a:t>
                </a:r>
                <a:r>
                  <a:rPr lang="en-US" sz="1800" i="1" dirty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/Q</a:t>
                </a:r>
                <a:r>
                  <a:rPr lang="en-US" sz="1800" dirty="0">
                    <a:solidFill>
                      <a:schemeClr val="accent1"/>
                    </a:solidFill>
                  </a:rPr>
                  <a:t>) </a:t>
                </a:r>
                <a:br>
                  <a:rPr lang="en-US" sz="1800" dirty="0">
                    <a:solidFill>
                      <a:schemeClr val="accent1"/>
                    </a:solidFill>
                  </a:rPr>
                </a:br>
                <a:r>
                  <a:rPr lang="en-US" sz="1800" dirty="0"/>
                  <a:t>(Panofsky-Wenzel theorem)</a:t>
                </a:r>
              </a:p>
              <a:p>
                <a:pPr lvl="1"/>
                <a:endParaRPr lang="en-US" sz="11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8C88F5-91FE-4DB2-8231-F24116C930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606" t="-14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4AD696-6139-47EF-B606-EE2F1F04A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2081B4-D70B-413D-A368-8D755CD360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Brief reminder: Transverse long-range </a:t>
            </a:r>
            <a:r>
              <a:rPr lang="en-US" dirty="0" err="1"/>
              <a:t>wakefields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304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0B954-97F8-4B75-AE5B-9D43FAFD2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Intro: Higher Order Modes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6CE239A-F8AE-441D-8527-D8C20513A4B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5287" y="1406426"/>
                <a:ext cx="4599867" cy="5010249"/>
              </a:xfrm>
            </p:spPr>
            <p:txBody>
              <a:bodyPr/>
              <a:lstStyle/>
              <a:p>
                <a:r>
                  <a:rPr lang="en-US" dirty="0"/>
                  <a:t>Resonant </a:t>
                </a:r>
                <a:r>
                  <a:rPr lang="en-US" dirty="0">
                    <a:solidFill>
                      <a:schemeClr val="accent1"/>
                    </a:solidFill>
                  </a:rPr>
                  <a:t>frequency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/2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:endParaRPr lang="en-US" sz="700" dirty="0"/>
              </a:p>
              <a:p>
                <a:r>
                  <a:rPr lang="en-US" dirty="0">
                    <a:solidFill>
                      <a:schemeClr val="accent1"/>
                    </a:solidFill>
                  </a:rPr>
                  <a:t>Loss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 or equivalent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US" dirty="0"/>
              </a:p>
              <a:p>
                <a:pPr marL="628650" lvl="2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4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800" dirty="0"/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num>
                              <m:den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endParaRPr lang="en-US" sz="1400" dirty="0"/>
              </a:p>
              <a:p>
                <a:r>
                  <a:rPr lang="en-US" dirty="0">
                    <a:solidFill>
                      <a:schemeClr val="accent1"/>
                    </a:solidFill>
                  </a:rPr>
                  <a:t>Quality factor</a:t>
                </a:r>
                <a:r>
                  <a:rPr lang="en-US" dirty="0"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𝑠𝑡𝑜𝑟𝑒𝑑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𝑒𝑛𝑒𝑟𝑔𝑦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𝑝𝑜𝑤𝑒𝑟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𝑙𝑜𝑠𝑠</m:t>
                        </m:r>
                      </m:den>
                    </m:f>
                  </m:oMath>
                </a14:m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628650" lvl="2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den>
                    </m:f>
                  </m:oMath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pPr lvl="1"/>
                <a:endParaRPr lang="en-US" sz="700" dirty="0">
                  <a:ea typeface="Cambria Math" panose="02040503050406030204" pitchFamily="18" charset="0"/>
                </a:endParaRP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r>
                  <a:rPr lang="en-US" dirty="0">
                    <a:ea typeface="Cambria Math" panose="02040503050406030204" pitchFamily="18" charset="0"/>
                  </a:rPr>
                  <a:t>Field distribution, polarization etc.</a:t>
                </a:r>
                <a:br>
                  <a:rPr lang="en-US" dirty="0">
                    <a:ea typeface="Cambria Math" panose="02040503050406030204" pitchFamily="18" charset="0"/>
                  </a:rPr>
                </a:br>
                <a:endParaRPr lang="en-US" sz="12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400" b="1" dirty="0">
                    <a:solidFill>
                      <a:schemeClr val="accent2"/>
                    </a:solidFill>
                  </a:rPr>
                  <a:t>      Know your HOMs!</a:t>
                </a:r>
                <a:endParaRPr lang="en-US" sz="2400" dirty="0"/>
              </a:p>
              <a:p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6CE239A-F8AE-441D-8527-D8C20513A4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287" y="1406426"/>
                <a:ext cx="4599867" cy="5010249"/>
              </a:xfrm>
              <a:blipFill>
                <a:blip r:embed="rId3"/>
                <a:stretch>
                  <a:fillRect l="-2918" t="-14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35FC6E-F070-46F8-A7C6-A7B343781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BAB3CB-6BED-4F66-8A6A-7E1E01B56D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Brief reminder: Characteristics of resonant modes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B4FB270-1BC4-45BB-815A-1467F2D60674}"/>
              </a:ext>
            </a:extLst>
          </p:cNvPr>
          <p:cNvGrpSpPr/>
          <p:nvPr/>
        </p:nvGrpSpPr>
        <p:grpSpPr>
          <a:xfrm>
            <a:off x="5508104" y="3777310"/>
            <a:ext cx="3426270" cy="2678327"/>
            <a:chOff x="5580112" y="1320064"/>
            <a:chExt cx="3426270" cy="2678327"/>
          </a:xfrm>
        </p:grpSpPr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814DB299-6937-4C3A-809B-5A71BC659C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1993" b="10278"/>
            <a:stretch/>
          </p:blipFill>
          <p:spPr>
            <a:xfrm>
              <a:off x="5580112" y="1320064"/>
              <a:ext cx="3426270" cy="221789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9253937-4494-479A-8159-58F85315B4C5}"/>
                </a:ext>
              </a:extLst>
            </p:cNvPr>
            <p:cNvSpPr txBox="1"/>
            <p:nvPr/>
          </p:nvSpPr>
          <p:spPr>
            <a:xfrm>
              <a:off x="5940152" y="3477857"/>
              <a:ext cx="27363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 err="1">
                  <a:latin typeface="Symbol" panose="05050102010706020507" pitchFamily="18" charset="2"/>
                  <a:ea typeface="Cambria Math" panose="02040503050406030204" pitchFamily="18" charset="0"/>
                </a:rPr>
                <a:t>w</a:t>
              </a:r>
              <a:r>
                <a:rPr lang="en-US" sz="1200" b="1" i="1" baseline="-25000" dirty="0" err="1">
                  <a:latin typeface="Cambria Math" panose="02040503050406030204" pitchFamily="18" charset="0"/>
                  <a:ea typeface="Cambria Math" panose="02040503050406030204" pitchFamily="18" charset="0"/>
                </a:rPr>
                <a:t>n</a:t>
              </a:r>
              <a:endParaRPr lang="en-US" sz="1200" b="1" i="1" baseline="-250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677C19C7-7735-415D-9190-2CD319BA8148}"/>
                </a:ext>
              </a:extLst>
            </p:cNvPr>
            <p:cNvCxnSpPr/>
            <p:nvPr/>
          </p:nvCxnSpPr>
          <p:spPr>
            <a:xfrm>
              <a:off x="6660232" y="2005932"/>
              <a:ext cx="432048" cy="0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60EE2F59-2C2A-43B8-BBFA-7A96F60D775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49966" y="2005932"/>
              <a:ext cx="432048" cy="0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6FD1B44-5910-4DAF-9337-C8DB330E00BB}"/>
                </a:ext>
              </a:extLst>
            </p:cNvPr>
            <p:cNvSpPr txBox="1"/>
            <p:nvPr/>
          </p:nvSpPr>
          <p:spPr>
            <a:xfrm>
              <a:off x="6588224" y="1683874"/>
              <a:ext cx="5126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 err="1">
                  <a:latin typeface="Symbol" panose="05050102010706020507" pitchFamily="18" charset="2"/>
                </a:rPr>
                <a:t>Dw</a:t>
              </a:r>
              <a:r>
                <a:rPr lang="en-US" sz="1200" b="1" i="1" baseline="-25000" dirty="0" err="1">
                  <a:latin typeface="Cambria Math" panose="02040503050406030204" pitchFamily="18" charset="0"/>
                  <a:ea typeface="Cambria Math" panose="02040503050406030204" pitchFamily="18" charset="0"/>
                </a:rPr>
                <a:t>n</a:t>
              </a:r>
              <a:endParaRPr lang="en-US" sz="1200" b="1" i="1" baseline="-250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3DECB7F-FE71-4400-9350-0BFF118322FC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4" y="1571144"/>
              <a:ext cx="0" cy="1940897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A673585-6E8E-4E6E-932F-000621DACF21}"/>
                </a:ext>
              </a:extLst>
            </p:cNvPr>
            <p:cNvSpPr txBox="1"/>
            <p:nvPr/>
          </p:nvSpPr>
          <p:spPr>
            <a:xfrm>
              <a:off x="6222519" y="3736781"/>
              <a:ext cx="26548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solidFill>
                    <a:schemeClr val="accent4"/>
                  </a:solidFill>
                </a:rPr>
                <a:t>https://en.wikipedia.org/wiki/Resonance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1E61586-986D-45FC-A840-C617D528EF11}"/>
              </a:ext>
            </a:extLst>
          </p:cNvPr>
          <p:cNvGrpSpPr/>
          <p:nvPr/>
        </p:nvGrpSpPr>
        <p:grpSpPr>
          <a:xfrm>
            <a:off x="5482182" y="1386303"/>
            <a:ext cx="3426270" cy="2430248"/>
            <a:chOff x="4947107" y="3717032"/>
            <a:chExt cx="4017381" cy="2781705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5790D6E-446E-40E5-9DCD-5D246A465579}"/>
                </a:ext>
              </a:extLst>
            </p:cNvPr>
            <p:cNvGrpSpPr/>
            <p:nvPr/>
          </p:nvGrpSpPr>
          <p:grpSpPr>
            <a:xfrm>
              <a:off x="4947107" y="3717032"/>
              <a:ext cx="4017381" cy="2781705"/>
              <a:chOff x="5190768" y="1376942"/>
              <a:chExt cx="3585333" cy="2509733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05B71CAD-58FC-4CF3-81B8-4A56B008E2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90768" y="1376942"/>
                <a:ext cx="3585333" cy="2509733"/>
              </a:xfrm>
              <a:prstGeom prst="rect">
                <a:avLst/>
              </a:prstGeom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01DAB9D-3477-4C43-820B-6A77A0C803B5}"/>
                  </a:ext>
                </a:extLst>
              </p:cNvPr>
              <p:cNvSpPr txBox="1"/>
              <p:nvPr/>
            </p:nvSpPr>
            <p:spPr>
              <a:xfrm>
                <a:off x="5837847" y="3204708"/>
                <a:ext cx="2838609" cy="388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100" i="1" dirty="0">
                    <a:solidFill>
                      <a:schemeClr val="accent4"/>
                    </a:solidFill>
                  </a:rPr>
                  <a:t>http://spiff.rit.edu/classes/phys283/lectures/damped/damped.html</a:t>
                </a: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7AFF908-4B55-4DCB-9ED0-D50D04B89167}"/>
                </a:ext>
              </a:extLst>
            </p:cNvPr>
            <p:cNvSpPr/>
            <p:nvPr/>
          </p:nvSpPr>
          <p:spPr>
            <a:xfrm>
              <a:off x="4947107" y="4581128"/>
              <a:ext cx="200957" cy="7200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 dirty="0" err="1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9249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563995C8-EADF-4C5D-94E5-6E27AA024C7E}"/>
              </a:ext>
            </a:extLst>
          </p:cNvPr>
          <p:cNvGrpSpPr/>
          <p:nvPr/>
        </p:nvGrpSpPr>
        <p:grpSpPr>
          <a:xfrm>
            <a:off x="4572001" y="1342246"/>
            <a:ext cx="4414948" cy="2581503"/>
            <a:chOff x="4572001" y="1342246"/>
            <a:chExt cx="4414948" cy="2581503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B580751-D14C-4D3D-AB39-1089A7E23697}"/>
                </a:ext>
              </a:extLst>
            </p:cNvPr>
            <p:cNvGrpSpPr/>
            <p:nvPr/>
          </p:nvGrpSpPr>
          <p:grpSpPr>
            <a:xfrm>
              <a:off x="4572001" y="1342246"/>
              <a:ext cx="4414948" cy="2404983"/>
              <a:chOff x="4572001" y="1342246"/>
              <a:chExt cx="4414948" cy="2404983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69BB2E02-6575-46F9-9521-91A25E280D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72001" y="1342246"/>
                <a:ext cx="4414948" cy="2364716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30F4B18-331E-4B70-8A5E-D1ED8613A3FB}"/>
                  </a:ext>
                </a:extLst>
              </p:cNvPr>
              <p:cNvSpPr txBox="1"/>
              <p:nvPr/>
            </p:nvSpPr>
            <p:spPr>
              <a:xfrm>
                <a:off x="8006207" y="3501008"/>
                <a:ext cx="59824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f (GHz)</a:t>
                </a:r>
                <a:endParaRPr lang="de-DE" sz="1000" dirty="0" err="1"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4E7BB1D-F71A-4144-9A47-E96B2AC5565C}"/>
                </a:ext>
              </a:extLst>
            </p:cNvPr>
            <p:cNvSpPr txBox="1"/>
            <p:nvPr/>
          </p:nvSpPr>
          <p:spPr>
            <a:xfrm>
              <a:off x="5735056" y="1436559"/>
              <a:ext cx="17892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Beam excited spectrum</a:t>
              </a:r>
              <a:endParaRPr lang="de-DE" sz="1200" dirty="0" err="1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E2FEC24-2AC6-425E-BF79-7BACD3936BBC}"/>
                </a:ext>
              </a:extLst>
            </p:cNvPr>
            <p:cNvSpPr txBox="1"/>
            <p:nvPr/>
          </p:nvSpPr>
          <p:spPr>
            <a:xfrm>
              <a:off x="4788024" y="3662139"/>
              <a:ext cx="20168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solidFill>
                    <a:schemeClr val="tx2"/>
                  </a:solidFill>
                </a:rPr>
                <a:t>M. </a:t>
              </a:r>
              <a:r>
                <a:rPr lang="en-US" sz="1100" i="1" dirty="0" err="1">
                  <a:solidFill>
                    <a:schemeClr val="tx2"/>
                  </a:solidFill>
                </a:rPr>
                <a:t>Dehler</a:t>
              </a:r>
              <a:r>
                <a:rPr lang="en-US" sz="1100" i="1" dirty="0">
                  <a:solidFill>
                    <a:schemeClr val="tx2"/>
                  </a:solidFill>
                </a:rPr>
                <a:t>, IBIC2013, WEBL3</a:t>
              </a:r>
              <a:endParaRPr lang="de-DE" sz="1100" i="1" dirty="0" err="1">
                <a:solidFill>
                  <a:schemeClr val="tx2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A4EF57D-A428-4446-8A6C-8E799ED1EFA1}"/>
              </a:ext>
            </a:extLst>
          </p:cNvPr>
          <p:cNvGrpSpPr/>
          <p:nvPr/>
        </p:nvGrpSpPr>
        <p:grpSpPr>
          <a:xfrm>
            <a:off x="4896488" y="3935266"/>
            <a:ext cx="3995992" cy="2612213"/>
            <a:chOff x="521880" y="1377046"/>
            <a:chExt cx="3995992" cy="268643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46FF3C0-EA4D-4B7B-9060-246352FB46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2" t="3854" r="5419"/>
            <a:stretch/>
          </p:blipFill>
          <p:spPr>
            <a:xfrm>
              <a:off x="521880" y="1377046"/>
              <a:ext cx="3995992" cy="2563284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C89B861-AB5E-440C-91B2-1507BA7A2960}"/>
                </a:ext>
              </a:extLst>
            </p:cNvPr>
            <p:cNvSpPr txBox="1"/>
            <p:nvPr/>
          </p:nvSpPr>
          <p:spPr>
            <a:xfrm>
              <a:off x="3000507" y="3801868"/>
              <a:ext cx="149271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solidFill>
                    <a:schemeClr val="tx2"/>
                  </a:solidFill>
                </a:rPr>
                <a:t>J. Wei, HOMSC2018</a:t>
              </a:r>
              <a:endParaRPr lang="de-DE" sz="1100" i="1" dirty="0" err="1">
                <a:solidFill>
                  <a:schemeClr val="tx2"/>
                </a:solidFill>
              </a:endParaRPr>
            </a:p>
          </p:txBody>
        </p:sp>
      </p:grp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DF7ACF3-679C-43B8-9E7F-0B1BB8411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7" y="1406426"/>
            <a:ext cx="8353425" cy="5010249"/>
          </a:xfrm>
        </p:spPr>
        <p:txBody>
          <a:bodyPr/>
          <a:lstStyle/>
          <a:p>
            <a:r>
              <a:rPr lang="en-US" dirty="0"/>
              <a:t>X-band structure at the Swiss-FEL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TESLA cavity at FLASH/European XFEL</a:t>
            </a:r>
            <a:endParaRPr lang="de-D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F22FE5-B948-469F-A549-E70422D94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Intro: Higher Order Modes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4AD696-6139-47EF-B606-EE2F1F04A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2081B4-D70B-413D-A368-8D755CD360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Brief reminder: HOM spectra (examples)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12D75D2-7BB4-44FA-943F-09A1699E5E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7624" y="1883165"/>
            <a:ext cx="3002926" cy="202935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F474F80-B940-4CC5-929E-0F5F45DCBF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38200" y="4280521"/>
            <a:ext cx="1728406" cy="234893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0FBD846-CFCB-4480-ABBE-E6D84420A1DC}"/>
              </a:ext>
            </a:extLst>
          </p:cNvPr>
          <p:cNvSpPr txBox="1"/>
          <p:nvPr/>
        </p:nvSpPr>
        <p:spPr>
          <a:xfrm>
            <a:off x="3941716" y="6188386"/>
            <a:ext cx="570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solidFill>
                  <a:schemeClr val="tx2"/>
                </a:solidFill>
              </a:rPr>
              <a:t>DESY</a:t>
            </a:r>
            <a:endParaRPr lang="de-DE" sz="1100" i="1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233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7EFBEE0E-FB07-4CD4-BBD1-C4AEA5F657BA}"/>
              </a:ext>
            </a:extLst>
          </p:cNvPr>
          <p:cNvGrpSpPr/>
          <p:nvPr/>
        </p:nvGrpSpPr>
        <p:grpSpPr>
          <a:xfrm>
            <a:off x="4644008" y="3356992"/>
            <a:ext cx="4248472" cy="3135732"/>
            <a:chOff x="4644008" y="3356992"/>
            <a:chExt cx="4248472" cy="3135732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36EE60F-1729-4722-BA1C-D8C3E2E8570B}"/>
                </a:ext>
              </a:extLst>
            </p:cNvPr>
            <p:cNvGrpSpPr/>
            <p:nvPr/>
          </p:nvGrpSpPr>
          <p:grpSpPr>
            <a:xfrm>
              <a:off x="4644008" y="3356992"/>
              <a:ext cx="4248472" cy="3135732"/>
              <a:chOff x="4644008" y="3356992"/>
              <a:chExt cx="4248472" cy="3135732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517C3807-7A82-42BA-B9BD-9C2764C5F2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44008" y="3356992"/>
                <a:ext cx="4248472" cy="2927028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7252159-BA1D-429B-8E69-4A9BC9C196CE}"/>
                  </a:ext>
                </a:extLst>
              </p:cNvPr>
              <p:cNvSpPr txBox="1"/>
              <p:nvPr/>
            </p:nvSpPr>
            <p:spPr>
              <a:xfrm>
                <a:off x="6156176" y="6231114"/>
                <a:ext cx="273630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i="1" dirty="0">
                    <a:solidFill>
                      <a:schemeClr val="tx2"/>
                    </a:solidFill>
                  </a:rPr>
                  <a:t>J. Wei, FEL Seminar, DESY, 20.08.2019</a:t>
                </a:r>
                <a:endParaRPr lang="de-DE" sz="1100" i="1" dirty="0" err="1">
                  <a:solidFill>
                    <a:schemeClr val="tx2"/>
                  </a:solidFill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637AEDA-CCA7-4BD7-8B37-7AEC6E548D39}"/>
                  </a:ext>
                </a:extLst>
              </p:cNvPr>
              <p:cNvSpPr txBox="1"/>
              <p:nvPr/>
            </p:nvSpPr>
            <p:spPr>
              <a:xfrm>
                <a:off x="5776724" y="3659874"/>
                <a:ext cx="10995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TESLA cavity</a:t>
                </a:r>
                <a:endParaRPr lang="de-DE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72FE6D8-5708-4275-A6D8-69C42FBE180E}"/>
                </a:ext>
              </a:extLst>
            </p:cNvPr>
            <p:cNvSpPr txBox="1"/>
            <p:nvPr/>
          </p:nvSpPr>
          <p:spPr>
            <a:xfrm>
              <a:off x="7914781" y="3427405"/>
              <a:ext cx="65171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TE</a:t>
              </a:r>
              <a:r>
                <a:rPr lang="en-US" sz="1600" baseline="-25000" dirty="0"/>
                <a:t>111</a:t>
              </a:r>
              <a:endParaRPr lang="de-DE" sz="1600" baseline="-25000" dirty="0" err="1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3F22FE5-B948-469F-A549-E70422D94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Intro: Higher Order Modes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8C88F5-91FE-4DB2-8231-F24116C930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Monopole modes:</a:t>
            </a:r>
          </a:p>
          <a:p>
            <a:pPr lvl="1"/>
            <a:r>
              <a:rPr lang="en-US" dirty="0"/>
              <a:t>Always excited</a:t>
            </a:r>
          </a:p>
          <a:p>
            <a:pPr lvl="1"/>
            <a:endParaRPr lang="en-US" sz="1200" dirty="0"/>
          </a:p>
          <a:p>
            <a:r>
              <a:rPr lang="en-US" dirty="0"/>
              <a:t>Dipole, quadrupole modes etc.</a:t>
            </a:r>
          </a:p>
          <a:p>
            <a:pPr lvl="1"/>
            <a:r>
              <a:rPr lang="en-US" dirty="0"/>
              <a:t>Excited only by off-axis beams</a:t>
            </a:r>
          </a:p>
          <a:p>
            <a:pPr lvl="1"/>
            <a:r>
              <a:rPr lang="en-US" dirty="0"/>
              <a:t>Come in pairs (</a:t>
            </a:r>
            <a:r>
              <a:rPr lang="en-US" dirty="0">
                <a:solidFill>
                  <a:schemeClr val="accent2"/>
                </a:solidFill>
              </a:rPr>
              <a:t>polarizations</a:t>
            </a:r>
            <a:r>
              <a:rPr lang="en-US" dirty="0"/>
              <a:t>) </a:t>
            </a:r>
            <a:br>
              <a:rPr lang="en-US" dirty="0"/>
            </a:br>
            <a:r>
              <a:rPr lang="en-US" dirty="0"/>
              <a:t>with equal frequencies for </a:t>
            </a:r>
            <a:br>
              <a:rPr lang="en-US" dirty="0"/>
            </a:br>
            <a:r>
              <a:rPr lang="en-US" dirty="0"/>
              <a:t>circularly symmetric structures</a:t>
            </a:r>
          </a:p>
          <a:p>
            <a:r>
              <a:rPr lang="en-US" dirty="0"/>
              <a:t>Zoom into measured spectrum </a:t>
            </a:r>
            <a:br>
              <a:rPr lang="en-US" dirty="0"/>
            </a:br>
            <a:r>
              <a:rPr lang="en-US" dirty="0"/>
              <a:t>(dipole mode)</a:t>
            </a:r>
          </a:p>
          <a:p>
            <a:pPr lvl="1"/>
            <a:r>
              <a:rPr lang="en-US" dirty="0"/>
              <a:t>Frequency split due to asymmetries</a:t>
            </a:r>
          </a:p>
          <a:p>
            <a:pPr lvl="1"/>
            <a:r>
              <a:rPr lang="en-US" dirty="0"/>
              <a:t>Polarization not always </a:t>
            </a:r>
            <a:br>
              <a:rPr lang="en-US" dirty="0"/>
            </a:br>
            <a:r>
              <a:rPr lang="en-US" dirty="0"/>
              <a:t>horizontal and vertical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4AD696-6139-47EF-B606-EE2F1F04A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2081B4-D70B-413D-A368-8D755CD360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Brief reminder: Dipole modes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2556BDD-A693-487E-82C2-2475F099425C}"/>
              </a:ext>
            </a:extLst>
          </p:cNvPr>
          <p:cNvSpPr/>
          <p:nvPr/>
        </p:nvSpPr>
        <p:spPr>
          <a:xfrm>
            <a:off x="7740352" y="3356992"/>
            <a:ext cx="1080120" cy="2803709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167680-5BF1-47BF-8CCF-7BA9C642B4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177" y="1420994"/>
            <a:ext cx="1023672" cy="1027394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AF465012-BD28-4C08-9F58-0B6F5A97B986}"/>
              </a:ext>
            </a:extLst>
          </p:cNvPr>
          <p:cNvGrpSpPr/>
          <p:nvPr/>
        </p:nvGrpSpPr>
        <p:grpSpPr>
          <a:xfrm>
            <a:off x="5111570" y="2525772"/>
            <a:ext cx="2161221" cy="1019950"/>
            <a:chOff x="4422547" y="2569478"/>
            <a:chExt cx="2161221" cy="101995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AE3AFFD-ECE3-48CD-9C80-DF5F757CA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2547" y="2571339"/>
              <a:ext cx="1016228" cy="101622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FB2087C-95B3-418D-A650-AAE2F688B38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3818" y="2569478"/>
              <a:ext cx="1019950" cy="10199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83542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9F1A892B-6D82-4CB7-8AB3-FA1237AF4D68}"/>
              </a:ext>
            </a:extLst>
          </p:cNvPr>
          <p:cNvGrpSpPr/>
          <p:nvPr/>
        </p:nvGrpSpPr>
        <p:grpSpPr>
          <a:xfrm>
            <a:off x="601305" y="2164581"/>
            <a:ext cx="3766753" cy="2430502"/>
            <a:chOff x="5157377" y="4180656"/>
            <a:chExt cx="3384623" cy="2179937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08E92EF-D30E-439B-906E-72464C7E09C3}"/>
                </a:ext>
              </a:extLst>
            </p:cNvPr>
            <p:cNvGrpSpPr/>
            <p:nvPr/>
          </p:nvGrpSpPr>
          <p:grpSpPr>
            <a:xfrm>
              <a:off x="5364088" y="4180656"/>
              <a:ext cx="3177912" cy="2179937"/>
              <a:chOff x="5580112" y="4201391"/>
              <a:chExt cx="3177912" cy="2179937"/>
            </a:xfrm>
          </p:grpSpPr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D8898D8F-8812-4A0B-809C-ED6D973ADDE9}"/>
                  </a:ext>
                </a:extLst>
              </p:cNvPr>
              <p:cNvGrpSpPr/>
              <p:nvPr/>
            </p:nvGrpSpPr>
            <p:grpSpPr>
              <a:xfrm>
                <a:off x="5580112" y="4201391"/>
                <a:ext cx="3177912" cy="2179937"/>
                <a:chOff x="5580112" y="4201391"/>
                <a:chExt cx="3177912" cy="2179937"/>
              </a:xfrm>
            </p:grpSpPr>
            <p:pic>
              <p:nvPicPr>
                <p:cNvPr id="48" name="Picture 47">
                  <a:extLst>
                    <a:ext uri="{FF2B5EF4-FFF2-40B4-BE49-F238E27FC236}">
                      <a16:creationId xmlns:a16="http://schemas.microsoft.com/office/drawing/2014/main" id="{2CA01896-1DF6-4A72-83ED-8D7AFBC488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580112" y="4201391"/>
                  <a:ext cx="3177912" cy="1912000"/>
                </a:xfrm>
                <a:prstGeom prst="rect">
                  <a:avLst/>
                </a:prstGeom>
              </p:spPr>
            </p:pic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57217C3C-2CE1-45C3-BE37-FDFDDF593C0A}"/>
                    </a:ext>
                  </a:extLst>
                </p:cNvPr>
                <p:cNvSpPr txBox="1"/>
                <p:nvPr/>
              </p:nvSpPr>
              <p:spPr>
                <a:xfrm>
                  <a:off x="6787613" y="6119718"/>
                  <a:ext cx="1970411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i="1" dirty="0">
                      <a:solidFill>
                        <a:schemeClr val="accent4"/>
                      </a:solidFill>
                    </a:rPr>
                    <a:t>C. Bohn, K. Ng, LINAC 2000</a:t>
                  </a:r>
                </a:p>
              </p:txBody>
            </p:sp>
          </p:grp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A0A0796D-9D57-4BF5-A637-4138317A0501}"/>
                  </a:ext>
                </a:extLst>
              </p:cNvPr>
              <p:cNvSpPr/>
              <p:nvPr/>
            </p:nvSpPr>
            <p:spPr>
              <a:xfrm>
                <a:off x="5940152" y="4365104"/>
                <a:ext cx="504056" cy="21602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BBB9C93-E539-4C49-A08A-A45F11926DC7}"/>
                </a:ext>
              </a:extLst>
            </p:cNvPr>
            <p:cNvSpPr txBox="1"/>
            <p:nvPr/>
          </p:nvSpPr>
          <p:spPr>
            <a:xfrm rot="16200000">
              <a:off x="4804716" y="4914752"/>
              <a:ext cx="96693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Bunch offset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68F91CF-16BB-4BDF-9009-CF0C83991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Intro: Issues due to HOMs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D59A3-A39A-401B-A910-3AB062786B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Transversely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increase in multi-bunch emittance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52E41A-E9E0-4907-9020-109E98D32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07873F-D451-4411-9FC5-6617751265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HOM effects on the beam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049FF4-6D4A-4D4B-BB36-52AA3AEDFF3F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Longitudinally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increase in multi bunch energy spread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1543257-2F74-4583-B3CC-E5BA544B625F}"/>
              </a:ext>
            </a:extLst>
          </p:cNvPr>
          <p:cNvGrpSpPr/>
          <p:nvPr/>
        </p:nvGrpSpPr>
        <p:grpSpPr>
          <a:xfrm>
            <a:off x="5027117" y="2715173"/>
            <a:ext cx="3638365" cy="2271860"/>
            <a:chOff x="5121621" y="1418750"/>
            <a:chExt cx="3638365" cy="227186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B44E629-9E4E-488F-B38F-DF741F0AFD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2253" b="11046"/>
            <a:stretch/>
          </p:blipFill>
          <p:spPr>
            <a:xfrm>
              <a:off x="5121621" y="1418750"/>
              <a:ext cx="3638365" cy="1987366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95980D0-FE5E-44F7-8927-156D963860BD}"/>
                </a:ext>
              </a:extLst>
            </p:cNvPr>
            <p:cNvSpPr txBox="1"/>
            <p:nvPr/>
          </p:nvSpPr>
          <p:spPr>
            <a:xfrm>
              <a:off x="7035898" y="3429000"/>
              <a:ext cx="149432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solidFill>
                    <a:schemeClr val="accent4"/>
                  </a:solidFill>
                </a:rPr>
                <a:t>Chen Xu, AAC 2016 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1088471-EAC4-40CE-A2F3-270A1FDAE973}"/>
              </a:ext>
            </a:extLst>
          </p:cNvPr>
          <p:cNvSpPr txBox="1"/>
          <p:nvPr/>
        </p:nvSpPr>
        <p:spPr>
          <a:xfrm>
            <a:off x="3707904" y="5489367"/>
            <a:ext cx="380052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chemeClr val="accent2"/>
                </a:solidFill>
              </a:rPr>
              <a:t>Worst effects at low energies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541F58A-6665-48DC-9112-7B2B9B2B5D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415" t="20857" r="15052" b="17161"/>
          <a:stretch/>
        </p:blipFill>
        <p:spPr>
          <a:xfrm>
            <a:off x="395287" y="4927869"/>
            <a:ext cx="2442732" cy="14888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83D428-7634-4E96-815B-B3DCCB609C05}"/>
              </a:ext>
            </a:extLst>
          </p:cNvPr>
          <p:cNvSpPr txBox="1"/>
          <p:nvPr/>
        </p:nvSpPr>
        <p:spPr>
          <a:xfrm>
            <a:off x="300784" y="4605517"/>
            <a:ext cx="28664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Extreme case: beam breakup</a:t>
            </a:r>
          </a:p>
        </p:txBody>
      </p:sp>
    </p:spTree>
    <p:extLst>
      <p:ext uri="{BB962C8B-B14F-4D97-AF65-F5344CB8AC3E}">
        <p14:creationId xmlns:p14="http://schemas.microsoft.com/office/powerpoint/2010/main" val="20438148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F91CF-16BB-4BDF-9009-CF0C83991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Intro: Issues due to HOMs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D59A3-A39A-401B-A910-3AB062786B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Power damped into the accelerating structures or other components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BESSY VSR: HOM power estimated: of the order of 1 kW propagating out of the cold string; tens of W in each HOM load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52E41A-E9E0-4907-9020-109E98D32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07873F-D451-4411-9FC5-6617751265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Further HOM effects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E31B907-39E0-4153-AFF4-E7936E834711}"/>
              </a:ext>
            </a:extLst>
          </p:cNvPr>
          <p:cNvGrpSpPr/>
          <p:nvPr/>
        </p:nvGrpSpPr>
        <p:grpSpPr>
          <a:xfrm>
            <a:off x="2043224" y="2185554"/>
            <a:ext cx="6021165" cy="2875456"/>
            <a:chOff x="306063" y="3599435"/>
            <a:chExt cx="6021165" cy="287545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FACB51A-92DB-478A-98DC-927DE2DE92ED}"/>
                </a:ext>
              </a:extLst>
            </p:cNvPr>
            <p:cNvGrpSpPr/>
            <p:nvPr/>
          </p:nvGrpSpPr>
          <p:grpSpPr>
            <a:xfrm>
              <a:off x="306063" y="3883115"/>
              <a:ext cx="6021165" cy="2591776"/>
              <a:chOff x="306063" y="3883115"/>
              <a:chExt cx="6021165" cy="2591776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5C887C1F-78BF-47A3-9B91-3FE2DE8A6F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06063" y="3883115"/>
                <a:ext cx="6021165" cy="2591776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E0A7591-1392-4012-88C5-13B5E7BA806E}"/>
                  </a:ext>
                </a:extLst>
              </p:cNvPr>
              <p:cNvSpPr txBox="1"/>
              <p:nvPr/>
            </p:nvSpPr>
            <p:spPr>
              <a:xfrm>
                <a:off x="3520630" y="6195586"/>
                <a:ext cx="256031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i="1" dirty="0">
                    <a:solidFill>
                      <a:schemeClr val="tx2"/>
                    </a:solidFill>
                  </a:rPr>
                  <a:t>A. </a:t>
                </a:r>
                <a:r>
                  <a:rPr lang="de-DE" sz="1100" i="1" dirty="0" err="1">
                    <a:solidFill>
                      <a:schemeClr val="tx2"/>
                    </a:solidFill>
                  </a:rPr>
                  <a:t>Tsakanian</a:t>
                </a:r>
                <a:r>
                  <a:rPr lang="de-DE" sz="1100" i="1" dirty="0">
                    <a:solidFill>
                      <a:schemeClr val="tx2"/>
                    </a:solidFill>
                  </a:rPr>
                  <a:t>, IPAC2018, WEPML048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D8B37F9-F5FD-4D1B-95C2-9443282CF3C0}"/>
                </a:ext>
              </a:extLst>
            </p:cNvPr>
            <p:cNvSpPr txBox="1"/>
            <p:nvPr/>
          </p:nvSpPr>
          <p:spPr>
            <a:xfrm>
              <a:off x="306063" y="3599435"/>
              <a:ext cx="60211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/>
                <a:t>BESSY VSR cold string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00018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D7C77-5677-4BD8-9ABF-0FDFC0CA1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Intro: HOM Mitigation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5EAD4C-D95F-43DF-B233-2C45B22448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000" dirty="0">
              <a:solidFill>
                <a:schemeClr val="accent1"/>
              </a:solidFill>
            </a:endParaRPr>
          </a:p>
          <a:p>
            <a:r>
              <a:rPr lang="en-US" sz="2000" dirty="0">
                <a:solidFill>
                  <a:schemeClr val="accent1"/>
                </a:solidFill>
              </a:rPr>
              <a:t>Avoid</a:t>
            </a:r>
            <a:r>
              <a:rPr lang="en-US" sz="2000" dirty="0"/>
              <a:t> them</a:t>
            </a:r>
          </a:p>
          <a:p>
            <a:endParaRPr lang="en-US" sz="2200" dirty="0"/>
          </a:p>
          <a:p>
            <a:endParaRPr lang="en-US" sz="2200" dirty="0"/>
          </a:p>
          <a:p>
            <a:r>
              <a:rPr lang="en-US" sz="2000" dirty="0">
                <a:solidFill>
                  <a:schemeClr val="accent1"/>
                </a:solidFill>
              </a:rPr>
              <a:t>Compensate</a:t>
            </a:r>
            <a:r>
              <a:rPr lang="en-US" sz="2000" dirty="0"/>
              <a:t> their effects</a:t>
            </a:r>
          </a:p>
          <a:p>
            <a:endParaRPr lang="en-US" sz="2200" dirty="0"/>
          </a:p>
          <a:p>
            <a:endParaRPr lang="en-US" sz="2200" dirty="0"/>
          </a:p>
          <a:p>
            <a:r>
              <a:rPr lang="en-US" sz="2000" dirty="0">
                <a:solidFill>
                  <a:schemeClr val="accent1"/>
                </a:solidFill>
              </a:rPr>
              <a:t>Use</a:t>
            </a:r>
            <a:r>
              <a:rPr lang="en-US" sz="2000" dirty="0"/>
              <a:t> them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7E1319-EBED-4377-9AB2-DED56C15D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50BAD1-DC98-4801-B98A-0E5920C540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Ways to deal with HOMs</a:t>
            </a:r>
          </a:p>
        </p:txBody>
      </p:sp>
    </p:spTree>
    <p:extLst>
      <p:ext uri="{BB962C8B-B14F-4D97-AF65-F5344CB8AC3E}">
        <p14:creationId xmlns:p14="http://schemas.microsoft.com/office/powerpoint/2010/main" val="262372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Contents</a:t>
            </a:r>
          </a:p>
        </p:txBody>
      </p:sp>
      <p:sp>
        <p:nvSpPr>
          <p:cNvPr id="8" name="Textplatzhalter 7"/>
          <p:cNvSpPr>
            <a:spLocks noGrp="1"/>
          </p:cNvSpPr>
          <p:nvPr>
            <p:ph idx="1"/>
          </p:nvPr>
        </p:nvSpPr>
        <p:spPr>
          <a:xfrm>
            <a:off x="395288" y="1406426"/>
            <a:ext cx="4105276" cy="5010249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sz="2000" b="1" noProof="0" dirty="0">
                <a:solidFill>
                  <a:schemeClr val="bg2"/>
                </a:solidFill>
              </a:rPr>
              <a:t>1. Introduction</a:t>
            </a: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1"/>
                </a:solidFill>
              </a:rPr>
              <a:t>2. Avoid HOMs</a:t>
            </a:r>
            <a:endParaRPr lang="en-US" sz="2000" b="1" dirty="0">
              <a:solidFill>
                <a:schemeClr val="accent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2"/>
                </a:solidFill>
              </a:rPr>
              <a:t>3. Compensate HOM effects</a:t>
            </a: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bg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bg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2"/>
                </a:solidFill>
              </a:rPr>
              <a:t>4. Uses of HOMs</a:t>
            </a:r>
          </a:p>
          <a:p>
            <a:pPr marL="266700" lvl="1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2"/>
                </a:solidFill>
              </a:rPr>
              <a:t>	</a:t>
            </a: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bg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2"/>
                </a:solidFill>
              </a:rPr>
              <a:t>5. Summary</a:t>
            </a:r>
            <a:endParaRPr lang="en-US" sz="2000" b="1" noProof="0" dirty="0">
              <a:solidFill>
                <a:schemeClr val="bg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b="1" noProof="0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br>
              <a:rPr lang="en-US" sz="2000" noProof="0" dirty="0"/>
            </a:br>
            <a:endParaRPr lang="en-US" sz="2000" noProof="0" dirty="0"/>
          </a:p>
          <a:p>
            <a:pPr marL="0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9" name="Textplatzhalter 8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endParaRPr lang="en-US" sz="2000" b="1" noProof="0" dirty="0">
              <a:solidFill>
                <a:schemeClr val="accent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2"/>
                </a:solidFill>
              </a:rPr>
              <a:t>Accelerating Structure Design</a:t>
            </a:r>
          </a:p>
          <a:p>
            <a:pPr marL="0" indent="0">
              <a:spcAft>
                <a:spcPts val="0"/>
              </a:spcAft>
              <a:buNone/>
            </a:pPr>
            <a:endParaRPr lang="en-US" sz="2000" b="1" noProof="0" dirty="0">
              <a:solidFill>
                <a:schemeClr val="accent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2"/>
                </a:solidFill>
              </a:rPr>
              <a:t>Accelerator Design</a:t>
            </a:r>
            <a:endParaRPr lang="en-US" sz="2000" b="1" noProof="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4962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61250A9-9EC8-4C83-B24E-7963E1ED3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Avoid HOMs: Structure Design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A4DF05B-ACBA-499A-9D74-AB6124145818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Optimize the cell </a:t>
            </a:r>
            <a:r>
              <a:rPr lang="en-US" dirty="0">
                <a:solidFill>
                  <a:schemeClr val="accent2"/>
                </a:solidFill>
              </a:rPr>
              <a:t>geometry</a:t>
            </a:r>
            <a:r>
              <a:rPr lang="en-US" dirty="0"/>
              <a:t> for low loss factors for HOMs, while aiming at high value for the accelerating mode</a:t>
            </a:r>
          </a:p>
          <a:p>
            <a:pPr lvl="1"/>
            <a:r>
              <a:rPr lang="en-US" dirty="0"/>
              <a:t>Remember: the loss factor depends only on the geometry</a:t>
            </a:r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r>
              <a:rPr lang="en-US" dirty="0"/>
              <a:t>For multi-cell structures pay </a:t>
            </a:r>
            <a:br>
              <a:rPr lang="en-US" dirty="0"/>
            </a:br>
            <a:r>
              <a:rPr lang="en-US" dirty="0"/>
              <a:t>particular attention to the </a:t>
            </a:r>
            <a:br>
              <a:rPr lang="en-US" dirty="0"/>
            </a:br>
            <a:r>
              <a:rPr lang="en-US" dirty="0">
                <a:solidFill>
                  <a:schemeClr val="accent2"/>
                </a:solidFill>
              </a:rPr>
              <a:t>quasi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synchronous modes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784D99-9341-4B52-93EA-D6FF0861B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29945C5-A9E3-4CF6-A29A-4E5A82725D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Geometry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480EA8F-16CA-4A64-B919-F6F9A1207C9D}"/>
              </a:ext>
            </a:extLst>
          </p:cNvPr>
          <p:cNvSpPr txBox="1"/>
          <p:nvPr/>
        </p:nvSpPr>
        <p:spPr>
          <a:xfrm>
            <a:off x="5148064" y="3206685"/>
            <a:ext cx="39296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Dispersion diagram of a TESLA cavity</a:t>
            </a:r>
          </a:p>
          <a:p>
            <a:pPr algn="ctr"/>
            <a:r>
              <a:rPr lang="en-US" sz="1400" dirty="0"/>
              <a:t>(single cell simulation with periodic boundaries)</a:t>
            </a:r>
            <a:endParaRPr lang="de-DE" sz="1400" dirty="0" err="1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96703BA-6595-4D30-B2BA-CD7709457AFB}"/>
              </a:ext>
            </a:extLst>
          </p:cNvPr>
          <p:cNvGrpSpPr/>
          <p:nvPr/>
        </p:nvGrpSpPr>
        <p:grpSpPr>
          <a:xfrm>
            <a:off x="4949469" y="3747502"/>
            <a:ext cx="4176712" cy="2669421"/>
            <a:chOff x="4949469" y="3747502"/>
            <a:chExt cx="4176712" cy="2669421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03B52A48-71CC-40EC-806D-66F878B4F8A9}"/>
                </a:ext>
              </a:extLst>
            </p:cNvPr>
            <p:cNvGrpSpPr/>
            <p:nvPr/>
          </p:nvGrpSpPr>
          <p:grpSpPr>
            <a:xfrm>
              <a:off x="4949469" y="3861048"/>
              <a:ext cx="4176712" cy="2555875"/>
              <a:chOff x="4949469" y="3858307"/>
              <a:chExt cx="4176712" cy="2555875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4E26D462-809F-47E2-A4F2-34F8E28413EC}"/>
                  </a:ext>
                </a:extLst>
              </p:cNvPr>
              <p:cNvGrpSpPr/>
              <p:nvPr/>
            </p:nvGrpSpPr>
            <p:grpSpPr>
              <a:xfrm>
                <a:off x="4949469" y="3858307"/>
                <a:ext cx="4176712" cy="2555875"/>
                <a:chOff x="6550772" y="2326517"/>
                <a:chExt cx="5162815" cy="2824218"/>
              </a:xfrm>
            </p:grpSpPr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FA01D5E1-E5E7-4795-A712-07255E4F1BB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t="-1" b="1613"/>
                <a:stretch/>
              </p:blipFill>
              <p:spPr>
                <a:xfrm>
                  <a:off x="6550772" y="2326517"/>
                  <a:ext cx="5162815" cy="2824218"/>
                </a:xfrm>
                <a:prstGeom prst="rect">
                  <a:avLst/>
                </a:prstGeom>
              </p:spPr>
            </p:pic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7DF38FDE-8B04-4BF0-B13D-A83CF34F5861}"/>
                    </a:ext>
                  </a:extLst>
                </p:cNvPr>
                <p:cNvCxnSpPr/>
                <p:nvPr/>
              </p:nvCxnSpPr>
              <p:spPr>
                <a:xfrm flipH="1" flipV="1">
                  <a:off x="9537540" y="2523281"/>
                  <a:ext cx="2048719" cy="1864532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9A83070F-3EF3-4F67-ACBE-D380864372C6}"/>
                    </a:ext>
                  </a:extLst>
                </p:cNvPr>
                <p:cNvCxnSpPr/>
                <p:nvPr/>
              </p:nvCxnSpPr>
              <p:spPr>
                <a:xfrm flipH="1">
                  <a:off x="11187660" y="4387813"/>
                  <a:ext cx="371843" cy="26521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8499BFC-B5E6-4844-84A0-BC702402B374}"/>
                  </a:ext>
                </a:extLst>
              </p:cNvPr>
              <p:cNvSpPr txBox="1"/>
              <p:nvPr/>
            </p:nvSpPr>
            <p:spPr>
              <a:xfrm>
                <a:off x="5315557" y="5445224"/>
                <a:ext cx="16161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FF0000"/>
                    </a:solidFill>
                  </a:rPr>
                  <a:t>fundamental band</a:t>
                </a:r>
                <a:endParaRPr lang="de-DE" sz="1400" dirty="0" err="1">
                  <a:solidFill>
                    <a:srgbClr val="FF0000"/>
                  </a:solidFill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87B7D12-C058-4E50-B842-9324878DFF7A}"/>
                  </a:ext>
                </a:extLst>
              </p:cNvPr>
              <p:cNvSpPr txBox="1"/>
              <p:nvPr/>
            </p:nvSpPr>
            <p:spPr>
              <a:xfrm>
                <a:off x="5636640" y="4858557"/>
                <a:ext cx="13516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9900"/>
                    </a:solidFill>
                  </a:rPr>
                  <a:t>1</a:t>
                </a:r>
                <a:r>
                  <a:rPr lang="en-US" sz="1400" baseline="30000" dirty="0">
                    <a:solidFill>
                      <a:srgbClr val="009900"/>
                    </a:solidFill>
                  </a:rPr>
                  <a:t>st</a:t>
                </a:r>
                <a:r>
                  <a:rPr lang="en-US" sz="1400" dirty="0">
                    <a:solidFill>
                      <a:srgbClr val="009900"/>
                    </a:solidFill>
                  </a:rPr>
                  <a:t> dipole band</a:t>
                </a:r>
                <a:endParaRPr lang="de-DE" sz="1400" dirty="0" err="1">
                  <a:solidFill>
                    <a:srgbClr val="009900"/>
                  </a:solidFill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6627B32-2829-498B-851C-486787D65889}"/>
                  </a:ext>
                </a:extLst>
              </p:cNvPr>
              <p:cNvSpPr txBox="1"/>
              <p:nvPr/>
            </p:nvSpPr>
            <p:spPr>
              <a:xfrm>
                <a:off x="5447805" y="4105099"/>
                <a:ext cx="144302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rgbClr val="0000FF"/>
                    </a:solidFill>
                  </a:rPr>
                  <a:t>2</a:t>
                </a:r>
                <a:r>
                  <a:rPr lang="en-US" sz="1400" baseline="30000" dirty="0">
                    <a:solidFill>
                      <a:srgbClr val="0000FF"/>
                    </a:solidFill>
                  </a:rPr>
                  <a:t>nd</a:t>
                </a:r>
                <a:r>
                  <a:rPr lang="en-US" sz="1400" dirty="0">
                    <a:solidFill>
                      <a:srgbClr val="0000FF"/>
                    </a:solidFill>
                  </a:rPr>
                  <a:t> dipole band</a:t>
                </a:r>
                <a:endParaRPr lang="de-DE" sz="1400" dirty="0" err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07931EE-3F23-4E8E-B22E-C22EFD21851C}"/>
                  </a:ext>
                </a:extLst>
              </p:cNvPr>
              <p:cNvSpPr txBox="1"/>
              <p:nvPr/>
            </p:nvSpPr>
            <p:spPr>
              <a:xfrm>
                <a:off x="7351023" y="5207295"/>
                <a:ext cx="114967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FF0000"/>
                    </a:solidFill>
                  </a:rPr>
                  <a:t>accelerating</a:t>
                </a:r>
                <a:br>
                  <a:rPr lang="en-US" sz="1400" dirty="0">
                    <a:solidFill>
                      <a:srgbClr val="FF0000"/>
                    </a:solidFill>
                  </a:rPr>
                </a:br>
                <a:r>
                  <a:rPr lang="en-US" sz="1400" dirty="0">
                    <a:solidFill>
                      <a:srgbClr val="FF0000"/>
                    </a:solidFill>
                  </a:rPr>
                  <a:t>mode</a:t>
                </a:r>
                <a:endParaRPr lang="de-DE" sz="1400" dirty="0" err="1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103A2A4B-F8B1-4876-8643-1C5667428E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6416" y="5536005"/>
                <a:ext cx="504056" cy="108427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88179DD-4FEB-42D5-BE2B-6A89126FBDDD}"/>
                  </a:ext>
                </a:extLst>
              </p:cNvPr>
              <p:cNvSpPr txBox="1"/>
              <p:nvPr/>
            </p:nvSpPr>
            <p:spPr>
              <a:xfrm>
                <a:off x="7789390" y="4849008"/>
                <a:ext cx="110799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“light      line” </a:t>
                </a:r>
                <a:br>
                  <a:rPr lang="en-US" sz="1200" dirty="0"/>
                </a:br>
                <a:r>
                  <a:rPr lang="en-US" sz="1200" dirty="0"/>
                  <a:t>(</a:t>
                </a:r>
                <a:r>
                  <a:rPr lang="en-US" sz="1200" i="1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v</a:t>
                </a:r>
                <a:r>
                  <a:rPr lang="en-US" sz="1200" i="1" baseline="-25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ph</a:t>
                </a:r>
                <a:r>
                  <a:rPr lang="en-US" sz="12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c</a:t>
                </a:r>
                <a:r>
                  <a:rPr lang="en-US" sz="1200" dirty="0"/>
                  <a:t>)</a:t>
                </a:r>
                <a:endParaRPr lang="de-DE" sz="1200" dirty="0" err="1"/>
              </a:p>
            </p:txBody>
          </p:sp>
        </p:grp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478D764-0188-4EA4-B158-C0B38842C279}"/>
                </a:ext>
              </a:extLst>
            </p:cNvPr>
            <p:cNvSpPr/>
            <p:nvPr/>
          </p:nvSpPr>
          <p:spPr>
            <a:xfrm rot="18906770">
              <a:off x="7348035" y="3747502"/>
              <a:ext cx="775567" cy="1249239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 dirty="0" err="1">
                <a:solidFill>
                  <a:schemeClr val="tx1"/>
                </a:solidFill>
              </a:endParaRPr>
            </a:p>
          </p:txBody>
        </p:sp>
      </p:grpSp>
      <p:pic>
        <p:nvPicPr>
          <p:cNvPr id="29" name="parametric">
            <a:hlinkClick r:id="" action="ppaction://media"/>
            <a:extLst>
              <a:ext uri="{FF2B5EF4-FFF2-40B4-BE49-F238E27FC236}">
                <a16:creationId xmlns:a16="http://schemas.microsoft.com/office/drawing/2014/main" id="{025AB3DB-4558-4AB0-9640-B6800575050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19528" r="22177" b="34158"/>
          <a:stretch/>
        </p:blipFill>
        <p:spPr>
          <a:xfrm>
            <a:off x="1262888" y="2718503"/>
            <a:ext cx="2580667" cy="208436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A0C630DA-487C-4310-92E8-AE1B26D007A1}"/>
              </a:ext>
            </a:extLst>
          </p:cNvPr>
          <p:cNvSpPr txBox="1"/>
          <p:nvPr/>
        </p:nvSpPr>
        <p:spPr>
          <a:xfrm>
            <a:off x="2301037" y="4825298"/>
            <a:ext cx="18453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solidFill>
                  <a:schemeClr val="tx2"/>
                </a:solidFill>
              </a:rPr>
              <a:t>Courtesy of S.A. </a:t>
            </a:r>
            <a:r>
              <a:rPr lang="en-US" sz="1100" i="1" dirty="0" err="1">
                <a:solidFill>
                  <a:schemeClr val="tx2"/>
                </a:solidFill>
              </a:rPr>
              <a:t>Udongwo</a:t>
            </a:r>
            <a:endParaRPr lang="de-DE" sz="1100" i="1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20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00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29"/>
                </p:tgtEl>
              </p:cMediaNode>
            </p:video>
          </p:childTnLst>
        </p:cTn>
      </p:par>
    </p:tnLst>
    <p:bldLst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61250A9-9EC8-4C83-B24E-7963E1ED3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Avoid HOMs: Structure Design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A4DF05B-ACBA-499A-9D74-AB61241458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Avoid</a:t>
            </a:r>
            <a:r>
              <a:rPr lang="en-US" dirty="0"/>
              <a:t> to have HOMs with frequency matching a </a:t>
            </a:r>
            <a:r>
              <a:rPr lang="en-US" dirty="0">
                <a:solidFill>
                  <a:schemeClr val="accent2"/>
                </a:solidFill>
              </a:rPr>
              <a:t>bunch harmonics</a:t>
            </a:r>
          </a:p>
          <a:p>
            <a:pPr lvl="1"/>
            <a:r>
              <a:rPr lang="en-US" dirty="0"/>
              <a:t>That would give a resonant amplification along bunch train</a:t>
            </a:r>
          </a:p>
          <a:p>
            <a:endParaRPr lang="en-US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Detune</a:t>
            </a:r>
            <a:r>
              <a:rPr lang="en-US" dirty="0"/>
              <a:t> cells along (long) structure </a:t>
            </a:r>
          </a:p>
          <a:p>
            <a:pPr lvl="1"/>
            <a:r>
              <a:rPr lang="en-US" dirty="0"/>
              <a:t>Vary cell dimensions along a NC structure </a:t>
            </a:r>
            <a:br>
              <a:rPr lang="en-US" dirty="0"/>
            </a:br>
            <a:r>
              <a:rPr lang="en-US" dirty="0">
                <a:sym typeface="Symbol" panose="05050102010706020507" pitchFamily="18" charset="2"/>
              </a:rPr>
              <a:t></a:t>
            </a:r>
            <a:r>
              <a:rPr lang="en-US" dirty="0"/>
              <a:t> overall HOM effects decohere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29945C5-A9E3-4CF6-A29A-4E5A82725D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Geometry (2)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CFCDBA9-5D6E-4837-AF1C-43340CB03350}"/>
              </a:ext>
            </a:extLst>
          </p:cNvPr>
          <p:cNvGrpSpPr/>
          <p:nvPr/>
        </p:nvGrpSpPr>
        <p:grpSpPr>
          <a:xfrm>
            <a:off x="4849883" y="3060249"/>
            <a:ext cx="3830267" cy="3340133"/>
            <a:chOff x="4849883" y="3060249"/>
            <a:chExt cx="3830267" cy="334013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AA6C60F-5F3F-49CC-A324-52A0ED2802CE}"/>
                </a:ext>
              </a:extLst>
            </p:cNvPr>
            <p:cNvGrpSpPr/>
            <p:nvPr/>
          </p:nvGrpSpPr>
          <p:grpSpPr>
            <a:xfrm>
              <a:off x="4849883" y="3645024"/>
              <a:ext cx="3830267" cy="2755358"/>
              <a:chOff x="4849883" y="3645024"/>
              <a:chExt cx="3830267" cy="2755358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72DC2CAF-AEFF-43CC-AB99-A602891C3F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49883" y="3645024"/>
                <a:ext cx="3765410" cy="2489959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6A53D91-EEB1-414F-837C-99768303FF8C}"/>
                  </a:ext>
                </a:extLst>
              </p:cNvPr>
              <p:cNvSpPr txBox="1"/>
              <p:nvPr/>
            </p:nvSpPr>
            <p:spPr>
              <a:xfrm>
                <a:off x="6932201" y="6151276"/>
                <a:ext cx="1747949" cy="249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i="1" dirty="0">
                    <a:solidFill>
                      <a:schemeClr val="accent4"/>
                    </a:solidFill>
                  </a:rPr>
                  <a:t>R.M. Jones, CAS 2010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872BF7A-14A5-407C-B5F4-930B95039076}"/>
                </a:ext>
              </a:extLst>
            </p:cNvPr>
            <p:cNvSpPr txBox="1"/>
            <p:nvPr/>
          </p:nvSpPr>
          <p:spPr>
            <a:xfrm>
              <a:off x="5508105" y="3060249"/>
              <a:ext cx="30243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Interleaving of cell frequencies</a:t>
              </a:r>
              <a:br>
                <a:rPr lang="en-US" sz="1600" dirty="0"/>
              </a:br>
              <a:r>
                <a:rPr lang="en-US" sz="1600" dirty="0"/>
                <a:t>of a structure for CLIC</a:t>
              </a:r>
              <a:endParaRPr lang="de-DE" sz="1600" dirty="0" err="1"/>
            </a:p>
          </p:txBody>
        </p:sp>
      </p:grpSp>
    </p:spTree>
    <p:extLst>
      <p:ext uri="{BB962C8B-B14F-4D97-AF65-F5344CB8AC3E}">
        <p14:creationId xmlns:p14="http://schemas.microsoft.com/office/powerpoint/2010/main" val="3970364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Contents</a:t>
            </a:r>
          </a:p>
        </p:txBody>
      </p:sp>
      <p:sp>
        <p:nvSpPr>
          <p:cNvPr id="8" name="Textplatzhalter 7"/>
          <p:cNvSpPr>
            <a:spLocks noGrp="1"/>
          </p:cNvSpPr>
          <p:nvPr>
            <p:ph idx="1"/>
          </p:nvPr>
        </p:nvSpPr>
        <p:spPr>
          <a:xfrm>
            <a:off x="395288" y="1406426"/>
            <a:ext cx="4105276" cy="5010249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sz="2000" b="1" noProof="0" dirty="0">
                <a:solidFill>
                  <a:schemeClr val="accent1"/>
                </a:solidFill>
              </a:rPr>
              <a:t>1. Introduction</a:t>
            </a: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1"/>
                </a:solidFill>
              </a:rPr>
              <a:t>2. Avoid HOMs</a:t>
            </a:r>
            <a:endParaRPr lang="en-US" sz="2000" b="1" dirty="0">
              <a:solidFill>
                <a:schemeClr val="accent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1"/>
                </a:solidFill>
              </a:rPr>
              <a:t>3. Compensate HOM effects</a:t>
            </a:r>
            <a:endParaRPr lang="en-US" sz="2000" b="1" dirty="0">
              <a:solidFill>
                <a:schemeClr val="accent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1"/>
                </a:solidFill>
              </a:rPr>
              <a:t>4. Uses of HOMs</a:t>
            </a:r>
          </a:p>
          <a:p>
            <a:pPr marL="266700" lvl="1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1"/>
                </a:solidFill>
              </a:rPr>
              <a:t>	</a:t>
            </a: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1"/>
                </a:solidFill>
              </a:rPr>
              <a:t>5. Summary</a:t>
            </a:r>
            <a:endParaRPr lang="en-US" sz="2000" b="1" noProof="0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b="1" noProof="0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br>
              <a:rPr lang="en-US" sz="2000" noProof="0" dirty="0"/>
            </a:br>
            <a:endParaRPr lang="en-US" sz="2000" noProof="0" dirty="0"/>
          </a:p>
          <a:p>
            <a:pPr marL="0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9" name="Textplatzhalter 8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endParaRPr lang="en-GB" b="1" noProof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560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61250A9-9EC8-4C83-B24E-7963E1ED3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Avoid HOMs: Structure Design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A4DF05B-ACBA-499A-9D74-AB61241458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Choose </a:t>
            </a:r>
            <a:r>
              <a:rPr lang="en-US" dirty="0">
                <a:solidFill>
                  <a:schemeClr val="accent2"/>
                </a:solidFill>
              </a:rPr>
              <a:t>material </a:t>
            </a:r>
            <a:r>
              <a:rPr lang="en-US" dirty="0"/>
              <a:t>of the cavity walls for low HOM quality factors </a:t>
            </a:r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</a:rPr>
              <a:t>Q</a:t>
            </a:r>
            <a:r>
              <a:rPr lang="en-US" i="1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en-US" dirty="0"/>
              <a:t>. </a:t>
            </a:r>
          </a:p>
          <a:p>
            <a:endParaRPr lang="en-US" dirty="0"/>
          </a:p>
          <a:p>
            <a:r>
              <a:rPr lang="en-US" dirty="0"/>
              <a:t>However this is decided by the purpose of the cavity: </a:t>
            </a:r>
            <a:br>
              <a:rPr lang="en-US" dirty="0"/>
            </a:br>
            <a:r>
              <a:rPr lang="en-US" dirty="0"/>
              <a:t>choice of technology, type of beam to be accelerated, etc.</a:t>
            </a:r>
          </a:p>
          <a:p>
            <a:endParaRPr lang="en-US" dirty="0"/>
          </a:p>
          <a:p>
            <a:r>
              <a:rPr lang="en-US" dirty="0"/>
              <a:t>This determines the </a:t>
            </a:r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</a:rPr>
              <a:t>Q</a:t>
            </a:r>
            <a:r>
              <a:rPr lang="en-US" i="1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en-US" dirty="0"/>
              <a:t> of the HOMs</a:t>
            </a:r>
            <a:endParaRPr lang="en-US" baseline="-25000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784D99-9341-4B52-93EA-D6FF0861B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29945C5-A9E3-4CF6-A29A-4E5A82725D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Material</a:t>
            </a:r>
          </a:p>
        </p:txBody>
      </p:sp>
    </p:spTree>
    <p:extLst>
      <p:ext uri="{BB962C8B-B14F-4D97-AF65-F5344CB8AC3E}">
        <p14:creationId xmlns:p14="http://schemas.microsoft.com/office/powerpoint/2010/main" val="31646703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39684-3F1F-4B54-BAF8-1AD84B067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Avoid HOMs: Structure Design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2143F0-50B8-408F-830E-799D0E192D5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Add something to extract HOM fields, but leave accelerating fields untouched</a:t>
                </a:r>
              </a:p>
              <a:p>
                <a:pPr lvl="1"/>
                <a:endParaRPr lang="en-US" sz="1200" dirty="0"/>
              </a:p>
              <a:p>
                <a:pPr marL="361950" lvl="1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0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sz="20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𝒕𝒐𝒕𝒂𝒍</m:t>
                            </m:r>
                          </m:sub>
                        </m:sSub>
                        <m:r>
                          <a:rPr lang="en-US" sz="20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type m:val="lin"/>
                            <m:ctrlPr>
                              <a:rPr lang="en-US" sz="20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000" b="1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1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𝑸</m:t>
                                </m:r>
                              </m:e>
                              <m:sub>
                                <m:r>
                                  <a:rPr lang="en-US" sz="2000" b="1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  <m:r>
                              <a:rPr lang="en-US" sz="2000" b="1" i="1" smtClean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type m:val="lin"/>
                                <m:ctrlPr>
                                  <a:rPr lang="en-US" sz="2000" b="1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1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b="1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𝒆𝒙𝒕</m:t>
                                    </m:r>
                                  </m:sub>
                                </m:sSub>
                              </m:den>
                            </m:f>
                          </m:den>
                        </m:f>
                      </m:den>
                    </m:f>
                  </m:oMath>
                </a14:m>
                <a:r>
                  <a:rPr lang="en-US" sz="1800" dirty="0"/>
                  <a:t>      </a:t>
                </a:r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𝑒𝑥𝑡</m:t>
                            </m:r>
                          </m:sub>
                        </m:sSub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≪</m:t>
                        </m:r>
                        <m:sSub>
                          <m:sSubPr>
                            <m:ctrlPr>
                              <a:rPr lang="en-US" sz="1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r>
                          <m:rPr>
                            <m:nor/>
                          </m:rPr>
                          <a:rPr lang="en-US" sz="1800" dirty="0">
                            <a:sym typeface="Symbol" panose="05050102010706020507" pitchFamily="18" charset="2"/>
                          </a:rPr>
                          <m:t></m:t>
                        </m:r>
                        <m:r>
                          <a:rPr lang="en-US" sz="1800" b="0" i="1" dirty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 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𝑡𝑜𝑡𝑎𝑙</m:t>
                        </m:r>
                      </m:sub>
                    </m:sSub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endParaRPr lang="en-US" sz="1800" b="0" dirty="0">
                  <a:ea typeface="Cambria Math" panose="02040503050406030204" pitchFamily="18" charset="0"/>
                </a:endParaRPr>
              </a:p>
              <a:p>
                <a:endParaRPr lang="en-US" dirty="0"/>
              </a:p>
              <a:p>
                <a:r>
                  <a:rPr lang="en-US" dirty="0"/>
                  <a:t>How much damping is enough?</a:t>
                </a:r>
              </a:p>
              <a:p>
                <a:r>
                  <a:rPr lang="en-US" dirty="0">
                    <a:solidFill>
                      <a:schemeClr val="accent1"/>
                    </a:solidFill>
                  </a:rPr>
                  <a:t>Requirement</a:t>
                </a:r>
                <a:r>
                  <a:rPr lang="en-US" dirty="0"/>
                  <a:t>: from BBU models or beam dynamics calculations</a:t>
                </a:r>
              </a:p>
              <a:p>
                <a:pPr marL="361950" lvl="1" indent="0">
                  <a:buNone/>
                </a:pPr>
                <a:r>
                  <a:rPr lang="en-US" dirty="0"/>
                  <a:t>e.g. </a:t>
                </a:r>
              </a:p>
              <a:p>
                <a:pPr lvl="1"/>
                <a:r>
                  <a:rPr lang="en-US" dirty="0"/>
                  <a:t>lecture on “</a:t>
                </a:r>
                <a:r>
                  <a:rPr lang="en-US" i="1" dirty="0"/>
                  <a:t>Longitudinal instabilities &amp; Intensity effects</a:t>
                </a:r>
                <a:r>
                  <a:rPr lang="en-US" dirty="0"/>
                  <a:t>” </a:t>
                </a:r>
                <a:r>
                  <a:rPr lang="en-US" i="1" dirty="0"/>
                  <a:t>by</a:t>
                </a:r>
                <a:r>
                  <a:rPr lang="en-US" dirty="0"/>
                  <a:t> </a:t>
                </a:r>
                <a:r>
                  <a:rPr lang="en-US" i="1" dirty="0"/>
                  <a:t>Elena </a:t>
                </a:r>
                <a:r>
                  <a:rPr lang="en-US" i="1" dirty="0" err="1"/>
                  <a:t>Shaposhnikova</a:t>
                </a:r>
                <a:endParaRPr lang="en-US" i="1" dirty="0"/>
              </a:p>
              <a:p>
                <a:pPr lvl="1"/>
                <a:r>
                  <a:rPr lang="de-DE" i="1" dirty="0"/>
                  <a:t>W. Lou et al., PRAB-ST </a:t>
                </a:r>
                <a:r>
                  <a:rPr lang="de-DE" b="1" i="1" dirty="0"/>
                  <a:t>22</a:t>
                </a:r>
                <a:r>
                  <a:rPr lang="de-DE" i="1" dirty="0"/>
                  <a:t>, 112801 (2019)</a:t>
                </a:r>
              </a:p>
              <a:p>
                <a:pPr lvl="1"/>
                <a:r>
                  <a:rPr lang="en-US" i="1" dirty="0"/>
                  <a:t>N. Baboi, EPAC2000, THP3B05</a:t>
                </a:r>
                <a:endParaRPr lang="de-DE" i="1" dirty="0"/>
              </a:p>
              <a:p>
                <a:pPr lvl="1"/>
                <a:endParaRPr lang="en-US" i="1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2143F0-50B8-408F-830E-799D0E192D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606" t="-14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00E31-0AC0-4C60-83D0-967B66B63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CD3CE1-E3D0-4BAA-A6EB-7DCE9D236A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HOM damping: Requirement</a:t>
            </a:r>
          </a:p>
        </p:txBody>
      </p:sp>
    </p:spTree>
    <p:extLst>
      <p:ext uri="{BB962C8B-B14F-4D97-AF65-F5344CB8AC3E}">
        <p14:creationId xmlns:p14="http://schemas.microsoft.com/office/powerpoint/2010/main" val="30711510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2143F0-50B8-408F-830E-799D0E192D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ports </a:t>
            </a:r>
            <a:r>
              <a:rPr lang="en-US" dirty="0">
                <a:solidFill>
                  <a:schemeClr val="accent1"/>
                </a:solidFill>
              </a:rPr>
              <a:t>in each cell</a:t>
            </a:r>
            <a:r>
              <a:rPr lang="en-US" dirty="0"/>
              <a:t>: waveguides, couplers</a:t>
            </a:r>
          </a:p>
          <a:p>
            <a:r>
              <a:rPr lang="en-US" dirty="0">
                <a:solidFill>
                  <a:schemeClr val="accent2"/>
                </a:solidFill>
              </a:rPr>
              <a:t>Notch filter </a:t>
            </a:r>
            <a:r>
              <a:rPr lang="en-US" dirty="0"/>
              <a:t>at the accelerating frequency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Particularly good for trapped modes in detuned structures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398FFB6-0499-4559-B0D4-B0B73F6FF32E}"/>
              </a:ext>
            </a:extLst>
          </p:cNvPr>
          <p:cNvGrpSpPr/>
          <p:nvPr/>
        </p:nvGrpSpPr>
        <p:grpSpPr>
          <a:xfrm>
            <a:off x="751315" y="2852936"/>
            <a:ext cx="3820685" cy="2738212"/>
            <a:chOff x="421407" y="3623079"/>
            <a:chExt cx="3536096" cy="287565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D9298DA-DF64-47CE-B120-E25936D8AA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1407" y="3625438"/>
              <a:ext cx="3392162" cy="2597124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292AD33-FE20-4BD9-B86C-C9A447ABC7BA}"/>
                </a:ext>
              </a:extLst>
            </p:cNvPr>
            <p:cNvSpPr txBox="1"/>
            <p:nvPr/>
          </p:nvSpPr>
          <p:spPr>
            <a:xfrm>
              <a:off x="2339752" y="6237128"/>
              <a:ext cx="16177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solidFill>
                    <a:schemeClr val="accent4"/>
                  </a:solidFill>
                </a:rPr>
                <a:t>R.M. Jones, CAS 2010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3BBDB6E-0E4A-448D-AAE0-63B98B6BE143}"/>
                </a:ext>
              </a:extLst>
            </p:cNvPr>
            <p:cNvSpPr txBox="1"/>
            <p:nvPr/>
          </p:nvSpPr>
          <p:spPr>
            <a:xfrm>
              <a:off x="2171307" y="3623079"/>
              <a:ext cx="1778387" cy="466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/>
                <a:t>Damped Detuned </a:t>
              </a:r>
              <a:br>
                <a:rPr lang="en-US" sz="1400" i="1" dirty="0"/>
              </a:br>
              <a:r>
                <a:rPr lang="en-US" sz="1400" i="1" dirty="0"/>
                <a:t>Structure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639684-3F1F-4B54-BAF8-1AD84B067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Avoid HOMs: Structure Design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00E31-0AC0-4C60-83D0-967B66B63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CD3CE1-E3D0-4BAA-A6EB-7DCE9D236A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HOM damping in each cell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418EC2B-105E-4C12-AB8B-B41B17806BC4}"/>
              </a:ext>
            </a:extLst>
          </p:cNvPr>
          <p:cNvGrpSpPr/>
          <p:nvPr/>
        </p:nvGrpSpPr>
        <p:grpSpPr>
          <a:xfrm>
            <a:off x="5580112" y="2276872"/>
            <a:ext cx="3096344" cy="3440049"/>
            <a:chOff x="5423527" y="1440822"/>
            <a:chExt cx="3432950" cy="399800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DD9D189-34D1-404F-A319-28B7439F0F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10440"/>
            <a:stretch/>
          </p:blipFill>
          <p:spPr>
            <a:xfrm>
              <a:off x="5652120" y="2170671"/>
              <a:ext cx="3204357" cy="281934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819C7D3-AA6E-49B6-8CCE-259EB10FC528}"/>
                </a:ext>
              </a:extLst>
            </p:cNvPr>
            <p:cNvSpPr txBox="1"/>
            <p:nvPr/>
          </p:nvSpPr>
          <p:spPr>
            <a:xfrm>
              <a:off x="6961096" y="5134783"/>
              <a:ext cx="1614114" cy="3040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solidFill>
                    <a:schemeClr val="accent4"/>
                  </a:solidFill>
                </a:rPr>
                <a:t>T. </a:t>
              </a:r>
              <a:r>
                <a:rPr lang="en-US" sz="1100" i="1" dirty="0" err="1">
                  <a:solidFill>
                    <a:schemeClr val="accent4"/>
                  </a:solidFill>
                </a:rPr>
                <a:t>Shintake</a:t>
              </a:r>
              <a:r>
                <a:rPr lang="en-US" sz="1100" i="1" dirty="0">
                  <a:solidFill>
                    <a:schemeClr val="accent4"/>
                  </a:solidFill>
                </a:rPr>
                <a:t>, PAC’95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959872A-39FD-4A01-95A8-757580C25B7C}"/>
                </a:ext>
              </a:extLst>
            </p:cNvPr>
            <p:cNvSpPr txBox="1"/>
            <p:nvPr/>
          </p:nvSpPr>
          <p:spPr>
            <a:xfrm>
              <a:off x="5423527" y="1440822"/>
              <a:ext cx="3364864" cy="608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/>
                <a:t>HOM-free linear accelerating structure using choke mode cavity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637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39684-3F1F-4B54-BAF8-1AD84B067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Avoid HOMs: Structure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2143F0-50B8-408F-830E-799D0E192D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ports </a:t>
            </a:r>
            <a:r>
              <a:rPr lang="en-US" dirty="0">
                <a:solidFill>
                  <a:schemeClr val="accent1"/>
                </a:solidFill>
              </a:rPr>
              <a:t>at the end of the accelerating structure</a:t>
            </a:r>
            <a:r>
              <a:rPr lang="en-US" dirty="0"/>
              <a:t>: waveguides, couplers</a:t>
            </a:r>
          </a:p>
          <a:p>
            <a:endParaRPr lang="en-US" dirty="0">
              <a:solidFill>
                <a:schemeClr val="accent2"/>
              </a:solidFill>
            </a:endParaRPr>
          </a:p>
          <a:p>
            <a:endParaRPr lang="en-US" dirty="0">
              <a:solidFill>
                <a:schemeClr val="accent2"/>
              </a:solidFill>
            </a:endParaRPr>
          </a:p>
          <a:p>
            <a:endParaRPr lang="en-US" dirty="0">
              <a:solidFill>
                <a:schemeClr val="accent2"/>
              </a:solidFill>
            </a:endParaRPr>
          </a:p>
          <a:p>
            <a:endParaRPr lang="en-US" dirty="0">
              <a:solidFill>
                <a:schemeClr val="accent2"/>
              </a:solidFill>
            </a:endParaRPr>
          </a:p>
          <a:p>
            <a:endParaRPr lang="en-US" dirty="0">
              <a:solidFill>
                <a:schemeClr val="accent2"/>
              </a:solidFill>
            </a:endParaRPr>
          </a:p>
          <a:p>
            <a:endParaRPr lang="en-US" dirty="0">
              <a:solidFill>
                <a:schemeClr val="accent2"/>
              </a:solidFill>
            </a:endParaRPr>
          </a:p>
          <a:p>
            <a:endParaRPr lang="en-US" dirty="0">
              <a:solidFill>
                <a:schemeClr val="accent2"/>
              </a:solidFill>
            </a:endParaRPr>
          </a:p>
          <a:p>
            <a:r>
              <a:rPr lang="en-US" dirty="0"/>
              <a:t>Notch filter at the </a:t>
            </a:r>
            <a:br>
              <a:rPr lang="en-US" dirty="0"/>
            </a:br>
            <a:r>
              <a:rPr lang="en-US" dirty="0"/>
              <a:t>accelerating </a:t>
            </a:r>
            <a:br>
              <a:rPr lang="en-US" dirty="0"/>
            </a:br>
            <a:r>
              <a:rPr lang="en-US" dirty="0"/>
              <a:t>frequency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00E31-0AC0-4C60-83D0-967B66B63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CD3CE1-E3D0-4BAA-A6EB-7DCE9D236A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HOM damping at end of structure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F10075A-E437-4D07-B5E1-1FC0D3C80C75}"/>
              </a:ext>
            </a:extLst>
          </p:cNvPr>
          <p:cNvGrpSpPr/>
          <p:nvPr/>
        </p:nvGrpSpPr>
        <p:grpSpPr>
          <a:xfrm>
            <a:off x="2818511" y="4293096"/>
            <a:ext cx="6217985" cy="2256751"/>
            <a:chOff x="2818511" y="4293096"/>
            <a:chExt cx="6217985" cy="225675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FADC63DE-C80B-4075-A087-0E32587D4E0E}"/>
                </a:ext>
              </a:extLst>
            </p:cNvPr>
            <p:cNvGrpSpPr/>
            <p:nvPr/>
          </p:nvGrpSpPr>
          <p:grpSpPr>
            <a:xfrm>
              <a:off x="2818511" y="4293096"/>
              <a:ext cx="6217985" cy="2256751"/>
              <a:chOff x="2818511" y="3663904"/>
              <a:chExt cx="6217985" cy="225675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1A1E52DE-BA66-467A-BE8C-BD4CF1A41E3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b="23973"/>
              <a:stretch/>
            </p:blipFill>
            <p:spPr>
              <a:xfrm>
                <a:off x="2818511" y="3663904"/>
                <a:ext cx="6217985" cy="2230208"/>
              </a:xfrm>
              <a:prstGeom prst="rect">
                <a:avLst/>
              </a:prstGeom>
            </p:spPr>
          </p:pic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E5B9A605-C7A9-4AAC-B318-AD512A216BE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007366" y="5350037"/>
                <a:ext cx="21724" cy="570618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839AAE2-A24D-49B5-84D5-E5D2F0268B5C}"/>
                </a:ext>
              </a:extLst>
            </p:cNvPr>
            <p:cNvSpPr txBox="1"/>
            <p:nvPr/>
          </p:nvSpPr>
          <p:spPr>
            <a:xfrm>
              <a:off x="5902990" y="6160403"/>
              <a:ext cx="183736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HL-LHC RFD HOM coupler</a:t>
              </a:r>
              <a:endParaRPr lang="de-DE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7E55B30-F20A-49BD-8B2B-232BC7713B33}"/>
                </a:ext>
              </a:extLst>
            </p:cNvPr>
            <p:cNvSpPr txBox="1"/>
            <p:nvPr/>
          </p:nvSpPr>
          <p:spPr>
            <a:xfrm>
              <a:off x="6588224" y="4319518"/>
              <a:ext cx="175240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solidFill>
                    <a:schemeClr val="accent4"/>
                  </a:solidFill>
                </a:rPr>
                <a:t>E. Montesinos, SRF2021</a:t>
              </a:r>
            </a:p>
          </p:txBody>
        </p:sp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AE1F574-EECE-4965-A5AF-BC1DCA892FAF}"/>
              </a:ext>
            </a:extLst>
          </p:cNvPr>
          <p:cNvCxnSpPr>
            <a:cxnSpLocks/>
          </p:cNvCxnSpPr>
          <p:nvPr/>
        </p:nvCxnSpPr>
        <p:spPr>
          <a:xfrm>
            <a:off x="2411760" y="5589240"/>
            <a:ext cx="1368152" cy="14401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4E6FF84A-00C2-44D2-8ABC-CBCB65DA6EA7}"/>
              </a:ext>
            </a:extLst>
          </p:cNvPr>
          <p:cNvGrpSpPr/>
          <p:nvPr/>
        </p:nvGrpSpPr>
        <p:grpSpPr>
          <a:xfrm>
            <a:off x="570889" y="1756831"/>
            <a:ext cx="3758715" cy="2365050"/>
            <a:chOff x="4961590" y="1736700"/>
            <a:chExt cx="3758715" cy="236505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78C766F-E67D-44B9-AE34-658E96705B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61590" y="1821295"/>
              <a:ext cx="3758714" cy="2280455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3F8D36D-A159-4961-A422-A2C707827841}"/>
                </a:ext>
              </a:extLst>
            </p:cNvPr>
            <p:cNvSpPr txBox="1"/>
            <p:nvPr/>
          </p:nvSpPr>
          <p:spPr>
            <a:xfrm>
              <a:off x="4961591" y="1736700"/>
              <a:ext cx="37587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Q</a:t>
              </a:r>
              <a:r>
                <a:rPr lang="en-US" sz="1600" b="1" i="1" baseline="-25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0</a:t>
              </a: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and </a:t>
              </a:r>
              <a:r>
                <a:rPr lang="en-US" sz="1600" b="1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Q</a:t>
              </a:r>
              <a:r>
                <a:rPr lang="en-US" sz="1600" b="1" i="1" baseline="-25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ext</a:t>
              </a: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endPara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1155C5CA-FA29-4241-8AE0-C3DDE5A119E4}"/>
              </a:ext>
            </a:extLst>
          </p:cNvPr>
          <p:cNvSpPr txBox="1"/>
          <p:nvPr/>
        </p:nvSpPr>
        <p:spPr>
          <a:xfrm>
            <a:off x="4329603" y="3903300"/>
            <a:ext cx="29787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solidFill>
                  <a:schemeClr val="accent4"/>
                </a:solidFill>
              </a:rPr>
              <a:t>S. </a:t>
            </a:r>
            <a:r>
              <a:rPr lang="en-US" sz="1100" i="1" dirty="0" err="1">
                <a:solidFill>
                  <a:schemeClr val="accent4"/>
                </a:solidFill>
              </a:rPr>
              <a:t>Glukhov</a:t>
            </a:r>
            <a:r>
              <a:rPr lang="en-US" sz="1100" i="1" dirty="0">
                <a:solidFill>
                  <a:schemeClr val="accent4"/>
                </a:solidFill>
              </a:rPr>
              <a:t>, PhD thesis, TU Darmstadt, 2022</a:t>
            </a:r>
            <a:endParaRPr lang="de-DE" sz="1100" i="1" dirty="0" err="1">
              <a:solidFill>
                <a:schemeClr val="accent4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9A88C15-E86C-436B-80FE-E6910C3734B5}"/>
              </a:ext>
            </a:extLst>
          </p:cNvPr>
          <p:cNvGrpSpPr/>
          <p:nvPr/>
        </p:nvGrpSpPr>
        <p:grpSpPr>
          <a:xfrm>
            <a:off x="4875908" y="1907540"/>
            <a:ext cx="3891525" cy="1931667"/>
            <a:chOff x="4875908" y="1907540"/>
            <a:chExt cx="3891525" cy="1931667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239DA3D-3EAD-4A76-AFCD-60550B772BF3}"/>
                </a:ext>
              </a:extLst>
            </p:cNvPr>
            <p:cNvGrpSpPr/>
            <p:nvPr/>
          </p:nvGrpSpPr>
          <p:grpSpPr>
            <a:xfrm>
              <a:off x="4875908" y="1907540"/>
              <a:ext cx="3891525" cy="1361075"/>
              <a:chOff x="4875908" y="1907540"/>
              <a:chExt cx="3891525" cy="1361075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F9FF9354-474E-431D-B662-62AEDBABA572}"/>
                  </a:ext>
                </a:extLst>
              </p:cNvPr>
              <p:cNvSpPr/>
              <p:nvPr/>
            </p:nvSpPr>
            <p:spPr>
              <a:xfrm>
                <a:off x="4875908" y="1907540"/>
                <a:ext cx="387280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latin typeface="XCharter-Roman"/>
                  </a:rPr>
                  <a:t>TESLA cavity used in MESA</a:t>
                </a:r>
                <a:endParaRPr lang="de-DE" dirty="0"/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72AEE7FE-B908-4E13-8194-46830D4B76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75909" y="2246177"/>
                <a:ext cx="3891524" cy="1022438"/>
              </a:xfrm>
              <a:prstGeom prst="rect">
                <a:avLst/>
              </a:prstGeom>
            </p:spPr>
          </p:pic>
        </p:grp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5DF9E97-9675-4499-A29D-F4B7BFD27E57}"/>
                </a:ext>
              </a:extLst>
            </p:cNvPr>
            <p:cNvSpPr/>
            <p:nvPr/>
          </p:nvSpPr>
          <p:spPr>
            <a:xfrm>
              <a:off x="5902990" y="3469875"/>
              <a:ext cx="171356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latin typeface="XCharter-Roman"/>
                </a:rPr>
                <a:t>HOM couplers</a:t>
              </a:r>
              <a:endParaRPr lang="de-DE" dirty="0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BB9EA364-3541-4A65-B77A-9BB398EF6F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92280" y="3041654"/>
              <a:ext cx="1245509" cy="4475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5FEA5A84-495F-4935-853B-76A4C02C252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492067" y="2877529"/>
              <a:ext cx="940366" cy="5885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4015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39684-3F1F-4B54-BAF8-1AD84B067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Avoid HOMs: Structure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2143F0-50B8-408F-830E-799D0E192D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Damping materials: </a:t>
            </a:r>
            <a:br>
              <a:rPr lang="en-US" dirty="0"/>
            </a:br>
            <a:r>
              <a:rPr lang="en-US" dirty="0">
                <a:solidFill>
                  <a:schemeClr val="accent1"/>
                </a:solidFill>
              </a:rPr>
              <a:t>HOM absorbers </a:t>
            </a:r>
            <a:r>
              <a:rPr lang="en-US" dirty="0"/>
              <a:t>in the beam pipe</a:t>
            </a:r>
          </a:p>
          <a:p>
            <a:pPr lvl="1"/>
            <a:endParaRPr lang="en-US" sz="1000" dirty="0"/>
          </a:p>
          <a:p>
            <a:r>
              <a:rPr lang="en-US" dirty="0"/>
              <a:t>The accelerating frequency is </a:t>
            </a:r>
            <a:br>
              <a:rPr lang="en-US" dirty="0"/>
            </a:br>
            <a:r>
              <a:rPr lang="en-US" dirty="0"/>
              <a:t>below the cut off of the beam pipe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F00E31-0AC0-4C60-83D0-967B66B63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CD3CE1-E3D0-4BAA-A6EB-7DCE9D236A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HOM damping in the beam pipe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824E63-FCD5-4120-B5C3-B1D0DB99E573}"/>
              </a:ext>
            </a:extLst>
          </p:cNvPr>
          <p:cNvGrpSpPr/>
          <p:nvPr/>
        </p:nvGrpSpPr>
        <p:grpSpPr>
          <a:xfrm>
            <a:off x="306063" y="3599435"/>
            <a:ext cx="6021165" cy="2875456"/>
            <a:chOff x="306063" y="3599435"/>
            <a:chExt cx="6021165" cy="287545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F85365B-0ACA-4C68-9D1B-3B82FA379707}"/>
                </a:ext>
              </a:extLst>
            </p:cNvPr>
            <p:cNvGrpSpPr/>
            <p:nvPr/>
          </p:nvGrpSpPr>
          <p:grpSpPr>
            <a:xfrm>
              <a:off x="306063" y="3883115"/>
              <a:ext cx="6021165" cy="2591776"/>
              <a:chOff x="306063" y="3883115"/>
              <a:chExt cx="6021165" cy="2591776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1243CA3D-7781-4DD4-840C-02A60C3FAD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06063" y="3883115"/>
                <a:ext cx="6021165" cy="2591776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AA2EA39-1A5C-4007-B248-C62767FBB5DB}"/>
                  </a:ext>
                </a:extLst>
              </p:cNvPr>
              <p:cNvSpPr txBox="1"/>
              <p:nvPr/>
            </p:nvSpPr>
            <p:spPr>
              <a:xfrm>
                <a:off x="3520630" y="6195586"/>
                <a:ext cx="256031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i="1" dirty="0">
                    <a:solidFill>
                      <a:schemeClr val="tx2"/>
                    </a:solidFill>
                  </a:rPr>
                  <a:t>A. </a:t>
                </a:r>
                <a:r>
                  <a:rPr lang="de-DE" sz="1100" i="1" dirty="0" err="1">
                    <a:solidFill>
                      <a:schemeClr val="tx2"/>
                    </a:solidFill>
                  </a:rPr>
                  <a:t>Tsakanian</a:t>
                </a:r>
                <a:r>
                  <a:rPr lang="de-DE" sz="1100" i="1" dirty="0">
                    <a:solidFill>
                      <a:schemeClr val="tx2"/>
                    </a:solidFill>
                  </a:rPr>
                  <a:t>, IPAC2018, WEPML048</a:t>
                </a: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2AA7814-9204-4E20-BA17-CA91AA9582E2}"/>
                </a:ext>
              </a:extLst>
            </p:cNvPr>
            <p:cNvSpPr txBox="1"/>
            <p:nvPr/>
          </p:nvSpPr>
          <p:spPr>
            <a:xfrm>
              <a:off x="306063" y="3599435"/>
              <a:ext cx="60211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/>
                <a:t>BESSY VSR cold string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F1A5BB-8D3D-4D0C-B346-38613197D3ED}"/>
              </a:ext>
            </a:extLst>
          </p:cNvPr>
          <p:cNvGrpSpPr/>
          <p:nvPr/>
        </p:nvGrpSpPr>
        <p:grpSpPr>
          <a:xfrm>
            <a:off x="4958535" y="1591100"/>
            <a:ext cx="4077961" cy="2168411"/>
            <a:chOff x="4460669" y="1609055"/>
            <a:chExt cx="4438571" cy="232400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C4902C9-8F92-41B8-B4CC-6B9EAE12EECF}"/>
                </a:ext>
              </a:extLst>
            </p:cNvPr>
            <p:cNvGrpSpPr/>
            <p:nvPr/>
          </p:nvGrpSpPr>
          <p:grpSpPr>
            <a:xfrm>
              <a:off x="4460669" y="1609055"/>
              <a:ext cx="4438571" cy="2324001"/>
              <a:chOff x="4460669" y="1609055"/>
              <a:chExt cx="4438571" cy="2324001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EFD8EDAB-BB6F-4E67-A1DE-EDCD431815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60669" y="1857577"/>
                <a:ext cx="4283723" cy="1895075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99C8AB0-0180-457B-8DC1-A2CD584648A3}"/>
                  </a:ext>
                </a:extLst>
              </p:cNvPr>
              <p:cNvSpPr txBox="1"/>
              <p:nvPr/>
            </p:nvSpPr>
            <p:spPr>
              <a:xfrm>
                <a:off x="6220302" y="3671446"/>
                <a:ext cx="267893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i="1" dirty="0">
                    <a:solidFill>
                      <a:schemeClr val="accent4"/>
                    </a:solidFill>
                  </a:rPr>
                  <a:t>R. </a:t>
                </a:r>
                <a:r>
                  <a:rPr lang="en-US" sz="1100" i="1" dirty="0" err="1">
                    <a:solidFill>
                      <a:schemeClr val="accent4"/>
                    </a:solidFill>
                  </a:rPr>
                  <a:t>Rimmer</a:t>
                </a:r>
                <a:r>
                  <a:rPr lang="en-US" sz="1100" i="1" dirty="0">
                    <a:solidFill>
                      <a:schemeClr val="accent4"/>
                    </a:solidFill>
                  </a:rPr>
                  <a:t>, eeFACT2022, WEXAS0101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B6E6283-1EF9-46CA-BD86-AE6CED542E7E}"/>
                  </a:ext>
                </a:extLst>
              </p:cNvPr>
              <p:cNvSpPr txBox="1"/>
              <p:nvPr/>
            </p:nvSpPr>
            <p:spPr>
              <a:xfrm>
                <a:off x="4460669" y="1609055"/>
                <a:ext cx="4283723" cy="3298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i="1" dirty="0"/>
                  <a:t>591 MHz 1-cell SRF cavity at BNL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DB53E12-2D08-44A4-9F9C-B7EFB1980E81}"/>
                </a:ext>
              </a:extLst>
            </p:cNvPr>
            <p:cNvSpPr txBox="1"/>
            <p:nvPr/>
          </p:nvSpPr>
          <p:spPr>
            <a:xfrm>
              <a:off x="5796136" y="2020198"/>
              <a:ext cx="1187826" cy="184666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200" b="1" dirty="0">
                  <a:solidFill>
                    <a:schemeClr val="accent2"/>
                  </a:solidFill>
                </a:rPr>
                <a:t>HOM absorbers 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F41E8DD-B9F7-4E74-90E8-B2FB0DB086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04048" y="2263080"/>
              <a:ext cx="1216254" cy="373832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4699D4E-A427-41C1-BFF2-8BBA6E67817A}"/>
                </a:ext>
              </a:extLst>
            </p:cNvPr>
            <p:cNvCxnSpPr/>
            <p:nvPr/>
          </p:nvCxnSpPr>
          <p:spPr>
            <a:xfrm>
              <a:off x="6444208" y="2263080"/>
              <a:ext cx="519490" cy="186916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346956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0F14F-58CE-4067-B779-A07C95809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2. Avoid HOMs: Accelerator design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54EA1-996D-4E6D-ABA2-18B1DCDCC1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Design optics such that the HOM effects are not dramatic</a:t>
            </a:r>
          </a:p>
          <a:p>
            <a:pPr lvl="1"/>
            <a:r>
              <a:rPr lang="en-US" dirty="0"/>
              <a:t>E.g. Recirculation Arcs Lattice Optimization in ERLs</a:t>
            </a:r>
          </a:p>
          <a:p>
            <a:pPr lvl="1"/>
            <a:r>
              <a:rPr lang="en-US" dirty="0"/>
              <a:t>Add non-linear elements etc.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Choose </a:t>
            </a:r>
            <a:r>
              <a:rPr lang="en-US" dirty="0">
                <a:solidFill>
                  <a:schemeClr val="accent1"/>
                </a:solidFill>
              </a:rPr>
              <a:t>bunch frequency</a:t>
            </a:r>
            <a:r>
              <a:rPr lang="en-US" dirty="0"/>
              <a:t> (or design accelerator) such that the strongest HOMs are not at bunch multipoles, so that they do not add up coherently</a:t>
            </a:r>
          </a:p>
          <a:p>
            <a:pPr lvl="1"/>
            <a:r>
              <a:rPr lang="en-US" dirty="0"/>
              <a:t>Often not a real option</a:t>
            </a:r>
          </a:p>
          <a:p>
            <a:endParaRPr lang="de-DE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E6FD0F-58E6-4A24-A3DE-8C8B3D4A8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| HOM Mitigation | CAS RF for Accelerators, Berlin | Nicoleta Baboi, 30 June 2023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31BEC8-1881-40B3-8FFC-8042CC8192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Accelerator design</a:t>
            </a:r>
            <a:endParaRPr lang="de-D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923B3B-3268-4EAD-A804-C06299DF2590}"/>
              </a:ext>
            </a:extLst>
          </p:cNvPr>
          <p:cNvSpPr txBox="1"/>
          <p:nvPr/>
        </p:nvSpPr>
        <p:spPr>
          <a:xfrm>
            <a:off x="5770011" y="5661248"/>
            <a:ext cx="29787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solidFill>
                  <a:schemeClr val="accent4"/>
                </a:solidFill>
              </a:rPr>
              <a:t>S. </a:t>
            </a:r>
            <a:r>
              <a:rPr lang="en-US" sz="1100" i="1" dirty="0" err="1">
                <a:solidFill>
                  <a:schemeClr val="accent4"/>
                </a:solidFill>
              </a:rPr>
              <a:t>Glukhov</a:t>
            </a:r>
            <a:r>
              <a:rPr lang="en-US" sz="1100" i="1" dirty="0">
                <a:solidFill>
                  <a:schemeClr val="accent4"/>
                </a:solidFill>
              </a:rPr>
              <a:t>, PhD thesis, TU Darmstadt, 2022</a:t>
            </a:r>
            <a:endParaRPr lang="de-DE" sz="1100" i="1" dirty="0" err="1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8606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0A57CF-8190-421F-847D-C334F8393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Avoid HOMs: Accelerator design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92BDA2-D947-4400-BE54-3B939EE43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2 or more slightly different designs (classes) for the accelerating structure such that the long-range wakefields do not add up coherently from structure to structure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DF3894-32D5-4200-BE83-CC5D2233B8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Structure interleaving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B5B9B75-0C8A-47E6-9F90-A04602F5A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1ABDA2-ABEC-4A7D-8D10-A4A054E5B1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3284984"/>
            <a:ext cx="3552380" cy="27238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3DBF63-9727-4EE0-BBBA-D42269AB14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7238" y="3068960"/>
            <a:ext cx="3930249" cy="30559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00B73C-EA27-4E65-A733-A7D09F8D9F70}"/>
              </a:ext>
            </a:extLst>
          </p:cNvPr>
          <p:cNvSpPr txBox="1"/>
          <p:nvPr/>
        </p:nvSpPr>
        <p:spPr>
          <a:xfrm>
            <a:off x="6482718" y="6143463"/>
            <a:ext cx="24817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solidFill>
                  <a:schemeClr val="accent4"/>
                </a:solidFill>
              </a:rPr>
              <a:t>N. Joshi, EuCARD-2 Meeting, 2017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4F4D15-ECED-4ACA-B5D1-DDE334DDBFEF}"/>
              </a:ext>
            </a:extLst>
          </p:cNvPr>
          <p:cNvSpPr txBox="1"/>
          <p:nvPr/>
        </p:nvSpPr>
        <p:spPr>
          <a:xfrm>
            <a:off x="2771800" y="2735558"/>
            <a:ext cx="3026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Interleaving for CLIC structures</a:t>
            </a:r>
            <a:endParaRPr lang="de-DE" sz="1600" dirty="0" err="1"/>
          </a:p>
        </p:txBody>
      </p:sp>
    </p:spTree>
    <p:extLst>
      <p:ext uri="{BB962C8B-B14F-4D97-AF65-F5344CB8AC3E}">
        <p14:creationId xmlns:p14="http://schemas.microsoft.com/office/powerpoint/2010/main" val="9732101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Contents</a:t>
            </a:r>
          </a:p>
        </p:txBody>
      </p:sp>
      <p:sp>
        <p:nvSpPr>
          <p:cNvPr id="8" name="Textplatzhalter 7"/>
          <p:cNvSpPr>
            <a:spLocks noGrp="1"/>
          </p:cNvSpPr>
          <p:nvPr>
            <p:ph idx="1"/>
          </p:nvPr>
        </p:nvSpPr>
        <p:spPr>
          <a:xfrm>
            <a:off x="395288" y="1406426"/>
            <a:ext cx="4105276" cy="5010249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sz="2000" b="1" noProof="0" dirty="0">
                <a:solidFill>
                  <a:schemeClr val="bg2"/>
                </a:solidFill>
              </a:rPr>
              <a:t>1. Introduction</a:t>
            </a: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bg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bg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2"/>
                </a:solidFill>
              </a:rPr>
              <a:t>2. Avoid HOMs</a:t>
            </a: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1"/>
                </a:solidFill>
              </a:rPr>
              <a:t>3. Compensate HOM effects</a:t>
            </a:r>
            <a:endParaRPr lang="en-US" sz="2000" b="1" dirty="0">
              <a:solidFill>
                <a:schemeClr val="accent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2"/>
                </a:solidFill>
              </a:rPr>
              <a:t>4. Uses of HOMs</a:t>
            </a:r>
          </a:p>
          <a:p>
            <a:pPr marL="266700" lvl="1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2"/>
                </a:solidFill>
              </a:rPr>
              <a:t>	</a:t>
            </a: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bg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2"/>
                </a:solidFill>
              </a:rPr>
              <a:t>5. Summary</a:t>
            </a:r>
            <a:endParaRPr lang="en-US" sz="2000" b="1" noProof="0" dirty="0">
              <a:solidFill>
                <a:schemeClr val="bg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b="1" noProof="0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br>
              <a:rPr lang="en-US" sz="2000" noProof="0" dirty="0"/>
            </a:br>
            <a:endParaRPr lang="en-US" sz="2000" noProof="0" dirty="0"/>
          </a:p>
          <a:p>
            <a:pPr marL="0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9" name="Textplatzhalter 8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endParaRPr lang="en-US" sz="2000" b="1" noProof="0" dirty="0">
              <a:solidFill>
                <a:schemeClr val="accent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b="1" noProof="0" dirty="0">
              <a:solidFill>
                <a:schemeClr val="accent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b="1" noProof="0" dirty="0">
              <a:solidFill>
                <a:schemeClr val="accent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2"/>
                </a:solidFill>
              </a:rPr>
              <a:t>Fast Feedbacks</a:t>
            </a:r>
          </a:p>
          <a:p>
            <a:pPr marL="0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2"/>
                </a:solidFill>
              </a:rPr>
              <a:t>Beam Alignment</a:t>
            </a:r>
          </a:p>
          <a:p>
            <a:pPr marL="0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2"/>
                </a:solidFill>
              </a:rPr>
              <a:t>Cavity detuning and retuning</a:t>
            </a:r>
            <a:endParaRPr lang="en-US" sz="2000" b="1" noProof="0" dirty="0">
              <a:solidFill>
                <a:schemeClr val="accent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b="1" noProof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995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E9D67-1F0E-4CC8-A9CB-BFD2904F77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7" y="1406426"/>
            <a:ext cx="8353425" cy="5010249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Longitudinal HOMs </a:t>
            </a:r>
            <a:r>
              <a:rPr lang="en-US" dirty="0"/>
              <a:t>induce a variation of the bunch energy, and therefore the bunch arrival time (or beam phase)</a:t>
            </a:r>
          </a:p>
          <a:p>
            <a:pPr lvl="1"/>
            <a:r>
              <a:rPr lang="en-US" dirty="0"/>
              <a:t>Measure beam arrival time, energy etc. → feedback to LLRF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61950" lvl="1" indent="0">
              <a:buNone/>
            </a:pPr>
            <a:endParaRPr lang="en-US" dirty="0"/>
          </a:p>
          <a:p>
            <a:r>
              <a:rPr lang="en-US" dirty="0">
                <a:solidFill>
                  <a:schemeClr val="accent1"/>
                </a:solidFill>
              </a:rPr>
              <a:t>Transverse HOMs </a:t>
            </a:r>
            <a:r>
              <a:rPr lang="en-US" dirty="0"/>
              <a:t>induce a spread in the bunch orbit </a:t>
            </a:r>
            <a:br>
              <a:rPr lang="en-US" dirty="0"/>
            </a:br>
            <a:r>
              <a:rPr lang="en-US" dirty="0"/>
              <a:t>(multi-bunch emittance growth)</a:t>
            </a:r>
          </a:p>
          <a:p>
            <a:pPr lvl="1"/>
            <a:r>
              <a:rPr lang="en-US" dirty="0"/>
              <a:t>Fast orbit feedback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A2255F-2B2E-4E7B-B1C6-7C09F2BE7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Compensate HOMs: Fast Feedbacks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70BDAB-1E5D-4DFD-AAF0-D549D6BCF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 HOM Mitigation | CAS RF for Accelerators, Berlin | Nicoleta Baboi, 30 June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6B9E0C-4770-4CAF-8817-03470E4B6F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Compensation of spread in bunch arrival time and beam offset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EB48D9A-3DC7-4CDA-9907-0F2C86F0C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8402" y="4732398"/>
            <a:ext cx="4908802" cy="1720938"/>
          </a:xfrm>
          <a:prstGeom prst="rect">
            <a:avLst/>
          </a:pr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47AB7D95-E94E-48DE-8061-C336101BF9E9}"/>
              </a:ext>
            </a:extLst>
          </p:cNvPr>
          <p:cNvGrpSpPr/>
          <p:nvPr/>
        </p:nvGrpSpPr>
        <p:grpSpPr>
          <a:xfrm>
            <a:off x="3131840" y="2676258"/>
            <a:ext cx="5400600" cy="1430929"/>
            <a:chOff x="3131840" y="2676258"/>
            <a:chExt cx="5400600" cy="1430929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F81FD0F-E67E-4C78-8984-2A663702ECB5}"/>
                </a:ext>
              </a:extLst>
            </p:cNvPr>
            <p:cNvCxnSpPr>
              <a:cxnSpLocks/>
            </p:cNvCxnSpPr>
            <p:nvPr/>
          </p:nvCxnSpPr>
          <p:spPr>
            <a:xfrm>
              <a:off x="3131840" y="2996951"/>
              <a:ext cx="5400600" cy="1"/>
            </a:xfrm>
            <a:prstGeom prst="line">
              <a:avLst/>
            </a:prstGeom>
            <a:ln w="9525"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CC772D0-960E-4206-B1FC-5CFD94D0372B}"/>
                </a:ext>
              </a:extLst>
            </p:cNvPr>
            <p:cNvSpPr txBox="1"/>
            <p:nvPr/>
          </p:nvSpPr>
          <p:spPr>
            <a:xfrm>
              <a:off x="6489028" y="2817531"/>
              <a:ext cx="1462260" cy="33855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Beam Monitor</a:t>
              </a:r>
              <a:endParaRPr lang="de-DE" sz="1600" dirty="0" err="1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A9F070D-180C-41FC-9677-5D3A82FECC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28992" y="3324330"/>
              <a:ext cx="0" cy="26216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579D069F-1A17-4E71-96AC-765A2FC6CF78}"/>
                </a:ext>
              </a:extLst>
            </p:cNvPr>
            <p:cNvCxnSpPr>
              <a:cxnSpLocks/>
            </p:cNvCxnSpPr>
            <p:nvPr/>
          </p:nvCxnSpPr>
          <p:spPr>
            <a:xfrm>
              <a:off x="5081392" y="3260877"/>
              <a:ext cx="0" cy="26216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C0CB2DA-766F-46BB-9CF1-9C47A1E78B83}"/>
                </a:ext>
              </a:extLst>
            </p:cNvPr>
            <p:cNvCxnSpPr>
              <a:cxnSpLocks/>
              <a:stCxn id="18" idx="2"/>
            </p:cNvCxnSpPr>
            <p:nvPr/>
          </p:nvCxnSpPr>
          <p:spPr>
            <a:xfrm>
              <a:off x="7220158" y="3156085"/>
              <a:ext cx="0" cy="658714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05053F71-78A9-488C-9B94-1CCB1CBABDB9}"/>
                </a:ext>
              </a:extLst>
            </p:cNvPr>
            <p:cNvCxnSpPr>
              <a:cxnSpLocks/>
              <a:endCxn id="22" idx="3"/>
            </p:cNvCxnSpPr>
            <p:nvPr/>
          </p:nvCxnSpPr>
          <p:spPr>
            <a:xfrm flipH="1">
              <a:off x="5585448" y="3814799"/>
              <a:ext cx="1634710" cy="1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2019BCB-8A69-4045-808B-7E9D9543C5D9}"/>
                </a:ext>
              </a:extLst>
            </p:cNvPr>
            <p:cNvSpPr txBox="1"/>
            <p:nvPr/>
          </p:nvSpPr>
          <p:spPr>
            <a:xfrm>
              <a:off x="4512718" y="3522412"/>
              <a:ext cx="1072730" cy="584775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LLRF </a:t>
              </a:r>
              <a:br>
                <a:rPr lang="en-US" sz="1600" dirty="0"/>
              </a:br>
              <a:r>
                <a:rPr lang="en-US" sz="1600" dirty="0"/>
                <a:t>Controller</a:t>
              </a:r>
              <a:endParaRPr lang="de-DE" sz="1600" dirty="0" err="1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116A93C4-9809-4FF6-B05A-03F4FB4741F9}"/>
                </a:ext>
              </a:extLst>
            </p:cNvPr>
            <p:cNvSpPr/>
            <p:nvPr/>
          </p:nvSpPr>
          <p:spPr>
            <a:xfrm>
              <a:off x="3929264" y="2676258"/>
              <a:ext cx="1656184" cy="648072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Accelerating Cavity</a:t>
              </a:r>
              <a:endParaRPr lang="de-DE" sz="1600" dirty="0" err="1">
                <a:solidFill>
                  <a:schemeClr val="tx1"/>
                </a:solidFill>
              </a:endParaRP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CC6AB228-154C-43E2-B1CE-65B93FF77B12}"/>
                </a:ext>
              </a:extLst>
            </p:cNvPr>
            <p:cNvCxnSpPr/>
            <p:nvPr/>
          </p:nvCxnSpPr>
          <p:spPr>
            <a:xfrm>
              <a:off x="3187062" y="2996951"/>
              <a:ext cx="736866" cy="1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0907D915-4491-4497-ACAF-136C3765937F}"/>
              </a:ext>
            </a:extLst>
          </p:cNvPr>
          <p:cNvSpPr txBox="1"/>
          <p:nvPr/>
        </p:nvSpPr>
        <p:spPr>
          <a:xfrm>
            <a:off x="1259632" y="6155065"/>
            <a:ext cx="24432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solidFill>
                  <a:schemeClr val="tx2"/>
                </a:solidFill>
              </a:rPr>
              <a:t>V. </a:t>
            </a:r>
            <a:r>
              <a:rPr lang="en-US" sz="1100" i="1" dirty="0" err="1">
                <a:solidFill>
                  <a:schemeClr val="tx2"/>
                </a:solidFill>
              </a:rPr>
              <a:t>Schlott</a:t>
            </a:r>
            <a:r>
              <a:rPr lang="en-US" sz="1100" i="1" dirty="0">
                <a:solidFill>
                  <a:schemeClr val="tx2"/>
                </a:solidFill>
              </a:rPr>
              <a:t>, EPAC 2006, THPCH096 </a:t>
            </a:r>
            <a:endParaRPr lang="de-DE" sz="1100" i="1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6520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E18C1-A0C6-4ADF-A6DE-5CE9A667C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Compensate HOMs: Beam Alignment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C8C5B-9BF8-4A66-9CB8-88C88F5563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Transverse effects mainly from dipole modes</a:t>
            </a:r>
            <a:endParaRPr lang="en-US" sz="1800" dirty="0"/>
          </a:p>
          <a:p>
            <a:r>
              <a:rPr lang="en-US" sz="2000" dirty="0"/>
              <a:t>The dipole fields depend only on the offset of the exciting bunch</a:t>
            </a:r>
          </a:p>
          <a:p>
            <a:r>
              <a:rPr lang="en-US" sz="2000" dirty="0">
                <a:sym typeface="Symbol" panose="05050102010706020507" pitchFamily="18" charset="2"/>
              </a:rPr>
              <a:t> </a:t>
            </a:r>
            <a:r>
              <a:rPr lang="en-US" sz="2000" dirty="0">
                <a:solidFill>
                  <a:schemeClr val="accent2"/>
                </a:solidFill>
                <a:sym typeface="Symbol" panose="05050102010706020507" pitchFamily="18" charset="2"/>
              </a:rPr>
              <a:t>Monitor dipole modes </a:t>
            </a:r>
            <a:r>
              <a:rPr lang="en-US" sz="2000" dirty="0">
                <a:sym typeface="Symbol" panose="05050102010706020507" pitchFamily="18" charset="2"/>
              </a:rPr>
              <a:t>through couplers, and </a:t>
            </a:r>
            <a:r>
              <a:rPr lang="en-US" sz="2000" dirty="0">
                <a:solidFill>
                  <a:schemeClr val="accent2"/>
                </a:solidFill>
                <a:sym typeface="Symbol" panose="05050102010706020507" pitchFamily="18" charset="2"/>
              </a:rPr>
              <a:t>align the beam </a:t>
            </a:r>
            <a:r>
              <a:rPr lang="en-US" sz="2000" dirty="0">
                <a:sym typeface="Symbol" panose="05050102010706020507" pitchFamily="18" charset="2"/>
              </a:rPr>
              <a:t>to </a:t>
            </a:r>
            <a:r>
              <a:rPr lang="en-US" sz="2000" dirty="0">
                <a:solidFill>
                  <a:schemeClr val="accent2"/>
                </a:solidFill>
                <a:sym typeface="Symbol" panose="05050102010706020507" pitchFamily="18" charset="2"/>
              </a:rPr>
              <a:t>minimize their strength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E62B10-C437-4CA8-92A2-4942B9267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 HOM Mitigation | CAS RF for Accelerators, Berlin | Nicoleta Baboi, 30 June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DC4FB8-8F0C-4851-8A88-F6341E1776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Beam alignment to avoid transverse HOM excitation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377D8D6-57EA-4EFF-B15B-633A5E80FA02}"/>
              </a:ext>
            </a:extLst>
          </p:cNvPr>
          <p:cNvGrpSpPr/>
          <p:nvPr/>
        </p:nvGrpSpPr>
        <p:grpSpPr>
          <a:xfrm>
            <a:off x="5436096" y="2915446"/>
            <a:ext cx="3456383" cy="3609898"/>
            <a:chOff x="5292329" y="1278119"/>
            <a:chExt cx="3456383" cy="360989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DF86AE93-34F5-4DAE-A5A6-60FF19F75D64}"/>
                </a:ext>
              </a:extLst>
            </p:cNvPr>
            <p:cNvGrpSpPr/>
            <p:nvPr/>
          </p:nvGrpSpPr>
          <p:grpSpPr>
            <a:xfrm>
              <a:off x="5292329" y="1844824"/>
              <a:ext cx="3456383" cy="2894056"/>
              <a:chOff x="1044179" y="3284984"/>
              <a:chExt cx="3456383" cy="2894056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E0C28908-9393-4999-962B-380A128B6DD7}"/>
                  </a:ext>
                </a:extLst>
              </p:cNvPr>
              <p:cNvPicPr/>
              <p:nvPr/>
            </p:nvPicPr>
            <p:blipFill rotWithShape="1">
              <a:blip r:embed="rId2"/>
              <a:srcRect t="43298" r="44074"/>
              <a:stretch/>
            </p:blipFill>
            <p:spPr>
              <a:xfrm>
                <a:off x="1044179" y="3284984"/>
                <a:ext cx="3456383" cy="2894056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9" name="Line 3">
                <a:extLst>
                  <a:ext uri="{FF2B5EF4-FFF2-40B4-BE49-F238E27FC236}">
                    <a16:creationId xmlns:a16="http://schemas.microsoft.com/office/drawing/2014/main" id="{87C647D6-187F-46AA-B1FB-5AC97DF67041}"/>
                  </a:ext>
                </a:extLst>
              </p:cNvPr>
              <p:cNvSpPr/>
              <p:nvPr/>
            </p:nvSpPr>
            <p:spPr>
              <a:xfrm flipH="1">
                <a:off x="3203848" y="4237704"/>
                <a:ext cx="866707" cy="708292"/>
              </a:xfrm>
              <a:prstGeom prst="line">
                <a:avLst/>
              </a:prstGeom>
              <a:ln w="19050">
                <a:solidFill>
                  <a:schemeClr val="tx1"/>
                </a:solidFill>
                <a:round/>
                <a:tailEnd type="arrow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B01D4A3-E626-449D-AA5A-305E1BCEB003}"/>
                  </a:ext>
                </a:extLst>
              </p:cNvPr>
              <p:cNvSpPr txBox="1"/>
              <p:nvPr/>
            </p:nvSpPr>
            <p:spPr>
              <a:xfrm>
                <a:off x="2026102" y="3359285"/>
                <a:ext cx="96507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Wakefield</a:t>
                </a:r>
                <a:br>
                  <a:rPr lang="en-US" sz="1400" dirty="0"/>
                </a:br>
                <a:r>
                  <a:rPr lang="en-US" sz="1400" dirty="0"/>
                  <a:t> monitors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FC3F404C-1306-47DD-84F4-B43D14558A0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27964" y="3550671"/>
                <a:ext cx="718449" cy="14044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C65B1679-CD87-4624-B0C9-8FE97B68BB3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39752" y="3956808"/>
                <a:ext cx="73393" cy="635042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369D3E8-5722-492D-8000-978D6A90B7E6}"/>
                  </a:ext>
                </a:extLst>
              </p:cNvPr>
              <p:cNvSpPr txBox="1"/>
              <p:nvPr/>
            </p:nvSpPr>
            <p:spPr>
              <a:xfrm rot="19212096">
                <a:off x="3530033" y="4518815"/>
                <a:ext cx="63190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beam</a:t>
                </a:r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E4C6E51-8869-4C5E-89C8-053179FDD667}"/>
                </a:ext>
              </a:extLst>
            </p:cNvPr>
            <p:cNvSpPr txBox="1"/>
            <p:nvPr/>
          </p:nvSpPr>
          <p:spPr>
            <a:xfrm>
              <a:off x="5292330" y="1278119"/>
              <a:ext cx="34563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/>
                <a:t>Dedicated alignment monitors </a:t>
              </a:r>
              <a:br>
                <a:rPr lang="en-US" sz="1600" i="1" dirty="0"/>
              </a:br>
              <a:r>
                <a:rPr lang="en-US" sz="1600" i="1" dirty="0"/>
                <a:t>in a X-band structure</a:t>
              </a:r>
              <a:endParaRPr lang="en-US" sz="1400" i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C5738E6-EE3B-4F60-9918-447AE46DEB06}"/>
                </a:ext>
              </a:extLst>
            </p:cNvPr>
            <p:cNvSpPr txBox="1"/>
            <p:nvPr/>
          </p:nvSpPr>
          <p:spPr>
            <a:xfrm>
              <a:off x="5729937" y="4626407"/>
              <a:ext cx="26757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solidFill>
                    <a:schemeClr val="accent4"/>
                  </a:solidFill>
                </a:rPr>
                <a:t>M. </a:t>
              </a:r>
              <a:r>
                <a:rPr lang="en-US" sz="1100" i="1" dirty="0" err="1">
                  <a:solidFill>
                    <a:schemeClr val="accent4"/>
                  </a:solidFill>
                </a:rPr>
                <a:t>Dehler</a:t>
              </a:r>
              <a:r>
                <a:rPr lang="en-US" sz="1100" i="1" dirty="0">
                  <a:solidFill>
                    <a:schemeClr val="accent4"/>
                  </a:solidFill>
                </a:rPr>
                <a:t>, PRST-AB 12, 062001 (2009)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376C3FC-7C3B-4D03-9841-F05D7A10D166}"/>
              </a:ext>
            </a:extLst>
          </p:cNvPr>
          <p:cNvGrpSpPr/>
          <p:nvPr/>
        </p:nvGrpSpPr>
        <p:grpSpPr>
          <a:xfrm>
            <a:off x="179512" y="3422817"/>
            <a:ext cx="4550557" cy="3102527"/>
            <a:chOff x="179512" y="3422817"/>
            <a:chExt cx="4550557" cy="310252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9BC165C-1CD7-4421-AE13-33FE090F2A63}"/>
                </a:ext>
              </a:extLst>
            </p:cNvPr>
            <p:cNvGrpSpPr/>
            <p:nvPr/>
          </p:nvGrpSpPr>
          <p:grpSpPr>
            <a:xfrm>
              <a:off x="179512" y="3422817"/>
              <a:ext cx="4550557" cy="3102527"/>
              <a:chOff x="259399" y="3098697"/>
              <a:chExt cx="4550557" cy="310252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86B7696-FC34-4E8B-A69D-DEAFA607EF62}"/>
                  </a:ext>
                </a:extLst>
              </p:cNvPr>
              <p:cNvGrpSpPr/>
              <p:nvPr/>
            </p:nvGrpSpPr>
            <p:grpSpPr>
              <a:xfrm>
                <a:off x="417996" y="3685328"/>
                <a:ext cx="4319839" cy="2515896"/>
                <a:chOff x="572838" y="3939223"/>
                <a:chExt cx="3816672" cy="2160460"/>
              </a:xfrm>
            </p:grpSpPr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899C5ECF-C57D-4B76-9966-C94609CC1A1F}"/>
                    </a:ext>
                  </a:extLst>
                </p:cNvPr>
                <p:cNvGrpSpPr/>
                <p:nvPr/>
              </p:nvGrpSpPr>
              <p:grpSpPr>
                <a:xfrm>
                  <a:off x="2148203" y="3939223"/>
                  <a:ext cx="2241307" cy="2160460"/>
                  <a:chOff x="4422521" y="2063033"/>
                  <a:chExt cx="2087413" cy="1791109"/>
                </a:xfrm>
              </p:grpSpPr>
              <p:pic>
                <p:nvPicPr>
                  <p:cNvPr id="12" name="Picture 2">
                    <a:extLst>
                      <a:ext uri="{FF2B5EF4-FFF2-40B4-BE49-F238E27FC236}">
                        <a16:creationId xmlns:a16="http://schemas.microsoft.com/office/drawing/2014/main" id="{C0E78802-4F25-4235-A436-28A077B174A6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1" r="52428" b="53736"/>
                  <a:stretch/>
                </p:blipFill>
                <p:spPr bwMode="auto">
                  <a:xfrm>
                    <a:off x="4422521" y="2063033"/>
                    <a:ext cx="2087413" cy="16470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13" name="Picture 2">
                    <a:extLst>
                      <a:ext uri="{FF2B5EF4-FFF2-40B4-BE49-F238E27FC236}">
                        <a16:creationId xmlns:a16="http://schemas.microsoft.com/office/drawing/2014/main" id="{55D93B24-6CCE-4F7D-8C42-742EAA65399F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96554" r="52428" b="-526"/>
                  <a:stretch/>
                </p:blipFill>
                <p:spPr bwMode="auto">
                  <a:xfrm>
                    <a:off x="4422521" y="3712708"/>
                    <a:ext cx="2087413" cy="141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id="{692B85F4-CEEC-48FE-A097-5551B98C632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72838" y="4046352"/>
                  <a:ext cx="1465939" cy="1260398"/>
                </a:xfrm>
                <a:prstGeom prst="rect">
                  <a:avLst/>
                </a:prstGeom>
                <a:noFill/>
                <a:ln w="28575">
                  <a:noFill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cxnSp>
              <p:nvCxnSpPr>
                <p:cNvPr id="9" name="Straight Arrow Connector 8">
                  <a:extLst>
                    <a:ext uri="{FF2B5EF4-FFF2-40B4-BE49-F238E27FC236}">
                      <a16:creationId xmlns:a16="http://schemas.microsoft.com/office/drawing/2014/main" id="{6C213CB6-3E38-4257-A777-7FF1DB816894}"/>
                    </a:ext>
                  </a:extLst>
                </p:cNvPr>
                <p:cNvCxnSpPr/>
                <p:nvPr/>
              </p:nvCxnSpPr>
              <p:spPr bwMode="auto">
                <a:xfrm>
                  <a:off x="1184762" y="4676551"/>
                  <a:ext cx="1394544" cy="363139"/>
                </a:xfrm>
                <a:prstGeom prst="straightConnector1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000099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3B065626-F0AC-443C-8F48-4941E1BBD91A}"/>
                    </a:ext>
                  </a:extLst>
                </p:cNvPr>
                <p:cNvSpPr txBox="1"/>
                <p:nvPr/>
              </p:nvSpPr>
              <p:spPr>
                <a:xfrm>
                  <a:off x="2895009" y="5890129"/>
                  <a:ext cx="1100381" cy="16520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tIns="0" bIns="0" rtlCol="0">
                  <a:spAutoFit/>
                </a:bodyPr>
                <a:lstStyle/>
                <a:p>
                  <a:r>
                    <a:rPr lang="en-US" sz="1200" dirty="0">
                      <a:latin typeface="Times New Roman" pitchFamily="18" charset="0"/>
                      <a:cs typeface="Times New Roman" pitchFamily="18" charset="0"/>
                    </a:rPr>
                    <a:t>Beam offset [mm]</a:t>
                  </a:r>
                </a:p>
              </p:txBody>
            </p:sp>
          </p:grp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8466B5B-3A1E-4603-9C39-852C53A42057}"/>
                  </a:ext>
                </a:extLst>
              </p:cNvPr>
              <p:cNvSpPr txBox="1"/>
              <p:nvPr/>
            </p:nvSpPr>
            <p:spPr>
              <a:xfrm>
                <a:off x="259399" y="3098697"/>
                <a:ext cx="455055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Amplitude of dipole mode signal versus </a:t>
                </a:r>
                <a:br>
                  <a:rPr lang="en-US" sz="1600" dirty="0"/>
                </a:br>
                <a:r>
                  <a:rPr lang="en-US" sz="1600" dirty="0"/>
                  <a:t>exciting bunch offset for a TESLA cavity</a:t>
                </a:r>
                <a:endParaRPr lang="de-DE" sz="1600" dirty="0" err="1"/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41DC8AA-BAFF-4145-AD24-4ACF3813823D}"/>
                </a:ext>
              </a:extLst>
            </p:cNvPr>
            <p:cNvSpPr txBox="1"/>
            <p:nvPr/>
          </p:nvSpPr>
          <p:spPr>
            <a:xfrm>
              <a:off x="367169" y="6179758"/>
              <a:ext cx="168187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i="1" dirty="0">
                  <a:solidFill>
                    <a:schemeClr val="tx2"/>
                  </a:solidFill>
                </a:rPr>
                <a:t>N. Baboi, HOMSC2016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868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Contents</a:t>
            </a:r>
          </a:p>
        </p:txBody>
      </p:sp>
      <p:sp>
        <p:nvSpPr>
          <p:cNvPr id="8" name="Textplatzhalter 7"/>
          <p:cNvSpPr>
            <a:spLocks noGrp="1"/>
          </p:cNvSpPr>
          <p:nvPr>
            <p:ph idx="1"/>
          </p:nvPr>
        </p:nvSpPr>
        <p:spPr>
          <a:xfrm>
            <a:off x="395288" y="1406426"/>
            <a:ext cx="4105276" cy="5010249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sz="2000" b="1" noProof="0" dirty="0">
                <a:solidFill>
                  <a:schemeClr val="accent1"/>
                </a:solidFill>
              </a:rPr>
              <a:t>1. Introduction</a:t>
            </a: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2"/>
                </a:solidFill>
              </a:rPr>
              <a:t>2. Avoid HOMs</a:t>
            </a: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bg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bg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2"/>
                </a:solidFill>
              </a:rPr>
              <a:t>3. Compensate HOM effects</a:t>
            </a: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bg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bg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2"/>
                </a:solidFill>
              </a:rPr>
              <a:t>4. Uses of HOMs</a:t>
            </a:r>
          </a:p>
          <a:p>
            <a:pPr marL="266700" lvl="1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2"/>
                </a:solidFill>
              </a:rPr>
              <a:t>	</a:t>
            </a: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bg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2"/>
                </a:solidFill>
              </a:rPr>
              <a:t>5. Summary</a:t>
            </a:r>
            <a:endParaRPr lang="en-US" sz="2000" b="1" noProof="0" dirty="0">
              <a:solidFill>
                <a:schemeClr val="bg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b="1" noProof="0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br>
              <a:rPr lang="en-US" sz="2000" noProof="0" dirty="0"/>
            </a:br>
            <a:endParaRPr lang="en-US" sz="2000" noProof="0" dirty="0"/>
          </a:p>
          <a:p>
            <a:pPr marL="0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9" name="Textplatzhalter 8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266700" lvl="1" indent="0">
              <a:spcAft>
                <a:spcPts val="0"/>
              </a:spcAft>
              <a:buNone/>
            </a:pPr>
            <a:r>
              <a:rPr lang="en-US" sz="2000" b="1" dirty="0" err="1">
                <a:solidFill>
                  <a:schemeClr val="accent2"/>
                </a:solidFill>
              </a:rPr>
              <a:t>Wakefields</a:t>
            </a:r>
            <a:endParaRPr lang="en-US" sz="2000" b="1" dirty="0">
              <a:solidFill>
                <a:schemeClr val="accent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dirty="0"/>
          </a:p>
          <a:p>
            <a:pPr marL="266700" lvl="1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2"/>
                </a:solidFill>
              </a:rPr>
              <a:t>HOMs</a:t>
            </a: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2"/>
                </a:solidFill>
              </a:rPr>
              <a:t>Issues due to HOMs</a:t>
            </a: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1755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D31F0-B444-40B2-B60A-8BEE1FFAC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Compensate HOMs: Retuning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4A03D3-E58E-4C53-91A7-15FC7E3E70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It may happen that one HOM unluckily hits a beam spectrum line</a:t>
            </a:r>
          </a:p>
          <a:p>
            <a:pPr lvl="1"/>
            <a:r>
              <a:rPr lang="en-US" sz="1800" dirty="0">
                <a:sym typeface="Symbol" panose="05050102010706020507" pitchFamily="18" charset="2"/>
              </a:rPr>
              <a:t></a:t>
            </a:r>
            <a:r>
              <a:rPr lang="en-US" sz="1800" dirty="0"/>
              <a:t> Resonant amplification of HOM field</a:t>
            </a:r>
          </a:p>
          <a:p>
            <a:pPr lvl="1"/>
            <a:endParaRPr lang="en-US" sz="1800" dirty="0"/>
          </a:p>
          <a:p>
            <a:r>
              <a:rPr lang="en-US" sz="2000" dirty="0">
                <a:solidFill>
                  <a:schemeClr val="accent2"/>
                </a:solidFill>
              </a:rPr>
              <a:t>Detune and retune </a:t>
            </a:r>
            <a:r>
              <a:rPr lang="en-US" sz="2000" dirty="0"/>
              <a:t>the operating</a:t>
            </a:r>
            <a:br>
              <a:rPr lang="en-US" sz="2000" dirty="0"/>
            </a:br>
            <a:r>
              <a:rPr lang="en-US" sz="2000" dirty="0"/>
              <a:t>mode back to the resonance</a:t>
            </a:r>
          </a:p>
          <a:p>
            <a:pPr lvl="1"/>
            <a:r>
              <a:rPr lang="en-US" sz="1800" dirty="0"/>
              <a:t>HOMs move because of small </a:t>
            </a:r>
            <a:br>
              <a:rPr lang="en-US" sz="1800" dirty="0"/>
            </a:br>
            <a:r>
              <a:rPr lang="en-US" sz="1800" dirty="0"/>
              <a:t>inelastic deformation</a:t>
            </a:r>
          </a:p>
          <a:p>
            <a:pPr lvl="1"/>
            <a:endParaRPr lang="en-US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4DA8F-462A-40D7-B403-808CAB7C9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DCF407-F509-4FA1-941E-988B8D23A56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Cavity detuning and retuning</a:t>
            </a:r>
          </a:p>
          <a:p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F75472A-FC43-4DB7-B3FD-A93410F737B4}"/>
              </a:ext>
            </a:extLst>
          </p:cNvPr>
          <p:cNvGrpSpPr/>
          <p:nvPr/>
        </p:nvGrpSpPr>
        <p:grpSpPr>
          <a:xfrm>
            <a:off x="4758441" y="2360892"/>
            <a:ext cx="4050757" cy="4025545"/>
            <a:chOff x="4697955" y="2360892"/>
            <a:chExt cx="4050757" cy="402554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A5A0DFF-85AD-45DB-B2A5-5F8B5BDF2BED}"/>
                </a:ext>
              </a:extLst>
            </p:cNvPr>
            <p:cNvSpPr txBox="1"/>
            <p:nvPr/>
          </p:nvSpPr>
          <p:spPr>
            <a:xfrm>
              <a:off x="6278216" y="6124827"/>
              <a:ext cx="21387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solidFill>
                    <a:schemeClr val="accent4"/>
                  </a:solidFill>
                </a:rPr>
                <a:t>N. </a:t>
              </a:r>
              <a:r>
                <a:rPr lang="en-US" sz="1100" i="1" dirty="0" err="1">
                  <a:solidFill>
                    <a:schemeClr val="accent4"/>
                  </a:solidFill>
                </a:rPr>
                <a:t>Solyak</a:t>
              </a:r>
              <a:r>
                <a:rPr lang="en-US" sz="1100" i="1" dirty="0">
                  <a:solidFill>
                    <a:schemeClr val="accent4"/>
                  </a:solidFill>
                </a:rPr>
                <a:t>, IPAC10, TUPEA020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2109D4F-FC7D-4A78-81CF-0AC0B79DA8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97955" y="2996952"/>
              <a:ext cx="4050757" cy="3097637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94A7EDA-42C5-4696-B7D6-B4F2353AD133}"/>
                </a:ext>
              </a:extLst>
            </p:cNvPr>
            <p:cNvSpPr txBox="1"/>
            <p:nvPr/>
          </p:nvSpPr>
          <p:spPr>
            <a:xfrm>
              <a:off x="4697955" y="2360892"/>
              <a:ext cx="40507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err="1"/>
                <a:t>Detuning</a:t>
              </a:r>
              <a:r>
                <a:rPr lang="de-DE" dirty="0"/>
                <a:t> and </a:t>
              </a:r>
              <a:r>
                <a:rPr lang="de-DE" dirty="0" err="1"/>
                <a:t>retuning</a:t>
              </a:r>
              <a:r>
                <a:rPr lang="de-DE" dirty="0"/>
                <a:t> a </a:t>
              </a:r>
              <a:br>
                <a:rPr lang="de-DE" dirty="0"/>
              </a:br>
              <a:r>
                <a:rPr lang="de-DE" dirty="0"/>
                <a:t>1.3 GHz ILC-type </a:t>
              </a:r>
              <a:r>
                <a:rPr lang="de-DE" dirty="0" err="1"/>
                <a:t>cavity</a:t>
              </a:r>
              <a:endParaRPr lang="de-DE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101837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Contents</a:t>
            </a:r>
          </a:p>
        </p:txBody>
      </p:sp>
      <p:sp>
        <p:nvSpPr>
          <p:cNvPr id="8" name="Textplatzhalter 7"/>
          <p:cNvSpPr>
            <a:spLocks noGrp="1"/>
          </p:cNvSpPr>
          <p:nvPr>
            <p:ph idx="1"/>
          </p:nvPr>
        </p:nvSpPr>
        <p:spPr>
          <a:xfrm>
            <a:off x="395288" y="1406426"/>
            <a:ext cx="4105276" cy="5010249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sz="2000" b="1" noProof="0" dirty="0">
                <a:solidFill>
                  <a:schemeClr val="bg2"/>
                </a:solidFill>
              </a:rPr>
              <a:t>1. Introduction</a:t>
            </a: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bg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bg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2"/>
                </a:solidFill>
              </a:rPr>
              <a:t>2. Avoid HOMs</a:t>
            </a: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bg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bg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2"/>
                </a:solidFill>
              </a:rPr>
              <a:t>3. Compensate HOM effects</a:t>
            </a: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1"/>
                </a:solidFill>
              </a:rPr>
              <a:t>4. Uses of HOMs</a:t>
            </a:r>
          </a:p>
          <a:p>
            <a:pPr marL="266700" lvl="1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1"/>
                </a:solidFill>
              </a:rPr>
              <a:t>	</a:t>
            </a: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2"/>
                </a:solidFill>
              </a:rPr>
              <a:t>5. Summary</a:t>
            </a:r>
            <a:endParaRPr lang="en-US" sz="2000" b="1" noProof="0" dirty="0">
              <a:solidFill>
                <a:schemeClr val="bg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b="1" noProof="0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br>
              <a:rPr lang="en-US" sz="2000" noProof="0" dirty="0"/>
            </a:br>
            <a:endParaRPr lang="en-US" sz="2000" noProof="0" dirty="0"/>
          </a:p>
          <a:p>
            <a:pPr marL="0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9" name="Textplatzhalter 8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endParaRPr lang="en-US" sz="2000" b="1" noProof="0" dirty="0">
              <a:solidFill>
                <a:schemeClr val="accent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b="1" noProof="0" dirty="0">
              <a:solidFill>
                <a:schemeClr val="accent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b="1" noProof="0" dirty="0">
              <a:solidFill>
                <a:schemeClr val="accent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b="1" noProof="0" dirty="0">
              <a:solidFill>
                <a:schemeClr val="accent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2"/>
                </a:solidFill>
              </a:rPr>
              <a:t>Diagnostic of Accelerating Structures</a:t>
            </a:r>
          </a:p>
          <a:p>
            <a:pPr marL="0" indent="0">
              <a:spcAft>
                <a:spcPts val="0"/>
              </a:spcAft>
              <a:buNone/>
            </a:pPr>
            <a:endParaRPr lang="en-US" sz="2000" b="1" noProof="0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2"/>
                </a:solidFill>
              </a:rPr>
              <a:t>Diagnostic of Beam</a:t>
            </a:r>
            <a:endParaRPr lang="en-US" sz="2000" b="1" noProof="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1129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01394F9-0764-4515-9136-C9A5224DD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Use HOMs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2EA4B7-7233-4CC8-B7D5-E1F70F0CB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1406426"/>
            <a:ext cx="4618812" cy="5010249"/>
          </a:xfrm>
        </p:spPr>
        <p:txBody>
          <a:bodyPr/>
          <a:lstStyle/>
          <a:p>
            <a:r>
              <a:rPr lang="en-US" dirty="0"/>
              <a:t>Monitor HOMs through damping couplers</a:t>
            </a:r>
          </a:p>
          <a:p>
            <a:pPr lvl="1"/>
            <a:r>
              <a:rPr lang="en-US" dirty="0"/>
              <a:t>Measure cell alignment</a:t>
            </a:r>
          </a:p>
          <a:p>
            <a:pPr lvl="2"/>
            <a:r>
              <a:rPr lang="en-US" dirty="0"/>
              <a:t>Due to varying cell dimensions along detuned structure, the modes are localized in part of it giving information on different cells</a:t>
            </a:r>
          </a:p>
          <a:p>
            <a:pPr lvl="1"/>
            <a:r>
              <a:rPr lang="en-US" dirty="0"/>
              <a:t>Monitor SC cavity alignment in cryo-module</a:t>
            </a:r>
          </a:p>
          <a:p>
            <a:pPr lvl="2"/>
            <a:r>
              <a:rPr lang="en-US" dirty="0"/>
              <a:t>Monitor dipole mode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196F9C9-6EC1-4955-B76A-940B89EE2D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Diagnostic of accelerating structures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3860F26-9F36-4788-BE94-DB378F587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E884BD1-27CD-427B-B6EE-9CCE2E838EE9}"/>
              </a:ext>
            </a:extLst>
          </p:cNvPr>
          <p:cNvGrpSpPr/>
          <p:nvPr/>
        </p:nvGrpSpPr>
        <p:grpSpPr>
          <a:xfrm>
            <a:off x="504386" y="3963192"/>
            <a:ext cx="4139052" cy="2441441"/>
            <a:chOff x="504386" y="3963192"/>
            <a:chExt cx="4139052" cy="2441441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BCB185D-E60C-454D-98F3-337123A1FB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4388" y="4509120"/>
              <a:ext cx="4139050" cy="1600583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F814194-221F-49D5-9AFD-25ECFEA4A9BC}"/>
                </a:ext>
              </a:extLst>
            </p:cNvPr>
            <p:cNvSpPr txBox="1"/>
            <p:nvPr/>
          </p:nvSpPr>
          <p:spPr>
            <a:xfrm>
              <a:off x="1187624" y="6143023"/>
              <a:ext cx="311174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solidFill>
                    <a:schemeClr val="accent4"/>
                  </a:solidFill>
                </a:rPr>
                <a:t>S. Molloy, Meas. Sci. Technol. 18, 2314 (2007)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FDA3AF0-130A-464B-BA5A-41D09F1E936D}"/>
                </a:ext>
              </a:extLst>
            </p:cNvPr>
            <p:cNvSpPr txBox="1"/>
            <p:nvPr/>
          </p:nvSpPr>
          <p:spPr>
            <a:xfrm>
              <a:off x="504386" y="3963192"/>
              <a:ext cx="41390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/>
                <a:t>Transverse offset of SC TESLA cavities </a:t>
              </a:r>
              <a:br>
                <a:rPr lang="en-US" sz="1600" i="1" dirty="0"/>
              </a:br>
              <a:r>
                <a:rPr lang="en-US" sz="1600" i="1" dirty="0"/>
                <a:t>in cryo-module</a:t>
              </a:r>
              <a:endParaRPr lang="en-US" sz="1400" i="1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BA1D93B-9C0E-4584-B84B-C0582C812A0F}"/>
              </a:ext>
            </a:extLst>
          </p:cNvPr>
          <p:cNvGrpSpPr/>
          <p:nvPr/>
        </p:nvGrpSpPr>
        <p:grpSpPr>
          <a:xfrm>
            <a:off x="5292330" y="1326561"/>
            <a:ext cx="3510098" cy="1441258"/>
            <a:chOff x="5292330" y="1315450"/>
            <a:chExt cx="3510098" cy="144125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E597ECF-BB6E-4C96-BDE7-76D301706EC1}"/>
                </a:ext>
              </a:extLst>
            </p:cNvPr>
            <p:cNvGrpSpPr/>
            <p:nvPr/>
          </p:nvGrpSpPr>
          <p:grpSpPr>
            <a:xfrm>
              <a:off x="5875832" y="1835525"/>
              <a:ext cx="2926596" cy="921183"/>
              <a:chOff x="1627682" y="3275685"/>
              <a:chExt cx="2926596" cy="921183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D188F64D-0416-4940-8575-3B5138F381A6}"/>
                  </a:ext>
                </a:extLst>
              </p:cNvPr>
              <p:cNvPicPr/>
              <p:nvPr/>
            </p:nvPicPr>
            <p:blipFill rotWithShape="1">
              <a:blip r:embed="rId3"/>
              <a:srcRect l="29124" t="40945" r="42670" b="41008"/>
              <a:stretch/>
            </p:blipFill>
            <p:spPr>
              <a:xfrm>
                <a:off x="2811080" y="3275685"/>
                <a:ext cx="1743198" cy="921183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635057D-7D00-47C0-8452-26945AB955DB}"/>
                  </a:ext>
                </a:extLst>
              </p:cNvPr>
              <p:cNvSpPr txBox="1"/>
              <p:nvPr/>
            </p:nvSpPr>
            <p:spPr>
              <a:xfrm>
                <a:off x="1627682" y="3347174"/>
                <a:ext cx="107632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Wakefield</a:t>
                </a:r>
                <a:br>
                  <a:rPr lang="en-US" sz="1600" dirty="0"/>
                </a:br>
                <a:r>
                  <a:rPr lang="en-US" sz="1600" dirty="0"/>
                  <a:t> monitors</a:t>
                </a:r>
              </a:p>
            </p:txBody>
          </p:sp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8F944505-362C-408C-99BF-14AA0CD0B7D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27964" y="3550671"/>
                <a:ext cx="718449" cy="140449"/>
              </a:xfrm>
              <a:prstGeom prst="straightConnector1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44126AB-2760-49C7-869A-7BE86A4B20B1}"/>
                </a:ext>
              </a:extLst>
            </p:cNvPr>
            <p:cNvSpPr txBox="1"/>
            <p:nvPr/>
          </p:nvSpPr>
          <p:spPr>
            <a:xfrm>
              <a:off x="5292330" y="1315450"/>
              <a:ext cx="345638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/>
                <a:t>X-band rf structure with </a:t>
              </a:r>
              <a:br>
                <a:rPr lang="en-US" sz="1600" i="1" dirty="0"/>
              </a:br>
              <a:r>
                <a:rPr lang="en-US" sz="1600" i="1" dirty="0"/>
                <a:t>integrated alignment monitors</a:t>
              </a:r>
              <a:endParaRPr lang="en-US" sz="1400" i="1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95D40A6B-F1D1-4053-A1A9-23DC4CAE4401}"/>
              </a:ext>
            </a:extLst>
          </p:cNvPr>
          <p:cNvGrpSpPr/>
          <p:nvPr/>
        </p:nvGrpSpPr>
        <p:grpSpPr>
          <a:xfrm>
            <a:off x="4979496" y="2931945"/>
            <a:ext cx="4003276" cy="3521391"/>
            <a:chOff x="4979496" y="2931945"/>
            <a:chExt cx="4003276" cy="352139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935B54D-6052-4DCD-A54F-ED5F17E1CD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79496" y="2931945"/>
              <a:ext cx="4003276" cy="3303674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27CEB7E-C80C-44ED-9F88-41E0D45683C3}"/>
                </a:ext>
              </a:extLst>
            </p:cNvPr>
            <p:cNvSpPr txBox="1"/>
            <p:nvPr/>
          </p:nvSpPr>
          <p:spPr>
            <a:xfrm>
              <a:off x="5873705" y="6191726"/>
              <a:ext cx="26757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solidFill>
                    <a:schemeClr val="accent4"/>
                  </a:solidFill>
                </a:rPr>
                <a:t>M. </a:t>
              </a:r>
              <a:r>
                <a:rPr lang="en-US" sz="1100" i="1" dirty="0" err="1">
                  <a:solidFill>
                    <a:schemeClr val="accent4"/>
                  </a:solidFill>
                </a:rPr>
                <a:t>Dehler</a:t>
              </a:r>
              <a:r>
                <a:rPr lang="en-US" sz="1100" i="1" dirty="0">
                  <a:solidFill>
                    <a:schemeClr val="accent4"/>
                  </a:solidFill>
                </a:rPr>
                <a:t>, PRST-AB 12, 062001 (2009)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9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C43E14A6-E830-408B-8987-F03694EBDEFE}"/>
              </a:ext>
            </a:extLst>
          </p:cNvPr>
          <p:cNvGrpSpPr/>
          <p:nvPr/>
        </p:nvGrpSpPr>
        <p:grpSpPr>
          <a:xfrm>
            <a:off x="410117" y="4009448"/>
            <a:ext cx="4319839" cy="2515896"/>
            <a:chOff x="572838" y="3939223"/>
            <a:chExt cx="3816672" cy="2160460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20E5D9AC-5032-465A-A332-C66EA1A640E6}"/>
                </a:ext>
              </a:extLst>
            </p:cNvPr>
            <p:cNvGrpSpPr/>
            <p:nvPr/>
          </p:nvGrpSpPr>
          <p:grpSpPr>
            <a:xfrm>
              <a:off x="2148203" y="3939223"/>
              <a:ext cx="2241307" cy="2160460"/>
              <a:chOff x="4422521" y="2063033"/>
              <a:chExt cx="2087413" cy="1791109"/>
            </a:xfrm>
          </p:grpSpPr>
          <p:pic>
            <p:nvPicPr>
              <p:cNvPr id="33" name="Picture 2">
                <a:extLst>
                  <a:ext uri="{FF2B5EF4-FFF2-40B4-BE49-F238E27FC236}">
                    <a16:creationId xmlns:a16="http://schemas.microsoft.com/office/drawing/2014/main" id="{30B6F707-6272-43D5-8EEB-B14C367042D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" r="52428" b="53736"/>
              <a:stretch/>
            </p:blipFill>
            <p:spPr bwMode="auto">
              <a:xfrm>
                <a:off x="4422521" y="2063033"/>
                <a:ext cx="2087413" cy="16470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4" name="Picture 2">
                <a:extLst>
                  <a:ext uri="{FF2B5EF4-FFF2-40B4-BE49-F238E27FC236}">
                    <a16:creationId xmlns:a16="http://schemas.microsoft.com/office/drawing/2014/main" id="{2F3DCCB8-EBC2-40EF-BB19-3EA98338B19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6554" r="52428" b="-526"/>
              <a:stretch/>
            </p:blipFill>
            <p:spPr bwMode="auto">
              <a:xfrm>
                <a:off x="4422521" y="3712708"/>
                <a:ext cx="2087413" cy="1414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BF9426CA-4FFF-4783-8EB9-EEABDC0279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838" y="4046352"/>
              <a:ext cx="1465939" cy="126039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2F295A25-F2E9-46B1-8E60-3D9F3B831750}"/>
                </a:ext>
              </a:extLst>
            </p:cNvPr>
            <p:cNvCxnSpPr/>
            <p:nvPr/>
          </p:nvCxnSpPr>
          <p:spPr bwMode="auto">
            <a:xfrm>
              <a:off x="1184762" y="4676551"/>
              <a:ext cx="1394544" cy="363139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3FBF23F-CD0C-4B2C-BE9B-EE1D27150436}"/>
                </a:ext>
              </a:extLst>
            </p:cNvPr>
            <p:cNvSpPr txBox="1"/>
            <p:nvPr/>
          </p:nvSpPr>
          <p:spPr>
            <a:xfrm>
              <a:off x="2895009" y="5890129"/>
              <a:ext cx="1100381" cy="16520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Beam offset [mm]</a:t>
              </a:r>
            </a:p>
          </p:txBody>
        </p:sp>
      </p:grp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2EA4B7-7233-4CC8-B7D5-E1F70F0CB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7" y="1406426"/>
            <a:ext cx="8353425" cy="716031"/>
          </a:xfrm>
        </p:spPr>
        <p:txBody>
          <a:bodyPr/>
          <a:lstStyle/>
          <a:p>
            <a:r>
              <a:rPr lang="en-US" sz="2000" dirty="0"/>
              <a:t>Monitor selected HOMs (e.g. with </a:t>
            </a:r>
            <a:r>
              <a:rPr lang="en-US" sz="2000" dirty="0" err="1"/>
              <a:t>downconverting</a:t>
            </a:r>
            <a:r>
              <a:rPr lang="en-US" sz="2000" dirty="0"/>
              <a:t> electronics)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01394F9-0764-4515-9136-C9A5224DD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Use HOMs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196F9C9-6EC1-4955-B76A-940B89EE2D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Diagnostic of beam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3860F26-9F36-4788-BE94-DB378F587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FEB8209-D932-4408-AC48-53F691B1C58A}"/>
              </a:ext>
            </a:extLst>
          </p:cNvPr>
          <p:cNvGrpSpPr/>
          <p:nvPr/>
        </p:nvGrpSpPr>
        <p:grpSpPr>
          <a:xfrm>
            <a:off x="1476332" y="1932299"/>
            <a:ext cx="6651489" cy="990116"/>
            <a:chOff x="1808943" y="1724348"/>
            <a:chExt cx="6651489" cy="990116"/>
          </a:xfrm>
        </p:grpSpPr>
        <p:sp>
          <p:nvSpPr>
            <p:cNvPr id="6" name="Rounded Rectangle 14">
              <a:extLst>
                <a:ext uri="{FF2B5EF4-FFF2-40B4-BE49-F238E27FC236}">
                  <a16:creationId xmlns:a16="http://schemas.microsoft.com/office/drawing/2014/main" id="{183990D5-4065-4445-AA4E-A54296158C85}"/>
                </a:ext>
              </a:extLst>
            </p:cNvPr>
            <p:cNvSpPr/>
            <p:nvPr/>
          </p:nvSpPr>
          <p:spPr>
            <a:xfrm>
              <a:off x="2612963" y="1983875"/>
              <a:ext cx="1025972" cy="47106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BP filter</a:t>
              </a:r>
            </a:p>
          </p:txBody>
        </p:sp>
        <p:sp>
          <p:nvSpPr>
            <p:cNvPr id="10" name="Rounded Rectangle 15">
              <a:extLst>
                <a:ext uri="{FF2B5EF4-FFF2-40B4-BE49-F238E27FC236}">
                  <a16:creationId xmlns:a16="http://schemas.microsoft.com/office/drawing/2014/main" id="{F6B2727D-8C0C-474A-B714-EF23440EF5FC}"/>
                </a:ext>
              </a:extLst>
            </p:cNvPr>
            <p:cNvSpPr/>
            <p:nvPr/>
          </p:nvSpPr>
          <p:spPr>
            <a:xfrm>
              <a:off x="3844129" y="1983875"/>
              <a:ext cx="1077271" cy="47106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Mixer</a:t>
              </a:r>
            </a:p>
          </p:txBody>
        </p:sp>
        <p:sp>
          <p:nvSpPr>
            <p:cNvPr id="11" name="Rounded Rectangle 16">
              <a:extLst>
                <a:ext uri="{FF2B5EF4-FFF2-40B4-BE49-F238E27FC236}">
                  <a16:creationId xmlns:a16="http://schemas.microsoft.com/office/drawing/2014/main" id="{B371DEE3-7A43-4C45-8E53-27DEC0C0A782}"/>
                </a:ext>
              </a:extLst>
            </p:cNvPr>
            <p:cNvSpPr/>
            <p:nvPr/>
          </p:nvSpPr>
          <p:spPr>
            <a:xfrm>
              <a:off x="5101004" y="1983875"/>
              <a:ext cx="1170079" cy="47106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600" dirty="0"/>
                <a:t>ADC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94C26AC-D626-41A7-8FB1-61CD543110AD}"/>
                </a:ext>
              </a:extLst>
            </p:cNvPr>
            <p:cNvSpPr txBox="1"/>
            <p:nvPr/>
          </p:nvSpPr>
          <p:spPr>
            <a:xfrm>
              <a:off x="1808943" y="1957796"/>
              <a:ext cx="6527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HOM </a:t>
              </a:r>
              <a:br>
                <a:rPr lang="en-US" sz="1400" dirty="0"/>
              </a:br>
              <a:r>
                <a:rPr lang="en-US" sz="1400" dirty="0"/>
                <a:t>signal</a:t>
              </a:r>
              <a:endParaRPr lang="de-DE" sz="1400" dirty="0"/>
            </a:p>
          </p:txBody>
        </p:sp>
        <p:sp>
          <p:nvSpPr>
            <p:cNvPr id="13" name="Right Arrow 18">
              <a:extLst>
                <a:ext uri="{FF2B5EF4-FFF2-40B4-BE49-F238E27FC236}">
                  <a16:creationId xmlns:a16="http://schemas.microsoft.com/office/drawing/2014/main" id="{50034612-A056-486A-B847-8964B39C785B}"/>
                </a:ext>
              </a:extLst>
            </p:cNvPr>
            <p:cNvSpPr/>
            <p:nvPr/>
          </p:nvSpPr>
          <p:spPr>
            <a:xfrm flipV="1">
              <a:off x="3672386" y="2202790"/>
              <a:ext cx="153896" cy="332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Right Arrow 19">
              <a:extLst>
                <a:ext uri="{FF2B5EF4-FFF2-40B4-BE49-F238E27FC236}">
                  <a16:creationId xmlns:a16="http://schemas.microsoft.com/office/drawing/2014/main" id="{6C411DE0-3BD4-4A5E-90DC-7666A2C4B307}"/>
                </a:ext>
              </a:extLst>
            </p:cNvPr>
            <p:cNvSpPr/>
            <p:nvPr/>
          </p:nvSpPr>
          <p:spPr>
            <a:xfrm flipV="1">
              <a:off x="4937932" y="2202790"/>
              <a:ext cx="153896" cy="332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ight Arrow 20">
              <a:extLst>
                <a:ext uri="{FF2B5EF4-FFF2-40B4-BE49-F238E27FC236}">
                  <a16:creationId xmlns:a16="http://schemas.microsoft.com/office/drawing/2014/main" id="{E0E14C78-D272-4CFD-A797-2F5B7691D648}"/>
                </a:ext>
              </a:extLst>
            </p:cNvPr>
            <p:cNvSpPr/>
            <p:nvPr/>
          </p:nvSpPr>
          <p:spPr>
            <a:xfrm flipV="1">
              <a:off x="2441975" y="2202790"/>
              <a:ext cx="153896" cy="332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9D200A94-97FD-45EE-808D-CD6621EFE70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50" t="6853" r="6380" b="24527"/>
            <a:stretch/>
          </p:blipFill>
          <p:spPr bwMode="auto">
            <a:xfrm>
              <a:off x="6496065" y="1724348"/>
              <a:ext cx="1964367" cy="990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Right Arrow 22">
              <a:extLst>
                <a:ext uri="{FF2B5EF4-FFF2-40B4-BE49-F238E27FC236}">
                  <a16:creationId xmlns:a16="http://schemas.microsoft.com/office/drawing/2014/main" id="{43ABA12B-7AC3-4BE1-82E5-826CD9341A15}"/>
                </a:ext>
              </a:extLst>
            </p:cNvPr>
            <p:cNvSpPr/>
            <p:nvPr/>
          </p:nvSpPr>
          <p:spPr>
            <a:xfrm flipV="1">
              <a:off x="6300192" y="2202790"/>
              <a:ext cx="153896" cy="3323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9CC2BF1-4020-4335-8B27-66228FFB9003}"/>
              </a:ext>
            </a:extLst>
          </p:cNvPr>
          <p:cNvGrpSpPr/>
          <p:nvPr/>
        </p:nvGrpSpPr>
        <p:grpSpPr>
          <a:xfrm>
            <a:off x="5575527" y="3747199"/>
            <a:ext cx="3158653" cy="2418105"/>
            <a:chOff x="5575527" y="3791454"/>
            <a:chExt cx="3158653" cy="241810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57F37EB-19D5-4CFF-8C47-A1F1DBFF2B3A}"/>
                </a:ext>
              </a:extLst>
            </p:cNvPr>
            <p:cNvGrpSpPr/>
            <p:nvPr/>
          </p:nvGrpSpPr>
          <p:grpSpPr>
            <a:xfrm>
              <a:off x="5575527" y="3791454"/>
              <a:ext cx="3158653" cy="2418105"/>
              <a:chOff x="5715000" y="3733800"/>
              <a:chExt cx="3554413" cy="2667000"/>
            </a:xfrm>
          </p:grpSpPr>
          <p:pic>
            <p:nvPicPr>
              <p:cNvPr id="19" name="Content Placeholder 3">
                <a:extLst>
                  <a:ext uri="{FF2B5EF4-FFF2-40B4-BE49-F238E27FC236}">
                    <a16:creationId xmlns:a16="http://schemas.microsoft.com/office/drawing/2014/main" id="{BB26E6AD-DA74-4FB9-89EC-53668887F4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15000" y="3733800"/>
                <a:ext cx="3554413" cy="2667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DBB5545A-D217-4D37-B702-63BD3EF43BF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943600" y="5943600"/>
                <a:ext cx="1295400" cy="0"/>
                <a:chOff x="5943600" y="5867400"/>
                <a:chExt cx="1295400" cy="0"/>
              </a:xfrm>
            </p:grpSpPr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436392F8-1DAC-4DF8-AA68-8672B52CFACF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5943600" y="5867400"/>
                  <a:ext cx="533400" cy="0"/>
                </a:xfrm>
                <a:prstGeom prst="straightConnector1">
                  <a:avLst/>
                </a:prstGeom>
                <a:noFill/>
                <a:ln w="28575" algn="ctr">
                  <a:solidFill>
                    <a:srgbClr val="8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1FD24CF4-4BC4-456E-A25F-ABC5EA8B9A8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H="1">
                  <a:off x="6705600" y="5867400"/>
                  <a:ext cx="533400" cy="0"/>
                </a:xfrm>
                <a:prstGeom prst="straightConnector1">
                  <a:avLst/>
                </a:prstGeom>
                <a:noFill/>
                <a:ln w="28575" algn="ctr">
                  <a:solidFill>
                    <a:srgbClr val="80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21" name="TextBox 37">
                <a:extLst>
                  <a:ext uri="{FF2B5EF4-FFF2-40B4-BE49-F238E27FC236}">
                    <a16:creationId xmlns:a16="http://schemas.microsoft.com/office/drawing/2014/main" id="{036C539A-9FF8-432C-9D2A-84125FFAA24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05600" y="5651500"/>
                <a:ext cx="1610838" cy="23762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xtLst/>
            </p:spPr>
            <p:txBody>
              <a:bodyPr wrap="none" lIns="0" tIns="0" rIns="0" bIns="0">
                <a:spAutoFit/>
              </a:bodyPr>
              <a:lstStyle>
                <a:defPPr>
                  <a:defRPr lang="en-GB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6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dirty="0">
                    <a:solidFill>
                      <a:srgbClr val="800000"/>
                    </a:solidFill>
                  </a:rPr>
                  <a:t>Phase difference</a:t>
                </a: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FDD861F-4382-4944-B418-C6F9C7136A9E}"/>
                </a:ext>
              </a:extLst>
            </p:cNvPr>
            <p:cNvSpPr txBox="1"/>
            <p:nvPr/>
          </p:nvSpPr>
          <p:spPr>
            <a:xfrm>
              <a:off x="7033666" y="4023773"/>
              <a:ext cx="139781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rgbClr val="002060"/>
                  </a:solidFill>
                </a:rPr>
                <a:t>accelerating RF field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7C20EAF-0861-4C54-B352-368BD547CE4A}"/>
                </a:ext>
              </a:extLst>
            </p:cNvPr>
            <p:cNvSpPr txBox="1"/>
            <p:nvPr/>
          </p:nvSpPr>
          <p:spPr>
            <a:xfrm>
              <a:off x="7400800" y="4280978"/>
              <a:ext cx="95539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C00000"/>
                  </a:solidFill>
                </a:rPr>
                <a:t>beam excited </a:t>
              </a:r>
              <a:br>
                <a:rPr lang="en-US" sz="1200" dirty="0">
                  <a:solidFill>
                    <a:srgbClr val="C00000"/>
                  </a:solidFill>
                </a:rPr>
              </a:br>
              <a:r>
                <a:rPr lang="en-US" sz="1200" dirty="0">
                  <a:solidFill>
                    <a:srgbClr val="C00000"/>
                  </a:solidFill>
                </a:rPr>
                <a:t>HOM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C7CED54-917F-424B-B06F-531FCB92B155}"/>
              </a:ext>
            </a:extLst>
          </p:cNvPr>
          <p:cNvSpPr txBox="1"/>
          <p:nvPr/>
        </p:nvSpPr>
        <p:spPr>
          <a:xfrm>
            <a:off x="7223551" y="6209559"/>
            <a:ext cx="16818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i="1" dirty="0">
                <a:solidFill>
                  <a:schemeClr val="tx2"/>
                </a:solidFill>
              </a:rPr>
              <a:t>N. Baboi, HOMSC2016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A9FFF33-B0D1-4ED7-BDA4-0AA4D449D8DA}"/>
              </a:ext>
            </a:extLst>
          </p:cNvPr>
          <p:cNvSpPr txBox="1"/>
          <p:nvPr/>
        </p:nvSpPr>
        <p:spPr>
          <a:xfrm>
            <a:off x="5346625" y="3295071"/>
            <a:ext cx="3517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RF phase measurement </a:t>
            </a:r>
            <a:r>
              <a:rPr lang="en-US" sz="1600" dirty="0" err="1"/>
              <a:t>wrt</a:t>
            </a:r>
            <a:r>
              <a:rPr lang="en-US" sz="1600" dirty="0"/>
              <a:t> to beam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E6A12B4-7451-4ED6-A170-602E4130F61C}"/>
              </a:ext>
            </a:extLst>
          </p:cNvPr>
          <p:cNvSpPr txBox="1"/>
          <p:nvPr/>
        </p:nvSpPr>
        <p:spPr>
          <a:xfrm>
            <a:off x="251520" y="3295071"/>
            <a:ext cx="45505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Beam position measurement with </a:t>
            </a:r>
            <a:br>
              <a:rPr lang="en-US" sz="1600" dirty="0"/>
            </a:br>
            <a:r>
              <a:rPr lang="en-US" sz="1600" dirty="0"/>
              <a:t>dipole modes (like with a cavity BPM)</a:t>
            </a:r>
          </a:p>
        </p:txBody>
      </p:sp>
    </p:spTree>
    <p:extLst>
      <p:ext uri="{BB962C8B-B14F-4D97-AF65-F5344CB8AC3E}">
        <p14:creationId xmlns:p14="http://schemas.microsoft.com/office/powerpoint/2010/main" val="21581818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Contents</a:t>
            </a:r>
          </a:p>
        </p:txBody>
      </p:sp>
      <p:sp>
        <p:nvSpPr>
          <p:cNvPr id="8" name="Textplatzhalter 7"/>
          <p:cNvSpPr>
            <a:spLocks noGrp="1"/>
          </p:cNvSpPr>
          <p:nvPr>
            <p:ph idx="1"/>
          </p:nvPr>
        </p:nvSpPr>
        <p:spPr>
          <a:xfrm>
            <a:off x="395288" y="1406426"/>
            <a:ext cx="4105276" cy="5010249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sz="2000" b="1" noProof="0" dirty="0">
                <a:solidFill>
                  <a:schemeClr val="bg2"/>
                </a:solidFill>
              </a:rPr>
              <a:t>1. Introduction</a:t>
            </a: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bg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bg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2"/>
                </a:solidFill>
              </a:rPr>
              <a:t>2. Avoid HOMs</a:t>
            </a: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bg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bg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2"/>
                </a:solidFill>
              </a:rPr>
              <a:t>3. Compensate HOM effects</a:t>
            </a: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bg2"/>
              </a:solidFill>
            </a:endParaRP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bg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bg2"/>
                </a:solidFill>
              </a:rPr>
              <a:t>4. Uses of HOMs</a:t>
            </a:r>
          </a:p>
          <a:p>
            <a:pPr marL="266700" lvl="1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1"/>
                </a:solidFill>
              </a:rPr>
              <a:t>	</a:t>
            </a:r>
          </a:p>
          <a:p>
            <a:pPr marL="266700" lvl="1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accent1"/>
                </a:solidFill>
              </a:rPr>
              <a:t>5. Summary</a:t>
            </a:r>
            <a:endParaRPr lang="en-US" sz="2000" b="1" noProof="0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b="1" noProof="0" dirty="0">
              <a:solidFill>
                <a:schemeClr val="accent2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br>
              <a:rPr lang="en-US" sz="2000" noProof="0" dirty="0"/>
            </a:br>
            <a:endParaRPr lang="en-US" sz="2000" noProof="0" dirty="0"/>
          </a:p>
          <a:p>
            <a:pPr marL="0" indent="0">
              <a:spcAft>
                <a:spcPts val="0"/>
              </a:spcAft>
              <a:buNone/>
            </a:pP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9" name="Textplatzhalter 8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endParaRPr lang="en-GB" b="1" noProof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5094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5A6BD01-CD82-414C-96E7-0AEFFAC08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5BBC7F-CDD6-47E1-AA47-8B0B8442D1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HOMs can decrease the beam </a:t>
            </a:r>
            <a:br>
              <a:rPr lang="en-US" dirty="0"/>
            </a:br>
            <a:r>
              <a:rPr lang="en-US" dirty="0"/>
              <a:t>quality to an unacceptable degree</a:t>
            </a:r>
          </a:p>
          <a:p>
            <a:r>
              <a:rPr lang="en-US" dirty="0">
                <a:solidFill>
                  <a:schemeClr val="accent1"/>
                </a:solidFill>
              </a:rPr>
              <a:t>Avoid</a:t>
            </a:r>
            <a:r>
              <a:rPr lang="en-US" dirty="0"/>
              <a:t> HOM excitation</a:t>
            </a:r>
          </a:p>
          <a:p>
            <a:pPr lvl="1"/>
            <a:r>
              <a:rPr lang="en-US" dirty="0"/>
              <a:t>Design of accelerating structure</a:t>
            </a:r>
          </a:p>
          <a:p>
            <a:pPr lvl="1"/>
            <a:r>
              <a:rPr lang="en-US" dirty="0"/>
              <a:t>Design of accelerator</a:t>
            </a:r>
          </a:p>
          <a:p>
            <a:r>
              <a:rPr lang="en-US" dirty="0">
                <a:solidFill>
                  <a:schemeClr val="accent1"/>
                </a:solidFill>
              </a:rPr>
              <a:t>Compensate</a:t>
            </a:r>
            <a:r>
              <a:rPr lang="en-US" dirty="0"/>
              <a:t> excited HOMs</a:t>
            </a:r>
          </a:p>
          <a:p>
            <a:pPr lvl="1"/>
            <a:r>
              <a:rPr lang="en-US" dirty="0"/>
              <a:t>Feedbacks</a:t>
            </a:r>
          </a:p>
          <a:p>
            <a:pPr lvl="1"/>
            <a:r>
              <a:rPr lang="en-US" dirty="0"/>
              <a:t>Beam alignment</a:t>
            </a:r>
          </a:p>
          <a:p>
            <a:pPr lvl="1"/>
            <a:r>
              <a:rPr lang="en-US" dirty="0"/>
              <a:t>Detune and retune cavity</a:t>
            </a:r>
          </a:p>
          <a:p>
            <a:r>
              <a:rPr lang="en-US" dirty="0">
                <a:solidFill>
                  <a:schemeClr val="accent1"/>
                </a:solidFill>
              </a:rPr>
              <a:t>Use</a:t>
            </a:r>
            <a:r>
              <a:rPr lang="en-US" dirty="0"/>
              <a:t> the excited HOMs</a:t>
            </a:r>
          </a:p>
          <a:p>
            <a:pPr lvl="1"/>
            <a:r>
              <a:rPr lang="en-US" dirty="0"/>
              <a:t>Measure the cell or cavity alignment</a:t>
            </a:r>
          </a:p>
          <a:p>
            <a:pPr lvl="1"/>
            <a:r>
              <a:rPr lang="en-US" dirty="0"/>
              <a:t>Measure beam offset, beam phase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75D4D2D-5E15-4A0D-8E8E-E1B83FE8F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A87FB0-DA9C-4C3D-821E-2748BCED01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HOM mitigation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1B83208-3FE2-49F3-889F-0DE27751BA7C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Only a selection of methods was shown</a:t>
            </a:r>
          </a:p>
          <a:p>
            <a:r>
              <a:rPr lang="en-US" dirty="0">
                <a:solidFill>
                  <a:schemeClr val="accent1"/>
                </a:solidFill>
              </a:rPr>
              <a:t>There are many more methods to mitigate HOMs</a:t>
            </a:r>
          </a:p>
          <a:p>
            <a:endParaRPr lang="en-US" dirty="0"/>
          </a:p>
          <a:p>
            <a:pPr marL="0" indent="0">
              <a:buNone/>
            </a:pPr>
            <a:endParaRPr lang="en-US" sz="2400" b="1" dirty="0">
              <a:solidFill>
                <a:schemeClr val="accent2"/>
              </a:solidFill>
            </a:endParaRPr>
          </a:p>
          <a:p>
            <a:pPr marL="0" indent="0" algn="ctr">
              <a:buNone/>
            </a:pPr>
            <a:r>
              <a:rPr lang="en-US" sz="2400" b="1" dirty="0">
                <a:solidFill>
                  <a:schemeClr val="accent2"/>
                </a:solidFill>
              </a:rPr>
              <a:t> Know your HOMs!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349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0AD6CCA-2661-4C25-9614-623803F925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noProof="0" dirty="0"/>
              <a:t>Nicoleta </a:t>
            </a:r>
            <a:r>
              <a:rPr lang="en-US" noProof="0" dirty="0" err="1"/>
              <a:t>Baboi</a:t>
            </a:r>
            <a:endParaRPr lang="en-US" noProof="0" dirty="0"/>
          </a:p>
          <a:p>
            <a:r>
              <a:rPr lang="en-US" noProof="0" dirty="0"/>
              <a:t>Machine Diagnostics and Instrumentation MDI</a:t>
            </a:r>
          </a:p>
          <a:p>
            <a:r>
              <a:rPr lang="en-US" noProof="0" dirty="0"/>
              <a:t>nicoleta.baboi@desy.de</a:t>
            </a:r>
          </a:p>
          <a:p>
            <a:r>
              <a:rPr lang="en-US" noProof="0" dirty="0"/>
              <a:t>+49 40 8998 3052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11D152-E94D-4C9E-8BAD-0AEAB2AC3B2C}"/>
              </a:ext>
            </a:extLst>
          </p:cNvPr>
          <p:cNvSpPr txBox="1">
            <a:spLocks/>
          </p:cNvSpPr>
          <p:nvPr/>
        </p:nvSpPr>
        <p:spPr>
          <a:xfrm>
            <a:off x="323528" y="1052736"/>
            <a:ext cx="8353425" cy="45109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633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027AAD5-6A44-463A-9DD0-6ED786E95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7" y="349611"/>
            <a:ext cx="7489081" cy="451098"/>
          </a:xfrm>
        </p:spPr>
        <p:txBody>
          <a:bodyPr/>
          <a:lstStyle/>
          <a:p>
            <a:r>
              <a:rPr lang="en-US" dirty="0"/>
              <a:t>1. Intro: What do you know about HOMs?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939F79-C6F2-42BB-BCEC-A734DF4011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18000" b="1" dirty="0">
                <a:solidFill>
                  <a:schemeClr val="accent2"/>
                </a:solidFill>
              </a:rPr>
              <a:t>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E822CA-C9AE-4651-8B60-9820DC0E01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From this school only!</a:t>
            </a:r>
          </a:p>
        </p:txBody>
      </p:sp>
    </p:spTree>
    <p:extLst>
      <p:ext uri="{BB962C8B-B14F-4D97-AF65-F5344CB8AC3E}">
        <p14:creationId xmlns:p14="http://schemas.microsoft.com/office/powerpoint/2010/main" val="3799328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5B4AFD45-A7CE-4DAB-B45F-2FF6C8DB9560}"/>
              </a:ext>
            </a:extLst>
          </p:cNvPr>
          <p:cNvGrpSpPr/>
          <p:nvPr/>
        </p:nvGrpSpPr>
        <p:grpSpPr>
          <a:xfrm>
            <a:off x="4139952" y="4053605"/>
            <a:ext cx="5335199" cy="2399731"/>
            <a:chOff x="4283968" y="3845367"/>
            <a:chExt cx="5335199" cy="239973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25C04C7-057C-462F-947B-7896FD4464A9}"/>
                </a:ext>
              </a:extLst>
            </p:cNvPr>
            <p:cNvGrpSpPr/>
            <p:nvPr/>
          </p:nvGrpSpPr>
          <p:grpSpPr>
            <a:xfrm>
              <a:off x="4283968" y="3845367"/>
              <a:ext cx="5335199" cy="2319937"/>
              <a:chOff x="3969588" y="3845367"/>
              <a:chExt cx="5649579" cy="2571308"/>
            </a:xfrm>
          </p:grpSpPr>
          <p:pic>
            <p:nvPicPr>
              <p:cNvPr id="7" name="Picture 6" descr="A picture containing screenshot, text, diagram, plot&#10;&#10;Description automatically generated">
                <a:extLst>
                  <a:ext uri="{FF2B5EF4-FFF2-40B4-BE49-F238E27FC236}">
                    <a16:creationId xmlns:a16="http://schemas.microsoft.com/office/drawing/2014/main" id="{442028BD-5C2D-477D-98DF-252E487461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69588" y="3845367"/>
                <a:ext cx="5649579" cy="2568793"/>
              </a:xfrm>
              <a:prstGeom prst="rect">
                <a:avLst/>
              </a:prstGeom>
            </p:spPr>
          </p:pic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D57386D-6514-4812-AE0C-13FA1E92D75C}"/>
                  </a:ext>
                </a:extLst>
              </p:cNvPr>
              <p:cNvSpPr/>
              <p:nvPr/>
            </p:nvSpPr>
            <p:spPr>
              <a:xfrm>
                <a:off x="8748713" y="3860800"/>
                <a:ext cx="870454" cy="255336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669BDDC-E110-4F44-BAE9-9D72250547DD}"/>
                  </a:ext>
                </a:extLst>
              </p:cNvPr>
              <p:cNvSpPr/>
              <p:nvPr/>
            </p:nvSpPr>
            <p:spPr>
              <a:xfrm>
                <a:off x="3969588" y="5445224"/>
                <a:ext cx="1682532" cy="97145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00" dirty="0" err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B388E49-E7CF-46C4-BDD5-D37257CFE324}"/>
                </a:ext>
              </a:extLst>
            </p:cNvPr>
            <p:cNvSpPr txBox="1"/>
            <p:nvPr/>
          </p:nvSpPr>
          <p:spPr>
            <a:xfrm>
              <a:off x="7084823" y="5983488"/>
              <a:ext cx="184537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solidFill>
                    <a:schemeClr val="tx2"/>
                  </a:solidFill>
                </a:rPr>
                <a:t>Courtesy of S.A. </a:t>
              </a:r>
              <a:r>
                <a:rPr lang="en-US" sz="1100" i="1" dirty="0" err="1">
                  <a:solidFill>
                    <a:schemeClr val="tx2"/>
                  </a:solidFill>
                </a:rPr>
                <a:t>Udongwo</a:t>
              </a:r>
              <a:endParaRPr lang="de-DE" sz="1100" i="1" dirty="0" err="1">
                <a:solidFill>
                  <a:schemeClr val="tx2"/>
                </a:solidFill>
              </a:endParaRP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Intro: Wakefields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Brief reminder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AB33144-D88B-46AD-8532-68DB2D772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2A99385-9792-4725-A183-28F23E0FBD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/>
          <a:stretch/>
        </p:blipFill>
        <p:spPr>
          <a:xfrm>
            <a:off x="4643438" y="2022985"/>
            <a:ext cx="4301881" cy="1822382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Wake</a:t>
            </a:r>
            <a:r>
              <a:rPr lang="en-US" dirty="0"/>
              <a:t>: definition from Merriam-Webster </a:t>
            </a:r>
            <a:br>
              <a:rPr lang="en-US" dirty="0"/>
            </a:br>
            <a:r>
              <a:rPr lang="en-US" sz="1400" dirty="0"/>
              <a:t>(</a:t>
            </a:r>
            <a:r>
              <a:rPr lang="en-US" sz="1400" dirty="0">
                <a:hlinkClick r:id="rId4"/>
              </a:rPr>
              <a:t>https://www.merriam-webster.com/dictionary/wake</a:t>
            </a:r>
            <a:r>
              <a:rPr lang="en-US" sz="1400" dirty="0"/>
              <a:t>)</a:t>
            </a:r>
            <a:br>
              <a:rPr lang="en-US" sz="1400" dirty="0"/>
            </a:br>
            <a:r>
              <a:rPr lang="en-US" sz="1600" dirty="0"/>
              <a:t>(among other meanings)</a:t>
            </a:r>
            <a:endParaRPr lang="en-US" dirty="0"/>
          </a:p>
          <a:p>
            <a:pPr lvl="1"/>
            <a:r>
              <a:rPr lang="en-US" dirty="0"/>
              <a:t>1: the track left by a moving body </a:t>
            </a:r>
            <a:br>
              <a:rPr lang="en-US" dirty="0"/>
            </a:br>
            <a:r>
              <a:rPr lang="en-US" dirty="0"/>
              <a:t>(such as a ship) in a fluid (such as </a:t>
            </a:r>
            <a:br>
              <a:rPr lang="en-US" dirty="0"/>
            </a:br>
            <a:r>
              <a:rPr lang="en-US" dirty="0"/>
              <a:t>water); broadly: a track or path left</a:t>
            </a:r>
          </a:p>
          <a:p>
            <a:pPr lvl="1"/>
            <a:r>
              <a:rPr lang="en-US" dirty="0"/>
              <a:t>2: aftermath (the period immediately </a:t>
            </a:r>
            <a:br>
              <a:rPr lang="en-US" dirty="0"/>
            </a:br>
            <a:r>
              <a:rPr lang="en-US" dirty="0"/>
              <a:t>following a usually ruinous event)</a:t>
            </a:r>
          </a:p>
          <a:p>
            <a:r>
              <a:rPr lang="en-US" b="1" dirty="0">
                <a:solidFill>
                  <a:schemeClr val="accent1"/>
                </a:solidFill>
              </a:rPr>
              <a:t>In an accelerator</a:t>
            </a:r>
          </a:p>
          <a:p>
            <a:pPr lvl="1"/>
            <a:r>
              <a:rPr lang="en-US" dirty="0"/>
              <a:t>1: Electromagnetic “track” left behind </a:t>
            </a:r>
            <a:br>
              <a:rPr lang="en-US" dirty="0"/>
            </a:br>
            <a:r>
              <a:rPr lang="en-US" dirty="0"/>
              <a:t>by the beam </a:t>
            </a:r>
          </a:p>
          <a:p>
            <a:pPr lvl="1"/>
            <a:r>
              <a:rPr lang="en-US" dirty="0"/>
              <a:t>2: “</a:t>
            </a:r>
            <a:r>
              <a:rPr lang="en-US" dirty="0">
                <a:solidFill>
                  <a:schemeClr val="accent2"/>
                </a:solidFill>
              </a:rPr>
              <a:t>Usually ruinous</a:t>
            </a:r>
            <a:r>
              <a:rPr lang="en-US" dirty="0"/>
              <a:t>”? → can be </a:t>
            </a:r>
            <a:br>
              <a:rPr lang="en-US" dirty="0"/>
            </a:br>
            <a:r>
              <a:rPr lang="en-US" dirty="0"/>
              <a:t>→ one has to know the possible </a:t>
            </a:r>
            <a:br>
              <a:rPr lang="en-US" dirty="0"/>
            </a:br>
            <a:r>
              <a:rPr lang="en-US" dirty="0"/>
              <a:t>danger in order to avoid it</a:t>
            </a:r>
          </a:p>
          <a:p>
            <a:pPr lvl="1"/>
            <a:endParaRPr lang="en-US" sz="1100" dirty="0"/>
          </a:p>
          <a:p>
            <a:pPr marL="361950" lvl="1" indent="0">
              <a:buNone/>
            </a:pPr>
            <a:r>
              <a:rPr lang="en-US" sz="2400" b="1" dirty="0">
                <a:solidFill>
                  <a:schemeClr val="accent2"/>
                </a:solidFill>
                <a:sym typeface="Symbol" panose="05050102010706020507" pitchFamily="18" charset="2"/>
              </a:rPr>
              <a:t></a:t>
            </a:r>
            <a:r>
              <a:rPr lang="en-US" b="1" dirty="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  <a:r>
              <a:rPr lang="en-US" sz="2400" b="1" dirty="0">
                <a:solidFill>
                  <a:schemeClr val="accent2"/>
                </a:solidFill>
              </a:rPr>
              <a:t>Know your wakefields</a:t>
            </a:r>
            <a:endParaRPr lang="en-US" sz="2400" dirty="0"/>
          </a:p>
          <a:p>
            <a:pPr marL="36195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277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96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Intro: Wakefields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Different types: </a:t>
            </a:r>
          </a:p>
          <a:p>
            <a:pPr lvl="1"/>
            <a:r>
              <a:rPr lang="en-US" dirty="0"/>
              <a:t>Geometrical, resistive wall, rugosity </a:t>
            </a:r>
          </a:p>
          <a:p>
            <a:pPr lvl="1"/>
            <a:r>
              <a:rPr lang="en-US" dirty="0"/>
              <a:t>Longitudinal or transverse</a:t>
            </a:r>
          </a:p>
          <a:p>
            <a:pPr lvl="1"/>
            <a:r>
              <a:rPr lang="en-US" dirty="0"/>
              <a:t>Short or long range</a:t>
            </a:r>
          </a:p>
          <a:p>
            <a:r>
              <a:rPr lang="en-US" dirty="0">
                <a:solidFill>
                  <a:schemeClr val="accent1"/>
                </a:solidFill>
              </a:rPr>
              <a:t>Short-range </a:t>
            </a:r>
            <a:r>
              <a:rPr lang="en-US" dirty="0"/>
              <a:t>wakefields:</a:t>
            </a:r>
          </a:p>
          <a:p>
            <a:pPr lvl="1"/>
            <a:r>
              <a:rPr lang="en-US" dirty="0"/>
              <a:t>effects within the bunch: </a:t>
            </a:r>
            <a:br>
              <a:rPr lang="en-US" dirty="0"/>
            </a:br>
            <a:r>
              <a:rPr lang="en-US" dirty="0"/>
              <a:t>increase in energy spread, emittance</a:t>
            </a:r>
          </a:p>
          <a:p>
            <a:pPr lvl="1"/>
            <a:r>
              <a:rPr lang="en-US" dirty="0"/>
              <a:t>Often treated in time domain</a:t>
            </a:r>
            <a:endParaRPr lang="en-US" sz="1400" dirty="0"/>
          </a:p>
          <a:p>
            <a:r>
              <a:rPr lang="en-US" dirty="0">
                <a:solidFill>
                  <a:schemeClr val="accent1"/>
                </a:solidFill>
              </a:rPr>
              <a:t>Long-range </a:t>
            </a:r>
            <a:r>
              <a:rPr lang="en-US" dirty="0"/>
              <a:t>wakefields:</a:t>
            </a:r>
          </a:p>
          <a:p>
            <a:pPr lvl="1"/>
            <a:r>
              <a:rPr lang="en-US" dirty="0"/>
              <a:t>effects from bunch to bunch:</a:t>
            </a:r>
            <a:br>
              <a:rPr lang="en-US" dirty="0"/>
            </a:br>
            <a:r>
              <a:rPr lang="en-US" dirty="0"/>
              <a:t>increase of multi-bunch </a:t>
            </a:r>
            <a:br>
              <a:rPr lang="en-US" dirty="0"/>
            </a:br>
            <a:r>
              <a:rPr lang="en-US" dirty="0"/>
              <a:t>energy spread or emittance</a:t>
            </a:r>
          </a:p>
          <a:p>
            <a:pPr lvl="1"/>
            <a:r>
              <a:rPr lang="en-US" dirty="0"/>
              <a:t>Usually treated in frequency domain</a:t>
            </a:r>
            <a:br>
              <a:rPr lang="en-US" dirty="0"/>
            </a:br>
            <a:r>
              <a:rPr lang="en-US" dirty="0"/>
              <a:t>→  HOMs</a:t>
            </a:r>
          </a:p>
          <a:p>
            <a:endParaRPr lang="en-US" dirty="0"/>
          </a:p>
          <a:p>
            <a:endParaRPr lang="en-US" dirty="0"/>
          </a:p>
          <a:p>
            <a:pPr marL="361950" lvl="1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 HOM Mitigation | CAS RF for Accelerators, Berlin | Nicoleta Baboi, 30 June 2023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Brief reminder (2)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F36351FA-A010-4A3C-93E4-97826597A3E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643438" y="4653136"/>
            <a:ext cx="4116548" cy="1763539"/>
          </a:xfrm>
        </p:spPr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This lecture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Long-range </a:t>
            </a:r>
            <a:r>
              <a:rPr lang="en-US" dirty="0"/>
              <a:t>wakes/multi-bunch effects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Geometrical</a:t>
            </a:r>
            <a:r>
              <a:rPr lang="en-US" dirty="0"/>
              <a:t> wakes </a:t>
            </a:r>
          </a:p>
          <a:p>
            <a:pPr lvl="1"/>
            <a:r>
              <a:rPr lang="en-US" dirty="0"/>
              <a:t>In </a:t>
            </a:r>
            <a:r>
              <a:rPr lang="en-US" dirty="0">
                <a:solidFill>
                  <a:schemeClr val="accent1"/>
                </a:solidFill>
              </a:rPr>
              <a:t>accelerating structures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8322F64-9621-4527-B00E-6C7414ADE1C8}"/>
              </a:ext>
            </a:extLst>
          </p:cNvPr>
          <p:cNvGrpSpPr/>
          <p:nvPr/>
        </p:nvGrpSpPr>
        <p:grpSpPr>
          <a:xfrm>
            <a:off x="4355976" y="2708920"/>
            <a:ext cx="4647211" cy="1621943"/>
            <a:chOff x="4278038" y="2202439"/>
            <a:chExt cx="4647211" cy="162194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2BA55EB-1475-4A75-99A6-AABAC64C47B8}"/>
                </a:ext>
              </a:extLst>
            </p:cNvPr>
            <p:cNvGrpSpPr/>
            <p:nvPr/>
          </p:nvGrpSpPr>
          <p:grpSpPr>
            <a:xfrm>
              <a:off x="4278038" y="2580198"/>
              <a:ext cx="4647211" cy="1244184"/>
              <a:chOff x="4278038" y="1304164"/>
              <a:chExt cx="4647211" cy="1244184"/>
            </a:xfrm>
          </p:grpSpPr>
          <p:pic>
            <p:nvPicPr>
              <p:cNvPr id="6" name="Content Placeholder 6">
                <a:extLst>
                  <a:ext uri="{FF2B5EF4-FFF2-40B4-BE49-F238E27FC236}">
                    <a16:creationId xmlns:a16="http://schemas.microsoft.com/office/drawing/2014/main" id="{60283588-FD19-45AB-B617-484D091C2E2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6483"/>
              <a:stretch/>
            </p:blipFill>
            <p:spPr>
              <a:xfrm>
                <a:off x="4278038" y="1304164"/>
                <a:ext cx="4647211" cy="972588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F250B86-E50E-40BB-A63A-F33E4A8C4BBA}"/>
                  </a:ext>
                </a:extLst>
              </p:cNvPr>
              <p:cNvSpPr txBox="1"/>
              <p:nvPr/>
            </p:nvSpPr>
            <p:spPr>
              <a:xfrm>
                <a:off x="7073563" y="2286738"/>
                <a:ext cx="179087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i="1" dirty="0">
                    <a:solidFill>
                      <a:schemeClr val="accent4"/>
                    </a:solidFill>
                  </a:rPr>
                  <a:t>W. Barletta, USPAS 2010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8298562-1B8C-46AD-A226-4C0A1C1B3741}"/>
                </a:ext>
              </a:extLst>
            </p:cNvPr>
            <p:cNvSpPr txBox="1"/>
            <p:nvPr/>
          </p:nvSpPr>
          <p:spPr>
            <a:xfrm>
              <a:off x="5849939" y="2202439"/>
              <a:ext cx="246253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Single bunch beam breakup </a:t>
              </a:r>
              <a:br>
                <a:rPr lang="en-US" sz="1400" i="1" dirty="0"/>
              </a:br>
              <a:r>
                <a:rPr lang="en-US" sz="1400" i="1" dirty="0"/>
                <a:t>(“banana” effect)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7F6826D1-590E-437A-8572-A77108697952}"/>
              </a:ext>
            </a:extLst>
          </p:cNvPr>
          <p:cNvSpPr txBox="1"/>
          <p:nvPr/>
        </p:nvSpPr>
        <p:spPr>
          <a:xfrm rot="512215">
            <a:off x="5190994" y="1271932"/>
            <a:ext cx="3384624" cy="10772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see lecture on </a:t>
            </a:r>
            <a:br>
              <a:rPr lang="en-US" sz="1600" dirty="0"/>
            </a:br>
            <a:r>
              <a:rPr lang="en-US" sz="1600" i="1" dirty="0"/>
              <a:t>“</a:t>
            </a:r>
            <a:r>
              <a:rPr lang="en-US" sz="1600" i="1" dirty="0">
                <a:solidFill>
                  <a:schemeClr val="accent2"/>
                </a:solidFill>
              </a:rPr>
              <a:t>Impedances and </a:t>
            </a:r>
            <a:r>
              <a:rPr lang="en-US" sz="1600" i="1" dirty="0" err="1">
                <a:solidFill>
                  <a:schemeClr val="accent2"/>
                </a:solidFill>
              </a:rPr>
              <a:t>wakefields</a:t>
            </a:r>
            <a:r>
              <a:rPr lang="en-US" sz="1600" i="1" dirty="0"/>
              <a:t>” </a:t>
            </a:r>
            <a:br>
              <a:rPr lang="en-US" sz="1600" i="1" dirty="0"/>
            </a:br>
            <a:r>
              <a:rPr lang="en-US" sz="1600" i="1" dirty="0"/>
              <a:t>by Andrea </a:t>
            </a:r>
            <a:r>
              <a:rPr lang="en-US" sz="1600" i="1" dirty="0" err="1"/>
              <a:t>Mostacci</a:t>
            </a:r>
            <a:endParaRPr lang="en-US" sz="1600" i="1" dirty="0"/>
          </a:p>
          <a:p>
            <a:pPr algn="ctr"/>
            <a:r>
              <a:rPr lang="en-US" sz="1600" dirty="0"/>
              <a:t>and many others!</a:t>
            </a:r>
            <a:endParaRPr lang="de-DE" sz="1600" dirty="0" err="1"/>
          </a:p>
        </p:txBody>
      </p:sp>
    </p:spTree>
    <p:extLst>
      <p:ext uri="{BB962C8B-B14F-4D97-AF65-F5344CB8AC3E}">
        <p14:creationId xmlns:p14="http://schemas.microsoft.com/office/powerpoint/2010/main" val="410504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F91CF-16BB-4BDF-9009-CF0C83991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Intro: </a:t>
            </a:r>
            <a:r>
              <a:rPr lang="en-US" dirty="0" err="1"/>
              <a:t>Wakefields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D59A3-A39A-401B-A910-3AB062786B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1406426"/>
            <a:ext cx="8364698" cy="5010249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>
                <a:solidFill>
                  <a:schemeClr val="accent2"/>
                </a:solidFill>
              </a:rPr>
              <a:t>Beam breakup observed at SLAC 1966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lvl="1"/>
            <a:endParaRPr lang="en-US" sz="1800" dirty="0"/>
          </a:p>
          <a:p>
            <a:endParaRPr lang="en-US" sz="2000" dirty="0"/>
          </a:p>
          <a:p>
            <a:endParaRPr lang="en-US" sz="20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r>
              <a:rPr lang="en-US" sz="2000" dirty="0"/>
              <a:t>Found to be due to the </a:t>
            </a:r>
            <a:r>
              <a:rPr lang="en-US" sz="2000" dirty="0">
                <a:solidFill>
                  <a:schemeClr val="accent1"/>
                </a:solidFill>
              </a:rPr>
              <a:t>beam interaction with one dipole mode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52E41A-E9E0-4907-9020-109E98D32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07873F-D451-4411-9FC5-6617751265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Why worry with long-range wakes?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854829F-E1C8-4F66-B807-9B1EE2E46917}"/>
              </a:ext>
            </a:extLst>
          </p:cNvPr>
          <p:cNvGrpSpPr/>
          <p:nvPr/>
        </p:nvGrpSpPr>
        <p:grpSpPr>
          <a:xfrm>
            <a:off x="2555776" y="1736564"/>
            <a:ext cx="6192936" cy="3996692"/>
            <a:chOff x="-475953" y="1974613"/>
            <a:chExt cx="4903938" cy="360040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1B51C27-1776-4791-98E3-A806DA97DA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4415" t="14772" r="15052"/>
            <a:stretch/>
          </p:blipFill>
          <p:spPr>
            <a:xfrm>
              <a:off x="1030644" y="1974613"/>
              <a:ext cx="3397341" cy="323908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AB6AA37-2E9C-41A3-8ADD-7247BDBC1F89}"/>
                </a:ext>
              </a:extLst>
            </p:cNvPr>
            <p:cNvSpPr txBox="1"/>
            <p:nvPr/>
          </p:nvSpPr>
          <p:spPr>
            <a:xfrm>
              <a:off x="-475953" y="2481571"/>
              <a:ext cx="137554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accent2"/>
                  </a:solidFill>
                </a:rPr>
                <a:t>pulse cut for currents </a:t>
              </a:r>
              <a:br>
                <a:rPr lang="en-US" sz="1600" dirty="0">
                  <a:solidFill>
                    <a:schemeClr val="accent2"/>
                  </a:solidFill>
                </a:rPr>
              </a:br>
              <a:r>
                <a:rPr lang="en-US" sz="1600" dirty="0">
                  <a:solidFill>
                    <a:schemeClr val="accent2"/>
                  </a:solidFill>
                </a:rPr>
                <a:t>above some</a:t>
              </a:r>
              <a:br>
                <a:rPr lang="en-US" sz="1600" dirty="0">
                  <a:solidFill>
                    <a:schemeClr val="accent2"/>
                  </a:solidFill>
                </a:rPr>
              </a:br>
              <a:r>
                <a:rPr lang="en-US" sz="1600" dirty="0">
                  <a:solidFill>
                    <a:schemeClr val="accent2"/>
                  </a:solidFill>
                </a:rPr>
                <a:t>threshold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13A653C-B68C-497D-8CA7-A8D9FA81FE0C}"/>
                </a:ext>
              </a:extLst>
            </p:cNvPr>
            <p:cNvCxnSpPr>
              <a:cxnSpLocks/>
            </p:cNvCxnSpPr>
            <p:nvPr/>
          </p:nvCxnSpPr>
          <p:spPr>
            <a:xfrm>
              <a:off x="664452" y="3211863"/>
              <a:ext cx="1140405" cy="92768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5A14986-4544-415B-AD82-1E3E91367805}"/>
                </a:ext>
              </a:extLst>
            </p:cNvPr>
            <p:cNvCxnSpPr>
              <a:cxnSpLocks/>
            </p:cNvCxnSpPr>
            <p:nvPr/>
          </p:nvCxnSpPr>
          <p:spPr>
            <a:xfrm>
              <a:off x="664452" y="3442115"/>
              <a:ext cx="1277063" cy="576065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F9E751A-2575-4D05-AE84-7683A7476349}"/>
                </a:ext>
              </a:extLst>
            </p:cNvPr>
            <p:cNvSpPr txBox="1"/>
            <p:nvPr/>
          </p:nvSpPr>
          <p:spPr>
            <a:xfrm>
              <a:off x="737551" y="5313403"/>
              <a:ext cx="36904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solidFill>
                    <a:schemeClr val="accent4"/>
                  </a:solidFill>
                </a:rPr>
                <a:t>R.B. Neal (ed.), The Stanford two mile accelerator, 1968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0431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8C88F5-91FE-4DB2-8231-F24116C930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>
                    <a:solidFill>
                      <a:schemeClr val="accent2"/>
                    </a:solidFill>
                  </a:rPr>
                  <a:t>Longitudinal</a:t>
                </a:r>
                <a:r>
                  <a:rPr lang="en-US" dirty="0"/>
                  <a:t> </a:t>
                </a:r>
                <a:r>
                  <a:rPr lang="en-US" dirty="0" err="1">
                    <a:solidFill>
                      <a:schemeClr val="accent2"/>
                    </a:solidFill>
                  </a:rPr>
                  <a:t>wakefields</a:t>
                </a:r>
                <a:r>
                  <a:rPr lang="en-US" dirty="0"/>
                  <a:t> can be described as a </a:t>
                </a:r>
                <a:br>
                  <a:rPr lang="en-US" dirty="0"/>
                </a:br>
                <a:r>
                  <a:rPr lang="en-US" dirty="0">
                    <a:solidFill>
                      <a:schemeClr val="accent2"/>
                    </a:solidFill>
                  </a:rPr>
                  <a:t>sum of HOMs</a:t>
                </a:r>
                <a:r>
                  <a:rPr lang="en-US" dirty="0"/>
                  <a:t> for cylindrically symmetric structures</a:t>
                </a:r>
                <a:endParaRPr lang="en-US" dirty="0">
                  <a:solidFill>
                    <a:schemeClr val="accent2"/>
                  </a:solidFill>
                </a:endParaRPr>
              </a:p>
              <a:p>
                <a:pPr marL="36195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||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f>
                                    <m:f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num>
                                    <m:den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</m:sup>
                          </m:sSup>
                        </m:e>
                      </m:nary>
                    </m:oMath>
                  </m:oMathPara>
                </a14:m>
                <a:endParaRPr lang="en-US" sz="900" dirty="0"/>
              </a:p>
              <a:p>
                <a:r>
                  <a:rPr lang="en-US" dirty="0"/>
                  <a:t>Longitudinal </a:t>
                </a:r>
                <a:r>
                  <a:rPr lang="en-US" b="1" dirty="0">
                    <a:solidFill>
                      <a:schemeClr val="accent1"/>
                    </a:solidFill>
                  </a:rPr>
                  <a:t>loss factor</a:t>
                </a:r>
                <a:r>
                  <a:rPr lang="en-US" dirty="0"/>
                  <a:t>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en-US" sz="22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US" sz="2200" b="1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200" b="1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2200" b="1" i="1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2200" b="1" i="1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b="1" i="1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sz="2200" b="1" i="1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200" b="1" i="1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200" b="1" i="1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𝒓</m:t>
                                    </m:r>
                                    <m:r>
                                      <a:rPr lang="en-US" sz="2200" b="1" i="1">
                                        <a:solidFill>
                                          <a:schemeClr val="accent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sSub>
                                      <m:sSubPr>
                                        <m:ctrlPr>
                                          <a:rPr lang="en-US" sz="2200" b="1" i="1">
                                            <a:solidFill>
                                              <a:schemeClr val="accent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200" b="1" i="1">
                                            <a:solidFill>
                                              <a:schemeClr val="accent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𝝎</m:t>
                                        </m:r>
                                      </m:e>
                                      <m:sub>
                                        <m:r>
                                          <a:rPr lang="en-US" sz="2200" b="1" i="1">
                                            <a:solidFill>
                                              <a:schemeClr val="accent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𝒏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US" sz="2200" b="1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sz="22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sSub>
                          <m:sSubPr>
                            <m:ctrlPr>
                              <a:rPr lang="en-US" sz="2200" b="1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1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sz="2200" b="1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   (V/</a:t>
                </a:r>
                <a:r>
                  <a:rPr lang="en-US" dirty="0" err="1"/>
                  <a:t>pC</a:t>
                </a:r>
                <a:r>
                  <a:rPr lang="en-US" dirty="0"/>
                  <a:t>)</a:t>
                </a:r>
                <a:br>
                  <a:rPr lang="en-US" sz="2000" dirty="0"/>
                </a:br>
                <a:r>
                  <a:rPr lang="en-US" dirty="0"/>
                  <a:t>or equivalent </a:t>
                </a:r>
                <a:r>
                  <a:rPr lang="en-US" i="1" dirty="0">
                    <a:solidFill>
                      <a:schemeClr val="accent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R/Q</a:t>
                </a:r>
                <a:r>
                  <a:rPr lang="en-US" dirty="0"/>
                  <a:t>  factor </a:t>
                </a:r>
                <a:r>
                  <a:rPr lang="en-US" sz="2000" dirty="0"/>
                  <a:t>(</a:t>
                </a:r>
                <a:r>
                  <a:rPr lang="en-US" sz="1600" dirty="0" err="1"/>
                  <a:t>linac</a:t>
                </a:r>
                <a:r>
                  <a:rPr lang="en-US" sz="1600" dirty="0"/>
                  <a:t> definition</a:t>
                </a:r>
                <a:r>
                  <a:rPr lang="en-US" sz="2000" dirty="0"/>
                  <a:t>):</a:t>
                </a:r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361950" lvl="1" indent="0">
                  <a:buNone/>
                </a:pPr>
                <a:r>
                  <a:rPr lang="en-US" sz="1800" dirty="0"/>
                  <a:t>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num>
                              <m:den>
                                <m:r>
                                  <a:rPr lang="en-US" sz="1800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n-US" sz="1800" dirty="0"/>
              </a:p>
              <a:p>
                <a:pPr marL="633413" lvl="1" indent="0">
                  <a:buNone/>
                </a:pPr>
                <a:r>
                  <a:rPr lang="en-US" dirty="0"/>
                  <a:t>→ </a:t>
                </a:r>
                <a:r>
                  <a:rPr lang="en-US" dirty="0">
                    <a:solidFill>
                      <a:schemeClr val="accent2"/>
                    </a:solidFill>
                  </a:rPr>
                  <a:t>Strength of interaction </a:t>
                </a:r>
                <a:br>
                  <a:rPr lang="en-US" dirty="0">
                    <a:solidFill>
                      <a:schemeClr val="accent2"/>
                    </a:solidFill>
                  </a:rPr>
                </a:br>
                <a:r>
                  <a:rPr lang="en-US" dirty="0"/>
                  <a:t>between beam and mode</a:t>
                </a:r>
                <a:br>
                  <a:rPr lang="en-US" dirty="0"/>
                </a:br>
                <a:r>
                  <a:rPr lang="en-US" dirty="0"/>
                  <a:t>→ Given only by </a:t>
                </a:r>
                <a:r>
                  <a:rPr lang="en-US" dirty="0">
                    <a:solidFill>
                      <a:schemeClr val="accent2"/>
                    </a:solidFill>
                  </a:rPr>
                  <a:t>geometry</a:t>
                </a:r>
                <a:endParaRPr lang="en-US" sz="800" dirty="0">
                  <a:solidFill>
                    <a:schemeClr val="accent2"/>
                  </a:solidFill>
                </a:endParaRPr>
              </a:p>
              <a:p>
                <a:pPr marL="628650" lvl="2" indent="0">
                  <a:spcAft>
                    <a:spcPts val="0"/>
                  </a:spcAft>
                  <a:buNone/>
                </a:pPr>
                <a:endParaRPr lang="en-US" sz="9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628650" lvl="2" indent="0">
                  <a:spcAft>
                    <a:spcPts val="0"/>
                  </a:spcAft>
                  <a:buNone/>
                </a:pPr>
                <a:r>
                  <a:rPr lang="en-US" sz="14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</a:t>
                </a:r>
                <a:r>
                  <a:rPr lang="en-US" sz="1400" i="1" dirty="0"/>
                  <a:t>:   distance behind the excitation particle</a:t>
                </a:r>
              </a:p>
              <a:p>
                <a:pPr marL="628650" lvl="2" indent="0">
                  <a:spcAft>
                    <a:spcPts val="0"/>
                  </a:spcAft>
                  <a:buNone/>
                </a:pPr>
                <a:r>
                  <a:rPr lang="en-US" sz="14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U</a:t>
                </a:r>
                <a:r>
                  <a:rPr lang="en-US" sz="1400" i="1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n</a:t>
                </a:r>
                <a:r>
                  <a:rPr lang="en-US" sz="1400" i="1" dirty="0"/>
                  <a:t>: energy stored in the mode</a:t>
                </a:r>
              </a:p>
              <a:p>
                <a:pPr marL="628650" lvl="2" indent="0">
                  <a:spcAft>
                    <a:spcPts val="0"/>
                  </a:spcAft>
                  <a:buNone/>
                </a:pPr>
                <a:r>
                  <a:rPr lang="en-US" sz="1400" i="1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V</a:t>
                </a:r>
                <a:r>
                  <a:rPr lang="en-US" sz="1400" i="1" baseline="-25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n</a:t>
                </a:r>
                <a:r>
                  <a:rPr lang="en-US" sz="1400" i="1" dirty="0"/>
                  <a:t>: voltage seen by the particle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8C88F5-91FE-4DB2-8231-F24116C930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606" t="-14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83F22FE5-B948-469F-A549-E70422D94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Intro: Higher Order Modes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4AD696-6139-47EF-B606-EE2F1F04A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2081B4-D70B-413D-A368-8D755CD360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Brief reminder: Longitudinal long-range </a:t>
            </a:r>
            <a:r>
              <a:rPr lang="en-US" dirty="0" err="1"/>
              <a:t>wakefields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636C0C-CE28-47E1-83FD-1B91951D8BF2}"/>
              </a:ext>
            </a:extLst>
          </p:cNvPr>
          <p:cNvSpPr txBox="1"/>
          <p:nvPr/>
        </p:nvSpPr>
        <p:spPr>
          <a:xfrm>
            <a:off x="7434416" y="2414067"/>
            <a:ext cx="1436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n</a:t>
            </a:r>
            <a:r>
              <a:rPr lang="en-US" sz="1400" dirty="0"/>
              <a:t> = mode count</a:t>
            </a:r>
            <a:endParaRPr lang="de-DE" sz="1400" dirty="0" err="1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1C46D36-8FE8-482A-9B5C-924FD57ABB54}"/>
              </a:ext>
            </a:extLst>
          </p:cNvPr>
          <p:cNvGrpSpPr/>
          <p:nvPr/>
        </p:nvGrpSpPr>
        <p:grpSpPr>
          <a:xfrm>
            <a:off x="4947107" y="3717032"/>
            <a:ext cx="4017381" cy="2781705"/>
            <a:chOff x="4947107" y="3717032"/>
            <a:chExt cx="4017381" cy="2781705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1F1EA82-07C7-4260-AC2C-D6C7D322FAA7}"/>
                </a:ext>
              </a:extLst>
            </p:cNvPr>
            <p:cNvGrpSpPr/>
            <p:nvPr/>
          </p:nvGrpSpPr>
          <p:grpSpPr>
            <a:xfrm>
              <a:off x="4947107" y="3717032"/>
              <a:ext cx="4017381" cy="2781705"/>
              <a:chOff x="5190768" y="1376942"/>
              <a:chExt cx="3585333" cy="2509733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54C805C3-49E2-4609-BBF6-1DA8100641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90768" y="1376942"/>
                <a:ext cx="3585333" cy="2509733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C1B8703-22F4-4E60-8C49-083AF51DA3F3}"/>
                  </a:ext>
                </a:extLst>
              </p:cNvPr>
              <p:cNvSpPr txBox="1"/>
              <p:nvPr/>
            </p:nvSpPr>
            <p:spPr>
              <a:xfrm>
                <a:off x="5837847" y="3204708"/>
                <a:ext cx="2838609" cy="388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100" i="1" dirty="0">
                    <a:solidFill>
                      <a:schemeClr val="accent4"/>
                    </a:solidFill>
                  </a:rPr>
                  <a:t>http://spiff.rit.edu/classes/phys283/lectures/damped/damped.html</a:t>
                </a:r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D682983-13FC-4320-B516-EBD111A90ADA}"/>
                </a:ext>
              </a:extLst>
            </p:cNvPr>
            <p:cNvSpPr/>
            <p:nvPr/>
          </p:nvSpPr>
          <p:spPr>
            <a:xfrm>
              <a:off x="4947107" y="4581128"/>
              <a:ext cx="200957" cy="7200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 dirty="0" err="1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5466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B148F-02B4-40FF-90C0-9086C413E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Intro: Higher Order Modes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07F72BC-713E-4472-85FF-55C986AA644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sz="2000" i="1" dirty="0">
                              <a:latin typeface="Cambria Math" panose="02040503050406030204" pitchFamily="18" charset="0"/>
                            </a:rPr>
                            <m:t>||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f>
                                    <m:f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num>
                                    <m:den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num>
                                <m:den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The </a:t>
                </a:r>
                <a:r>
                  <a:rPr lang="en-US" b="1" dirty="0">
                    <a:solidFill>
                      <a:schemeClr val="accent1"/>
                    </a:solidFill>
                  </a:rPr>
                  <a:t>quality factor </a:t>
                </a:r>
                <a:r>
                  <a:rPr lang="en-US" dirty="0"/>
                  <a:t>gives the d</a:t>
                </a:r>
                <a:r>
                  <a:rPr lang="en-US" dirty="0">
                    <a:ea typeface="Cambria Math" panose="02040503050406030204" pitchFamily="18" charset="0"/>
                  </a:rPr>
                  <a:t>ecay time</a:t>
                </a:r>
              </a:p>
              <a:p>
                <a:pPr marL="0" indent="0">
                  <a:buNone/>
                </a:pPr>
                <a:r>
                  <a:rPr lang="en-US" dirty="0">
                    <a:ea typeface="Cambria Math" panose="02040503050406030204" pitchFamily="18" charset="0"/>
                  </a:rPr>
                  <a:t>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22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US" sz="2200" b="1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2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𝝎</m:t>
                        </m:r>
                      </m:e>
                      <m:sub>
                        <m:r>
                          <a:rPr lang="en-US" sz="22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US" sz="2200" b="1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US" sz="22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𝒔𝒕𝒐𝒓𝒆𝒅</m:t>
                        </m:r>
                        <m:r>
                          <a:rPr lang="en-US" sz="22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2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𝒆𝒏𝒆𝒓𝒈𝒚</m:t>
                        </m:r>
                      </m:num>
                      <m:den>
                        <m:r>
                          <a:rPr lang="en-US" sz="22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𝒑𝒐𝒘𝒆𝒓</m:t>
                        </m:r>
                        <m:r>
                          <a:rPr lang="en-US" sz="22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200" b="1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𝒍𝒐𝒔𝒔</m:t>
                        </m:r>
                      </m:den>
                    </m:f>
                  </m:oMath>
                </a14:m>
                <a:endParaRPr lang="en-US" sz="2200" b="1" dirty="0">
                  <a:ea typeface="Cambria Math" panose="02040503050406030204" pitchFamily="18" charset="0"/>
                </a:endParaRP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r>
                  <a:rPr lang="en-US" dirty="0">
                    <a:ea typeface="Cambria Math" panose="02040503050406030204" pitchFamily="18" charset="0"/>
                  </a:rPr>
                  <a:t>→ The material of the structure </a:t>
                </a:r>
                <a:br>
                  <a:rPr lang="en-US" dirty="0">
                    <a:ea typeface="Cambria Math" panose="02040503050406030204" pitchFamily="18" charset="0"/>
                  </a:rPr>
                </a:br>
                <a:r>
                  <a:rPr lang="en-US" dirty="0">
                    <a:ea typeface="Cambria Math" panose="02040503050406030204" pitchFamily="18" charset="0"/>
                  </a:rPr>
                  <a:t>gives the intrinsic </a:t>
                </a:r>
                <a:r>
                  <a:rPr lang="en-US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Q</a:t>
                </a:r>
                <a:r>
                  <a:rPr lang="en-US" i="1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0</a:t>
                </a:r>
                <a:r>
                  <a:rPr lang="en-US" dirty="0">
                    <a:ea typeface="Cambria Math" panose="02040503050406030204" pitchFamily="18" charset="0"/>
                  </a:rPr>
                  <a:t> of a mode</a:t>
                </a:r>
              </a:p>
              <a:p>
                <a:r>
                  <a:rPr lang="en-US" dirty="0">
                    <a:ea typeface="Cambria Math" panose="02040503050406030204" pitchFamily="18" charset="0"/>
                  </a:rPr>
                  <a:t>Additional components (ports) can also </a:t>
                </a:r>
                <a:br>
                  <a:rPr lang="en-US" dirty="0">
                    <a:ea typeface="Cambria Math" panose="02040503050406030204" pitchFamily="18" charset="0"/>
                  </a:rPr>
                </a:br>
                <a:r>
                  <a:rPr lang="en-US" dirty="0">
                    <a:ea typeface="Cambria Math" panose="02040503050406030204" pitchFamily="18" charset="0"/>
                  </a:rPr>
                  <a:t>damp the HOMs → </a:t>
                </a:r>
                <a:r>
                  <a:rPr lang="en-US" i="1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Q</a:t>
                </a:r>
                <a:r>
                  <a:rPr lang="en-US" i="1" baseline="-25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ext</a:t>
                </a:r>
                <a:endParaRPr lang="en-US" i="1" baseline="-25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de-DE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07F72BC-713E-4472-85FF-55C986AA644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60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EF0DD4-2CFC-490D-A508-B8879EE64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| HOM Mitigation | CAS RF for Accelerators, Berlin | Nicoleta Baboi, 30 June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A8B3CF-0117-4E35-A4BC-D951C0856C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Brief reminder: Longitudinal long-range </a:t>
            </a:r>
            <a:r>
              <a:rPr lang="en-US" dirty="0" err="1"/>
              <a:t>wakefields</a:t>
            </a:r>
            <a:r>
              <a:rPr lang="en-US" dirty="0"/>
              <a:t> (2)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015CCBF-1CDC-4B5C-8DC5-ED92F1D2E497}"/>
                  </a:ext>
                </a:extLst>
              </p:cNvPr>
              <p:cNvSpPr/>
              <p:nvPr/>
            </p:nvSpPr>
            <p:spPr>
              <a:xfrm>
                <a:off x="1282055" y="5796991"/>
                <a:ext cx="29242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𝑡𝑜𝑡𝑎𝑙</m:t>
                              </m:r>
                            </m:sub>
                          </m:sSub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type m:val="lin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type m:val="lin"/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b="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𝑒𝑥𝑡</m:t>
                                      </m:r>
                                    </m:sub>
                                  </m:sSub>
                                </m:den>
                              </m:f>
                            </m:den>
                          </m:f>
                        </m:den>
                      </m:f>
                    </m:oMath>
                  </m:oMathPara>
                </a14:m>
                <a:endParaRPr lang="de-DE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9015CCBF-1CDC-4B5C-8DC5-ED92F1D2E49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2055" y="5796991"/>
                <a:ext cx="2924262" cy="369332"/>
              </a:xfrm>
              <a:prstGeom prst="rect">
                <a:avLst/>
              </a:prstGeom>
              <a:blipFill>
                <a:blip r:embed="rId3"/>
                <a:stretch>
                  <a:fillRect l="-3958" t="-114754" r="-4583" b="-17704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E6D43B72-9397-43CE-8A1A-715944B140DA}"/>
              </a:ext>
            </a:extLst>
          </p:cNvPr>
          <p:cNvGrpSpPr/>
          <p:nvPr/>
        </p:nvGrpSpPr>
        <p:grpSpPr>
          <a:xfrm>
            <a:off x="4947107" y="3717032"/>
            <a:ext cx="4017381" cy="2781705"/>
            <a:chOff x="4947107" y="3717032"/>
            <a:chExt cx="4017381" cy="278170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A51243C-48F9-4B8F-AB73-9F7154F2B02F}"/>
                </a:ext>
              </a:extLst>
            </p:cNvPr>
            <p:cNvGrpSpPr/>
            <p:nvPr/>
          </p:nvGrpSpPr>
          <p:grpSpPr>
            <a:xfrm>
              <a:off x="4947107" y="3717032"/>
              <a:ext cx="4017381" cy="2781705"/>
              <a:chOff x="5190768" y="1376942"/>
              <a:chExt cx="3585333" cy="2509733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9809649D-7EF4-4C73-8B35-031416C8B5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90768" y="1376942"/>
                <a:ext cx="3585333" cy="2509733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B1475CB-0B1D-4AEF-8EA7-6E7A232A3193}"/>
                  </a:ext>
                </a:extLst>
              </p:cNvPr>
              <p:cNvSpPr txBox="1"/>
              <p:nvPr/>
            </p:nvSpPr>
            <p:spPr>
              <a:xfrm>
                <a:off x="5837847" y="3204708"/>
                <a:ext cx="2838609" cy="388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100" i="1" dirty="0">
                    <a:solidFill>
                      <a:schemeClr val="accent4"/>
                    </a:solidFill>
                  </a:rPr>
                  <a:t>http://spiff.rit.edu/classes/phys283/lectures/damped/damped.html</a:t>
                </a:r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856C645-B8DE-44BE-888F-A3CDC4F6A52B}"/>
                </a:ext>
              </a:extLst>
            </p:cNvPr>
            <p:cNvSpPr/>
            <p:nvPr/>
          </p:nvSpPr>
          <p:spPr>
            <a:xfrm>
              <a:off x="4947107" y="4581128"/>
              <a:ext cx="200957" cy="7200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 dirty="0" err="1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0223050"/>
      </p:ext>
    </p:extLst>
  </p:cSld>
  <p:clrMapOvr>
    <a:masterClrMapping/>
  </p:clrMapOvr>
</p:sld>
</file>

<file path=ppt/theme/theme1.xml><?xml version="1.0" encoding="utf-8"?>
<a:theme xmlns:a="http://schemas.openxmlformats.org/drawingml/2006/main" name="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DESY_PowerPoint_4x3_en" id="{3CF89BDB-0659-E849-8D13-D70D8CFA5BCD}" vid="{CC185F4F-326D-3949-A293-BD8B2AFA8F49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2880</Words>
  <Application>Microsoft Office PowerPoint</Application>
  <PresentationFormat>On-screen Show (4:3)</PresentationFormat>
  <Paragraphs>544</Paragraphs>
  <Slides>36</Slides>
  <Notes>7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Cambria Math</vt:lpstr>
      <vt:lpstr>Symbol</vt:lpstr>
      <vt:lpstr>Times New Roman</vt:lpstr>
      <vt:lpstr>XCharter-Roman</vt:lpstr>
      <vt:lpstr>DESY</vt:lpstr>
      <vt:lpstr>HOM Mitigation</vt:lpstr>
      <vt:lpstr>Contents</vt:lpstr>
      <vt:lpstr>Contents</vt:lpstr>
      <vt:lpstr>1. Intro: What do you know about HOMs?</vt:lpstr>
      <vt:lpstr>1. Intro: Wakefields</vt:lpstr>
      <vt:lpstr>1. Intro: Wakefields</vt:lpstr>
      <vt:lpstr>1. Intro: Wakefields</vt:lpstr>
      <vt:lpstr>1. Intro: Higher Order Modes</vt:lpstr>
      <vt:lpstr>1. Intro: Higher Order Modes</vt:lpstr>
      <vt:lpstr>1. Intro: Higher Order Modes</vt:lpstr>
      <vt:lpstr>1. Intro: Higher Order Modes</vt:lpstr>
      <vt:lpstr>1. Intro: Higher Order Modes</vt:lpstr>
      <vt:lpstr>1. Intro: Higher Order Modes</vt:lpstr>
      <vt:lpstr>1. Intro: Issues due to HOMs</vt:lpstr>
      <vt:lpstr>1. Intro: Issues due to HOMs</vt:lpstr>
      <vt:lpstr>1. Intro: HOM Mitigation</vt:lpstr>
      <vt:lpstr>Contents</vt:lpstr>
      <vt:lpstr>2. Avoid HOMs: Structure Design</vt:lpstr>
      <vt:lpstr>2. Avoid HOMs: Structure Design</vt:lpstr>
      <vt:lpstr>2. Avoid HOMs: Structure Design</vt:lpstr>
      <vt:lpstr>2. Avoid HOMs: Structure Design</vt:lpstr>
      <vt:lpstr>2. Avoid HOMs: Structure Design</vt:lpstr>
      <vt:lpstr>2. Avoid HOMs: Structure Design</vt:lpstr>
      <vt:lpstr>2. Avoid HOMs: Structure Design</vt:lpstr>
      <vt:lpstr>2. Avoid HOMs: Accelerator design</vt:lpstr>
      <vt:lpstr>2. Avoid HOMs: Accelerator design</vt:lpstr>
      <vt:lpstr>Contents</vt:lpstr>
      <vt:lpstr>3. Compensate HOMs: Fast Feedbacks</vt:lpstr>
      <vt:lpstr>3. Compensate HOMs: Beam Alignment</vt:lpstr>
      <vt:lpstr>3. Compensate HOMs: Retuning</vt:lpstr>
      <vt:lpstr>Contents</vt:lpstr>
      <vt:lpstr>4. Use HOMs</vt:lpstr>
      <vt:lpstr>4. Use HOMs</vt:lpstr>
      <vt:lpstr>Contents</vt:lpstr>
      <vt:lpstr>Summary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Microsoft Office-Anwender</dc:creator>
  <cp:lastModifiedBy>Baboi, Nicoleta-Ionela</cp:lastModifiedBy>
  <cp:revision>405</cp:revision>
  <dcterms:created xsi:type="dcterms:W3CDTF">2018-01-19T12:25:51Z</dcterms:created>
  <dcterms:modified xsi:type="dcterms:W3CDTF">2023-06-30T07:15:24Z</dcterms:modified>
</cp:coreProperties>
</file>