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sldIdLst>
    <p:sldId id="256" r:id="rId2"/>
    <p:sldId id="279" r:id="rId3"/>
    <p:sldId id="280" r:id="rId4"/>
    <p:sldId id="509" r:id="rId5"/>
    <p:sldId id="523" r:id="rId6"/>
    <p:sldId id="292" r:id="rId7"/>
    <p:sldId id="520" r:id="rId8"/>
    <p:sldId id="512" r:id="rId9"/>
    <p:sldId id="514" r:id="rId10"/>
    <p:sldId id="511" r:id="rId11"/>
    <p:sldId id="515" r:id="rId12"/>
    <p:sldId id="516" r:id="rId13"/>
    <p:sldId id="517" r:id="rId14"/>
    <p:sldId id="518" r:id="rId15"/>
    <p:sldId id="526" r:id="rId16"/>
    <p:sldId id="527" r:id="rId17"/>
    <p:sldId id="525" r:id="rId18"/>
    <p:sldId id="522" r:id="rId19"/>
    <p:sldId id="521" r:id="rId20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49" autoAdjust="0"/>
    <p:restoredTop sz="82256" autoAdjust="0"/>
  </p:normalViewPr>
  <p:slideViewPr>
    <p:cSldViewPr>
      <p:cViewPr>
        <p:scale>
          <a:sx n="110" d="100"/>
          <a:sy n="110" d="100"/>
        </p:scale>
        <p:origin x="1368" y="624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3AC6-E0BD-BE48-A614-F0E7C08BAB76}" type="datetimeFigureOut">
              <a:rPr lang="en-US" smtClean="0"/>
              <a:t>11/6/2022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1946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4427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544295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65495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67722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9458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Heavy elements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N-deficient surface-Tl (rich impossible </a:t>
            </a:r>
            <a:r>
              <a:rPr lang="en-GB" dirty="0" err="1"/>
              <a:t>bc</a:t>
            </a:r>
            <a:r>
              <a:rPr lang="en-GB" dirty="0"/>
              <a:t> of Fr): same as with In: less N -&gt; more gain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FLUKA predicts nicely the trend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Surface-Fr: Maybe a bit surprising: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dirty="0"/>
              <a:t>~1 for n-rich and reduction for light Fr (maybe good for experiments)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78892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8696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87782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6544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0358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8324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7681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2873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Arial" panose="020B0604020202020204" pitchFamily="34" charset="0"/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0202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6551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microsoft.com/office/2007/relationships/hdphoto" Target="../media/hdphoto2.wdp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091E57-63A1-3442-B86A-6695F2409FE9}" type="datetime1">
              <a:rPr lang="en-US" smtClean="0"/>
              <a:t>11/6/2022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DFCAA7F-8EAD-4141-9B8C-828B1EDAAAE8}" type="datetime1">
              <a:rPr lang="en-US" smtClean="0"/>
              <a:t>11/6/2022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6068B66-AC6D-6940-9367-EDC4B154B8F9}" type="datetime1">
              <a:rPr lang="en-US" smtClean="0"/>
              <a:t>11/6/2022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B05A767D-07B9-9144-8C31-3A39702D4D06}" type="datetime1">
              <a:rPr lang="en-US" smtClean="0"/>
              <a:t>11/6/2022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2F9913ED-B1D4-5A4C-8CD8-2E74EB25BED8}" type="datetime1">
              <a:rPr lang="en-US" smtClean="0"/>
              <a:t>11/6/2022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CD972BCD-5811-B64E-BDB0-AE8779383E83}" type="datetime1">
              <a:rPr lang="en-US" smtClean="0"/>
              <a:t>11/6/2022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C50A8CA0-D217-2348-BC43-8F09744CBBC2}" type="datetime1">
              <a:rPr lang="en-US" smtClean="0"/>
              <a:t>11/6/2022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4998574-4EFE-F64F-9FFB-8AA532A9073D}" type="datetime1">
              <a:rPr lang="en-US" smtClean="0"/>
              <a:t>11/6/2022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53E94D-4168-8048-A22B-A04504165998}" type="datetime1">
              <a:rPr lang="en-US" smtClean="0"/>
              <a:t>11/6/2022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1_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647728" y="757891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9C586C67-E5AB-2148-8000-3D5AD340471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biLevel thresh="2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0132" y="216024"/>
            <a:ext cx="2996952" cy="299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56230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5A2D8E4C-A0BF-5444-9C74-A3C2242D2F23}" type="datetime1">
              <a:rPr lang="en-US" smtClean="0"/>
              <a:t>11/6/2022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A06EBC2-F68D-D648-AF1D-B832BA185A4D}" type="datetime1">
              <a:rPr lang="en-US" smtClean="0"/>
              <a:t>11/6/2022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7505A68-9FCB-BC42-AC2B-E47DE4FC1101}" type="datetime1">
              <a:rPr lang="en-US" smtClean="0"/>
              <a:t>11/6/2022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F8663E3-BB79-624E-926B-8F195825897F}" type="datetime1">
              <a:rPr lang="en-US" smtClean="0"/>
              <a:t>11/6/2022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1EA7BFB-1EE4-5945-B805-E0B5FC822139}" type="datetime1">
              <a:rPr lang="en-US" smtClean="0"/>
              <a:t>11/6/2022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591609-E732-F641-A3F1-7047CC4ED180}" type="datetime1">
              <a:rPr lang="en-US" smtClean="0"/>
              <a:t>11/6/2022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A4E4AD-84F6-3A4A-90B6-0E4AEED05A62}"/>
              </a:ext>
            </a:extLst>
          </p:cNvPr>
          <p:cNvPicPr>
            <a:picLocks noChangeAspect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32400"/>
            <a:ext cx="12192000" cy="533400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DDD1933-E90B-7840-9B80-3952FF1C8C56}" type="datetime1">
              <a:rPr lang="en-US" smtClean="0"/>
              <a:pPr>
                <a:defRPr/>
              </a:pPr>
              <a:t>11/6/2022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</a:p>
        </p:txBody>
      </p:sp>
      <p:pic>
        <p:nvPicPr>
          <p:cNvPr id="10" name="Picture 4">
            <a:extLst>
              <a:ext uri="{FF2B5EF4-FFF2-40B4-BE49-F238E27FC236}">
                <a16:creationId xmlns:a16="http://schemas.microsoft.com/office/drawing/2014/main" id="{9F5DECC8-1817-1C40-A787-5BBEA9EC14F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1" cstate="print">
            <a:biLevel thresh="25000"/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91544" y="6258472"/>
            <a:ext cx="681255" cy="681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70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4" r:id="rId15"/>
    <p:sldLayoutId id="2147483666" r:id="rId16"/>
    <p:sldLayoutId id="2147483668" r:id="rId17"/>
    <p:sldLayoutId id="2147483669" r:id="rId18"/>
  </p:sldLayoutIdLst>
  <p:hf hdr="0" ft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8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4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1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png"/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12.png"/><Relationship Id="rId2" Type="http://schemas.microsoft.com/office/2007/relationships/media" Target="../media/media1.mp4"/><Relationship Id="rId1" Type="http://schemas.openxmlformats.org/officeDocument/2006/relationships/video" Target="NULL" TargetMode="External"/><Relationship Id="rId6" Type="http://schemas.openxmlformats.org/officeDocument/2006/relationships/image" Target="../media/image11.png"/><Relationship Id="rId5" Type="http://schemas.openxmlformats.org/officeDocument/2006/relationships/image" Target="../media/image6.png"/><Relationship Id="rId10" Type="http://schemas.openxmlformats.org/officeDocument/2006/relationships/image" Target="../media/image8.png"/><Relationship Id="rId4" Type="http://schemas.openxmlformats.org/officeDocument/2006/relationships/notesSlide" Target="../notesSlides/notesSlide2.xml"/><Relationship Id="rId9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Relationship Id="rId9" Type="http://schemas.openxmlformats.org/officeDocument/2006/relationships/image" Target="../media/image2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407987" y="3219951"/>
            <a:ext cx="11376025" cy="2153265"/>
          </a:xfrm>
        </p:spPr>
        <p:txBody>
          <a:bodyPr/>
          <a:lstStyle/>
          <a:p>
            <a:pPr>
              <a:defRPr/>
            </a:pPr>
            <a:r>
              <a:rPr lang="en-GB" sz="3600" dirty="0"/>
              <a:t>Determination of radioactive ion beam production yields using 1.4- and 1.7-GeV protons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/>
        <p:txBody>
          <a:bodyPr/>
          <a:lstStyle/>
          <a:p>
            <a:pPr algn="l">
              <a:defRPr/>
            </a:pPr>
            <a:r>
              <a:rPr lang="en-US" sz="1800" dirty="0"/>
              <a:t>Simon Stegemann on behalf of the IS717 collaboration</a:t>
            </a:r>
          </a:p>
          <a:p>
            <a:pPr algn="l">
              <a:defRPr/>
            </a:pPr>
            <a:r>
              <a:rPr lang="en-US" sz="1800" dirty="0"/>
              <a:t>ISCC meeting 2022, November 7</a:t>
            </a:r>
            <a:r>
              <a:rPr lang="en-US" sz="1800" baseline="30000" dirty="0"/>
              <a:t>th</a:t>
            </a:r>
            <a:r>
              <a:rPr lang="en-US" sz="1800" dirty="0"/>
              <a:t> 2022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275A11F-A8FB-DF03-7D34-E6BC1FDEF8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Preliminary results - UC</a:t>
            </a:r>
            <a:r>
              <a:rPr lang="en-US" baseline="-25000" dirty="0"/>
              <a:t>x</a:t>
            </a:r>
            <a:endParaRPr lang="en-GB" dirty="0"/>
          </a:p>
        </p:txBody>
      </p:sp>
      <p:sp>
        <p:nvSpPr>
          <p:cNvPr id="5" name="Footer Placeholder 21">
            <a:extLst>
              <a:ext uri="{FF2B5EF4-FFF2-40B4-BE49-F238E27FC236}">
                <a16:creationId xmlns:a16="http://schemas.microsoft.com/office/drawing/2014/main" id="{E124CA0E-C6F2-045A-0492-A50EADD88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83632" y="6408000"/>
            <a:ext cx="8424936" cy="365125"/>
          </a:xfrm>
        </p:spPr>
        <p:txBody>
          <a:bodyPr/>
          <a:lstStyle/>
          <a:p>
            <a:r>
              <a:rPr lang="en-US" dirty="0" err="1"/>
              <a:t>S.Stegemann</a:t>
            </a:r>
            <a:r>
              <a:rPr lang="en-US" dirty="0"/>
              <a:t>  |  ISCC meeting | 7 Nov. 2022</a:t>
            </a:r>
          </a:p>
        </p:txBody>
      </p:sp>
      <p:pic>
        <p:nvPicPr>
          <p:cNvPr id="3" name="Picture 2" descr="Chart, box and whisker chart&#10;&#10;Description automatically generated">
            <a:extLst>
              <a:ext uri="{FF2B5EF4-FFF2-40B4-BE49-F238E27FC236}">
                <a16:creationId xmlns:a16="http://schemas.microsoft.com/office/drawing/2014/main" id="{7527D4C4-BD18-3676-FA60-1969A20DD57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68696" y="1587999"/>
            <a:ext cx="6864668" cy="385773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9506C26-647E-4E3B-2B12-C8A944E163D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16358" y="1499400"/>
            <a:ext cx="6867279" cy="38592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6B281AC-4898-5E8D-62B5-DEE865AB3B1B}"/>
              </a:ext>
            </a:extLst>
          </p:cNvPr>
          <p:cNvSpPr txBox="1"/>
          <p:nvPr/>
        </p:nvSpPr>
        <p:spPr bwMode="auto">
          <a:xfrm rot="2272423">
            <a:off x="2826455" y="3101367"/>
            <a:ext cx="35283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rgbClr val="FF0000">
                    <a:alpha val="50000"/>
                  </a:srgbClr>
                </a:solidFill>
              </a:rPr>
              <a:t>Preliminary</a:t>
            </a:r>
            <a:endParaRPr lang="en-GB" sz="4800" dirty="0">
              <a:solidFill>
                <a:srgbClr val="FF0000">
                  <a:alpha val="50000"/>
                </a:srgbClr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061282E-BB8F-B38E-2F18-AFA5CC09B774}"/>
              </a:ext>
            </a:extLst>
          </p:cNvPr>
          <p:cNvSpPr txBox="1"/>
          <p:nvPr/>
        </p:nvSpPr>
        <p:spPr bwMode="auto">
          <a:xfrm rot="2272423">
            <a:off x="7347636" y="3114608"/>
            <a:ext cx="35283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rgbClr val="FF0000">
                    <a:alpha val="50000"/>
                  </a:srgbClr>
                </a:solidFill>
              </a:rPr>
              <a:t>Preliminary</a:t>
            </a:r>
            <a:endParaRPr lang="en-GB" sz="4800" dirty="0">
              <a:solidFill>
                <a:srgbClr val="FF0000">
                  <a:alpha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39073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275A11F-A8FB-DF03-7D34-E6BC1FDEF8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Preliminary results - UC</a:t>
            </a:r>
            <a:r>
              <a:rPr lang="en-US" baseline="-25000" dirty="0"/>
              <a:t>x</a:t>
            </a:r>
            <a:endParaRPr lang="en-GB" dirty="0"/>
          </a:p>
        </p:txBody>
      </p:sp>
      <p:sp>
        <p:nvSpPr>
          <p:cNvPr id="5" name="Footer Placeholder 21">
            <a:extLst>
              <a:ext uri="{FF2B5EF4-FFF2-40B4-BE49-F238E27FC236}">
                <a16:creationId xmlns:a16="http://schemas.microsoft.com/office/drawing/2014/main" id="{E124CA0E-C6F2-045A-0492-A50EADD88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83632" y="6408000"/>
            <a:ext cx="8424936" cy="365125"/>
          </a:xfrm>
        </p:spPr>
        <p:txBody>
          <a:bodyPr/>
          <a:lstStyle/>
          <a:p>
            <a:r>
              <a:rPr lang="en-US" dirty="0" err="1"/>
              <a:t>S.Stegemann</a:t>
            </a:r>
            <a:r>
              <a:rPr lang="en-US" dirty="0"/>
              <a:t>  |  ISCC meeting | 7 Nov. 2022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FFC410D-43B9-A5D7-1A6C-6DE8328B9E7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07968" y="1499400"/>
            <a:ext cx="6867279" cy="3859200"/>
          </a:xfrm>
          <a:prstGeom prst="rect">
            <a:avLst/>
          </a:prstGeom>
        </p:spPr>
      </p:pic>
      <p:pic>
        <p:nvPicPr>
          <p:cNvPr id="6" name="Picture 5" descr="Chart, timeline&#10;&#10;Description automatically generated">
            <a:extLst>
              <a:ext uri="{FF2B5EF4-FFF2-40B4-BE49-F238E27FC236}">
                <a16:creationId xmlns:a16="http://schemas.microsoft.com/office/drawing/2014/main" id="{FF56A4EE-85C7-323E-88A9-86041BEF8DD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12712" y="1499400"/>
            <a:ext cx="6867280" cy="38592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3F0572F-277A-A38D-237E-F93F87BD7B8A}"/>
              </a:ext>
            </a:extLst>
          </p:cNvPr>
          <p:cNvSpPr txBox="1"/>
          <p:nvPr/>
        </p:nvSpPr>
        <p:spPr bwMode="auto">
          <a:xfrm rot="1044935">
            <a:off x="7477410" y="2434898"/>
            <a:ext cx="35283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rgbClr val="FF0000">
                    <a:alpha val="50000"/>
                  </a:srgbClr>
                </a:solidFill>
              </a:rPr>
              <a:t>Preliminary</a:t>
            </a:r>
            <a:endParaRPr lang="en-GB" sz="4800" dirty="0">
              <a:solidFill>
                <a:srgbClr val="FF0000">
                  <a:alpha val="50000"/>
                </a:srgbClr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0C8DC85-8626-D7AF-78C1-3148C194ECC7}"/>
              </a:ext>
            </a:extLst>
          </p:cNvPr>
          <p:cNvSpPr txBox="1"/>
          <p:nvPr/>
        </p:nvSpPr>
        <p:spPr bwMode="auto">
          <a:xfrm rot="1044935">
            <a:off x="1614686" y="3618849"/>
            <a:ext cx="35283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rgbClr val="FF0000">
                    <a:alpha val="50000"/>
                  </a:srgbClr>
                </a:solidFill>
              </a:rPr>
              <a:t>Preliminary</a:t>
            </a:r>
            <a:endParaRPr lang="en-GB" sz="4800" dirty="0">
              <a:solidFill>
                <a:srgbClr val="FF0000">
                  <a:alpha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92252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275A11F-A8FB-DF03-7D34-E6BC1FDEF8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Preliminary results - UC</a:t>
            </a:r>
            <a:r>
              <a:rPr lang="en-US" baseline="-25000" dirty="0"/>
              <a:t>x</a:t>
            </a:r>
            <a:endParaRPr lang="en-GB" dirty="0"/>
          </a:p>
        </p:txBody>
      </p:sp>
      <p:sp>
        <p:nvSpPr>
          <p:cNvPr id="5" name="Footer Placeholder 21">
            <a:extLst>
              <a:ext uri="{FF2B5EF4-FFF2-40B4-BE49-F238E27FC236}">
                <a16:creationId xmlns:a16="http://schemas.microsoft.com/office/drawing/2014/main" id="{E124CA0E-C6F2-045A-0492-A50EADD88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83632" y="6408000"/>
            <a:ext cx="8424936" cy="365125"/>
          </a:xfrm>
        </p:spPr>
        <p:txBody>
          <a:bodyPr/>
          <a:lstStyle/>
          <a:p>
            <a:r>
              <a:rPr lang="en-US" dirty="0" err="1"/>
              <a:t>S.Stegemann</a:t>
            </a:r>
            <a:r>
              <a:rPr lang="en-US" dirty="0"/>
              <a:t>  |  ISCC meeting | 7 Nov. 2022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0BCA69A-6A93-DBE7-450C-2658AC9126B8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/>
        </p:blipFill>
        <p:spPr>
          <a:xfrm>
            <a:off x="-312711" y="1499400"/>
            <a:ext cx="6867277" cy="385919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6450F71-E8E6-0B67-94A9-1CE8060B0C6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51984" y="1499400"/>
            <a:ext cx="6867279" cy="38592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6551475-563C-E705-E723-CECBE51726EA}"/>
              </a:ext>
            </a:extLst>
          </p:cNvPr>
          <p:cNvSpPr txBox="1"/>
          <p:nvPr/>
        </p:nvSpPr>
        <p:spPr bwMode="auto">
          <a:xfrm>
            <a:off x="8328248" y="3861048"/>
            <a:ext cx="35283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rgbClr val="FF0000">
                    <a:alpha val="50000"/>
                  </a:srgbClr>
                </a:solidFill>
              </a:rPr>
              <a:t>Preliminary</a:t>
            </a:r>
            <a:endParaRPr lang="en-GB" sz="4800" dirty="0">
              <a:solidFill>
                <a:srgbClr val="FF0000">
                  <a:alpha val="50000"/>
                </a:srgbClr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20B97BE-9E61-1CDF-744F-8FB8FCE287BE}"/>
              </a:ext>
            </a:extLst>
          </p:cNvPr>
          <p:cNvSpPr txBox="1"/>
          <p:nvPr/>
        </p:nvSpPr>
        <p:spPr bwMode="auto">
          <a:xfrm>
            <a:off x="1415480" y="2276872"/>
            <a:ext cx="35283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rgbClr val="FF0000">
                    <a:alpha val="50000"/>
                  </a:srgbClr>
                </a:solidFill>
              </a:rPr>
              <a:t>Preliminary</a:t>
            </a:r>
            <a:endParaRPr lang="en-GB" sz="4800" dirty="0">
              <a:solidFill>
                <a:srgbClr val="FF0000">
                  <a:alpha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61377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275A11F-A8FB-DF03-7D34-E6BC1FDEF8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Preliminary results - UC</a:t>
            </a:r>
            <a:r>
              <a:rPr lang="en-US" baseline="-25000" dirty="0"/>
              <a:t>x</a:t>
            </a:r>
            <a:endParaRPr lang="en-GB" dirty="0"/>
          </a:p>
        </p:txBody>
      </p:sp>
      <p:sp>
        <p:nvSpPr>
          <p:cNvPr id="5" name="Footer Placeholder 21">
            <a:extLst>
              <a:ext uri="{FF2B5EF4-FFF2-40B4-BE49-F238E27FC236}">
                <a16:creationId xmlns:a16="http://schemas.microsoft.com/office/drawing/2014/main" id="{E124CA0E-C6F2-045A-0492-A50EADD88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83632" y="6408000"/>
            <a:ext cx="8424936" cy="365125"/>
          </a:xfrm>
        </p:spPr>
        <p:txBody>
          <a:bodyPr/>
          <a:lstStyle/>
          <a:p>
            <a:r>
              <a:rPr lang="en-US" dirty="0" err="1"/>
              <a:t>S.Stegemann</a:t>
            </a:r>
            <a:r>
              <a:rPr lang="en-US" dirty="0"/>
              <a:t>  |  ISCC meeting | 7 Nov. 2022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C03B974-26D1-6692-43A2-2D551D88B94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40704" y="1499400"/>
            <a:ext cx="6867279" cy="38592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8DF48D0-2708-EBFC-B266-7298F783BF9C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/>
        </p:blipFill>
        <p:spPr>
          <a:xfrm>
            <a:off x="5951984" y="1499400"/>
            <a:ext cx="6867279" cy="385919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DCF32C2-E41E-19CF-2B0F-CFC7133263DF}"/>
              </a:ext>
            </a:extLst>
          </p:cNvPr>
          <p:cNvSpPr txBox="1"/>
          <p:nvPr/>
        </p:nvSpPr>
        <p:spPr bwMode="auto">
          <a:xfrm rot="1643943">
            <a:off x="2430288" y="2538062"/>
            <a:ext cx="35283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rgbClr val="FF0000">
                    <a:alpha val="50000"/>
                  </a:srgbClr>
                </a:solidFill>
              </a:rPr>
              <a:t>Preliminary</a:t>
            </a:r>
            <a:endParaRPr lang="en-GB" sz="4800" dirty="0">
              <a:solidFill>
                <a:srgbClr val="FF0000">
                  <a:alpha val="50000"/>
                </a:srgb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CB991C7-9A3B-23EC-A51F-3A22A4B295A9}"/>
              </a:ext>
            </a:extLst>
          </p:cNvPr>
          <p:cNvSpPr txBox="1"/>
          <p:nvPr/>
        </p:nvSpPr>
        <p:spPr bwMode="auto">
          <a:xfrm rot="1643943">
            <a:off x="8377378" y="2682081"/>
            <a:ext cx="35283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rgbClr val="FF0000">
                    <a:alpha val="50000"/>
                  </a:srgbClr>
                </a:solidFill>
              </a:rPr>
              <a:t>Preliminary</a:t>
            </a:r>
            <a:endParaRPr lang="en-GB" sz="4800" dirty="0">
              <a:solidFill>
                <a:srgbClr val="FF0000">
                  <a:alpha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30169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275A11F-A8FB-DF03-7D34-E6BC1FDEF8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Preliminary results - UC</a:t>
            </a:r>
            <a:r>
              <a:rPr lang="en-US" baseline="-25000" dirty="0"/>
              <a:t>x</a:t>
            </a:r>
            <a:endParaRPr lang="en-GB" dirty="0"/>
          </a:p>
        </p:txBody>
      </p:sp>
      <p:sp>
        <p:nvSpPr>
          <p:cNvPr id="5" name="Footer Placeholder 21">
            <a:extLst>
              <a:ext uri="{FF2B5EF4-FFF2-40B4-BE49-F238E27FC236}">
                <a16:creationId xmlns:a16="http://schemas.microsoft.com/office/drawing/2014/main" id="{E124CA0E-C6F2-045A-0492-A50EADD88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83632" y="6408000"/>
            <a:ext cx="8424936" cy="365125"/>
          </a:xfrm>
        </p:spPr>
        <p:txBody>
          <a:bodyPr/>
          <a:lstStyle/>
          <a:p>
            <a:r>
              <a:rPr lang="en-US" dirty="0" err="1"/>
              <a:t>S.Stegemann</a:t>
            </a:r>
            <a:r>
              <a:rPr lang="en-US" dirty="0"/>
              <a:t>  |  EMIS XIX| Daejeon Korea | 5 Oct. 2022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AF279EC-7F1F-AD0B-BD44-EDAFEDEBF9B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39231" y="1499400"/>
            <a:ext cx="6867279" cy="3859200"/>
          </a:xfrm>
          <a:prstGeom prst="rect">
            <a:avLst/>
          </a:prstGeom>
        </p:spPr>
      </p:pic>
      <p:pic>
        <p:nvPicPr>
          <p:cNvPr id="3" name="Picture 2" descr="A picture containing histogram&#10;&#10;Description automatically generated">
            <a:extLst>
              <a:ext uri="{FF2B5EF4-FFF2-40B4-BE49-F238E27FC236}">
                <a16:creationId xmlns:a16="http://schemas.microsoft.com/office/drawing/2014/main" id="{E4CF0471-B9FD-CFBA-9E77-014D9BAF596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9976" y="1499400"/>
            <a:ext cx="6867280" cy="38592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5575F4D-EF6D-A442-55CB-2A6FE4117665}"/>
              </a:ext>
            </a:extLst>
          </p:cNvPr>
          <p:cNvSpPr txBox="1"/>
          <p:nvPr/>
        </p:nvSpPr>
        <p:spPr bwMode="auto">
          <a:xfrm rot="1643943">
            <a:off x="2056857" y="2610072"/>
            <a:ext cx="35283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rgbClr val="FF0000">
                    <a:alpha val="50000"/>
                  </a:srgbClr>
                </a:solidFill>
              </a:rPr>
              <a:t>Preliminary</a:t>
            </a:r>
            <a:endParaRPr lang="en-GB" sz="4800" dirty="0">
              <a:solidFill>
                <a:srgbClr val="FF0000">
                  <a:alpha val="50000"/>
                </a:srgb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2D38D67-4D7C-8D6C-2CBC-17DDFACD69BB}"/>
              </a:ext>
            </a:extLst>
          </p:cNvPr>
          <p:cNvSpPr txBox="1"/>
          <p:nvPr/>
        </p:nvSpPr>
        <p:spPr bwMode="auto">
          <a:xfrm rot="1643943">
            <a:off x="7549420" y="2538064"/>
            <a:ext cx="35283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rgbClr val="FF0000">
                    <a:alpha val="50000"/>
                  </a:srgbClr>
                </a:solidFill>
              </a:rPr>
              <a:t>Preliminary</a:t>
            </a:r>
            <a:endParaRPr lang="en-GB" sz="4800" dirty="0">
              <a:solidFill>
                <a:srgbClr val="FF0000">
                  <a:alpha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85096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275A11F-A8FB-DF03-7D34-E6BC1FDEF8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Preliminary results - </a:t>
            </a:r>
            <a:r>
              <a:rPr lang="en-US" dirty="0" err="1"/>
              <a:t>LaC</a:t>
            </a:r>
            <a:r>
              <a:rPr lang="en-US" baseline="-25000" dirty="0" err="1"/>
              <a:t>x</a:t>
            </a:r>
            <a:endParaRPr lang="en-GB" dirty="0"/>
          </a:p>
        </p:txBody>
      </p:sp>
      <p:sp>
        <p:nvSpPr>
          <p:cNvPr id="5" name="Footer Placeholder 21">
            <a:extLst>
              <a:ext uri="{FF2B5EF4-FFF2-40B4-BE49-F238E27FC236}">
                <a16:creationId xmlns:a16="http://schemas.microsoft.com/office/drawing/2014/main" id="{E124CA0E-C6F2-045A-0492-A50EADD88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83632" y="6408000"/>
            <a:ext cx="8424936" cy="365125"/>
          </a:xfrm>
        </p:spPr>
        <p:txBody>
          <a:bodyPr/>
          <a:lstStyle/>
          <a:p>
            <a:r>
              <a:rPr lang="en-US" dirty="0" err="1"/>
              <a:t>S.Stegemann</a:t>
            </a:r>
            <a:r>
              <a:rPr lang="en-US" dirty="0"/>
              <a:t>  |  ISCC meeting | 7 Nov. 2022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AF279EC-7F1F-AD0B-BD44-EDAFEDEBF9B4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/>
        </p:blipFill>
        <p:spPr>
          <a:xfrm>
            <a:off x="-339231" y="1499400"/>
            <a:ext cx="6867279" cy="385919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5575F4D-EF6D-A442-55CB-2A6FE4117665}"/>
              </a:ext>
            </a:extLst>
          </p:cNvPr>
          <p:cNvSpPr txBox="1"/>
          <p:nvPr/>
        </p:nvSpPr>
        <p:spPr bwMode="auto">
          <a:xfrm rot="1643943">
            <a:off x="2811350" y="3524131"/>
            <a:ext cx="35283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rgbClr val="FF0000">
                    <a:alpha val="50000"/>
                  </a:srgbClr>
                </a:solidFill>
              </a:rPr>
              <a:t>Preliminary</a:t>
            </a:r>
            <a:endParaRPr lang="en-GB" sz="4800" dirty="0">
              <a:solidFill>
                <a:srgbClr val="FF0000">
                  <a:alpha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502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744D419-B972-F4BB-5FEA-1F43A5B525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2.0 GeV - UCx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CAD0F2-3C5D-0748-CB15-CE6418CC2E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16</a:t>
            </a:fld>
            <a:endParaRPr lang="en-US"/>
          </a:p>
        </p:txBody>
      </p:sp>
      <p:pic>
        <p:nvPicPr>
          <p:cNvPr id="6" name="Picture 5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CD036AF8-6047-E472-33C0-DB5E820271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1700808"/>
            <a:ext cx="6048000" cy="3680481"/>
          </a:xfrm>
          <a:prstGeom prst="rect">
            <a:avLst/>
          </a:prstGeom>
        </p:spPr>
      </p:pic>
      <p:pic>
        <p:nvPicPr>
          <p:cNvPr id="8" name="Picture 7" descr="Chart&#10;&#10;Description automatically generated with low confidence">
            <a:extLst>
              <a:ext uri="{FF2B5EF4-FFF2-40B4-BE49-F238E27FC236}">
                <a16:creationId xmlns:a16="http://schemas.microsoft.com/office/drawing/2014/main" id="{9A6608F9-68FE-7A5D-A650-1246098595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1701812"/>
            <a:ext cx="6048000" cy="367989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42FB811-D631-8B41-498E-F39610374D0A}"/>
              </a:ext>
            </a:extLst>
          </p:cNvPr>
          <p:cNvSpPr txBox="1"/>
          <p:nvPr/>
        </p:nvSpPr>
        <p:spPr bwMode="auto">
          <a:xfrm>
            <a:off x="263352" y="5458096"/>
            <a:ext cx="34034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FLUKA2017 v.1.0</a:t>
            </a:r>
          </a:p>
          <a:p>
            <a:r>
              <a:rPr lang="en-US" dirty="0"/>
              <a:t>Courtesy of Joao Pedro Ramos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7265D43-ACF8-5684-7527-8B58DC253FFB}"/>
              </a:ext>
            </a:extLst>
          </p:cNvPr>
          <p:cNvSpPr txBox="1"/>
          <p:nvPr/>
        </p:nvSpPr>
        <p:spPr bwMode="auto">
          <a:xfrm>
            <a:off x="6384032" y="5458096"/>
            <a:ext cx="2416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FLUKA CERN v.4-2.2</a:t>
            </a:r>
            <a:endParaRPr lang="en-GB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B8EBE63B-4329-BCC1-B693-D005D8F2D829}"/>
              </a:ext>
            </a:extLst>
          </p:cNvPr>
          <p:cNvSpPr/>
          <p:nvPr/>
        </p:nvSpPr>
        <p:spPr>
          <a:xfrm rot="19285555">
            <a:off x="2482339" y="2602013"/>
            <a:ext cx="1333303" cy="33343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A5EAE0F5-B7A2-4EE6-2569-105B7477B101}"/>
              </a:ext>
            </a:extLst>
          </p:cNvPr>
          <p:cNvSpPr/>
          <p:nvPr/>
        </p:nvSpPr>
        <p:spPr>
          <a:xfrm rot="19591076">
            <a:off x="1839883" y="3344733"/>
            <a:ext cx="2068539" cy="33343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1CDC6DD6-D284-D389-C8EE-D89087D91310}"/>
              </a:ext>
            </a:extLst>
          </p:cNvPr>
          <p:cNvSpPr/>
          <p:nvPr/>
        </p:nvSpPr>
        <p:spPr>
          <a:xfrm rot="20438491">
            <a:off x="4487782" y="2109672"/>
            <a:ext cx="824681" cy="40192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651FBB96-746D-3B27-A755-E4AE70EF234B}"/>
              </a:ext>
            </a:extLst>
          </p:cNvPr>
          <p:cNvSpPr/>
          <p:nvPr/>
        </p:nvSpPr>
        <p:spPr>
          <a:xfrm rot="19333006">
            <a:off x="809438" y="3222145"/>
            <a:ext cx="3168420" cy="24166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9D1B40C-293D-AD7A-A6C6-910E59098E63}"/>
              </a:ext>
            </a:extLst>
          </p:cNvPr>
          <p:cNvSpPr/>
          <p:nvPr/>
        </p:nvSpPr>
        <p:spPr>
          <a:xfrm>
            <a:off x="407989" y="4292306"/>
            <a:ext cx="1071912" cy="69284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F2361E5-0F4D-05C4-88A3-65AC793C284C}"/>
              </a:ext>
            </a:extLst>
          </p:cNvPr>
          <p:cNvSpPr txBox="1"/>
          <p:nvPr/>
        </p:nvSpPr>
        <p:spPr bwMode="auto">
          <a:xfrm>
            <a:off x="2874152" y="3614029"/>
            <a:ext cx="10326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~20% gains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1A3E638-DF7C-C7D8-63C9-0E3C589DBC05}"/>
              </a:ext>
            </a:extLst>
          </p:cNvPr>
          <p:cNvSpPr txBox="1"/>
          <p:nvPr/>
        </p:nvSpPr>
        <p:spPr bwMode="auto">
          <a:xfrm>
            <a:off x="4312918" y="2540206"/>
            <a:ext cx="1340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Fact. ~2 n-rich</a:t>
            </a:r>
            <a:br>
              <a:rPr lang="en-US" sz="1200" dirty="0"/>
            </a:br>
            <a:r>
              <a:rPr lang="en-US" sz="1200" dirty="0"/>
              <a:t>Hg, Au, Tl, Pb,…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30C1037-2307-9D6F-B71F-9BC02AC900A5}"/>
              </a:ext>
            </a:extLst>
          </p:cNvPr>
          <p:cNvSpPr txBox="1"/>
          <p:nvPr/>
        </p:nvSpPr>
        <p:spPr bwMode="auto">
          <a:xfrm>
            <a:off x="1478431" y="4510081"/>
            <a:ext cx="10999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Fact. ~2 </a:t>
            </a:r>
            <a:br>
              <a:rPr lang="en-US" sz="1200" dirty="0"/>
            </a:br>
            <a:r>
              <a:rPr lang="en-US" sz="1200" dirty="0"/>
              <a:t>Mg, Al, Na,…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928640B-E424-8BAD-06BB-844F5C664B77}"/>
              </a:ext>
            </a:extLst>
          </p:cNvPr>
          <p:cNvSpPr txBox="1"/>
          <p:nvPr/>
        </p:nvSpPr>
        <p:spPr bwMode="auto">
          <a:xfrm>
            <a:off x="1631504" y="2211727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Rare-earth (not released from UCx)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C7DE934-951E-3FCD-1F9A-CBB0B42BF62B}"/>
              </a:ext>
            </a:extLst>
          </p:cNvPr>
          <p:cNvSpPr txBox="1"/>
          <p:nvPr/>
        </p:nvSpPr>
        <p:spPr bwMode="auto">
          <a:xfrm>
            <a:off x="695400" y="3029253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Deep spallation (better prod. By lower Z targets)</a:t>
            </a:r>
          </a:p>
        </p:txBody>
      </p:sp>
      <p:sp>
        <p:nvSpPr>
          <p:cNvPr id="21" name="Footer Placeholder 21">
            <a:extLst>
              <a:ext uri="{FF2B5EF4-FFF2-40B4-BE49-F238E27FC236}">
                <a16:creationId xmlns:a16="http://schemas.microsoft.com/office/drawing/2014/main" id="{B00226AA-C297-3347-5613-5EF4D9CED5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83632" y="6408000"/>
            <a:ext cx="8424936" cy="365125"/>
          </a:xfrm>
        </p:spPr>
        <p:txBody>
          <a:bodyPr/>
          <a:lstStyle/>
          <a:p>
            <a:r>
              <a:rPr lang="en-US" dirty="0" err="1"/>
              <a:t>S.Stegemann</a:t>
            </a:r>
            <a:r>
              <a:rPr lang="en-US" dirty="0"/>
              <a:t>  |  ISCC meeting | 7 Nov. 2022</a:t>
            </a:r>
          </a:p>
        </p:txBody>
      </p:sp>
    </p:spTree>
    <p:extLst>
      <p:ext uri="{BB962C8B-B14F-4D97-AF65-F5344CB8AC3E}">
        <p14:creationId xmlns:p14="http://schemas.microsoft.com/office/powerpoint/2010/main" val="31609374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FED20F7-891E-A91F-39C5-521AAB3D42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4437112"/>
            <a:ext cx="11376024" cy="2916857"/>
          </a:xfrm>
        </p:spPr>
        <p:txBody>
          <a:bodyPr/>
          <a:lstStyle/>
          <a:p>
            <a:r>
              <a:rPr lang="en-US" sz="2400" dirty="0"/>
              <a:t>Further data analysis from present beamtime</a:t>
            </a:r>
          </a:p>
          <a:p>
            <a:r>
              <a:rPr lang="en-GB" sz="2400" dirty="0"/>
              <a:t>Exploring other regions in nuclear chart</a:t>
            </a:r>
          </a:p>
          <a:p>
            <a:r>
              <a:rPr lang="en-GB" sz="2400" dirty="0"/>
              <a:t>Simulations for 2-GeV protons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6EC0E33-01F4-644D-0AC6-1A2C126654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404664"/>
            <a:ext cx="11376025" cy="1065742"/>
          </a:xfrm>
        </p:spPr>
        <p:txBody>
          <a:bodyPr/>
          <a:lstStyle/>
          <a:p>
            <a:r>
              <a:rPr lang="en-US" dirty="0"/>
              <a:t>Conclusions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2185D4-36B1-F466-9922-E52727ACC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17</a:t>
            </a:fld>
            <a:endParaRPr lang="en-US"/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AE4D9216-F2B8-B94C-BB2B-F458410C6471}"/>
              </a:ext>
            </a:extLst>
          </p:cNvPr>
          <p:cNvSpPr txBox="1">
            <a:spLocks/>
          </p:cNvSpPr>
          <p:nvPr/>
        </p:nvSpPr>
        <p:spPr bwMode="auto">
          <a:xfrm>
            <a:off x="408607" y="3766881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Outlook</a:t>
            </a:r>
            <a:endParaRPr lang="en-GB" dirty="0"/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8DBE9D7D-6F2A-56D8-1038-169F2445138E}"/>
              </a:ext>
            </a:extLst>
          </p:cNvPr>
          <p:cNvSpPr txBox="1">
            <a:spLocks/>
          </p:cNvSpPr>
          <p:nvPr/>
        </p:nvSpPr>
        <p:spPr bwMode="auto">
          <a:xfrm>
            <a:off x="407368" y="1155815"/>
            <a:ext cx="11376024" cy="291685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Char char="•"/>
              <a:defRPr sz="28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Confirmed expected gains using 1.7-GeV compared to 1.4-GeV protons</a:t>
            </a:r>
          </a:p>
          <a:p>
            <a:r>
              <a:rPr lang="en-US" sz="2400" dirty="0"/>
              <a:t>Results agree well with MC predictions</a:t>
            </a:r>
          </a:p>
          <a:p>
            <a:r>
              <a:rPr lang="en-US" sz="2400"/>
              <a:t>Further study proton beam transport to ISOLDE</a:t>
            </a:r>
          </a:p>
          <a:p>
            <a:pPr marL="0" indent="0">
              <a:buNone/>
            </a:pPr>
            <a:r>
              <a:rPr lang="en-US" sz="2400"/>
              <a:t>   </a:t>
            </a:r>
            <a:endParaRPr lang="en-GB" sz="2400" dirty="0"/>
          </a:p>
        </p:txBody>
      </p:sp>
      <p:sp>
        <p:nvSpPr>
          <p:cNvPr id="7" name="Footer Placeholder 21">
            <a:extLst>
              <a:ext uri="{FF2B5EF4-FFF2-40B4-BE49-F238E27FC236}">
                <a16:creationId xmlns:a16="http://schemas.microsoft.com/office/drawing/2014/main" id="{71E1A2C8-478D-74D5-F1A5-77F5963FCE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83632" y="6408000"/>
            <a:ext cx="8424936" cy="365125"/>
          </a:xfrm>
        </p:spPr>
        <p:txBody>
          <a:bodyPr/>
          <a:lstStyle/>
          <a:p>
            <a:r>
              <a:rPr lang="en-US" dirty="0" err="1"/>
              <a:t>S.Stegemann</a:t>
            </a:r>
            <a:r>
              <a:rPr lang="en-US" dirty="0"/>
              <a:t>  |  ISCC meeting | 7 Nov. 2022</a:t>
            </a:r>
          </a:p>
        </p:txBody>
      </p:sp>
    </p:spTree>
    <p:extLst>
      <p:ext uri="{BB962C8B-B14F-4D97-AF65-F5344CB8AC3E}">
        <p14:creationId xmlns:p14="http://schemas.microsoft.com/office/powerpoint/2010/main" val="4288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indefinite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indefinite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indefinite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1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4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27" dur="indefinite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indefinite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30" dur="indefinite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indefinite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33" dur="indefinite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indefinite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36" dur="indefinite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2" grpId="1" uiExpand="1" build="p"/>
      <p:bldP spid="3" grpId="0"/>
      <p:bldP spid="5" grpId="0" build="allAtOnce"/>
      <p:bldP spid="5" grpId="1" build="allAtOnce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08A48A2-96BE-2A1B-BF9F-2B9626B99C8F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510963" y="6408738"/>
            <a:ext cx="681037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18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3B19D29-67E2-C9B5-C5CD-7C43E9478F8D}"/>
              </a:ext>
            </a:extLst>
          </p:cNvPr>
          <p:cNvSpPr txBox="1"/>
          <p:nvPr/>
        </p:nvSpPr>
        <p:spPr bwMode="auto">
          <a:xfrm>
            <a:off x="407368" y="476672"/>
            <a:ext cx="114492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/>
              <a:t>Acknowledgements</a:t>
            </a:r>
            <a:endParaRPr lang="en-GB" sz="48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CB05ED4-B6FF-87C6-0118-B3F1A3C4B72F}"/>
              </a:ext>
            </a:extLst>
          </p:cNvPr>
          <p:cNvSpPr txBox="1"/>
          <p:nvPr/>
        </p:nvSpPr>
        <p:spPr bwMode="auto">
          <a:xfrm>
            <a:off x="609642" y="2132856"/>
            <a:ext cx="4248472" cy="3884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dirty="0"/>
              <a:t>ISOLDE operations team</a:t>
            </a:r>
          </a:p>
          <a:p>
            <a:pPr>
              <a:lnSpc>
                <a:spcPct val="200000"/>
              </a:lnSpc>
            </a:pPr>
            <a:r>
              <a:rPr lang="en-US" dirty="0"/>
              <a:t>ISOLDE target team</a:t>
            </a:r>
          </a:p>
          <a:p>
            <a:pPr>
              <a:lnSpc>
                <a:spcPct val="200000"/>
              </a:lnSpc>
            </a:pPr>
            <a:r>
              <a:rPr lang="en-US" dirty="0"/>
              <a:t>ISOLDE RILIS team</a:t>
            </a:r>
          </a:p>
          <a:p>
            <a:pPr>
              <a:lnSpc>
                <a:spcPct val="200000"/>
              </a:lnSpc>
            </a:pPr>
            <a:r>
              <a:rPr lang="en-US" dirty="0"/>
              <a:t>Sean Freeman</a:t>
            </a:r>
          </a:p>
          <a:p>
            <a:pPr>
              <a:lnSpc>
                <a:spcPct val="200000"/>
              </a:lnSpc>
            </a:pPr>
            <a:r>
              <a:rPr lang="en-US" dirty="0"/>
              <a:t>Joachim Vollaire</a:t>
            </a:r>
          </a:p>
          <a:p>
            <a:pPr>
              <a:lnSpc>
                <a:spcPct val="200000"/>
              </a:lnSpc>
            </a:pPr>
            <a:endParaRPr lang="en-US" dirty="0"/>
          </a:p>
          <a:p>
            <a:pPr>
              <a:lnSpc>
                <a:spcPct val="200000"/>
              </a:lnSpc>
            </a:pP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C99DA17-9058-606C-DDDE-DF0AE142DB62}"/>
              </a:ext>
            </a:extLst>
          </p:cNvPr>
          <p:cNvSpPr txBox="1"/>
          <p:nvPr/>
        </p:nvSpPr>
        <p:spPr bwMode="auto">
          <a:xfrm>
            <a:off x="7302382" y="2132856"/>
            <a:ext cx="4104456" cy="3884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dirty="0"/>
              <a:t>PSB operations team</a:t>
            </a:r>
            <a:br>
              <a:rPr lang="en-US" dirty="0"/>
            </a:br>
            <a:r>
              <a:rPr lang="en-US" dirty="0"/>
              <a:t>SY-ABT-BTP</a:t>
            </a:r>
          </a:p>
          <a:p>
            <a:pPr>
              <a:lnSpc>
                <a:spcPct val="200000"/>
              </a:lnSpc>
            </a:pPr>
            <a:r>
              <a:rPr lang="en-US" dirty="0"/>
              <a:t>Gian Piero Di Giovanni</a:t>
            </a:r>
          </a:p>
          <a:p>
            <a:pPr>
              <a:lnSpc>
                <a:spcPct val="200000"/>
              </a:lnSpc>
            </a:pPr>
            <a:r>
              <a:rPr lang="en-US" dirty="0"/>
              <a:t>Matthew Alexander Fraser</a:t>
            </a:r>
          </a:p>
          <a:p>
            <a:pPr>
              <a:lnSpc>
                <a:spcPct val="200000"/>
              </a:lnSpc>
            </a:pPr>
            <a:r>
              <a:rPr lang="en-US" dirty="0"/>
              <a:t>Piotr Skowronski </a:t>
            </a:r>
          </a:p>
          <a:p>
            <a:pPr>
              <a:lnSpc>
                <a:spcPct val="200000"/>
              </a:lnSpc>
            </a:pPr>
            <a:r>
              <a:rPr lang="en-US" dirty="0"/>
              <a:t>Jose-Luis Sanchez-Alvarez</a:t>
            </a:r>
          </a:p>
          <a:p>
            <a:pPr>
              <a:lnSpc>
                <a:spcPct val="200000"/>
              </a:lnSpc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5191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C10C46-B940-397D-A518-032DA6C576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19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37B5FE0-38F8-79A9-E14E-5EE388D507E0}"/>
              </a:ext>
            </a:extLst>
          </p:cNvPr>
          <p:cNvSpPr txBox="1"/>
          <p:nvPr/>
        </p:nvSpPr>
        <p:spPr bwMode="auto">
          <a:xfrm flipH="1">
            <a:off x="862276" y="2705725"/>
            <a:ext cx="1046744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/>
              <a:t>Thank you for your attention!</a:t>
            </a:r>
          </a:p>
          <a:p>
            <a:pPr algn="ctr"/>
            <a:r>
              <a:rPr lang="en-US" sz="4400" dirty="0"/>
              <a:t>Questions, comments?</a:t>
            </a:r>
            <a:endParaRPr lang="en-GB" sz="4400" dirty="0"/>
          </a:p>
        </p:txBody>
      </p:sp>
    </p:spTree>
    <p:extLst>
      <p:ext uri="{BB962C8B-B14F-4D97-AF65-F5344CB8AC3E}">
        <p14:creationId xmlns:p14="http://schemas.microsoft.com/office/powerpoint/2010/main" val="22193156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/>
          </a:p>
        </p:txBody>
      </p:sp>
      <p:pic>
        <p:nvPicPr>
          <p:cNvPr id="8" name="irradiation ISOLDE target">
            <a:hlinkClick r:id="" action="ppaction://media"/>
            <a:extLst>
              <a:ext uri="{FF2B5EF4-FFF2-40B4-BE49-F238E27FC236}">
                <a16:creationId xmlns:a16="http://schemas.microsoft.com/office/drawing/2014/main" id="{FFBB037C-D160-4131-9517-185FF4900567}"/>
              </a:ext>
            </a:extLst>
          </p:cNvPr>
          <p:cNvPicPr>
            <a:picLocks noGrp="1" noChangeAspect="1"/>
          </p:cNvPicPr>
          <p:nvPr>
            <p:ph idx="1"/>
            <a:videoFile r:link="rId1"/>
            <p:extLst>
              <p:ext uri="{DAA4B4D4-6D71-4841-9C94-3DE7FCFB9230}">
                <p14:media xmlns:p14="http://schemas.microsoft.com/office/powerpoint/2010/main" r:embed="rId2">
                  <p14:trim st="7382" end="25536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-24680" y="-27384"/>
            <a:ext cx="5107200" cy="2872800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DA7BD0EB-03DF-4DBA-AA61-AAAA8473F27F}"/>
                  </a:ext>
                </a:extLst>
              </p:cNvPr>
              <p:cNvSpPr/>
              <p:nvPr/>
            </p:nvSpPr>
            <p:spPr>
              <a:xfrm>
                <a:off x="-96688" y="3142258"/>
                <a:ext cx="4666213" cy="5027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121917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667" i="1" smtClean="0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</a:rPr>
                        <m:t>𝐵𝑒𝑎𝑚</m:t>
                      </m:r>
                      <m:r>
                        <a:rPr lang="en-US" sz="2667" i="1" smtClean="0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667" i="1" smtClean="0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</a:rPr>
                        <m:t>𝐼𝑛𝑡𝑒𝑛𝑠𝑖𝑡𝑦</m:t>
                      </m:r>
                      <m:r>
                        <a:rPr lang="en-US" sz="2667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667" i="1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r>
                        <a:rPr lang="en-US" sz="2667" i="1" smtClean="0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sz="2667" i="1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𝑗</m:t>
                      </m:r>
                      <m:r>
                        <a:rPr lang="en-US" sz="2667" i="1" smtClean="0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sz="2667" i="1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𝛮</m:t>
                      </m:r>
                      <m:r>
                        <a:rPr lang="en-US" sz="2667" i="1" baseline="-25000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</m:t>
                      </m:r>
                      <m:r>
                        <a:rPr lang="en-US" sz="2667" i="1" smtClean="0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sz="2667" i="1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𝜀</m:t>
                      </m:r>
                    </m:oMath>
                  </m:oMathPara>
                </a14:m>
                <a:endParaRPr lang="en-US" sz="2667" dirty="0">
                  <a:solidFill>
                    <a:srgbClr val="0055A0"/>
                  </a:solidFill>
                  <a:latin typeface="Arial"/>
                </a:endParaRPr>
              </a:p>
            </p:txBody>
          </p:sp>
        </mc:Choice>
        <mc:Fallback xmlns="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DA7BD0EB-03DF-4DBA-AA61-AAAA8473F27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96688" y="3142258"/>
                <a:ext cx="4666213" cy="502766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93B2D81A-26C8-4980-8DC3-82E63161CE06}"/>
                  </a:ext>
                </a:extLst>
              </p:cNvPr>
              <p:cNvSpPr/>
              <p:nvPr/>
            </p:nvSpPr>
            <p:spPr>
              <a:xfrm>
                <a:off x="32166" y="4509120"/>
                <a:ext cx="4115934" cy="54136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121917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667" i="1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𝜀</m:t>
                      </m:r>
                      <m:r>
                        <a:rPr lang="en-US" sz="2667" i="1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667" b="1" i="1">
                              <a:solidFill>
                                <a:srgbClr val="29348C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US" sz="2667" b="1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667" b="1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𝜺</m:t>
                              </m:r>
                            </m:e>
                            <m:sub>
                              <m:r>
                                <a:rPr lang="en-US" sz="2667" b="1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𝒅𝒊𝒇𝒇</m:t>
                              </m:r>
                            </m:sub>
                          </m:sSub>
                          <m:r>
                            <a:rPr lang="en-US" sz="2667" b="1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𝜺</m:t>
                          </m:r>
                        </m:e>
                        <m:sub>
                          <m:r>
                            <a:rPr lang="en-US" sz="2667" b="1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𝒆𝒇𝒇</m:t>
                          </m:r>
                        </m:sub>
                      </m:sSub>
                      <m:sSub>
                        <m:sSubPr>
                          <m:ctrlPr>
                            <a:rPr lang="en-US" sz="2667" b="1" i="1">
                              <a:solidFill>
                                <a:srgbClr val="29348C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US" sz="2667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667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𝜺</m:t>
                              </m:r>
                            </m:e>
                            <m:sub>
                              <m:r>
                                <a:rPr lang="en-US" sz="2667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𝒊𝒔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667" b="1" i="1" smtClean="0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667" b="1" i="1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𝜺</m:t>
                              </m:r>
                            </m:e>
                            <m:sub>
                              <m:r>
                                <a:rPr lang="en-US" sz="2667" b="1" i="1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𝒔𝒆𝒑</m:t>
                              </m:r>
                            </m:sub>
                          </m:sSub>
                          <m:r>
                            <a:rPr lang="en-US" sz="2667" b="1" i="1">
                              <a:solidFill>
                                <a:srgbClr val="29348C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𝜺</m:t>
                          </m:r>
                        </m:e>
                        <m:sub>
                          <m:r>
                            <a:rPr lang="en-US" sz="2667" b="1" i="1">
                              <a:solidFill>
                                <a:srgbClr val="29348C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𝒕𝒓𝒂𝒏𝒔</m:t>
                          </m:r>
                        </m:sub>
                      </m:sSub>
                    </m:oMath>
                  </m:oMathPara>
                </a14:m>
                <a:endParaRPr lang="en-US" sz="2667" b="1" dirty="0">
                  <a:solidFill>
                    <a:srgbClr val="29348C"/>
                  </a:solidFill>
                  <a:latin typeface="Arial"/>
                </a:endParaRPr>
              </a:p>
            </p:txBody>
          </p:sp>
        </mc:Choice>
        <mc:Fallback xmlns="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93B2D81A-26C8-4980-8DC3-82E63161CE0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66" y="4509120"/>
                <a:ext cx="4115934" cy="54136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1D8A8A5D-A74C-4F11-A959-FBF3C755A487}"/>
                  </a:ext>
                </a:extLst>
              </p:cNvPr>
              <p:cNvSpPr/>
              <p:nvPr/>
            </p:nvSpPr>
            <p:spPr>
              <a:xfrm>
                <a:off x="-600744" y="5301208"/>
                <a:ext cx="3802929" cy="99540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609585" defTabSz="914377"/>
                <a14:m>
                  <m:oMath xmlns:m="http://schemas.openxmlformats.org/officeDocument/2006/math">
                    <m:sSub>
                      <m:sSubPr>
                        <m:ctrlPr>
                          <a:rPr lang="en-US" sz="1467" i="1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67" i="1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1467" i="1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US" sz="1467" i="1" dirty="0">
                    <a:solidFill>
                      <a:srgbClr val="0055A0"/>
                    </a:solidFill>
                    <a:latin typeface="Arial"/>
                    <a:ea typeface="Cambria Math" panose="02040503050406030204" pitchFamily="18" charset="0"/>
                  </a:rPr>
                  <a:t> – Nr of exposed atoms [dim]</a:t>
                </a:r>
              </a:p>
              <a:p>
                <a:pPr marL="609585" defTabSz="914377"/>
                <a14:m>
                  <m:oMath xmlns:m="http://schemas.openxmlformats.org/officeDocument/2006/math">
                    <m:r>
                      <a:rPr lang="en-US" sz="1467" i="1">
                        <a:solidFill>
                          <a:srgbClr val="0055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𝑗</m:t>
                    </m:r>
                  </m:oMath>
                </a14:m>
                <a:r>
                  <a:rPr lang="en-US" sz="1467" i="1" dirty="0">
                    <a:solidFill>
                      <a:srgbClr val="0055A0"/>
                    </a:solidFill>
                    <a:latin typeface="Arial"/>
                    <a:ea typeface="Cambria Math" panose="02040503050406030204" pitchFamily="18" charset="0"/>
                  </a:rPr>
                  <a:t> – Proton flux [cm</a:t>
                </a:r>
                <a:r>
                  <a:rPr lang="en-US" sz="1467" i="1" baseline="30000" dirty="0">
                    <a:solidFill>
                      <a:srgbClr val="0055A0"/>
                    </a:solidFill>
                    <a:latin typeface="Arial"/>
                    <a:ea typeface="Cambria Math" panose="02040503050406030204" pitchFamily="18" charset="0"/>
                  </a:rPr>
                  <a:t>-2</a:t>
                </a:r>
                <a:r>
                  <a:rPr lang="en-US" sz="1467" i="1" dirty="0">
                    <a:solidFill>
                      <a:srgbClr val="0055A0"/>
                    </a:solidFill>
                    <a:latin typeface="Arial"/>
                    <a:ea typeface="Cambria Math" panose="02040503050406030204" pitchFamily="18" charset="0"/>
                  </a:rPr>
                  <a:t>]</a:t>
                </a:r>
              </a:p>
              <a:p>
                <a:pPr marL="609585" defTabSz="914377"/>
                <a14:m>
                  <m:oMath xmlns:m="http://schemas.openxmlformats.org/officeDocument/2006/math">
                    <m:r>
                      <a:rPr lang="en-US" sz="1467" i="1">
                        <a:solidFill>
                          <a:srgbClr val="0055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US" sz="1467" i="1" dirty="0">
                    <a:solidFill>
                      <a:srgbClr val="0055A0"/>
                    </a:solidFill>
                    <a:latin typeface="Arial"/>
                    <a:ea typeface="Cambria Math" panose="02040503050406030204" pitchFamily="18" charset="0"/>
                  </a:rPr>
                  <a:t> – Cross section [mb]</a:t>
                </a:r>
              </a:p>
              <a:p>
                <a:pPr marL="609585" defTabSz="914377"/>
                <a14:m>
                  <m:oMath xmlns:m="http://schemas.openxmlformats.org/officeDocument/2006/math">
                    <m:r>
                      <a:rPr lang="en-US" sz="1467" i="1">
                        <a:solidFill>
                          <a:srgbClr val="0055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</m:oMath>
                </a14:m>
                <a:r>
                  <a:rPr lang="en-US" sz="1467" i="1" dirty="0">
                    <a:solidFill>
                      <a:srgbClr val="0055A0"/>
                    </a:solidFill>
                    <a:latin typeface="Arial"/>
                    <a:ea typeface="Cambria Math" panose="02040503050406030204" pitchFamily="18" charset="0"/>
                  </a:rPr>
                  <a:t> – Efficiency [%]</a:t>
                </a:r>
              </a:p>
            </p:txBody>
          </p:sp>
        </mc:Choice>
        <mc:Fallback xmlns="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1D8A8A5D-A74C-4F11-A959-FBF3C755A48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600744" y="5301208"/>
                <a:ext cx="3802929" cy="995401"/>
              </a:xfrm>
              <a:prstGeom prst="rect">
                <a:avLst/>
              </a:prstGeom>
              <a:blipFill>
                <a:blip r:embed="rId8"/>
                <a:stretch>
                  <a:fillRect t="-1840" b="-613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D988F05-F77F-4CD4-9C0C-812D1945411C}"/>
              </a:ext>
            </a:extLst>
          </p:cNvPr>
          <p:cNvSpPr/>
          <p:nvPr/>
        </p:nvSpPr>
        <p:spPr bwMode="auto">
          <a:xfrm>
            <a:off x="5662387" y="3613542"/>
            <a:ext cx="3928846" cy="2460639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6">
            <a:extLst>
              <a:ext uri="{FF2B5EF4-FFF2-40B4-BE49-F238E27FC236}">
                <a16:creationId xmlns:a16="http://schemas.microsoft.com/office/drawing/2014/main" id="{7E91C16B-E248-42AF-8447-06EC25941E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07745" y="3635862"/>
            <a:ext cx="4235322" cy="22321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CEA53EB6-3760-450B-A16B-1ECB26C65A18}"/>
              </a:ext>
            </a:extLst>
          </p:cNvPr>
          <p:cNvGrpSpPr/>
          <p:nvPr/>
        </p:nvGrpSpPr>
        <p:grpSpPr>
          <a:xfrm>
            <a:off x="6003428" y="635567"/>
            <a:ext cx="5644197" cy="3593454"/>
            <a:chOff x="3755080" y="513578"/>
            <a:chExt cx="5106523" cy="3251136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41EE0413-F77A-4653-824F-232E57312EB4}"/>
                </a:ext>
              </a:extLst>
            </p:cNvPr>
            <p:cNvGrpSpPr/>
            <p:nvPr/>
          </p:nvGrpSpPr>
          <p:grpSpPr>
            <a:xfrm>
              <a:off x="3755080" y="774481"/>
              <a:ext cx="5106523" cy="2990233"/>
              <a:chOff x="3755080" y="774481"/>
              <a:chExt cx="5106523" cy="2990233"/>
            </a:xfrm>
          </p:grpSpPr>
          <p:grpSp>
            <p:nvGrpSpPr>
              <p:cNvPr id="20" name="Group 7">
                <a:extLst>
                  <a:ext uri="{FF2B5EF4-FFF2-40B4-BE49-F238E27FC236}">
                    <a16:creationId xmlns:a16="http://schemas.microsoft.com/office/drawing/2014/main" id="{8AD52545-FE69-4A0C-86D1-D455A8C3ED6F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 flipH="1">
                <a:off x="3755080" y="779151"/>
                <a:ext cx="5106523" cy="2985563"/>
                <a:chOff x="385" y="1298"/>
                <a:chExt cx="1927" cy="1187"/>
              </a:xfrm>
            </p:grpSpPr>
            <p:sp>
              <p:nvSpPr>
                <p:cNvPr id="25" name="AutoShape 8">
                  <a:extLst>
                    <a:ext uri="{FF2B5EF4-FFF2-40B4-BE49-F238E27FC236}">
                      <a16:creationId xmlns:a16="http://schemas.microsoft.com/office/drawing/2014/main" id="{66D50F3E-4DC8-48D1-A515-9306B55FC33B}"/>
                    </a:ext>
                  </a:extLst>
                </p:cNvPr>
                <p:cNvSpPr>
                  <a:spLocks noChangeAspect="1" noChangeArrowheads="1" noTextEdit="1"/>
                </p:cNvSpPr>
                <p:nvPr/>
              </p:nvSpPr>
              <p:spPr bwMode="auto">
                <a:xfrm>
                  <a:off x="385" y="1298"/>
                  <a:ext cx="1927" cy="118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defTabSz="1219170"/>
                  <a:endParaRPr lang="en-US" sz="2400" dirty="0">
                    <a:solidFill>
                      <a:srgbClr val="0055A0"/>
                    </a:solidFill>
                    <a:latin typeface="Arial"/>
                  </a:endParaRPr>
                </a:p>
              </p:txBody>
            </p:sp>
            <p:sp>
              <p:nvSpPr>
                <p:cNvPr id="26" name="Freeform 9">
                  <a:extLst>
                    <a:ext uri="{FF2B5EF4-FFF2-40B4-BE49-F238E27FC236}">
                      <a16:creationId xmlns:a16="http://schemas.microsoft.com/office/drawing/2014/main" id="{33092A7D-7E76-473D-8BC6-4604ACF9C7DB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137" y="1575"/>
                  <a:ext cx="393" cy="235"/>
                </a:xfrm>
                <a:custGeom>
                  <a:avLst/>
                  <a:gdLst/>
                  <a:ahLst/>
                  <a:cxnLst>
                    <a:cxn ang="0">
                      <a:pos x="1600" y="1"/>
                    </a:cxn>
                    <a:cxn ang="0">
                      <a:pos x="1543" y="1"/>
                    </a:cxn>
                    <a:cxn ang="0">
                      <a:pos x="1475" y="6"/>
                    </a:cxn>
                    <a:cxn ang="0">
                      <a:pos x="1394" y="17"/>
                    </a:cxn>
                    <a:cxn ang="0">
                      <a:pos x="1303" y="33"/>
                    </a:cxn>
                    <a:cxn ang="0">
                      <a:pos x="1204" y="56"/>
                    </a:cxn>
                    <a:cxn ang="0">
                      <a:pos x="1098" y="85"/>
                    </a:cxn>
                    <a:cxn ang="0">
                      <a:pos x="987" y="119"/>
                    </a:cxn>
                    <a:cxn ang="0">
                      <a:pos x="870" y="160"/>
                    </a:cxn>
                    <a:cxn ang="0">
                      <a:pos x="751" y="208"/>
                    </a:cxn>
                    <a:cxn ang="0">
                      <a:pos x="629" y="262"/>
                    </a:cxn>
                    <a:cxn ang="0">
                      <a:pos x="509" y="322"/>
                    </a:cxn>
                    <a:cxn ang="0">
                      <a:pos x="389" y="389"/>
                    </a:cxn>
                    <a:cxn ang="0">
                      <a:pos x="272" y="463"/>
                    </a:cxn>
                    <a:cxn ang="0">
                      <a:pos x="159" y="544"/>
                    </a:cxn>
                    <a:cxn ang="0">
                      <a:pos x="52" y="632"/>
                    </a:cxn>
                    <a:cxn ang="0">
                      <a:pos x="0" y="926"/>
                    </a:cxn>
                    <a:cxn ang="0">
                      <a:pos x="668" y="1142"/>
                    </a:cxn>
                    <a:cxn ang="0">
                      <a:pos x="728" y="1073"/>
                    </a:cxn>
                    <a:cxn ang="0">
                      <a:pos x="795" y="1005"/>
                    </a:cxn>
                    <a:cxn ang="0">
                      <a:pos x="871" y="942"/>
                    </a:cxn>
                    <a:cxn ang="0">
                      <a:pos x="952" y="881"/>
                    </a:cxn>
                    <a:cxn ang="0">
                      <a:pos x="1037" y="825"/>
                    </a:cxn>
                    <a:cxn ang="0">
                      <a:pos x="1126" y="772"/>
                    </a:cxn>
                    <a:cxn ang="0">
                      <a:pos x="1219" y="724"/>
                    </a:cxn>
                    <a:cxn ang="0">
                      <a:pos x="1311" y="679"/>
                    </a:cxn>
                    <a:cxn ang="0">
                      <a:pos x="1406" y="641"/>
                    </a:cxn>
                    <a:cxn ang="0">
                      <a:pos x="1500" y="607"/>
                    </a:cxn>
                    <a:cxn ang="0">
                      <a:pos x="1593" y="578"/>
                    </a:cxn>
                    <a:cxn ang="0">
                      <a:pos x="1683" y="553"/>
                    </a:cxn>
                    <a:cxn ang="0">
                      <a:pos x="1770" y="535"/>
                    </a:cxn>
                    <a:cxn ang="0">
                      <a:pos x="1851" y="523"/>
                    </a:cxn>
                    <a:cxn ang="0">
                      <a:pos x="1927" y="517"/>
                    </a:cxn>
                    <a:cxn ang="0">
                      <a:pos x="1963" y="307"/>
                    </a:cxn>
                  </a:cxnLst>
                  <a:rect l="0" t="0" r="r" b="b"/>
                  <a:pathLst>
                    <a:path w="1963" h="1178">
                      <a:moveTo>
                        <a:pt x="1623" y="4"/>
                      </a:moveTo>
                      <a:lnTo>
                        <a:pt x="1600" y="1"/>
                      </a:lnTo>
                      <a:lnTo>
                        <a:pt x="1574" y="0"/>
                      </a:lnTo>
                      <a:lnTo>
                        <a:pt x="1543" y="1"/>
                      </a:lnTo>
                      <a:lnTo>
                        <a:pt x="1511" y="2"/>
                      </a:lnTo>
                      <a:lnTo>
                        <a:pt x="1475" y="6"/>
                      </a:lnTo>
                      <a:lnTo>
                        <a:pt x="1435" y="11"/>
                      </a:lnTo>
                      <a:lnTo>
                        <a:pt x="1394" y="17"/>
                      </a:lnTo>
                      <a:lnTo>
                        <a:pt x="1350" y="24"/>
                      </a:lnTo>
                      <a:lnTo>
                        <a:pt x="1303" y="33"/>
                      </a:lnTo>
                      <a:lnTo>
                        <a:pt x="1255" y="44"/>
                      </a:lnTo>
                      <a:lnTo>
                        <a:pt x="1204" y="56"/>
                      </a:lnTo>
                      <a:lnTo>
                        <a:pt x="1153" y="69"/>
                      </a:lnTo>
                      <a:lnTo>
                        <a:pt x="1098" y="85"/>
                      </a:lnTo>
                      <a:lnTo>
                        <a:pt x="1043" y="101"/>
                      </a:lnTo>
                      <a:lnTo>
                        <a:pt x="987" y="119"/>
                      </a:lnTo>
                      <a:lnTo>
                        <a:pt x="929" y="138"/>
                      </a:lnTo>
                      <a:lnTo>
                        <a:pt x="870" y="160"/>
                      </a:lnTo>
                      <a:lnTo>
                        <a:pt x="811" y="183"/>
                      </a:lnTo>
                      <a:lnTo>
                        <a:pt x="751" y="208"/>
                      </a:lnTo>
                      <a:lnTo>
                        <a:pt x="691" y="234"/>
                      </a:lnTo>
                      <a:lnTo>
                        <a:pt x="629" y="262"/>
                      </a:lnTo>
                      <a:lnTo>
                        <a:pt x="569" y="291"/>
                      </a:lnTo>
                      <a:lnTo>
                        <a:pt x="509" y="322"/>
                      </a:lnTo>
                      <a:lnTo>
                        <a:pt x="449" y="354"/>
                      </a:lnTo>
                      <a:lnTo>
                        <a:pt x="389" y="389"/>
                      </a:lnTo>
                      <a:lnTo>
                        <a:pt x="330" y="426"/>
                      </a:lnTo>
                      <a:lnTo>
                        <a:pt x="272" y="463"/>
                      </a:lnTo>
                      <a:lnTo>
                        <a:pt x="214" y="502"/>
                      </a:lnTo>
                      <a:lnTo>
                        <a:pt x="159" y="544"/>
                      </a:lnTo>
                      <a:lnTo>
                        <a:pt x="105" y="587"/>
                      </a:lnTo>
                      <a:lnTo>
                        <a:pt x="52" y="632"/>
                      </a:lnTo>
                      <a:lnTo>
                        <a:pt x="0" y="678"/>
                      </a:lnTo>
                      <a:lnTo>
                        <a:pt x="0" y="926"/>
                      </a:lnTo>
                      <a:lnTo>
                        <a:pt x="641" y="1178"/>
                      </a:lnTo>
                      <a:lnTo>
                        <a:pt x="668" y="1142"/>
                      </a:lnTo>
                      <a:lnTo>
                        <a:pt x="697" y="1106"/>
                      </a:lnTo>
                      <a:lnTo>
                        <a:pt x="728" y="1073"/>
                      </a:lnTo>
                      <a:lnTo>
                        <a:pt x="760" y="1039"/>
                      </a:lnTo>
                      <a:lnTo>
                        <a:pt x="795" y="1005"/>
                      </a:lnTo>
                      <a:lnTo>
                        <a:pt x="833" y="973"/>
                      </a:lnTo>
                      <a:lnTo>
                        <a:pt x="871" y="942"/>
                      </a:lnTo>
                      <a:lnTo>
                        <a:pt x="911" y="911"/>
                      </a:lnTo>
                      <a:lnTo>
                        <a:pt x="952" y="881"/>
                      </a:lnTo>
                      <a:lnTo>
                        <a:pt x="994" y="853"/>
                      </a:lnTo>
                      <a:lnTo>
                        <a:pt x="1037" y="825"/>
                      </a:lnTo>
                      <a:lnTo>
                        <a:pt x="1082" y="798"/>
                      </a:lnTo>
                      <a:lnTo>
                        <a:pt x="1126" y="772"/>
                      </a:lnTo>
                      <a:lnTo>
                        <a:pt x="1172" y="747"/>
                      </a:lnTo>
                      <a:lnTo>
                        <a:pt x="1219" y="724"/>
                      </a:lnTo>
                      <a:lnTo>
                        <a:pt x="1264" y="701"/>
                      </a:lnTo>
                      <a:lnTo>
                        <a:pt x="1311" y="679"/>
                      </a:lnTo>
                      <a:lnTo>
                        <a:pt x="1359" y="660"/>
                      </a:lnTo>
                      <a:lnTo>
                        <a:pt x="1406" y="641"/>
                      </a:lnTo>
                      <a:lnTo>
                        <a:pt x="1453" y="622"/>
                      </a:lnTo>
                      <a:lnTo>
                        <a:pt x="1500" y="607"/>
                      </a:lnTo>
                      <a:lnTo>
                        <a:pt x="1547" y="591"/>
                      </a:lnTo>
                      <a:lnTo>
                        <a:pt x="1593" y="578"/>
                      </a:lnTo>
                      <a:lnTo>
                        <a:pt x="1638" y="564"/>
                      </a:lnTo>
                      <a:lnTo>
                        <a:pt x="1683" y="553"/>
                      </a:lnTo>
                      <a:lnTo>
                        <a:pt x="1726" y="544"/>
                      </a:lnTo>
                      <a:lnTo>
                        <a:pt x="1770" y="535"/>
                      </a:lnTo>
                      <a:lnTo>
                        <a:pt x="1810" y="528"/>
                      </a:lnTo>
                      <a:lnTo>
                        <a:pt x="1851" y="523"/>
                      </a:lnTo>
                      <a:lnTo>
                        <a:pt x="1890" y="519"/>
                      </a:lnTo>
                      <a:lnTo>
                        <a:pt x="1927" y="517"/>
                      </a:lnTo>
                      <a:lnTo>
                        <a:pt x="1963" y="516"/>
                      </a:lnTo>
                      <a:lnTo>
                        <a:pt x="1963" y="307"/>
                      </a:lnTo>
                      <a:lnTo>
                        <a:pt x="1623" y="4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1219170"/>
                  <a:endParaRPr lang="en-US" sz="2400" dirty="0">
                    <a:solidFill>
                      <a:srgbClr val="0055A0"/>
                    </a:solidFill>
                    <a:latin typeface="Arial"/>
                  </a:endParaRPr>
                </a:p>
              </p:txBody>
            </p:sp>
            <p:sp>
              <p:nvSpPr>
                <p:cNvPr id="27" name="Freeform 10">
                  <a:extLst>
                    <a:ext uri="{FF2B5EF4-FFF2-40B4-BE49-F238E27FC236}">
                      <a16:creationId xmlns:a16="http://schemas.microsoft.com/office/drawing/2014/main" id="{515948EA-D732-4B76-BBD0-B483340527BF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137" y="1575"/>
                  <a:ext cx="393" cy="235"/>
                </a:xfrm>
                <a:custGeom>
                  <a:avLst/>
                  <a:gdLst/>
                  <a:ahLst/>
                  <a:cxnLst>
                    <a:cxn ang="0">
                      <a:pos x="1623" y="4"/>
                    </a:cxn>
                    <a:cxn ang="0">
                      <a:pos x="1574" y="0"/>
                    </a:cxn>
                    <a:cxn ang="0">
                      <a:pos x="1511" y="2"/>
                    </a:cxn>
                    <a:cxn ang="0">
                      <a:pos x="1435" y="11"/>
                    </a:cxn>
                    <a:cxn ang="0">
                      <a:pos x="1350" y="24"/>
                    </a:cxn>
                    <a:cxn ang="0">
                      <a:pos x="1255" y="44"/>
                    </a:cxn>
                    <a:cxn ang="0">
                      <a:pos x="1153" y="69"/>
                    </a:cxn>
                    <a:cxn ang="0">
                      <a:pos x="1043" y="101"/>
                    </a:cxn>
                    <a:cxn ang="0">
                      <a:pos x="929" y="138"/>
                    </a:cxn>
                    <a:cxn ang="0">
                      <a:pos x="811" y="183"/>
                    </a:cxn>
                    <a:cxn ang="0">
                      <a:pos x="691" y="234"/>
                    </a:cxn>
                    <a:cxn ang="0">
                      <a:pos x="569" y="291"/>
                    </a:cxn>
                    <a:cxn ang="0">
                      <a:pos x="449" y="354"/>
                    </a:cxn>
                    <a:cxn ang="0">
                      <a:pos x="330" y="426"/>
                    </a:cxn>
                    <a:cxn ang="0">
                      <a:pos x="214" y="502"/>
                    </a:cxn>
                    <a:cxn ang="0">
                      <a:pos x="105" y="587"/>
                    </a:cxn>
                    <a:cxn ang="0">
                      <a:pos x="0" y="678"/>
                    </a:cxn>
                    <a:cxn ang="0">
                      <a:pos x="641" y="1178"/>
                    </a:cxn>
                    <a:cxn ang="0">
                      <a:pos x="668" y="1142"/>
                    </a:cxn>
                    <a:cxn ang="0">
                      <a:pos x="728" y="1073"/>
                    </a:cxn>
                    <a:cxn ang="0">
                      <a:pos x="795" y="1005"/>
                    </a:cxn>
                    <a:cxn ang="0">
                      <a:pos x="871" y="942"/>
                    </a:cxn>
                    <a:cxn ang="0">
                      <a:pos x="952" y="881"/>
                    </a:cxn>
                    <a:cxn ang="0">
                      <a:pos x="1037" y="825"/>
                    </a:cxn>
                    <a:cxn ang="0">
                      <a:pos x="1126" y="772"/>
                    </a:cxn>
                    <a:cxn ang="0">
                      <a:pos x="1219" y="724"/>
                    </a:cxn>
                    <a:cxn ang="0">
                      <a:pos x="1311" y="679"/>
                    </a:cxn>
                    <a:cxn ang="0">
                      <a:pos x="1406" y="641"/>
                    </a:cxn>
                    <a:cxn ang="0">
                      <a:pos x="1500" y="607"/>
                    </a:cxn>
                    <a:cxn ang="0">
                      <a:pos x="1593" y="578"/>
                    </a:cxn>
                    <a:cxn ang="0">
                      <a:pos x="1683" y="553"/>
                    </a:cxn>
                    <a:cxn ang="0">
                      <a:pos x="1770" y="535"/>
                    </a:cxn>
                    <a:cxn ang="0">
                      <a:pos x="1851" y="523"/>
                    </a:cxn>
                    <a:cxn ang="0">
                      <a:pos x="1927" y="517"/>
                    </a:cxn>
                    <a:cxn ang="0">
                      <a:pos x="1963" y="307"/>
                    </a:cxn>
                  </a:cxnLst>
                  <a:rect l="0" t="0" r="r" b="b"/>
                  <a:pathLst>
                    <a:path w="1963" h="1178">
                      <a:moveTo>
                        <a:pt x="1623" y="4"/>
                      </a:moveTo>
                      <a:lnTo>
                        <a:pt x="1623" y="4"/>
                      </a:lnTo>
                      <a:lnTo>
                        <a:pt x="1600" y="1"/>
                      </a:lnTo>
                      <a:lnTo>
                        <a:pt x="1574" y="0"/>
                      </a:lnTo>
                      <a:lnTo>
                        <a:pt x="1543" y="1"/>
                      </a:lnTo>
                      <a:lnTo>
                        <a:pt x="1511" y="2"/>
                      </a:lnTo>
                      <a:lnTo>
                        <a:pt x="1475" y="6"/>
                      </a:lnTo>
                      <a:lnTo>
                        <a:pt x="1435" y="11"/>
                      </a:lnTo>
                      <a:lnTo>
                        <a:pt x="1394" y="17"/>
                      </a:lnTo>
                      <a:lnTo>
                        <a:pt x="1350" y="24"/>
                      </a:lnTo>
                      <a:lnTo>
                        <a:pt x="1303" y="33"/>
                      </a:lnTo>
                      <a:lnTo>
                        <a:pt x="1255" y="44"/>
                      </a:lnTo>
                      <a:lnTo>
                        <a:pt x="1204" y="56"/>
                      </a:lnTo>
                      <a:lnTo>
                        <a:pt x="1153" y="69"/>
                      </a:lnTo>
                      <a:lnTo>
                        <a:pt x="1098" y="85"/>
                      </a:lnTo>
                      <a:lnTo>
                        <a:pt x="1043" y="101"/>
                      </a:lnTo>
                      <a:lnTo>
                        <a:pt x="987" y="119"/>
                      </a:lnTo>
                      <a:lnTo>
                        <a:pt x="929" y="138"/>
                      </a:lnTo>
                      <a:lnTo>
                        <a:pt x="870" y="160"/>
                      </a:lnTo>
                      <a:lnTo>
                        <a:pt x="811" y="183"/>
                      </a:lnTo>
                      <a:lnTo>
                        <a:pt x="751" y="208"/>
                      </a:lnTo>
                      <a:lnTo>
                        <a:pt x="691" y="234"/>
                      </a:lnTo>
                      <a:lnTo>
                        <a:pt x="629" y="262"/>
                      </a:lnTo>
                      <a:lnTo>
                        <a:pt x="569" y="291"/>
                      </a:lnTo>
                      <a:lnTo>
                        <a:pt x="509" y="322"/>
                      </a:lnTo>
                      <a:lnTo>
                        <a:pt x="449" y="354"/>
                      </a:lnTo>
                      <a:lnTo>
                        <a:pt x="389" y="389"/>
                      </a:lnTo>
                      <a:lnTo>
                        <a:pt x="330" y="426"/>
                      </a:lnTo>
                      <a:lnTo>
                        <a:pt x="272" y="463"/>
                      </a:lnTo>
                      <a:lnTo>
                        <a:pt x="214" y="502"/>
                      </a:lnTo>
                      <a:lnTo>
                        <a:pt x="159" y="544"/>
                      </a:lnTo>
                      <a:lnTo>
                        <a:pt x="105" y="587"/>
                      </a:lnTo>
                      <a:lnTo>
                        <a:pt x="52" y="632"/>
                      </a:lnTo>
                      <a:lnTo>
                        <a:pt x="0" y="678"/>
                      </a:lnTo>
                      <a:lnTo>
                        <a:pt x="0" y="926"/>
                      </a:lnTo>
                      <a:lnTo>
                        <a:pt x="641" y="1178"/>
                      </a:lnTo>
                      <a:lnTo>
                        <a:pt x="641" y="1178"/>
                      </a:lnTo>
                      <a:lnTo>
                        <a:pt x="668" y="1142"/>
                      </a:lnTo>
                      <a:lnTo>
                        <a:pt x="697" y="1106"/>
                      </a:lnTo>
                      <a:lnTo>
                        <a:pt x="728" y="1073"/>
                      </a:lnTo>
                      <a:lnTo>
                        <a:pt x="760" y="1039"/>
                      </a:lnTo>
                      <a:lnTo>
                        <a:pt x="795" y="1005"/>
                      </a:lnTo>
                      <a:lnTo>
                        <a:pt x="833" y="973"/>
                      </a:lnTo>
                      <a:lnTo>
                        <a:pt x="871" y="942"/>
                      </a:lnTo>
                      <a:lnTo>
                        <a:pt x="911" y="911"/>
                      </a:lnTo>
                      <a:lnTo>
                        <a:pt x="952" y="881"/>
                      </a:lnTo>
                      <a:lnTo>
                        <a:pt x="994" y="853"/>
                      </a:lnTo>
                      <a:lnTo>
                        <a:pt x="1037" y="825"/>
                      </a:lnTo>
                      <a:lnTo>
                        <a:pt x="1082" y="798"/>
                      </a:lnTo>
                      <a:lnTo>
                        <a:pt x="1126" y="772"/>
                      </a:lnTo>
                      <a:lnTo>
                        <a:pt x="1172" y="747"/>
                      </a:lnTo>
                      <a:lnTo>
                        <a:pt x="1219" y="724"/>
                      </a:lnTo>
                      <a:lnTo>
                        <a:pt x="1264" y="701"/>
                      </a:lnTo>
                      <a:lnTo>
                        <a:pt x="1311" y="679"/>
                      </a:lnTo>
                      <a:lnTo>
                        <a:pt x="1359" y="660"/>
                      </a:lnTo>
                      <a:lnTo>
                        <a:pt x="1406" y="641"/>
                      </a:lnTo>
                      <a:lnTo>
                        <a:pt x="1453" y="622"/>
                      </a:lnTo>
                      <a:lnTo>
                        <a:pt x="1500" y="607"/>
                      </a:lnTo>
                      <a:lnTo>
                        <a:pt x="1547" y="591"/>
                      </a:lnTo>
                      <a:lnTo>
                        <a:pt x="1593" y="578"/>
                      </a:lnTo>
                      <a:lnTo>
                        <a:pt x="1638" y="564"/>
                      </a:lnTo>
                      <a:lnTo>
                        <a:pt x="1683" y="553"/>
                      </a:lnTo>
                      <a:lnTo>
                        <a:pt x="1726" y="544"/>
                      </a:lnTo>
                      <a:lnTo>
                        <a:pt x="1770" y="535"/>
                      </a:lnTo>
                      <a:lnTo>
                        <a:pt x="1810" y="528"/>
                      </a:lnTo>
                      <a:lnTo>
                        <a:pt x="1851" y="523"/>
                      </a:lnTo>
                      <a:lnTo>
                        <a:pt x="1890" y="519"/>
                      </a:lnTo>
                      <a:lnTo>
                        <a:pt x="1927" y="517"/>
                      </a:lnTo>
                      <a:lnTo>
                        <a:pt x="1963" y="516"/>
                      </a:lnTo>
                      <a:lnTo>
                        <a:pt x="1963" y="307"/>
                      </a:lnTo>
                      <a:lnTo>
                        <a:pt x="1623" y="4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1219170"/>
                  <a:endParaRPr lang="en-US" sz="2400" dirty="0">
                    <a:solidFill>
                      <a:srgbClr val="0055A0"/>
                    </a:solidFill>
                    <a:latin typeface="Arial"/>
                  </a:endParaRPr>
                </a:p>
              </p:txBody>
            </p:sp>
            <p:sp>
              <p:nvSpPr>
                <p:cNvPr id="28" name="Freeform 11">
                  <a:extLst>
                    <a:ext uri="{FF2B5EF4-FFF2-40B4-BE49-F238E27FC236}">
                      <a16:creationId xmlns:a16="http://schemas.microsoft.com/office/drawing/2014/main" id="{82675E1C-040F-4973-BE64-C4C4EF353F3B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264" y="1635"/>
                  <a:ext cx="263" cy="175"/>
                </a:xfrm>
                <a:custGeom>
                  <a:avLst/>
                  <a:gdLst/>
                  <a:ahLst/>
                  <a:cxnLst>
                    <a:cxn ang="0">
                      <a:pos x="1316" y="0"/>
                    </a:cxn>
                    <a:cxn ang="0">
                      <a:pos x="1316" y="0"/>
                    </a:cxn>
                    <a:cxn ang="0">
                      <a:pos x="1280" y="1"/>
                    </a:cxn>
                    <a:cxn ang="0">
                      <a:pos x="1243" y="3"/>
                    </a:cxn>
                    <a:cxn ang="0">
                      <a:pos x="1203" y="6"/>
                    </a:cxn>
                    <a:cxn ang="0">
                      <a:pos x="1162" y="11"/>
                    </a:cxn>
                    <a:cxn ang="0">
                      <a:pos x="1120" y="18"/>
                    </a:cxn>
                    <a:cxn ang="0">
                      <a:pos x="1077" y="26"/>
                    </a:cxn>
                    <a:cxn ang="0">
                      <a:pos x="1032" y="34"/>
                    </a:cxn>
                    <a:cxn ang="0">
                      <a:pos x="987" y="45"/>
                    </a:cxn>
                    <a:cxn ang="0">
                      <a:pos x="940" y="57"/>
                    </a:cxn>
                    <a:cxn ang="0">
                      <a:pos x="893" y="69"/>
                    </a:cxn>
                    <a:cxn ang="0">
                      <a:pos x="846" y="84"/>
                    </a:cxn>
                    <a:cxn ang="0">
                      <a:pos x="798" y="100"/>
                    </a:cxn>
                    <a:cxn ang="0">
                      <a:pos x="750" y="117"/>
                    </a:cxn>
                    <a:cxn ang="0">
                      <a:pos x="703" y="135"/>
                    </a:cxn>
                    <a:cxn ang="0">
                      <a:pos x="655" y="153"/>
                    </a:cxn>
                    <a:cxn ang="0">
                      <a:pos x="607" y="174"/>
                    </a:cxn>
                    <a:cxn ang="0">
                      <a:pos x="560" y="195"/>
                    </a:cxn>
                    <a:cxn ang="0">
                      <a:pos x="513" y="219"/>
                    </a:cxn>
                    <a:cxn ang="0">
                      <a:pos x="467" y="243"/>
                    </a:cxn>
                    <a:cxn ang="0">
                      <a:pos x="423" y="267"/>
                    </a:cxn>
                    <a:cxn ang="0">
                      <a:pos x="378" y="294"/>
                    </a:cxn>
                    <a:cxn ang="0">
                      <a:pos x="335" y="320"/>
                    </a:cxn>
                    <a:cxn ang="0">
                      <a:pos x="293" y="350"/>
                    </a:cxn>
                    <a:cxn ang="0">
                      <a:pos x="253" y="379"/>
                    </a:cxn>
                    <a:cxn ang="0">
                      <a:pos x="214" y="409"/>
                    </a:cxn>
                    <a:cxn ang="0">
                      <a:pos x="177" y="441"/>
                    </a:cxn>
                    <a:cxn ang="0">
                      <a:pos x="142" y="473"/>
                    </a:cxn>
                    <a:cxn ang="0">
                      <a:pos x="110" y="507"/>
                    </a:cxn>
                    <a:cxn ang="0">
                      <a:pos x="78" y="542"/>
                    </a:cxn>
                    <a:cxn ang="0">
                      <a:pos x="50" y="578"/>
                    </a:cxn>
                    <a:cxn ang="0">
                      <a:pos x="24" y="614"/>
                    </a:cxn>
                    <a:cxn ang="0">
                      <a:pos x="0" y="652"/>
                    </a:cxn>
                    <a:cxn ang="0">
                      <a:pos x="0" y="876"/>
                    </a:cxn>
                  </a:cxnLst>
                  <a:rect l="0" t="0" r="r" b="b"/>
                  <a:pathLst>
                    <a:path w="1316" h="876">
                      <a:moveTo>
                        <a:pt x="1316" y="0"/>
                      </a:moveTo>
                      <a:lnTo>
                        <a:pt x="1316" y="0"/>
                      </a:lnTo>
                      <a:lnTo>
                        <a:pt x="1280" y="1"/>
                      </a:lnTo>
                      <a:lnTo>
                        <a:pt x="1243" y="3"/>
                      </a:lnTo>
                      <a:lnTo>
                        <a:pt x="1203" y="6"/>
                      </a:lnTo>
                      <a:lnTo>
                        <a:pt x="1162" y="11"/>
                      </a:lnTo>
                      <a:lnTo>
                        <a:pt x="1120" y="18"/>
                      </a:lnTo>
                      <a:lnTo>
                        <a:pt x="1077" y="26"/>
                      </a:lnTo>
                      <a:lnTo>
                        <a:pt x="1032" y="34"/>
                      </a:lnTo>
                      <a:lnTo>
                        <a:pt x="987" y="45"/>
                      </a:lnTo>
                      <a:lnTo>
                        <a:pt x="940" y="57"/>
                      </a:lnTo>
                      <a:lnTo>
                        <a:pt x="893" y="69"/>
                      </a:lnTo>
                      <a:lnTo>
                        <a:pt x="846" y="84"/>
                      </a:lnTo>
                      <a:lnTo>
                        <a:pt x="798" y="100"/>
                      </a:lnTo>
                      <a:lnTo>
                        <a:pt x="750" y="117"/>
                      </a:lnTo>
                      <a:lnTo>
                        <a:pt x="703" y="135"/>
                      </a:lnTo>
                      <a:lnTo>
                        <a:pt x="655" y="153"/>
                      </a:lnTo>
                      <a:lnTo>
                        <a:pt x="607" y="174"/>
                      </a:lnTo>
                      <a:lnTo>
                        <a:pt x="560" y="195"/>
                      </a:lnTo>
                      <a:lnTo>
                        <a:pt x="513" y="219"/>
                      </a:lnTo>
                      <a:lnTo>
                        <a:pt x="467" y="243"/>
                      </a:lnTo>
                      <a:lnTo>
                        <a:pt x="423" y="267"/>
                      </a:lnTo>
                      <a:lnTo>
                        <a:pt x="378" y="294"/>
                      </a:lnTo>
                      <a:lnTo>
                        <a:pt x="335" y="320"/>
                      </a:lnTo>
                      <a:lnTo>
                        <a:pt x="293" y="350"/>
                      </a:lnTo>
                      <a:lnTo>
                        <a:pt x="253" y="379"/>
                      </a:lnTo>
                      <a:lnTo>
                        <a:pt x="214" y="409"/>
                      </a:lnTo>
                      <a:lnTo>
                        <a:pt x="177" y="441"/>
                      </a:lnTo>
                      <a:lnTo>
                        <a:pt x="142" y="473"/>
                      </a:lnTo>
                      <a:lnTo>
                        <a:pt x="110" y="507"/>
                      </a:lnTo>
                      <a:lnTo>
                        <a:pt x="78" y="542"/>
                      </a:lnTo>
                      <a:lnTo>
                        <a:pt x="50" y="578"/>
                      </a:lnTo>
                      <a:lnTo>
                        <a:pt x="24" y="614"/>
                      </a:lnTo>
                      <a:lnTo>
                        <a:pt x="0" y="652"/>
                      </a:lnTo>
                      <a:lnTo>
                        <a:pt x="0" y="876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1219170"/>
                  <a:endParaRPr lang="en-US" sz="2400" dirty="0">
                    <a:solidFill>
                      <a:srgbClr val="0055A0"/>
                    </a:solidFill>
                    <a:latin typeface="Arial"/>
                  </a:endParaRPr>
                </a:p>
              </p:txBody>
            </p:sp>
            <p:sp>
              <p:nvSpPr>
                <p:cNvPr id="29" name="Line 12">
                  <a:extLst>
                    <a:ext uri="{FF2B5EF4-FFF2-40B4-BE49-F238E27FC236}">
                      <a16:creationId xmlns:a16="http://schemas.microsoft.com/office/drawing/2014/main" id="{856C3385-4504-436F-8D6E-EFFF15841CD3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 flipH="1" flipV="1">
                  <a:off x="1140" y="1714"/>
                  <a:ext cx="124" cy="5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1219170"/>
                  <a:endParaRPr lang="en-US" sz="2400" dirty="0">
                    <a:solidFill>
                      <a:srgbClr val="0055A0"/>
                    </a:solidFill>
                    <a:latin typeface="Arial"/>
                  </a:endParaRPr>
                </a:p>
              </p:txBody>
            </p:sp>
            <p:sp>
              <p:nvSpPr>
                <p:cNvPr id="30" name="Freeform 13">
                  <a:extLst>
                    <a:ext uri="{FF2B5EF4-FFF2-40B4-BE49-F238E27FC236}">
                      <a16:creationId xmlns:a16="http://schemas.microsoft.com/office/drawing/2014/main" id="{C4C6A0F7-AA42-4634-91AF-A627414B7F39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549" y="2090"/>
                  <a:ext cx="21" cy="173"/>
                </a:xfrm>
                <a:custGeom>
                  <a:avLst/>
                  <a:gdLst/>
                  <a:ahLst/>
                  <a:cxnLst>
                    <a:cxn ang="0">
                      <a:pos x="38" y="865"/>
                    </a:cxn>
                    <a:cxn ang="0">
                      <a:pos x="0" y="634"/>
                    </a:cxn>
                    <a:cxn ang="0">
                      <a:pos x="0" y="0"/>
                    </a:cxn>
                    <a:cxn ang="0">
                      <a:pos x="105" y="455"/>
                    </a:cxn>
                    <a:cxn ang="0">
                      <a:pos x="38" y="865"/>
                    </a:cxn>
                  </a:cxnLst>
                  <a:rect l="0" t="0" r="r" b="b"/>
                  <a:pathLst>
                    <a:path w="105" h="865">
                      <a:moveTo>
                        <a:pt x="38" y="865"/>
                      </a:moveTo>
                      <a:lnTo>
                        <a:pt x="0" y="634"/>
                      </a:lnTo>
                      <a:lnTo>
                        <a:pt x="0" y="0"/>
                      </a:lnTo>
                      <a:lnTo>
                        <a:pt x="105" y="455"/>
                      </a:lnTo>
                      <a:lnTo>
                        <a:pt x="38" y="865"/>
                      </a:lnTo>
                      <a:close/>
                    </a:path>
                  </a:pathLst>
                </a:custGeom>
                <a:solidFill>
                  <a:srgbClr val="40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1219170"/>
                  <a:endParaRPr lang="en-US" sz="2400" dirty="0">
                    <a:solidFill>
                      <a:srgbClr val="0055A0"/>
                    </a:solidFill>
                    <a:latin typeface="Arial"/>
                  </a:endParaRPr>
                </a:p>
              </p:txBody>
            </p:sp>
            <p:sp>
              <p:nvSpPr>
                <p:cNvPr id="31" name="Freeform 14">
                  <a:extLst>
                    <a:ext uri="{FF2B5EF4-FFF2-40B4-BE49-F238E27FC236}">
                      <a16:creationId xmlns:a16="http://schemas.microsoft.com/office/drawing/2014/main" id="{D536864E-C769-4BF5-9579-63C58832DAFE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549" y="2090"/>
                  <a:ext cx="21" cy="173"/>
                </a:xfrm>
                <a:custGeom>
                  <a:avLst/>
                  <a:gdLst/>
                  <a:ahLst/>
                  <a:cxnLst>
                    <a:cxn ang="0">
                      <a:pos x="38" y="865"/>
                    </a:cxn>
                    <a:cxn ang="0">
                      <a:pos x="0" y="634"/>
                    </a:cxn>
                    <a:cxn ang="0">
                      <a:pos x="0" y="0"/>
                    </a:cxn>
                    <a:cxn ang="0">
                      <a:pos x="105" y="455"/>
                    </a:cxn>
                    <a:cxn ang="0">
                      <a:pos x="38" y="865"/>
                    </a:cxn>
                  </a:cxnLst>
                  <a:rect l="0" t="0" r="r" b="b"/>
                  <a:pathLst>
                    <a:path w="105" h="865">
                      <a:moveTo>
                        <a:pt x="38" y="865"/>
                      </a:moveTo>
                      <a:lnTo>
                        <a:pt x="0" y="634"/>
                      </a:lnTo>
                      <a:lnTo>
                        <a:pt x="0" y="0"/>
                      </a:lnTo>
                      <a:lnTo>
                        <a:pt x="105" y="455"/>
                      </a:lnTo>
                      <a:lnTo>
                        <a:pt x="38" y="865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1219170"/>
                  <a:endParaRPr lang="en-US" sz="2400" dirty="0">
                    <a:solidFill>
                      <a:srgbClr val="0055A0"/>
                    </a:solidFill>
                    <a:latin typeface="Arial"/>
                  </a:endParaRPr>
                </a:p>
              </p:txBody>
            </p:sp>
            <p:sp>
              <p:nvSpPr>
                <p:cNvPr id="32" name="Freeform 15">
                  <a:extLst>
                    <a:ext uri="{FF2B5EF4-FFF2-40B4-BE49-F238E27FC236}">
                      <a16:creationId xmlns:a16="http://schemas.microsoft.com/office/drawing/2014/main" id="{A4288CE5-935A-43B9-B0D4-13A51AEABA86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864" y="1431"/>
                  <a:ext cx="161" cy="167"/>
                </a:xfrm>
                <a:custGeom>
                  <a:avLst/>
                  <a:gdLst/>
                  <a:ahLst/>
                  <a:cxnLst>
                    <a:cxn ang="0">
                      <a:pos x="0" y="44"/>
                    </a:cxn>
                    <a:cxn ang="0">
                      <a:pos x="429" y="5"/>
                    </a:cxn>
                    <a:cxn ang="0">
                      <a:pos x="456" y="0"/>
                    </a:cxn>
                    <a:cxn ang="0">
                      <a:pos x="482" y="0"/>
                    </a:cxn>
                    <a:cxn ang="0">
                      <a:pos x="509" y="3"/>
                    </a:cxn>
                    <a:cxn ang="0">
                      <a:pos x="535" y="10"/>
                    </a:cxn>
                    <a:cxn ang="0">
                      <a:pos x="562" y="19"/>
                    </a:cxn>
                    <a:cxn ang="0">
                      <a:pos x="587" y="33"/>
                    </a:cxn>
                    <a:cxn ang="0">
                      <a:pos x="611" y="50"/>
                    </a:cxn>
                    <a:cxn ang="0">
                      <a:pos x="635" y="69"/>
                    </a:cxn>
                    <a:cxn ang="0">
                      <a:pos x="658" y="91"/>
                    </a:cxn>
                    <a:cxn ang="0">
                      <a:pos x="679" y="116"/>
                    </a:cxn>
                    <a:cxn ang="0">
                      <a:pos x="700" y="143"/>
                    </a:cxn>
                    <a:cxn ang="0">
                      <a:pos x="719" y="173"/>
                    </a:cxn>
                    <a:cxn ang="0">
                      <a:pos x="736" y="205"/>
                    </a:cxn>
                    <a:cxn ang="0">
                      <a:pos x="752" y="239"/>
                    </a:cxn>
                    <a:cxn ang="0">
                      <a:pos x="766" y="274"/>
                    </a:cxn>
                    <a:cxn ang="0">
                      <a:pos x="778" y="312"/>
                    </a:cxn>
                    <a:cxn ang="0">
                      <a:pos x="788" y="349"/>
                    </a:cxn>
                    <a:cxn ang="0">
                      <a:pos x="796" y="387"/>
                    </a:cxn>
                    <a:cxn ang="0">
                      <a:pos x="801" y="424"/>
                    </a:cxn>
                    <a:cxn ang="0">
                      <a:pos x="803" y="460"/>
                    </a:cxn>
                    <a:cxn ang="0">
                      <a:pos x="803" y="495"/>
                    </a:cxn>
                    <a:cxn ang="0">
                      <a:pos x="801" y="528"/>
                    </a:cxn>
                    <a:cxn ang="0">
                      <a:pos x="796" y="560"/>
                    </a:cxn>
                    <a:cxn ang="0">
                      <a:pos x="789" y="589"/>
                    </a:cxn>
                    <a:cxn ang="0">
                      <a:pos x="779" y="619"/>
                    </a:cxn>
                    <a:cxn ang="0">
                      <a:pos x="767" y="644"/>
                    </a:cxn>
                    <a:cxn ang="0">
                      <a:pos x="753" y="667"/>
                    </a:cxn>
                    <a:cxn ang="0">
                      <a:pos x="737" y="688"/>
                    </a:cxn>
                    <a:cxn ang="0">
                      <a:pos x="718" y="706"/>
                    </a:cxn>
                    <a:cxn ang="0">
                      <a:pos x="698" y="722"/>
                    </a:cxn>
                    <a:cxn ang="0">
                      <a:pos x="673" y="733"/>
                    </a:cxn>
                    <a:cxn ang="0">
                      <a:pos x="648" y="741"/>
                    </a:cxn>
                    <a:cxn ang="0">
                      <a:pos x="166" y="836"/>
                    </a:cxn>
                    <a:cxn ang="0">
                      <a:pos x="0" y="44"/>
                    </a:cxn>
                  </a:cxnLst>
                  <a:rect l="0" t="0" r="r" b="b"/>
                  <a:pathLst>
                    <a:path w="803" h="836">
                      <a:moveTo>
                        <a:pt x="0" y="44"/>
                      </a:moveTo>
                      <a:lnTo>
                        <a:pt x="429" y="5"/>
                      </a:lnTo>
                      <a:lnTo>
                        <a:pt x="456" y="0"/>
                      </a:lnTo>
                      <a:lnTo>
                        <a:pt x="482" y="0"/>
                      </a:lnTo>
                      <a:lnTo>
                        <a:pt x="509" y="3"/>
                      </a:lnTo>
                      <a:lnTo>
                        <a:pt x="535" y="10"/>
                      </a:lnTo>
                      <a:lnTo>
                        <a:pt x="562" y="19"/>
                      </a:lnTo>
                      <a:lnTo>
                        <a:pt x="587" y="33"/>
                      </a:lnTo>
                      <a:lnTo>
                        <a:pt x="611" y="50"/>
                      </a:lnTo>
                      <a:lnTo>
                        <a:pt x="635" y="69"/>
                      </a:lnTo>
                      <a:lnTo>
                        <a:pt x="658" y="91"/>
                      </a:lnTo>
                      <a:lnTo>
                        <a:pt x="679" y="116"/>
                      </a:lnTo>
                      <a:lnTo>
                        <a:pt x="700" y="143"/>
                      </a:lnTo>
                      <a:lnTo>
                        <a:pt x="719" y="173"/>
                      </a:lnTo>
                      <a:lnTo>
                        <a:pt x="736" y="205"/>
                      </a:lnTo>
                      <a:lnTo>
                        <a:pt x="752" y="239"/>
                      </a:lnTo>
                      <a:lnTo>
                        <a:pt x="766" y="274"/>
                      </a:lnTo>
                      <a:lnTo>
                        <a:pt x="778" y="312"/>
                      </a:lnTo>
                      <a:lnTo>
                        <a:pt x="788" y="349"/>
                      </a:lnTo>
                      <a:lnTo>
                        <a:pt x="796" y="387"/>
                      </a:lnTo>
                      <a:lnTo>
                        <a:pt x="801" y="424"/>
                      </a:lnTo>
                      <a:lnTo>
                        <a:pt x="803" y="460"/>
                      </a:lnTo>
                      <a:lnTo>
                        <a:pt x="803" y="495"/>
                      </a:lnTo>
                      <a:lnTo>
                        <a:pt x="801" y="528"/>
                      </a:lnTo>
                      <a:lnTo>
                        <a:pt x="796" y="560"/>
                      </a:lnTo>
                      <a:lnTo>
                        <a:pt x="789" y="589"/>
                      </a:lnTo>
                      <a:lnTo>
                        <a:pt x="779" y="619"/>
                      </a:lnTo>
                      <a:lnTo>
                        <a:pt x="767" y="644"/>
                      </a:lnTo>
                      <a:lnTo>
                        <a:pt x="753" y="667"/>
                      </a:lnTo>
                      <a:lnTo>
                        <a:pt x="737" y="688"/>
                      </a:lnTo>
                      <a:lnTo>
                        <a:pt x="718" y="706"/>
                      </a:lnTo>
                      <a:lnTo>
                        <a:pt x="698" y="722"/>
                      </a:lnTo>
                      <a:lnTo>
                        <a:pt x="673" y="733"/>
                      </a:lnTo>
                      <a:lnTo>
                        <a:pt x="648" y="741"/>
                      </a:lnTo>
                      <a:lnTo>
                        <a:pt x="166" y="836"/>
                      </a:lnTo>
                      <a:lnTo>
                        <a:pt x="0" y="44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1219170"/>
                  <a:endParaRPr lang="en-US" sz="2400" dirty="0">
                    <a:solidFill>
                      <a:srgbClr val="0055A0"/>
                    </a:solidFill>
                    <a:latin typeface="Arial"/>
                  </a:endParaRPr>
                </a:p>
              </p:txBody>
            </p:sp>
            <p:sp>
              <p:nvSpPr>
                <p:cNvPr id="33" name="Freeform 16">
                  <a:extLst>
                    <a:ext uri="{FF2B5EF4-FFF2-40B4-BE49-F238E27FC236}">
                      <a16:creationId xmlns:a16="http://schemas.microsoft.com/office/drawing/2014/main" id="{7D364330-09B1-4064-98DF-07CB577139FF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866" y="1431"/>
                  <a:ext cx="161" cy="167"/>
                </a:xfrm>
                <a:custGeom>
                  <a:avLst/>
                  <a:gdLst/>
                  <a:ahLst/>
                  <a:cxnLst>
                    <a:cxn ang="0">
                      <a:pos x="0" y="44"/>
                    </a:cxn>
                    <a:cxn ang="0">
                      <a:pos x="429" y="5"/>
                    </a:cxn>
                    <a:cxn ang="0">
                      <a:pos x="429" y="5"/>
                    </a:cxn>
                    <a:cxn ang="0">
                      <a:pos x="456" y="0"/>
                    </a:cxn>
                    <a:cxn ang="0">
                      <a:pos x="482" y="0"/>
                    </a:cxn>
                    <a:cxn ang="0">
                      <a:pos x="509" y="3"/>
                    </a:cxn>
                    <a:cxn ang="0">
                      <a:pos x="535" y="10"/>
                    </a:cxn>
                    <a:cxn ang="0">
                      <a:pos x="562" y="19"/>
                    </a:cxn>
                    <a:cxn ang="0">
                      <a:pos x="587" y="33"/>
                    </a:cxn>
                    <a:cxn ang="0">
                      <a:pos x="611" y="50"/>
                    </a:cxn>
                    <a:cxn ang="0">
                      <a:pos x="635" y="69"/>
                    </a:cxn>
                    <a:cxn ang="0">
                      <a:pos x="658" y="91"/>
                    </a:cxn>
                    <a:cxn ang="0">
                      <a:pos x="679" y="116"/>
                    </a:cxn>
                    <a:cxn ang="0">
                      <a:pos x="700" y="143"/>
                    </a:cxn>
                    <a:cxn ang="0">
                      <a:pos x="719" y="173"/>
                    </a:cxn>
                    <a:cxn ang="0">
                      <a:pos x="736" y="205"/>
                    </a:cxn>
                    <a:cxn ang="0">
                      <a:pos x="752" y="239"/>
                    </a:cxn>
                    <a:cxn ang="0">
                      <a:pos x="766" y="274"/>
                    </a:cxn>
                    <a:cxn ang="0">
                      <a:pos x="778" y="312"/>
                    </a:cxn>
                    <a:cxn ang="0">
                      <a:pos x="778" y="312"/>
                    </a:cxn>
                    <a:cxn ang="0">
                      <a:pos x="788" y="349"/>
                    </a:cxn>
                    <a:cxn ang="0">
                      <a:pos x="796" y="387"/>
                    </a:cxn>
                    <a:cxn ang="0">
                      <a:pos x="801" y="424"/>
                    </a:cxn>
                    <a:cxn ang="0">
                      <a:pos x="803" y="460"/>
                    </a:cxn>
                    <a:cxn ang="0">
                      <a:pos x="803" y="495"/>
                    </a:cxn>
                    <a:cxn ang="0">
                      <a:pos x="801" y="528"/>
                    </a:cxn>
                    <a:cxn ang="0">
                      <a:pos x="796" y="560"/>
                    </a:cxn>
                    <a:cxn ang="0">
                      <a:pos x="789" y="589"/>
                    </a:cxn>
                    <a:cxn ang="0">
                      <a:pos x="779" y="619"/>
                    </a:cxn>
                    <a:cxn ang="0">
                      <a:pos x="767" y="644"/>
                    </a:cxn>
                    <a:cxn ang="0">
                      <a:pos x="753" y="667"/>
                    </a:cxn>
                    <a:cxn ang="0">
                      <a:pos x="737" y="688"/>
                    </a:cxn>
                    <a:cxn ang="0">
                      <a:pos x="718" y="706"/>
                    </a:cxn>
                    <a:cxn ang="0">
                      <a:pos x="698" y="722"/>
                    </a:cxn>
                    <a:cxn ang="0">
                      <a:pos x="673" y="733"/>
                    </a:cxn>
                    <a:cxn ang="0">
                      <a:pos x="648" y="741"/>
                    </a:cxn>
                    <a:cxn ang="0">
                      <a:pos x="166" y="836"/>
                    </a:cxn>
                  </a:cxnLst>
                  <a:rect l="0" t="0" r="r" b="b"/>
                  <a:pathLst>
                    <a:path w="803" h="836">
                      <a:moveTo>
                        <a:pt x="0" y="44"/>
                      </a:moveTo>
                      <a:lnTo>
                        <a:pt x="429" y="5"/>
                      </a:lnTo>
                      <a:lnTo>
                        <a:pt x="429" y="5"/>
                      </a:lnTo>
                      <a:lnTo>
                        <a:pt x="456" y="0"/>
                      </a:lnTo>
                      <a:lnTo>
                        <a:pt x="482" y="0"/>
                      </a:lnTo>
                      <a:lnTo>
                        <a:pt x="509" y="3"/>
                      </a:lnTo>
                      <a:lnTo>
                        <a:pt x="535" y="10"/>
                      </a:lnTo>
                      <a:lnTo>
                        <a:pt x="562" y="19"/>
                      </a:lnTo>
                      <a:lnTo>
                        <a:pt x="587" y="33"/>
                      </a:lnTo>
                      <a:lnTo>
                        <a:pt x="611" y="50"/>
                      </a:lnTo>
                      <a:lnTo>
                        <a:pt x="635" y="69"/>
                      </a:lnTo>
                      <a:lnTo>
                        <a:pt x="658" y="91"/>
                      </a:lnTo>
                      <a:lnTo>
                        <a:pt x="679" y="116"/>
                      </a:lnTo>
                      <a:lnTo>
                        <a:pt x="700" y="143"/>
                      </a:lnTo>
                      <a:lnTo>
                        <a:pt x="719" y="173"/>
                      </a:lnTo>
                      <a:lnTo>
                        <a:pt x="736" y="205"/>
                      </a:lnTo>
                      <a:lnTo>
                        <a:pt x="752" y="239"/>
                      </a:lnTo>
                      <a:lnTo>
                        <a:pt x="766" y="274"/>
                      </a:lnTo>
                      <a:lnTo>
                        <a:pt x="778" y="312"/>
                      </a:lnTo>
                      <a:lnTo>
                        <a:pt x="778" y="312"/>
                      </a:lnTo>
                      <a:lnTo>
                        <a:pt x="788" y="349"/>
                      </a:lnTo>
                      <a:lnTo>
                        <a:pt x="796" y="387"/>
                      </a:lnTo>
                      <a:lnTo>
                        <a:pt x="801" y="424"/>
                      </a:lnTo>
                      <a:lnTo>
                        <a:pt x="803" y="460"/>
                      </a:lnTo>
                      <a:lnTo>
                        <a:pt x="803" y="495"/>
                      </a:lnTo>
                      <a:lnTo>
                        <a:pt x="801" y="528"/>
                      </a:lnTo>
                      <a:lnTo>
                        <a:pt x="796" y="560"/>
                      </a:lnTo>
                      <a:lnTo>
                        <a:pt x="789" y="589"/>
                      </a:lnTo>
                      <a:lnTo>
                        <a:pt x="779" y="619"/>
                      </a:lnTo>
                      <a:lnTo>
                        <a:pt x="767" y="644"/>
                      </a:lnTo>
                      <a:lnTo>
                        <a:pt x="753" y="667"/>
                      </a:lnTo>
                      <a:lnTo>
                        <a:pt x="737" y="688"/>
                      </a:lnTo>
                      <a:lnTo>
                        <a:pt x="718" y="706"/>
                      </a:lnTo>
                      <a:lnTo>
                        <a:pt x="698" y="722"/>
                      </a:lnTo>
                      <a:lnTo>
                        <a:pt x="673" y="733"/>
                      </a:lnTo>
                      <a:lnTo>
                        <a:pt x="648" y="741"/>
                      </a:lnTo>
                      <a:lnTo>
                        <a:pt x="166" y="836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1219170"/>
                  <a:endParaRPr lang="en-US" sz="2400" dirty="0">
                    <a:solidFill>
                      <a:srgbClr val="0055A0"/>
                    </a:solidFill>
                    <a:latin typeface="Arial"/>
                  </a:endParaRPr>
                </a:p>
              </p:txBody>
            </p:sp>
            <p:sp>
              <p:nvSpPr>
                <p:cNvPr id="34" name="Freeform 18">
                  <a:extLst>
                    <a:ext uri="{FF2B5EF4-FFF2-40B4-BE49-F238E27FC236}">
                      <a16:creationId xmlns:a16="http://schemas.microsoft.com/office/drawing/2014/main" id="{FDBCAF1D-3BF7-411D-976B-27816F3BD971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827" y="1440"/>
                  <a:ext cx="111" cy="157"/>
                </a:xfrm>
                <a:custGeom>
                  <a:avLst/>
                  <a:gdLst/>
                  <a:ahLst/>
                  <a:cxnLst>
                    <a:cxn ang="0">
                      <a:pos x="392" y="780"/>
                    </a:cxn>
                    <a:cxn ang="0">
                      <a:pos x="442" y="760"/>
                    </a:cxn>
                    <a:cxn ang="0">
                      <a:pos x="484" y="724"/>
                    </a:cxn>
                    <a:cxn ang="0">
                      <a:pos x="517" y="678"/>
                    </a:cxn>
                    <a:cxn ang="0">
                      <a:pos x="540" y="621"/>
                    </a:cxn>
                    <a:cxn ang="0">
                      <a:pos x="553" y="556"/>
                    </a:cxn>
                    <a:cxn ang="0">
                      <a:pos x="555" y="484"/>
                    </a:cxn>
                    <a:cxn ang="0">
                      <a:pos x="547" y="408"/>
                    </a:cxn>
                    <a:cxn ang="0">
                      <a:pos x="529" y="328"/>
                    </a:cxn>
                    <a:cxn ang="0">
                      <a:pos x="516" y="289"/>
                    </a:cxn>
                    <a:cxn ang="0">
                      <a:pos x="483" y="216"/>
                    </a:cxn>
                    <a:cxn ang="0">
                      <a:pos x="445" y="151"/>
                    </a:cxn>
                    <a:cxn ang="0">
                      <a:pos x="400" y="96"/>
                    </a:cxn>
                    <a:cxn ang="0">
                      <a:pos x="352" y="52"/>
                    </a:cxn>
                    <a:cxn ang="0">
                      <a:pos x="299" y="21"/>
                    </a:cxn>
                    <a:cxn ang="0">
                      <a:pos x="245" y="3"/>
                    </a:cxn>
                    <a:cxn ang="0">
                      <a:pos x="190" y="0"/>
                    </a:cxn>
                    <a:cxn ang="0">
                      <a:pos x="162" y="5"/>
                    </a:cxn>
                    <a:cxn ang="0">
                      <a:pos x="112" y="26"/>
                    </a:cxn>
                    <a:cxn ang="0">
                      <a:pos x="69" y="61"/>
                    </a:cxn>
                    <a:cxn ang="0">
                      <a:pos x="37" y="108"/>
                    </a:cxn>
                    <a:cxn ang="0">
                      <a:pos x="14" y="165"/>
                    </a:cxn>
                    <a:cxn ang="0">
                      <a:pos x="2" y="231"/>
                    </a:cxn>
                    <a:cxn ang="0">
                      <a:pos x="0" y="302"/>
                    </a:cxn>
                    <a:cxn ang="0">
                      <a:pos x="7" y="379"/>
                    </a:cxn>
                    <a:cxn ang="0">
                      <a:pos x="25" y="458"/>
                    </a:cxn>
                    <a:cxn ang="0">
                      <a:pos x="38" y="496"/>
                    </a:cxn>
                    <a:cxn ang="0">
                      <a:pos x="71" y="570"/>
                    </a:cxn>
                    <a:cxn ang="0">
                      <a:pos x="109" y="635"/>
                    </a:cxn>
                    <a:cxn ang="0">
                      <a:pos x="154" y="689"/>
                    </a:cxn>
                    <a:cxn ang="0">
                      <a:pos x="202" y="733"/>
                    </a:cxn>
                    <a:cxn ang="0">
                      <a:pos x="255" y="764"/>
                    </a:cxn>
                    <a:cxn ang="0">
                      <a:pos x="309" y="783"/>
                    </a:cxn>
                    <a:cxn ang="0">
                      <a:pos x="364" y="785"/>
                    </a:cxn>
                  </a:cxnLst>
                  <a:rect l="0" t="0" r="r" b="b"/>
                  <a:pathLst>
                    <a:path w="555" h="785">
                      <a:moveTo>
                        <a:pt x="392" y="780"/>
                      </a:moveTo>
                      <a:lnTo>
                        <a:pt x="392" y="780"/>
                      </a:lnTo>
                      <a:lnTo>
                        <a:pt x="418" y="772"/>
                      </a:lnTo>
                      <a:lnTo>
                        <a:pt x="442" y="760"/>
                      </a:lnTo>
                      <a:lnTo>
                        <a:pt x="465" y="744"/>
                      </a:lnTo>
                      <a:lnTo>
                        <a:pt x="484" y="724"/>
                      </a:lnTo>
                      <a:lnTo>
                        <a:pt x="502" y="703"/>
                      </a:lnTo>
                      <a:lnTo>
                        <a:pt x="517" y="678"/>
                      </a:lnTo>
                      <a:lnTo>
                        <a:pt x="530" y="650"/>
                      </a:lnTo>
                      <a:lnTo>
                        <a:pt x="540" y="621"/>
                      </a:lnTo>
                      <a:lnTo>
                        <a:pt x="547" y="590"/>
                      </a:lnTo>
                      <a:lnTo>
                        <a:pt x="553" y="556"/>
                      </a:lnTo>
                      <a:lnTo>
                        <a:pt x="555" y="521"/>
                      </a:lnTo>
                      <a:lnTo>
                        <a:pt x="555" y="484"/>
                      </a:lnTo>
                      <a:lnTo>
                        <a:pt x="553" y="447"/>
                      </a:lnTo>
                      <a:lnTo>
                        <a:pt x="547" y="408"/>
                      </a:lnTo>
                      <a:lnTo>
                        <a:pt x="540" y="368"/>
                      </a:lnTo>
                      <a:lnTo>
                        <a:pt x="529" y="328"/>
                      </a:lnTo>
                      <a:lnTo>
                        <a:pt x="529" y="328"/>
                      </a:lnTo>
                      <a:lnTo>
                        <a:pt x="516" y="289"/>
                      </a:lnTo>
                      <a:lnTo>
                        <a:pt x="500" y="251"/>
                      </a:lnTo>
                      <a:lnTo>
                        <a:pt x="483" y="216"/>
                      </a:lnTo>
                      <a:lnTo>
                        <a:pt x="465" y="182"/>
                      </a:lnTo>
                      <a:lnTo>
                        <a:pt x="445" y="151"/>
                      </a:lnTo>
                      <a:lnTo>
                        <a:pt x="423" y="123"/>
                      </a:lnTo>
                      <a:lnTo>
                        <a:pt x="400" y="96"/>
                      </a:lnTo>
                      <a:lnTo>
                        <a:pt x="376" y="73"/>
                      </a:lnTo>
                      <a:lnTo>
                        <a:pt x="352" y="52"/>
                      </a:lnTo>
                      <a:lnTo>
                        <a:pt x="326" y="35"/>
                      </a:lnTo>
                      <a:lnTo>
                        <a:pt x="299" y="21"/>
                      </a:lnTo>
                      <a:lnTo>
                        <a:pt x="273" y="10"/>
                      </a:lnTo>
                      <a:lnTo>
                        <a:pt x="245" y="3"/>
                      </a:lnTo>
                      <a:lnTo>
                        <a:pt x="217" y="0"/>
                      </a:lnTo>
                      <a:lnTo>
                        <a:pt x="190" y="0"/>
                      </a:lnTo>
                      <a:lnTo>
                        <a:pt x="162" y="5"/>
                      </a:lnTo>
                      <a:lnTo>
                        <a:pt x="162" y="5"/>
                      </a:lnTo>
                      <a:lnTo>
                        <a:pt x="136" y="13"/>
                      </a:lnTo>
                      <a:lnTo>
                        <a:pt x="112" y="26"/>
                      </a:lnTo>
                      <a:lnTo>
                        <a:pt x="89" y="41"/>
                      </a:lnTo>
                      <a:lnTo>
                        <a:pt x="69" y="61"/>
                      </a:lnTo>
                      <a:lnTo>
                        <a:pt x="53" y="83"/>
                      </a:lnTo>
                      <a:lnTo>
                        <a:pt x="37" y="108"/>
                      </a:lnTo>
                      <a:lnTo>
                        <a:pt x="25" y="135"/>
                      </a:lnTo>
                      <a:lnTo>
                        <a:pt x="14" y="165"/>
                      </a:lnTo>
                      <a:lnTo>
                        <a:pt x="7" y="197"/>
                      </a:lnTo>
                      <a:lnTo>
                        <a:pt x="2" y="231"/>
                      </a:lnTo>
                      <a:lnTo>
                        <a:pt x="0" y="266"/>
                      </a:lnTo>
                      <a:lnTo>
                        <a:pt x="0" y="302"/>
                      </a:lnTo>
                      <a:lnTo>
                        <a:pt x="2" y="340"/>
                      </a:lnTo>
                      <a:lnTo>
                        <a:pt x="7" y="379"/>
                      </a:lnTo>
                      <a:lnTo>
                        <a:pt x="14" y="417"/>
                      </a:lnTo>
                      <a:lnTo>
                        <a:pt x="25" y="458"/>
                      </a:lnTo>
                      <a:lnTo>
                        <a:pt x="25" y="458"/>
                      </a:lnTo>
                      <a:lnTo>
                        <a:pt x="38" y="496"/>
                      </a:lnTo>
                      <a:lnTo>
                        <a:pt x="54" y="534"/>
                      </a:lnTo>
                      <a:lnTo>
                        <a:pt x="71" y="570"/>
                      </a:lnTo>
                      <a:lnTo>
                        <a:pt x="89" y="603"/>
                      </a:lnTo>
                      <a:lnTo>
                        <a:pt x="109" y="635"/>
                      </a:lnTo>
                      <a:lnTo>
                        <a:pt x="131" y="664"/>
                      </a:lnTo>
                      <a:lnTo>
                        <a:pt x="154" y="689"/>
                      </a:lnTo>
                      <a:lnTo>
                        <a:pt x="178" y="714"/>
                      </a:lnTo>
                      <a:lnTo>
                        <a:pt x="202" y="733"/>
                      </a:lnTo>
                      <a:lnTo>
                        <a:pt x="228" y="751"/>
                      </a:lnTo>
                      <a:lnTo>
                        <a:pt x="255" y="764"/>
                      </a:lnTo>
                      <a:lnTo>
                        <a:pt x="281" y="775"/>
                      </a:lnTo>
                      <a:lnTo>
                        <a:pt x="309" y="783"/>
                      </a:lnTo>
                      <a:lnTo>
                        <a:pt x="336" y="785"/>
                      </a:lnTo>
                      <a:lnTo>
                        <a:pt x="364" y="785"/>
                      </a:lnTo>
                      <a:lnTo>
                        <a:pt x="392" y="780"/>
                      </a:lnTo>
                    </a:path>
                  </a:pathLst>
                </a:custGeom>
                <a:solidFill>
                  <a:schemeClr val="accent1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1219170"/>
                  <a:endParaRPr lang="en-US" sz="2400" dirty="0">
                    <a:solidFill>
                      <a:srgbClr val="0055A0"/>
                    </a:solidFill>
                    <a:latin typeface="Arial"/>
                  </a:endParaRPr>
                </a:p>
              </p:txBody>
            </p:sp>
            <p:sp>
              <p:nvSpPr>
                <p:cNvPr id="35" name="Freeform 19">
                  <a:extLst>
                    <a:ext uri="{FF2B5EF4-FFF2-40B4-BE49-F238E27FC236}">
                      <a16:creationId xmlns:a16="http://schemas.microsoft.com/office/drawing/2014/main" id="{0087FEE2-5072-42C8-BE72-30AB1BF2C2B1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 flipH="1" flipV="1">
                  <a:off x="1754" y="1323"/>
                  <a:ext cx="143" cy="102"/>
                </a:xfrm>
                <a:custGeom>
                  <a:avLst/>
                  <a:gdLst/>
                  <a:ahLst/>
                  <a:cxnLst>
                    <a:cxn ang="0">
                      <a:pos x="105" y="0"/>
                    </a:cxn>
                    <a:cxn ang="0">
                      <a:pos x="0" y="387"/>
                    </a:cxn>
                    <a:cxn ang="0">
                      <a:pos x="210" y="311"/>
                    </a:cxn>
                    <a:cxn ang="0">
                      <a:pos x="833" y="831"/>
                    </a:cxn>
                    <a:cxn ang="0">
                      <a:pos x="1160" y="738"/>
                    </a:cxn>
                    <a:cxn ang="0">
                      <a:pos x="513" y="214"/>
                    </a:cxn>
                    <a:cxn ang="0">
                      <a:pos x="674" y="156"/>
                    </a:cxn>
                    <a:cxn ang="0">
                      <a:pos x="105" y="0"/>
                    </a:cxn>
                  </a:cxnLst>
                  <a:rect l="0" t="0" r="r" b="b"/>
                  <a:pathLst>
                    <a:path w="1160" h="831">
                      <a:moveTo>
                        <a:pt x="105" y="0"/>
                      </a:moveTo>
                      <a:lnTo>
                        <a:pt x="0" y="387"/>
                      </a:lnTo>
                      <a:lnTo>
                        <a:pt x="210" y="311"/>
                      </a:lnTo>
                      <a:lnTo>
                        <a:pt x="833" y="831"/>
                      </a:lnTo>
                      <a:lnTo>
                        <a:pt x="1160" y="738"/>
                      </a:lnTo>
                      <a:lnTo>
                        <a:pt x="513" y="214"/>
                      </a:lnTo>
                      <a:lnTo>
                        <a:pt x="674" y="156"/>
                      </a:lnTo>
                      <a:lnTo>
                        <a:pt x="105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1219170"/>
                  <a:endParaRPr lang="en-US" sz="2400" dirty="0">
                    <a:solidFill>
                      <a:srgbClr val="0055A0"/>
                    </a:solidFill>
                    <a:latin typeface="Arial"/>
                  </a:endParaRPr>
                </a:p>
              </p:txBody>
            </p:sp>
            <p:sp>
              <p:nvSpPr>
                <p:cNvPr id="36" name="Freeform 21">
                  <a:extLst>
                    <a:ext uri="{FF2B5EF4-FFF2-40B4-BE49-F238E27FC236}">
                      <a16:creationId xmlns:a16="http://schemas.microsoft.com/office/drawing/2014/main" id="{C0EFFD4A-9E28-430F-AA95-D6F66C488643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796" y="1482"/>
                  <a:ext cx="102" cy="77"/>
                </a:xfrm>
                <a:custGeom>
                  <a:avLst/>
                  <a:gdLst/>
                  <a:ahLst/>
                  <a:cxnLst>
                    <a:cxn ang="0">
                      <a:pos x="101" y="381"/>
                    </a:cxn>
                    <a:cxn ang="0">
                      <a:pos x="434" y="345"/>
                    </a:cxn>
                    <a:cxn ang="0">
                      <a:pos x="436" y="345"/>
                    </a:cxn>
                    <a:cxn ang="0">
                      <a:pos x="448" y="341"/>
                    </a:cxn>
                    <a:cxn ang="0">
                      <a:pos x="459" y="335"/>
                    </a:cxn>
                    <a:cxn ang="0">
                      <a:pos x="468" y="329"/>
                    </a:cxn>
                    <a:cxn ang="0">
                      <a:pos x="477" y="320"/>
                    </a:cxn>
                    <a:cxn ang="0">
                      <a:pos x="484" y="311"/>
                    </a:cxn>
                    <a:cxn ang="0">
                      <a:pos x="491" y="300"/>
                    </a:cxn>
                    <a:cxn ang="0">
                      <a:pos x="496" y="288"/>
                    </a:cxn>
                    <a:cxn ang="0">
                      <a:pos x="501" y="274"/>
                    </a:cxn>
                    <a:cxn ang="0">
                      <a:pos x="504" y="260"/>
                    </a:cxn>
                    <a:cxn ang="0">
                      <a:pos x="507" y="245"/>
                    </a:cxn>
                    <a:cxn ang="0">
                      <a:pos x="507" y="229"/>
                    </a:cxn>
                    <a:cxn ang="0">
                      <a:pos x="507" y="214"/>
                    </a:cxn>
                    <a:cxn ang="0">
                      <a:pos x="507" y="197"/>
                    </a:cxn>
                    <a:cxn ang="0">
                      <a:pos x="504" y="180"/>
                    </a:cxn>
                    <a:cxn ang="0">
                      <a:pos x="501" y="163"/>
                    </a:cxn>
                    <a:cxn ang="0">
                      <a:pos x="496" y="144"/>
                    </a:cxn>
                    <a:cxn ang="0">
                      <a:pos x="484" y="110"/>
                    </a:cxn>
                    <a:cxn ang="0">
                      <a:pos x="468" y="80"/>
                    </a:cxn>
                    <a:cxn ang="0">
                      <a:pos x="450" y="53"/>
                    </a:cxn>
                    <a:cxn ang="0">
                      <a:pos x="430" y="32"/>
                    </a:cxn>
                    <a:cxn ang="0">
                      <a:pos x="407" y="16"/>
                    </a:cxn>
                    <a:cxn ang="0">
                      <a:pos x="383" y="5"/>
                    </a:cxn>
                    <a:cxn ang="0">
                      <a:pos x="359" y="0"/>
                    </a:cxn>
                    <a:cxn ang="0">
                      <a:pos x="335" y="2"/>
                    </a:cxn>
                    <a:cxn ang="0">
                      <a:pos x="0" y="38"/>
                    </a:cxn>
                    <a:cxn ang="0">
                      <a:pos x="101" y="381"/>
                    </a:cxn>
                  </a:cxnLst>
                  <a:rect l="0" t="0" r="r" b="b"/>
                  <a:pathLst>
                    <a:path w="507" h="381">
                      <a:moveTo>
                        <a:pt x="101" y="381"/>
                      </a:moveTo>
                      <a:lnTo>
                        <a:pt x="434" y="345"/>
                      </a:lnTo>
                      <a:lnTo>
                        <a:pt x="436" y="345"/>
                      </a:lnTo>
                      <a:lnTo>
                        <a:pt x="448" y="341"/>
                      </a:lnTo>
                      <a:lnTo>
                        <a:pt x="459" y="335"/>
                      </a:lnTo>
                      <a:lnTo>
                        <a:pt x="468" y="329"/>
                      </a:lnTo>
                      <a:lnTo>
                        <a:pt x="477" y="320"/>
                      </a:lnTo>
                      <a:lnTo>
                        <a:pt x="484" y="311"/>
                      </a:lnTo>
                      <a:lnTo>
                        <a:pt x="491" y="300"/>
                      </a:lnTo>
                      <a:lnTo>
                        <a:pt x="496" y="288"/>
                      </a:lnTo>
                      <a:lnTo>
                        <a:pt x="501" y="274"/>
                      </a:lnTo>
                      <a:lnTo>
                        <a:pt x="504" y="260"/>
                      </a:lnTo>
                      <a:lnTo>
                        <a:pt x="507" y="245"/>
                      </a:lnTo>
                      <a:lnTo>
                        <a:pt x="507" y="229"/>
                      </a:lnTo>
                      <a:lnTo>
                        <a:pt x="507" y="214"/>
                      </a:lnTo>
                      <a:lnTo>
                        <a:pt x="507" y="197"/>
                      </a:lnTo>
                      <a:lnTo>
                        <a:pt x="504" y="180"/>
                      </a:lnTo>
                      <a:lnTo>
                        <a:pt x="501" y="163"/>
                      </a:lnTo>
                      <a:lnTo>
                        <a:pt x="496" y="144"/>
                      </a:lnTo>
                      <a:lnTo>
                        <a:pt x="484" y="110"/>
                      </a:lnTo>
                      <a:lnTo>
                        <a:pt x="468" y="80"/>
                      </a:lnTo>
                      <a:lnTo>
                        <a:pt x="450" y="53"/>
                      </a:lnTo>
                      <a:lnTo>
                        <a:pt x="430" y="32"/>
                      </a:lnTo>
                      <a:lnTo>
                        <a:pt x="407" y="16"/>
                      </a:lnTo>
                      <a:lnTo>
                        <a:pt x="383" y="5"/>
                      </a:lnTo>
                      <a:lnTo>
                        <a:pt x="359" y="0"/>
                      </a:lnTo>
                      <a:lnTo>
                        <a:pt x="335" y="2"/>
                      </a:lnTo>
                      <a:lnTo>
                        <a:pt x="0" y="38"/>
                      </a:lnTo>
                      <a:lnTo>
                        <a:pt x="101" y="381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1219170"/>
                  <a:endParaRPr lang="en-US" sz="2400" dirty="0">
                    <a:solidFill>
                      <a:srgbClr val="0055A0"/>
                    </a:solidFill>
                    <a:latin typeface="Arial"/>
                  </a:endParaRPr>
                </a:p>
              </p:txBody>
            </p:sp>
            <p:sp>
              <p:nvSpPr>
                <p:cNvPr id="37" name="Freeform 22">
                  <a:extLst>
                    <a:ext uri="{FF2B5EF4-FFF2-40B4-BE49-F238E27FC236}">
                      <a16:creationId xmlns:a16="http://schemas.microsoft.com/office/drawing/2014/main" id="{D591851E-3803-4892-800F-9B30EAF25DAF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796" y="1482"/>
                  <a:ext cx="102" cy="77"/>
                </a:xfrm>
                <a:custGeom>
                  <a:avLst/>
                  <a:gdLst/>
                  <a:ahLst/>
                  <a:cxnLst>
                    <a:cxn ang="0">
                      <a:pos x="101" y="381"/>
                    </a:cxn>
                    <a:cxn ang="0">
                      <a:pos x="434" y="345"/>
                    </a:cxn>
                    <a:cxn ang="0">
                      <a:pos x="436" y="345"/>
                    </a:cxn>
                    <a:cxn ang="0">
                      <a:pos x="436" y="345"/>
                    </a:cxn>
                    <a:cxn ang="0">
                      <a:pos x="448" y="341"/>
                    </a:cxn>
                    <a:cxn ang="0">
                      <a:pos x="459" y="335"/>
                    </a:cxn>
                    <a:cxn ang="0">
                      <a:pos x="468" y="329"/>
                    </a:cxn>
                    <a:cxn ang="0">
                      <a:pos x="477" y="320"/>
                    </a:cxn>
                    <a:cxn ang="0">
                      <a:pos x="484" y="311"/>
                    </a:cxn>
                    <a:cxn ang="0">
                      <a:pos x="491" y="300"/>
                    </a:cxn>
                    <a:cxn ang="0">
                      <a:pos x="496" y="288"/>
                    </a:cxn>
                    <a:cxn ang="0">
                      <a:pos x="501" y="274"/>
                    </a:cxn>
                    <a:cxn ang="0">
                      <a:pos x="504" y="260"/>
                    </a:cxn>
                    <a:cxn ang="0">
                      <a:pos x="507" y="245"/>
                    </a:cxn>
                    <a:cxn ang="0">
                      <a:pos x="507" y="229"/>
                    </a:cxn>
                    <a:cxn ang="0">
                      <a:pos x="507" y="214"/>
                    </a:cxn>
                    <a:cxn ang="0">
                      <a:pos x="507" y="197"/>
                    </a:cxn>
                    <a:cxn ang="0">
                      <a:pos x="504" y="180"/>
                    </a:cxn>
                    <a:cxn ang="0">
                      <a:pos x="501" y="163"/>
                    </a:cxn>
                    <a:cxn ang="0">
                      <a:pos x="496" y="144"/>
                    </a:cxn>
                    <a:cxn ang="0">
                      <a:pos x="496" y="144"/>
                    </a:cxn>
                    <a:cxn ang="0">
                      <a:pos x="484" y="110"/>
                    </a:cxn>
                    <a:cxn ang="0">
                      <a:pos x="468" y="80"/>
                    </a:cxn>
                    <a:cxn ang="0">
                      <a:pos x="450" y="53"/>
                    </a:cxn>
                    <a:cxn ang="0">
                      <a:pos x="430" y="32"/>
                    </a:cxn>
                    <a:cxn ang="0">
                      <a:pos x="407" y="16"/>
                    </a:cxn>
                    <a:cxn ang="0">
                      <a:pos x="383" y="5"/>
                    </a:cxn>
                    <a:cxn ang="0">
                      <a:pos x="359" y="0"/>
                    </a:cxn>
                    <a:cxn ang="0">
                      <a:pos x="335" y="2"/>
                    </a:cxn>
                    <a:cxn ang="0">
                      <a:pos x="0" y="38"/>
                    </a:cxn>
                  </a:cxnLst>
                  <a:rect l="0" t="0" r="r" b="b"/>
                  <a:pathLst>
                    <a:path w="507" h="381">
                      <a:moveTo>
                        <a:pt x="101" y="381"/>
                      </a:moveTo>
                      <a:lnTo>
                        <a:pt x="434" y="345"/>
                      </a:lnTo>
                      <a:lnTo>
                        <a:pt x="436" y="345"/>
                      </a:lnTo>
                      <a:lnTo>
                        <a:pt x="436" y="345"/>
                      </a:lnTo>
                      <a:lnTo>
                        <a:pt x="448" y="341"/>
                      </a:lnTo>
                      <a:lnTo>
                        <a:pt x="459" y="335"/>
                      </a:lnTo>
                      <a:lnTo>
                        <a:pt x="468" y="329"/>
                      </a:lnTo>
                      <a:lnTo>
                        <a:pt x="477" y="320"/>
                      </a:lnTo>
                      <a:lnTo>
                        <a:pt x="484" y="311"/>
                      </a:lnTo>
                      <a:lnTo>
                        <a:pt x="491" y="300"/>
                      </a:lnTo>
                      <a:lnTo>
                        <a:pt x="496" y="288"/>
                      </a:lnTo>
                      <a:lnTo>
                        <a:pt x="501" y="274"/>
                      </a:lnTo>
                      <a:lnTo>
                        <a:pt x="504" y="260"/>
                      </a:lnTo>
                      <a:lnTo>
                        <a:pt x="507" y="245"/>
                      </a:lnTo>
                      <a:lnTo>
                        <a:pt x="507" y="229"/>
                      </a:lnTo>
                      <a:lnTo>
                        <a:pt x="507" y="214"/>
                      </a:lnTo>
                      <a:lnTo>
                        <a:pt x="507" y="197"/>
                      </a:lnTo>
                      <a:lnTo>
                        <a:pt x="504" y="180"/>
                      </a:lnTo>
                      <a:lnTo>
                        <a:pt x="501" y="163"/>
                      </a:lnTo>
                      <a:lnTo>
                        <a:pt x="496" y="144"/>
                      </a:lnTo>
                      <a:lnTo>
                        <a:pt x="496" y="144"/>
                      </a:lnTo>
                      <a:lnTo>
                        <a:pt x="484" y="110"/>
                      </a:lnTo>
                      <a:lnTo>
                        <a:pt x="468" y="80"/>
                      </a:lnTo>
                      <a:lnTo>
                        <a:pt x="450" y="53"/>
                      </a:lnTo>
                      <a:lnTo>
                        <a:pt x="430" y="32"/>
                      </a:lnTo>
                      <a:lnTo>
                        <a:pt x="407" y="16"/>
                      </a:lnTo>
                      <a:lnTo>
                        <a:pt x="383" y="5"/>
                      </a:lnTo>
                      <a:lnTo>
                        <a:pt x="359" y="0"/>
                      </a:lnTo>
                      <a:lnTo>
                        <a:pt x="335" y="2"/>
                      </a:lnTo>
                      <a:lnTo>
                        <a:pt x="0" y="38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1219170"/>
                  <a:endParaRPr lang="en-US" sz="2400" dirty="0">
                    <a:solidFill>
                      <a:srgbClr val="0055A0"/>
                    </a:solidFill>
                    <a:latin typeface="Arial"/>
                  </a:endParaRPr>
                </a:p>
              </p:txBody>
            </p:sp>
            <p:sp>
              <p:nvSpPr>
                <p:cNvPr id="38" name="Freeform 23">
                  <a:extLst>
                    <a:ext uri="{FF2B5EF4-FFF2-40B4-BE49-F238E27FC236}">
                      <a16:creationId xmlns:a16="http://schemas.microsoft.com/office/drawing/2014/main" id="{88D7C247-F5E6-4065-AF9E-796060242FB2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577" y="1451"/>
                  <a:ext cx="262" cy="194"/>
                </a:xfrm>
                <a:custGeom>
                  <a:avLst/>
                  <a:gdLst/>
                  <a:ahLst/>
                  <a:cxnLst>
                    <a:cxn ang="0">
                      <a:pos x="0" y="107"/>
                    </a:cxn>
                    <a:cxn ang="0">
                      <a:pos x="893" y="5"/>
                    </a:cxn>
                    <a:cxn ang="0">
                      <a:pos x="922" y="0"/>
                    </a:cxn>
                    <a:cxn ang="0">
                      <a:pos x="952" y="0"/>
                    </a:cxn>
                    <a:cxn ang="0">
                      <a:pos x="981" y="3"/>
                    </a:cxn>
                    <a:cxn ang="0">
                      <a:pos x="1009" y="11"/>
                    </a:cxn>
                    <a:cxn ang="0">
                      <a:pos x="1038" y="22"/>
                    </a:cxn>
                    <a:cxn ang="0">
                      <a:pos x="1066" y="37"/>
                    </a:cxn>
                    <a:cxn ang="0">
                      <a:pos x="1094" y="55"/>
                    </a:cxn>
                    <a:cxn ang="0">
                      <a:pos x="1120" y="77"/>
                    </a:cxn>
                    <a:cxn ang="0">
                      <a:pos x="1145" y="101"/>
                    </a:cxn>
                    <a:cxn ang="0">
                      <a:pos x="1169" y="129"/>
                    </a:cxn>
                    <a:cxn ang="0">
                      <a:pos x="1192" y="159"/>
                    </a:cxn>
                    <a:cxn ang="0">
                      <a:pos x="1213" y="192"/>
                    </a:cxn>
                    <a:cxn ang="0">
                      <a:pos x="1233" y="227"/>
                    </a:cxn>
                    <a:cxn ang="0">
                      <a:pos x="1250" y="265"/>
                    </a:cxn>
                    <a:cxn ang="0">
                      <a:pos x="1267" y="304"/>
                    </a:cxn>
                    <a:cxn ang="0">
                      <a:pos x="1280" y="345"/>
                    </a:cxn>
                    <a:cxn ang="0">
                      <a:pos x="1291" y="387"/>
                    </a:cxn>
                    <a:cxn ang="0">
                      <a:pos x="1299" y="429"/>
                    </a:cxn>
                    <a:cxn ang="0">
                      <a:pos x="1304" y="470"/>
                    </a:cxn>
                    <a:cxn ang="0">
                      <a:pos x="1308" y="510"/>
                    </a:cxn>
                    <a:cxn ang="0">
                      <a:pos x="1308" y="547"/>
                    </a:cxn>
                    <a:cxn ang="0">
                      <a:pos x="1304" y="585"/>
                    </a:cxn>
                    <a:cxn ang="0">
                      <a:pos x="1299" y="620"/>
                    </a:cxn>
                    <a:cxn ang="0">
                      <a:pos x="1291" y="654"/>
                    </a:cxn>
                    <a:cxn ang="0">
                      <a:pos x="1281" y="685"/>
                    </a:cxn>
                    <a:cxn ang="0">
                      <a:pos x="1268" y="714"/>
                    </a:cxn>
                    <a:cxn ang="0">
                      <a:pos x="1252" y="740"/>
                    </a:cxn>
                    <a:cxn ang="0">
                      <a:pos x="1233" y="763"/>
                    </a:cxn>
                    <a:cxn ang="0">
                      <a:pos x="1213" y="783"/>
                    </a:cxn>
                    <a:cxn ang="0">
                      <a:pos x="1190" y="800"/>
                    </a:cxn>
                    <a:cxn ang="0">
                      <a:pos x="1163" y="813"/>
                    </a:cxn>
                    <a:cxn ang="0">
                      <a:pos x="1136" y="822"/>
                    </a:cxn>
                    <a:cxn ang="0">
                      <a:pos x="199" y="973"/>
                    </a:cxn>
                    <a:cxn ang="0">
                      <a:pos x="0" y="107"/>
                    </a:cxn>
                  </a:cxnLst>
                  <a:rect l="0" t="0" r="r" b="b"/>
                  <a:pathLst>
                    <a:path w="1308" h="973">
                      <a:moveTo>
                        <a:pt x="0" y="107"/>
                      </a:moveTo>
                      <a:lnTo>
                        <a:pt x="893" y="5"/>
                      </a:lnTo>
                      <a:lnTo>
                        <a:pt x="922" y="0"/>
                      </a:lnTo>
                      <a:lnTo>
                        <a:pt x="952" y="0"/>
                      </a:lnTo>
                      <a:lnTo>
                        <a:pt x="981" y="3"/>
                      </a:lnTo>
                      <a:lnTo>
                        <a:pt x="1009" y="11"/>
                      </a:lnTo>
                      <a:lnTo>
                        <a:pt x="1038" y="22"/>
                      </a:lnTo>
                      <a:lnTo>
                        <a:pt x="1066" y="37"/>
                      </a:lnTo>
                      <a:lnTo>
                        <a:pt x="1094" y="55"/>
                      </a:lnTo>
                      <a:lnTo>
                        <a:pt x="1120" y="77"/>
                      </a:lnTo>
                      <a:lnTo>
                        <a:pt x="1145" y="101"/>
                      </a:lnTo>
                      <a:lnTo>
                        <a:pt x="1169" y="129"/>
                      </a:lnTo>
                      <a:lnTo>
                        <a:pt x="1192" y="159"/>
                      </a:lnTo>
                      <a:lnTo>
                        <a:pt x="1213" y="192"/>
                      </a:lnTo>
                      <a:lnTo>
                        <a:pt x="1233" y="227"/>
                      </a:lnTo>
                      <a:lnTo>
                        <a:pt x="1250" y="265"/>
                      </a:lnTo>
                      <a:lnTo>
                        <a:pt x="1267" y="304"/>
                      </a:lnTo>
                      <a:lnTo>
                        <a:pt x="1280" y="345"/>
                      </a:lnTo>
                      <a:lnTo>
                        <a:pt x="1291" y="387"/>
                      </a:lnTo>
                      <a:lnTo>
                        <a:pt x="1299" y="429"/>
                      </a:lnTo>
                      <a:lnTo>
                        <a:pt x="1304" y="470"/>
                      </a:lnTo>
                      <a:lnTo>
                        <a:pt x="1308" y="510"/>
                      </a:lnTo>
                      <a:lnTo>
                        <a:pt x="1308" y="547"/>
                      </a:lnTo>
                      <a:lnTo>
                        <a:pt x="1304" y="585"/>
                      </a:lnTo>
                      <a:lnTo>
                        <a:pt x="1299" y="620"/>
                      </a:lnTo>
                      <a:lnTo>
                        <a:pt x="1291" y="654"/>
                      </a:lnTo>
                      <a:lnTo>
                        <a:pt x="1281" y="685"/>
                      </a:lnTo>
                      <a:lnTo>
                        <a:pt x="1268" y="714"/>
                      </a:lnTo>
                      <a:lnTo>
                        <a:pt x="1252" y="740"/>
                      </a:lnTo>
                      <a:lnTo>
                        <a:pt x="1233" y="763"/>
                      </a:lnTo>
                      <a:lnTo>
                        <a:pt x="1213" y="783"/>
                      </a:lnTo>
                      <a:lnTo>
                        <a:pt x="1190" y="800"/>
                      </a:lnTo>
                      <a:lnTo>
                        <a:pt x="1163" y="813"/>
                      </a:lnTo>
                      <a:lnTo>
                        <a:pt x="1136" y="822"/>
                      </a:lnTo>
                      <a:lnTo>
                        <a:pt x="199" y="973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1219170"/>
                  <a:endParaRPr lang="en-US" sz="2400" dirty="0">
                    <a:solidFill>
                      <a:srgbClr val="0055A0"/>
                    </a:solidFill>
                    <a:latin typeface="Arial"/>
                  </a:endParaRPr>
                </a:p>
              </p:txBody>
            </p:sp>
            <p:sp>
              <p:nvSpPr>
                <p:cNvPr id="39" name="Freeform 24">
                  <a:extLst>
                    <a:ext uri="{FF2B5EF4-FFF2-40B4-BE49-F238E27FC236}">
                      <a16:creationId xmlns:a16="http://schemas.microsoft.com/office/drawing/2014/main" id="{3308A4AC-1828-4A1B-9315-2BFE702AE481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577" y="1451"/>
                  <a:ext cx="262" cy="194"/>
                </a:xfrm>
                <a:custGeom>
                  <a:avLst/>
                  <a:gdLst/>
                  <a:ahLst/>
                  <a:cxnLst>
                    <a:cxn ang="0">
                      <a:pos x="0" y="107"/>
                    </a:cxn>
                    <a:cxn ang="0">
                      <a:pos x="893" y="5"/>
                    </a:cxn>
                    <a:cxn ang="0">
                      <a:pos x="893" y="5"/>
                    </a:cxn>
                    <a:cxn ang="0">
                      <a:pos x="922" y="0"/>
                    </a:cxn>
                    <a:cxn ang="0">
                      <a:pos x="952" y="0"/>
                    </a:cxn>
                    <a:cxn ang="0">
                      <a:pos x="981" y="3"/>
                    </a:cxn>
                    <a:cxn ang="0">
                      <a:pos x="1009" y="11"/>
                    </a:cxn>
                    <a:cxn ang="0">
                      <a:pos x="1038" y="22"/>
                    </a:cxn>
                    <a:cxn ang="0">
                      <a:pos x="1066" y="37"/>
                    </a:cxn>
                    <a:cxn ang="0">
                      <a:pos x="1094" y="55"/>
                    </a:cxn>
                    <a:cxn ang="0">
                      <a:pos x="1120" y="77"/>
                    </a:cxn>
                    <a:cxn ang="0">
                      <a:pos x="1145" y="101"/>
                    </a:cxn>
                    <a:cxn ang="0">
                      <a:pos x="1169" y="129"/>
                    </a:cxn>
                    <a:cxn ang="0">
                      <a:pos x="1192" y="159"/>
                    </a:cxn>
                    <a:cxn ang="0">
                      <a:pos x="1213" y="192"/>
                    </a:cxn>
                    <a:cxn ang="0">
                      <a:pos x="1233" y="227"/>
                    </a:cxn>
                    <a:cxn ang="0">
                      <a:pos x="1250" y="265"/>
                    </a:cxn>
                    <a:cxn ang="0">
                      <a:pos x="1267" y="304"/>
                    </a:cxn>
                    <a:cxn ang="0">
                      <a:pos x="1280" y="345"/>
                    </a:cxn>
                    <a:cxn ang="0">
                      <a:pos x="1280" y="345"/>
                    </a:cxn>
                    <a:cxn ang="0">
                      <a:pos x="1291" y="387"/>
                    </a:cxn>
                    <a:cxn ang="0">
                      <a:pos x="1299" y="429"/>
                    </a:cxn>
                    <a:cxn ang="0">
                      <a:pos x="1304" y="470"/>
                    </a:cxn>
                    <a:cxn ang="0">
                      <a:pos x="1308" y="510"/>
                    </a:cxn>
                    <a:cxn ang="0">
                      <a:pos x="1308" y="547"/>
                    </a:cxn>
                    <a:cxn ang="0">
                      <a:pos x="1304" y="585"/>
                    </a:cxn>
                    <a:cxn ang="0">
                      <a:pos x="1299" y="620"/>
                    </a:cxn>
                    <a:cxn ang="0">
                      <a:pos x="1291" y="654"/>
                    </a:cxn>
                    <a:cxn ang="0">
                      <a:pos x="1281" y="685"/>
                    </a:cxn>
                    <a:cxn ang="0">
                      <a:pos x="1268" y="714"/>
                    </a:cxn>
                    <a:cxn ang="0">
                      <a:pos x="1252" y="740"/>
                    </a:cxn>
                    <a:cxn ang="0">
                      <a:pos x="1233" y="763"/>
                    </a:cxn>
                    <a:cxn ang="0">
                      <a:pos x="1213" y="783"/>
                    </a:cxn>
                    <a:cxn ang="0">
                      <a:pos x="1190" y="800"/>
                    </a:cxn>
                    <a:cxn ang="0">
                      <a:pos x="1163" y="813"/>
                    </a:cxn>
                    <a:cxn ang="0">
                      <a:pos x="1136" y="822"/>
                    </a:cxn>
                    <a:cxn ang="0">
                      <a:pos x="199" y="973"/>
                    </a:cxn>
                  </a:cxnLst>
                  <a:rect l="0" t="0" r="r" b="b"/>
                  <a:pathLst>
                    <a:path w="1308" h="973">
                      <a:moveTo>
                        <a:pt x="0" y="107"/>
                      </a:moveTo>
                      <a:lnTo>
                        <a:pt x="893" y="5"/>
                      </a:lnTo>
                      <a:lnTo>
                        <a:pt x="893" y="5"/>
                      </a:lnTo>
                      <a:lnTo>
                        <a:pt x="922" y="0"/>
                      </a:lnTo>
                      <a:lnTo>
                        <a:pt x="952" y="0"/>
                      </a:lnTo>
                      <a:lnTo>
                        <a:pt x="981" y="3"/>
                      </a:lnTo>
                      <a:lnTo>
                        <a:pt x="1009" y="11"/>
                      </a:lnTo>
                      <a:lnTo>
                        <a:pt x="1038" y="22"/>
                      </a:lnTo>
                      <a:lnTo>
                        <a:pt x="1066" y="37"/>
                      </a:lnTo>
                      <a:lnTo>
                        <a:pt x="1094" y="55"/>
                      </a:lnTo>
                      <a:lnTo>
                        <a:pt x="1120" y="77"/>
                      </a:lnTo>
                      <a:lnTo>
                        <a:pt x="1145" y="101"/>
                      </a:lnTo>
                      <a:lnTo>
                        <a:pt x="1169" y="129"/>
                      </a:lnTo>
                      <a:lnTo>
                        <a:pt x="1192" y="159"/>
                      </a:lnTo>
                      <a:lnTo>
                        <a:pt x="1213" y="192"/>
                      </a:lnTo>
                      <a:lnTo>
                        <a:pt x="1233" y="227"/>
                      </a:lnTo>
                      <a:lnTo>
                        <a:pt x="1250" y="265"/>
                      </a:lnTo>
                      <a:lnTo>
                        <a:pt x="1267" y="304"/>
                      </a:lnTo>
                      <a:lnTo>
                        <a:pt x="1280" y="345"/>
                      </a:lnTo>
                      <a:lnTo>
                        <a:pt x="1280" y="345"/>
                      </a:lnTo>
                      <a:lnTo>
                        <a:pt x="1291" y="387"/>
                      </a:lnTo>
                      <a:lnTo>
                        <a:pt x="1299" y="429"/>
                      </a:lnTo>
                      <a:lnTo>
                        <a:pt x="1304" y="470"/>
                      </a:lnTo>
                      <a:lnTo>
                        <a:pt x="1308" y="510"/>
                      </a:lnTo>
                      <a:lnTo>
                        <a:pt x="1308" y="547"/>
                      </a:lnTo>
                      <a:lnTo>
                        <a:pt x="1304" y="585"/>
                      </a:lnTo>
                      <a:lnTo>
                        <a:pt x="1299" y="620"/>
                      </a:lnTo>
                      <a:lnTo>
                        <a:pt x="1291" y="654"/>
                      </a:lnTo>
                      <a:lnTo>
                        <a:pt x="1281" y="685"/>
                      </a:lnTo>
                      <a:lnTo>
                        <a:pt x="1268" y="714"/>
                      </a:lnTo>
                      <a:lnTo>
                        <a:pt x="1252" y="740"/>
                      </a:lnTo>
                      <a:lnTo>
                        <a:pt x="1233" y="763"/>
                      </a:lnTo>
                      <a:lnTo>
                        <a:pt x="1213" y="783"/>
                      </a:lnTo>
                      <a:lnTo>
                        <a:pt x="1190" y="800"/>
                      </a:lnTo>
                      <a:lnTo>
                        <a:pt x="1163" y="813"/>
                      </a:lnTo>
                      <a:lnTo>
                        <a:pt x="1136" y="822"/>
                      </a:lnTo>
                      <a:lnTo>
                        <a:pt x="199" y="973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1219170"/>
                  <a:endParaRPr lang="en-US" sz="2400" dirty="0">
                    <a:solidFill>
                      <a:srgbClr val="0055A0"/>
                    </a:solidFill>
                    <a:latin typeface="Arial"/>
                  </a:endParaRPr>
                </a:p>
              </p:txBody>
            </p:sp>
            <p:sp>
              <p:nvSpPr>
                <p:cNvPr id="40" name="Freeform 25">
                  <a:extLst>
                    <a:ext uri="{FF2B5EF4-FFF2-40B4-BE49-F238E27FC236}">
                      <a16:creationId xmlns:a16="http://schemas.microsoft.com/office/drawing/2014/main" id="{EB735018-9417-418E-BBF0-FEE3B4601ED2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536" y="1471"/>
                  <a:ext cx="123" cy="174"/>
                </a:xfrm>
                <a:custGeom>
                  <a:avLst/>
                  <a:gdLst/>
                  <a:ahLst/>
                  <a:cxnLst>
                    <a:cxn ang="0">
                      <a:pos x="465" y="856"/>
                    </a:cxn>
                    <a:cxn ang="0">
                      <a:pos x="516" y="824"/>
                    </a:cxn>
                    <a:cxn ang="0">
                      <a:pos x="557" y="779"/>
                    </a:cxn>
                    <a:cxn ang="0">
                      <a:pos x="587" y="721"/>
                    </a:cxn>
                    <a:cxn ang="0">
                      <a:pos x="608" y="653"/>
                    </a:cxn>
                    <a:cxn ang="0">
                      <a:pos x="616" y="577"/>
                    </a:cxn>
                    <a:cxn ang="0">
                      <a:pos x="614" y="494"/>
                    </a:cxn>
                    <a:cxn ang="0">
                      <a:pos x="599" y="408"/>
                    </a:cxn>
                    <a:cxn ang="0">
                      <a:pos x="573" y="319"/>
                    </a:cxn>
                    <a:cxn ang="0">
                      <a:pos x="538" y="239"/>
                    </a:cxn>
                    <a:cxn ang="0">
                      <a:pos x="495" y="168"/>
                    </a:cxn>
                    <a:cxn ang="0">
                      <a:pos x="445" y="107"/>
                    </a:cxn>
                    <a:cxn ang="0">
                      <a:pos x="391" y="58"/>
                    </a:cxn>
                    <a:cxn ang="0">
                      <a:pos x="334" y="23"/>
                    </a:cxn>
                    <a:cxn ang="0">
                      <a:pos x="273" y="4"/>
                    </a:cxn>
                    <a:cxn ang="0">
                      <a:pos x="212" y="1"/>
                    </a:cxn>
                    <a:cxn ang="0">
                      <a:pos x="151" y="16"/>
                    </a:cxn>
                    <a:cxn ang="0">
                      <a:pos x="99" y="46"/>
                    </a:cxn>
                    <a:cxn ang="0">
                      <a:pos x="58" y="91"/>
                    </a:cxn>
                    <a:cxn ang="0">
                      <a:pos x="28" y="149"/>
                    </a:cxn>
                    <a:cxn ang="0">
                      <a:pos x="9" y="217"/>
                    </a:cxn>
                    <a:cxn ang="0">
                      <a:pos x="0" y="294"/>
                    </a:cxn>
                    <a:cxn ang="0">
                      <a:pos x="4" y="376"/>
                    </a:cxn>
                    <a:cxn ang="0">
                      <a:pos x="18" y="462"/>
                    </a:cxn>
                    <a:cxn ang="0">
                      <a:pos x="45" y="551"/>
                    </a:cxn>
                    <a:cxn ang="0">
                      <a:pos x="80" y="632"/>
                    </a:cxn>
                    <a:cxn ang="0">
                      <a:pos x="122" y="704"/>
                    </a:cxn>
                    <a:cxn ang="0">
                      <a:pos x="171" y="765"/>
                    </a:cxn>
                    <a:cxn ang="0">
                      <a:pos x="225" y="813"/>
                    </a:cxn>
                    <a:cxn ang="0">
                      <a:pos x="283" y="848"/>
                    </a:cxn>
                    <a:cxn ang="0">
                      <a:pos x="343" y="868"/>
                    </a:cxn>
                    <a:cxn ang="0">
                      <a:pos x="404" y="870"/>
                    </a:cxn>
                  </a:cxnLst>
                  <a:rect l="0" t="0" r="r" b="b"/>
                  <a:pathLst>
                    <a:path w="616" h="871">
                      <a:moveTo>
                        <a:pt x="436" y="865"/>
                      </a:moveTo>
                      <a:lnTo>
                        <a:pt x="465" y="856"/>
                      </a:lnTo>
                      <a:lnTo>
                        <a:pt x="492" y="842"/>
                      </a:lnTo>
                      <a:lnTo>
                        <a:pt x="516" y="824"/>
                      </a:lnTo>
                      <a:lnTo>
                        <a:pt x="538" y="803"/>
                      </a:lnTo>
                      <a:lnTo>
                        <a:pt x="557" y="779"/>
                      </a:lnTo>
                      <a:lnTo>
                        <a:pt x="574" y="751"/>
                      </a:lnTo>
                      <a:lnTo>
                        <a:pt x="587" y="721"/>
                      </a:lnTo>
                      <a:lnTo>
                        <a:pt x="599" y="688"/>
                      </a:lnTo>
                      <a:lnTo>
                        <a:pt x="608" y="653"/>
                      </a:lnTo>
                      <a:lnTo>
                        <a:pt x="613" y="615"/>
                      </a:lnTo>
                      <a:lnTo>
                        <a:pt x="616" y="577"/>
                      </a:lnTo>
                      <a:lnTo>
                        <a:pt x="616" y="536"/>
                      </a:lnTo>
                      <a:lnTo>
                        <a:pt x="614" y="494"/>
                      </a:lnTo>
                      <a:lnTo>
                        <a:pt x="608" y="452"/>
                      </a:lnTo>
                      <a:lnTo>
                        <a:pt x="599" y="408"/>
                      </a:lnTo>
                      <a:lnTo>
                        <a:pt x="587" y="363"/>
                      </a:lnTo>
                      <a:lnTo>
                        <a:pt x="573" y="319"/>
                      </a:lnTo>
                      <a:lnTo>
                        <a:pt x="556" y="278"/>
                      </a:lnTo>
                      <a:lnTo>
                        <a:pt x="538" y="239"/>
                      </a:lnTo>
                      <a:lnTo>
                        <a:pt x="516" y="202"/>
                      </a:lnTo>
                      <a:lnTo>
                        <a:pt x="495" y="168"/>
                      </a:lnTo>
                      <a:lnTo>
                        <a:pt x="471" y="136"/>
                      </a:lnTo>
                      <a:lnTo>
                        <a:pt x="445" y="107"/>
                      </a:lnTo>
                      <a:lnTo>
                        <a:pt x="419" y="80"/>
                      </a:lnTo>
                      <a:lnTo>
                        <a:pt x="391" y="58"/>
                      </a:lnTo>
                      <a:lnTo>
                        <a:pt x="362" y="39"/>
                      </a:lnTo>
                      <a:lnTo>
                        <a:pt x="334" y="23"/>
                      </a:lnTo>
                      <a:lnTo>
                        <a:pt x="303" y="12"/>
                      </a:lnTo>
                      <a:lnTo>
                        <a:pt x="273" y="4"/>
                      </a:lnTo>
                      <a:lnTo>
                        <a:pt x="242" y="0"/>
                      </a:lnTo>
                      <a:lnTo>
                        <a:pt x="212" y="1"/>
                      </a:lnTo>
                      <a:lnTo>
                        <a:pt x="181" y="6"/>
                      </a:lnTo>
                      <a:lnTo>
                        <a:pt x="151" y="16"/>
                      </a:lnTo>
                      <a:lnTo>
                        <a:pt x="124" y="29"/>
                      </a:lnTo>
                      <a:lnTo>
                        <a:pt x="99" y="46"/>
                      </a:lnTo>
                      <a:lnTo>
                        <a:pt x="77" y="67"/>
                      </a:lnTo>
                      <a:lnTo>
                        <a:pt x="58" y="91"/>
                      </a:lnTo>
                      <a:lnTo>
                        <a:pt x="41" y="119"/>
                      </a:lnTo>
                      <a:lnTo>
                        <a:pt x="28" y="149"/>
                      </a:lnTo>
                      <a:lnTo>
                        <a:pt x="17" y="182"/>
                      </a:lnTo>
                      <a:lnTo>
                        <a:pt x="9" y="217"/>
                      </a:lnTo>
                      <a:lnTo>
                        <a:pt x="3" y="255"/>
                      </a:lnTo>
                      <a:lnTo>
                        <a:pt x="0" y="294"/>
                      </a:lnTo>
                      <a:lnTo>
                        <a:pt x="0" y="334"/>
                      </a:lnTo>
                      <a:lnTo>
                        <a:pt x="4" y="376"/>
                      </a:lnTo>
                      <a:lnTo>
                        <a:pt x="10" y="419"/>
                      </a:lnTo>
                      <a:lnTo>
                        <a:pt x="18" y="462"/>
                      </a:lnTo>
                      <a:lnTo>
                        <a:pt x="30" y="507"/>
                      </a:lnTo>
                      <a:lnTo>
                        <a:pt x="45" y="551"/>
                      </a:lnTo>
                      <a:lnTo>
                        <a:pt x="62" y="592"/>
                      </a:lnTo>
                      <a:lnTo>
                        <a:pt x="80" y="632"/>
                      </a:lnTo>
                      <a:lnTo>
                        <a:pt x="100" y="669"/>
                      </a:lnTo>
                      <a:lnTo>
                        <a:pt x="122" y="704"/>
                      </a:lnTo>
                      <a:lnTo>
                        <a:pt x="146" y="735"/>
                      </a:lnTo>
                      <a:lnTo>
                        <a:pt x="171" y="765"/>
                      </a:lnTo>
                      <a:lnTo>
                        <a:pt x="198" y="790"/>
                      </a:lnTo>
                      <a:lnTo>
                        <a:pt x="225" y="813"/>
                      </a:lnTo>
                      <a:lnTo>
                        <a:pt x="254" y="832"/>
                      </a:lnTo>
                      <a:lnTo>
                        <a:pt x="283" y="848"/>
                      </a:lnTo>
                      <a:lnTo>
                        <a:pt x="313" y="859"/>
                      </a:lnTo>
                      <a:lnTo>
                        <a:pt x="343" y="868"/>
                      </a:lnTo>
                      <a:lnTo>
                        <a:pt x="374" y="871"/>
                      </a:lnTo>
                      <a:lnTo>
                        <a:pt x="404" y="870"/>
                      </a:lnTo>
                      <a:lnTo>
                        <a:pt x="436" y="865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1219170"/>
                  <a:endParaRPr lang="en-US" sz="2400" dirty="0">
                    <a:solidFill>
                      <a:srgbClr val="0055A0"/>
                    </a:solidFill>
                    <a:latin typeface="Arial"/>
                  </a:endParaRPr>
                </a:p>
              </p:txBody>
            </p:sp>
            <p:sp>
              <p:nvSpPr>
                <p:cNvPr id="41" name="Freeform 26">
                  <a:extLst>
                    <a:ext uri="{FF2B5EF4-FFF2-40B4-BE49-F238E27FC236}">
                      <a16:creationId xmlns:a16="http://schemas.microsoft.com/office/drawing/2014/main" id="{0D29956B-196E-496A-968B-7E3212734975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536" y="1471"/>
                  <a:ext cx="123" cy="174"/>
                </a:xfrm>
                <a:custGeom>
                  <a:avLst/>
                  <a:gdLst/>
                  <a:ahLst/>
                  <a:cxnLst>
                    <a:cxn ang="0">
                      <a:pos x="436" y="865"/>
                    </a:cxn>
                    <a:cxn ang="0">
                      <a:pos x="492" y="842"/>
                    </a:cxn>
                    <a:cxn ang="0">
                      <a:pos x="538" y="803"/>
                    </a:cxn>
                    <a:cxn ang="0">
                      <a:pos x="574" y="751"/>
                    </a:cxn>
                    <a:cxn ang="0">
                      <a:pos x="599" y="688"/>
                    </a:cxn>
                    <a:cxn ang="0">
                      <a:pos x="613" y="615"/>
                    </a:cxn>
                    <a:cxn ang="0">
                      <a:pos x="616" y="536"/>
                    </a:cxn>
                    <a:cxn ang="0">
                      <a:pos x="608" y="452"/>
                    </a:cxn>
                    <a:cxn ang="0">
                      <a:pos x="587" y="363"/>
                    </a:cxn>
                    <a:cxn ang="0">
                      <a:pos x="573" y="319"/>
                    </a:cxn>
                    <a:cxn ang="0">
                      <a:pos x="538" y="239"/>
                    </a:cxn>
                    <a:cxn ang="0">
                      <a:pos x="495" y="168"/>
                    </a:cxn>
                    <a:cxn ang="0">
                      <a:pos x="445" y="107"/>
                    </a:cxn>
                    <a:cxn ang="0">
                      <a:pos x="391" y="58"/>
                    </a:cxn>
                    <a:cxn ang="0">
                      <a:pos x="334" y="23"/>
                    </a:cxn>
                    <a:cxn ang="0">
                      <a:pos x="273" y="4"/>
                    </a:cxn>
                    <a:cxn ang="0">
                      <a:pos x="212" y="1"/>
                    </a:cxn>
                    <a:cxn ang="0">
                      <a:pos x="181" y="6"/>
                    </a:cxn>
                    <a:cxn ang="0">
                      <a:pos x="124" y="29"/>
                    </a:cxn>
                    <a:cxn ang="0">
                      <a:pos x="77" y="67"/>
                    </a:cxn>
                    <a:cxn ang="0">
                      <a:pos x="41" y="119"/>
                    </a:cxn>
                    <a:cxn ang="0">
                      <a:pos x="17" y="182"/>
                    </a:cxn>
                    <a:cxn ang="0">
                      <a:pos x="3" y="255"/>
                    </a:cxn>
                    <a:cxn ang="0">
                      <a:pos x="0" y="334"/>
                    </a:cxn>
                    <a:cxn ang="0">
                      <a:pos x="10" y="419"/>
                    </a:cxn>
                    <a:cxn ang="0">
                      <a:pos x="30" y="507"/>
                    </a:cxn>
                    <a:cxn ang="0">
                      <a:pos x="45" y="551"/>
                    </a:cxn>
                    <a:cxn ang="0">
                      <a:pos x="80" y="632"/>
                    </a:cxn>
                    <a:cxn ang="0">
                      <a:pos x="122" y="704"/>
                    </a:cxn>
                    <a:cxn ang="0">
                      <a:pos x="171" y="765"/>
                    </a:cxn>
                    <a:cxn ang="0">
                      <a:pos x="225" y="813"/>
                    </a:cxn>
                    <a:cxn ang="0">
                      <a:pos x="283" y="848"/>
                    </a:cxn>
                    <a:cxn ang="0">
                      <a:pos x="343" y="868"/>
                    </a:cxn>
                    <a:cxn ang="0">
                      <a:pos x="404" y="870"/>
                    </a:cxn>
                  </a:cxnLst>
                  <a:rect l="0" t="0" r="r" b="b"/>
                  <a:pathLst>
                    <a:path w="616" h="871">
                      <a:moveTo>
                        <a:pt x="436" y="865"/>
                      </a:moveTo>
                      <a:lnTo>
                        <a:pt x="436" y="865"/>
                      </a:lnTo>
                      <a:lnTo>
                        <a:pt x="465" y="856"/>
                      </a:lnTo>
                      <a:lnTo>
                        <a:pt x="492" y="842"/>
                      </a:lnTo>
                      <a:lnTo>
                        <a:pt x="516" y="824"/>
                      </a:lnTo>
                      <a:lnTo>
                        <a:pt x="538" y="803"/>
                      </a:lnTo>
                      <a:lnTo>
                        <a:pt x="557" y="779"/>
                      </a:lnTo>
                      <a:lnTo>
                        <a:pt x="574" y="751"/>
                      </a:lnTo>
                      <a:lnTo>
                        <a:pt x="587" y="721"/>
                      </a:lnTo>
                      <a:lnTo>
                        <a:pt x="599" y="688"/>
                      </a:lnTo>
                      <a:lnTo>
                        <a:pt x="608" y="653"/>
                      </a:lnTo>
                      <a:lnTo>
                        <a:pt x="613" y="615"/>
                      </a:lnTo>
                      <a:lnTo>
                        <a:pt x="616" y="577"/>
                      </a:lnTo>
                      <a:lnTo>
                        <a:pt x="616" y="536"/>
                      </a:lnTo>
                      <a:lnTo>
                        <a:pt x="614" y="494"/>
                      </a:lnTo>
                      <a:lnTo>
                        <a:pt x="608" y="452"/>
                      </a:lnTo>
                      <a:lnTo>
                        <a:pt x="599" y="408"/>
                      </a:lnTo>
                      <a:lnTo>
                        <a:pt x="587" y="363"/>
                      </a:lnTo>
                      <a:lnTo>
                        <a:pt x="587" y="363"/>
                      </a:lnTo>
                      <a:lnTo>
                        <a:pt x="573" y="319"/>
                      </a:lnTo>
                      <a:lnTo>
                        <a:pt x="556" y="278"/>
                      </a:lnTo>
                      <a:lnTo>
                        <a:pt x="538" y="239"/>
                      </a:lnTo>
                      <a:lnTo>
                        <a:pt x="516" y="202"/>
                      </a:lnTo>
                      <a:lnTo>
                        <a:pt x="495" y="168"/>
                      </a:lnTo>
                      <a:lnTo>
                        <a:pt x="471" y="136"/>
                      </a:lnTo>
                      <a:lnTo>
                        <a:pt x="445" y="107"/>
                      </a:lnTo>
                      <a:lnTo>
                        <a:pt x="419" y="80"/>
                      </a:lnTo>
                      <a:lnTo>
                        <a:pt x="391" y="58"/>
                      </a:lnTo>
                      <a:lnTo>
                        <a:pt x="362" y="39"/>
                      </a:lnTo>
                      <a:lnTo>
                        <a:pt x="334" y="23"/>
                      </a:lnTo>
                      <a:lnTo>
                        <a:pt x="303" y="12"/>
                      </a:lnTo>
                      <a:lnTo>
                        <a:pt x="273" y="4"/>
                      </a:lnTo>
                      <a:lnTo>
                        <a:pt x="242" y="0"/>
                      </a:lnTo>
                      <a:lnTo>
                        <a:pt x="212" y="1"/>
                      </a:lnTo>
                      <a:lnTo>
                        <a:pt x="181" y="6"/>
                      </a:lnTo>
                      <a:lnTo>
                        <a:pt x="181" y="6"/>
                      </a:lnTo>
                      <a:lnTo>
                        <a:pt x="151" y="16"/>
                      </a:lnTo>
                      <a:lnTo>
                        <a:pt x="124" y="29"/>
                      </a:lnTo>
                      <a:lnTo>
                        <a:pt x="99" y="46"/>
                      </a:lnTo>
                      <a:lnTo>
                        <a:pt x="77" y="67"/>
                      </a:lnTo>
                      <a:lnTo>
                        <a:pt x="58" y="91"/>
                      </a:lnTo>
                      <a:lnTo>
                        <a:pt x="41" y="119"/>
                      </a:lnTo>
                      <a:lnTo>
                        <a:pt x="28" y="149"/>
                      </a:lnTo>
                      <a:lnTo>
                        <a:pt x="17" y="182"/>
                      </a:lnTo>
                      <a:lnTo>
                        <a:pt x="9" y="217"/>
                      </a:lnTo>
                      <a:lnTo>
                        <a:pt x="3" y="255"/>
                      </a:lnTo>
                      <a:lnTo>
                        <a:pt x="0" y="294"/>
                      </a:lnTo>
                      <a:lnTo>
                        <a:pt x="0" y="334"/>
                      </a:lnTo>
                      <a:lnTo>
                        <a:pt x="4" y="376"/>
                      </a:lnTo>
                      <a:lnTo>
                        <a:pt x="10" y="419"/>
                      </a:lnTo>
                      <a:lnTo>
                        <a:pt x="18" y="462"/>
                      </a:lnTo>
                      <a:lnTo>
                        <a:pt x="30" y="507"/>
                      </a:lnTo>
                      <a:lnTo>
                        <a:pt x="30" y="507"/>
                      </a:lnTo>
                      <a:lnTo>
                        <a:pt x="45" y="551"/>
                      </a:lnTo>
                      <a:lnTo>
                        <a:pt x="62" y="592"/>
                      </a:lnTo>
                      <a:lnTo>
                        <a:pt x="80" y="632"/>
                      </a:lnTo>
                      <a:lnTo>
                        <a:pt x="100" y="669"/>
                      </a:lnTo>
                      <a:lnTo>
                        <a:pt x="122" y="704"/>
                      </a:lnTo>
                      <a:lnTo>
                        <a:pt x="146" y="735"/>
                      </a:lnTo>
                      <a:lnTo>
                        <a:pt x="171" y="765"/>
                      </a:lnTo>
                      <a:lnTo>
                        <a:pt x="198" y="790"/>
                      </a:lnTo>
                      <a:lnTo>
                        <a:pt x="225" y="813"/>
                      </a:lnTo>
                      <a:lnTo>
                        <a:pt x="254" y="832"/>
                      </a:lnTo>
                      <a:lnTo>
                        <a:pt x="283" y="848"/>
                      </a:lnTo>
                      <a:lnTo>
                        <a:pt x="313" y="859"/>
                      </a:lnTo>
                      <a:lnTo>
                        <a:pt x="343" y="868"/>
                      </a:lnTo>
                      <a:lnTo>
                        <a:pt x="374" y="871"/>
                      </a:lnTo>
                      <a:lnTo>
                        <a:pt x="404" y="870"/>
                      </a:lnTo>
                      <a:lnTo>
                        <a:pt x="436" y="865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1219170"/>
                  <a:endParaRPr lang="en-US" sz="2400" dirty="0">
                    <a:solidFill>
                      <a:srgbClr val="0055A0"/>
                    </a:solidFill>
                    <a:latin typeface="Arial"/>
                  </a:endParaRPr>
                </a:p>
              </p:txBody>
            </p:sp>
            <p:sp>
              <p:nvSpPr>
                <p:cNvPr id="42" name="Freeform 27">
                  <a:extLst>
                    <a:ext uri="{FF2B5EF4-FFF2-40B4-BE49-F238E27FC236}">
                      <a16:creationId xmlns:a16="http://schemas.microsoft.com/office/drawing/2014/main" id="{A77FD1EF-CE59-4EDE-9C79-A7A9921ADC92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476" y="1532"/>
                  <a:ext cx="135" cy="61"/>
                </a:xfrm>
                <a:custGeom>
                  <a:avLst/>
                  <a:gdLst/>
                  <a:ahLst/>
                  <a:cxnLst>
                    <a:cxn ang="0">
                      <a:pos x="0" y="64"/>
                    </a:cxn>
                    <a:cxn ang="0">
                      <a:pos x="587" y="0"/>
                    </a:cxn>
                    <a:cxn ang="0">
                      <a:pos x="554" y="1"/>
                    </a:cxn>
                    <a:cxn ang="0">
                      <a:pos x="570" y="0"/>
                    </a:cxn>
                    <a:cxn ang="0">
                      <a:pos x="587" y="2"/>
                    </a:cxn>
                    <a:cxn ang="0">
                      <a:pos x="604" y="11"/>
                    </a:cxn>
                    <a:cxn ang="0">
                      <a:pos x="620" y="22"/>
                    </a:cxn>
                    <a:cxn ang="0">
                      <a:pos x="634" y="37"/>
                    </a:cxn>
                    <a:cxn ang="0">
                      <a:pos x="646" y="56"/>
                    </a:cxn>
                    <a:cxn ang="0">
                      <a:pos x="658" y="77"/>
                    </a:cxn>
                    <a:cxn ang="0">
                      <a:pos x="667" y="100"/>
                    </a:cxn>
                    <a:cxn ang="0">
                      <a:pos x="673" y="125"/>
                    </a:cxn>
                    <a:cxn ang="0">
                      <a:pos x="675" y="149"/>
                    </a:cxn>
                    <a:cxn ang="0">
                      <a:pos x="674" y="171"/>
                    </a:cxn>
                    <a:cxn ang="0">
                      <a:pos x="670" y="191"/>
                    </a:cxn>
                    <a:cxn ang="0">
                      <a:pos x="663" y="210"/>
                    </a:cxn>
                    <a:cxn ang="0">
                      <a:pos x="653" y="224"/>
                    </a:cxn>
                    <a:cxn ang="0">
                      <a:pos x="640" y="235"/>
                    </a:cxn>
                    <a:cxn ang="0">
                      <a:pos x="625" y="241"/>
                    </a:cxn>
                    <a:cxn ang="0">
                      <a:pos x="39" y="305"/>
                    </a:cxn>
                    <a:cxn ang="0">
                      <a:pos x="0" y="64"/>
                    </a:cxn>
                  </a:cxnLst>
                  <a:rect l="0" t="0" r="r" b="b"/>
                  <a:pathLst>
                    <a:path w="675" h="305">
                      <a:moveTo>
                        <a:pt x="0" y="64"/>
                      </a:moveTo>
                      <a:lnTo>
                        <a:pt x="587" y="0"/>
                      </a:lnTo>
                      <a:lnTo>
                        <a:pt x="554" y="1"/>
                      </a:lnTo>
                      <a:lnTo>
                        <a:pt x="570" y="0"/>
                      </a:lnTo>
                      <a:lnTo>
                        <a:pt x="587" y="2"/>
                      </a:lnTo>
                      <a:lnTo>
                        <a:pt x="604" y="11"/>
                      </a:lnTo>
                      <a:lnTo>
                        <a:pt x="620" y="22"/>
                      </a:lnTo>
                      <a:lnTo>
                        <a:pt x="634" y="37"/>
                      </a:lnTo>
                      <a:lnTo>
                        <a:pt x="646" y="56"/>
                      </a:lnTo>
                      <a:lnTo>
                        <a:pt x="658" y="77"/>
                      </a:lnTo>
                      <a:lnTo>
                        <a:pt x="667" y="100"/>
                      </a:lnTo>
                      <a:lnTo>
                        <a:pt x="673" y="125"/>
                      </a:lnTo>
                      <a:lnTo>
                        <a:pt x="675" y="149"/>
                      </a:lnTo>
                      <a:lnTo>
                        <a:pt x="674" y="171"/>
                      </a:lnTo>
                      <a:lnTo>
                        <a:pt x="670" y="191"/>
                      </a:lnTo>
                      <a:lnTo>
                        <a:pt x="663" y="210"/>
                      </a:lnTo>
                      <a:lnTo>
                        <a:pt x="653" y="224"/>
                      </a:lnTo>
                      <a:lnTo>
                        <a:pt x="640" y="235"/>
                      </a:lnTo>
                      <a:lnTo>
                        <a:pt x="625" y="241"/>
                      </a:lnTo>
                      <a:lnTo>
                        <a:pt x="39" y="305"/>
                      </a:lnTo>
                      <a:lnTo>
                        <a:pt x="0" y="64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1219170"/>
                  <a:endParaRPr lang="en-US" sz="2400" dirty="0">
                    <a:solidFill>
                      <a:srgbClr val="0055A0"/>
                    </a:solidFill>
                    <a:latin typeface="Arial"/>
                  </a:endParaRPr>
                </a:p>
              </p:txBody>
            </p:sp>
            <p:sp>
              <p:nvSpPr>
                <p:cNvPr id="43" name="Freeform 28">
                  <a:extLst>
                    <a:ext uri="{FF2B5EF4-FFF2-40B4-BE49-F238E27FC236}">
                      <a16:creationId xmlns:a16="http://schemas.microsoft.com/office/drawing/2014/main" id="{D6C9F812-349E-4286-AAEE-6095025383C2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476" y="1532"/>
                  <a:ext cx="135" cy="61"/>
                </a:xfrm>
                <a:custGeom>
                  <a:avLst/>
                  <a:gdLst/>
                  <a:ahLst/>
                  <a:cxnLst>
                    <a:cxn ang="0">
                      <a:pos x="0" y="64"/>
                    </a:cxn>
                    <a:cxn ang="0">
                      <a:pos x="587" y="0"/>
                    </a:cxn>
                    <a:cxn ang="0">
                      <a:pos x="554" y="1"/>
                    </a:cxn>
                    <a:cxn ang="0">
                      <a:pos x="554" y="1"/>
                    </a:cxn>
                    <a:cxn ang="0">
                      <a:pos x="570" y="0"/>
                    </a:cxn>
                    <a:cxn ang="0">
                      <a:pos x="587" y="2"/>
                    </a:cxn>
                    <a:cxn ang="0">
                      <a:pos x="604" y="11"/>
                    </a:cxn>
                    <a:cxn ang="0">
                      <a:pos x="620" y="22"/>
                    </a:cxn>
                    <a:cxn ang="0">
                      <a:pos x="634" y="37"/>
                    </a:cxn>
                    <a:cxn ang="0">
                      <a:pos x="646" y="56"/>
                    </a:cxn>
                    <a:cxn ang="0">
                      <a:pos x="658" y="77"/>
                    </a:cxn>
                    <a:cxn ang="0">
                      <a:pos x="667" y="100"/>
                    </a:cxn>
                    <a:cxn ang="0">
                      <a:pos x="667" y="100"/>
                    </a:cxn>
                    <a:cxn ang="0">
                      <a:pos x="673" y="125"/>
                    </a:cxn>
                    <a:cxn ang="0">
                      <a:pos x="675" y="149"/>
                    </a:cxn>
                    <a:cxn ang="0">
                      <a:pos x="674" y="171"/>
                    </a:cxn>
                    <a:cxn ang="0">
                      <a:pos x="670" y="191"/>
                    </a:cxn>
                    <a:cxn ang="0">
                      <a:pos x="663" y="210"/>
                    </a:cxn>
                    <a:cxn ang="0">
                      <a:pos x="653" y="224"/>
                    </a:cxn>
                    <a:cxn ang="0">
                      <a:pos x="640" y="235"/>
                    </a:cxn>
                    <a:cxn ang="0">
                      <a:pos x="625" y="241"/>
                    </a:cxn>
                    <a:cxn ang="0">
                      <a:pos x="39" y="305"/>
                    </a:cxn>
                  </a:cxnLst>
                  <a:rect l="0" t="0" r="r" b="b"/>
                  <a:pathLst>
                    <a:path w="675" h="305">
                      <a:moveTo>
                        <a:pt x="0" y="64"/>
                      </a:moveTo>
                      <a:lnTo>
                        <a:pt x="587" y="0"/>
                      </a:lnTo>
                      <a:lnTo>
                        <a:pt x="554" y="1"/>
                      </a:lnTo>
                      <a:lnTo>
                        <a:pt x="554" y="1"/>
                      </a:lnTo>
                      <a:lnTo>
                        <a:pt x="570" y="0"/>
                      </a:lnTo>
                      <a:lnTo>
                        <a:pt x="587" y="2"/>
                      </a:lnTo>
                      <a:lnTo>
                        <a:pt x="604" y="11"/>
                      </a:lnTo>
                      <a:lnTo>
                        <a:pt x="620" y="22"/>
                      </a:lnTo>
                      <a:lnTo>
                        <a:pt x="634" y="37"/>
                      </a:lnTo>
                      <a:lnTo>
                        <a:pt x="646" y="56"/>
                      </a:lnTo>
                      <a:lnTo>
                        <a:pt x="658" y="77"/>
                      </a:lnTo>
                      <a:lnTo>
                        <a:pt x="667" y="100"/>
                      </a:lnTo>
                      <a:lnTo>
                        <a:pt x="667" y="100"/>
                      </a:lnTo>
                      <a:lnTo>
                        <a:pt x="673" y="125"/>
                      </a:lnTo>
                      <a:lnTo>
                        <a:pt x="675" y="149"/>
                      </a:lnTo>
                      <a:lnTo>
                        <a:pt x="674" y="171"/>
                      </a:lnTo>
                      <a:lnTo>
                        <a:pt x="670" y="191"/>
                      </a:lnTo>
                      <a:lnTo>
                        <a:pt x="663" y="210"/>
                      </a:lnTo>
                      <a:lnTo>
                        <a:pt x="653" y="224"/>
                      </a:lnTo>
                      <a:lnTo>
                        <a:pt x="640" y="235"/>
                      </a:lnTo>
                      <a:lnTo>
                        <a:pt x="625" y="241"/>
                      </a:lnTo>
                      <a:lnTo>
                        <a:pt x="39" y="305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1219170"/>
                  <a:endParaRPr lang="en-US" sz="2400" dirty="0">
                    <a:solidFill>
                      <a:srgbClr val="0055A0"/>
                    </a:solidFill>
                    <a:latin typeface="Arial"/>
                  </a:endParaRPr>
                </a:p>
              </p:txBody>
            </p:sp>
            <p:sp>
              <p:nvSpPr>
                <p:cNvPr id="44" name="Freeform 30">
                  <a:extLst>
                    <a:ext uri="{FF2B5EF4-FFF2-40B4-BE49-F238E27FC236}">
                      <a16:creationId xmlns:a16="http://schemas.microsoft.com/office/drawing/2014/main" id="{A6940420-4BEE-4A00-84A5-36DC692208C5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547" y="1536"/>
                  <a:ext cx="969" cy="869"/>
                </a:xfrm>
                <a:custGeom>
                  <a:avLst/>
                  <a:gdLst/>
                  <a:ahLst/>
                  <a:cxnLst>
                    <a:cxn ang="0">
                      <a:pos x="57" y="3225"/>
                    </a:cxn>
                    <a:cxn ang="0">
                      <a:pos x="946" y="2776"/>
                    </a:cxn>
                    <a:cxn ang="0">
                      <a:pos x="3121" y="502"/>
                    </a:cxn>
                    <a:cxn ang="0">
                      <a:pos x="4829" y="13"/>
                    </a:cxn>
                    <a:cxn ang="0">
                      <a:pos x="4836" y="333"/>
                    </a:cxn>
                    <a:cxn ang="0">
                      <a:pos x="4803" y="338"/>
                    </a:cxn>
                    <a:cxn ang="0">
                      <a:pos x="4729" y="349"/>
                    </a:cxn>
                    <a:cxn ang="0">
                      <a:pos x="4642" y="363"/>
                    </a:cxn>
                    <a:cxn ang="0">
                      <a:pos x="4547" y="380"/>
                    </a:cxn>
                    <a:cxn ang="0">
                      <a:pos x="4444" y="403"/>
                    </a:cxn>
                    <a:cxn ang="0">
                      <a:pos x="4333" y="432"/>
                    </a:cxn>
                    <a:cxn ang="0">
                      <a:pos x="4219" y="468"/>
                    </a:cxn>
                    <a:cxn ang="0">
                      <a:pos x="4100" y="515"/>
                    </a:cxn>
                    <a:cxn ang="0">
                      <a:pos x="3979" y="572"/>
                    </a:cxn>
                    <a:cxn ang="0">
                      <a:pos x="3858" y="642"/>
                    </a:cxn>
                    <a:cxn ang="0">
                      <a:pos x="3738" y="724"/>
                    </a:cxn>
                    <a:cxn ang="0">
                      <a:pos x="3620" y="822"/>
                    </a:cxn>
                    <a:cxn ang="0">
                      <a:pos x="3507" y="935"/>
                    </a:cxn>
                    <a:cxn ang="0">
                      <a:pos x="3398" y="1066"/>
                    </a:cxn>
                    <a:cxn ang="0">
                      <a:pos x="3299" y="1217"/>
                    </a:cxn>
                    <a:cxn ang="0">
                      <a:pos x="3206" y="1387"/>
                    </a:cxn>
                    <a:cxn ang="0">
                      <a:pos x="3164" y="1480"/>
                    </a:cxn>
                    <a:cxn ang="0">
                      <a:pos x="3117" y="1573"/>
                    </a:cxn>
                    <a:cxn ang="0">
                      <a:pos x="3066" y="1669"/>
                    </a:cxn>
                    <a:cxn ang="0">
                      <a:pos x="3015" y="1765"/>
                    </a:cxn>
                    <a:cxn ang="0">
                      <a:pos x="2961" y="1863"/>
                    </a:cxn>
                    <a:cxn ang="0">
                      <a:pos x="2906" y="1959"/>
                    </a:cxn>
                    <a:cxn ang="0">
                      <a:pos x="2854" y="2053"/>
                    </a:cxn>
                    <a:cxn ang="0">
                      <a:pos x="2801" y="2144"/>
                    </a:cxn>
                    <a:cxn ang="0">
                      <a:pos x="2750" y="2230"/>
                    </a:cxn>
                    <a:cxn ang="0">
                      <a:pos x="2702" y="2310"/>
                    </a:cxn>
                    <a:cxn ang="0">
                      <a:pos x="2659" y="2383"/>
                    </a:cxn>
                    <a:cxn ang="0">
                      <a:pos x="2619" y="2448"/>
                    </a:cxn>
                    <a:cxn ang="0">
                      <a:pos x="2585" y="2505"/>
                    </a:cxn>
                    <a:cxn ang="0">
                      <a:pos x="2556" y="2550"/>
                    </a:cxn>
                    <a:cxn ang="0">
                      <a:pos x="2536" y="2584"/>
                    </a:cxn>
                    <a:cxn ang="0">
                      <a:pos x="2523" y="2606"/>
                    </a:cxn>
                    <a:cxn ang="0">
                      <a:pos x="2518" y="2613"/>
                    </a:cxn>
                    <a:cxn ang="0">
                      <a:pos x="1548" y="4343"/>
                    </a:cxn>
                    <a:cxn ang="0">
                      <a:pos x="361" y="3933"/>
                    </a:cxn>
                    <a:cxn ang="0">
                      <a:pos x="50" y="3241"/>
                    </a:cxn>
                  </a:cxnLst>
                  <a:rect l="0" t="0" r="r" b="b"/>
                  <a:pathLst>
                    <a:path w="4846" h="4343">
                      <a:moveTo>
                        <a:pt x="64" y="3233"/>
                      </a:moveTo>
                      <a:lnTo>
                        <a:pt x="57" y="3225"/>
                      </a:lnTo>
                      <a:lnTo>
                        <a:pt x="0" y="2776"/>
                      </a:lnTo>
                      <a:lnTo>
                        <a:pt x="946" y="2776"/>
                      </a:lnTo>
                      <a:lnTo>
                        <a:pt x="1617" y="1940"/>
                      </a:lnTo>
                      <a:lnTo>
                        <a:pt x="3121" y="502"/>
                      </a:lnTo>
                      <a:lnTo>
                        <a:pt x="4846" y="0"/>
                      </a:lnTo>
                      <a:lnTo>
                        <a:pt x="4829" y="13"/>
                      </a:lnTo>
                      <a:lnTo>
                        <a:pt x="4836" y="30"/>
                      </a:lnTo>
                      <a:lnTo>
                        <a:pt x="4836" y="333"/>
                      </a:lnTo>
                      <a:lnTo>
                        <a:pt x="4836" y="333"/>
                      </a:lnTo>
                      <a:lnTo>
                        <a:pt x="4803" y="338"/>
                      </a:lnTo>
                      <a:lnTo>
                        <a:pt x="4767" y="343"/>
                      </a:lnTo>
                      <a:lnTo>
                        <a:pt x="4729" y="349"/>
                      </a:lnTo>
                      <a:lnTo>
                        <a:pt x="4687" y="355"/>
                      </a:lnTo>
                      <a:lnTo>
                        <a:pt x="4642" y="363"/>
                      </a:lnTo>
                      <a:lnTo>
                        <a:pt x="4597" y="371"/>
                      </a:lnTo>
                      <a:lnTo>
                        <a:pt x="4547" y="380"/>
                      </a:lnTo>
                      <a:lnTo>
                        <a:pt x="4497" y="390"/>
                      </a:lnTo>
                      <a:lnTo>
                        <a:pt x="4444" y="403"/>
                      </a:lnTo>
                      <a:lnTo>
                        <a:pt x="4390" y="416"/>
                      </a:lnTo>
                      <a:lnTo>
                        <a:pt x="4333" y="432"/>
                      </a:lnTo>
                      <a:lnTo>
                        <a:pt x="4277" y="449"/>
                      </a:lnTo>
                      <a:lnTo>
                        <a:pt x="4219" y="468"/>
                      </a:lnTo>
                      <a:lnTo>
                        <a:pt x="4160" y="491"/>
                      </a:lnTo>
                      <a:lnTo>
                        <a:pt x="4100" y="515"/>
                      </a:lnTo>
                      <a:lnTo>
                        <a:pt x="4040" y="542"/>
                      </a:lnTo>
                      <a:lnTo>
                        <a:pt x="3979" y="572"/>
                      </a:lnTo>
                      <a:lnTo>
                        <a:pt x="3918" y="605"/>
                      </a:lnTo>
                      <a:lnTo>
                        <a:pt x="3858" y="642"/>
                      </a:lnTo>
                      <a:lnTo>
                        <a:pt x="3798" y="682"/>
                      </a:lnTo>
                      <a:lnTo>
                        <a:pt x="3738" y="724"/>
                      </a:lnTo>
                      <a:lnTo>
                        <a:pt x="3679" y="771"/>
                      </a:lnTo>
                      <a:lnTo>
                        <a:pt x="3620" y="822"/>
                      </a:lnTo>
                      <a:lnTo>
                        <a:pt x="3563" y="877"/>
                      </a:lnTo>
                      <a:lnTo>
                        <a:pt x="3507" y="935"/>
                      </a:lnTo>
                      <a:lnTo>
                        <a:pt x="3453" y="998"/>
                      </a:lnTo>
                      <a:lnTo>
                        <a:pt x="3398" y="1066"/>
                      </a:lnTo>
                      <a:lnTo>
                        <a:pt x="3348" y="1139"/>
                      </a:lnTo>
                      <a:lnTo>
                        <a:pt x="3299" y="1217"/>
                      </a:lnTo>
                      <a:lnTo>
                        <a:pt x="3251" y="1299"/>
                      </a:lnTo>
                      <a:lnTo>
                        <a:pt x="3206" y="1387"/>
                      </a:lnTo>
                      <a:lnTo>
                        <a:pt x="3164" y="1480"/>
                      </a:lnTo>
                      <a:lnTo>
                        <a:pt x="3164" y="1480"/>
                      </a:lnTo>
                      <a:lnTo>
                        <a:pt x="3141" y="1526"/>
                      </a:lnTo>
                      <a:lnTo>
                        <a:pt x="3117" y="1573"/>
                      </a:lnTo>
                      <a:lnTo>
                        <a:pt x="3092" y="1621"/>
                      </a:lnTo>
                      <a:lnTo>
                        <a:pt x="3066" y="1669"/>
                      </a:lnTo>
                      <a:lnTo>
                        <a:pt x="3041" y="1716"/>
                      </a:lnTo>
                      <a:lnTo>
                        <a:pt x="3015" y="1765"/>
                      </a:lnTo>
                      <a:lnTo>
                        <a:pt x="2988" y="1815"/>
                      </a:lnTo>
                      <a:lnTo>
                        <a:pt x="2961" y="1863"/>
                      </a:lnTo>
                      <a:lnTo>
                        <a:pt x="2934" y="1911"/>
                      </a:lnTo>
                      <a:lnTo>
                        <a:pt x="2906" y="1959"/>
                      </a:lnTo>
                      <a:lnTo>
                        <a:pt x="2880" y="2006"/>
                      </a:lnTo>
                      <a:lnTo>
                        <a:pt x="2854" y="2053"/>
                      </a:lnTo>
                      <a:lnTo>
                        <a:pt x="2827" y="2099"/>
                      </a:lnTo>
                      <a:lnTo>
                        <a:pt x="2801" y="2144"/>
                      </a:lnTo>
                      <a:lnTo>
                        <a:pt x="2775" y="2187"/>
                      </a:lnTo>
                      <a:lnTo>
                        <a:pt x="2750" y="2230"/>
                      </a:lnTo>
                      <a:lnTo>
                        <a:pt x="2726" y="2271"/>
                      </a:lnTo>
                      <a:lnTo>
                        <a:pt x="2702" y="2310"/>
                      </a:lnTo>
                      <a:lnTo>
                        <a:pt x="2680" y="2347"/>
                      </a:lnTo>
                      <a:lnTo>
                        <a:pt x="2659" y="2383"/>
                      </a:lnTo>
                      <a:lnTo>
                        <a:pt x="2638" y="2417"/>
                      </a:lnTo>
                      <a:lnTo>
                        <a:pt x="2619" y="2448"/>
                      </a:lnTo>
                      <a:lnTo>
                        <a:pt x="2601" y="2477"/>
                      </a:lnTo>
                      <a:lnTo>
                        <a:pt x="2585" y="2505"/>
                      </a:lnTo>
                      <a:lnTo>
                        <a:pt x="2570" y="2529"/>
                      </a:lnTo>
                      <a:lnTo>
                        <a:pt x="2556" y="2550"/>
                      </a:lnTo>
                      <a:lnTo>
                        <a:pt x="2546" y="2569"/>
                      </a:lnTo>
                      <a:lnTo>
                        <a:pt x="2536" y="2584"/>
                      </a:lnTo>
                      <a:lnTo>
                        <a:pt x="2528" y="2597"/>
                      </a:lnTo>
                      <a:lnTo>
                        <a:pt x="2523" y="2606"/>
                      </a:lnTo>
                      <a:lnTo>
                        <a:pt x="2519" y="2611"/>
                      </a:lnTo>
                      <a:lnTo>
                        <a:pt x="2518" y="2613"/>
                      </a:lnTo>
                      <a:lnTo>
                        <a:pt x="1815" y="3528"/>
                      </a:lnTo>
                      <a:lnTo>
                        <a:pt x="1548" y="4343"/>
                      </a:lnTo>
                      <a:lnTo>
                        <a:pt x="833" y="4185"/>
                      </a:lnTo>
                      <a:lnTo>
                        <a:pt x="361" y="3933"/>
                      </a:lnTo>
                      <a:lnTo>
                        <a:pt x="50" y="3641"/>
                      </a:lnTo>
                      <a:lnTo>
                        <a:pt x="50" y="3241"/>
                      </a:lnTo>
                      <a:lnTo>
                        <a:pt x="64" y="3233"/>
                      </a:lnTo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1219170"/>
                  <a:endParaRPr lang="en-US" sz="2400" dirty="0">
                    <a:solidFill>
                      <a:srgbClr val="0055A0"/>
                    </a:solidFill>
                    <a:latin typeface="Arial"/>
                  </a:endParaRPr>
                </a:p>
              </p:txBody>
            </p:sp>
            <p:sp>
              <p:nvSpPr>
                <p:cNvPr id="45" name="Freeform 31">
                  <a:extLst>
                    <a:ext uri="{FF2B5EF4-FFF2-40B4-BE49-F238E27FC236}">
                      <a16:creationId xmlns:a16="http://schemas.microsoft.com/office/drawing/2014/main" id="{0ABC94D6-5D37-4DEC-9E9D-D944CF12D6B4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29" y="1510"/>
                  <a:ext cx="1505" cy="938"/>
                </a:xfrm>
                <a:custGeom>
                  <a:avLst/>
                  <a:gdLst/>
                  <a:ahLst/>
                  <a:cxnLst>
                    <a:cxn ang="0">
                      <a:pos x="4901" y="330"/>
                    </a:cxn>
                    <a:cxn ang="0">
                      <a:pos x="3986" y="732"/>
                    </a:cxn>
                    <a:cxn ang="0">
                      <a:pos x="3130" y="1509"/>
                    </a:cxn>
                    <a:cxn ang="0">
                      <a:pos x="2415" y="2276"/>
                    </a:cxn>
                    <a:cxn ang="0">
                      <a:pos x="1815" y="2882"/>
                    </a:cxn>
                    <a:cxn ang="0">
                      <a:pos x="1452" y="3198"/>
                    </a:cxn>
                    <a:cxn ang="0">
                      <a:pos x="1008" y="3269"/>
                    </a:cxn>
                    <a:cxn ang="0">
                      <a:pos x="451" y="3276"/>
                    </a:cxn>
                    <a:cxn ang="0">
                      <a:pos x="180" y="3267"/>
                    </a:cxn>
                    <a:cxn ang="0">
                      <a:pos x="471" y="3410"/>
                    </a:cxn>
                    <a:cxn ang="0">
                      <a:pos x="1053" y="3382"/>
                    </a:cxn>
                    <a:cxn ang="0">
                      <a:pos x="1473" y="3279"/>
                    </a:cxn>
                    <a:cxn ang="0">
                      <a:pos x="1946" y="2798"/>
                    </a:cxn>
                    <a:cxn ang="0">
                      <a:pos x="2251" y="2477"/>
                    </a:cxn>
                    <a:cxn ang="0">
                      <a:pos x="2700" y="2040"/>
                    </a:cxn>
                    <a:cxn ang="0">
                      <a:pos x="3048" y="1698"/>
                    </a:cxn>
                    <a:cxn ang="0">
                      <a:pos x="2890" y="1918"/>
                    </a:cxn>
                    <a:cxn ang="0">
                      <a:pos x="2553" y="2334"/>
                    </a:cxn>
                    <a:cxn ang="0">
                      <a:pos x="2302" y="2627"/>
                    </a:cxn>
                    <a:cxn ang="0">
                      <a:pos x="1894" y="3048"/>
                    </a:cxn>
                    <a:cxn ang="0">
                      <a:pos x="1382" y="3397"/>
                    </a:cxn>
                    <a:cxn ang="0">
                      <a:pos x="724" y="3608"/>
                    </a:cxn>
                    <a:cxn ang="0">
                      <a:pos x="138" y="3796"/>
                    </a:cxn>
                    <a:cxn ang="0">
                      <a:pos x="214" y="3942"/>
                    </a:cxn>
                    <a:cxn ang="0">
                      <a:pos x="893" y="3699"/>
                    </a:cxn>
                    <a:cxn ang="0">
                      <a:pos x="1600" y="3382"/>
                    </a:cxn>
                    <a:cxn ang="0">
                      <a:pos x="1974" y="3035"/>
                    </a:cxn>
                    <a:cxn ang="0">
                      <a:pos x="2278" y="2681"/>
                    </a:cxn>
                    <a:cxn ang="0">
                      <a:pos x="2627" y="2303"/>
                    </a:cxn>
                    <a:cxn ang="0">
                      <a:pos x="3039" y="1844"/>
                    </a:cxn>
                    <a:cxn ang="0">
                      <a:pos x="3235" y="1623"/>
                    </a:cxn>
                    <a:cxn ang="0">
                      <a:pos x="2941" y="2016"/>
                    </a:cxn>
                    <a:cxn ang="0">
                      <a:pos x="2615" y="2458"/>
                    </a:cxn>
                    <a:cxn ang="0">
                      <a:pos x="2359" y="2789"/>
                    </a:cxn>
                    <a:cxn ang="0">
                      <a:pos x="1681" y="3471"/>
                    </a:cxn>
                    <a:cxn ang="0">
                      <a:pos x="1009" y="3934"/>
                    </a:cxn>
                    <a:cxn ang="0">
                      <a:pos x="738" y="4314"/>
                    </a:cxn>
                    <a:cxn ang="0">
                      <a:pos x="1326" y="3850"/>
                    </a:cxn>
                    <a:cxn ang="0">
                      <a:pos x="1992" y="3240"/>
                    </a:cxn>
                    <a:cxn ang="0">
                      <a:pos x="2502" y="2639"/>
                    </a:cxn>
                    <a:cxn ang="0">
                      <a:pos x="2879" y="2208"/>
                    </a:cxn>
                    <a:cxn ang="0">
                      <a:pos x="3231" y="1806"/>
                    </a:cxn>
                    <a:cxn ang="0">
                      <a:pos x="3243" y="1818"/>
                    </a:cxn>
                    <a:cxn ang="0">
                      <a:pos x="2887" y="2317"/>
                    </a:cxn>
                    <a:cxn ang="0">
                      <a:pos x="2605" y="2699"/>
                    </a:cxn>
                    <a:cxn ang="0">
                      <a:pos x="2436" y="2898"/>
                    </a:cxn>
                    <a:cxn ang="0">
                      <a:pos x="2166" y="3207"/>
                    </a:cxn>
                    <a:cxn ang="0">
                      <a:pos x="1966" y="3498"/>
                    </a:cxn>
                    <a:cxn ang="0">
                      <a:pos x="1811" y="4621"/>
                    </a:cxn>
                    <a:cxn ang="0">
                      <a:pos x="1883" y="4166"/>
                    </a:cxn>
                    <a:cxn ang="0">
                      <a:pos x="2028" y="3604"/>
                    </a:cxn>
                    <a:cxn ang="0">
                      <a:pos x="2292" y="3171"/>
                    </a:cxn>
                    <a:cxn ang="0">
                      <a:pos x="2553" y="2803"/>
                    </a:cxn>
                    <a:cxn ang="0">
                      <a:pos x="2837" y="2478"/>
                    </a:cxn>
                    <a:cxn ang="0">
                      <a:pos x="3125" y="2147"/>
                    </a:cxn>
                    <a:cxn ang="0">
                      <a:pos x="3357" y="1858"/>
                    </a:cxn>
                    <a:cxn ang="0">
                      <a:pos x="3942" y="1133"/>
                    </a:cxn>
                    <a:cxn ang="0">
                      <a:pos x="4708" y="544"/>
                    </a:cxn>
                    <a:cxn ang="0">
                      <a:pos x="5701" y="273"/>
                    </a:cxn>
                    <a:cxn ang="0">
                      <a:pos x="6104" y="223"/>
                    </a:cxn>
                    <a:cxn ang="0">
                      <a:pos x="6387" y="216"/>
                    </a:cxn>
                  </a:cxnLst>
                  <a:rect l="0" t="0" r="r" b="b"/>
                  <a:pathLst>
                    <a:path w="7527" h="4689">
                      <a:moveTo>
                        <a:pt x="7527" y="0"/>
                      </a:moveTo>
                      <a:lnTo>
                        <a:pt x="6401" y="49"/>
                      </a:lnTo>
                      <a:lnTo>
                        <a:pt x="5662" y="235"/>
                      </a:lnTo>
                      <a:lnTo>
                        <a:pt x="5561" y="239"/>
                      </a:lnTo>
                      <a:lnTo>
                        <a:pt x="5462" y="245"/>
                      </a:lnTo>
                      <a:lnTo>
                        <a:pt x="5365" y="253"/>
                      </a:lnTo>
                      <a:lnTo>
                        <a:pt x="5268" y="263"/>
                      </a:lnTo>
                      <a:lnTo>
                        <a:pt x="5174" y="276"/>
                      </a:lnTo>
                      <a:lnTo>
                        <a:pt x="5082" y="292"/>
                      </a:lnTo>
                      <a:lnTo>
                        <a:pt x="4990" y="309"/>
                      </a:lnTo>
                      <a:lnTo>
                        <a:pt x="4901" y="330"/>
                      </a:lnTo>
                      <a:lnTo>
                        <a:pt x="4814" y="353"/>
                      </a:lnTo>
                      <a:lnTo>
                        <a:pt x="4726" y="378"/>
                      </a:lnTo>
                      <a:lnTo>
                        <a:pt x="4640" y="406"/>
                      </a:lnTo>
                      <a:lnTo>
                        <a:pt x="4555" y="436"/>
                      </a:lnTo>
                      <a:lnTo>
                        <a:pt x="4472" y="470"/>
                      </a:lnTo>
                      <a:lnTo>
                        <a:pt x="4389" y="507"/>
                      </a:lnTo>
                      <a:lnTo>
                        <a:pt x="4307" y="545"/>
                      </a:lnTo>
                      <a:lnTo>
                        <a:pt x="4225" y="588"/>
                      </a:lnTo>
                      <a:lnTo>
                        <a:pt x="4145" y="633"/>
                      </a:lnTo>
                      <a:lnTo>
                        <a:pt x="4065" y="681"/>
                      </a:lnTo>
                      <a:lnTo>
                        <a:pt x="3986" y="732"/>
                      </a:lnTo>
                      <a:lnTo>
                        <a:pt x="3908" y="787"/>
                      </a:lnTo>
                      <a:lnTo>
                        <a:pt x="3828" y="844"/>
                      </a:lnTo>
                      <a:lnTo>
                        <a:pt x="3751" y="905"/>
                      </a:lnTo>
                      <a:lnTo>
                        <a:pt x="3673" y="968"/>
                      </a:lnTo>
                      <a:lnTo>
                        <a:pt x="3595" y="1036"/>
                      </a:lnTo>
                      <a:lnTo>
                        <a:pt x="3518" y="1106"/>
                      </a:lnTo>
                      <a:lnTo>
                        <a:pt x="3441" y="1179"/>
                      </a:lnTo>
                      <a:lnTo>
                        <a:pt x="3363" y="1256"/>
                      </a:lnTo>
                      <a:lnTo>
                        <a:pt x="3286" y="1338"/>
                      </a:lnTo>
                      <a:lnTo>
                        <a:pt x="3208" y="1421"/>
                      </a:lnTo>
                      <a:lnTo>
                        <a:pt x="3130" y="1509"/>
                      </a:lnTo>
                      <a:lnTo>
                        <a:pt x="3051" y="1601"/>
                      </a:lnTo>
                      <a:lnTo>
                        <a:pt x="2972" y="1696"/>
                      </a:lnTo>
                      <a:lnTo>
                        <a:pt x="2911" y="1760"/>
                      </a:lnTo>
                      <a:lnTo>
                        <a:pt x="2848" y="1825"/>
                      </a:lnTo>
                      <a:lnTo>
                        <a:pt x="2786" y="1891"/>
                      </a:lnTo>
                      <a:lnTo>
                        <a:pt x="2723" y="1955"/>
                      </a:lnTo>
                      <a:lnTo>
                        <a:pt x="2660" y="2021"/>
                      </a:lnTo>
                      <a:lnTo>
                        <a:pt x="2599" y="2085"/>
                      </a:lnTo>
                      <a:lnTo>
                        <a:pt x="2537" y="2149"/>
                      </a:lnTo>
                      <a:lnTo>
                        <a:pt x="2475" y="2214"/>
                      </a:lnTo>
                      <a:lnTo>
                        <a:pt x="2415" y="2276"/>
                      </a:lnTo>
                      <a:lnTo>
                        <a:pt x="2355" y="2339"/>
                      </a:lnTo>
                      <a:lnTo>
                        <a:pt x="2295" y="2399"/>
                      </a:lnTo>
                      <a:lnTo>
                        <a:pt x="2237" y="2460"/>
                      </a:lnTo>
                      <a:lnTo>
                        <a:pt x="2179" y="2518"/>
                      </a:lnTo>
                      <a:lnTo>
                        <a:pt x="2123" y="2575"/>
                      </a:lnTo>
                      <a:lnTo>
                        <a:pt x="2067" y="2631"/>
                      </a:lnTo>
                      <a:lnTo>
                        <a:pt x="2015" y="2686"/>
                      </a:lnTo>
                      <a:lnTo>
                        <a:pt x="1962" y="2738"/>
                      </a:lnTo>
                      <a:lnTo>
                        <a:pt x="1911" y="2788"/>
                      </a:lnTo>
                      <a:lnTo>
                        <a:pt x="1862" y="2836"/>
                      </a:lnTo>
                      <a:lnTo>
                        <a:pt x="1815" y="2882"/>
                      </a:lnTo>
                      <a:lnTo>
                        <a:pt x="1770" y="2926"/>
                      </a:lnTo>
                      <a:lnTo>
                        <a:pt x="1727" y="2967"/>
                      </a:lnTo>
                      <a:lnTo>
                        <a:pt x="1686" y="3005"/>
                      </a:lnTo>
                      <a:lnTo>
                        <a:pt x="1648" y="3040"/>
                      </a:lnTo>
                      <a:lnTo>
                        <a:pt x="1612" y="3073"/>
                      </a:lnTo>
                      <a:lnTo>
                        <a:pt x="1578" y="3102"/>
                      </a:lnTo>
                      <a:lnTo>
                        <a:pt x="1547" y="3128"/>
                      </a:lnTo>
                      <a:lnTo>
                        <a:pt x="1519" y="3150"/>
                      </a:lnTo>
                      <a:lnTo>
                        <a:pt x="1494" y="3170"/>
                      </a:lnTo>
                      <a:lnTo>
                        <a:pt x="1471" y="3185"/>
                      </a:lnTo>
                      <a:lnTo>
                        <a:pt x="1452" y="3198"/>
                      </a:lnTo>
                      <a:lnTo>
                        <a:pt x="1436" y="3205"/>
                      </a:lnTo>
                      <a:lnTo>
                        <a:pt x="1405" y="3215"/>
                      </a:lnTo>
                      <a:lnTo>
                        <a:pt x="1371" y="3224"/>
                      </a:lnTo>
                      <a:lnTo>
                        <a:pt x="1334" y="3233"/>
                      </a:lnTo>
                      <a:lnTo>
                        <a:pt x="1293" y="3240"/>
                      </a:lnTo>
                      <a:lnTo>
                        <a:pt x="1251" y="3246"/>
                      </a:lnTo>
                      <a:lnTo>
                        <a:pt x="1205" y="3252"/>
                      </a:lnTo>
                      <a:lnTo>
                        <a:pt x="1158" y="3258"/>
                      </a:lnTo>
                      <a:lnTo>
                        <a:pt x="1109" y="3262"/>
                      </a:lnTo>
                      <a:lnTo>
                        <a:pt x="1059" y="3266"/>
                      </a:lnTo>
                      <a:lnTo>
                        <a:pt x="1008" y="3269"/>
                      </a:lnTo>
                      <a:lnTo>
                        <a:pt x="956" y="3272"/>
                      </a:lnTo>
                      <a:lnTo>
                        <a:pt x="903" y="3274"/>
                      </a:lnTo>
                      <a:lnTo>
                        <a:pt x="850" y="3275"/>
                      </a:lnTo>
                      <a:lnTo>
                        <a:pt x="797" y="3276"/>
                      </a:lnTo>
                      <a:lnTo>
                        <a:pt x="744" y="3278"/>
                      </a:lnTo>
                      <a:lnTo>
                        <a:pt x="693" y="3278"/>
                      </a:lnTo>
                      <a:lnTo>
                        <a:pt x="641" y="3278"/>
                      </a:lnTo>
                      <a:lnTo>
                        <a:pt x="592" y="3278"/>
                      </a:lnTo>
                      <a:lnTo>
                        <a:pt x="542" y="3278"/>
                      </a:lnTo>
                      <a:lnTo>
                        <a:pt x="497" y="3276"/>
                      </a:lnTo>
                      <a:lnTo>
                        <a:pt x="451" y="3276"/>
                      </a:lnTo>
                      <a:lnTo>
                        <a:pt x="409" y="3275"/>
                      </a:lnTo>
                      <a:lnTo>
                        <a:pt x="369" y="3274"/>
                      </a:lnTo>
                      <a:lnTo>
                        <a:pt x="333" y="3273"/>
                      </a:lnTo>
                      <a:lnTo>
                        <a:pt x="299" y="3272"/>
                      </a:lnTo>
                      <a:lnTo>
                        <a:pt x="269" y="3270"/>
                      </a:lnTo>
                      <a:lnTo>
                        <a:pt x="244" y="3269"/>
                      </a:lnTo>
                      <a:lnTo>
                        <a:pt x="221" y="3269"/>
                      </a:lnTo>
                      <a:lnTo>
                        <a:pt x="204" y="3268"/>
                      </a:lnTo>
                      <a:lnTo>
                        <a:pt x="191" y="3267"/>
                      </a:lnTo>
                      <a:lnTo>
                        <a:pt x="183" y="3267"/>
                      </a:lnTo>
                      <a:lnTo>
                        <a:pt x="180" y="3267"/>
                      </a:lnTo>
                      <a:lnTo>
                        <a:pt x="21" y="3410"/>
                      </a:lnTo>
                      <a:lnTo>
                        <a:pt x="57" y="3410"/>
                      </a:lnTo>
                      <a:lnTo>
                        <a:pt x="96" y="3410"/>
                      </a:lnTo>
                      <a:lnTo>
                        <a:pt x="136" y="3410"/>
                      </a:lnTo>
                      <a:lnTo>
                        <a:pt x="179" y="3410"/>
                      </a:lnTo>
                      <a:lnTo>
                        <a:pt x="223" y="3411"/>
                      </a:lnTo>
                      <a:lnTo>
                        <a:pt x="270" y="3411"/>
                      </a:lnTo>
                      <a:lnTo>
                        <a:pt x="320" y="3411"/>
                      </a:lnTo>
                      <a:lnTo>
                        <a:pt x="369" y="3411"/>
                      </a:lnTo>
                      <a:lnTo>
                        <a:pt x="420" y="3410"/>
                      </a:lnTo>
                      <a:lnTo>
                        <a:pt x="471" y="3410"/>
                      </a:lnTo>
                      <a:lnTo>
                        <a:pt x="524" y="3410"/>
                      </a:lnTo>
                      <a:lnTo>
                        <a:pt x="578" y="3409"/>
                      </a:lnTo>
                      <a:lnTo>
                        <a:pt x="631" y="3407"/>
                      </a:lnTo>
                      <a:lnTo>
                        <a:pt x="685" y="3405"/>
                      </a:lnTo>
                      <a:lnTo>
                        <a:pt x="739" y="3404"/>
                      </a:lnTo>
                      <a:lnTo>
                        <a:pt x="794" y="3401"/>
                      </a:lnTo>
                      <a:lnTo>
                        <a:pt x="848" y="3399"/>
                      </a:lnTo>
                      <a:lnTo>
                        <a:pt x="901" y="3395"/>
                      </a:lnTo>
                      <a:lnTo>
                        <a:pt x="952" y="3392"/>
                      </a:lnTo>
                      <a:lnTo>
                        <a:pt x="1004" y="3387"/>
                      </a:lnTo>
                      <a:lnTo>
                        <a:pt x="1053" y="3382"/>
                      </a:lnTo>
                      <a:lnTo>
                        <a:pt x="1103" y="3376"/>
                      </a:lnTo>
                      <a:lnTo>
                        <a:pt x="1150" y="3370"/>
                      </a:lnTo>
                      <a:lnTo>
                        <a:pt x="1195" y="3364"/>
                      </a:lnTo>
                      <a:lnTo>
                        <a:pt x="1239" y="3355"/>
                      </a:lnTo>
                      <a:lnTo>
                        <a:pt x="1281" y="3347"/>
                      </a:lnTo>
                      <a:lnTo>
                        <a:pt x="1319" y="3338"/>
                      </a:lnTo>
                      <a:lnTo>
                        <a:pt x="1357" y="3329"/>
                      </a:lnTo>
                      <a:lnTo>
                        <a:pt x="1390" y="3318"/>
                      </a:lnTo>
                      <a:lnTo>
                        <a:pt x="1422" y="3306"/>
                      </a:lnTo>
                      <a:lnTo>
                        <a:pt x="1449" y="3292"/>
                      </a:lnTo>
                      <a:lnTo>
                        <a:pt x="1473" y="3279"/>
                      </a:lnTo>
                      <a:lnTo>
                        <a:pt x="1521" y="3238"/>
                      </a:lnTo>
                      <a:lnTo>
                        <a:pt x="1569" y="3195"/>
                      </a:lnTo>
                      <a:lnTo>
                        <a:pt x="1616" y="3151"/>
                      </a:lnTo>
                      <a:lnTo>
                        <a:pt x="1662" y="3107"/>
                      </a:lnTo>
                      <a:lnTo>
                        <a:pt x="1707" y="3062"/>
                      </a:lnTo>
                      <a:lnTo>
                        <a:pt x="1751" y="3016"/>
                      </a:lnTo>
                      <a:lnTo>
                        <a:pt x="1793" y="2971"/>
                      </a:lnTo>
                      <a:lnTo>
                        <a:pt x="1834" y="2926"/>
                      </a:lnTo>
                      <a:lnTo>
                        <a:pt x="1873" y="2882"/>
                      </a:lnTo>
                      <a:lnTo>
                        <a:pt x="1910" y="2840"/>
                      </a:lnTo>
                      <a:lnTo>
                        <a:pt x="1946" y="2798"/>
                      </a:lnTo>
                      <a:lnTo>
                        <a:pt x="1978" y="2760"/>
                      </a:lnTo>
                      <a:lnTo>
                        <a:pt x="2010" y="2723"/>
                      </a:lnTo>
                      <a:lnTo>
                        <a:pt x="2039" y="2690"/>
                      </a:lnTo>
                      <a:lnTo>
                        <a:pt x="2064" y="2659"/>
                      </a:lnTo>
                      <a:lnTo>
                        <a:pt x="2088" y="2632"/>
                      </a:lnTo>
                      <a:lnTo>
                        <a:pt x="2108" y="2614"/>
                      </a:lnTo>
                      <a:lnTo>
                        <a:pt x="2131" y="2592"/>
                      </a:lnTo>
                      <a:lnTo>
                        <a:pt x="2158" y="2567"/>
                      </a:lnTo>
                      <a:lnTo>
                        <a:pt x="2187" y="2540"/>
                      </a:lnTo>
                      <a:lnTo>
                        <a:pt x="2218" y="2510"/>
                      </a:lnTo>
                      <a:lnTo>
                        <a:pt x="2251" y="2477"/>
                      </a:lnTo>
                      <a:lnTo>
                        <a:pt x="2288" y="2442"/>
                      </a:lnTo>
                      <a:lnTo>
                        <a:pt x="2325" y="2405"/>
                      </a:lnTo>
                      <a:lnTo>
                        <a:pt x="2365" y="2368"/>
                      </a:lnTo>
                      <a:lnTo>
                        <a:pt x="2404" y="2329"/>
                      </a:lnTo>
                      <a:lnTo>
                        <a:pt x="2445" y="2289"/>
                      </a:lnTo>
                      <a:lnTo>
                        <a:pt x="2487" y="2248"/>
                      </a:lnTo>
                      <a:lnTo>
                        <a:pt x="2531" y="2206"/>
                      </a:lnTo>
                      <a:lnTo>
                        <a:pt x="2573" y="2164"/>
                      </a:lnTo>
                      <a:lnTo>
                        <a:pt x="2616" y="2123"/>
                      </a:lnTo>
                      <a:lnTo>
                        <a:pt x="2658" y="2081"/>
                      </a:lnTo>
                      <a:lnTo>
                        <a:pt x="2700" y="2040"/>
                      </a:lnTo>
                      <a:lnTo>
                        <a:pt x="2741" y="2000"/>
                      </a:lnTo>
                      <a:lnTo>
                        <a:pt x="2781" y="1961"/>
                      </a:lnTo>
                      <a:lnTo>
                        <a:pt x="2819" y="1924"/>
                      </a:lnTo>
                      <a:lnTo>
                        <a:pt x="2855" y="1887"/>
                      </a:lnTo>
                      <a:lnTo>
                        <a:pt x="2891" y="1852"/>
                      </a:lnTo>
                      <a:lnTo>
                        <a:pt x="2924" y="1821"/>
                      </a:lnTo>
                      <a:lnTo>
                        <a:pt x="2954" y="1790"/>
                      </a:lnTo>
                      <a:lnTo>
                        <a:pt x="2983" y="1762"/>
                      </a:lnTo>
                      <a:lnTo>
                        <a:pt x="3007" y="1738"/>
                      </a:lnTo>
                      <a:lnTo>
                        <a:pt x="3030" y="1716"/>
                      </a:lnTo>
                      <a:lnTo>
                        <a:pt x="3048" y="1698"/>
                      </a:lnTo>
                      <a:lnTo>
                        <a:pt x="3062" y="1683"/>
                      </a:lnTo>
                      <a:lnTo>
                        <a:pt x="3073" y="1673"/>
                      </a:lnTo>
                      <a:lnTo>
                        <a:pt x="3080" y="1666"/>
                      </a:lnTo>
                      <a:lnTo>
                        <a:pt x="3083" y="1664"/>
                      </a:lnTo>
                      <a:lnTo>
                        <a:pt x="3059" y="1698"/>
                      </a:lnTo>
                      <a:lnTo>
                        <a:pt x="3032" y="1733"/>
                      </a:lnTo>
                      <a:lnTo>
                        <a:pt x="3006" y="1768"/>
                      </a:lnTo>
                      <a:lnTo>
                        <a:pt x="2978" y="1805"/>
                      </a:lnTo>
                      <a:lnTo>
                        <a:pt x="2949" y="1842"/>
                      </a:lnTo>
                      <a:lnTo>
                        <a:pt x="2920" y="1880"/>
                      </a:lnTo>
                      <a:lnTo>
                        <a:pt x="2890" y="1918"/>
                      </a:lnTo>
                      <a:lnTo>
                        <a:pt x="2860" y="1956"/>
                      </a:lnTo>
                      <a:lnTo>
                        <a:pt x="2829" y="1995"/>
                      </a:lnTo>
                      <a:lnTo>
                        <a:pt x="2799" y="2034"/>
                      </a:lnTo>
                      <a:lnTo>
                        <a:pt x="2768" y="2073"/>
                      </a:lnTo>
                      <a:lnTo>
                        <a:pt x="2736" y="2112"/>
                      </a:lnTo>
                      <a:lnTo>
                        <a:pt x="2705" y="2149"/>
                      </a:lnTo>
                      <a:lnTo>
                        <a:pt x="2674" y="2188"/>
                      </a:lnTo>
                      <a:lnTo>
                        <a:pt x="2642" y="2226"/>
                      </a:lnTo>
                      <a:lnTo>
                        <a:pt x="2612" y="2262"/>
                      </a:lnTo>
                      <a:lnTo>
                        <a:pt x="2582" y="2299"/>
                      </a:lnTo>
                      <a:lnTo>
                        <a:pt x="2553" y="2334"/>
                      </a:lnTo>
                      <a:lnTo>
                        <a:pt x="2525" y="2368"/>
                      </a:lnTo>
                      <a:lnTo>
                        <a:pt x="2497" y="2400"/>
                      </a:lnTo>
                      <a:lnTo>
                        <a:pt x="2470" y="2432"/>
                      </a:lnTo>
                      <a:lnTo>
                        <a:pt x="2444" y="2462"/>
                      </a:lnTo>
                      <a:lnTo>
                        <a:pt x="2420" y="2491"/>
                      </a:lnTo>
                      <a:lnTo>
                        <a:pt x="2396" y="2519"/>
                      </a:lnTo>
                      <a:lnTo>
                        <a:pt x="2374" y="2545"/>
                      </a:lnTo>
                      <a:lnTo>
                        <a:pt x="2354" y="2568"/>
                      </a:lnTo>
                      <a:lnTo>
                        <a:pt x="2334" y="2590"/>
                      </a:lnTo>
                      <a:lnTo>
                        <a:pt x="2318" y="2610"/>
                      </a:lnTo>
                      <a:lnTo>
                        <a:pt x="2302" y="2627"/>
                      </a:lnTo>
                      <a:lnTo>
                        <a:pt x="2289" y="2643"/>
                      </a:lnTo>
                      <a:lnTo>
                        <a:pt x="2278" y="2656"/>
                      </a:lnTo>
                      <a:lnTo>
                        <a:pt x="2268" y="2666"/>
                      </a:lnTo>
                      <a:lnTo>
                        <a:pt x="2230" y="2704"/>
                      </a:lnTo>
                      <a:lnTo>
                        <a:pt x="2188" y="2746"/>
                      </a:lnTo>
                      <a:lnTo>
                        <a:pt x="2143" y="2791"/>
                      </a:lnTo>
                      <a:lnTo>
                        <a:pt x="2096" y="2841"/>
                      </a:lnTo>
                      <a:lnTo>
                        <a:pt x="2047" y="2892"/>
                      </a:lnTo>
                      <a:lnTo>
                        <a:pt x="1998" y="2944"/>
                      </a:lnTo>
                      <a:lnTo>
                        <a:pt x="1946" y="2996"/>
                      </a:lnTo>
                      <a:lnTo>
                        <a:pt x="1894" y="3048"/>
                      </a:lnTo>
                      <a:lnTo>
                        <a:pt x="1844" y="3101"/>
                      </a:lnTo>
                      <a:lnTo>
                        <a:pt x="1792" y="3149"/>
                      </a:lnTo>
                      <a:lnTo>
                        <a:pt x="1741" y="3195"/>
                      </a:lnTo>
                      <a:lnTo>
                        <a:pt x="1692" y="3238"/>
                      </a:lnTo>
                      <a:lnTo>
                        <a:pt x="1645" y="3275"/>
                      </a:lnTo>
                      <a:lnTo>
                        <a:pt x="1600" y="3307"/>
                      </a:lnTo>
                      <a:lnTo>
                        <a:pt x="1556" y="3333"/>
                      </a:lnTo>
                      <a:lnTo>
                        <a:pt x="1517" y="3352"/>
                      </a:lnTo>
                      <a:lnTo>
                        <a:pt x="1474" y="3365"/>
                      </a:lnTo>
                      <a:lnTo>
                        <a:pt x="1430" y="3380"/>
                      </a:lnTo>
                      <a:lnTo>
                        <a:pt x="1382" y="3397"/>
                      </a:lnTo>
                      <a:lnTo>
                        <a:pt x="1330" y="3412"/>
                      </a:lnTo>
                      <a:lnTo>
                        <a:pt x="1276" y="3430"/>
                      </a:lnTo>
                      <a:lnTo>
                        <a:pt x="1219" y="3449"/>
                      </a:lnTo>
                      <a:lnTo>
                        <a:pt x="1160" y="3467"/>
                      </a:lnTo>
                      <a:lnTo>
                        <a:pt x="1100" y="3486"/>
                      </a:lnTo>
                      <a:lnTo>
                        <a:pt x="1039" y="3507"/>
                      </a:lnTo>
                      <a:lnTo>
                        <a:pt x="978" y="3526"/>
                      </a:lnTo>
                      <a:lnTo>
                        <a:pt x="914" y="3547"/>
                      </a:lnTo>
                      <a:lnTo>
                        <a:pt x="850" y="3568"/>
                      </a:lnTo>
                      <a:lnTo>
                        <a:pt x="788" y="3588"/>
                      </a:lnTo>
                      <a:lnTo>
                        <a:pt x="724" y="3608"/>
                      </a:lnTo>
                      <a:lnTo>
                        <a:pt x="661" y="3628"/>
                      </a:lnTo>
                      <a:lnTo>
                        <a:pt x="600" y="3648"/>
                      </a:lnTo>
                      <a:lnTo>
                        <a:pt x="539" y="3667"/>
                      </a:lnTo>
                      <a:lnTo>
                        <a:pt x="480" y="3686"/>
                      </a:lnTo>
                      <a:lnTo>
                        <a:pt x="423" y="3705"/>
                      </a:lnTo>
                      <a:lnTo>
                        <a:pt x="368" y="3722"/>
                      </a:lnTo>
                      <a:lnTo>
                        <a:pt x="316" y="3739"/>
                      </a:lnTo>
                      <a:lnTo>
                        <a:pt x="267" y="3754"/>
                      </a:lnTo>
                      <a:lnTo>
                        <a:pt x="220" y="3769"/>
                      </a:lnTo>
                      <a:lnTo>
                        <a:pt x="178" y="3782"/>
                      </a:lnTo>
                      <a:lnTo>
                        <a:pt x="138" y="3796"/>
                      </a:lnTo>
                      <a:lnTo>
                        <a:pt x="103" y="3807"/>
                      </a:lnTo>
                      <a:lnTo>
                        <a:pt x="73" y="3816"/>
                      </a:lnTo>
                      <a:lnTo>
                        <a:pt x="48" y="3824"/>
                      </a:lnTo>
                      <a:lnTo>
                        <a:pt x="27" y="3831"/>
                      </a:lnTo>
                      <a:lnTo>
                        <a:pt x="12" y="3836"/>
                      </a:lnTo>
                      <a:lnTo>
                        <a:pt x="3" y="3838"/>
                      </a:lnTo>
                      <a:lnTo>
                        <a:pt x="0" y="3839"/>
                      </a:lnTo>
                      <a:lnTo>
                        <a:pt x="92" y="3986"/>
                      </a:lnTo>
                      <a:lnTo>
                        <a:pt x="128" y="3973"/>
                      </a:lnTo>
                      <a:lnTo>
                        <a:pt x="169" y="3958"/>
                      </a:lnTo>
                      <a:lnTo>
                        <a:pt x="214" y="3942"/>
                      </a:lnTo>
                      <a:lnTo>
                        <a:pt x="263" y="3925"/>
                      </a:lnTo>
                      <a:lnTo>
                        <a:pt x="316" y="3907"/>
                      </a:lnTo>
                      <a:lnTo>
                        <a:pt x="371" y="3888"/>
                      </a:lnTo>
                      <a:lnTo>
                        <a:pt x="430" y="3867"/>
                      </a:lnTo>
                      <a:lnTo>
                        <a:pt x="492" y="3845"/>
                      </a:lnTo>
                      <a:lnTo>
                        <a:pt x="555" y="3824"/>
                      </a:lnTo>
                      <a:lnTo>
                        <a:pt x="620" y="3799"/>
                      </a:lnTo>
                      <a:lnTo>
                        <a:pt x="688" y="3776"/>
                      </a:lnTo>
                      <a:lnTo>
                        <a:pt x="755" y="3751"/>
                      </a:lnTo>
                      <a:lnTo>
                        <a:pt x="825" y="3725"/>
                      </a:lnTo>
                      <a:lnTo>
                        <a:pt x="893" y="3699"/>
                      </a:lnTo>
                      <a:lnTo>
                        <a:pt x="963" y="3672"/>
                      </a:lnTo>
                      <a:lnTo>
                        <a:pt x="1033" y="3645"/>
                      </a:lnTo>
                      <a:lnTo>
                        <a:pt x="1103" y="3617"/>
                      </a:lnTo>
                      <a:lnTo>
                        <a:pt x="1171" y="3588"/>
                      </a:lnTo>
                      <a:lnTo>
                        <a:pt x="1239" y="3560"/>
                      </a:lnTo>
                      <a:lnTo>
                        <a:pt x="1304" y="3531"/>
                      </a:lnTo>
                      <a:lnTo>
                        <a:pt x="1369" y="3501"/>
                      </a:lnTo>
                      <a:lnTo>
                        <a:pt x="1430" y="3472"/>
                      </a:lnTo>
                      <a:lnTo>
                        <a:pt x="1490" y="3443"/>
                      </a:lnTo>
                      <a:lnTo>
                        <a:pt x="1547" y="3412"/>
                      </a:lnTo>
                      <a:lnTo>
                        <a:pt x="1600" y="3382"/>
                      </a:lnTo>
                      <a:lnTo>
                        <a:pt x="1650" y="3353"/>
                      </a:lnTo>
                      <a:lnTo>
                        <a:pt x="1696" y="3323"/>
                      </a:lnTo>
                      <a:lnTo>
                        <a:pt x="1738" y="3293"/>
                      </a:lnTo>
                      <a:lnTo>
                        <a:pt x="1775" y="3264"/>
                      </a:lnTo>
                      <a:lnTo>
                        <a:pt x="1809" y="3234"/>
                      </a:lnTo>
                      <a:lnTo>
                        <a:pt x="1837" y="3206"/>
                      </a:lnTo>
                      <a:lnTo>
                        <a:pt x="1858" y="3177"/>
                      </a:lnTo>
                      <a:lnTo>
                        <a:pt x="1882" y="3147"/>
                      </a:lnTo>
                      <a:lnTo>
                        <a:pt x="1910" y="3111"/>
                      </a:lnTo>
                      <a:lnTo>
                        <a:pt x="1941" y="3075"/>
                      </a:lnTo>
                      <a:lnTo>
                        <a:pt x="1974" y="3035"/>
                      </a:lnTo>
                      <a:lnTo>
                        <a:pt x="2009" y="2994"/>
                      </a:lnTo>
                      <a:lnTo>
                        <a:pt x="2043" y="2952"/>
                      </a:lnTo>
                      <a:lnTo>
                        <a:pt x="2079" y="2911"/>
                      </a:lnTo>
                      <a:lnTo>
                        <a:pt x="2114" y="2870"/>
                      </a:lnTo>
                      <a:lnTo>
                        <a:pt x="2147" y="2831"/>
                      </a:lnTo>
                      <a:lnTo>
                        <a:pt x="2178" y="2795"/>
                      </a:lnTo>
                      <a:lnTo>
                        <a:pt x="2207" y="2762"/>
                      </a:lnTo>
                      <a:lnTo>
                        <a:pt x="2232" y="2734"/>
                      </a:lnTo>
                      <a:lnTo>
                        <a:pt x="2253" y="2710"/>
                      </a:lnTo>
                      <a:lnTo>
                        <a:pt x="2268" y="2693"/>
                      </a:lnTo>
                      <a:lnTo>
                        <a:pt x="2278" y="2681"/>
                      </a:lnTo>
                      <a:lnTo>
                        <a:pt x="2282" y="2677"/>
                      </a:lnTo>
                      <a:lnTo>
                        <a:pt x="2309" y="2648"/>
                      </a:lnTo>
                      <a:lnTo>
                        <a:pt x="2338" y="2618"/>
                      </a:lnTo>
                      <a:lnTo>
                        <a:pt x="2369" y="2584"/>
                      </a:lnTo>
                      <a:lnTo>
                        <a:pt x="2403" y="2548"/>
                      </a:lnTo>
                      <a:lnTo>
                        <a:pt x="2437" y="2511"/>
                      </a:lnTo>
                      <a:lnTo>
                        <a:pt x="2473" y="2472"/>
                      </a:lnTo>
                      <a:lnTo>
                        <a:pt x="2510" y="2431"/>
                      </a:lnTo>
                      <a:lnTo>
                        <a:pt x="2549" y="2390"/>
                      </a:lnTo>
                      <a:lnTo>
                        <a:pt x="2587" y="2347"/>
                      </a:lnTo>
                      <a:lnTo>
                        <a:pt x="2627" y="2303"/>
                      </a:lnTo>
                      <a:lnTo>
                        <a:pt x="2666" y="2260"/>
                      </a:lnTo>
                      <a:lnTo>
                        <a:pt x="2706" y="2216"/>
                      </a:lnTo>
                      <a:lnTo>
                        <a:pt x="2746" y="2171"/>
                      </a:lnTo>
                      <a:lnTo>
                        <a:pt x="2786" y="2128"/>
                      </a:lnTo>
                      <a:lnTo>
                        <a:pt x="2824" y="2084"/>
                      </a:lnTo>
                      <a:lnTo>
                        <a:pt x="2864" y="2040"/>
                      </a:lnTo>
                      <a:lnTo>
                        <a:pt x="2901" y="1999"/>
                      </a:lnTo>
                      <a:lnTo>
                        <a:pt x="2937" y="1958"/>
                      </a:lnTo>
                      <a:lnTo>
                        <a:pt x="2973" y="1918"/>
                      </a:lnTo>
                      <a:lnTo>
                        <a:pt x="3007" y="1880"/>
                      </a:lnTo>
                      <a:lnTo>
                        <a:pt x="3039" y="1844"/>
                      </a:lnTo>
                      <a:lnTo>
                        <a:pt x="3071" y="1808"/>
                      </a:lnTo>
                      <a:lnTo>
                        <a:pt x="3100" y="1777"/>
                      </a:lnTo>
                      <a:lnTo>
                        <a:pt x="3126" y="1747"/>
                      </a:lnTo>
                      <a:lnTo>
                        <a:pt x="3150" y="1720"/>
                      </a:lnTo>
                      <a:lnTo>
                        <a:pt x="3172" y="1696"/>
                      </a:lnTo>
                      <a:lnTo>
                        <a:pt x="3190" y="1674"/>
                      </a:lnTo>
                      <a:lnTo>
                        <a:pt x="3205" y="1656"/>
                      </a:lnTo>
                      <a:lnTo>
                        <a:pt x="3219" y="1642"/>
                      </a:lnTo>
                      <a:lnTo>
                        <a:pt x="3228" y="1631"/>
                      </a:lnTo>
                      <a:lnTo>
                        <a:pt x="3233" y="1625"/>
                      </a:lnTo>
                      <a:lnTo>
                        <a:pt x="3235" y="1623"/>
                      </a:lnTo>
                      <a:lnTo>
                        <a:pt x="3214" y="1651"/>
                      </a:lnTo>
                      <a:lnTo>
                        <a:pt x="3191" y="1681"/>
                      </a:lnTo>
                      <a:lnTo>
                        <a:pt x="3167" y="1713"/>
                      </a:lnTo>
                      <a:lnTo>
                        <a:pt x="3142" y="1747"/>
                      </a:lnTo>
                      <a:lnTo>
                        <a:pt x="3115" y="1782"/>
                      </a:lnTo>
                      <a:lnTo>
                        <a:pt x="3087" y="1818"/>
                      </a:lnTo>
                      <a:lnTo>
                        <a:pt x="3060" y="1856"/>
                      </a:lnTo>
                      <a:lnTo>
                        <a:pt x="3031" y="1895"/>
                      </a:lnTo>
                      <a:lnTo>
                        <a:pt x="3001" y="1935"/>
                      </a:lnTo>
                      <a:lnTo>
                        <a:pt x="2971" y="1975"/>
                      </a:lnTo>
                      <a:lnTo>
                        <a:pt x="2941" y="2016"/>
                      </a:lnTo>
                      <a:lnTo>
                        <a:pt x="2911" y="2058"/>
                      </a:lnTo>
                      <a:lnTo>
                        <a:pt x="2879" y="2100"/>
                      </a:lnTo>
                      <a:lnTo>
                        <a:pt x="2849" y="2142"/>
                      </a:lnTo>
                      <a:lnTo>
                        <a:pt x="2818" y="2183"/>
                      </a:lnTo>
                      <a:lnTo>
                        <a:pt x="2788" y="2225"/>
                      </a:lnTo>
                      <a:lnTo>
                        <a:pt x="2758" y="2266"/>
                      </a:lnTo>
                      <a:lnTo>
                        <a:pt x="2728" y="2306"/>
                      </a:lnTo>
                      <a:lnTo>
                        <a:pt x="2699" y="2346"/>
                      </a:lnTo>
                      <a:lnTo>
                        <a:pt x="2670" y="2385"/>
                      </a:lnTo>
                      <a:lnTo>
                        <a:pt x="2642" y="2422"/>
                      </a:lnTo>
                      <a:lnTo>
                        <a:pt x="2615" y="2458"/>
                      </a:lnTo>
                      <a:lnTo>
                        <a:pt x="2590" y="2493"/>
                      </a:lnTo>
                      <a:lnTo>
                        <a:pt x="2564" y="2525"/>
                      </a:lnTo>
                      <a:lnTo>
                        <a:pt x="2540" y="2557"/>
                      </a:lnTo>
                      <a:lnTo>
                        <a:pt x="2519" y="2586"/>
                      </a:lnTo>
                      <a:lnTo>
                        <a:pt x="2497" y="2614"/>
                      </a:lnTo>
                      <a:lnTo>
                        <a:pt x="2478" y="2638"/>
                      </a:lnTo>
                      <a:lnTo>
                        <a:pt x="2460" y="2660"/>
                      </a:lnTo>
                      <a:lnTo>
                        <a:pt x="2444" y="2681"/>
                      </a:lnTo>
                      <a:lnTo>
                        <a:pt x="2430" y="2698"/>
                      </a:lnTo>
                      <a:lnTo>
                        <a:pt x="2417" y="2711"/>
                      </a:lnTo>
                      <a:lnTo>
                        <a:pt x="2359" y="2789"/>
                      </a:lnTo>
                      <a:lnTo>
                        <a:pt x="2300" y="2864"/>
                      </a:lnTo>
                      <a:lnTo>
                        <a:pt x="2239" y="2936"/>
                      </a:lnTo>
                      <a:lnTo>
                        <a:pt x="2179" y="3005"/>
                      </a:lnTo>
                      <a:lnTo>
                        <a:pt x="2118" y="3071"/>
                      </a:lnTo>
                      <a:lnTo>
                        <a:pt x="2057" y="3136"/>
                      </a:lnTo>
                      <a:lnTo>
                        <a:pt x="1994" y="3196"/>
                      </a:lnTo>
                      <a:lnTo>
                        <a:pt x="1932" y="3256"/>
                      </a:lnTo>
                      <a:lnTo>
                        <a:pt x="1869" y="3313"/>
                      </a:lnTo>
                      <a:lnTo>
                        <a:pt x="1806" y="3367"/>
                      </a:lnTo>
                      <a:lnTo>
                        <a:pt x="1744" y="3420"/>
                      </a:lnTo>
                      <a:lnTo>
                        <a:pt x="1681" y="3471"/>
                      </a:lnTo>
                      <a:lnTo>
                        <a:pt x="1619" y="3519"/>
                      </a:lnTo>
                      <a:lnTo>
                        <a:pt x="1556" y="3566"/>
                      </a:lnTo>
                      <a:lnTo>
                        <a:pt x="1494" y="3612"/>
                      </a:lnTo>
                      <a:lnTo>
                        <a:pt x="1431" y="3656"/>
                      </a:lnTo>
                      <a:lnTo>
                        <a:pt x="1370" y="3699"/>
                      </a:lnTo>
                      <a:lnTo>
                        <a:pt x="1307" y="3741"/>
                      </a:lnTo>
                      <a:lnTo>
                        <a:pt x="1247" y="3781"/>
                      </a:lnTo>
                      <a:lnTo>
                        <a:pt x="1186" y="3820"/>
                      </a:lnTo>
                      <a:lnTo>
                        <a:pt x="1127" y="3859"/>
                      </a:lnTo>
                      <a:lnTo>
                        <a:pt x="1067" y="3896"/>
                      </a:lnTo>
                      <a:lnTo>
                        <a:pt x="1009" y="3934"/>
                      </a:lnTo>
                      <a:lnTo>
                        <a:pt x="951" y="3970"/>
                      </a:lnTo>
                      <a:lnTo>
                        <a:pt x="895" y="4007"/>
                      </a:lnTo>
                      <a:lnTo>
                        <a:pt x="838" y="4042"/>
                      </a:lnTo>
                      <a:lnTo>
                        <a:pt x="784" y="4077"/>
                      </a:lnTo>
                      <a:lnTo>
                        <a:pt x="730" y="4112"/>
                      </a:lnTo>
                      <a:lnTo>
                        <a:pt x="677" y="4149"/>
                      </a:lnTo>
                      <a:lnTo>
                        <a:pt x="626" y="4184"/>
                      </a:lnTo>
                      <a:lnTo>
                        <a:pt x="576" y="4219"/>
                      </a:lnTo>
                      <a:lnTo>
                        <a:pt x="528" y="4255"/>
                      </a:lnTo>
                      <a:lnTo>
                        <a:pt x="695" y="4345"/>
                      </a:lnTo>
                      <a:lnTo>
                        <a:pt x="738" y="4314"/>
                      </a:lnTo>
                      <a:lnTo>
                        <a:pt x="783" y="4280"/>
                      </a:lnTo>
                      <a:lnTo>
                        <a:pt x="830" y="4245"/>
                      </a:lnTo>
                      <a:lnTo>
                        <a:pt x="879" y="4207"/>
                      </a:lnTo>
                      <a:lnTo>
                        <a:pt x="931" y="4168"/>
                      </a:lnTo>
                      <a:lnTo>
                        <a:pt x="982" y="4127"/>
                      </a:lnTo>
                      <a:lnTo>
                        <a:pt x="1038" y="4084"/>
                      </a:lnTo>
                      <a:lnTo>
                        <a:pt x="1093" y="4041"/>
                      </a:lnTo>
                      <a:lnTo>
                        <a:pt x="1150" y="3995"/>
                      </a:lnTo>
                      <a:lnTo>
                        <a:pt x="1209" y="3947"/>
                      </a:lnTo>
                      <a:lnTo>
                        <a:pt x="1268" y="3900"/>
                      </a:lnTo>
                      <a:lnTo>
                        <a:pt x="1326" y="3850"/>
                      </a:lnTo>
                      <a:lnTo>
                        <a:pt x="1387" y="3799"/>
                      </a:lnTo>
                      <a:lnTo>
                        <a:pt x="1448" y="3747"/>
                      </a:lnTo>
                      <a:lnTo>
                        <a:pt x="1509" y="3694"/>
                      </a:lnTo>
                      <a:lnTo>
                        <a:pt x="1571" y="3640"/>
                      </a:lnTo>
                      <a:lnTo>
                        <a:pt x="1632" y="3585"/>
                      </a:lnTo>
                      <a:lnTo>
                        <a:pt x="1693" y="3530"/>
                      </a:lnTo>
                      <a:lnTo>
                        <a:pt x="1754" y="3473"/>
                      </a:lnTo>
                      <a:lnTo>
                        <a:pt x="1815" y="3416"/>
                      </a:lnTo>
                      <a:lnTo>
                        <a:pt x="1874" y="3358"/>
                      </a:lnTo>
                      <a:lnTo>
                        <a:pt x="1934" y="3299"/>
                      </a:lnTo>
                      <a:lnTo>
                        <a:pt x="1992" y="3240"/>
                      </a:lnTo>
                      <a:lnTo>
                        <a:pt x="2048" y="3181"/>
                      </a:lnTo>
                      <a:lnTo>
                        <a:pt x="2105" y="3121"/>
                      </a:lnTo>
                      <a:lnTo>
                        <a:pt x="2159" y="3062"/>
                      </a:lnTo>
                      <a:lnTo>
                        <a:pt x="2212" y="3001"/>
                      </a:lnTo>
                      <a:lnTo>
                        <a:pt x="2264" y="2942"/>
                      </a:lnTo>
                      <a:lnTo>
                        <a:pt x="2313" y="2881"/>
                      </a:lnTo>
                      <a:lnTo>
                        <a:pt x="2361" y="2820"/>
                      </a:lnTo>
                      <a:lnTo>
                        <a:pt x="2405" y="2760"/>
                      </a:lnTo>
                      <a:lnTo>
                        <a:pt x="2449" y="2700"/>
                      </a:lnTo>
                      <a:lnTo>
                        <a:pt x="2474" y="2671"/>
                      </a:lnTo>
                      <a:lnTo>
                        <a:pt x="2502" y="2639"/>
                      </a:lnTo>
                      <a:lnTo>
                        <a:pt x="2531" y="2607"/>
                      </a:lnTo>
                      <a:lnTo>
                        <a:pt x="2562" y="2572"/>
                      </a:lnTo>
                      <a:lnTo>
                        <a:pt x="2594" y="2535"/>
                      </a:lnTo>
                      <a:lnTo>
                        <a:pt x="2627" y="2496"/>
                      </a:lnTo>
                      <a:lnTo>
                        <a:pt x="2662" y="2458"/>
                      </a:lnTo>
                      <a:lnTo>
                        <a:pt x="2697" y="2416"/>
                      </a:lnTo>
                      <a:lnTo>
                        <a:pt x="2733" y="2376"/>
                      </a:lnTo>
                      <a:lnTo>
                        <a:pt x="2769" y="2334"/>
                      </a:lnTo>
                      <a:lnTo>
                        <a:pt x="2806" y="2293"/>
                      </a:lnTo>
                      <a:lnTo>
                        <a:pt x="2843" y="2250"/>
                      </a:lnTo>
                      <a:lnTo>
                        <a:pt x="2879" y="2208"/>
                      </a:lnTo>
                      <a:lnTo>
                        <a:pt x="2917" y="2165"/>
                      </a:lnTo>
                      <a:lnTo>
                        <a:pt x="2953" y="2124"/>
                      </a:lnTo>
                      <a:lnTo>
                        <a:pt x="2988" y="2084"/>
                      </a:lnTo>
                      <a:lnTo>
                        <a:pt x="3023" y="2044"/>
                      </a:lnTo>
                      <a:lnTo>
                        <a:pt x="3057" y="2005"/>
                      </a:lnTo>
                      <a:lnTo>
                        <a:pt x="3090" y="1967"/>
                      </a:lnTo>
                      <a:lnTo>
                        <a:pt x="3121" y="1931"/>
                      </a:lnTo>
                      <a:lnTo>
                        <a:pt x="3151" y="1897"/>
                      </a:lnTo>
                      <a:lnTo>
                        <a:pt x="3179" y="1864"/>
                      </a:lnTo>
                      <a:lnTo>
                        <a:pt x="3205" y="1834"/>
                      </a:lnTo>
                      <a:lnTo>
                        <a:pt x="3231" y="1806"/>
                      </a:lnTo>
                      <a:lnTo>
                        <a:pt x="3252" y="1781"/>
                      </a:lnTo>
                      <a:lnTo>
                        <a:pt x="3273" y="1757"/>
                      </a:lnTo>
                      <a:lnTo>
                        <a:pt x="3290" y="1738"/>
                      </a:lnTo>
                      <a:lnTo>
                        <a:pt x="3304" y="1721"/>
                      </a:lnTo>
                      <a:lnTo>
                        <a:pt x="3316" y="1708"/>
                      </a:lnTo>
                      <a:lnTo>
                        <a:pt x="3324" y="1698"/>
                      </a:lnTo>
                      <a:lnTo>
                        <a:pt x="3330" y="1692"/>
                      </a:lnTo>
                      <a:lnTo>
                        <a:pt x="3332" y="1690"/>
                      </a:lnTo>
                      <a:lnTo>
                        <a:pt x="3303" y="1731"/>
                      </a:lnTo>
                      <a:lnTo>
                        <a:pt x="3274" y="1774"/>
                      </a:lnTo>
                      <a:lnTo>
                        <a:pt x="3243" y="1818"/>
                      </a:lnTo>
                      <a:lnTo>
                        <a:pt x="3213" y="1862"/>
                      </a:lnTo>
                      <a:lnTo>
                        <a:pt x="3180" y="1908"/>
                      </a:lnTo>
                      <a:lnTo>
                        <a:pt x="3148" y="1953"/>
                      </a:lnTo>
                      <a:lnTo>
                        <a:pt x="3115" y="1999"/>
                      </a:lnTo>
                      <a:lnTo>
                        <a:pt x="3083" y="2045"/>
                      </a:lnTo>
                      <a:lnTo>
                        <a:pt x="3049" y="2091"/>
                      </a:lnTo>
                      <a:lnTo>
                        <a:pt x="3017" y="2137"/>
                      </a:lnTo>
                      <a:lnTo>
                        <a:pt x="2983" y="2183"/>
                      </a:lnTo>
                      <a:lnTo>
                        <a:pt x="2950" y="2228"/>
                      </a:lnTo>
                      <a:lnTo>
                        <a:pt x="2918" y="2273"/>
                      </a:lnTo>
                      <a:lnTo>
                        <a:pt x="2887" y="2317"/>
                      </a:lnTo>
                      <a:lnTo>
                        <a:pt x="2855" y="2359"/>
                      </a:lnTo>
                      <a:lnTo>
                        <a:pt x="2825" y="2400"/>
                      </a:lnTo>
                      <a:lnTo>
                        <a:pt x="2795" y="2442"/>
                      </a:lnTo>
                      <a:lnTo>
                        <a:pt x="2766" y="2481"/>
                      </a:lnTo>
                      <a:lnTo>
                        <a:pt x="2739" y="2517"/>
                      </a:lnTo>
                      <a:lnTo>
                        <a:pt x="2712" y="2553"/>
                      </a:lnTo>
                      <a:lnTo>
                        <a:pt x="2688" y="2587"/>
                      </a:lnTo>
                      <a:lnTo>
                        <a:pt x="2664" y="2619"/>
                      </a:lnTo>
                      <a:lnTo>
                        <a:pt x="2642" y="2648"/>
                      </a:lnTo>
                      <a:lnTo>
                        <a:pt x="2623" y="2675"/>
                      </a:lnTo>
                      <a:lnTo>
                        <a:pt x="2605" y="2699"/>
                      </a:lnTo>
                      <a:lnTo>
                        <a:pt x="2588" y="2721"/>
                      </a:lnTo>
                      <a:lnTo>
                        <a:pt x="2575" y="2739"/>
                      </a:lnTo>
                      <a:lnTo>
                        <a:pt x="2563" y="2755"/>
                      </a:lnTo>
                      <a:lnTo>
                        <a:pt x="2553" y="2767"/>
                      </a:lnTo>
                      <a:lnTo>
                        <a:pt x="2547" y="2777"/>
                      </a:lnTo>
                      <a:lnTo>
                        <a:pt x="2543" y="2781"/>
                      </a:lnTo>
                      <a:lnTo>
                        <a:pt x="2541" y="2784"/>
                      </a:lnTo>
                      <a:lnTo>
                        <a:pt x="2515" y="2812"/>
                      </a:lnTo>
                      <a:lnTo>
                        <a:pt x="2488" y="2841"/>
                      </a:lnTo>
                      <a:lnTo>
                        <a:pt x="2462" y="2869"/>
                      </a:lnTo>
                      <a:lnTo>
                        <a:pt x="2436" y="2898"/>
                      </a:lnTo>
                      <a:lnTo>
                        <a:pt x="2409" y="2926"/>
                      </a:lnTo>
                      <a:lnTo>
                        <a:pt x="2384" y="2955"/>
                      </a:lnTo>
                      <a:lnTo>
                        <a:pt x="2357" y="2983"/>
                      </a:lnTo>
                      <a:lnTo>
                        <a:pt x="2332" y="3012"/>
                      </a:lnTo>
                      <a:lnTo>
                        <a:pt x="2308" y="3040"/>
                      </a:lnTo>
                      <a:lnTo>
                        <a:pt x="2283" y="3068"/>
                      </a:lnTo>
                      <a:lnTo>
                        <a:pt x="2259" y="3096"/>
                      </a:lnTo>
                      <a:lnTo>
                        <a:pt x="2235" y="3124"/>
                      </a:lnTo>
                      <a:lnTo>
                        <a:pt x="2212" y="3151"/>
                      </a:lnTo>
                      <a:lnTo>
                        <a:pt x="2189" y="3179"/>
                      </a:lnTo>
                      <a:lnTo>
                        <a:pt x="2166" y="3207"/>
                      </a:lnTo>
                      <a:lnTo>
                        <a:pt x="2144" y="3235"/>
                      </a:lnTo>
                      <a:lnTo>
                        <a:pt x="2124" y="3262"/>
                      </a:lnTo>
                      <a:lnTo>
                        <a:pt x="2104" y="3289"/>
                      </a:lnTo>
                      <a:lnTo>
                        <a:pt x="2083" y="3316"/>
                      </a:lnTo>
                      <a:lnTo>
                        <a:pt x="2064" y="3343"/>
                      </a:lnTo>
                      <a:lnTo>
                        <a:pt x="2046" y="3370"/>
                      </a:lnTo>
                      <a:lnTo>
                        <a:pt x="2028" y="3395"/>
                      </a:lnTo>
                      <a:lnTo>
                        <a:pt x="2011" y="3422"/>
                      </a:lnTo>
                      <a:lnTo>
                        <a:pt x="1995" y="3447"/>
                      </a:lnTo>
                      <a:lnTo>
                        <a:pt x="1980" y="3473"/>
                      </a:lnTo>
                      <a:lnTo>
                        <a:pt x="1966" y="3498"/>
                      </a:lnTo>
                      <a:lnTo>
                        <a:pt x="1953" y="3523"/>
                      </a:lnTo>
                      <a:lnTo>
                        <a:pt x="1940" y="3548"/>
                      </a:lnTo>
                      <a:lnTo>
                        <a:pt x="1929" y="3572"/>
                      </a:lnTo>
                      <a:lnTo>
                        <a:pt x="1918" y="3595"/>
                      </a:lnTo>
                      <a:lnTo>
                        <a:pt x="1910" y="3620"/>
                      </a:lnTo>
                      <a:lnTo>
                        <a:pt x="1901" y="3643"/>
                      </a:lnTo>
                      <a:lnTo>
                        <a:pt x="1615" y="4655"/>
                      </a:lnTo>
                      <a:lnTo>
                        <a:pt x="1797" y="4689"/>
                      </a:lnTo>
                      <a:lnTo>
                        <a:pt x="1802" y="4669"/>
                      </a:lnTo>
                      <a:lnTo>
                        <a:pt x="1806" y="4647"/>
                      </a:lnTo>
                      <a:lnTo>
                        <a:pt x="1811" y="4621"/>
                      </a:lnTo>
                      <a:lnTo>
                        <a:pt x="1816" y="4592"/>
                      </a:lnTo>
                      <a:lnTo>
                        <a:pt x="1821" y="4559"/>
                      </a:lnTo>
                      <a:lnTo>
                        <a:pt x="1827" y="4524"/>
                      </a:lnTo>
                      <a:lnTo>
                        <a:pt x="1833" y="4486"/>
                      </a:lnTo>
                      <a:lnTo>
                        <a:pt x="1839" y="4446"/>
                      </a:lnTo>
                      <a:lnTo>
                        <a:pt x="1845" y="4403"/>
                      </a:lnTo>
                      <a:lnTo>
                        <a:pt x="1851" y="4359"/>
                      </a:lnTo>
                      <a:lnTo>
                        <a:pt x="1858" y="4312"/>
                      </a:lnTo>
                      <a:lnTo>
                        <a:pt x="1867" y="4265"/>
                      </a:lnTo>
                      <a:lnTo>
                        <a:pt x="1875" y="4215"/>
                      </a:lnTo>
                      <a:lnTo>
                        <a:pt x="1883" y="4166"/>
                      </a:lnTo>
                      <a:lnTo>
                        <a:pt x="1893" y="4115"/>
                      </a:lnTo>
                      <a:lnTo>
                        <a:pt x="1903" y="4063"/>
                      </a:lnTo>
                      <a:lnTo>
                        <a:pt x="1913" y="4010"/>
                      </a:lnTo>
                      <a:lnTo>
                        <a:pt x="1924" y="3958"/>
                      </a:lnTo>
                      <a:lnTo>
                        <a:pt x="1936" y="3906"/>
                      </a:lnTo>
                      <a:lnTo>
                        <a:pt x="1950" y="3854"/>
                      </a:lnTo>
                      <a:lnTo>
                        <a:pt x="1964" y="3802"/>
                      </a:lnTo>
                      <a:lnTo>
                        <a:pt x="1978" y="3751"/>
                      </a:lnTo>
                      <a:lnTo>
                        <a:pt x="1994" y="3700"/>
                      </a:lnTo>
                      <a:lnTo>
                        <a:pt x="2010" y="3651"/>
                      </a:lnTo>
                      <a:lnTo>
                        <a:pt x="2028" y="3604"/>
                      </a:lnTo>
                      <a:lnTo>
                        <a:pt x="2046" y="3557"/>
                      </a:lnTo>
                      <a:lnTo>
                        <a:pt x="2066" y="3513"/>
                      </a:lnTo>
                      <a:lnTo>
                        <a:pt x="2087" y="3471"/>
                      </a:lnTo>
                      <a:lnTo>
                        <a:pt x="2108" y="3429"/>
                      </a:lnTo>
                      <a:lnTo>
                        <a:pt x="2131" y="3392"/>
                      </a:lnTo>
                      <a:lnTo>
                        <a:pt x="2156" y="3356"/>
                      </a:lnTo>
                      <a:lnTo>
                        <a:pt x="2182" y="3324"/>
                      </a:lnTo>
                      <a:lnTo>
                        <a:pt x="2207" y="3290"/>
                      </a:lnTo>
                      <a:lnTo>
                        <a:pt x="2235" y="3252"/>
                      </a:lnTo>
                      <a:lnTo>
                        <a:pt x="2264" y="3212"/>
                      </a:lnTo>
                      <a:lnTo>
                        <a:pt x="2292" y="3171"/>
                      </a:lnTo>
                      <a:lnTo>
                        <a:pt x="2322" y="3130"/>
                      </a:lnTo>
                      <a:lnTo>
                        <a:pt x="2353" y="3087"/>
                      </a:lnTo>
                      <a:lnTo>
                        <a:pt x="2383" y="3046"/>
                      </a:lnTo>
                      <a:lnTo>
                        <a:pt x="2411" y="3005"/>
                      </a:lnTo>
                      <a:lnTo>
                        <a:pt x="2438" y="2966"/>
                      </a:lnTo>
                      <a:lnTo>
                        <a:pt x="2464" y="2929"/>
                      </a:lnTo>
                      <a:lnTo>
                        <a:pt x="2488" y="2895"/>
                      </a:lnTo>
                      <a:lnTo>
                        <a:pt x="2509" y="2865"/>
                      </a:lnTo>
                      <a:lnTo>
                        <a:pt x="2527" y="2840"/>
                      </a:lnTo>
                      <a:lnTo>
                        <a:pt x="2543" y="2819"/>
                      </a:lnTo>
                      <a:lnTo>
                        <a:pt x="2553" y="2803"/>
                      </a:lnTo>
                      <a:lnTo>
                        <a:pt x="2561" y="2795"/>
                      </a:lnTo>
                      <a:lnTo>
                        <a:pt x="2588" y="2763"/>
                      </a:lnTo>
                      <a:lnTo>
                        <a:pt x="2616" y="2730"/>
                      </a:lnTo>
                      <a:lnTo>
                        <a:pt x="2644" y="2699"/>
                      </a:lnTo>
                      <a:lnTo>
                        <a:pt x="2671" y="2667"/>
                      </a:lnTo>
                      <a:lnTo>
                        <a:pt x="2699" y="2635"/>
                      </a:lnTo>
                      <a:lnTo>
                        <a:pt x="2727" y="2603"/>
                      </a:lnTo>
                      <a:lnTo>
                        <a:pt x="2755" y="2572"/>
                      </a:lnTo>
                      <a:lnTo>
                        <a:pt x="2783" y="2540"/>
                      </a:lnTo>
                      <a:lnTo>
                        <a:pt x="2811" y="2508"/>
                      </a:lnTo>
                      <a:lnTo>
                        <a:pt x="2837" y="2478"/>
                      </a:lnTo>
                      <a:lnTo>
                        <a:pt x="2865" y="2447"/>
                      </a:lnTo>
                      <a:lnTo>
                        <a:pt x="2893" y="2415"/>
                      </a:lnTo>
                      <a:lnTo>
                        <a:pt x="2919" y="2385"/>
                      </a:lnTo>
                      <a:lnTo>
                        <a:pt x="2947" y="2354"/>
                      </a:lnTo>
                      <a:lnTo>
                        <a:pt x="2973" y="2324"/>
                      </a:lnTo>
                      <a:lnTo>
                        <a:pt x="2998" y="2294"/>
                      </a:lnTo>
                      <a:lnTo>
                        <a:pt x="3025" y="2263"/>
                      </a:lnTo>
                      <a:lnTo>
                        <a:pt x="3050" y="2234"/>
                      </a:lnTo>
                      <a:lnTo>
                        <a:pt x="3075" y="2205"/>
                      </a:lnTo>
                      <a:lnTo>
                        <a:pt x="3101" y="2176"/>
                      </a:lnTo>
                      <a:lnTo>
                        <a:pt x="3125" y="2147"/>
                      </a:lnTo>
                      <a:lnTo>
                        <a:pt x="3149" y="2119"/>
                      </a:lnTo>
                      <a:lnTo>
                        <a:pt x="3172" y="2091"/>
                      </a:lnTo>
                      <a:lnTo>
                        <a:pt x="3195" y="2063"/>
                      </a:lnTo>
                      <a:lnTo>
                        <a:pt x="3217" y="2037"/>
                      </a:lnTo>
                      <a:lnTo>
                        <a:pt x="3239" y="2010"/>
                      </a:lnTo>
                      <a:lnTo>
                        <a:pt x="3261" y="1983"/>
                      </a:lnTo>
                      <a:lnTo>
                        <a:pt x="3281" y="1958"/>
                      </a:lnTo>
                      <a:lnTo>
                        <a:pt x="3302" y="1932"/>
                      </a:lnTo>
                      <a:lnTo>
                        <a:pt x="3321" y="1907"/>
                      </a:lnTo>
                      <a:lnTo>
                        <a:pt x="3339" y="1882"/>
                      </a:lnTo>
                      <a:lnTo>
                        <a:pt x="3357" y="1858"/>
                      </a:lnTo>
                      <a:lnTo>
                        <a:pt x="3405" y="1791"/>
                      </a:lnTo>
                      <a:lnTo>
                        <a:pt x="3454" y="1724"/>
                      </a:lnTo>
                      <a:lnTo>
                        <a:pt x="3505" y="1657"/>
                      </a:lnTo>
                      <a:lnTo>
                        <a:pt x="3555" y="1590"/>
                      </a:lnTo>
                      <a:lnTo>
                        <a:pt x="3607" y="1522"/>
                      </a:lnTo>
                      <a:lnTo>
                        <a:pt x="3660" y="1455"/>
                      </a:lnTo>
                      <a:lnTo>
                        <a:pt x="3714" y="1390"/>
                      </a:lnTo>
                      <a:lnTo>
                        <a:pt x="3768" y="1324"/>
                      </a:lnTo>
                      <a:lnTo>
                        <a:pt x="3825" y="1259"/>
                      </a:lnTo>
                      <a:lnTo>
                        <a:pt x="3883" y="1196"/>
                      </a:lnTo>
                      <a:lnTo>
                        <a:pt x="3942" y="1133"/>
                      </a:lnTo>
                      <a:lnTo>
                        <a:pt x="4002" y="1071"/>
                      </a:lnTo>
                      <a:lnTo>
                        <a:pt x="4064" y="1010"/>
                      </a:lnTo>
                      <a:lnTo>
                        <a:pt x="4128" y="951"/>
                      </a:lnTo>
                      <a:lnTo>
                        <a:pt x="4193" y="894"/>
                      </a:lnTo>
                      <a:lnTo>
                        <a:pt x="4260" y="838"/>
                      </a:lnTo>
                      <a:lnTo>
                        <a:pt x="4330" y="783"/>
                      </a:lnTo>
                      <a:lnTo>
                        <a:pt x="4401" y="731"/>
                      </a:lnTo>
                      <a:lnTo>
                        <a:pt x="4474" y="681"/>
                      </a:lnTo>
                      <a:lnTo>
                        <a:pt x="4550" y="633"/>
                      </a:lnTo>
                      <a:lnTo>
                        <a:pt x="4628" y="588"/>
                      </a:lnTo>
                      <a:lnTo>
                        <a:pt x="4708" y="544"/>
                      </a:lnTo>
                      <a:lnTo>
                        <a:pt x="4791" y="504"/>
                      </a:lnTo>
                      <a:lnTo>
                        <a:pt x="4876" y="467"/>
                      </a:lnTo>
                      <a:lnTo>
                        <a:pt x="4964" y="431"/>
                      </a:lnTo>
                      <a:lnTo>
                        <a:pt x="5055" y="400"/>
                      </a:lnTo>
                      <a:lnTo>
                        <a:pt x="5148" y="371"/>
                      </a:lnTo>
                      <a:lnTo>
                        <a:pt x="5245" y="345"/>
                      </a:lnTo>
                      <a:lnTo>
                        <a:pt x="5344" y="323"/>
                      </a:lnTo>
                      <a:lnTo>
                        <a:pt x="5448" y="305"/>
                      </a:lnTo>
                      <a:lnTo>
                        <a:pt x="5552" y="291"/>
                      </a:lnTo>
                      <a:lnTo>
                        <a:pt x="5662" y="280"/>
                      </a:lnTo>
                      <a:lnTo>
                        <a:pt x="5701" y="273"/>
                      </a:lnTo>
                      <a:lnTo>
                        <a:pt x="5741" y="265"/>
                      </a:lnTo>
                      <a:lnTo>
                        <a:pt x="5780" y="259"/>
                      </a:lnTo>
                      <a:lnTo>
                        <a:pt x="5819" y="253"/>
                      </a:lnTo>
                      <a:lnTo>
                        <a:pt x="5857" y="247"/>
                      </a:lnTo>
                      <a:lnTo>
                        <a:pt x="5894" y="242"/>
                      </a:lnTo>
                      <a:lnTo>
                        <a:pt x="5931" y="239"/>
                      </a:lnTo>
                      <a:lnTo>
                        <a:pt x="5967" y="234"/>
                      </a:lnTo>
                      <a:lnTo>
                        <a:pt x="6003" y="231"/>
                      </a:lnTo>
                      <a:lnTo>
                        <a:pt x="6038" y="228"/>
                      </a:lnTo>
                      <a:lnTo>
                        <a:pt x="6072" y="225"/>
                      </a:lnTo>
                      <a:lnTo>
                        <a:pt x="6104" y="223"/>
                      </a:lnTo>
                      <a:lnTo>
                        <a:pt x="6137" y="222"/>
                      </a:lnTo>
                      <a:lnTo>
                        <a:pt x="6167" y="219"/>
                      </a:lnTo>
                      <a:lnTo>
                        <a:pt x="6197" y="218"/>
                      </a:lnTo>
                      <a:lnTo>
                        <a:pt x="6226" y="217"/>
                      </a:lnTo>
                      <a:lnTo>
                        <a:pt x="6252" y="217"/>
                      </a:lnTo>
                      <a:lnTo>
                        <a:pt x="6279" y="216"/>
                      </a:lnTo>
                      <a:lnTo>
                        <a:pt x="6303" y="216"/>
                      </a:lnTo>
                      <a:lnTo>
                        <a:pt x="6327" y="216"/>
                      </a:lnTo>
                      <a:lnTo>
                        <a:pt x="6348" y="216"/>
                      </a:lnTo>
                      <a:lnTo>
                        <a:pt x="6368" y="216"/>
                      </a:lnTo>
                      <a:lnTo>
                        <a:pt x="6387" y="216"/>
                      </a:lnTo>
                      <a:lnTo>
                        <a:pt x="6404" y="216"/>
                      </a:lnTo>
                      <a:lnTo>
                        <a:pt x="6418" y="216"/>
                      </a:lnTo>
                      <a:lnTo>
                        <a:pt x="6431" y="217"/>
                      </a:lnTo>
                      <a:lnTo>
                        <a:pt x="6444" y="217"/>
                      </a:lnTo>
                      <a:lnTo>
                        <a:pt x="6453" y="217"/>
                      </a:lnTo>
                      <a:lnTo>
                        <a:pt x="6460" y="218"/>
                      </a:lnTo>
                      <a:lnTo>
                        <a:pt x="6465" y="218"/>
                      </a:lnTo>
                      <a:lnTo>
                        <a:pt x="6469" y="218"/>
                      </a:lnTo>
                      <a:lnTo>
                        <a:pt x="6470" y="218"/>
                      </a:lnTo>
                      <a:lnTo>
                        <a:pt x="7527" y="0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1219170"/>
                  <a:endParaRPr lang="en-US" sz="2400" dirty="0">
                    <a:solidFill>
                      <a:srgbClr val="0055A0"/>
                    </a:solidFill>
                    <a:latin typeface="Arial"/>
                  </a:endParaRPr>
                </a:p>
              </p:txBody>
            </p:sp>
            <p:sp>
              <p:nvSpPr>
                <p:cNvPr id="46" name="Freeform 32">
                  <a:extLst>
                    <a:ext uri="{FF2B5EF4-FFF2-40B4-BE49-F238E27FC236}">
                      <a16:creationId xmlns:a16="http://schemas.microsoft.com/office/drawing/2014/main" id="{14B9F2D2-3A7E-4D6C-AAE2-0AF8B052C4A6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561" y="1816"/>
                  <a:ext cx="575" cy="494"/>
                </a:xfrm>
                <a:custGeom>
                  <a:avLst/>
                  <a:gdLst/>
                  <a:ahLst/>
                  <a:cxnLst>
                    <a:cxn ang="0">
                      <a:pos x="2877" y="0"/>
                    </a:cxn>
                    <a:cxn ang="0">
                      <a:pos x="2461" y="747"/>
                    </a:cxn>
                    <a:cxn ang="0">
                      <a:pos x="1745" y="1577"/>
                    </a:cxn>
                    <a:cxn ang="0">
                      <a:pos x="1477" y="2470"/>
                    </a:cxn>
                    <a:cxn ang="0">
                      <a:pos x="764" y="2335"/>
                    </a:cxn>
                    <a:cxn ang="0">
                      <a:pos x="278" y="2083"/>
                    </a:cxn>
                    <a:cxn ang="0">
                      <a:pos x="0" y="1821"/>
                    </a:cxn>
                  </a:cxnLst>
                  <a:rect l="0" t="0" r="r" b="b"/>
                  <a:pathLst>
                    <a:path w="2877" h="2470">
                      <a:moveTo>
                        <a:pt x="2877" y="0"/>
                      </a:moveTo>
                      <a:lnTo>
                        <a:pt x="2461" y="747"/>
                      </a:lnTo>
                      <a:lnTo>
                        <a:pt x="1745" y="1577"/>
                      </a:lnTo>
                      <a:lnTo>
                        <a:pt x="1477" y="2470"/>
                      </a:lnTo>
                      <a:lnTo>
                        <a:pt x="764" y="2335"/>
                      </a:lnTo>
                      <a:lnTo>
                        <a:pt x="278" y="2083"/>
                      </a:lnTo>
                      <a:lnTo>
                        <a:pt x="0" y="1821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1219170"/>
                  <a:endParaRPr lang="en-US" sz="2400" dirty="0">
                    <a:solidFill>
                      <a:srgbClr val="0055A0"/>
                    </a:solidFill>
                    <a:latin typeface="Arial"/>
                  </a:endParaRPr>
                </a:p>
              </p:txBody>
            </p:sp>
            <p:sp>
              <p:nvSpPr>
                <p:cNvPr id="47" name="Freeform 33">
                  <a:extLst>
                    <a:ext uri="{FF2B5EF4-FFF2-40B4-BE49-F238E27FC236}">
                      <a16:creationId xmlns:a16="http://schemas.microsoft.com/office/drawing/2014/main" id="{4AC92581-BF87-4765-A39B-E2140799E9D8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870" y="1925"/>
                  <a:ext cx="183" cy="13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915" y="207"/>
                    </a:cxn>
                    <a:cxn ang="0">
                      <a:pos x="915" y="650"/>
                    </a:cxn>
                  </a:cxnLst>
                  <a:rect l="0" t="0" r="r" b="b"/>
                  <a:pathLst>
                    <a:path w="915" h="650">
                      <a:moveTo>
                        <a:pt x="0" y="0"/>
                      </a:moveTo>
                      <a:lnTo>
                        <a:pt x="915" y="207"/>
                      </a:lnTo>
                      <a:lnTo>
                        <a:pt x="915" y="650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1219170"/>
                  <a:endParaRPr lang="en-US" sz="2400" dirty="0">
                    <a:solidFill>
                      <a:srgbClr val="0055A0"/>
                    </a:solidFill>
                    <a:latin typeface="Arial"/>
                  </a:endParaRPr>
                </a:p>
              </p:txBody>
            </p:sp>
            <p:sp>
              <p:nvSpPr>
                <p:cNvPr id="48" name="Freeform 34">
                  <a:extLst>
                    <a:ext uri="{FF2B5EF4-FFF2-40B4-BE49-F238E27FC236}">
                      <a16:creationId xmlns:a16="http://schemas.microsoft.com/office/drawing/2014/main" id="{805C5C23-C2C3-4F68-BEC5-C5812B10FD48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736" y="2089"/>
                  <a:ext cx="174" cy="15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70" y="230"/>
                    </a:cxn>
                    <a:cxn ang="0">
                      <a:pos x="870" y="758"/>
                    </a:cxn>
                  </a:cxnLst>
                  <a:rect l="0" t="0" r="r" b="b"/>
                  <a:pathLst>
                    <a:path w="870" h="758">
                      <a:moveTo>
                        <a:pt x="0" y="0"/>
                      </a:moveTo>
                      <a:lnTo>
                        <a:pt x="870" y="230"/>
                      </a:lnTo>
                      <a:lnTo>
                        <a:pt x="870" y="758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1219170"/>
                  <a:endParaRPr lang="en-US" sz="2400" dirty="0">
                    <a:solidFill>
                      <a:srgbClr val="0055A0"/>
                    </a:solidFill>
                    <a:latin typeface="Arial"/>
                  </a:endParaRPr>
                </a:p>
              </p:txBody>
            </p:sp>
            <p:sp>
              <p:nvSpPr>
                <p:cNvPr id="49" name="Line 35">
                  <a:extLst>
                    <a:ext uri="{FF2B5EF4-FFF2-40B4-BE49-F238E27FC236}">
                      <a16:creationId xmlns:a16="http://schemas.microsoft.com/office/drawing/2014/main" id="{834662B8-C2E6-48E0-B723-85F17999D780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854" y="2312"/>
                  <a:ext cx="1" cy="9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1219170"/>
                  <a:endParaRPr lang="en-US" sz="2400" dirty="0">
                    <a:solidFill>
                      <a:srgbClr val="0055A0"/>
                    </a:solidFill>
                    <a:latin typeface="Arial"/>
                  </a:endParaRPr>
                </a:p>
              </p:txBody>
            </p:sp>
            <p:sp>
              <p:nvSpPr>
                <p:cNvPr id="50" name="Line 36">
                  <a:extLst>
                    <a:ext uri="{FF2B5EF4-FFF2-40B4-BE49-F238E27FC236}">
                      <a16:creationId xmlns:a16="http://schemas.microsoft.com/office/drawing/2014/main" id="{4907CA16-D33A-468A-87DA-A8EED8394431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712" y="2283"/>
                  <a:ext cx="1" cy="86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1219170"/>
                  <a:endParaRPr lang="en-US" sz="2400" dirty="0">
                    <a:solidFill>
                      <a:srgbClr val="0055A0"/>
                    </a:solidFill>
                    <a:latin typeface="Arial"/>
                  </a:endParaRPr>
                </a:p>
              </p:txBody>
            </p:sp>
            <p:sp>
              <p:nvSpPr>
                <p:cNvPr id="51" name="Line 37">
                  <a:extLst>
                    <a:ext uri="{FF2B5EF4-FFF2-40B4-BE49-F238E27FC236}">
                      <a16:creationId xmlns:a16="http://schemas.microsoft.com/office/drawing/2014/main" id="{3E77D6EC-D3BF-4679-8A12-F97D18F229B0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616" y="2232"/>
                  <a:ext cx="1" cy="87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1219170"/>
                  <a:endParaRPr lang="en-US" sz="2400" dirty="0">
                    <a:solidFill>
                      <a:srgbClr val="0055A0"/>
                    </a:solidFill>
                    <a:latin typeface="Arial"/>
                  </a:endParaRPr>
                </a:p>
              </p:txBody>
            </p:sp>
            <p:sp>
              <p:nvSpPr>
                <p:cNvPr id="52" name="Freeform 38">
                  <a:extLst>
                    <a:ext uri="{FF2B5EF4-FFF2-40B4-BE49-F238E27FC236}">
                      <a16:creationId xmlns:a16="http://schemas.microsoft.com/office/drawing/2014/main" id="{13D86F59-89CC-4A57-8859-4E3DEA13A7CE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136" y="1574"/>
                  <a:ext cx="393" cy="235"/>
                </a:xfrm>
                <a:custGeom>
                  <a:avLst/>
                  <a:gdLst/>
                  <a:ahLst/>
                  <a:cxnLst>
                    <a:cxn ang="0">
                      <a:pos x="1963" y="307"/>
                    </a:cxn>
                    <a:cxn ang="0">
                      <a:pos x="1620" y="4"/>
                    </a:cxn>
                    <a:cxn ang="0">
                      <a:pos x="1620" y="4"/>
                    </a:cxn>
                    <a:cxn ang="0">
                      <a:pos x="1597" y="2"/>
                    </a:cxn>
                    <a:cxn ang="0">
                      <a:pos x="1572" y="0"/>
                    </a:cxn>
                    <a:cxn ang="0">
                      <a:pos x="1542" y="2"/>
                    </a:cxn>
                    <a:cxn ang="0">
                      <a:pos x="1509" y="4"/>
                    </a:cxn>
                    <a:cxn ang="0">
                      <a:pos x="1474" y="8"/>
                    </a:cxn>
                    <a:cxn ang="0">
                      <a:pos x="1437" y="14"/>
                    </a:cxn>
                    <a:cxn ang="0">
                      <a:pos x="1396" y="20"/>
                    </a:cxn>
                    <a:cxn ang="0">
                      <a:pos x="1353" y="28"/>
                    </a:cxn>
                    <a:cxn ang="0">
                      <a:pos x="1308" y="39"/>
                    </a:cxn>
                    <a:cxn ang="0">
                      <a:pos x="1260" y="50"/>
                    </a:cxn>
                    <a:cxn ang="0">
                      <a:pos x="1211" y="64"/>
                    </a:cxn>
                    <a:cxn ang="0">
                      <a:pos x="1160" y="78"/>
                    </a:cxn>
                    <a:cxn ang="0">
                      <a:pos x="1107" y="94"/>
                    </a:cxn>
                    <a:cxn ang="0">
                      <a:pos x="1053" y="112"/>
                    </a:cxn>
                    <a:cxn ang="0">
                      <a:pos x="997" y="131"/>
                    </a:cxn>
                    <a:cxn ang="0">
                      <a:pos x="940" y="151"/>
                    </a:cxn>
                    <a:cxn ang="0">
                      <a:pos x="882" y="174"/>
                    </a:cxn>
                    <a:cxn ang="0">
                      <a:pos x="824" y="197"/>
                    </a:cxn>
                    <a:cxn ang="0">
                      <a:pos x="765" y="222"/>
                    </a:cxn>
                    <a:cxn ang="0">
                      <a:pos x="704" y="249"/>
                    </a:cxn>
                    <a:cxn ang="0">
                      <a:pos x="644" y="277"/>
                    </a:cxn>
                    <a:cxn ang="0">
                      <a:pos x="584" y="306"/>
                    </a:cxn>
                    <a:cxn ang="0">
                      <a:pos x="523" y="336"/>
                    </a:cxn>
                    <a:cxn ang="0">
                      <a:pos x="463" y="369"/>
                    </a:cxn>
                    <a:cxn ang="0">
                      <a:pos x="403" y="402"/>
                    </a:cxn>
                    <a:cxn ang="0">
                      <a:pos x="342" y="437"/>
                    </a:cxn>
                    <a:cxn ang="0">
                      <a:pos x="282" y="474"/>
                    </a:cxn>
                    <a:cxn ang="0">
                      <a:pos x="225" y="512"/>
                    </a:cxn>
                    <a:cxn ang="0">
                      <a:pos x="167" y="551"/>
                    </a:cxn>
                    <a:cxn ang="0">
                      <a:pos x="109" y="592"/>
                    </a:cxn>
                    <a:cxn ang="0">
                      <a:pos x="54" y="634"/>
                    </a:cxn>
                    <a:cxn ang="0">
                      <a:pos x="0" y="677"/>
                    </a:cxn>
                    <a:cxn ang="0">
                      <a:pos x="0" y="925"/>
                    </a:cxn>
                    <a:cxn ang="0">
                      <a:pos x="639" y="1177"/>
                    </a:cxn>
                  </a:cxnLst>
                  <a:rect l="0" t="0" r="r" b="b"/>
                  <a:pathLst>
                    <a:path w="1963" h="1177">
                      <a:moveTo>
                        <a:pt x="1963" y="307"/>
                      </a:moveTo>
                      <a:lnTo>
                        <a:pt x="1620" y="4"/>
                      </a:lnTo>
                      <a:lnTo>
                        <a:pt x="1620" y="4"/>
                      </a:lnTo>
                      <a:lnTo>
                        <a:pt x="1597" y="2"/>
                      </a:lnTo>
                      <a:lnTo>
                        <a:pt x="1572" y="0"/>
                      </a:lnTo>
                      <a:lnTo>
                        <a:pt x="1542" y="2"/>
                      </a:lnTo>
                      <a:lnTo>
                        <a:pt x="1509" y="4"/>
                      </a:lnTo>
                      <a:lnTo>
                        <a:pt x="1474" y="8"/>
                      </a:lnTo>
                      <a:lnTo>
                        <a:pt x="1437" y="14"/>
                      </a:lnTo>
                      <a:lnTo>
                        <a:pt x="1396" y="20"/>
                      </a:lnTo>
                      <a:lnTo>
                        <a:pt x="1353" y="28"/>
                      </a:lnTo>
                      <a:lnTo>
                        <a:pt x="1308" y="39"/>
                      </a:lnTo>
                      <a:lnTo>
                        <a:pt x="1260" y="50"/>
                      </a:lnTo>
                      <a:lnTo>
                        <a:pt x="1211" y="64"/>
                      </a:lnTo>
                      <a:lnTo>
                        <a:pt x="1160" y="78"/>
                      </a:lnTo>
                      <a:lnTo>
                        <a:pt x="1107" y="94"/>
                      </a:lnTo>
                      <a:lnTo>
                        <a:pt x="1053" y="112"/>
                      </a:lnTo>
                      <a:lnTo>
                        <a:pt x="997" y="131"/>
                      </a:lnTo>
                      <a:lnTo>
                        <a:pt x="940" y="151"/>
                      </a:lnTo>
                      <a:lnTo>
                        <a:pt x="882" y="174"/>
                      </a:lnTo>
                      <a:lnTo>
                        <a:pt x="824" y="197"/>
                      </a:lnTo>
                      <a:lnTo>
                        <a:pt x="765" y="222"/>
                      </a:lnTo>
                      <a:lnTo>
                        <a:pt x="704" y="249"/>
                      </a:lnTo>
                      <a:lnTo>
                        <a:pt x="644" y="277"/>
                      </a:lnTo>
                      <a:lnTo>
                        <a:pt x="584" y="306"/>
                      </a:lnTo>
                      <a:lnTo>
                        <a:pt x="523" y="336"/>
                      </a:lnTo>
                      <a:lnTo>
                        <a:pt x="463" y="369"/>
                      </a:lnTo>
                      <a:lnTo>
                        <a:pt x="403" y="402"/>
                      </a:lnTo>
                      <a:lnTo>
                        <a:pt x="342" y="437"/>
                      </a:lnTo>
                      <a:lnTo>
                        <a:pt x="282" y="474"/>
                      </a:lnTo>
                      <a:lnTo>
                        <a:pt x="225" y="512"/>
                      </a:lnTo>
                      <a:lnTo>
                        <a:pt x="167" y="551"/>
                      </a:lnTo>
                      <a:lnTo>
                        <a:pt x="109" y="592"/>
                      </a:lnTo>
                      <a:lnTo>
                        <a:pt x="54" y="634"/>
                      </a:lnTo>
                      <a:lnTo>
                        <a:pt x="0" y="677"/>
                      </a:lnTo>
                      <a:lnTo>
                        <a:pt x="0" y="925"/>
                      </a:lnTo>
                      <a:lnTo>
                        <a:pt x="639" y="1177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1219170"/>
                  <a:endParaRPr lang="en-US" sz="2400" dirty="0">
                    <a:solidFill>
                      <a:srgbClr val="0055A0"/>
                    </a:solidFill>
                    <a:latin typeface="Arial"/>
                  </a:endParaRPr>
                </a:p>
              </p:txBody>
            </p:sp>
            <p:sp>
              <p:nvSpPr>
                <p:cNvPr id="53" name="Line 39">
                  <a:extLst>
                    <a:ext uri="{FF2B5EF4-FFF2-40B4-BE49-F238E27FC236}">
                      <a16:creationId xmlns:a16="http://schemas.microsoft.com/office/drawing/2014/main" id="{BD961335-A602-498B-ADBD-7FE8A7D1D490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 flipH="1" flipV="1">
                  <a:off x="1139" y="1713"/>
                  <a:ext cx="124" cy="5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1219170"/>
                  <a:endParaRPr lang="en-US" sz="2400" dirty="0">
                    <a:solidFill>
                      <a:srgbClr val="0055A0"/>
                    </a:solidFill>
                    <a:latin typeface="Arial"/>
                  </a:endParaRPr>
                </a:p>
              </p:txBody>
            </p:sp>
            <p:sp>
              <p:nvSpPr>
                <p:cNvPr id="54" name="Freeform 41">
                  <a:extLst>
                    <a:ext uri="{FF2B5EF4-FFF2-40B4-BE49-F238E27FC236}">
                      <a16:creationId xmlns:a16="http://schemas.microsoft.com/office/drawing/2014/main" id="{5C32330F-B0EB-4432-A142-D01EBC88D1DF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132" y="1459"/>
                  <a:ext cx="393" cy="209"/>
                </a:xfrm>
                <a:custGeom>
                  <a:avLst/>
                  <a:gdLst/>
                  <a:ahLst/>
                  <a:cxnLst>
                    <a:cxn ang="0">
                      <a:pos x="1690" y="7"/>
                    </a:cxn>
                    <a:cxn ang="0">
                      <a:pos x="1640" y="2"/>
                    </a:cxn>
                    <a:cxn ang="0">
                      <a:pos x="1575" y="0"/>
                    </a:cxn>
                    <a:cxn ang="0">
                      <a:pos x="1496" y="1"/>
                    </a:cxn>
                    <a:cxn ang="0">
                      <a:pos x="1406" y="6"/>
                    </a:cxn>
                    <a:cxn ang="0">
                      <a:pos x="1306" y="15"/>
                    </a:cxn>
                    <a:cxn ang="0">
                      <a:pos x="1198" y="30"/>
                    </a:cxn>
                    <a:cxn ang="0">
                      <a:pos x="1083" y="49"/>
                    </a:cxn>
                    <a:cxn ang="0">
                      <a:pos x="961" y="75"/>
                    </a:cxn>
                    <a:cxn ang="0">
                      <a:pos x="837" y="106"/>
                    </a:cxn>
                    <a:cxn ang="0">
                      <a:pos x="711" y="145"/>
                    </a:cxn>
                    <a:cxn ang="0">
                      <a:pos x="584" y="191"/>
                    </a:cxn>
                    <a:cxn ang="0">
                      <a:pos x="458" y="245"/>
                    </a:cxn>
                    <a:cxn ang="0">
                      <a:pos x="336" y="307"/>
                    </a:cxn>
                    <a:cxn ang="0">
                      <a:pos x="217" y="377"/>
                    </a:cxn>
                    <a:cxn ang="0">
                      <a:pos x="105" y="457"/>
                    </a:cxn>
                    <a:cxn ang="0">
                      <a:pos x="0" y="547"/>
                    </a:cxn>
                    <a:cxn ang="0">
                      <a:pos x="641" y="1047"/>
                    </a:cxn>
                    <a:cxn ang="0">
                      <a:pos x="664" y="1009"/>
                    </a:cxn>
                    <a:cxn ang="0">
                      <a:pos x="719" y="938"/>
                    </a:cxn>
                    <a:cxn ang="0">
                      <a:pos x="783" y="870"/>
                    </a:cxn>
                    <a:cxn ang="0">
                      <a:pos x="855" y="805"/>
                    </a:cxn>
                    <a:cxn ang="0">
                      <a:pos x="935" y="746"/>
                    </a:cxn>
                    <a:cxn ang="0">
                      <a:pos x="1020" y="690"/>
                    </a:cxn>
                    <a:cxn ang="0">
                      <a:pos x="1109" y="639"/>
                    </a:cxn>
                    <a:cxn ang="0">
                      <a:pos x="1203" y="593"/>
                    </a:cxn>
                    <a:cxn ang="0">
                      <a:pos x="1298" y="552"/>
                    </a:cxn>
                    <a:cxn ang="0">
                      <a:pos x="1394" y="514"/>
                    </a:cxn>
                    <a:cxn ang="0">
                      <a:pos x="1490" y="483"/>
                    </a:cxn>
                    <a:cxn ang="0">
                      <a:pos x="1586" y="456"/>
                    </a:cxn>
                    <a:cxn ang="0">
                      <a:pos x="1678" y="434"/>
                    </a:cxn>
                    <a:cxn ang="0">
                      <a:pos x="1766" y="417"/>
                    </a:cxn>
                    <a:cxn ang="0">
                      <a:pos x="1850" y="406"/>
                    </a:cxn>
                    <a:cxn ang="0">
                      <a:pos x="1927" y="401"/>
                    </a:cxn>
                    <a:cxn ang="0">
                      <a:pos x="1963" y="210"/>
                    </a:cxn>
                  </a:cxnLst>
                  <a:rect l="0" t="0" r="r" b="b"/>
                  <a:pathLst>
                    <a:path w="1963" h="1047">
                      <a:moveTo>
                        <a:pt x="1690" y="7"/>
                      </a:moveTo>
                      <a:lnTo>
                        <a:pt x="1690" y="7"/>
                      </a:lnTo>
                      <a:lnTo>
                        <a:pt x="1667" y="5"/>
                      </a:lnTo>
                      <a:lnTo>
                        <a:pt x="1640" y="2"/>
                      </a:lnTo>
                      <a:lnTo>
                        <a:pt x="1610" y="1"/>
                      </a:lnTo>
                      <a:lnTo>
                        <a:pt x="1575" y="0"/>
                      </a:lnTo>
                      <a:lnTo>
                        <a:pt x="1537" y="0"/>
                      </a:lnTo>
                      <a:lnTo>
                        <a:pt x="1496" y="1"/>
                      </a:lnTo>
                      <a:lnTo>
                        <a:pt x="1453" y="3"/>
                      </a:lnTo>
                      <a:lnTo>
                        <a:pt x="1406" y="6"/>
                      </a:lnTo>
                      <a:lnTo>
                        <a:pt x="1358" y="11"/>
                      </a:lnTo>
                      <a:lnTo>
                        <a:pt x="1306" y="15"/>
                      </a:lnTo>
                      <a:lnTo>
                        <a:pt x="1254" y="23"/>
                      </a:lnTo>
                      <a:lnTo>
                        <a:pt x="1198" y="30"/>
                      </a:lnTo>
                      <a:lnTo>
                        <a:pt x="1140" y="39"/>
                      </a:lnTo>
                      <a:lnTo>
                        <a:pt x="1083" y="49"/>
                      </a:lnTo>
                      <a:lnTo>
                        <a:pt x="1023" y="62"/>
                      </a:lnTo>
                      <a:lnTo>
                        <a:pt x="961" y="75"/>
                      </a:lnTo>
                      <a:lnTo>
                        <a:pt x="900" y="89"/>
                      </a:lnTo>
                      <a:lnTo>
                        <a:pt x="837" y="106"/>
                      </a:lnTo>
                      <a:lnTo>
                        <a:pt x="774" y="125"/>
                      </a:lnTo>
                      <a:lnTo>
                        <a:pt x="711" y="145"/>
                      </a:lnTo>
                      <a:lnTo>
                        <a:pt x="647" y="167"/>
                      </a:lnTo>
                      <a:lnTo>
                        <a:pt x="584" y="191"/>
                      </a:lnTo>
                      <a:lnTo>
                        <a:pt x="521" y="217"/>
                      </a:lnTo>
                      <a:lnTo>
                        <a:pt x="458" y="245"/>
                      </a:lnTo>
                      <a:lnTo>
                        <a:pt x="396" y="274"/>
                      </a:lnTo>
                      <a:lnTo>
                        <a:pt x="336" y="307"/>
                      </a:lnTo>
                      <a:lnTo>
                        <a:pt x="276" y="341"/>
                      </a:lnTo>
                      <a:lnTo>
                        <a:pt x="217" y="377"/>
                      </a:lnTo>
                      <a:lnTo>
                        <a:pt x="160" y="416"/>
                      </a:lnTo>
                      <a:lnTo>
                        <a:pt x="105" y="457"/>
                      </a:lnTo>
                      <a:lnTo>
                        <a:pt x="52" y="501"/>
                      </a:lnTo>
                      <a:lnTo>
                        <a:pt x="0" y="547"/>
                      </a:lnTo>
                      <a:lnTo>
                        <a:pt x="0" y="793"/>
                      </a:lnTo>
                      <a:lnTo>
                        <a:pt x="641" y="1047"/>
                      </a:lnTo>
                      <a:lnTo>
                        <a:pt x="641" y="1047"/>
                      </a:lnTo>
                      <a:lnTo>
                        <a:pt x="664" y="1009"/>
                      </a:lnTo>
                      <a:lnTo>
                        <a:pt x="691" y="973"/>
                      </a:lnTo>
                      <a:lnTo>
                        <a:pt x="719" y="938"/>
                      </a:lnTo>
                      <a:lnTo>
                        <a:pt x="750" y="902"/>
                      </a:lnTo>
                      <a:lnTo>
                        <a:pt x="783" y="870"/>
                      </a:lnTo>
                      <a:lnTo>
                        <a:pt x="818" y="837"/>
                      </a:lnTo>
                      <a:lnTo>
                        <a:pt x="855" y="805"/>
                      </a:lnTo>
                      <a:lnTo>
                        <a:pt x="894" y="775"/>
                      </a:lnTo>
                      <a:lnTo>
                        <a:pt x="935" y="746"/>
                      </a:lnTo>
                      <a:lnTo>
                        <a:pt x="977" y="717"/>
                      </a:lnTo>
                      <a:lnTo>
                        <a:pt x="1020" y="690"/>
                      </a:lnTo>
                      <a:lnTo>
                        <a:pt x="1065" y="665"/>
                      </a:lnTo>
                      <a:lnTo>
                        <a:pt x="1109" y="639"/>
                      </a:lnTo>
                      <a:lnTo>
                        <a:pt x="1156" y="616"/>
                      </a:lnTo>
                      <a:lnTo>
                        <a:pt x="1203" y="593"/>
                      </a:lnTo>
                      <a:lnTo>
                        <a:pt x="1250" y="571"/>
                      </a:lnTo>
                      <a:lnTo>
                        <a:pt x="1298" y="552"/>
                      </a:lnTo>
                      <a:lnTo>
                        <a:pt x="1346" y="532"/>
                      </a:lnTo>
                      <a:lnTo>
                        <a:pt x="1394" y="514"/>
                      </a:lnTo>
                      <a:lnTo>
                        <a:pt x="1442" y="498"/>
                      </a:lnTo>
                      <a:lnTo>
                        <a:pt x="1490" y="483"/>
                      </a:lnTo>
                      <a:lnTo>
                        <a:pt x="1539" y="468"/>
                      </a:lnTo>
                      <a:lnTo>
                        <a:pt x="1586" y="456"/>
                      </a:lnTo>
                      <a:lnTo>
                        <a:pt x="1632" y="444"/>
                      </a:lnTo>
                      <a:lnTo>
                        <a:pt x="1678" y="434"/>
                      </a:lnTo>
                      <a:lnTo>
                        <a:pt x="1723" y="426"/>
                      </a:lnTo>
                      <a:lnTo>
                        <a:pt x="1766" y="417"/>
                      </a:lnTo>
                      <a:lnTo>
                        <a:pt x="1809" y="411"/>
                      </a:lnTo>
                      <a:lnTo>
                        <a:pt x="1850" y="406"/>
                      </a:lnTo>
                      <a:lnTo>
                        <a:pt x="1890" y="402"/>
                      </a:lnTo>
                      <a:lnTo>
                        <a:pt x="1927" y="401"/>
                      </a:lnTo>
                      <a:lnTo>
                        <a:pt x="1963" y="400"/>
                      </a:lnTo>
                      <a:lnTo>
                        <a:pt x="1963" y="210"/>
                      </a:lnTo>
                      <a:lnTo>
                        <a:pt x="1690" y="7"/>
                      </a:lnTo>
                    </a:path>
                  </a:pathLst>
                </a:custGeom>
                <a:solidFill>
                  <a:srgbClr val="FFC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1219170"/>
                  <a:endParaRPr lang="en-US" sz="2400" dirty="0">
                    <a:solidFill>
                      <a:srgbClr val="0055A0"/>
                    </a:solidFill>
                    <a:latin typeface="Arial"/>
                  </a:endParaRPr>
                </a:p>
              </p:txBody>
            </p:sp>
            <p:sp>
              <p:nvSpPr>
                <p:cNvPr id="55" name="Freeform 42">
                  <a:extLst>
                    <a:ext uri="{FF2B5EF4-FFF2-40B4-BE49-F238E27FC236}">
                      <a16:creationId xmlns:a16="http://schemas.microsoft.com/office/drawing/2014/main" id="{6EC25913-887B-43F4-A2FA-2C02EE3FF947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259" y="1502"/>
                  <a:ext cx="263" cy="169"/>
                </a:xfrm>
                <a:custGeom>
                  <a:avLst/>
                  <a:gdLst/>
                  <a:ahLst/>
                  <a:cxnLst>
                    <a:cxn ang="0">
                      <a:pos x="1317" y="0"/>
                    </a:cxn>
                    <a:cxn ang="0">
                      <a:pos x="1317" y="0"/>
                    </a:cxn>
                    <a:cxn ang="0">
                      <a:pos x="1281" y="1"/>
                    </a:cxn>
                    <a:cxn ang="0">
                      <a:pos x="1244" y="2"/>
                    </a:cxn>
                    <a:cxn ang="0">
                      <a:pos x="1204" y="6"/>
                    </a:cxn>
                    <a:cxn ang="0">
                      <a:pos x="1163" y="10"/>
                    </a:cxn>
                    <a:cxn ang="0">
                      <a:pos x="1121" y="18"/>
                    </a:cxn>
                    <a:cxn ang="0">
                      <a:pos x="1078" y="25"/>
                    </a:cxn>
                    <a:cxn ang="0">
                      <a:pos x="1032" y="35"/>
                    </a:cxn>
                    <a:cxn ang="0">
                      <a:pos x="988" y="44"/>
                    </a:cxn>
                    <a:cxn ang="0">
                      <a:pos x="941" y="57"/>
                    </a:cxn>
                    <a:cxn ang="0">
                      <a:pos x="894" y="69"/>
                    </a:cxn>
                    <a:cxn ang="0">
                      <a:pos x="846" y="83"/>
                    </a:cxn>
                    <a:cxn ang="0">
                      <a:pos x="799" y="99"/>
                    </a:cxn>
                    <a:cxn ang="0">
                      <a:pos x="751" y="116"/>
                    </a:cxn>
                    <a:cxn ang="0">
                      <a:pos x="703" y="134"/>
                    </a:cxn>
                    <a:cxn ang="0">
                      <a:pos x="654" y="154"/>
                    </a:cxn>
                    <a:cxn ang="0">
                      <a:pos x="606" y="174"/>
                    </a:cxn>
                    <a:cxn ang="0">
                      <a:pos x="559" y="195"/>
                    </a:cxn>
                    <a:cxn ang="0">
                      <a:pos x="512" y="218"/>
                    </a:cxn>
                    <a:cxn ang="0">
                      <a:pos x="467" y="242"/>
                    </a:cxn>
                    <a:cxn ang="0">
                      <a:pos x="421" y="268"/>
                    </a:cxn>
                    <a:cxn ang="0">
                      <a:pos x="378" y="293"/>
                    </a:cxn>
                    <a:cxn ang="0">
                      <a:pos x="334" y="321"/>
                    </a:cxn>
                    <a:cxn ang="0">
                      <a:pos x="292" y="349"/>
                    </a:cxn>
                    <a:cxn ang="0">
                      <a:pos x="253" y="379"/>
                    </a:cxn>
                    <a:cxn ang="0">
                      <a:pos x="214" y="410"/>
                    </a:cxn>
                    <a:cxn ang="0">
                      <a:pos x="177" y="441"/>
                    </a:cxn>
                    <a:cxn ang="0">
                      <a:pos x="142" y="474"/>
                    </a:cxn>
                    <a:cxn ang="0">
                      <a:pos x="108" y="507"/>
                    </a:cxn>
                    <a:cxn ang="0">
                      <a:pos x="78" y="542"/>
                    </a:cxn>
                    <a:cxn ang="0">
                      <a:pos x="49" y="577"/>
                    </a:cxn>
                    <a:cxn ang="0">
                      <a:pos x="23" y="613"/>
                    </a:cxn>
                    <a:cxn ang="0">
                      <a:pos x="0" y="651"/>
                    </a:cxn>
                    <a:cxn ang="0">
                      <a:pos x="0" y="843"/>
                    </a:cxn>
                  </a:cxnLst>
                  <a:rect l="0" t="0" r="r" b="b"/>
                  <a:pathLst>
                    <a:path w="1317" h="843">
                      <a:moveTo>
                        <a:pt x="1317" y="0"/>
                      </a:moveTo>
                      <a:lnTo>
                        <a:pt x="1317" y="0"/>
                      </a:lnTo>
                      <a:lnTo>
                        <a:pt x="1281" y="1"/>
                      </a:lnTo>
                      <a:lnTo>
                        <a:pt x="1244" y="2"/>
                      </a:lnTo>
                      <a:lnTo>
                        <a:pt x="1204" y="6"/>
                      </a:lnTo>
                      <a:lnTo>
                        <a:pt x="1163" y="10"/>
                      </a:lnTo>
                      <a:lnTo>
                        <a:pt x="1121" y="18"/>
                      </a:lnTo>
                      <a:lnTo>
                        <a:pt x="1078" y="25"/>
                      </a:lnTo>
                      <a:lnTo>
                        <a:pt x="1032" y="35"/>
                      </a:lnTo>
                      <a:lnTo>
                        <a:pt x="988" y="44"/>
                      </a:lnTo>
                      <a:lnTo>
                        <a:pt x="941" y="57"/>
                      </a:lnTo>
                      <a:lnTo>
                        <a:pt x="894" y="69"/>
                      </a:lnTo>
                      <a:lnTo>
                        <a:pt x="846" y="83"/>
                      </a:lnTo>
                      <a:lnTo>
                        <a:pt x="799" y="99"/>
                      </a:lnTo>
                      <a:lnTo>
                        <a:pt x="751" y="116"/>
                      </a:lnTo>
                      <a:lnTo>
                        <a:pt x="703" y="134"/>
                      </a:lnTo>
                      <a:lnTo>
                        <a:pt x="654" y="154"/>
                      </a:lnTo>
                      <a:lnTo>
                        <a:pt x="606" y="174"/>
                      </a:lnTo>
                      <a:lnTo>
                        <a:pt x="559" y="195"/>
                      </a:lnTo>
                      <a:lnTo>
                        <a:pt x="512" y="218"/>
                      </a:lnTo>
                      <a:lnTo>
                        <a:pt x="467" y="242"/>
                      </a:lnTo>
                      <a:lnTo>
                        <a:pt x="421" y="268"/>
                      </a:lnTo>
                      <a:lnTo>
                        <a:pt x="378" y="293"/>
                      </a:lnTo>
                      <a:lnTo>
                        <a:pt x="334" y="321"/>
                      </a:lnTo>
                      <a:lnTo>
                        <a:pt x="292" y="349"/>
                      </a:lnTo>
                      <a:lnTo>
                        <a:pt x="253" y="379"/>
                      </a:lnTo>
                      <a:lnTo>
                        <a:pt x="214" y="410"/>
                      </a:lnTo>
                      <a:lnTo>
                        <a:pt x="177" y="441"/>
                      </a:lnTo>
                      <a:lnTo>
                        <a:pt x="142" y="474"/>
                      </a:lnTo>
                      <a:lnTo>
                        <a:pt x="108" y="507"/>
                      </a:lnTo>
                      <a:lnTo>
                        <a:pt x="78" y="542"/>
                      </a:lnTo>
                      <a:lnTo>
                        <a:pt x="49" y="577"/>
                      </a:lnTo>
                      <a:lnTo>
                        <a:pt x="23" y="613"/>
                      </a:lnTo>
                      <a:lnTo>
                        <a:pt x="0" y="651"/>
                      </a:lnTo>
                      <a:lnTo>
                        <a:pt x="0" y="843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1219170"/>
                  <a:endParaRPr lang="en-US" sz="2400" dirty="0">
                    <a:solidFill>
                      <a:srgbClr val="0055A0"/>
                    </a:solidFill>
                    <a:latin typeface="Arial"/>
                  </a:endParaRPr>
                </a:p>
              </p:txBody>
            </p:sp>
            <p:sp>
              <p:nvSpPr>
                <p:cNvPr id="56" name="Line 43">
                  <a:extLst>
                    <a:ext uri="{FF2B5EF4-FFF2-40B4-BE49-F238E27FC236}">
                      <a16:creationId xmlns:a16="http://schemas.microsoft.com/office/drawing/2014/main" id="{1B1869E0-835A-45FE-8AC6-BEA1CABE964A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 flipH="1" flipV="1">
                  <a:off x="1135" y="1574"/>
                  <a:ext cx="124" cy="58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1219170"/>
                  <a:endParaRPr lang="en-US" sz="2400" dirty="0">
                    <a:solidFill>
                      <a:srgbClr val="0055A0"/>
                    </a:solidFill>
                    <a:latin typeface="Arial"/>
                  </a:endParaRPr>
                </a:p>
              </p:txBody>
            </p:sp>
            <p:sp>
              <p:nvSpPr>
                <p:cNvPr id="57" name="Freeform 44">
                  <a:extLst>
                    <a:ext uri="{FF2B5EF4-FFF2-40B4-BE49-F238E27FC236}">
                      <a16:creationId xmlns:a16="http://schemas.microsoft.com/office/drawing/2014/main" id="{21681642-2497-42A2-A56A-7FC9C53C2B99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85" y="2271"/>
                  <a:ext cx="72" cy="43"/>
                </a:xfrm>
                <a:custGeom>
                  <a:avLst/>
                  <a:gdLst/>
                  <a:ahLst/>
                  <a:cxnLst>
                    <a:cxn ang="0">
                      <a:pos x="192" y="0"/>
                    </a:cxn>
                    <a:cxn ang="0">
                      <a:pos x="360" y="207"/>
                    </a:cxn>
                    <a:cxn ang="0">
                      <a:pos x="0" y="219"/>
                    </a:cxn>
                    <a:cxn ang="0">
                      <a:pos x="192" y="0"/>
                    </a:cxn>
                  </a:cxnLst>
                  <a:rect l="0" t="0" r="r" b="b"/>
                  <a:pathLst>
                    <a:path w="360" h="219">
                      <a:moveTo>
                        <a:pt x="192" y="0"/>
                      </a:moveTo>
                      <a:lnTo>
                        <a:pt x="360" y="207"/>
                      </a:lnTo>
                      <a:lnTo>
                        <a:pt x="0" y="219"/>
                      </a:lnTo>
                      <a:lnTo>
                        <a:pt x="192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1219170"/>
                  <a:endParaRPr lang="en-US" sz="2400" dirty="0">
                    <a:solidFill>
                      <a:srgbClr val="0055A0"/>
                    </a:solidFill>
                    <a:latin typeface="Arial"/>
                  </a:endParaRPr>
                </a:p>
              </p:txBody>
            </p:sp>
            <p:sp>
              <p:nvSpPr>
                <p:cNvPr id="58" name="Freeform 45">
                  <a:extLst>
                    <a:ext uri="{FF2B5EF4-FFF2-40B4-BE49-F238E27FC236}">
                      <a16:creationId xmlns:a16="http://schemas.microsoft.com/office/drawing/2014/main" id="{E21AFBE0-C66B-43AA-8AB8-02A1A5BF37E8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85" y="2271"/>
                  <a:ext cx="72" cy="43"/>
                </a:xfrm>
                <a:custGeom>
                  <a:avLst/>
                  <a:gdLst/>
                  <a:ahLst/>
                  <a:cxnLst>
                    <a:cxn ang="0">
                      <a:pos x="192" y="0"/>
                    </a:cxn>
                    <a:cxn ang="0">
                      <a:pos x="360" y="207"/>
                    </a:cxn>
                    <a:cxn ang="0">
                      <a:pos x="0" y="219"/>
                    </a:cxn>
                    <a:cxn ang="0">
                      <a:pos x="192" y="0"/>
                    </a:cxn>
                  </a:cxnLst>
                  <a:rect l="0" t="0" r="r" b="b"/>
                  <a:pathLst>
                    <a:path w="360" h="219">
                      <a:moveTo>
                        <a:pt x="192" y="0"/>
                      </a:moveTo>
                      <a:lnTo>
                        <a:pt x="360" y="207"/>
                      </a:lnTo>
                      <a:lnTo>
                        <a:pt x="0" y="219"/>
                      </a:lnTo>
                      <a:lnTo>
                        <a:pt x="192" y="0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1219170"/>
                  <a:endParaRPr lang="en-US" sz="2400" dirty="0">
                    <a:solidFill>
                      <a:srgbClr val="0055A0"/>
                    </a:solidFill>
                    <a:latin typeface="Arial"/>
                  </a:endParaRPr>
                </a:p>
              </p:txBody>
            </p:sp>
            <p:sp>
              <p:nvSpPr>
                <p:cNvPr id="59" name="Freeform 46">
                  <a:extLst>
                    <a:ext uri="{FF2B5EF4-FFF2-40B4-BE49-F238E27FC236}">
                      <a16:creationId xmlns:a16="http://schemas.microsoft.com/office/drawing/2014/main" id="{10488C17-DACA-4EC2-B3EB-35BDA69BAAF9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01" y="2154"/>
                  <a:ext cx="77" cy="48"/>
                </a:xfrm>
                <a:custGeom>
                  <a:avLst/>
                  <a:gdLst/>
                  <a:ahLst/>
                  <a:cxnLst>
                    <a:cxn ang="0">
                      <a:pos x="131" y="241"/>
                    </a:cxn>
                    <a:cxn ang="0">
                      <a:pos x="386" y="0"/>
                    </a:cxn>
                    <a:cxn ang="0">
                      <a:pos x="0" y="90"/>
                    </a:cxn>
                    <a:cxn ang="0">
                      <a:pos x="131" y="241"/>
                    </a:cxn>
                  </a:cxnLst>
                  <a:rect l="0" t="0" r="r" b="b"/>
                  <a:pathLst>
                    <a:path w="386" h="241">
                      <a:moveTo>
                        <a:pt x="131" y="241"/>
                      </a:moveTo>
                      <a:lnTo>
                        <a:pt x="386" y="0"/>
                      </a:lnTo>
                      <a:lnTo>
                        <a:pt x="0" y="90"/>
                      </a:lnTo>
                      <a:lnTo>
                        <a:pt x="131" y="24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1219170"/>
                  <a:endParaRPr lang="en-US" sz="2400" dirty="0">
                    <a:solidFill>
                      <a:srgbClr val="0055A0"/>
                    </a:solidFill>
                    <a:latin typeface="Arial"/>
                  </a:endParaRPr>
                </a:p>
              </p:txBody>
            </p:sp>
            <p:sp>
              <p:nvSpPr>
                <p:cNvPr id="60" name="Freeform 47">
                  <a:extLst>
                    <a:ext uri="{FF2B5EF4-FFF2-40B4-BE49-F238E27FC236}">
                      <a16:creationId xmlns:a16="http://schemas.microsoft.com/office/drawing/2014/main" id="{5695C8B3-B6DC-4267-98EC-1F955AC84227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01" y="2154"/>
                  <a:ext cx="77" cy="48"/>
                </a:xfrm>
                <a:custGeom>
                  <a:avLst/>
                  <a:gdLst/>
                  <a:ahLst/>
                  <a:cxnLst>
                    <a:cxn ang="0">
                      <a:pos x="131" y="241"/>
                    </a:cxn>
                    <a:cxn ang="0">
                      <a:pos x="386" y="0"/>
                    </a:cxn>
                    <a:cxn ang="0">
                      <a:pos x="0" y="90"/>
                    </a:cxn>
                    <a:cxn ang="0">
                      <a:pos x="131" y="241"/>
                    </a:cxn>
                  </a:cxnLst>
                  <a:rect l="0" t="0" r="r" b="b"/>
                  <a:pathLst>
                    <a:path w="386" h="241">
                      <a:moveTo>
                        <a:pt x="131" y="241"/>
                      </a:moveTo>
                      <a:lnTo>
                        <a:pt x="386" y="0"/>
                      </a:lnTo>
                      <a:lnTo>
                        <a:pt x="0" y="90"/>
                      </a:lnTo>
                      <a:lnTo>
                        <a:pt x="131" y="241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1219170"/>
                  <a:endParaRPr lang="en-US" sz="2400" dirty="0">
                    <a:solidFill>
                      <a:srgbClr val="0055A0"/>
                    </a:solidFill>
                    <a:latin typeface="Arial"/>
                  </a:endParaRPr>
                </a:p>
              </p:txBody>
            </p:sp>
            <p:sp>
              <p:nvSpPr>
                <p:cNvPr id="61" name="Freeform 48">
                  <a:extLst>
                    <a:ext uri="{FF2B5EF4-FFF2-40B4-BE49-F238E27FC236}">
                      <a16:creationId xmlns:a16="http://schemas.microsoft.com/office/drawing/2014/main" id="{71AD6A49-DAF2-4F22-8DCC-5E8AB0810053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504" y="2355"/>
                  <a:ext cx="72" cy="36"/>
                </a:xfrm>
                <a:custGeom>
                  <a:avLst/>
                  <a:gdLst/>
                  <a:ahLst/>
                  <a:cxnLst>
                    <a:cxn ang="0">
                      <a:pos x="92" y="0"/>
                    </a:cxn>
                    <a:cxn ang="0">
                      <a:pos x="359" y="146"/>
                    </a:cxn>
                    <a:cxn ang="0">
                      <a:pos x="0" y="179"/>
                    </a:cxn>
                    <a:cxn ang="0">
                      <a:pos x="92" y="0"/>
                    </a:cxn>
                  </a:cxnLst>
                  <a:rect l="0" t="0" r="r" b="b"/>
                  <a:pathLst>
                    <a:path w="359" h="179">
                      <a:moveTo>
                        <a:pt x="92" y="0"/>
                      </a:moveTo>
                      <a:lnTo>
                        <a:pt x="359" y="146"/>
                      </a:lnTo>
                      <a:lnTo>
                        <a:pt x="0" y="179"/>
                      </a:lnTo>
                      <a:lnTo>
                        <a:pt x="92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1219170"/>
                  <a:endParaRPr lang="en-US" sz="2400" dirty="0">
                    <a:solidFill>
                      <a:srgbClr val="0055A0"/>
                    </a:solidFill>
                    <a:latin typeface="Arial"/>
                  </a:endParaRPr>
                </a:p>
              </p:txBody>
            </p:sp>
            <p:sp>
              <p:nvSpPr>
                <p:cNvPr id="62" name="Freeform 49">
                  <a:extLst>
                    <a:ext uri="{FF2B5EF4-FFF2-40B4-BE49-F238E27FC236}">
                      <a16:creationId xmlns:a16="http://schemas.microsoft.com/office/drawing/2014/main" id="{E12AB9A4-D438-4251-8633-D2B19303EA7C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504" y="2355"/>
                  <a:ext cx="72" cy="36"/>
                </a:xfrm>
                <a:custGeom>
                  <a:avLst/>
                  <a:gdLst/>
                  <a:ahLst/>
                  <a:cxnLst>
                    <a:cxn ang="0">
                      <a:pos x="92" y="0"/>
                    </a:cxn>
                    <a:cxn ang="0">
                      <a:pos x="359" y="146"/>
                    </a:cxn>
                    <a:cxn ang="0">
                      <a:pos x="0" y="179"/>
                    </a:cxn>
                    <a:cxn ang="0">
                      <a:pos x="92" y="0"/>
                    </a:cxn>
                  </a:cxnLst>
                  <a:rect l="0" t="0" r="r" b="b"/>
                  <a:pathLst>
                    <a:path w="359" h="179">
                      <a:moveTo>
                        <a:pt x="92" y="0"/>
                      </a:moveTo>
                      <a:lnTo>
                        <a:pt x="359" y="146"/>
                      </a:lnTo>
                      <a:lnTo>
                        <a:pt x="0" y="179"/>
                      </a:lnTo>
                      <a:lnTo>
                        <a:pt x="92" y="0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1219170"/>
                  <a:endParaRPr lang="en-US" sz="2400" dirty="0">
                    <a:solidFill>
                      <a:srgbClr val="0055A0"/>
                    </a:solidFill>
                    <a:latin typeface="Arial"/>
                  </a:endParaRPr>
                </a:p>
              </p:txBody>
            </p:sp>
            <p:sp>
              <p:nvSpPr>
                <p:cNvPr id="63" name="Freeform 50">
                  <a:extLst>
                    <a:ext uri="{FF2B5EF4-FFF2-40B4-BE49-F238E27FC236}">
                      <a16:creationId xmlns:a16="http://schemas.microsoft.com/office/drawing/2014/main" id="{98360B97-B1BA-4021-8B02-CA3B9D907189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745" y="2438"/>
                  <a:ext cx="52" cy="47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56" y="51"/>
                    </a:cxn>
                    <a:cxn ang="0">
                      <a:pos x="38" y="23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56" h="235">
                      <a:moveTo>
                        <a:pt x="0" y="0"/>
                      </a:moveTo>
                      <a:lnTo>
                        <a:pt x="256" y="51"/>
                      </a:lnTo>
                      <a:lnTo>
                        <a:pt x="38" y="23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1219170"/>
                  <a:endParaRPr lang="en-US" sz="2400" dirty="0">
                    <a:solidFill>
                      <a:srgbClr val="0055A0"/>
                    </a:solidFill>
                    <a:latin typeface="Arial"/>
                  </a:endParaRPr>
                </a:p>
              </p:txBody>
            </p:sp>
            <p:sp>
              <p:nvSpPr>
                <p:cNvPr id="64" name="Freeform 51">
                  <a:extLst>
                    <a:ext uri="{FF2B5EF4-FFF2-40B4-BE49-F238E27FC236}">
                      <a16:creationId xmlns:a16="http://schemas.microsoft.com/office/drawing/2014/main" id="{CE1C42E0-E394-4464-BC25-EC9C6F79D22A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745" y="2438"/>
                  <a:ext cx="52" cy="47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56" y="51"/>
                    </a:cxn>
                    <a:cxn ang="0">
                      <a:pos x="38" y="23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56" h="235">
                      <a:moveTo>
                        <a:pt x="0" y="0"/>
                      </a:moveTo>
                      <a:lnTo>
                        <a:pt x="256" y="51"/>
                      </a:lnTo>
                      <a:lnTo>
                        <a:pt x="38" y="235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1219170"/>
                  <a:endParaRPr lang="en-US" sz="2400" dirty="0">
                    <a:solidFill>
                      <a:srgbClr val="0055A0"/>
                    </a:solidFill>
                    <a:latin typeface="Arial"/>
                  </a:endParaRPr>
                </a:p>
              </p:txBody>
            </p:sp>
          </p:grp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20A7C254-B304-42BB-BFE4-17AA30119B21}"/>
                  </a:ext>
                </a:extLst>
              </p:cNvPr>
              <p:cNvSpPr txBox="1"/>
              <p:nvPr/>
            </p:nvSpPr>
            <p:spPr>
              <a:xfrm>
                <a:off x="5443167" y="774481"/>
                <a:ext cx="1454966" cy="2847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1219170"/>
                <a:r>
                  <a:rPr lang="en-US" sz="1867" dirty="0">
                    <a:solidFill>
                      <a:srgbClr val="4D4D4D">
                        <a:lumMod val="50000"/>
                      </a:srgbClr>
                    </a:solidFill>
                    <a:latin typeface="Arial"/>
                  </a:rPr>
                  <a:t>Extraction optics</a:t>
                </a: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90984FD7-4F77-4FF8-951E-379A1CAFD2A0}"/>
                  </a:ext>
                </a:extLst>
              </p:cNvPr>
              <p:cNvSpPr txBox="1"/>
              <p:nvPr/>
            </p:nvSpPr>
            <p:spPr>
              <a:xfrm>
                <a:off x="6868814" y="1021923"/>
                <a:ext cx="1908585" cy="3434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1219170"/>
                <a:r>
                  <a:rPr lang="en-US" sz="1867" dirty="0">
                    <a:solidFill>
                      <a:srgbClr val="4D4D4D">
                        <a:lumMod val="50000"/>
                      </a:srgbClr>
                    </a:solidFill>
                    <a:latin typeface="Arial"/>
                  </a:rPr>
                  <a:t>Mass separator</a:t>
                </a:r>
              </a:p>
            </p:txBody>
          </p:sp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8260F07A-42AC-4A85-B961-F1684E7F123E}"/>
                  </a:ext>
                </a:extLst>
              </p:cNvPr>
              <p:cNvCxnSpPr/>
              <p:nvPr/>
            </p:nvCxnSpPr>
            <p:spPr>
              <a:xfrm flipV="1">
                <a:off x="5493141" y="1076325"/>
                <a:ext cx="136134" cy="115322"/>
              </a:xfrm>
              <a:prstGeom prst="line">
                <a:avLst/>
              </a:prstGeom>
              <a:ln>
                <a:solidFill>
                  <a:schemeClr val="accent6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A2A8F876-FD70-4462-BD79-D586A5C52FC7}"/>
                  </a:ext>
                </a:extLst>
              </p:cNvPr>
              <p:cNvCxnSpPr/>
              <p:nvPr/>
            </p:nvCxnSpPr>
            <p:spPr>
              <a:xfrm flipV="1">
                <a:off x="6627045" y="1219408"/>
                <a:ext cx="204723" cy="84516"/>
              </a:xfrm>
              <a:prstGeom prst="line">
                <a:avLst/>
              </a:prstGeom>
              <a:ln>
                <a:solidFill>
                  <a:schemeClr val="accent6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D9E124A4-7403-401E-9C01-CC1B906B7903}"/>
                </a:ext>
              </a:extLst>
            </p:cNvPr>
            <p:cNvCxnSpPr/>
            <p:nvPr/>
          </p:nvCxnSpPr>
          <p:spPr>
            <a:xfrm flipV="1">
              <a:off x="4637391" y="1501051"/>
              <a:ext cx="36904" cy="93670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942C2AF5-135A-4D8D-91F6-A77C7F21B104}"/>
                </a:ext>
              </a:extLst>
            </p:cNvPr>
            <p:cNvSpPr txBox="1"/>
            <p:nvPr/>
          </p:nvSpPr>
          <p:spPr>
            <a:xfrm>
              <a:off x="3985982" y="1614952"/>
              <a:ext cx="974594" cy="2847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219170"/>
              <a:r>
                <a:rPr lang="en-US" sz="1867" dirty="0">
                  <a:solidFill>
                    <a:srgbClr val="4D4D4D">
                      <a:lumMod val="50000"/>
                    </a:srgbClr>
                  </a:solidFill>
                  <a:latin typeface="Arial"/>
                </a:rPr>
                <a:t>Target unit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CAE8F8D9-952E-4A58-9ABF-E29788F1968D}"/>
                </a:ext>
              </a:extLst>
            </p:cNvPr>
            <p:cNvSpPr txBox="1"/>
            <p:nvPr/>
          </p:nvSpPr>
          <p:spPr>
            <a:xfrm>
              <a:off x="4293044" y="513578"/>
              <a:ext cx="1766755" cy="34348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219170"/>
              <a:r>
                <a:rPr lang="en-US" sz="1867" dirty="0">
                  <a:solidFill>
                    <a:srgbClr val="4D4D4D">
                      <a:lumMod val="50000"/>
                    </a:srgbClr>
                  </a:solidFill>
                  <a:latin typeface="Arial"/>
                </a:rPr>
                <a:t>1.4-GeV Protons</a:t>
              </a:r>
            </a:p>
          </p:txBody>
        </p:sp>
      </p:grpSp>
      <p:sp>
        <p:nvSpPr>
          <p:cNvPr id="66" name="Oval 65">
            <a:extLst>
              <a:ext uri="{FF2B5EF4-FFF2-40B4-BE49-F238E27FC236}">
                <a16:creationId xmlns:a16="http://schemas.microsoft.com/office/drawing/2014/main" id="{404C5BC2-4191-4FE7-BA88-36993AE65CC0}"/>
              </a:ext>
            </a:extLst>
          </p:cNvPr>
          <p:cNvSpPr/>
          <p:nvPr/>
        </p:nvSpPr>
        <p:spPr>
          <a:xfrm>
            <a:off x="2770137" y="3218696"/>
            <a:ext cx="432048" cy="39484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488DA4C0-7A42-4370-A1E1-655268C84A48}"/>
              </a:ext>
            </a:extLst>
          </p:cNvPr>
          <p:cNvCxnSpPr>
            <a:stCxn id="66" idx="3"/>
          </p:cNvCxnSpPr>
          <p:nvPr/>
        </p:nvCxnSpPr>
        <p:spPr>
          <a:xfrm>
            <a:off x="2833409" y="3555718"/>
            <a:ext cx="2828978" cy="217753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5D275BA7-4044-4CF3-9B9B-264D8A0A6281}"/>
              </a:ext>
            </a:extLst>
          </p:cNvPr>
          <p:cNvCxnSpPr>
            <a:stCxn id="66" idx="0"/>
          </p:cNvCxnSpPr>
          <p:nvPr/>
        </p:nvCxnSpPr>
        <p:spPr>
          <a:xfrm>
            <a:off x="2986161" y="3218696"/>
            <a:ext cx="6350199" cy="394846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1" name="Group 70">
            <a:extLst>
              <a:ext uri="{FF2B5EF4-FFF2-40B4-BE49-F238E27FC236}">
                <a16:creationId xmlns:a16="http://schemas.microsoft.com/office/drawing/2014/main" id="{6644752F-2F2F-408A-AD1E-38F72D9E488D}"/>
              </a:ext>
            </a:extLst>
          </p:cNvPr>
          <p:cNvGrpSpPr/>
          <p:nvPr/>
        </p:nvGrpSpPr>
        <p:grpSpPr>
          <a:xfrm>
            <a:off x="10136156" y="153012"/>
            <a:ext cx="2081236" cy="726207"/>
            <a:chOff x="10462731" y="4619906"/>
            <a:chExt cx="2081236" cy="726207"/>
          </a:xfrm>
        </p:grpSpPr>
        <p:pic>
          <p:nvPicPr>
            <p:cNvPr id="72" name="Picture 71">
              <a:extLst>
                <a:ext uri="{FF2B5EF4-FFF2-40B4-BE49-F238E27FC236}">
                  <a16:creationId xmlns:a16="http://schemas.microsoft.com/office/drawing/2014/main" id="{80939DB5-D7A8-467C-88DE-7B29FA6E7656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10462731" y="4914291"/>
              <a:ext cx="1898748" cy="431822"/>
            </a:xfrm>
            <a:prstGeom prst="rect">
              <a:avLst/>
            </a:prstGeom>
          </p:spPr>
        </p:pic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84E73261-85F1-49F1-A998-527C30E2DE67}"/>
                </a:ext>
              </a:extLst>
            </p:cNvPr>
            <p:cNvSpPr txBox="1"/>
            <p:nvPr/>
          </p:nvSpPr>
          <p:spPr>
            <a:xfrm>
              <a:off x="10698261" y="4619906"/>
              <a:ext cx="184570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Adapted from</a:t>
              </a:r>
            </a:p>
          </p:txBody>
        </p:sp>
      </p:grpSp>
      <p:sp>
        <p:nvSpPr>
          <p:cNvPr id="2" name="Footer Placeholder 21">
            <a:extLst>
              <a:ext uri="{FF2B5EF4-FFF2-40B4-BE49-F238E27FC236}">
                <a16:creationId xmlns:a16="http://schemas.microsoft.com/office/drawing/2014/main" id="{DCB75FEE-9FFC-E832-9AAA-09ED3C77D8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83632" y="6408000"/>
            <a:ext cx="8424936" cy="365125"/>
          </a:xfrm>
        </p:spPr>
        <p:txBody>
          <a:bodyPr/>
          <a:lstStyle/>
          <a:p>
            <a:r>
              <a:rPr lang="en-US" dirty="0" err="1"/>
              <a:t>S.Stegemann</a:t>
            </a:r>
            <a:r>
              <a:rPr lang="en-US" dirty="0"/>
              <a:t>  |  ISCC meeting | 7 Nov. 2022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F24490A-1EC0-5B29-C39D-F525E6755645}"/>
              </a:ext>
            </a:extLst>
          </p:cNvPr>
          <p:cNvSpPr/>
          <p:nvPr/>
        </p:nvSpPr>
        <p:spPr>
          <a:xfrm>
            <a:off x="6384032" y="4394373"/>
            <a:ext cx="565311" cy="2587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4301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082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>
                <p:cTn id="19" repeatCount="indefinite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4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13" grpId="0" animBg="1"/>
      <p:bldP spid="6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A picture containing arrow&#10;&#10;Description automatically generated">
            <a:extLst>
              <a:ext uri="{FF2B5EF4-FFF2-40B4-BE49-F238E27FC236}">
                <a16:creationId xmlns:a16="http://schemas.microsoft.com/office/drawing/2014/main" id="{D718DAA0-C85E-43A6-B6FE-D09B6CC705C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336" y="44624"/>
            <a:ext cx="4550364" cy="5749607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C5F34D-8BA9-49D1-B796-51B7520616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295C722-F295-4A44-B78E-39F32BB93078}"/>
              </a:ext>
            </a:extLst>
          </p:cNvPr>
          <p:cNvSpPr txBox="1"/>
          <p:nvPr/>
        </p:nvSpPr>
        <p:spPr bwMode="auto">
          <a:xfrm>
            <a:off x="47328" y="5856265"/>
            <a:ext cx="49685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K.-H. Schmidt, et al. Phys. Rev. ST Accel. Beams </a:t>
            </a:r>
            <a:r>
              <a:rPr lang="en-GB" sz="1000" b="1" dirty="0"/>
              <a:t>10 </a:t>
            </a:r>
            <a:r>
              <a:rPr lang="en-GB" sz="1000" dirty="0"/>
              <a:t>(2007), 014701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4ED9BCE-7768-4EC8-AA3B-38BF91BA775B}"/>
              </a:ext>
            </a:extLst>
          </p:cNvPr>
          <p:cNvSpPr txBox="1"/>
          <p:nvPr/>
        </p:nvSpPr>
        <p:spPr bwMode="auto">
          <a:xfrm>
            <a:off x="6023992" y="332656"/>
            <a:ext cx="6048672" cy="1021556"/>
          </a:xfrm>
          <a:prstGeom prst="roundRect">
            <a:avLst/>
          </a:prstGeom>
          <a:noFill/>
          <a:ln w="25400">
            <a:solidFill>
              <a:schemeClr val="tx1"/>
            </a:solidFill>
          </a:ln>
          <a:effectLst>
            <a:softEdge rad="0"/>
          </a:effectLst>
        </p:spPr>
        <p:txBody>
          <a:bodyPr wrap="square" rtlCol="0">
            <a:spAutoFit/>
          </a:bodyPr>
          <a:lstStyle/>
          <a:p>
            <a:r>
              <a:rPr lang="en-US" dirty="0"/>
              <a:t>Increase in spallation residues when increasing proton (deuteron) energy on </a:t>
            </a:r>
            <a:r>
              <a:rPr lang="en-US" baseline="30000" dirty="0"/>
              <a:t>208</a:t>
            </a:r>
            <a:r>
              <a:rPr lang="en-US" dirty="0"/>
              <a:t>Pb measured in inverse kinematics at GSI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AF2F80E-F822-4804-8248-50B41FEE796B}"/>
              </a:ext>
            </a:extLst>
          </p:cNvPr>
          <p:cNvSpPr txBox="1"/>
          <p:nvPr/>
        </p:nvSpPr>
        <p:spPr bwMode="auto">
          <a:xfrm>
            <a:off x="6042920" y="1844824"/>
            <a:ext cx="6048672" cy="715089"/>
          </a:xfrm>
          <a:prstGeom prst="roundRect">
            <a:avLst/>
          </a:prstGeom>
          <a:noFill/>
          <a:ln w="25400">
            <a:solidFill>
              <a:schemeClr val="tx1"/>
            </a:solidFill>
          </a:ln>
          <a:effectLst>
            <a:softEdge rad="0"/>
          </a:effectLst>
        </p:spPr>
        <p:txBody>
          <a:bodyPr wrap="square" rtlCol="0">
            <a:spAutoFit/>
          </a:bodyPr>
          <a:lstStyle/>
          <a:p>
            <a:r>
              <a:rPr lang="en-US" dirty="0"/>
              <a:t>Increased yields of deep spallation products from spallation evaporation reactions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9D8E252-FA68-49FB-BA95-BEC8699024AF}"/>
              </a:ext>
            </a:extLst>
          </p:cNvPr>
          <p:cNvSpPr txBox="1"/>
          <p:nvPr/>
        </p:nvSpPr>
        <p:spPr bwMode="auto">
          <a:xfrm>
            <a:off x="6023992" y="3131134"/>
            <a:ext cx="6048672" cy="715089"/>
          </a:xfrm>
          <a:prstGeom prst="roundRect">
            <a:avLst/>
          </a:prstGeom>
          <a:noFill/>
          <a:ln w="25400">
            <a:solidFill>
              <a:schemeClr val="tx1"/>
            </a:solidFill>
          </a:ln>
          <a:effectLst>
            <a:softEdge rad="0"/>
          </a:effectLst>
        </p:spPr>
        <p:txBody>
          <a:bodyPr wrap="square" rtlCol="0">
            <a:spAutoFit/>
          </a:bodyPr>
          <a:lstStyle/>
          <a:p>
            <a:r>
              <a:rPr lang="en-US" dirty="0"/>
              <a:t>Residues close to valley of stability at A ~ 100 less affected (spallation fission products)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8B7ED74-E935-4882-B650-B0F25CF325E4}"/>
              </a:ext>
            </a:extLst>
          </p:cNvPr>
          <p:cNvSpPr txBox="1"/>
          <p:nvPr/>
        </p:nvSpPr>
        <p:spPr bwMode="auto">
          <a:xfrm>
            <a:off x="6042920" y="4463100"/>
            <a:ext cx="6029744" cy="1021556"/>
          </a:xfrm>
          <a:prstGeom prst="roundRect">
            <a:avLst/>
          </a:prstGeom>
          <a:noFill/>
          <a:ln w="25400">
            <a:solidFill>
              <a:srgbClr val="FF0000"/>
            </a:solidFill>
          </a:ln>
          <a:effectLst>
            <a:softEdge rad="0"/>
          </a:effectLst>
        </p:spPr>
        <p:txBody>
          <a:bodyPr wrap="square" rtlCol="0">
            <a:spAutoFit/>
          </a:bodyPr>
          <a:lstStyle/>
          <a:p>
            <a:r>
              <a:rPr lang="en-US" dirty="0"/>
              <a:t>Proposal:</a:t>
            </a:r>
            <a:br>
              <a:rPr lang="en-US" dirty="0"/>
            </a:br>
            <a:r>
              <a:rPr lang="en-US" dirty="0"/>
              <a:t>Verify expected gains in production yields in respective regions of the nuclear chart </a:t>
            </a:r>
            <a:endParaRPr lang="en-GB" dirty="0"/>
          </a:p>
        </p:txBody>
      </p:sp>
      <p:sp>
        <p:nvSpPr>
          <p:cNvPr id="12" name="Footer Placeholder 21">
            <a:extLst>
              <a:ext uri="{FF2B5EF4-FFF2-40B4-BE49-F238E27FC236}">
                <a16:creationId xmlns:a16="http://schemas.microsoft.com/office/drawing/2014/main" id="{B8D478D3-900C-DFE2-0616-98575EAAA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83632" y="6408000"/>
            <a:ext cx="8424936" cy="365125"/>
          </a:xfrm>
        </p:spPr>
        <p:txBody>
          <a:bodyPr/>
          <a:lstStyle/>
          <a:p>
            <a:r>
              <a:rPr lang="en-US" dirty="0" err="1"/>
              <a:t>S.Stegemann</a:t>
            </a:r>
            <a:r>
              <a:rPr lang="en-US" dirty="0"/>
              <a:t>  |  ISCC meeting | 7 Nov. 2022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CF51129-FCDB-8371-C3A2-B928E507366B}"/>
              </a:ext>
            </a:extLst>
          </p:cNvPr>
          <p:cNvSpPr txBox="1"/>
          <p:nvPr/>
        </p:nvSpPr>
        <p:spPr bwMode="auto">
          <a:xfrm>
            <a:off x="47328" y="6119718"/>
            <a:ext cx="56886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B. Fernández-Dom</a:t>
            </a:r>
            <a:r>
              <a:rPr lang="en-GB" sz="1000" b="0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í</a:t>
            </a:r>
            <a:r>
              <a:rPr lang="en-GB" sz="1000" dirty="0"/>
              <a:t>nguez, et al. Nuclear Physics A 747 (2005), 227–267.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FEC88F9-64DE-771B-ACEE-EEEB70A49165}"/>
              </a:ext>
            </a:extLst>
          </p:cNvPr>
          <p:cNvSpPr txBox="1"/>
          <p:nvPr/>
        </p:nvSpPr>
        <p:spPr bwMode="auto">
          <a:xfrm>
            <a:off x="4367808" y="6119231"/>
            <a:ext cx="49685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T. </a:t>
            </a:r>
            <a:r>
              <a:rPr lang="en-GB" sz="1000" dirty="0" err="1"/>
              <a:t>Enqvist</a:t>
            </a:r>
            <a:r>
              <a:rPr lang="en-GB" sz="1000" dirty="0"/>
              <a:t>, et al. Nuclear Physics A 686 (2001), 481–524.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93F7509-F84A-DC99-F26D-4F6120BD052A}"/>
              </a:ext>
            </a:extLst>
          </p:cNvPr>
          <p:cNvSpPr txBox="1"/>
          <p:nvPr/>
        </p:nvSpPr>
        <p:spPr bwMode="auto">
          <a:xfrm>
            <a:off x="4367808" y="5857200"/>
            <a:ext cx="49685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L. </a:t>
            </a:r>
            <a:r>
              <a:rPr lang="en-GB" sz="1000" dirty="0" err="1"/>
              <a:t>Audouin</a:t>
            </a:r>
            <a:r>
              <a:rPr lang="en-GB" sz="1000" dirty="0"/>
              <a:t>, et al. Nuclear Physics A 768 (2006), 1–21.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E2F8A5A-4F7D-573D-CCED-477F5CFFFFFC}"/>
              </a:ext>
            </a:extLst>
          </p:cNvPr>
          <p:cNvSpPr txBox="1"/>
          <p:nvPr/>
        </p:nvSpPr>
        <p:spPr bwMode="auto">
          <a:xfrm>
            <a:off x="7824192" y="5857200"/>
            <a:ext cx="49685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T. </a:t>
            </a:r>
            <a:r>
              <a:rPr lang="en-GB" sz="1000" dirty="0" err="1"/>
              <a:t>Enqvist</a:t>
            </a:r>
            <a:r>
              <a:rPr lang="en-GB" sz="1000" dirty="0"/>
              <a:t>, et al. Nuclear Physics A 703 (2002), 435–465.</a:t>
            </a:r>
          </a:p>
        </p:txBody>
      </p:sp>
    </p:spTree>
    <p:extLst>
      <p:ext uri="{BB962C8B-B14F-4D97-AF65-F5344CB8AC3E}">
        <p14:creationId xmlns:p14="http://schemas.microsoft.com/office/powerpoint/2010/main" val="352258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E462B8-75FC-EEF8-9125-1926A2F754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Experimental campaign</a:t>
            </a:r>
            <a:endParaRPr lang="en-GB" dirty="0"/>
          </a:p>
        </p:txBody>
      </p:sp>
      <p:sp>
        <p:nvSpPr>
          <p:cNvPr id="7" name="Footer Placeholder 21">
            <a:extLst>
              <a:ext uri="{FF2B5EF4-FFF2-40B4-BE49-F238E27FC236}">
                <a16:creationId xmlns:a16="http://schemas.microsoft.com/office/drawing/2014/main" id="{E61C2FEB-8D0C-EB63-60EF-72BDD5EBF6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S.Stegemann</a:t>
            </a:r>
            <a:r>
              <a:rPr lang="en-US" dirty="0"/>
              <a:t>  |  ISCC meeting | 7 Nov. 2022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4D07B3-63D8-FC1B-C602-BEDCF1633A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4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324ED52-9551-BCA7-1C9F-786AA17E30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4375" y="2132856"/>
            <a:ext cx="4496019" cy="407707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C4FB862-C1A6-12C2-0F9C-76462404E66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97114" y="84875"/>
            <a:ext cx="6246204" cy="357301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3C8DF17-33FC-2A0B-FB7D-2363543AEE8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81789" y="3884415"/>
            <a:ext cx="3876854" cy="2424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40998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3691FD9-A43C-6008-487A-8EDC0ED0CD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Target and ion source configuration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4046B0-1CEF-EFE8-C06D-D9A0A564DE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5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D928FF1-9C62-78F8-B34E-44F3601D554F}"/>
              </a:ext>
            </a:extLst>
          </p:cNvPr>
          <p:cNvSpPr txBox="1"/>
          <p:nvPr/>
        </p:nvSpPr>
        <p:spPr bwMode="auto">
          <a:xfrm flipH="1">
            <a:off x="695400" y="1137518"/>
            <a:ext cx="10467449" cy="1703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August 2022: 1</a:t>
            </a:r>
            <a:r>
              <a:rPr lang="en-US" baseline="30000" dirty="0"/>
              <a:t>st</a:t>
            </a:r>
            <a:r>
              <a:rPr lang="en-US" dirty="0"/>
              <a:t> measurement campaign: UC</a:t>
            </a:r>
            <a:r>
              <a:rPr lang="en-US" baseline="-25000" dirty="0"/>
              <a:t>x</a:t>
            </a:r>
            <a:r>
              <a:rPr lang="en-US" baseline="30000" dirty="0"/>
              <a:t> </a:t>
            </a:r>
            <a:r>
              <a:rPr lang="en-US" dirty="0"/>
              <a:t>target + Ta-surface (MK1) ion source  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/>
              <a:t>Access to many surface ionized species of interest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Exploited four different laser ionization schemes	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Neutron converter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D506D6A-E73A-FAC9-4649-6F62004E6B9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0096" y="2925296"/>
            <a:ext cx="5247630" cy="295197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6C2F5B7-7948-56BF-B04B-00CACEFA0D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06212" y="2840548"/>
            <a:ext cx="5443881" cy="3036724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31E3B6BC-A537-2E48-51C5-58C5442F3174}"/>
              </a:ext>
            </a:extLst>
          </p:cNvPr>
          <p:cNvSpPr/>
          <p:nvPr/>
        </p:nvSpPr>
        <p:spPr>
          <a:xfrm>
            <a:off x="10020472" y="3483040"/>
            <a:ext cx="324000" cy="306000"/>
          </a:xfrm>
          <a:prstGeom prst="rect">
            <a:avLst/>
          </a:prstGeom>
          <a:noFill/>
          <a:ln w="285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E8B76E-DBB9-8250-517E-471C2207E45F}"/>
              </a:ext>
            </a:extLst>
          </p:cNvPr>
          <p:cNvSpPr/>
          <p:nvPr/>
        </p:nvSpPr>
        <p:spPr>
          <a:xfrm>
            <a:off x="10020472" y="4059104"/>
            <a:ext cx="324000" cy="306000"/>
          </a:xfrm>
          <a:prstGeom prst="rect">
            <a:avLst/>
          </a:prstGeom>
          <a:noFill/>
          <a:ln w="285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9FEDF21-532E-1786-6AFE-5445D9A7B7C8}"/>
              </a:ext>
            </a:extLst>
          </p:cNvPr>
          <p:cNvSpPr/>
          <p:nvPr/>
        </p:nvSpPr>
        <p:spPr>
          <a:xfrm>
            <a:off x="6708104" y="3771072"/>
            <a:ext cx="324000" cy="306000"/>
          </a:xfrm>
          <a:prstGeom prst="rect">
            <a:avLst/>
          </a:prstGeom>
          <a:noFill/>
          <a:ln w="285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C4ED4D8-B0B3-21FA-1BE3-6321E65B4376}"/>
              </a:ext>
            </a:extLst>
          </p:cNvPr>
          <p:cNvSpPr/>
          <p:nvPr/>
        </p:nvSpPr>
        <p:spPr>
          <a:xfrm>
            <a:off x="6707156" y="3467492"/>
            <a:ext cx="324000" cy="306000"/>
          </a:xfrm>
          <a:prstGeom prst="rect">
            <a:avLst/>
          </a:prstGeom>
          <a:noFill/>
          <a:ln w="285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AF81C1E-3283-5430-7D71-9EE5FB055364}"/>
              </a:ext>
            </a:extLst>
          </p:cNvPr>
          <p:cNvSpPr txBox="1"/>
          <p:nvPr/>
        </p:nvSpPr>
        <p:spPr bwMode="auto">
          <a:xfrm flipH="1">
            <a:off x="695400" y="5830426"/>
            <a:ext cx="10467449" cy="456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(October 2022: </a:t>
            </a:r>
            <a:r>
              <a:rPr lang="en-US" dirty="0" err="1"/>
              <a:t>LaC</a:t>
            </a:r>
            <a:r>
              <a:rPr lang="en-US" baseline="-25000" dirty="0" err="1"/>
              <a:t>x</a:t>
            </a:r>
            <a:r>
              <a:rPr lang="en-US" baseline="30000" dirty="0"/>
              <a:t> </a:t>
            </a:r>
            <a:r>
              <a:rPr lang="en-US" dirty="0"/>
              <a:t>target + Ta-surface (MK1) ion source + Sn laser ionization)</a:t>
            </a:r>
          </a:p>
        </p:txBody>
      </p:sp>
      <p:sp>
        <p:nvSpPr>
          <p:cNvPr id="12" name="Footer Placeholder 21">
            <a:extLst>
              <a:ext uri="{FF2B5EF4-FFF2-40B4-BE49-F238E27FC236}">
                <a16:creationId xmlns:a16="http://schemas.microsoft.com/office/drawing/2014/main" id="{F5B41699-95AD-54F3-22B9-9E4AFE917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83632" y="6408000"/>
            <a:ext cx="8424936" cy="365125"/>
          </a:xfrm>
        </p:spPr>
        <p:txBody>
          <a:bodyPr/>
          <a:lstStyle/>
          <a:p>
            <a:r>
              <a:rPr lang="en-US" dirty="0" err="1"/>
              <a:t>S.Stegemann</a:t>
            </a:r>
            <a:r>
              <a:rPr lang="en-US" dirty="0"/>
              <a:t>  |  ISCC meeting | 7 Nov. 2022</a:t>
            </a:r>
          </a:p>
        </p:txBody>
      </p:sp>
    </p:spTree>
    <p:extLst>
      <p:ext uri="{BB962C8B-B14F-4D97-AF65-F5344CB8AC3E}">
        <p14:creationId xmlns:p14="http://schemas.microsoft.com/office/powerpoint/2010/main" val="38862350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1E67A77-83B2-759D-5F7F-21A0C9E8D9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196752"/>
            <a:ext cx="11376024" cy="4608512"/>
          </a:xfrm>
        </p:spPr>
        <p:txBody>
          <a:bodyPr/>
          <a:lstStyle/>
          <a:p>
            <a:r>
              <a:rPr lang="en-CH" sz="2000" dirty="0"/>
              <a:t>Limited to 1.7 GeV by power converter current in BTY vertical dipoles</a:t>
            </a:r>
          </a:p>
          <a:p>
            <a:r>
              <a:rPr lang="en-CH" sz="2000" dirty="0"/>
              <a:t>Optics rematched to keep all quadrupole settings within power converter limits for 1.7 GeV</a:t>
            </a:r>
          </a:p>
          <a:p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48E5081-376C-12D8-B860-5D454E6F1C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Rematched BTY-line optics at 1.7 GeV</a:t>
            </a:r>
            <a:endParaRPr lang="en-GB" dirty="0"/>
          </a:p>
        </p:txBody>
      </p:sp>
      <p:sp>
        <p:nvSpPr>
          <p:cNvPr id="9" name="Footer Placeholder 21">
            <a:extLst>
              <a:ext uri="{FF2B5EF4-FFF2-40B4-BE49-F238E27FC236}">
                <a16:creationId xmlns:a16="http://schemas.microsoft.com/office/drawing/2014/main" id="{6DB78580-D295-1533-F8F2-6D7687FF65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S.Stegemann</a:t>
            </a:r>
            <a:r>
              <a:rPr lang="en-US" dirty="0"/>
              <a:t>  |  ISCC meeting | 7 Nov. 2022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C958E64-D50E-11A4-E3DC-8CC3A801BB8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78422" y="4273339"/>
            <a:ext cx="2762249" cy="1998940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9807C353-9499-ABB7-3DF1-FE73EBC15C5B}"/>
              </a:ext>
            </a:extLst>
          </p:cNvPr>
          <p:cNvGrpSpPr/>
          <p:nvPr/>
        </p:nvGrpSpPr>
        <p:grpSpPr>
          <a:xfrm>
            <a:off x="8778421" y="2204864"/>
            <a:ext cx="2762249" cy="2068475"/>
            <a:chOff x="5422646" y="2487359"/>
            <a:chExt cx="2762249" cy="2068475"/>
          </a:xfrm>
        </p:grpSpPr>
        <p:pic>
          <p:nvPicPr>
            <p:cNvPr id="11" name="Picture 10" descr="Chart, waterfall chart&#10;&#10;Description automatically generated">
              <a:extLst>
                <a:ext uri="{FF2B5EF4-FFF2-40B4-BE49-F238E27FC236}">
                  <a16:creationId xmlns:a16="http://schemas.microsoft.com/office/drawing/2014/main" id="{219E4638-4515-65F9-256A-8D71B9A4180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422646" y="2487359"/>
              <a:ext cx="2762249" cy="2068475"/>
            </a:xfrm>
            <a:prstGeom prst="rect">
              <a:avLst/>
            </a:prstGeom>
          </p:spPr>
        </p:pic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B2B38527-0B1C-F201-928A-8588A50C3658}"/>
                </a:ext>
              </a:extLst>
            </p:cNvPr>
            <p:cNvSpPr/>
            <p:nvPr/>
          </p:nvSpPr>
          <p:spPr>
            <a:xfrm>
              <a:off x="6389225" y="3731034"/>
              <a:ext cx="324092" cy="48215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pic>
        <p:nvPicPr>
          <p:cNvPr id="13" name="Picture 12" descr="Diagram&#10;&#10;Description automatically generated">
            <a:extLst>
              <a:ext uri="{FF2B5EF4-FFF2-40B4-BE49-F238E27FC236}">
                <a16:creationId xmlns:a16="http://schemas.microsoft.com/office/drawing/2014/main" id="{BC9E7FA3-2AE7-393D-1A01-A092B1AEEC5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328" y="2617327"/>
            <a:ext cx="8080539" cy="360173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C52A46D-C8B2-71B6-F676-D71CCDCADFC7}"/>
              </a:ext>
            </a:extLst>
          </p:cNvPr>
          <p:cNvSpPr txBox="1"/>
          <p:nvPr/>
        </p:nvSpPr>
        <p:spPr bwMode="auto">
          <a:xfrm>
            <a:off x="9745000" y="151844"/>
            <a:ext cx="30963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</a:rPr>
              <a:t>Courtesy of Matthew Fraser</a:t>
            </a:r>
            <a:endParaRPr lang="en-GB" sz="1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62770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1E67A77-83B2-759D-5F7F-21A0C9E8D9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196752"/>
            <a:ext cx="11376024" cy="4608512"/>
          </a:xfrm>
        </p:spPr>
        <p:txBody>
          <a:bodyPr/>
          <a:lstStyle/>
          <a:p>
            <a:r>
              <a:rPr lang="en-CH" sz="2000" dirty="0"/>
              <a:t>Beam size upstream of GPS target measured as a function of the last gradient of the last quadrupole using a SEM grid:</a:t>
            </a:r>
          </a:p>
          <a:p>
            <a:r>
              <a:rPr lang="en-CH" sz="2000" dirty="0"/>
              <a:t>Example in vertical plane: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48E5081-376C-12D8-B860-5D454E6F1C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Rematched BTY-line optics at 1.7 GeV</a:t>
            </a:r>
            <a:endParaRPr lang="en-GB" dirty="0"/>
          </a:p>
        </p:txBody>
      </p:sp>
      <p:sp>
        <p:nvSpPr>
          <p:cNvPr id="9" name="Footer Placeholder 21">
            <a:extLst>
              <a:ext uri="{FF2B5EF4-FFF2-40B4-BE49-F238E27FC236}">
                <a16:creationId xmlns:a16="http://schemas.microsoft.com/office/drawing/2014/main" id="{6DB78580-D295-1533-F8F2-6D7687FF65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S.Stegemann</a:t>
            </a:r>
            <a:r>
              <a:rPr lang="en-US" dirty="0"/>
              <a:t>  |  ISCC meeting | 7 Nov. 2022</a:t>
            </a:r>
          </a:p>
        </p:txBody>
      </p:sp>
      <p:pic>
        <p:nvPicPr>
          <p:cNvPr id="2" name="Picture 1" descr="Chart, line chart&#10;&#10;Description automatically generated">
            <a:extLst>
              <a:ext uri="{FF2B5EF4-FFF2-40B4-BE49-F238E27FC236}">
                <a16:creationId xmlns:a16="http://schemas.microsoft.com/office/drawing/2014/main" id="{8766A57F-8773-DF50-9D29-8D30F4D8FC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1944" y="1772816"/>
            <a:ext cx="5509550" cy="420881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19DEBEC-F948-3287-F44E-0D3E4F75DCE8}"/>
              </a:ext>
            </a:extLst>
          </p:cNvPr>
          <p:cNvSpPr txBox="1"/>
          <p:nvPr/>
        </p:nvSpPr>
        <p:spPr bwMode="auto">
          <a:xfrm>
            <a:off x="9745000" y="151844"/>
            <a:ext cx="30963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</a:rPr>
              <a:t>Courtesy of Matthew Fraser</a:t>
            </a:r>
            <a:endParaRPr lang="en-GB" sz="1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18328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>
            <a:extLst>
              <a:ext uri="{FF2B5EF4-FFF2-40B4-BE49-F238E27FC236}">
                <a16:creationId xmlns:a16="http://schemas.microsoft.com/office/drawing/2014/main" id="{340202DD-B741-C939-8389-1F9A512EB84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800" y="907200"/>
            <a:ext cx="4644000" cy="2609785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0F770844-0988-4A03-9094-68F5174D2E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4440"/>
            <a:ext cx="11376025" cy="1065742"/>
          </a:xfrm>
        </p:spPr>
        <p:txBody>
          <a:bodyPr/>
          <a:lstStyle/>
          <a:p>
            <a:r>
              <a:rPr lang="en-US" dirty="0"/>
              <a:t>Proton characteristics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E24913D-0C8A-8F29-A061-9DE59823B6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8</a:t>
            </a:fld>
            <a:endParaRPr lang="en-US"/>
          </a:p>
        </p:txBody>
      </p:sp>
      <p:sp>
        <p:nvSpPr>
          <p:cNvPr id="5" name="Footer Placeholder 21">
            <a:extLst>
              <a:ext uri="{FF2B5EF4-FFF2-40B4-BE49-F238E27FC236}">
                <a16:creationId xmlns:a16="http://schemas.microsoft.com/office/drawing/2014/main" id="{2093EF42-C2EB-9FC9-54C6-043E540B62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83632" y="6408000"/>
            <a:ext cx="8424936" cy="365125"/>
          </a:xfrm>
        </p:spPr>
        <p:txBody>
          <a:bodyPr/>
          <a:lstStyle/>
          <a:p>
            <a:r>
              <a:rPr lang="en-US" dirty="0" err="1"/>
              <a:t>S.Stegemann</a:t>
            </a:r>
            <a:r>
              <a:rPr lang="en-US" dirty="0"/>
              <a:t>  |  ISCC meeting | 7 Nov. 2022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3CE45864-8712-D449-0EEB-9D6C1E87A55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17475" y="953710"/>
            <a:ext cx="4823501" cy="247529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835DFFD9-84C5-5AD4-A2C3-9513EA8AF90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54418" y="911313"/>
            <a:ext cx="4823502" cy="2517687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22D5D545-B714-8ADB-1CD3-87B9F03F888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00672" y="908631"/>
            <a:ext cx="4644000" cy="2603482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77A8E0BB-417D-D37D-28F7-F88EB909ADFC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68624" y="3644722"/>
            <a:ext cx="4644000" cy="2673155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416BAD57-27C3-E61F-BB5E-B1EC3B6F9425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400" y="3644722"/>
            <a:ext cx="4644000" cy="265648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C39F8D0-05AA-6CF5-D167-7D14DC2A29D3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11432" y="1905517"/>
            <a:ext cx="1875865" cy="1482154"/>
          </a:xfrm>
          <a:prstGeom prst="rect">
            <a:avLst/>
          </a:prstGeom>
        </p:spPr>
      </p:pic>
      <p:sp>
        <p:nvSpPr>
          <p:cNvPr id="11" name="Arrow: Right 10">
            <a:extLst>
              <a:ext uri="{FF2B5EF4-FFF2-40B4-BE49-F238E27FC236}">
                <a16:creationId xmlns:a16="http://schemas.microsoft.com/office/drawing/2014/main" id="{3EEF8D86-595B-98E6-82E6-9F12C372F24B}"/>
              </a:ext>
            </a:extLst>
          </p:cNvPr>
          <p:cNvSpPr/>
          <p:nvPr/>
        </p:nvSpPr>
        <p:spPr>
          <a:xfrm>
            <a:off x="4926840" y="2492740"/>
            <a:ext cx="684592" cy="144016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D267279D-4A63-A365-FDE5-86BC16FE27E3}"/>
              </a:ext>
            </a:extLst>
          </p:cNvPr>
          <p:cNvSpPr/>
          <p:nvPr/>
        </p:nvSpPr>
        <p:spPr>
          <a:xfrm>
            <a:off x="5277681" y="2672287"/>
            <a:ext cx="684592" cy="144016"/>
          </a:xfrm>
          <a:prstGeom prst="rightArrow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1FA67633-5AC5-0490-68F1-882B4AE46DDD}"/>
              </a:ext>
            </a:extLst>
          </p:cNvPr>
          <p:cNvSpPr/>
          <p:nvPr/>
        </p:nvSpPr>
        <p:spPr>
          <a:xfrm>
            <a:off x="4883619" y="2031559"/>
            <a:ext cx="684592" cy="144016"/>
          </a:xfrm>
          <a:prstGeom prst="rightArrow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DD74C5B9-C524-4D54-B1F9-0333DF8D3344}"/>
              </a:ext>
            </a:extLst>
          </p:cNvPr>
          <p:cNvSpPr/>
          <p:nvPr/>
        </p:nvSpPr>
        <p:spPr>
          <a:xfrm rot="5400000">
            <a:off x="1806852" y="1493433"/>
            <a:ext cx="316921" cy="166954"/>
          </a:xfrm>
          <a:prstGeom prst="rightArrow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6E37BD36-C3E5-4067-B6F8-FBF553D4E421}"/>
              </a:ext>
            </a:extLst>
          </p:cNvPr>
          <p:cNvSpPr/>
          <p:nvPr/>
        </p:nvSpPr>
        <p:spPr>
          <a:xfrm rot="5400000">
            <a:off x="1349368" y="1588875"/>
            <a:ext cx="316921" cy="166954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Arrow: Right 19">
            <a:extLst>
              <a:ext uri="{FF2B5EF4-FFF2-40B4-BE49-F238E27FC236}">
                <a16:creationId xmlns:a16="http://schemas.microsoft.com/office/drawing/2014/main" id="{B8BD0A72-2C5A-1D69-3D40-13F8DFB5E7C0}"/>
              </a:ext>
            </a:extLst>
          </p:cNvPr>
          <p:cNvSpPr/>
          <p:nvPr/>
        </p:nvSpPr>
        <p:spPr>
          <a:xfrm rot="5400000">
            <a:off x="772244" y="1363904"/>
            <a:ext cx="316921" cy="166954"/>
          </a:xfrm>
          <a:prstGeom prst="rightArrow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Arrow: Right 20">
            <a:extLst>
              <a:ext uri="{FF2B5EF4-FFF2-40B4-BE49-F238E27FC236}">
                <a16:creationId xmlns:a16="http://schemas.microsoft.com/office/drawing/2014/main" id="{3E33BEAB-1C68-037F-6448-B5470E0B8E61}"/>
              </a:ext>
            </a:extLst>
          </p:cNvPr>
          <p:cNvSpPr/>
          <p:nvPr/>
        </p:nvSpPr>
        <p:spPr>
          <a:xfrm rot="5400000">
            <a:off x="9164318" y="1502206"/>
            <a:ext cx="316921" cy="166954"/>
          </a:xfrm>
          <a:prstGeom prst="rightArrow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Arrow: Right 21">
            <a:extLst>
              <a:ext uri="{FF2B5EF4-FFF2-40B4-BE49-F238E27FC236}">
                <a16:creationId xmlns:a16="http://schemas.microsoft.com/office/drawing/2014/main" id="{E65CB895-26A4-C842-D5CF-D7347DC5A980}"/>
              </a:ext>
            </a:extLst>
          </p:cNvPr>
          <p:cNvSpPr/>
          <p:nvPr/>
        </p:nvSpPr>
        <p:spPr>
          <a:xfrm rot="5400000">
            <a:off x="8800367" y="1462871"/>
            <a:ext cx="316921" cy="166954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3" name="Arrow: Right 22">
            <a:extLst>
              <a:ext uri="{FF2B5EF4-FFF2-40B4-BE49-F238E27FC236}">
                <a16:creationId xmlns:a16="http://schemas.microsoft.com/office/drawing/2014/main" id="{B0E04CAA-5989-ED0D-77F6-42CDC1D20D69}"/>
              </a:ext>
            </a:extLst>
          </p:cNvPr>
          <p:cNvSpPr/>
          <p:nvPr/>
        </p:nvSpPr>
        <p:spPr>
          <a:xfrm rot="5400000">
            <a:off x="8321681" y="1334971"/>
            <a:ext cx="316921" cy="166954"/>
          </a:xfrm>
          <a:prstGeom prst="rightArrow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614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165D6A2-B3FC-6001-A926-70CBA41FAF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Preliminary results</a:t>
            </a:r>
            <a:endParaRPr lang="en-GB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C02BCAC-B37F-CFF7-175D-EB57BD7B8A8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EDDF873-54A6-743B-200E-1B4323EDAB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9</a:t>
            </a:fld>
            <a:endParaRPr lang="en-US"/>
          </a:p>
        </p:txBody>
      </p:sp>
      <p:pic>
        <p:nvPicPr>
          <p:cNvPr id="8" name="Picture 7" descr="A picture containing text&#10;&#10;Description automatically generated">
            <a:extLst>
              <a:ext uri="{FF2B5EF4-FFF2-40B4-BE49-F238E27FC236}">
                <a16:creationId xmlns:a16="http://schemas.microsoft.com/office/drawing/2014/main" id="{92558A5A-FFC8-90CB-2C0B-B8726EFCDD2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3179" y="1052736"/>
            <a:ext cx="4572000" cy="48768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E06F0CF-464D-4129-B498-70EDE4453A24}"/>
              </a:ext>
            </a:extLst>
          </p:cNvPr>
          <p:cNvSpPr txBox="1"/>
          <p:nvPr/>
        </p:nvSpPr>
        <p:spPr bwMode="auto">
          <a:xfrm rot="2808423">
            <a:off x="7648237" y="2245437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DATA</a:t>
            </a:r>
            <a:endParaRPr lang="en-GB" b="1" dirty="0"/>
          </a:p>
        </p:txBody>
      </p:sp>
      <p:sp>
        <p:nvSpPr>
          <p:cNvPr id="2" name="Footer Placeholder 21">
            <a:extLst>
              <a:ext uri="{FF2B5EF4-FFF2-40B4-BE49-F238E27FC236}">
                <a16:creationId xmlns:a16="http://schemas.microsoft.com/office/drawing/2014/main" id="{91B4AF58-7AD0-670B-6908-10F82AEFAD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83632" y="6408000"/>
            <a:ext cx="8424936" cy="365125"/>
          </a:xfrm>
        </p:spPr>
        <p:txBody>
          <a:bodyPr/>
          <a:lstStyle/>
          <a:p>
            <a:r>
              <a:rPr lang="en-US" dirty="0" err="1"/>
              <a:t>S.Stegemann</a:t>
            </a:r>
            <a:r>
              <a:rPr lang="en-US" dirty="0"/>
              <a:t>  |  ISCC meeting | 7 Nov. 2022</a:t>
            </a:r>
          </a:p>
        </p:txBody>
      </p:sp>
    </p:spTree>
    <p:extLst>
      <p:ext uri="{BB962C8B-B14F-4D97-AF65-F5344CB8AC3E}">
        <p14:creationId xmlns:p14="http://schemas.microsoft.com/office/powerpoint/2010/main" val="25433596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1" id="{4BAFF76A-A20B-4089-AB48-234926712CC8}" vid="{5EFE5F0C-CD44-4BF7-ACEE-B23D5F6DD08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SY PowerPoint template</Template>
  <TotalTime>4745</TotalTime>
  <Words>797</Words>
  <Application>Microsoft Office PowerPoint</Application>
  <DocSecurity>0</DocSecurity>
  <PresentationFormat>Widescreen</PresentationFormat>
  <Paragraphs>136</Paragraphs>
  <Slides>19</Slides>
  <Notes>16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Arial</vt:lpstr>
      <vt:lpstr>Calibri</vt:lpstr>
      <vt:lpstr>Cambria Math</vt:lpstr>
      <vt:lpstr>Wingdings</vt:lpstr>
      <vt:lpstr>Office Theme</vt:lpstr>
      <vt:lpstr>Determination of radioactive ion beam production yields using 1.4- and 1.7-GeV protons</vt:lpstr>
      <vt:lpstr>PowerPoint Presentation</vt:lpstr>
      <vt:lpstr>PowerPoint Presentation</vt:lpstr>
      <vt:lpstr>Experimental campaign</vt:lpstr>
      <vt:lpstr>Target and ion source configuration</vt:lpstr>
      <vt:lpstr>Rematched BTY-line optics at 1.7 GeV</vt:lpstr>
      <vt:lpstr>Rematched BTY-line optics at 1.7 GeV</vt:lpstr>
      <vt:lpstr>Proton characteristics</vt:lpstr>
      <vt:lpstr>Preliminary results</vt:lpstr>
      <vt:lpstr>Preliminary results - UCx</vt:lpstr>
      <vt:lpstr>Preliminary results - UCx</vt:lpstr>
      <vt:lpstr>Preliminary results - UCx</vt:lpstr>
      <vt:lpstr>Preliminary results - UCx</vt:lpstr>
      <vt:lpstr>Preliminary results - UCx</vt:lpstr>
      <vt:lpstr>Preliminary results - LaCx</vt:lpstr>
      <vt:lpstr>2.0 GeV - UCx</vt:lpstr>
      <vt:lpstr>Conclusions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subject/>
  <dc:creator>Marco Calviani</dc:creator>
  <cp:keywords/>
  <dc:description/>
  <cp:lastModifiedBy>Simon Stegemann</cp:lastModifiedBy>
  <cp:revision>127</cp:revision>
  <dcterms:created xsi:type="dcterms:W3CDTF">2021-11-08T12:53:02Z</dcterms:created>
  <dcterms:modified xsi:type="dcterms:W3CDTF">2022-11-06T13:15:29Z</dcterms:modified>
  <cp:category/>
  <dc:identifier/>
  <cp:contentStatus/>
  <dc:language/>
  <cp:version/>
</cp:coreProperties>
</file>