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1"/>
  </p:notesMasterIdLst>
  <p:sldIdLst>
    <p:sldId id="256" r:id="rId5"/>
    <p:sldId id="257" r:id="rId6"/>
    <p:sldId id="298" r:id="rId7"/>
    <p:sldId id="304" r:id="rId8"/>
    <p:sldId id="273" r:id="rId9"/>
    <p:sldId id="270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0"/>
    <p:restoredTop sz="91515" autoAdjust="0"/>
  </p:normalViewPr>
  <p:slideViewPr>
    <p:cSldViewPr snapToGrid="0" snapToObjects="1">
      <p:cViewPr varScale="1">
        <p:scale>
          <a:sx n="133" d="100"/>
          <a:sy n="133" d="100"/>
        </p:scale>
        <p:origin x="1200" y="184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292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36E6506B-FCD8-4835-B96D-AEF51CB7E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D871C0B-9566-4D55-B044-D29023B42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AC6E08DB-B42B-4884-BD63-61DB7DEBC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61BC280C-A56C-4550-8149-A75E0A8BC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D0885F77-3423-46B2-B531-859D18A4F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CBE66B76-9E50-4D38-8747-8EFAA1A91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3AC2C298-6424-4E6D-8352-9D8C649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6B86D55F-1829-4939-B609-73E0923F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F2562FFF-A52C-4EEA-BC4E-E160BF036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0308" y="1029743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b="1" i="0" u="none" strike="noStrike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ABT FELL Request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10308" y="2109164"/>
            <a:ext cx="7330777" cy="1406435"/>
          </a:xfrm>
        </p:spPr>
        <p:txBody>
          <a:bodyPr>
            <a:normAutofit/>
          </a:bodyPr>
          <a:lstStyle/>
          <a:p>
            <a:r>
              <a:rPr lang="en-US" dirty="0"/>
              <a:t>W. </a:t>
            </a:r>
            <a:r>
              <a:rPr lang="en-US" dirty="0" err="1"/>
              <a:t>Bartmann</a:t>
            </a:r>
            <a:r>
              <a:rPr lang="en-US" dirty="0"/>
              <a:t>, </a:t>
            </a:r>
            <a:r>
              <a:rPr lang="EN-US" dirty="0"/>
              <a:t>M. Fraser</a:t>
            </a:r>
            <a:r>
              <a:rPr lang="en-US" dirty="0"/>
              <a:t> </a:t>
            </a:r>
            <a:r>
              <a:rPr lang="EN-US" dirty="0"/>
              <a:t>(SY-ABT-</a:t>
            </a:r>
            <a:r>
              <a:rPr lang="en-US" dirty="0"/>
              <a:t>BTP</a:t>
            </a:r>
            <a:r>
              <a:rPr lang="EN-US" dirty="0"/>
              <a:t>)</a:t>
            </a:r>
            <a:endParaRPr lang="en-US" dirty="0"/>
          </a:p>
          <a:p>
            <a:endParaRPr lang="en-US" dirty="0"/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95th ISOLDE Collaboration Committee meeting</a:t>
            </a:r>
          </a:p>
          <a:p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November 2022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4100" dirty="0"/>
              <a:t>Motivation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707" y="1135653"/>
            <a:ext cx="8758989" cy="371405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ISOLDE</a:t>
            </a:r>
            <a:r>
              <a:rPr lang="en-US" sz="2000" dirty="0"/>
              <a:t> low energy beam lines ar</a:t>
            </a:r>
            <a:r>
              <a:rPr lang="en-US" dirty="0"/>
              <a:t>e poorly understood making operation difficult and any upgrade to the facility riskier and more challenging:</a:t>
            </a:r>
            <a:r>
              <a:rPr lang="en-US" sz="2000" dirty="0"/>
              <a:t> </a:t>
            </a:r>
          </a:p>
          <a:p>
            <a:pPr lvl="1"/>
            <a:r>
              <a:rPr lang="en-US" dirty="0"/>
              <a:t>Missing documentation: for some elements it is simply not known what is on the beam line</a:t>
            </a:r>
          </a:p>
          <a:p>
            <a:pPr lvl="1"/>
            <a:r>
              <a:rPr lang="en-US" dirty="0"/>
              <a:t>No optics model exploitable by the ISO-OP team</a:t>
            </a:r>
          </a:p>
          <a:p>
            <a:pPr lvl="1"/>
            <a:r>
              <a:rPr lang="en-US" dirty="0"/>
              <a:t>No high-level physics parameters to control or link to optics in LSA</a:t>
            </a:r>
          </a:p>
          <a:p>
            <a:pPr marL="268287" lvl="1" indent="0">
              <a:buNone/>
            </a:pPr>
            <a:endParaRPr lang="en-US" dirty="0"/>
          </a:p>
          <a:p>
            <a:r>
              <a:rPr lang="en-US" dirty="0"/>
              <a:t>SY-ABT has gained experience gained with electrostatic transfer lines at ELENA and has the competence to tackle the ISOLDE beam lines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000" dirty="0" err="1"/>
              <a:t>Puma@ISOLDE</a:t>
            </a:r>
            <a:r>
              <a:rPr lang="en-US" sz="2000" dirty="0"/>
              <a:t> has highlighted the problem when new experiments want to exploit old infrastructure:</a:t>
            </a:r>
          </a:p>
          <a:p>
            <a:pPr lvl="1"/>
            <a:r>
              <a:rPr lang="en-US" dirty="0"/>
              <a:t>Working with BE-GM group on future steps to get systematic survey data into the optics sequences</a:t>
            </a:r>
          </a:p>
          <a:p>
            <a:pPr lvl="1"/>
            <a:r>
              <a:rPr lang="en-US" dirty="0"/>
              <a:t>Plan to reverse engineer MADX optics sequences and use </a:t>
            </a:r>
            <a:r>
              <a:rPr lang="en-US" dirty="0" err="1"/>
              <a:t>Puma@ISOLDE</a:t>
            </a:r>
            <a:r>
              <a:rPr lang="en-US" dirty="0"/>
              <a:t> as a first step in this effort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DA1252-5CA9-4314-A577-36D4C15F1E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7/11/2022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5418D2-BBDF-472B-8DFA-0656B1FF4E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0835" y="4959351"/>
            <a:ext cx="4305253" cy="184149"/>
          </a:xfrm>
        </p:spPr>
        <p:txBody>
          <a:bodyPr/>
          <a:lstStyle/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r>
              <a:rPr lang="en-GB" b="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ISOLDE Collaboration - ABT FELL Request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01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4100" dirty="0"/>
              <a:t>Timeline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549" y="1074807"/>
            <a:ext cx="8697320" cy="3526069"/>
          </a:xfrm>
        </p:spPr>
        <p:txBody>
          <a:bodyPr>
            <a:normAutofit/>
          </a:bodyPr>
          <a:lstStyle/>
          <a:p>
            <a:r>
              <a:rPr lang="en-US" sz="2000" dirty="0"/>
              <a:t>A longer-term project starting </a:t>
            </a:r>
            <a:r>
              <a:rPr lang="en-US" dirty="0"/>
              <a:t>next year…</a:t>
            </a:r>
          </a:p>
          <a:p>
            <a:endParaRPr lang="en-US" dirty="0"/>
          </a:p>
          <a:p>
            <a:r>
              <a:rPr lang="en-US" sz="2000" dirty="0"/>
              <a:t>SY-ABT will support up to LS3</a:t>
            </a:r>
          </a:p>
          <a:p>
            <a:pPr lvl="1"/>
            <a:r>
              <a:rPr lang="en-US" dirty="0"/>
              <a:t>We will define a checkpoint in the middle to re-assess resources needs</a:t>
            </a:r>
          </a:p>
          <a:p>
            <a:pPr lvl="1"/>
            <a:endParaRPr lang="en-US" dirty="0"/>
          </a:p>
          <a:p>
            <a:r>
              <a:rPr lang="en-US" dirty="0"/>
              <a:t>FELL (‘Accelerator Physicist’) shall start in second half of 2023:</a:t>
            </a:r>
          </a:p>
          <a:p>
            <a:pPr lvl="1"/>
            <a:r>
              <a:rPr lang="en-US"/>
              <a:t>Application </a:t>
            </a:r>
            <a:r>
              <a:rPr lang="en-US" dirty="0"/>
              <a:t>to be submitted in first selection committee next year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DA1252-5CA9-4314-A577-36D4C15F1E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7/11/2022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5418D2-BBDF-472B-8DFA-0656B1FF4E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0835" y="4959351"/>
            <a:ext cx="4305253" cy="184149"/>
          </a:xfrm>
        </p:spPr>
        <p:txBody>
          <a:bodyPr/>
          <a:lstStyle/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r>
              <a:rPr lang="en-GB" b="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ISOLDE Collaboration - ABT FELL Request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038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4100" dirty="0"/>
              <a:t>FELL activities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549" y="995258"/>
            <a:ext cx="8442251" cy="397710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Coordinate the effort to document the ISOLDE beamlines:</a:t>
            </a:r>
          </a:p>
          <a:p>
            <a:pPr lvl="1"/>
            <a:r>
              <a:rPr lang="en-US" dirty="0"/>
              <a:t>Collect information and understand what is installed on the beam lines ensuring all drawings and documents are collected in electronic format on EDMS</a:t>
            </a:r>
          </a:p>
          <a:p>
            <a:pPr lvl="1"/>
            <a:r>
              <a:rPr lang="en-US" dirty="0"/>
              <a:t>Support the Configuration Management team for an implementation in the Layout DB</a:t>
            </a:r>
          </a:p>
          <a:p>
            <a:pPr lvl="1"/>
            <a:r>
              <a:rPr lang="en-US" dirty="0"/>
              <a:t>Work with the Survey Team to reverse engineer MADX sequence files followed by survey files for implementation in GEODE DB </a:t>
            </a:r>
          </a:p>
          <a:p>
            <a:r>
              <a:rPr lang="en-US" dirty="0"/>
              <a:t>Support the ISO-OP team to implement CERN standard optics models and tools as successfully achieved at ELENA:</a:t>
            </a:r>
          </a:p>
          <a:p>
            <a:pPr lvl="1"/>
            <a:r>
              <a:rPr lang="en-US" dirty="0"/>
              <a:t>LSA, YASP etc.</a:t>
            </a:r>
          </a:p>
          <a:p>
            <a:r>
              <a:rPr lang="en-US" dirty="0"/>
              <a:t>Carry out electrostatic simulations of transfer line elements to build a linear optics model of the transfer line</a:t>
            </a:r>
          </a:p>
          <a:p>
            <a:r>
              <a:rPr lang="en-US" dirty="0"/>
              <a:t>Carry out optics measurements to characterize MADX optics model</a:t>
            </a:r>
          </a:p>
          <a:p>
            <a:r>
              <a:rPr lang="en-US" dirty="0"/>
              <a:t>Start to build an optics model of the ISOLDE separators and agree on an optics and operation strategy in collaboration with ISO-OP</a:t>
            </a:r>
          </a:p>
          <a:p>
            <a:r>
              <a:rPr lang="en-US" dirty="0"/>
              <a:t>As needed, support the installation of new ISOLDE experimental requests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DA1252-5CA9-4314-A577-36D4C15F1E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7/11/2022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5418D2-BBDF-472B-8DFA-0656B1FF4E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30835" y="4959351"/>
            <a:ext cx="4305253" cy="184149"/>
          </a:xfrm>
        </p:spPr>
        <p:txBody>
          <a:bodyPr/>
          <a:lstStyle/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r>
              <a:rPr lang="en-GB" b="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ISOLDE Collaboration - ABT FELL Request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22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7683" y="4776569"/>
            <a:ext cx="2133600" cy="273050"/>
          </a:xfrm>
        </p:spPr>
        <p:txBody>
          <a:bodyPr/>
          <a:lstStyle/>
          <a:p>
            <a:r>
              <a:rPr lang="en-US" dirty="0"/>
              <a:t>7/11/2022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513758" y="4761641"/>
            <a:ext cx="4128592" cy="274637"/>
          </a:xfrm>
        </p:spPr>
        <p:txBody>
          <a:bodyPr/>
          <a:lstStyle/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r>
              <a:rPr lang="en-GB" b="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ISOLDE Collaboration - ABT FELL Request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349250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20215</TotalTime>
  <Words>390</Words>
  <Application>Microsoft Macintosh PowerPoint</Application>
  <PresentationFormat>On-screen Show (16:9)</PresentationFormat>
  <Paragraphs>48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Optima</vt:lpstr>
      <vt:lpstr>Roboto</vt:lpstr>
      <vt:lpstr>CERNCorporate16-9</vt:lpstr>
      <vt:lpstr>PowerPoint Presentation</vt:lpstr>
      <vt:lpstr>ABT FELL Request</vt:lpstr>
      <vt:lpstr>Motivation</vt:lpstr>
      <vt:lpstr>Timeline</vt:lpstr>
      <vt:lpstr>FELL activities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Matthew Alexander Fraser</cp:lastModifiedBy>
  <cp:revision>212</cp:revision>
  <dcterms:created xsi:type="dcterms:W3CDTF">2012-11-30T11:04:26Z</dcterms:created>
  <dcterms:modified xsi:type="dcterms:W3CDTF">2022-10-25T09:08:34Z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