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69" r:id="rId3"/>
    <p:sldId id="272" r:id="rId4"/>
    <p:sldId id="297" r:id="rId5"/>
    <p:sldId id="299" r:id="rId6"/>
    <p:sldId id="300" r:id="rId7"/>
    <p:sldId id="298" r:id="rId8"/>
    <p:sldId id="279" r:id="rId9"/>
    <p:sldId id="301" r:id="rId10"/>
    <p:sldId id="303" r:id="rId11"/>
    <p:sldId id="306" r:id="rId12"/>
    <p:sldId id="302" r:id="rId13"/>
    <p:sldId id="308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07" r:id="rId27"/>
    <p:sldId id="265" r:id="rId28"/>
    <p:sldId id="304" r:id="rId29"/>
    <p:sldId id="264" r:id="rId30"/>
    <p:sldId id="309" r:id="rId31"/>
    <p:sldId id="305" r:id="rId32"/>
    <p:sldId id="260" r:id="rId33"/>
    <p:sldId id="287" r:id="rId34"/>
    <p:sldId id="288" r:id="rId35"/>
    <p:sldId id="283" r:id="rId36"/>
    <p:sldId id="296" r:id="rId37"/>
    <p:sldId id="257" r:id="rId38"/>
    <p:sldId id="259" r:id="rId39"/>
    <p:sldId id="263" r:id="rId40"/>
    <p:sldId id="270" r:id="rId41"/>
    <p:sldId id="271" r:id="rId42"/>
    <p:sldId id="273" r:id="rId43"/>
    <p:sldId id="286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A5CC7-BD63-4EE8-8680-2D989F3D8DE3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21488-CDD6-4444-A7E4-6DCF281B7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8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6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8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637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22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35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2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7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84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41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1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4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99955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9016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9016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06901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2101/contributions/4377678/attachments/2264160/3843870/CPM_15_06_2021_Syratchev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bit chaotic view on the</a:t>
            </a:r>
            <a:br>
              <a:rPr lang="en-US" dirty="0"/>
            </a:br>
            <a:r>
              <a:rPr lang="en-US" dirty="0"/>
              <a:t>380 GeV CLIC power and Design studies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(CERN)</a:t>
            </a:r>
          </a:p>
          <a:p>
            <a:r>
              <a:rPr lang="en-GB" dirty="0"/>
              <a:t>CLIC towards Readiness Report 2025-26 meeting</a:t>
            </a:r>
          </a:p>
          <a:p>
            <a:r>
              <a:rPr lang="en-US" dirty="0"/>
              <a:t>8/11/2022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44ABF-1CEB-4DDD-ACC9-B77DF86BF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000CC2-7460-4C48-B420-B63D2E321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031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CD86-78BB-446A-A8EC-8313E16B7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Applying higher efficiency 70 -&gt; 82%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45D1B-E5EC-45B2-9C3D-65A6D7205BB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38080" y="1690200"/>
            <a:ext cx="10515240" cy="4382451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70% -&gt; </a:t>
            </a:r>
            <a:r>
              <a:rPr lang="en-US" sz="3200" b="1" dirty="0"/>
              <a:t>82%</a:t>
            </a:r>
            <a:r>
              <a:rPr lang="en-US" sz="3200" dirty="0"/>
              <a:t> is straightforward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However, it should be noted that there are several other efficiencies at similar level: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WG losses: 5% -&gt; Efficiency : </a:t>
            </a:r>
            <a:r>
              <a:rPr lang="en-US" sz="3200" b="1" dirty="0"/>
              <a:t>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Modulator CW efficiency:      </a:t>
            </a:r>
            <a:r>
              <a:rPr lang="en-US" sz="3200" b="1" dirty="0"/>
              <a:t>94%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Modulator Pulse efficiency:  </a:t>
            </a:r>
            <a:r>
              <a:rPr lang="en-US" sz="3200" b="1" dirty="0"/>
              <a:t>86%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AS RF-to-beam efficiency:     </a:t>
            </a:r>
            <a:r>
              <a:rPr lang="en-US" sz="3200" b="1" dirty="0"/>
              <a:t>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So, there is a limit to which point it make sense to push the klystron efficiency. Maybe we are approaching this limit 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CBCBC3-697E-E6A9-1036-B22474B24424}"/>
              </a:ext>
            </a:extLst>
          </p:cNvPr>
          <p:cNvSpPr/>
          <p:nvPr/>
        </p:nvSpPr>
        <p:spPr>
          <a:xfrm>
            <a:off x="712381" y="3881425"/>
            <a:ext cx="6011148" cy="4127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2030F-8829-920F-B675-2DC30458EE12}"/>
              </a:ext>
            </a:extLst>
          </p:cNvPr>
          <p:cNvSpPr txBox="1"/>
          <p:nvPr/>
        </p:nvSpPr>
        <p:spPr>
          <a:xfrm>
            <a:off x="6723529" y="3924877"/>
            <a:ext cx="147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See next slide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16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C7DB-0139-A42D-CD39-956888906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Modulator pulse efficiency increase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DEC3D6-23BF-E0DC-405A-6CB1A51A811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634064" y="1825560"/>
            <a:ext cx="4845730" cy="435096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Modulator pulse efficiency: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 = 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/(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 err="1"/>
              <a:t>+t</a:t>
            </a:r>
            <a:r>
              <a:rPr lang="en-US" sz="2400" baseline="-25000" dirty="0" err="1"/>
              <a:t>set</a:t>
            </a:r>
            <a:r>
              <a:rPr lang="en-US" sz="2400" dirty="0" err="1"/>
              <a:t>+t</a:t>
            </a:r>
            <a:r>
              <a:rPr lang="en-US" sz="2400" baseline="-25000" dirty="0" err="1"/>
              <a:t>rise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Aguglia (2011) optimized for </a:t>
            </a:r>
            <a:r>
              <a:rPr lang="en-US" sz="2400" b="1" dirty="0"/>
              <a:t>3TeV</a:t>
            </a:r>
            <a:r>
              <a:rPr lang="en-US" sz="2400" dirty="0"/>
              <a:t> case. </a:t>
            </a:r>
            <a:r>
              <a:rPr lang="en-US" sz="2400" b="1" dirty="0"/>
              <a:t>95%</a:t>
            </a:r>
            <a:r>
              <a:rPr lang="en-US" sz="2400" dirty="0"/>
              <a:t> achieved 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=140us, </a:t>
            </a:r>
            <a:r>
              <a:rPr lang="en-US" sz="2400" dirty="0" err="1"/>
              <a:t>t</a:t>
            </a:r>
            <a:r>
              <a:rPr lang="en-US" sz="2400" baseline="-25000" dirty="0" err="1"/>
              <a:t>set</a:t>
            </a:r>
            <a:r>
              <a:rPr lang="en-US" sz="2400" dirty="0"/>
              <a:t>=5us, </a:t>
            </a:r>
            <a:r>
              <a:rPr lang="en-US" sz="2400" dirty="0" err="1"/>
              <a:t>t</a:t>
            </a:r>
            <a:r>
              <a:rPr lang="en-US" sz="2400" baseline="-25000" dirty="0" err="1"/>
              <a:t>rise</a:t>
            </a:r>
            <a:r>
              <a:rPr lang="en-US" sz="2400" dirty="0"/>
              <a:t>=3us)</a:t>
            </a:r>
          </a:p>
          <a:p>
            <a:endParaRPr lang="en-US" sz="2400" dirty="0"/>
          </a:p>
          <a:p>
            <a:r>
              <a:rPr lang="en-US" sz="2400" dirty="0"/>
              <a:t>For </a:t>
            </a:r>
            <a:r>
              <a:rPr lang="en-US" sz="2400" b="1" dirty="0"/>
              <a:t>380 GeV</a:t>
            </a:r>
            <a:r>
              <a:rPr lang="en-US" sz="2400" dirty="0"/>
              <a:t>, set and rise time are larger fraction of the pulse 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= 48 us):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= </a:t>
            </a:r>
            <a:r>
              <a:rPr lang="en-US" sz="2400" b="1" dirty="0"/>
              <a:t>86%</a:t>
            </a:r>
            <a:r>
              <a:rPr lang="en-US" sz="2400" dirty="0"/>
              <a:t> only</a:t>
            </a:r>
          </a:p>
          <a:p>
            <a:endParaRPr lang="en-US" sz="2400" dirty="0"/>
          </a:p>
          <a:p>
            <a:r>
              <a:rPr lang="en-US" sz="2400" b="1" dirty="0"/>
              <a:t>Igor said</a:t>
            </a:r>
            <a:r>
              <a:rPr lang="en-US" sz="2400" dirty="0"/>
              <a:t>: TS MBK allow significant reduction of set time to practically zero: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 = </a:t>
            </a:r>
            <a:r>
              <a:rPr lang="en-US" sz="2400" b="1" dirty="0"/>
              <a:t>94%</a:t>
            </a:r>
            <a:r>
              <a:rPr lang="en-US" sz="24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888E76-0A4E-8FBF-9E2C-191F64920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09" y="1406253"/>
            <a:ext cx="5561045" cy="1121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00A38B-8117-DB12-B3E4-AB517AE0C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43" y="2506216"/>
            <a:ext cx="5834257" cy="36475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D5BC22-7014-D96E-B34E-96E5B1BBC874}"/>
              </a:ext>
            </a:extLst>
          </p:cNvPr>
          <p:cNvSpPr txBox="1"/>
          <p:nvPr/>
        </p:nvSpPr>
        <p:spPr>
          <a:xfrm>
            <a:off x="5964972" y="6031295"/>
            <a:ext cx="4196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We need to check if Igor is right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99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94F4FC9-44D2-8F6E-9816-122439B80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542" y="1255017"/>
            <a:ext cx="3993226" cy="50235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8F5B75-B891-8751-CA6F-1311761D7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232" y="1255017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71" y="141369"/>
            <a:ext cx="10492966" cy="1325563"/>
          </a:xfrm>
        </p:spPr>
        <p:txBody>
          <a:bodyPr/>
          <a:lstStyle/>
          <a:p>
            <a:r>
              <a:rPr lang="en-US" dirty="0"/>
              <a:t>Comparison: 20MW MBK vs 24MW TS-MBK</a:t>
            </a:r>
            <a:endParaRPr lang="en-GB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5524153" y="2282678"/>
            <a:ext cx="1143693" cy="73171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EE8EDA-37F5-4905-9C94-B2AA730EAE61}"/>
              </a:ext>
            </a:extLst>
          </p:cNvPr>
          <p:cNvSpPr txBox="1"/>
          <p:nvPr/>
        </p:nvSpPr>
        <p:spPr>
          <a:xfrm>
            <a:off x="5554815" y="1275257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- 11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FAC8D-3B22-4F73-94B9-867D1911AACC}"/>
              </a:ext>
            </a:extLst>
          </p:cNvPr>
          <p:cNvSpPr txBox="1"/>
          <p:nvPr/>
        </p:nvSpPr>
        <p:spPr>
          <a:xfrm>
            <a:off x="5691081" y="475234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- 10 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4117B3-B687-4514-BE18-C000B40A92E1}"/>
              </a:ext>
            </a:extLst>
          </p:cNvPr>
          <p:cNvSpPr txBox="1"/>
          <p:nvPr/>
        </p:nvSpPr>
        <p:spPr>
          <a:xfrm>
            <a:off x="5696929" y="5692400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- 1 MW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02CA2-6711-46FD-8979-AB7E49C7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413E-6E04-4A7E-A28A-3EFFA7B4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557069-C3A0-4914-8D62-114992341531}"/>
              </a:ext>
            </a:extLst>
          </p:cNvPr>
          <p:cNvSpPr/>
          <p:nvPr/>
        </p:nvSpPr>
        <p:spPr>
          <a:xfrm>
            <a:off x="2336926" y="1327754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83BA12-8E56-4FFC-A81C-815B70520858}"/>
              </a:ext>
            </a:extLst>
          </p:cNvPr>
          <p:cNvSpPr/>
          <p:nvPr/>
        </p:nvSpPr>
        <p:spPr>
          <a:xfrm>
            <a:off x="2336926" y="4752349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A18D74-C1C2-42F4-BB3D-F4756BB76D19}"/>
              </a:ext>
            </a:extLst>
          </p:cNvPr>
          <p:cNvSpPr/>
          <p:nvPr/>
        </p:nvSpPr>
        <p:spPr>
          <a:xfrm>
            <a:off x="2336925" y="5710817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8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C72C319-5772-FBF4-8EED-2252AABCF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6326"/>
            <a:ext cx="10515600" cy="41899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reduction due to TS MBK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1459117" y="2915216"/>
            <a:ext cx="829444" cy="1942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2798618" y="2849026"/>
            <a:ext cx="4544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power reduction due to TS MBK: </a:t>
            </a:r>
            <a:r>
              <a:rPr lang="en-US" b="1" dirty="0">
                <a:solidFill>
                  <a:srgbClr val="FF0000"/>
                </a:solidFill>
              </a:rPr>
              <a:t>11 MW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9B34-2861-43D8-B1E4-98A1B3910EC6}"/>
              </a:ext>
            </a:extLst>
          </p:cNvPr>
          <p:cNvSpPr/>
          <p:nvPr/>
        </p:nvSpPr>
        <p:spPr>
          <a:xfrm>
            <a:off x="9332613" y="3793402"/>
            <a:ext cx="829444" cy="107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13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F096E1A-5022-47D4-A8A5-BF82B81F20C8}"/>
              </a:ext>
            </a:extLst>
          </p:cNvPr>
          <p:cNvSpPr/>
          <p:nvPr/>
        </p:nvSpPr>
        <p:spPr>
          <a:xfrm>
            <a:off x="1631523" y="2915215"/>
            <a:ext cx="484632" cy="4287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461EE4F-6C79-4E5B-B153-0E0ABECC38EC}"/>
              </a:ext>
            </a:extLst>
          </p:cNvPr>
          <p:cNvSpPr/>
          <p:nvPr/>
        </p:nvSpPr>
        <p:spPr>
          <a:xfrm>
            <a:off x="9505019" y="3793402"/>
            <a:ext cx="484632" cy="7242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69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C72C319-5772-FBF4-8EED-2252AABCF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6326"/>
            <a:ext cx="10515600" cy="41899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consumption in DB magnets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D2329B-064C-24FD-C674-694FACD50CDA}"/>
              </a:ext>
            </a:extLst>
          </p:cNvPr>
          <p:cNvSpPr txBox="1"/>
          <p:nvPr/>
        </p:nvSpPr>
        <p:spPr>
          <a:xfrm>
            <a:off x="3015423" y="2880411"/>
            <a:ext cx="56500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Largest power consumptions is in DB injector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14 MW is dissipated in RF system -&gt; better than before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 MW goes to the drive beam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16 MW in the magnets: ~50/50 Quads/Dipoles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67D7C4-FF09-98B7-BBAA-1F57D7B5DE32}"/>
              </a:ext>
            </a:extLst>
          </p:cNvPr>
          <p:cNvCxnSpPr>
            <a:cxnSpLocks/>
            <a:stCxn id="13" idx="1"/>
          </p:cNvCxnSpPr>
          <p:nvPr/>
        </p:nvCxnSpPr>
        <p:spPr>
          <a:xfrm flipV="1">
            <a:off x="2348306" y="3376845"/>
            <a:ext cx="770084" cy="39432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179001F-29DA-193A-ACB9-0C2EB83D6228}"/>
              </a:ext>
            </a:extLst>
          </p:cNvPr>
          <p:cNvSpPr/>
          <p:nvPr/>
        </p:nvSpPr>
        <p:spPr>
          <a:xfrm>
            <a:off x="2190940" y="3481155"/>
            <a:ext cx="157366" cy="580026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DE17E32E-889E-3B21-8CC7-67AA8D4965E7}"/>
              </a:ext>
            </a:extLst>
          </p:cNvPr>
          <p:cNvSpPr/>
          <p:nvPr/>
        </p:nvSpPr>
        <p:spPr>
          <a:xfrm>
            <a:off x="2191329" y="4061181"/>
            <a:ext cx="156978" cy="80256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893FB09-F784-E8A0-7954-A6F48C88A931}"/>
              </a:ext>
            </a:extLst>
          </p:cNvPr>
          <p:cNvCxnSpPr>
            <a:cxnSpLocks/>
            <a:stCxn id="14" idx="1"/>
          </p:cNvCxnSpPr>
          <p:nvPr/>
        </p:nvCxnSpPr>
        <p:spPr>
          <a:xfrm flipV="1">
            <a:off x="2348307" y="3602530"/>
            <a:ext cx="770083" cy="85993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E8141C-0CA6-2EAF-B4F0-B98349D301BA}"/>
              </a:ext>
            </a:extLst>
          </p:cNvPr>
          <p:cNvCxnSpPr>
            <a:cxnSpLocks/>
          </p:cNvCxnSpPr>
          <p:nvPr/>
        </p:nvCxnSpPr>
        <p:spPr>
          <a:xfrm>
            <a:off x="2147236" y="3376845"/>
            <a:ext cx="971154" cy="48182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D754A6-E1DF-9DC7-5011-4433E3007500}"/>
              </a:ext>
            </a:extLst>
          </p:cNvPr>
          <p:cNvCxnSpPr>
            <a:cxnSpLocks/>
          </p:cNvCxnSpPr>
          <p:nvPr/>
        </p:nvCxnSpPr>
        <p:spPr>
          <a:xfrm flipV="1">
            <a:off x="2859449" y="3895097"/>
            <a:ext cx="258941" cy="6820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7DEAF7-B1AD-9E29-DD86-6C9112BD6BBE}"/>
              </a:ext>
            </a:extLst>
          </p:cNvPr>
          <p:cNvCxnSpPr>
            <a:cxnSpLocks/>
          </p:cNvCxnSpPr>
          <p:nvPr/>
        </p:nvCxnSpPr>
        <p:spPr>
          <a:xfrm flipH="1" flipV="1">
            <a:off x="3187829" y="3895097"/>
            <a:ext cx="657423" cy="6691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747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C72C319-5772-FBF4-8EED-2252AABCF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6326"/>
            <a:ext cx="10515600" cy="41899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consumption in MB </a:t>
            </a:r>
            <a:r>
              <a:rPr lang="en-US" dirty="0" err="1"/>
              <a:t>linac</a:t>
            </a:r>
            <a:r>
              <a:rPr lang="en-US" dirty="0"/>
              <a:t> RF systems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D2329B-064C-24FD-C674-694FACD50CDA}"/>
              </a:ext>
            </a:extLst>
          </p:cNvPr>
          <p:cNvSpPr txBox="1"/>
          <p:nvPr/>
        </p:nvSpPr>
        <p:spPr>
          <a:xfrm>
            <a:off x="3105743" y="2676126"/>
            <a:ext cx="5166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11.5 MW - Dissipated Power in MBI </a:t>
            </a:r>
            <a:r>
              <a:rPr lang="en-US" b="1" dirty="0" err="1">
                <a:solidFill>
                  <a:srgbClr val="FF0000"/>
                </a:solidFill>
              </a:rPr>
              <a:t>linac</a:t>
            </a:r>
            <a:r>
              <a:rPr lang="en-US" b="1" dirty="0">
                <a:solidFill>
                  <a:srgbClr val="FF0000"/>
                </a:solidFill>
              </a:rPr>
              <a:t> RF systems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D754A6-E1DF-9DC7-5011-4433E3007500}"/>
              </a:ext>
            </a:extLst>
          </p:cNvPr>
          <p:cNvCxnSpPr>
            <a:cxnSpLocks/>
          </p:cNvCxnSpPr>
          <p:nvPr/>
        </p:nvCxnSpPr>
        <p:spPr>
          <a:xfrm flipV="1">
            <a:off x="4816444" y="3045458"/>
            <a:ext cx="386621" cy="1625022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7DEAF7-B1AD-9E29-DD86-6C9112BD6BBE}"/>
              </a:ext>
            </a:extLst>
          </p:cNvPr>
          <p:cNvCxnSpPr>
            <a:cxnSpLocks/>
          </p:cNvCxnSpPr>
          <p:nvPr/>
        </p:nvCxnSpPr>
        <p:spPr>
          <a:xfrm flipH="1" flipV="1">
            <a:off x="5370490" y="3045458"/>
            <a:ext cx="1492224" cy="1625022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14B496C-72B9-956D-54F1-119A3340D783}"/>
              </a:ext>
            </a:extLst>
          </p:cNvPr>
          <p:cNvSpPr txBox="1"/>
          <p:nvPr/>
        </p:nvSpPr>
        <p:spPr>
          <a:xfrm>
            <a:off x="6362411" y="3120880"/>
            <a:ext cx="5166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10.5 MW - Dissipated Power in MB </a:t>
            </a:r>
            <a:r>
              <a:rPr lang="en-US" b="1" dirty="0" err="1">
                <a:solidFill>
                  <a:srgbClr val="FF0000"/>
                </a:solidFill>
              </a:rPr>
              <a:t>linac</a:t>
            </a:r>
            <a:r>
              <a:rPr lang="en-US" b="1" dirty="0">
                <a:solidFill>
                  <a:srgbClr val="FF0000"/>
                </a:solidFill>
              </a:rPr>
              <a:t> RF systems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37365C2-4AF2-4E64-1A0A-142D15E4A911}"/>
              </a:ext>
            </a:extLst>
          </p:cNvPr>
          <p:cNvCxnSpPr>
            <a:cxnSpLocks/>
          </p:cNvCxnSpPr>
          <p:nvPr/>
        </p:nvCxnSpPr>
        <p:spPr>
          <a:xfrm flipV="1">
            <a:off x="8023538" y="3429000"/>
            <a:ext cx="785611" cy="104665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822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E1ADF-A291-2D1C-89B9-AE42C6947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area of power reduction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D20C0-636D-7F82-2690-CF48D5A9F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DB complex magnets </a:t>
            </a:r>
            <a:r>
              <a:rPr lang="en-US" b="1" dirty="0"/>
              <a:t>16 MW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Large aperture Quads and Dipoles -&gt; potential power reduction by using PM or SC technology is possible</a:t>
            </a:r>
          </a:p>
          <a:p>
            <a:r>
              <a:rPr lang="en-US" dirty="0"/>
              <a:t>MB </a:t>
            </a:r>
            <a:r>
              <a:rPr lang="en-US" dirty="0" err="1"/>
              <a:t>linacs</a:t>
            </a:r>
            <a:r>
              <a:rPr lang="en-US" dirty="0"/>
              <a:t> share similar power consumption between the injector </a:t>
            </a:r>
            <a:r>
              <a:rPr lang="en-US" dirty="0" err="1"/>
              <a:t>linacs</a:t>
            </a:r>
            <a:r>
              <a:rPr lang="en-US" dirty="0"/>
              <a:t> </a:t>
            </a:r>
            <a:r>
              <a:rPr lang="en-US" b="1" dirty="0"/>
              <a:t>11.5 MW </a:t>
            </a:r>
            <a:r>
              <a:rPr lang="en-US" dirty="0"/>
              <a:t>and X-band Two-Beam Accelerator (TBA): </a:t>
            </a:r>
            <a:r>
              <a:rPr lang="en-US" b="1" dirty="0"/>
              <a:t>10.5 MW</a:t>
            </a:r>
          </a:p>
          <a:p>
            <a:pPr lvl="1"/>
            <a:r>
              <a:rPr lang="en-US" dirty="0"/>
              <a:t>Where as X-band TBA has been extensively optimized, MBI </a:t>
            </a:r>
            <a:r>
              <a:rPr lang="en-US" dirty="0" err="1"/>
              <a:t>linacs</a:t>
            </a:r>
            <a:r>
              <a:rPr lang="en-US" dirty="0"/>
              <a:t> might be possible to optimize further to reduce power and cost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399C3-36C4-15F5-2A2C-CE9938E61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3541A9-8A81-642D-C6E5-04440003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696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12656-55A3-D960-7D50-8E158E395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70" y="365125"/>
            <a:ext cx="2537012" cy="1325563"/>
          </a:xfrm>
        </p:spPr>
        <p:txBody>
          <a:bodyPr/>
          <a:lstStyle/>
          <a:p>
            <a:r>
              <a:rPr lang="en-US" dirty="0"/>
              <a:t>CDR MBI layout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0F7AC6C-AC28-57B9-4946-98A44F2445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1982" y="-4805"/>
            <a:ext cx="9240347" cy="649768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2B2AB-4CD8-91D5-9421-CD4FF54A7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72A53-EEEC-04AD-7219-67FB38E2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21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50E23-054C-B09A-B951-D6C67B4DF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MBI layout for PIP and alternative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BCF757A-D529-7022-DC52-2759D2E8F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3714" y="1286451"/>
            <a:ext cx="6138285" cy="46037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05D29-5A63-8A35-F5A8-570240D93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B7E610-7B85-0413-F03C-DD33C632C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05C677-D180-E4EB-7596-A109EC614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6450"/>
            <a:ext cx="6138286" cy="46037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0BE92E-FD51-1104-18B4-38D59EF6AAD9}"/>
              </a:ext>
            </a:extLst>
          </p:cNvPr>
          <p:cNvSpPr txBox="1"/>
          <p:nvPr/>
        </p:nvSpPr>
        <p:spPr>
          <a:xfrm>
            <a:off x="514797" y="2242681"/>
            <a:ext cx="1675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Steffen Doebert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FED38A-BB41-B752-D12A-37F8CA29C746}"/>
              </a:ext>
            </a:extLst>
          </p:cNvPr>
          <p:cNvSpPr txBox="1"/>
          <p:nvPr/>
        </p:nvSpPr>
        <p:spPr>
          <a:xfrm>
            <a:off x="696517" y="5059167"/>
            <a:ext cx="1080431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Alternative layout with shorter total length of the </a:t>
            </a:r>
            <a:r>
              <a:rPr lang="en-US" sz="2400" b="1" dirty="0" err="1">
                <a:solidFill>
                  <a:srgbClr val="FF0000"/>
                </a:solidFill>
              </a:rPr>
              <a:t>linacs</a:t>
            </a:r>
            <a:r>
              <a:rPr lang="en-US" sz="2400" b="1" dirty="0">
                <a:solidFill>
                  <a:srgbClr val="FF0000"/>
                </a:solidFill>
              </a:rPr>
              <a:t> may reduce both cost and power. One possible layout proposed by Steffen, but not studied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Further optimization of accelerating structure and RF pulse compression system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47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F132-B135-DFC0-7EEC-BDF86B21F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FCCee</a:t>
            </a:r>
            <a:r>
              <a:rPr lang="en-US" dirty="0"/>
              <a:t> injector complex design collaboration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3BC8F-538F-D071-7CE3-C7636B19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0BDE13-60FD-C86B-C2B0-3A30BC8A9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19</a:t>
            </a:fld>
            <a:endParaRPr lang="en-GB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4D8C69B0-BAA9-0068-D506-00424E4A38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5701" y="1323314"/>
            <a:ext cx="9238129" cy="516956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9F48FB-07AD-DAEB-0C26-C21ED8C7673A}"/>
              </a:ext>
            </a:extLst>
          </p:cNvPr>
          <p:cNvSpPr txBox="1"/>
          <p:nvPr/>
        </p:nvSpPr>
        <p:spPr>
          <a:xfrm>
            <a:off x="9444759" y="246421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 GHz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D1F0B-DBAC-30AA-BFBB-E5B7DD31CEFD}"/>
              </a:ext>
            </a:extLst>
          </p:cNvPr>
          <p:cNvSpPr txBox="1"/>
          <p:nvPr/>
        </p:nvSpPr>
        <p:spPr>
          <a:xfrm>
            <a:off x="387424" y="2965554"/>
            <a:ext cx="319397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Injector complex optimization studies can be combined with on-going FCC-</a:t>
            </a:r>
            <a:r>
              <a:rPr lang="en-US" sz="2400" b="1" dirty="0" err="1">
                <a:solidFill>
                  <a:srgbClr val="FF0000"/>
                </a:solidFill>
              </a:rPr>
              <a:t>ee</a:t>
            </a:r>
            <a:r>
              <a:rPr lang="en-US" sz="2400" b="1" dirty="0">
                <a:solidFill>
                  <a:srgbClr val="FF0000"/>
                </a:solidFill>
              </a:rPr>
              <a:t> injector complex design studies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576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C937-7828-45E0-973E-297A70EB8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2C6A8-D92B-4945-BC17-8B0142101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0234"/>
            <a:ext cx="10515600" cy="4351338"/>
          </a:xfrm>
        </p:spPr>
        <p:txBody>
          <a:bodyPr/>
          <a:lstStyle/>
          <a:p>
            <a:r>
              <a:rPr lang="en-US" dirty="0"/>
              <a:t>CLIC 380 power with new DR RF, 2021</a:t>
            </a:r>
          </a:p>
          <a:p>
            <a:r>
              <a:rPr lang="en-US" dirty="0"/>
              <a:t>Update for the new DB klystron (TS MBK) parameters, 2022</a:t>
            </a:r>
          </a:p>
          <a:p>
            <a:r>
              <a:rPr lang="en-US" dirty="0"/>
              <a:t>Possible further ways for power reduction</a:t>
            </a:r>
          </a:p>
          <a:p>
            <a:pPr lvl="1"/>
            <a:r>
              <a:rPr lang="en-US" dirty="0"/>
              <a:t>DB complex magnets</a:t>
            </a:r>
          </a:p>
          <a:p>
            <a:pPr lvl="1"/>
            <a:r>
              <a:rPr lang="en-US" dirty="0"/>
              <a:t>MB injector </a:t>
            </a:r>
            <a:r>
              <a:rPr lang="en-US" dirty="0" err="1"/>
              <a:t>linacs</a:t>
            </a:r>
            <a:endParaRPr lang="en-US" dirty="0"/>
          </a:p>
          <a:p>
            <a:pPr lvl="1"/>
            <a:r>
              <a:rPr lang="en-US" dirty="0"/>
              <a:t>MB main </a:t>
            </a:r>
            <a:r>
              <a:rPr lang="en-US" dirty="0" err="1"/>
              <a:t>linac</a:t>
            </a:r>
            <a:endParaRPr lang="en-US" dirty="0"/>
          </a:p>
          <a:p>
            <a:r>
              <a:rPr lang="en-US" dirty="0"/>
              <a:t>MB injector complex layout and RF optimization</a:t>
            </a:r>
          </a:p>
          <a:p>
            <a:r>
              <a:rPr lang="en-US" dirty="0"/>
              <a:t>Standing wave damped distributed coupling structure – possible way to improve efficiency and/or gradient in main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D704D-F0CF-481B-82A6-A7CFA66D8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5296-7BD8-4219-8280-64922F838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951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407D2-64E3-9FF0-76DF-A5739E2B0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TBA RF system and power losses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6C8B756-1F90-5C01-13F9-33744B5BA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87743"/>
            <a:ext cx="6195243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9FC1D-1068-C2C8-2F7A-213649B98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0021F-B53E-1E94-9B5F-D34CA8B47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E312F5-244D-506E-3A3C-511CD4B57063}"/>
              </a:ext>
            </a:extLst>
          </p:cNvPr>
          <p:cNvSpPr txBox="1"/>
          <p:nvPr/>
        </p:nvSpPr>
        <p:spPr>
          <a:xfrm flipH="1">
            <a:off x="7379593" y="1690688"/>
            <a:ext cx="43916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Average (50 Hz) beam and dissipated power in SAS RF unit: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Beam power : 514 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SAS losses      : 603 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RF loads         : 328 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WG network : 60 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PETS               </a:t>
            </a:r>
            <a:r>
              <a:rPr lang="en-GB" sz="2000" dirty="0"/>
              <a:t>: 10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90BFB2-73FD-6780-4EDA-8DDB250C00BF}"/>
              </a:ext>
            </a:extLst>
          </p:cNvPr>
          <p:cNvSpPr txBox="1"/>
          <p:nvPr/>
        </p:nvSpPr>
        <p:spPr>
          <a:xfrm>
            <a:off x="7289442" y="4456090"/>
            <a:ext cx="3747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AS RF-to-beam efficiency:</a:t>
            </a:r>
          </a:p>
          <a:p>
            <a:r>
              <a:rPr lang="en-US" sz="2400" b="1" dirty="0"/>
              <a:t>P_B/P_RF </a:t>
            </a:r>
            <a:r>
              <a:rPr lang="en-US" sz="2400" dirty="0"/>
              <a:t>= 514/(514+603+328) = </a:t>
            </a:r>
            <a:r>
              <a:rPr lang="en-US" sz="2400" b="1" dirty="0"/>
              <a:t>35.6%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09699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82BE4-DACB-E245-5DED-2D200DCF6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way to improve MB AS efficiency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71BDAA-62C2-1DF4-15CB-DE43E4E1D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Recent work by Evan Ericson: </a:t>
            </a:r>
            <a:r>
              <a:rPr lang="en-GB" sz="1600" dirty="0">
                <a:hlinkClick r:id="rId2"/>
              </a:rPr>
              <a:t>rf development meeting (28 September 2022) · Indico (cern.ch)</a:t>
            </a:r>
            <a:r>
              <a:rPr lang="en-US" sz="1600" dirty="0"/>
              <a:t> </a:t>
            </a:r>
          </a:p>
          <a:p>
            <a:r>
              <a:rPr lang="en-GB" dirty="0"/>
              <a:t>Standing wave (SW) accelerating structure: power to RF loads -&gt; 0</a:t>
            </a:r>
          </a:p>
          <a:p>
            <a:r>
              <a:rPr lang="en-GB" dirty="0"/>
              <a:t>Single or few cells distributed coupling structures: </a:t>
            </a:r>
          </a:p>
          <a:p>
            <a:pPr lvl="1"/>
            <a:r>
              <a:rPr lang="en-GB" dirty="0"/>
              <a:t>higher gradient, OR</a:t>
            </a:r>
          </a:p>
          <a:p>
            <a:pPr lvl="1"/>
            <a:r>
              <a:rPr lang="en-GB" dirty="0"/>
              <a:t>higher shunt impedance design for same gradient</a:t>
            </a:r>
          </a:p>
          <a:p>
            <a:r>
              <a:rPr lang="en-GB" dirty="0"/>
              <a:t>The main challenge is to provide required HOM damping performance combined with distributed coupling WG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3D049-F96C-02D6-E11C-40E9A1B62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D79DE9-D6FC-8E71-CC76-283ACB3B1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279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C25FD-8496-1A20-54B1-049D9DC3D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835" y="365125"/>
            <a:ext cx="11896165" cy="1325563"/>
          </a:xfrm>
        </p:spPr>
        <p:txBody>
          <a:bodyPr/>
          <a:lstStyle/>
          <a:p>
            <a:r>
              <a:rPr lang="en-US" dirty="0"/>
              <a:t>Wakefield damping and distributed power coupling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E743351-1E6F-4BF7-F21F-F182ACABA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545" t="17137" r="9288" b="38894"/>
          <a:stretch/>
        </p:blipFill>
        <p:spPr>
          <a:xfrm>
            <a:off x="103032" y="2816926"/>
            <a:ext cx="11655379" cy="353942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A71E3-65AC-12D0-6623-05B4173CD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7306D5-2871-4C69-0AEA-FA5D44E55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02583F-6A32-1730-7A41-27232A81B917}"/>
              </a:ext>
            </a:extLst>
          </p:cNvPr>
          <p:cNvSpPr txBox="1"/>
          <p:nvPr/>
        </p:nvSpPr>
        <p:spPr>
          <a:xfrm>
            <a:off x="478537" y="1468977"/>
            <a:ext cx="3863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Each cell has individual power coupling WG in addition with 4 damping waveguides</a:t>
            </a:r>
            <a:endParaRPr lang="en-GB" sz="24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DB0F3F-7A8F-D1AE-FFB8-1A047954B61C}"/>
              </a:ext>
            </a:extLst>
          </p:cNvPr>
          <p:cNvCxnSpPr>
            <a:cxnSpLocks/>
          </p:cNvCxnSpPr>
          <p:nvPr/>
        </p:nvCxnSpPr>
        <p:spPr>
          <a:xfrm>
            <a:off x="2120847" y="2632902"/>
            <a:ext cx="0" cy="20292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0E266E-8DD4-C208-B5FC-C859386A4E11}"/>
              </a:ext>
            </a:extLst>
          </p:cNvPr>
          <p:cNvCxnSpPr>
            <a:cxnSpLocks/>
          </p:cNvCxnSpPr>
          <p:nvPr/>
        </p:nvCxnSpPr>
        <p:spPr>
          <a:xfrm flipH="1">
            <a:off x="7167219" y="2574177"/>
            <a:ext cx="2376026" cy="18694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2D57FA-D3EE-E4FF-F1E5-D7289067C17F}"/>
              </a:ext>
            </a:extLst>
          </p:cNvPr>
          <p:cNvSpPr txBox="1"/>
          <p:nvPr/>
        </p:nvSpPr>
        <p:spPr>
          <a:xfrm>
            <a:off x="8469185" y="1474124"/>
            <a:ext cx="2575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HOM Damping requirement are OK for 0.5 ns</a:t>
            </a:r>
            <a:endParaRPr lang="en-GB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3429AD-21F7-BDB5-F248-123497EAEC77}"/>
              </a:ext>
            </a:extLst>
          </p:cNvPr>
          <p:cNvSpPr txBox="1"/>
          <p:nvPr/>
        </p:nvSpPr>
        <p:spPr>
          <a:xfrm>
            <a:off x="4623515" y="1432573"/>
            <a:ext cx="3107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It might be possible to satisfy HOM Damping requirement even for 1/3 ns</a:t>
            </a:r>
            <a:endParaRPr lang="en-GB" sz="2400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5DBF774-F28D-4AC7-73ED-C1E551B8456D}"/>
              </a:ext>
            </a:extLst>
          </p:cNvPr>
          <p:cNvCxnSpPr>
            <a:cxnSpLocks/>
          </p:cNvCxnSpPr>
          <p:nvPr/>
        </p:nvCxnSpPr>
        <p:spPr>
          <a:xfrm>
            <a:off x="5125792" y="3002233"/>
            <a:ext cx="1803042" cy="14413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275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734A4-EB7A-8E49-A4F0-85996E243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RF-to-beam efficiency of SW 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145F5-0D73-6E9F-F791-89583F025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3805"/>
            <a:ext cx="10791423" cy="4351338"/>
          </a:xfrm>
        </p:spPr>
        <p:txBody>
          <a:bodyPr>
            <a:normAutofit/>
          </a:bodyPr>
          <a:lstStyle/>
          <a:p>
            <a:r>
              <a:rPr lang="en-US" dirty="0"/>
              <a:t>Evan’s work is done for 3TeV structure: aperture and MB current</a:t>
            </a:r>
          </a:p>
          <a:p>
            <a:r>
              <a:rPr lang="en-US" dirty="0"/>
              <a:t>Potentially high gradient limit was improved</a:t>
            </a:r>
          </a:p>
          <a:p>
            <a:r>
              <a:rPr lang="en-US" dirty="0"/>
              <a:t>RF-to-beam Efficiency was been increased from </a:t>
            </a:r>
            <a:r>
              <a:rPr lang="en-US" b="1" dirty="0"/>
              <a:t>28</a:t>
            </a:r>
            <a:r>
              <a:rPr lang="en-US" dirty="0"/>
              <a:t> -&gt; </a:t>
            </a:r>
            <a:r>
              <a:rPr lang="en-US" b="1" dirty="0"/>
              <a:t>31</a:t>
            </a:r>
            <a:r>
              <a:rPr lang="en-US" dirty="0"/>
              <a:t> % </a:t>
            </a:r>
          </a:p>
          <a:p>
            <a:r>
              <a:rPr lang="en-US" dirty="0"/>
              <a:t>31% = SS Eff. * Pulse eff = 47% * 66%</a:t>
            </a:r>
          </a:p>
          <a:p>
            <a:r>
              <a:rPr lang="en-US" dirty="0"/>
              <a:t>Assuming </a:t>
            </a:r>
            <a:r>
              <a:rPr lang="en-US" b="1" dirty="0"/>
              <a:t>1/3 ns </a:t>
            </a:r>
            <a:r>
              <a:rPr lang="en-US" dirty="0"/>
              <a:t>bunch spacing is possible from HOM damping point of view: SS Eff: 47% -&gt; 57%; Pulse Eff.: 66% -&gt; 80% =&gt; Eff. 31% =&gt; </a:t>
            </a:r>
            <a:r>
              <a:rPr lang="en-US" b="1" dirty="0"/>
              <a:t>46%</a:t>
            </a:r>
          </a:p>
          <a:p>
            <a:r>
              <a:rPr lang="en-US" dirty="0"/>
              <a:t>To access power efficiency improvements for CLIC 380, design of dedicated SW accelerating structure is required.</a:t>
            </a:r>
          </a:p>
          <a:p>
            <a:r>
              <a:rPr lang="en-US" dirty="0"/>
              <a:t>If the efficiency scales similarly (?) for CLIC380</a:t>
            </a:r>
            <a:r>
              <a:rPr lang="en-US" b="1" dirty="0"/>
              <a:t>: 35% -&gt; 39% -&gt; 58%</a:t>
            </a: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B9799-12A6-3097-42F6-37603A86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D6366E-6903-5997-A6B1-E17594E7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23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E687F4-379D-6034-C33C-C754B9E8EF5A}"/>
              </a:ext>
            </a:extLst>
          </p:cNvPr>
          <p:cNvSpPr txBox="1"/>
          <p:nvPr/>
        </p:nvSpPr>
        <p:spPr>
          <a:xfrm>
            <a:off x="296214" y="5894685"/>
            <a:ext cx="113334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Bunch spacing of 1/3 ns would require significant changes in the injector: 2 GHz -&gt; 3 GHz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47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3769A-C334-CEE1-776B-6733D9F0E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per beam power optimization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6BEB1C6-FF1F-1965-1B74-234970197B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296" y="1539540"/>
            <a:ext cx="6189332" cy="46419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51467-D742-4958-26A4-4339E21EE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D881B3-8561-3AE9-D8A0-915C6FBE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1531DF-B0F8-709D-4247-570AFA25E69A}"/>
              </a:ext>
            </a:extLst>
          </p:cNvPr>
          <p:cNvSpPr txBox="1"/>
          <p:nvPr/>
        </p:nvSpPr>
        <p:spPr>
          <a:xfrm>
            <a:off x="7173531" y="1539540"/>
            <a:ext cx="45462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CDR and for staging Luminosity per beam power has been optimized: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L/P ~ </a:t>
            </a:r>
            <a:r>
              <a:rPr lang="en-US" b="1" dirty="0" err="1"/>
              <a:t>L</a:t>
            </a:r>
            <a:r>
              <a:rPr lang="en-US" b="1" baseline="-25000" dirty="0" err="1"/>
              <a:t>bx</a:t>
            </a:r>
            <a:r>
              <a:rPr lang="en-US" b="1" dirty="0"/>
              <a:t>/N * RF2Befficiency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CLIC 3TeV,      a/lambda = 0.11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CLIC 380GeV, a/lambda = 0.133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Maybe it is time to make this plots again?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shunt impedance the smaller aperture the better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747175-251B-9FFB-7EF5-C9C31CF1A33B}"/>
              </a:ext>
            </a:extLst>
          </p:cNvPr>
          <p:cNvSpPr txBox="1"/>
          <p:nvPr/>
        </p:nvSpPr>
        <p:spPr>
          <a:xfrm>
            <a:off x="4865540" y="5812207"/>
            <a:ext cx="1960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old plot, 2010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AE2ABA-62D3-BDFA-8BD3-BEEC1DD23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531" y="4343400"/>
            <a:ext cx="45910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47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list of possible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9383162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New DR RF system should be integrated in DR BD layout and Cryo-power both for DR RF and for wigglers should be estimated</a:t>
            </a:r>
          </a:p>
          <a:p>
            <a:r>
              <a:rPr lang="en-US" dirty="0"/>
              <a:t>New DBI based on TS-MBK require revisiting modulator parameters and BD layout </a:t>
            </a:r>
          </a:p>
          <a:p>
            <a:r>
              <a:rPr lang="en-US" dirty="0"/>
              <a:t>Quads and dipoles in DB complex optimization using PM or SC technology may reduce Power consumption</a:t>
            </a:r>
          </a:p>
          <a:p>
            <a:r>
              <a:rPr lang="en-US" dirty="0"/>
              <a:t>MB injectors optimization (layout and RF) is important to reduce power and cost. Can profit from on-going </a:t>
            </a:r>
            <a:r>
              <a:rPr lang="en-US" dirty="0" err="1"/>
              <a:t>FCCee</a:t>
            </a:r>
            <a:r>
              <a:rPr lang="en-US" dirty="0"/>
              <a:t> injector design collaboration</a:t>
            </a:r>
          </a:p>
          <a:p>
            <a:r>
              <a:rPr lang="en-US" dirty="0"/>
              <a:t>MB X-band TBA is still the point where improving efficiency is important. Investigation of SW AS and revisiting </a:t>
            </a:r>
            <a:r>
              <a:rPr lang="en-US" dirty="0" err="1"/>
              <a:t>Lbx</a:t>
            </a:r>
            <a:r>
              <a:rPr lang="en-US" dirty="0"/>
              <a:t>/N versus RF-to-beam efficiency optimization should be considered even for 380 GeV.</a:t>
            </a:r>
          </a:p>
          <a:p>
            <a:r>
              <a:rPr lang="en-US" dirty="0"/>
              <a:t>Possibility to change from 2 to 3 GHz bunch spacing should be investigated. It has strong impact on RF-to-beam efficiency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 BUT also on the injector </a:t>
            </a:r>
            <a:r>
              <a:rPr lang="en-US"/>
              <a:t>complex design</a:t>
            </a:r>
            <a:r>
              <a:rPr lang="en-US">
                <a:sym typeface="Wingdings" panose="05000000000000000000" pitchFamily="2" charset="2"/>
              </a:rPr>
              <a:t></a:t>
            </a:r>
            <a:r>
              <a:rPr lang="en-US" dirty="0">
                <a:sym typeface="Wingdings" panose="05000000000000000000" pitchFamily="2" charset="2"/>
              </a:rPr>
              <a:t>?.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0E2C8-8704-4990-A05C-234159C15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4/7/2022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EA46F-E3B4-4F8C-A269-CF5AEA22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5E9B58-2DD1-5610-D445-91A110F52EF6}"/>
              </a:ext>
            </a:extLst>
          </p:cNvPr>
          <p:cNvSpPr txBox="1"/>
          <p:nvPr/>
        </p:nvSpPr>
        <p:spPr>
          <a:xfrm>
            <a:off x="10221362" y="1672946"/>
            <a:ext cx="1330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SRF cavity prototype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7A716-E740-546D-7834-A0ED5B780852}"/>
              </a:ext>
            </a:extLst>
          </p:cNvPr>
          <p:cNvSpPr txBox="1"/>
          <p:nvPr/>
        </p:nvSpPr>
        <p:spPr>
          <a:xfrm>
            <a:off x="10221362" y="4175841"/>
            <a:ext cx="133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X-band SW cavity prototype</a:t>
            </a:r>
          </a:p>
        </p:txBody>
      </p:sp>
    </p:spTree>
    <p:extLst>
      <p:ext uri="{BB962C8B-B14F-4D97-AF65-F5344CB8AC3E}">
        <p14:creationId xmlns:p14="http://schemas.microsoft.com/office/powerpoint/2010/main" val="3699968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1EFF8-A196-8849-6651-2DD48424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F0604-22E9-5A98-C22F-A5B9C866E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63B1C-C13F-246E-69A8-D9EA31AB4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6C7CA-1568-ABC2-B0CF-3C72BAAD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2440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CLIC 380 GeV power estimate has been updated to include several possible changes</a:t>
            </a:r>
          </a:p>
          <a:p>
            <a:r>
              <a:rPr lang="en-US" dirty="0"/>
              <a:t>Increase in repetition rate from 50 to 100 Hz result in increase in power consumption by 68 MW from 168 to 236 MW  </a:t>
            </a:r>
          </a:p>
          <a:p>
            <a:r>
              <a:rPr lang="en-US" dirty="0"/>
              <a:t>New design of the DRs demonstrates significant reduction of the power consumption by 50 MW from 168 to 118 MW</a:t>
            </a:r>
          </a:p>
          <a:p>
            <a:r>
              <a:rPr lang="en-US" dirty="0"/>
              <a:t>Using new Two Stage MBK results in 11 MW reduction in CLIC power </a:t>
            </a:r>
            <a:r>
              <a:rPr lang="en-US"/>
              <a:t>consumption from 118 to 107 MW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0E2C8-8704-4990-A05C-234159C15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4/7/2022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EA46F-E3B4-4F8C-A269-CF5AEA22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64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EDA41-C080-4E9A-B8AF-32B1C737A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wall plug to beam efficiencies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91BC8DC-85DB-47E0-B710-4987798105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907106"/>
          <a:ext cx="1062412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7256">
                  <a:extLst>
                    <a:ext uri="{9D8B030D-6E8A-4147-A177-3AD203B41FA5}">
                      <a16:colId xmlns:a16="http://schemas.microsoft.com/office/drawing/2014/main" val="1388735103"/>
                    </a:ext>
                  </a:extLst>
                </a:gridCol>
                <a:gridCol w="1708727">
                  <a:extLst>
                    <a:ext uri="{9D8B030D-6E8A-4147-A177-3AD203B41FA5}">
                      <a16:colId xmlns:a16="http://schemas.microsoft.com/office/drawing/2014/main" val="427134572"/>
                    </a:ext>
                  </a:extLst>
                </a:gridCol>
                <a:gridCol w="1671782">
                  <a:extLst>
                    <a:ext uri="{9D8B030D-6E8A-4147-A177-3AD203B41FA5}">
                      <a16:colId xmlns:a16="http://schemas.microsoft.com/office/drawing/2014/main" val="3860638892"/>
                    </a:ext>
                  </a:extLst>
                </a:gridCol>
                <a:gridCol w="1616363">
                  <a:extLst>
                    <a:ext uri="{9D8B030D-6E8A-4147-A177-3AD203B41FA5}">
                      <a16:colId xmlns:a16="http://schemas.microsoft.com/office/drawing/2014/main" val="3236295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PIP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New 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New TS MBK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55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DB klystron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587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DB modulator pulse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96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DB complex Wall plug to DB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37.6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403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DR wall plug to MB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52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CLIC Wall plug to MB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488179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6F3A3-A7C4-4141-837F-B9F74C3E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4/7/2022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6A677-FB57-4671-802E-98E23F4E1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85E2D9-52E2-4285-B08E-07809BECF5F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524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73" y="365125"/>
            <a:ext cx="11055927" cy="1325563"/>
          </a:xfrm>
        </p:spPr>
        <p:txBody>
          <a:bodyPr/>
          <a:lstStyle/>
          <a:p>
            <a:r>
              <a:rPr lang="en-US" dirty="0"/>
              <a:t>Comparison of Drive beam and Klystron options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3372" y="1424326"/>
            <a:ext cx="4147928" cy="5256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698" y="1443470"/>
            <a:ext cx="4432176" cy="52369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DE2224-FF05-73DA-EFC6-42E80566FF19}"/>
              </a:ext>
            </a:extLst>
          </p:cNvPr>
          <p:cNvSpPr txBox="1"/>
          <p:nvPr/>
        </p:nvSpPr>
        <p:spPr>
          <a:xfrm>
            <a:off x="350476" y="5846544"/>
            <a:ext cx="125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</a:p>
          <a:p>
            <a:r>
              <a:rPr lang="en-US" dirty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79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20D3B21-6D58-DF2B-1A5B-6EA3FAC1C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9043"/>
            <a:ext cx="10515600" cy="4184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DRs (PIP design)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5395865" y="2915216"/>
            <a:ext cx="829444" cy="2007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6437745" y="3001818"/>
            <a:ext cx="501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 lot of power dissipated in DR RF systems: </a:t>
            </a:r>
            <a:r>
              <a:rPr lang="en-US" b="1" dirty="0">
                <a:solidFill>
                  <a:srgbClr val="FF0000"/>
                </a:solidFill>
              </a:rPr>
              <a:t>46 MW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C9603-E4C3-4C4F-BB42-D29687486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FFA45-0B0A-47D1-BD0F-ADD3CC34F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8356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6534" y="92365"/>
            <a:ext cx="4616029" cy="3620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54802"/>
          </a:xfrm>
        </p:spPr>
        <p:txBody>
          <a:bodyPr>
            <a:normAutofit/>
          </a:bodyPr>
          <a:lstStyle/>
          <a:p>
            <a:r>
              <a:rPr lang="en-US" dirty="0"/>
              <a:t>Comparing power flows:</a:t>
            </a:r>
            <a:br>
              <a:rPr lang="en-US" dirty="0"/>
            </a:br>
            <a:r>
              <a:rPr lang="en-US" dirty="0"/>
              <a:t>Drive beam and</a:t>
            </a:r>
            <a:br>
              <a:rPr lang="en-US" dirty="0"/>
            </a:br>
            <a:r>
              <a:rPr lang="en-US" dirty="0"/>
              <a:t>Klystron options </a:t>
            </a:r>
            <a:endParaRPr lang="en-GB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709" y="3306617"/>
            <a:ext cx="6744854" cy="3156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58545" y="697628"/>
            <a:ext cx="204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plug to main beam efficiency: </a:t>
            </a:r>
            <a:r>
              <a:rPr lang="en-US" b="1" dirty="0">
                <a:solidFill>
                  <a:srgbClr val="FF0000"/>
                </a:solidFill>
              </a:rPr>
              <a:t>4.1%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47018" y="3985778"/>
            <a:ext cx="2627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plug to main beam efficiency: </a:t>
            </a:r>
            <a:r>
              <a:rPr lang="en-US" b="1" dirty="0">
                <a:solidFill>
                  <a:srgbClr val="FF0000"/>
                </a:solidFill>
              </a:rPr>
              <a:t>4.2%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2ECD2B-50EA-C3A0-0155-923F025D01AA}"/>
              </a:ext>
            </a:extLst>
          </p:cNvPr>
          <p:cNvSpPr txBox="1"/>
          <p:nvPr/>
        </p:nvSpPr>
        <p:spPr>
          <a:xfrm>
            <a:off x="677732" y="5669281"/>
            <a:ext cx="125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</a:p>
          <a:p>
            <a:r>
              <a:rPr lang="en-US" dirty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2253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87066-1EC6-4B8E-9179-29AC28F14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35937" cy="1325563"/>
          </a:xfrm>
        </p:spPr>
        <p:txBody>
          <a:bodyPr/>
          <a:lstStyle/>
          <a:p>
            <a:r>
              <a:rPr lang="en-US" dirty="0"/>
              <a:t>380 GeV CLIC DR parameters (PRAB22, 091601)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F226549-2748-49C4-9B31-1F35022D4E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418241"/>
              </p:ext>
            </p:extLst>
          </p:nvPr>
        </p:nvGraphicFramePr>
        <p:xfrm>
          <a:off x="914400" y="1523785"/>
          <a:ext cx="5841507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982">
                  <a:extLst>
                    <a:ext uri="{9D8B030D-6E8A-4147-A177-3AD203B41FA5}">
                      <a16:colId xmlns:a16="http://schemas.microsoft.com/office/drawing/2014/main" val="4146560552"/>
                    </a:ext>
                  </a:extLst>
                </a:gridCol>
                <a:gridCol w="621437">
                  <a:extLst>
                    <a:ext uri="{9D8B030D-6E8A-4147-A177-3AD203B41FA5}">
                      <a16:colId xmlns:a16="http://schemas.microsoft.com/office/drawing/2014/main" val="1890283034"/>
                    </a:ext>
                  </a:extLst>
                </a:gridCol>
                <a:gridCol w="1029810">
                  <a:extLst>
                    <a:ext uri="{9D8B030D-6E8A-4147-A177-3AD203B41FA5}">
                      <a16:colId xmlns:a16="http://schemas.microsoft.com/office/drawing/2014/main" val="113597559"/>
                    </a:ext>
                  </a:extLst>
                </a:gridCol>
                <a:gridCol w="923278">
                  <a:extLst>
                    <a:ext uri="{9D8B030D-6E8A-4147-A177-3AD203B41FA5}">
                      <a16:colId xmlns:a16="http://schemas.microsoft.com/office/drawing/2014/main" val="469076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 of DR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394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749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Circumference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99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Revolution frequency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  <a:r>
                        <a:rPr lang="en-US" baseline="-25000" dirty="0"/>
                        <a:t>0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988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RF frequency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/>
                        <a:t>f</a:t>
                      </a:r>
                      <a:r>
                        <a:rPr lang="en-US" b="1" baseline="-25000" dirty="0" err="1"/>
                        <a:t>RF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GHz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77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Harmonic number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436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Energy loss per turn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eV</a:t>
                      </a:r>
                      <a:r>
                        <a:rPr lang="en-GB" b="1" baseline="-25000" dirty="0"/>
                        <a:t>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5.8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MeV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418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  <a:r>
                        <a:rPr lang="en-US" baseline="-25000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32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stable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φ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-26.8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824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population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e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1e9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059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bunches per train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b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30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trains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baseline="-250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931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Peak beam current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/>
                        <a:t>I</a:t>
                      </a:r>
                      <a:r>
                        <a:rPr lang="en-US" b="1" baseline="-25000" dirty="0" err="1"/>
                        <a:t>b</a:t>
                      </a:r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1.8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3632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59DD839-C89C-411A-8C7E-CDA775A430D6}"/>
              </a:ext>
            </a:extLst>
          </p:cNvPr>
          <p:cNvSpPr txBox="1"/>
          <p:nvPr/>
        </p:nvSpPr>
        <p:spPr>
          <a:xfrm>
            <a:off x="7310390" y="3907552"/>
            <a:ext cx="41488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Strict specifications on the bunch spacing variation: </a:t>
            </a:r>
            <a:r>
              <a:rPr lang="el-GR" dirty="0"/>
              <a:t>δφ</a:t>
            </a:r>
            <a:r>
              <a:rPr lang="en-US" baseline="-25000" dirty="0"/>
              <a:t>b</a:t>
            </a:r>
            <a:r>
              <a:rPr lang="en-US" dirty="0"/>
              <a:t> &lt; ±1</a:t>
            </a:r>
            <a:r>
              <a:rPr lang="en-US" baseline="30000" dirty="0"/>
              <a:t>o</a:t>
            </a:r>
            <a:r>
              <a:rPr lang="en-US" dirty="0"/>
              <a:t> at 2 GHz (±400</a:t>
            </a:r>
            <a:r>
              <a:rPr lang="el-GR" dirty="0"/>
              <a:t>μ</a:t>
            </a:r>
            <a:r>
              <a:rPr lang="en-US" dirty="0"/>
              <a:t>m)  for Luminosity loss &lt; 1% (CLIC-Note-1138)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This is difficult to maintain due to </a:t>
            </a:r>
            <a:r>
              <a:rPr lang="en-US" b="1" dirty="0">
                <a:solidFill>
                  <a:srgbClr val="FF0000"/>
                </a:solidFill>
              </a:rPr>
              <a:t>strong transient beam loading effects</a:t>
            </a:r>
            <a:r>
              <a:rPr lang="en-US" dirty="0">
                <a:solidFill>
                  <a:srgbClr val="FF0000"/>
                </a:solidFill>
              </a:rPr>
              <a:t> caused by large difference between </a:t>
            </a:r>
            <a:r>
              <a:rPr lang="en-US" b="1" dirty="0">
                <a:solidFill>
                  <a:srgbClr val="FF0000"/>
                </a:solidFill>
              </a:rPr>
              <a:t>peak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b="1" dirty="0">
                <a:solidFill>
                  <a:srgbClr val="FF0000"/>
                </a:solidFill>
              </a:rPr>
              <a:t>average beam power </a:t>
            </a:r>
            <a:r>
              <a:rPr lang="en-US" dirty="0">
                <a:solidFill>
                  <a:srgbClr val="FF0000"/>
                </a:solidFill>
              </a:rPr>
              <a:t>values of 10.4 MW and 1.5 MW, respectively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5263E3-30FA-4343-876D-22FAD6286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302" y="1298721"/>
            <a:ext cx="3063009" cy="271897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2284D0-3F58-47DD-B18D-E3D8FB73CF0C}"/>
              </a:ext>
            </a:extLst>
          </p:cNvPr>
          <p:cNvCxnSpPr>
            <a:cxnSpLocks/>
          </p:cNvCxnSpPr>
          <p:nvPr/>
        </p:nvCxnSpPr>
        <p:spPr>
          <a:xfrm>
            <a:off x="8428977" y="1520611"/>
            <a:ext cx="2765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C84751-4D55-4F32-9308-DFEFB149DD71}"/>
              </a:ext>
            </a:extLst>
          </p:cNvPr>
          <p:cNvCxnSpPr>
            <a:cxnSpLocks/>
          </p:cNvCxnSpPr>
          <p:nvPr/>
        </p:nvCxnSpPr>
        <p:spPr>
          <a:xfrm>
            <a:off x="8428976" y="1823931"/>
            <a:ext cx="2765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67F8E81-05AF-49F2-9171-B24C74078602}"/>
              </a:ext>
            </a:extLst>
          </p:cNvPr>
          <p:cNvSpPr txBox="1"/>
          <p:nvPr/>
        </p:nvSpPr>
        <p:spPr>
          <a:xfrm>
            <a:off x="10860373" y="14851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1%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604110C-D6EA-41F8-9952-BFFD6C0B3199}"/>
              </a:ext>
            </a:extLst>
          </p:cNvPr>
          <p:cNvCxnSpPr>
            <a:cxnSpLocks/>
          </p:cNvCxnSpPr>
          <p:nvPr/>
        </p:nvCxnSpPr>
        <p:spPr>
          <a:xfrm>
            <a:off x="9206142" y="1432373"/>
            <a:ext cx="0" cy="1996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85175D-5C16-410E-A4B0-82A9A1FC9E50}"/>
              </a:ext>
            </a:extLst>
          </p:cNvPr>
          <p:cNvCxnSpPr>
            <a:cxnSpLocks/>
          </p:cNvCxnSpPr>
          <p:nvPr/>
        </p:nvCxnSpPr>
        <p:spPr>
          <a:xfrm>
            <a:off x="9971101" y="1432372"/>
            <a:ext cx="0" cy="1996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9A5B2A-E886-4F3A-AF45-68192A069E7F}"/>
              </a:ext>
            </a:extLst>
          </p:cNvPr>
          <p:cNvSpPr txBox="1"/>
          <p:nvPr/>
        </p:nvSpPr>
        <p:spPr>
          <a:xfrm>
            <a:off x="9065209" y="271452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±400</a:t>
            </a:r>
            <a:r>
              <a:rPr lang="el-GR" dirty="0"/>
              <a:t>μ</a:t>
            </a:r>
            <a:r>
              <a:rPr lang="en-US" dirty="0"/>
              <a:t>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146F80-22B7-46AD-AA02-0AA44A09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31</a:t>
            </a:fld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354CAF-6061-8BF1-85B7-F05303A8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1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95E5C-0F5A-4E48-BC04-E437B832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philosophy for Ultra low R/Q RF cavity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77C54-1C92-4B08-A1AE-FF439F957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125722" cy="4351338"/>
          </a:xfrm>
        </p:spPr>
        <p:txBody>
          <a:bodyPr>
            <a:normAutofit/>
          </a:bodyPr>
          <a:lstStyle/>
          <a:p>
            <a:r>
              <a:rPr lang="en-US" dirty="0"/>
              <a:t>Increase cavity aperture to reduce loss factor =&gt; reduce R/Q per cavity </a:t>
            </a:r>
          </a:p>
          <a:p>
            <a:r>
              <a:rPr lang="en-US" dirty="0"/>
              <a:t>Increase cavity length to reduce transit time factor =&gt; reduce R/Q per cavity</a:t>
            </a:r>
          </a:p>
          <a:p>
            <a:r>
              <a:rPr lang="en-US" dirty="0"/>
              <a:t>Optimize cavity wall shape to minimize H-field to reach largest stored energy per cavity under the H-field limit of </a:t>
            </a:r>
            <a:r>
              <a:rPr lang="en-US" b="1" dirty="0"/>
              <a:t>80 kA/m </a:t>
            </a:r>
            <a:r>
              <a:rPr lang="en-US" dirty="0"/>
              <a:t>(100 </a:t>
            </a:r>
            <a:r>
              <a:rPr lang="en-US" dirty="0" err="1"/>
              <a:t>mT</a:t>
            </a:r>
            <a:r>
              <a:rPr lang="en-US" dirty="0"/>
              <a:t>, private communication, W. Venturini, 2021) =&gt; reduce number of cavities</a:t>
            </a:r>
          </a:p>
          <a:p>
            <a:r>
              <a:rPr lang="en-US" dirty="0"/>
              <a:t>R/Q per cavity x N of cavities must be below Total R/Q: </a:t>
            </a:r>
            <a:r>
              <a:rPr lang="en-US" b="1" dirty="0"/>
              <a:t>14.3 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91BC2-1C22-4544-B71E-251E31D0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32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D4E73-BB77-412B-9816-9F136798A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58E9DF-683F-481A-922B-D7033F0EEA13}"/>
              </a:ext>
            </a:extLst>
          </p:cNvPr>
          <p:cNvSpPr txBox="1"/>
          <p:nvPr/>
        </p:nvSpPr>
        <p:spPr>
          <a:xfrm>
            <a:off x="1839981" y="5829856"/>
            <a:ext cx="8122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More details in: CLIC-note-1173, or in </a:t>
            </a:r>
            <a:r>
              <a:rPr lang="en-GB" sz="1800" dirty="0">
                <a:hlinkClick r:id="rId2"/>
              </a:rPr>
              <a:t>rf development meeting (22 September 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359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07CF891-ACA9-45A6-9705-8E4582B9A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98" y="1363290"/>
            <a:ext cx="5069092" cy="18050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DCC11F-A119-4BF6-B67F-050FACAFE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79" y="274352"/>
            <a:ext cx="10515600" cy="1325563"/>
          </a:xfrm>
        </p:spPr>
        <p:txBody>
          <a:bodyPr/>
          <a:lstStyle/>
          <a:p>
            <a:r>
              <a:rPr lang="en-US" dirty="0"/>
              <a:t>Design of the cavity for total R/Q=14.3</a:t>
            </a:r>
            <a:r>
              <a:rPr lang="el-GR" dirty="0"/>
              <a:t>Ω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A5E652-494B-4260-B163-CAA0BF2D8879}"/>
              </a:ext>
            </a:extLst>
          </p:cNvPr>
          <p:cNvSpPr txBox="1"/>
          <p:nvPr/>
        </p:nvSpPr>
        <p:spPr>
          <a:xfrm>
            <a:off x="1879020" y="1574800"/>
            <a:ext cx="2343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 and H-fields for 144J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AFA4EC-EEC9-4A2A-8020-E7CD4C23F805}"/>
              </a:ext>
            </a:extLst>
          </p:cNvPr>
          <p:cNvSpPr txBox="1"/>
          <p:nvPr/>
        </p:nvSpPr>
        <p:spPr>
          <a:xfrm>
            <a:off x="7701338" y="5193154"/>
            <a:ext cx="228655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Hmax</a:t>
            </a:r>
            <a:r>
              <a:rPr lang="en-US" dirty="0">
                <a:solidFill>
                  <a:srgbClr val="FF0000"/>
                </a:solidFill>
              </a:rPr>
              <a:t> limit: 80kA/m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dirty="0">
                <a:solidFill>
                  <a:srgbClr val="FF0000"/>
                </a:solidFill>
              </a:rPr>
              <a:t>Vmax = 0.275 MV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 err="1">
                <a:solidFill>
                  <a:srgbClr val="FF0000"/>
                </a:solidFill>
              </a:rPr>
              <a:t>Umax</a:t>
            </a:r>
            <a:r>
              <a:rPr lang="en-US" dirty="0">
                <a:solidFill>
                  <a:srgbClr val="FF0000"/>
                </a:solidFill>
              </a:rPr>
              <a:t> = 5.0 J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>
                <a:solidFill>
                  <a:srgbClr val="FF0000"/>
                </a:solidFill>
              </a:rPr>
              <a:t>Emax = 8.7 MV/m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0458150-1F99-42ED-9E04-019896298557}"/>
              </a:ext>
            </a:extLst>
          </p:cNvPr>
          <p:cNvGraphicFramePr>
            <a:graphicFrameLocks noGrp="1"/>
          </p:cNvGraphicFramePr>
          <p:nvPr/>
        </p:nvGraphicFramePr>
        <p:xfrm>
          <a:off x="7126056" y="1314125"/>
          <a:ext cx="3038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544">
                  <a:extLst>
                    <a:ext uri="{9D8B030D-6E8A-4147-A177-3AD203B41FA5}">
                      <a16:colId xmlns:a16="http://schemas.microsoft.com/office/drawing/2014/main" val="4092569744"/>
                    </a:ext>
                  </a:extLst>
                </a:gridCol>
                <a:gridCol w="798576">
                  <a:extLst>
                    <a:ext uri="{9D8B030D-6E8A-4147-A177-3AD203B41FA5}">
                      <a16:colId xmlns:a16="http://schemas.microsoft.com/office/drawing/2014/main" val="38413245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TM011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016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39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 [GHz]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463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a/λ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58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Lc [mm] (0.01Hmax)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~520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5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Rarc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881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Rcav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61.95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866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R/Q [</a:t>
                      </a:r>
                      <a:r>
                        <a:rPr lang="el-GR" b="1" dirty="0"/>
                        <a:t>Ω</a:t>
                      </a:r>
                      <a:r>
                        <a:rPr lang="en-US" b="1" dirty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0.6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258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Emax/</a:t>
                      </a:r>
                      <a:r>
                        <a:rPr lang="en-US" dirty="0" err="1"/>
                        <a:t>Vacc</a:t>
                      </a:r>
                      <a:r>
                        <a:rPr lang="en-US" dirty="0"/>
                        <a:t> [1/m]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422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Hmax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Vacc</a:t>
                      </a:r>
                      <a:r>
                        <a:rPr lang="en-US" dirty="0"/>
                        <a:t> [mA/</a:t>
                      </a:r>
                      <a:r>
                        <a:rPr lang="en-US" dirty="0" err="1"/>
                        <a:t>Vm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333619"/>
                  </a:ext>
                </a:extLst>
              </a:tr>
            </a:tbl>
          </a:graphicData>
        </a:graphic>
      </p:graphicFrame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35802E4-BDCE-4576-9169-831EE8B11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98" y="2970421"/>
            <a:ext cx="5090948" cy="1795108"/>
          </a:xfrm>
          <a:prstGeom prst="rect">
            <a:avLst/>
          </a:prstGeom>
        </p:spPr>
      </p:pic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555D5044-F79F-4F55-9B62-D5A4CFA18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976" y="4847104"/>
            <a:ext cx="6011770" cy="16267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DE1205B-A471-4041-8FED-3547A56A9906}"/>
              </a:ext>
            </a:extLst>
          </p:cNvPr>
          <p:cNvSpPr txBox="1"/>
          <p:nvPr/>
        </p:nvSpPr>
        <p:spPr>
          <a:xfrm>
            <a:off x="10327486" y="1746181"/>
            <a:ext cx="16161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this design parameters, </a:t>
            </a:r>
          </a:p>
          <a:p>
            <a:r>
              <a:rPr lang="en-US" dirty="0"/>
              <a:t>two conditions must be met: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C5EBDD-B76F-46E6-BB4B-E0BD0BAACCAD}"/>
              </a:ext>
            </a:extLst>
          </p:cNvPr>
          <p:cNvSpPr txBox="1"/>
          <p:nvPr/>
        </p:nvSpPr>
        <p:spPr>
          <a:xfrm>
            <a:off x="10327486" y="3721737"/>
            <a:ext cx="168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R/Q per cavity is 14.3</a:t>
            </a:r>
            <a:r>
              <a:rPr lang="el-GR" dirty="0"/>
              <a:t>Ω</a:t>
            </a:r>
            <a:r>
              <a:rPr lang="en-US" dirty="0"/>
              <a:t>/</a:t>
            </a:r>
            <a:r>
              <a:rPr lang="en-US" dirty="0" err="1"/>
              <a:t>Ncav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CC0D37-3E02-4B40-AFB8-2507345CDD13}"/>
              </a:ext>
            </a:extLst>
          </p:cNvPr>
          <p:cNvSpPr txBox="1"/>
          <p:nvPr/>
        </p:nvSpPr>
        <p:spPr>
          <a:xfrm>
            <a:off x="10292326" y="4784644"/>
            <a:ext cx="168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Vmax per cavity is 6.5MV/</a:t>
            </a:r>
            <a:r>
              <a:rPr lang="en-US" dirty="0" err="1"/>
              <a:t>Ncav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CCE09E-CE49-47E7-AC44-0101B49F0639}"/>
              </a:ext>
            </a:extLst>
          </p:cNvPr>
          <p:cNvSpPr txBox="1"/>
          <p:nvPr/>
        </p:nvSpPr>
        <p:spPr>
          <a:xfrm>
            <a:off x="10744338" y="4386705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1B0DB-E78B-46B1-9E2B-545B326B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33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C1F54-7B00-48C2-9C32-6BC9EFD9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D2C26E-1D88-4DE4-BDBE-4C40E213A79B}"/>
              </a:ext>
            </a:extLst>
          </p:cNvPr>
          <p:cNvSpPr txBox="1"/>
          <p:nvPr/>
        </p:nvSpPr>
        <p:spPr>
          <a:xfrm>
            <a:off x="10536772" y="5593263"/>
            <a:ext cx="1197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Ncav</a:t>
            </a:r>
            <a:r>
              <a:rPr lang="en-US" b="1" dirty="0"/>
              <a:t> = 24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375287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35511CD-DDE3-43AD-B613-1F6EDA438C48}"/>
              </a:ext>
            </a:extLst>
          </p:cNvPr>
          <p:cNvGrpSpPr/>
          <p:nvPr/>
        </p:nvGrpSpPr>
        <p:grpSpPr>
          <a:xfrm>
            <a:off x="6976587" y="504861"/>
            <a:ext cx="5150075" cy="5988014"/>
            <a:chOff x="6600813" y="48802"/>
            <a:chExt cx="5608263" cy="632631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EAC5731-84CD-407C-8859-42EA5CCDA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0813" y="48802"/>
              <a:ext cx="5591187" cy="241335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DF15A2-CD14-4A42-8AD9-AF49B4E338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834"/>
            <a:stretch/>
          </p:blipFill>
          <p:spPr>
            <a:xfrm>
              <a:off x="6628861" y="2455526"/>
              <a:ext cx="5580215" cy="3919590"/>
            </a:xfrm>
            <a:prstGeom prst="rect">
              <a:avLst/>
            </a:prstGeom>
          </p:spPr>
        </p:pic>
      </p:grp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656283D-8C48-47D5-9195-4EFB1874B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7104" y="1911032"/>
            <a:ext cx="6064776" cy="43513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10C633-4310-48C0-B72A-D400D3B4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All LOM and HOMs damped </a:t>
            </a:r>
            <a:br>
              <a:rPr lang="en-US" dirty="0"/>
            </a:br>
            <a:r>
              <a:rPr lang="en-US" sz="2700" b="1" dirty="0">
                <a:solidFill>
                  <a:srgbClr val="FF0000"/>
                </a:solidFill>
              </a:rPr>
              <a:t>The magic flute helps to damp dipole LOM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12221-C1B2-4078-85B2-7F239F0B9F2D}"/>
              </a:ext>
            </a:extLst>
          </p:cNvPr>
          <p:cNvSpPr txBox="1"/>
          <p:nvPr/>
        </p:nvSpPr>
        <p:spPr>
          <a:xfrm>
            <a:off x="536037" y="1836601"/>
            <a:ext cx="22583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of the BCC beam pipes is ‘fluted’ using 4 longitudinal grooves  to reduce TE11 WG mode cutoff from 1.69 GHz to lower value and let TE111 mode at f=1.59 GHz escape.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C7E336-15B4-40DC-9A33-EDA9D0D092F4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187585" y="4421924"/>
            <a:ext cx="477628" cy="38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55D134-2E68-4EDB-98DC-2BE5DCD02240}"/>
              </a:ext>
            </a:extLst>
          </p:cNvPr>
          <p:cNvCxnSpPr>
            <a:cxnSpLocks/>
          </p:cNvCxnSpPr>
          <p:nvPr/>
        </p:nvCxnSpPr>
        <p:spPr>
          <a:xfrm flipH="1">
            <a:off x="709956" y="4144925"/>
            <a:ext cx="955256" cy="109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9F489C-6B0A-4556-A545-09D1191BF8E9}"/>
              </a:ext>
            </a:extLst>
          </p:cNvPr>
          <p:cNvCxnSpPr>
            <a:cxnSpLocks/>
          </p:cNvCxnSpPr>
          <p:nvPr/>
        </p:nvCxnSpPr>
        <p:spPr>
          <a:xfrm>
            <a:off x="1665212" y="4144925"/>
            <a:ext cx="92268" cy="132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C58BDC-B3E6-4D2C-A139-30B2EB4503D7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242575" y="4421924"/>
            <a:ext cx="422638" cy="1614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578D883-D9B7-4CE6-B7C9-8C370AEDD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8464" y="2845544"/>
            <a:ext cx="2748887" cy="3875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8231C-7AA6-4E61-B224-910738687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34</a:t>
            </a:fld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100BBCB-C4A7-4099-8926-8A920C6D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091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CCF04-3C0D-4491-8FD0-10ECE4468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Summary </a:t>
            </a:r>
            <a:r>
              <a:rPr lang="en-US" dirty="0" err="1"/>
              <a:t>table.</a:t>
            </a:r>
            <a:r>
              <a:rPr lang="en-US" sz="2000" dirty="0" err="1"/>
              <a:t>More</a:t>
            </a:r>
            <a:r>
              <a:rPr lang="en-US" sz="2000" dirty="0"/>
              <a:t> details : CLIC-note-1173, or in </a:t>
            </a:r>
            <a:r>
              <a:rPr lang="en-GB" sz="1800" dirty="0">
                <a:hlinkClick r:id="rId2"/>
              </a:rPr>
              <a:t>rf development meeting 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3F77FB-4516-4767-9BD8-245D7877431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0545" y="887641"/>
          <a:ext cx="1037725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371">
                  <a:extLst>
                    <a:ext uri="{9D8B030D-6E8A-4147-A177-3AD203B41FA5}">
                      <a16:colId xmlns:a16="http://schemas.microsoft.com/office/drawing/2014/main" val="351107498"/>
                    </a:ext>
                  </a:extLst>
                </a:gridCol>
                <a:gridCol w="1748901">
                  <a:extLst>
                    <a:ext uri="{9D8B030D-6E8A-4147-A177-3AD203B41FA5}">
                      <a16:colId xmlns:a16="http://schemas.microsoft.com/office/drawing/2014/main" val="2178142282"/>
                    </a:ext>
                  </a:extLst>
                </a:gridCol>
                <a:gridCol w="1802167">
                  <a:extLst>
                    <a:ext uri="{9D8B030D-6E8A-4147-A177-3AD203B41FA5}">
                      <a16:colId xmlns:a16="http://schemas.microsoft.com/office/drawing/2014/main" val="1204666680"/>
                    </a:ext>
                  </a:extLst>
                </a:gridCol>
                <a:gridCol w="1811044">
                  <a:extLst>
                    <a:ext uri="{9D8B030D-6E8A-4147-A177-3AD203B41FA5}">
                      <a16:colId xmlns:a16="http://schemas.microsoft.com/office/drawing/2014/main" val="1484852867"/>
                    </a:ext>
                  </a:extLst>
                </a:gridCol>
                <a:gridCol w="1703773">
                  <a:extLst>
                    <a:ext uri="{9D8B030D-6E8A-4147-A177-3AD203B41FA5}">
                      <a16:colId xmlns:a16="http://schemas.microsoft.com/office/drawing/2014/main" val="184469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671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2.04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976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58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Lc [mm] (0.01Hmax)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520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24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Rarc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307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99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Rcav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61.95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63.55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392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01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phase variation [</a:t>
                      </a:r>
                      <a:r>
                        <a:rPr lang="en-US" baseline="30000" dirty="0"/>
                        <a:t>o</a:t>
                      </a:r>
                      <a:r>
                        <a:rPr lang="en-US" dirty="0"/>
                        <a:t>] @2GHz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53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Ncav</a:t>
                      </a:r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703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input power Pin [kW]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476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Bmax</a:t>
                      </a:r>
                      <a:r>
                        <a:rPr lang="en-US" dirty="0"/>
                        <a:t> [</a:t>
                      </a:r>
                      <a:r>
                        <a:rPr lang="en-US" dirty="0" err="1"/>
                        <a:t>mT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0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Hmax</a:t>
                      </a:r>
                      <a:r>
                        <a:rPr lang="en-US" dirty="0"/>
                        <a:t> [kA/m]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420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Emax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27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voltage </a:t>
                      </a:r>
                      <a:r>
                        <a:rPr lang="en-US" dirty="0" err="1"/>
                        <a:t>Vc</a:t>
                      </a:r>
                      <a:r>
                        <a:rPr lang="en-US" dirty="0"/>
                        <a:t> [MV]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55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stored energy </a:t>
                      </a:r>
                      <a:r>
                        <a:rPr lang="en-US" dirty="0" err="1"/>
                        <a:t>Uc</a:t>
                      </a:r>
                      <a:r>
                        <a:rPr lang="en-US" dirty="0"/>
                        <a:t> [J]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15868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45088A-EF1A-4107-A4C1-D8CF86DC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35</a:t>
            </a:fld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F3BFF2E-D790-4985-87A8-5109653F211B}"/>
              </a:ext>
            </a:extLst>
          </p:cNvPr>
          <p:cNvSpPr/>
          <p:nvPr/>
        </p:nvSpPr>
        <p:spPr>
          <a:xfrm>
            <a:off x="4705926" y="4636651"/>
            <a:ext cx="102985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ADB6985-D368-4221-BB96-280211DEBE74}"/>
              </a:ext>
            </a:extLst>
          </p:cNvPr>
          <p:cNvSpPr/>
          <p:nvPr/>
        </p:nvSpPr>
        <p:spPr>
          <a:xfrm>
            <a:off x="4705927" y="1290308"/>
            <a:ext cx="284018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A246D-5C27-4989-B054-0736D117D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C0263226-1E1F-4BCE-BD3C-712D4B63F327}"/>
              </a:ext>
            </a:extLst>
          </p:cNvPr>
          <p:cNvSpPr/>
          <p:nvPr/>
        </p:nvSpPr>
        <p:spPr>
          <a:xfrm>
            <a:off x="8343911" y="4636651"/>
            <a:ext cx="102985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351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, histogram&#10;&#10;Description automatically generated">
            <a:extLst>
              <a:ext uri="{FF2B5EF4-FFF2-40B4-BE49-F238E27FC236}">
                <a16:creationId xmlns:a16="http://schemas.microsoft.com/office/drawing/2014/main" id="{7D22B49E-687D-4A95-95FA-B7064614180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9934"/>
            <a:ext cx="4101483" cy="31696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879C2E-4199-45E7-9A42-10EF9B0FB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195"/>
            <a:ext cx="10515600" cy="1325563"/>
          </a:xfrm>
        </p:spPr>
        <p:txBody>
          <a:bodyPr/>
          <a:lstStyle/>
          <a:p>
            <a:r>
              <a:rPr lang="en-US" dirty="0"/>
              <a:t>LLRF simulation results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D8492F-C6F6-4E2C-AFDF-F0DBD510F66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951" y="2569934"/>
            <a:ext cx="4356262" cy="3238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CB3BC3-DCF5-49F4-B226-0DF38D31EEE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754" y="2546784"/>
            <a:ext cx="4463415" cy="32388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21EBE7-B0DB-437F-B71C-CA8A149E159A}"/>
              </a:ext>
            </a:extLst>
          </p:cNvPr>
          <p:cNvSpPr txBox="1"/>
          <p:nvPr/>
        </p:nvSpPr>
        <p:spPr>
          <a:xfrm>
            <a:off x="727969" y="5739561"/>
            <a:ext cx="9036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to the very high cavity filling time, the closed-loop response of the RF/LLRF system is slow.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addition, there is a 350 ns delay in the RF loop. Very small klystron power modulation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D2D754-8346-41F7-9734-211514AF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36</a:t>
            </a:fld>
            <a:endParaRPr lang="en-GB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71400700-D902-4135-94DF-9F81F5B798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24016" y="1191024"/>
          <a:ext cx="9202445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3513">
                  <a:extLst>
                    <a:ext uri="{9D8B030D-6E8A-4147-A177-3AD203B41FA5}">
                      <a16:colId xmlns:a16="http://schemas.microsoft.com/office/drawing/2014/main" val="565040305"/>
                    </a:ext>
                  </a:extLst>
                </a:gridCol>
                <a:gridCol w="995931">
                  <a:extLst>
                    <a:ext uri="{9D8B030D-6E8A-4147-A177-3AD203B41FA5}">
                      <a16:colId xmlns:a16="http://schemas.microsoft.com/office/drawing/2014/main" val="790249015"/>
                    </a:ext>
                  </a:extLst>
                </a:gridCol>
                <a:gridCol w="1127469">
                  <a:extLst>
                    <a:ext uri="{9D8B030D-6E8A-4147-A177-3AD203B41FA5}">
                      <a16:colId xmlns:a16="http://schemas.microsoft.com/office/drawing/2014/main" val="1560729029"/>
                    </a:ext>
                  </a:extLst>
                </a:gridCol>
                <a:gridCol w="1979335">
                  <a:extLst>
                    <a:ext uri="{9D8B030D-6E8A-4147-A177-3AD203B41FA5}">
                      <a16:colId xmlns:a16="http://schemas.microsoft.com/office/drawing/2014/main" val="81649103"/>
                    </a:ext>
                  </a:extLst>
                </a:gridCol>
                <a:gridCol w="2184993">
                  <a:extLst>
                    <a:ext uri="{9D8B030D-6E8A-4147-A177-3AD203B41FA5}">
                      <a16:colId xmlns:a16="http://schemas.microsoft.com/office/drawing/2014/main" val="3120138556"/>
                    </a:ext>
                  </a:extLst>
                </a:gridCol>
                <a:gridCol w="845602">
                  <a:extLst>
                    <a:ext uri="{9D8B030D-6E8A-4147-A177-3AD203B41FA5}">
                      <a16:colId xmlns:a16="http://schemas.microsoft.com/office/drawing/2014/main" val="4075659360"/>
                    </a:ext>
                  </a:extLst>
                </a:gridCol>
                <a:gridCol w="845602">
                  <a:extLst>
                    <a:ext uri="{9D8B030D-6E8A-4147-A177-3AD203B41FA5}">
                      <a16:colId xmlns:a16="http://schemas.microsoft.com/office/drawing/2014/main" val="22882601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Design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</a:t>
                      </a:r>
                      <a:r>
                        <a:rPr lang="en-US" sz="1600">
                          <a:effectLst/>
                        </a:rPr>
                        <a:t>f (Hz)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Peak power per klystron (kW)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peak power (MW)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φ</a:t>
                      </a:r>
                      <a:r>
                        <a:rPr lang="en-US" sz="1600" baseline="-250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Δφ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5426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-514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983e3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0.99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8731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1962e3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292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-1020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496e3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1.99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95349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-510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990e3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0.98</a:t>
                      </a:r>
                      <a:r>
                        <a:rPr lang="en-US" sz="1600" b="1" baseline="30000" dirty="0">
                          <a:effectLst/>
                        </a:rPr>
                        <a:t>°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712880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1CAC8-DE11-4044-BAB3-EE465AA13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9D5A2A-3E07-4F8D-8970-B6EC7D3783A4}"/>
              </a:ext>
            </a:extLst>
          </p:cNvPr>
          <p:cNvSpPr txBox="1"/>
          <p:nvPr/>
        </p:nvSpPr>
        <p:spPr>
          <a:xfrm>
            <a:off x="10302844" y="1711105"/>
            <a:ext cx="137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Mastoridis</a:t>
            </a:r>
          </a:p>
        </p:txBody>
      </p:sp>
    </p:spTree>
    <p:extLst>
      <p:ext uri="{BB962C8B-B14F-4D97-AF65-F5344CB8AC3E}">
        <p14:creationId xmlns:p14="http://schemas.microsoft.com/office/powerpoint/2010/main" val="41615950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380 GeV CLIC layout and power consumption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840" y="2000170"/>
            <a:ext cx="3158490" cy="4307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3020" y="1600060"/>
            <a:ext cx="8360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Updated baseline for a Staged Compact Linear Collider, CERN-2016-004, 2016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4069"/>
          <a:stretch/>
        </p:blipFill>
        <p:spPr>
          <a:xfrm>
            <a:off x="4363475" y="2000170"/>
            <a:ext cx="6589587" cy="33339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4DECB-78FA-4011-B6A3-0EAA516DFACE}"/>
              </a:ext>
            </a:extLst>
          </p:cNvPr>
          <p:cNvSpPr txBox="1"/>
          <p:nvPr/>
        </p:nvSpPr>
        <p:spPr>
          <a:xfrm>
            <a:off x="3783330" y="5334155"/>
            <a:ext cx="82181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Total power consumption of 380 GeV CLIC was estimated to be </a:t>
            </a:r>
            <a:r>
              <a:rPr lang="en-US" sz="2000" b="1" dirty="0">
                <a:solidFill>
                  <a:srgbClr val="FF0000"/>
                </a:solidFill>
              </a:rPr>
              <a:t>252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was estimated using parameterized model [*] derived from the CDR power estimates at 3, 1.5 and 0.5 </a:t>
            </a:r>
            <a:r>
              <a:rPr lang="en-US" dirty="0" err="1"/>
              <a:t>TeV</a:t>
            </a:r>
            <a:r>
              <a:rPr lang="en-US" dirty="0"/>
              <a:t> stages and used for 1</a:t>
            </a:r>
            <a:r>
              <a:rPr lang="en-US" baseline="30000" dirty="0"/>
              <a:t>st</a:t>
            </a:r>
            <a:r>
              <a:rPr lang="en-US" dirty="0"/>
              <a:t> stage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* B. Jeanneret, CLIC Total Electrical power: a parametrization, CERN-ACC-Note-2013-0020, 2013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5BB4E4-1000-443B-AC8E-9BF533C0E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BFC584-7705-4018-8413-635E2D0A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3276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75" y="365125"/>
            <a:ext cx="10212309" cy="1325563"/>
          </a:xfrm>
        </p:spPr>
        <p:txBody>
          <a:bodyPr/>
          <a:lstStyle/>
          <a:p>
            <a:r>
              <a:rPr lang="en-US" dirty="0"/>
              <a:t>Power consumption estimate for Project Implementation Plan (PIP)  in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5418" y="1614298"/>
            <a:ext cx="7632071" cy="5021170"/>
          </a:xfrm>
        </p:spPr>
        <p:txBody>
          <a:bodyPr>
            <a:normAutofit fontScale="70000" lnSpcReduction="20000"/>
          </a:bodyPr>
          <a:lstStyle/>
          <a:p>
            <a:r>
              <a:rPr lang="en-US" b="1" u="sng" dirty="0"/>
              <a:t>Motivations:</a:t>
            </a:r>
          </a:p>
          <a:p>
            <a:r>
              <a:rPr lang="en-US" dirty="0"/>
              <a:t>Parameterized model used in 2016 required verification at 380 GeV</a:t>
            </a:r>
          </a:p>
          <a:p>
            <a:r>
              <a:rPr lang="en-US" dirty="0"/>
              <a:t>Several changes in the design parameters had been made:</a:t>
            </a:r>
          </a:p>
          <a:p>
            <a:pPr lvl="1"/>
            <a:r>
              <a:rPr lang="en-US" dirty="0"/>
              <a:t>Development of high efficiency klystrons </a:t>
            </a:r>
          </a:p>
          <a:p>
            <a:pPr lvl="1"/>
            <a:r>
              <a:rPr lang="en-US" dirty="0"/>
              <a:t>(Pre-)Damping rings bunch-to-bunch spacing reduced from 1 ns to 0.5 ns</a:t>
            </a:r>
          </a:p>
          <a:p>
            <a:pPr lvl="1"/>
            <a:r>
              <a:rPr lang="en-US" dirty="0"/>
              <a:t>Drive beam energy is reduced from 2.4 to 2.0 GeV</a:t>
            </a:r>
          </a:p>
          <a:p>
            <a:pPr lvl="1"/>
            <a:r>
              <a:rPr lang="en-US" dirty="0"/>
              <a:t>Different design of the BDS at 380 GeV </a:t>
            </a:r>
          </a:p>
          <a:p>
            <a:r>
              <a:rPr lang="en-US" dirty="0"/>
              <a:t>Alternative klystron-based option of the first stage at 380 GeV needed power consumption estimate as well.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b="1" u="sng" dirty="0">
                <a:solidFill>
                  <a:srgbClr val="0070C0"/>
                </a:solidFill>
              </a:rPr>
              <a:t>Assumptions</a:t>
            </a:r>
          </a:p>
          <a:p>
            <a:r>
              <a:rPr lang="en-US" dirty="0">
                <a:solidFill>
                  <a:srgbClr val="0070C0"/>
                </a:solidFill>
              </a:rPr>
              <a:t>Project breakdown structure (</a:t>
            </a:r>
            <a:r>
              <a:rPr lang="en-US" b="1" dirty="0">
                <a:solidFill>
                  <a:srgbClr val="0070C0"/>
                </a:solidFill>
              </a:rPr>
              <a:t>PBS</a:t>
            </a:r>
            <a:r>
              <a:rPr lang="en-US" dirty="0">
                <a:solidFill>
                  <a:srgbClr val="0070C0"/>
                </a:solidFill>
              </a:rPr>
              <a:t>) of the </a:t>
            </a:r>
            <a:r>
              <a:rPr lang="en-US" b="1" dirty="0">
                <a:solidFill>
                  <a:srgbClr val="0070C0"/>
                </a:solidFill>
              </a:rPr>
              <a:t>costing tool </a:t>
            </a:r>
            <a:r>
              <a:rPr lang="en-US" dirty="0">
                <a:solidFill>
                  <a:srgbClr val="0070C0"/>
                </a:solidFill>
              </a:rPr>
              <a:t>has been used in order to insure the consistency of the power and the cost estimate</a:t>
            </a:r>
          </a:p>
          <a:p>
            <a:r>
              <a:rPr lang="en-US" b="1" dirty="0">
                <a:solidFill>
                  <a:srgbClr val="0070C0"/>
                </a:solidFill>
              </a:rPr>
              <a:t>Expected Operating</a:t>
            </a:r>
            <a:r>
              <a:rPr lang="en-US" dirty="0">
                <a:solidFill>
                  <a:srgbClr val="0070C0"/>
                </a:solidFill>
              </a:rPr>
              <a:t> (not the specification) </a:t>
            </a:r>
            <a:r>
              <a:rPr lang="en-US" b="1" dirty="0">
                <a:solidFill>
                  <a:srgbClr val="0070C0"/>
                </a:solidFill>
              </a:rPr>
              <a:t>values</a:t>
            </a:r>
            <a:r>
              <a:rPr lang="en-US" dirty="0">
                <a:solidFill>
                  <a:srgbClr val="0070C0"/>
                </a:solidFill>
              </a:rPr>
              <a:t> have been consistently used for the RF and magnet systems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78574B-39F2-4813-9570-024DEA5CD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52" y="1643688"/>
            <a:ext cx="3470566" cy="471266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2A39C-7F59-4220-8C1B-677C88C1E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F3EFC-0678-445F-BDDB-D7D4ABB2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972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9907D8-CE83-7C67-F972-B5CCADA19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722" y="1160404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3" y="98733"/>
            <a:ext cx="10515600" cy="1325563"/>
          </a:xfrm>
        </p:spPr>
        <p:txBody>
          <a:bodyPr/>
          <a:lstStyle/>
          <a:p>
            <a:r>
              <a:rPr lang="en-US" dirty="0"/>
              <a:t>Comparison: 2016 vs 2018</a:t>
            </a:r>
            <a:endParaRPr lang="en-GB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/>
          <a:srcRect r="48213"/>
          <a:stretch/>
        </p:blipFill>
        <p:spPr>
          <a:xfrm>
            <a:off x="1236129" y="1390501"/>
            <a:ext cx="4141630" cy="48997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160" y="1553528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252 MW</a:t>
            </a:r>
            <a:endParaRPr lang="en-GB" sz="2400" b="1" dirty="0"/>
          </a:p>
        </p:txBody>
      </p:sp>
      <p:sp>
        <p:nvSpPr>
          <p:cNvPr id="43" name="Down Arrow 42"/>
          <p:cNvSpPr/>
          <p:nvPr/>
        </p:nvSpPr>
        <p:spPr>
          <a:xfrm>
            <a:off x="3205650" y="1034511"/>
            <a:ext cx="484632" cy="4544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43"/>
          <p:cNvSpPr/>
          <p:nvPr/>
        </p:nvSpPr>
        <p:spPr>
          <a:xfrm rot="1707837">
            <a:off x="6164978" y="991806"/>
            <a:ext cx="145629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976A26-0412-4123-A045-60071C0D9C7D}"/>
              </a:ext>
            </a:extLst>
          </p:cNvPr>
          <p:cNvSpPr txBox="1"/>
          <p:nvPr/>
        </p:nvSpPr>
        <p:spPr>
          <a:xfrm>
            <a:off x="5055277" y="2172743"/>
            <a:ext cx="26941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Significantly lower power consumption in the areas of MB injector, booster and transport as well as in the BDS has been found</a:t>
            </a:r>
          </a:p>
          <a:p>
            <a:endParaRPr lang="en-US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6465398" y="3971175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43">
            <a:extLst>
              <a:ext uri="{FF2B5EF4-FFF2-40B4-BE49-F238E27FC236}">
                <a16:creationId xmlns:a16="http://schemas.microsoft.com/office/drawing/2014/main" id="{A9C3672D-F1F5-40D2-90C1-C506DA7E9D01}"/>
              </a:ext>
            </a:extLst>
          </p:cNvPr>
          <p:cNvSpPr/>
          <p:nvPr/>
        </p:nvSpPr>
        <p:spPr>
          <a:xfrm>
            <a:off x="6468415" y="4463484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43">
            <a:extLst>
              <a:ext uri="{FF2B5EF4-FFF2-40B4-BE49-F238E27FC236}">
                <a16:creationId xmlns:a16="http://schemas.microsoft.com/office/drawing/2014/main" id="{4CFA4699-4098-441F-A3D3-A29202B23701}"/>
              </a:ext>
            </a:extLst>
          </p:cNvPr>
          <p:cNvSpPr/>
          <p:nvPr/>
        </p:nvSpPr>
        <p:spPr>
          <a:xfrm>
            <a:off x="6468415" y="5410569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17EC8B-C7DE-41CD-BC6B-25AD8DF83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69374-9F3A-42C4-9B42-969619C1A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F287-7BEA-4452-B3B6-6BE986B9F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 Comparison: PIP baseline vs new proposal</a:t>
            </a:r>
          </a:p>
        </p:txBody>
      </p:sp>
      <p:pic>
        <p:nvPicPr>
          <p:cNvPr id="4" name="Content Placeholder 3" descr="Chart&#10;&#10;Description automatically generated">
            <a:extLst>
              <a:ext uri="{FF2B5EF4-FFF2-40B4-BE49-F238E27FC236}">
                <a16:creationId xmlns:a16="http://schemas.microsoft.com/office/drawing/2014/main" id="{46747A45-8547-43E7-B948-C07E3E93708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708" y="1585874"/>
            <a:ext cx="4131076" cy="3190246"/>
          </a:xfrm>
          <a:prstGeom prst="rect">
            <a:avLst/>
          </a:prstGeom>
        </p:spPr>
      </p:pic>
      <p:pic>
        <p:nvPicPr>
          <p:cNvPr id="5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409AA2B6-F112-4E1B-B896-71CB65301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557" y="1737249"/>
            <a:ext cx="3707052" cy="29340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B228B5-E8EA-4BD9-AB6D-793904B349DE}"/>
              </a:ext>
            </a:extLst>
          </p:cNvPr>
          <p:cNvSpPr txBox="1"/>
          <p:nvPr/>
        </p:nvSpPr>
        <p:spPr>
          <a:xfrm>
            <a:off x="1616364" y="148106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PIP baseline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538B8-2617-4BD9-B063-D427F61917CE}"/>
              </a:ext>
            </a:extLst>
          </p:cNvPr>
          <p:cNvSpPr txBox="1"/>
          <p:nvPr/>
        </p:nvSpPr>
        <p:spPr>
          <a:xfrm>
            <a:off x="5631492" y="1428550"/>
            <a:ext cx="250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proposed design #1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35461C4B-F025-44A0-8D06-C0894F39C785}"/>
              </a:ext>
            </a:extLst>
          </p:cNvPr>
          <p:cNvGraphicFramePr>
            <a:graphicFrameLocks noGrp="1"/>
          </p:cNvGraphicFramePr>
          <p:nvPr/>
        </p:nvGraphicFramePr>
        <p:xfrm>
          <a:off x="8957570" y="1801719"/>
          <a:ext cx="3079793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347">
                  <a:extLst>
                    <a:ext uri="{9D8B030D-6E8A-4147-A177-3AD203B41FA5}">
                      <a16:colId xmlns:a16="http://schemas.microsoft.com/office/drawing/2014/main" val="2680120747"/>
                    </a:ext>
                  </a:extLst>
                </a:gridCol>
                <a:gridCol w="763480">
                  <a:extLst>
                    <a:ext uri="{9D8B030D-6E8A-4147-A177-3AD203B41FA5}">
                      <a16:colId xmlns:a16="http://schemas.microsoft.com/office/drawing/2014/main" val="3956492925"/>
                    </a:ext>
                  </a:extLst>
                </a:gridCol>
                <a:gridCol w="744966">
                  <a:extLst>
                    <a:ext uri="{9D8B030D-6E8A-4147-A177-3AD203B41FA5}">
                      <a16:colId xmlns:a16="http://schemas.microsoft.com/office/drawing/2014/main" val="1818533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5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7.5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6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329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input power [kW/cavity]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33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peak input power [MW]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13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78471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F26B40D-FC39-410F-95A0-6E3B4F8B5819}"/>
              </a:ext>
            </a:extLst>
          </p:cNvPr>
          <p:cNvSpPr txBox="1"/>
          <p:nvPr/>
        </p:nvSpPr>
        <p:spPr>
          <a:xfrm>
            <a:off x="1345127" y="4810461"/>
            <a:ext cx="67921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RF power match the average beam power =&gt; efficient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klystron power modulation =&gt; no large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Peak power requirements are SIGNIFICANTLY reduced =&gt; cost, size</a:t>
            </a:r>
            <a:endParaRPr lang="en-GB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12B40-DA45-47FF-861B-E58593497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4</a:t>
            </a:fld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193E2B5-878E-438A-AADA-ADD45481C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2A1DD1-170C-3963-4535-E3E454708DFA}"/>
              </a:ext>
            </a:extLst>
          </p:cNvPr>
          <p:cNvSpPr txBox="1"/>
          <p:nvPr/>
        </p:nvSpPr>
        <p:spPr>
          <a:xfrm>
            <a:off x="1524281" y="5597086"/>
            <a:ext cx="101539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Updated layout of the DR is required for the new DR RF system</a:t>
            </a:r>
          </a:p>
          <a:p>
            <a:r>
              <a:rPr lang="en-GB" sz="2400" b="1" dirty="0">
                <a:solidFill>
                  <a:srgbClr val="FF0000"/>
                </a:solidFill>
              </a:rPr>
              <a:t>Cryogenic system design is needed both for RF and wigglers -&gt; power estimate</a:t>
            </a:r>
          </a:p>
        </p:txBody>
      </p:sp>
    </p:spTree>
    <p:extLst>
      <p:ext uri="{BB962C8B-B14F-4D97-AF65-F5344CB8AC3E}">
        <p14:creationId xmlns:p14="http://schemas.microsoft.com/office/powerpoint/2010/main" val="17425061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dissipated and beam powers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DB34E2-BEDA-414B-9D04-38F6F918F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2D1D3-4662-465C-8688-B65C13BB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40</a:t>
            </a:fld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BBF15DE-4773-D5D2-5EB6-636DAA52F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9043"/>
            <a:ext cx="10515600" cy="418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419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698B4B14-C299-4A1D-CA33-201F4CEADA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47779"/>
            <a:ext cx="10515600" cy="4184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increase for operation mode at 100 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C1559F-3429-4C4C-971D-12354BBC3C7D}"/>
              </a:ext>
            </a:extLst>
          </p:cNvPr>
          <p:cNvSpPr txBox="1"/>
          <p:nvPr/>
        </p:nvSpPr>
        <p:spPr>
          <a:xfrm>
            <a:off x="6993272" y="1975588"/>
            <a:ext cx="51907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estimate increase in power consumption when go from 50 to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Pulsed RF and beam power is calculated: </a:t>
            </a:r>
            <a:r>
              <a:rPr lang="en-US" b="1" dirty="0">
                <a:solidFill>
                  <a:srgbClr val="FF0000"/>
                </a:solidFill>
              </a:rPr>
              <a:t>55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 EL and CV power is calculated:   </a:t>
            </a:r>
            <a:r>
              <a:rPr lang="en-US" b="1" dirty="0">
                <a:solidFill>
                  <a:srgbClr val="0070C0"/>
                </a:solidFill>
              </a:rPr>
              <a:t>13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power increase:                                   </a:t>
            </a:r>
            <a:r>
              <a:rPr lang="en-US" sz="2000" b="1" dirty="0"/>
              <a:t>68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Total power consumption: 168+68= 236 MW</a:t>
            </a:r>
            <a:endParaRPr lang="en-US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D5FB0D-C5BF-4D36-A1FF-FEF24E3D66B0}"/>
              </a:ext>
            </a:extLst>
          </p:cNvPr>
          <p:cNvCxnSpPr>
            <a:cxnSpLocks/>
          </p:cNvCxnSpPr>
          <p:nvPr/>
        </p:nvCxnSpPr>
        <p:spPr>
          <a:xfrm flipV="1">
            <a:off x="2335794" y="2690588"/>
            <a:ext cx="4748946" cy="664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C35EA89A-6BEC-4F4B-9503-A94ED44B1C78}"/>
              </a:ext>
            </a:extLst>
          </p:cNvPr>
          <p:cNvSpPr/>
          <p:nvPr/>
        </p:nvSpPr>
        <p:spPr>
          <a:xfrm>
            <a:off x="2190939" y="2883529"/>
            <a:ext cx="144855" cy="9079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9A357290-0A5A-40F7-8A3F-F235455E8429}"/>
              </a:ext>
            </a:extLst>
          </p:cNvPr>
          <p:cNvSpPr/>
          <p:nvPr/>
        </p:nvSpPr>
        <p:spPr>
          <a:xfrm>
            <a:off x="5123554" y="4354717"/>
            <a:ext cx="144855" cy="23125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945459-5EF7-45AC-B1E0-5FF48C00B6C9}"/>
              </a:ext>
            </a:extLst>
          </p:cNvPr>
          <p:cNvCxnSpPr>
            <a:cxnSpLocks/>
          </p:cNvCxnSpPr>
          <p:nvPr/>
        </p:nvCxnSpPr>
        <p:spPr>
          <a:xfrm flipV="1">
            <a:off x="5268409" y="2690587"/>
            <a:ext cx="1843025" cy="176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D7127584-A868-445E-ADA8-A7AA3024BC8B}"/>
              </a:ext>
            </a:extLst>
          </p:cNvPr>
          <p:cNvSpPr/>
          <p:nvPr/>
        </p:nvSpPr>
        <p:spPr>
          <a:xfrm>
            <a:off x="7084740" y="4354717"/>
            <a:ext cx="144855" cy="23125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B39FB7-76E9-41CC-BE55-341776FC7A2A}"/>
              </a:ext>
            </a:extLst>
          </p:cNvPr>
          <p:cNvCxnSpPr>
            <a:cxnSpLocks/>
          </p:cNvCxnSpPr>
          <p:nvPr/>
        </p:nvCxnSpPr>
        <p:spPr>
          <a:xfrm flipH="1" flipV="1">
            <a:off x="7084740" y="2690587"/>
            <a:ext cx="144856" cy="1798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47E2A88-49B9-4B4E-BF05-2E60313B2B82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084740" y="2690587"/>
            <a:ext cx="232398" cy="15767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46F09E5-484B-4A24-88FB-BA2AE3BB7447}"/>
              </a:ext>
            </a:extLst>
          </p:cNvPr>
          <p:cNvSpPr/>
          <p:nvPr/>
        </p:nvSpPr>
        <p:spPr>
          <a:xfrm rot="10800000">
            <a:off x="7317138" y="3938256"/>
            <a:ext cx="144854" cy="65808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DF6637-3021-418A-B817-D45ED173455D}"/>
              </a:ext>
            </a:extLst>
          </p:cNvPr>
          <p:cNvCxnSpPr>
            <a:cxnSpLocks/>
          </p:cNvCxnSpPr>
          <p:nvPr/>
        </p:nvCxnSpPr>
        <p:spPr>
          <a:xfrm flipV="1">
            <a:off x="3135675" y="2688317"/>
            <a:ext cx="3935718" cy="1897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D2C1399-3F6B-4A0C-8005-44476644851E}"/>
              </a:ext>
            </a:extLst>
          </p:cNvPr>
          <p:cNvSpPr txBox="1"/>
          <p:nvPr/>
        </p:nvSpPr>
        <p:spPr>
          <a:xfrm>
            <a:off x="831049" y="5893856"/>
            <a:ext cx="8133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estimate was mentioned in CLIC – Note – 1143: HIGH-LUMINOSITY CLIC STUDIES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843D6-94B9-4DF1-BB82-0935D070A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10318-E73B-4323-ACF6-AE83BDE2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620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F489E-086B-4C8D-8262-63FF188E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 summary of PIP baseline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6BEA24-B070-4C52-8632-6085723BB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370657"/>
              </p:ext>
            </p:extLst>
          </p:nvPr>
        </p:nvGraphicFramePr>
        <p:xfrm>
          <a:off x="487285" y="1395374"/>
          <a:ext cx="5034626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549">
                  <a:extLst>
                    <a:ext uri="{9D8B030D-6E8A-4147-A177-3AD203B41FA5}">
                      <a16:colId xmlns:a16="http://schemas.microsoft.com/office/drawing/2014/main" val="2680120747"/>
                    </a:ext>
                  </a:extLst>
                </a:gridCol>
                <a:gridCol w="1352077">
                  <a:extLst>
                    <a:ext uri="{9D8B030D-6E8A-4147-A177-3AD203B41FA5}">
                      <a16:colId xmlns:a16="http://schemas.microsoft.com/office/drawing/2014/main" val="3956492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5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6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329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Q0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82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 compensation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feedforward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420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phase variation [</a:t>
                      </a:r>
                      <a:r>
                        <a:rPr lang="en-US" baseline="30000" dirty="0"/>
                        <a:t>o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~1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081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input power [kW/cavity]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33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power loss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69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peak input power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784713"/>
                  </a:ext>
                </a:extLst>
              </a:tr>
            </a:tbl>
          </a:graphicData>
        </a:graphic>
      </p:graphicFrame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A584F7B4-CB84-4668-A025-C5550746B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6076" y="1395374"/>
            <a:ext cx="5497724" cy="435133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038236-7025-4966-9A00-BF11A1C9C10D}"/>
              </a:ext>
            </a:extLst>
          </p:cNvPr>
          <p:cNvSpPr txBox="1"/>
          <p:nvPr/>
        </p:nvSpPr>
        <p:spPr>
          <a:xfrm>
            <a:off x="487285" y="4783734"/>
            <a:ext cx="528862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Strong transient beam loading effects 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Very high peak power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Larger klystron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Strong peak power modulations on each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Inefficient due to most of average power lost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8A1B94-E418-46CE-9941-C20CFBFE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42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334A5D-9167-4B0F-B569-362C9682A570}"/>
              </a:ext>
            </a:extLst>
          </p:cNvPr>
          <p:cNvSpPr txBox="1"/>
          <p:nvPr/>
        </p:nvSpPr>
        <p:spPr>
          <a:xfrm>
            <a:off x="7650178" y="5866865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(NIMA V985, </a:t>
            </a:r>
            <a:r>
              <a:rPr lang="en-GB" sz="1800" b="0" i="0" dirty="0">
                <a:solidFill>
                  <a:srgbClr val="2E2E2E"/>
                </a:solidFill>
                <a:effectLst/>
                <a:latin typeface="NexusSans"/>
              </a:rPr>
              <a:t>164659, 2021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E9BB28-56BE-41CB-B116-763A994C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6390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14D2-176D-4567-9CDA-EF04C914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597705" cy="1325563"/>
          </a:xfrm>
        </p:spPr>
        <p:txBody>
          <a:bodyPr/>
          <a:lstStyle/>
          <a:p>
            <a:r>
              <a:rPr lang="en-US" dirty="0"/>
              <a:t>Novel cavity: Barrel Cell Cavity (BCC) geometry for ultra low R/Q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6FFFFD-426F-4C6C-BB48-195C0E6C5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58" t="19642" r="16572" b="17818"/>
          <a:stretch/>
        </p:blipFill>
        <p:spPr>
          <a:xfrm>
            <a:off x="1316738" y="2358595"/>
            <a:ext cx="6053326" cy="1948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20D30D-5AB4-4716-8AE6-66D55C9F1C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67" t="16202" r="16142" b="17535"/>
          <a:stretch/>
        </p:blipFill>
        <p:spPr>
          <a:xfrm rot="5400000">
            <a:off x="9053798" y="1833869"/>
            <a:ext cx="2272679" cy="28484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B5A3F2-2666-4129-8F9B-82310F552D07}"/>
              </a:ext>
            </a:extLst>
          </p:cNvPr>
          <p:cNvCxnSpPr>
            <a:cxnSpLocks/>
          </p:cNvCxnSpPr>
          <p:nvPr/>
        </p:nvCxnSpPr>
        <p:spPr>
          <a:xfrm>
            <a:off x="4362027" y="1783081"/>
            <a:ext cx="0" cy="584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84E5A0-D9C0-4AA1-93B8-E659F6B299D8}"/>
              </a:ext>
            </a:extLst>
          </p:cNvPr>
          <p:cNvCxnSpPr>
            <a:cxnSpLocks/>
          </p:cNvCxnSpPr>
          <p:nvPr/>
        </p:nvCxnSpPr>
        <p:spPr>
          <a:xfrm>
            <a:off x="4362027" y="1778435"/>
            <a:ext cx="56049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3490CE-748E-431E-A814-6D8D5292AD4A}"/>
              </a:ext>
            </a:extLst>
          </p:cNvPr>
          <p:cNvSpPr txBox="1"/>
          <p:nvPr/>
        </p:nvSpPr>
        <p:spPr>
          <a:xfrm>
            <a:off x="4334015" y="1496477"/>
            <a:ext cx="62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Rcav</a:t>
            </a:r>
            <a:endParaRPr lang="en-GB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606D90-3F19-45E8-8C39-E4BDD5113A76}"/>
              </a:ext>
            </a:extLst>
          </p:cNvPr>
          <p:cNvCxnSpPr>
            <a:cxnSpLocks/>
          </p:cNvCxnSpPr>
          <p:nvPr/>
        </p:nvCxnSpPr>
        <p:spPr>
          <a:xfrm>
            <a:off x="829056" y="3305325"/>
            <a:ext cx="79583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E627FDC-2816-4148-932C-68BDB1B420E1}"/>
              </a:ext>
            </a:extLst>
          </p:cNvPr>
          <p:cNvSpPr txBox="1"/>
          <p:nvPr/>
        </p:nvSpPr>
        <p:spPr>
          <a:xfrm>
            <a:off x="7487673" y="2963425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axis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6C197B-82F9-43B5-A6EF-70FC8D760CA1}"/>
              </a:ext>
            </a:extLst>
          </p:cNvPr>
          <p:cNvCxnSpPr>
            <a:cxnSpLocks/>
          </p:cNvCxnSpPr>
          <p:nvPr/>
        </p:nvCxnSpPr>
        <p:spPr>
          <a:xfrm>
            <a:off x="2719494" y="1926337"/>
            <a:ext cx="0" cy="584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F73D60-8287-413E-ABCF-FE89D1C39EBC}"/>
              </a:ext>
            </a:extLst>
          </p:cNvPr>
          <p:cNvCxnSpPr>
            <a:cxnSpLocks/>
          </p:cNvCxnSpPr>
          <p:nvPr/>
        </p:nvCxnSpPr>
        <p:spPr>
          <a:xfrm>
            <a:off x="2714189" y="1924014"/>
            <a:ext cx="267264" cy="4646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2B25E1-DF60-4D08-A398-9B16BE350DA5}"/>
              </a:ext>
            </a:extLst>
          </p:cNvPr>
          <p:cNvSpPr txBox="1"/>
          <p:nvPr/>
        </p:nvSpPr>
        <p:spPr>
          <a:xfrm>
            <a:off x="2714189" y="1633647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en-GB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1848AB8-C4CA-4DC0-88C2-1C9EFED40510}"/>
              </a:ext>
            </a:extLst>
          </p:cNvPr>
          <p:cNvCxnSpPr>
            <a:cxnSpLocks/>
          </p:cNvCxnSpPr>
          <p:nvPr/>
        </p:nvCxnSpPr>
        <p:spPr>
          <a:xfrm flipV="1">
            <a:off x="2719494" y="2510995"/>
            <a:ext cx="0" cy="794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DBB6CA-7DD3-4907-8634-4B56F35100A4}"/>
              </a:ext>
            </a:extLst>
          </p:cNvPr>
          <p:cNvCxnSpPr>
            <a:cxnSpLocks/>
          </p:cNvCxnSpPr>
          <p:nvPr/>
        </p:nvCxnSpPr>
        <p:spPr>
          <a:xfrm flipH="1" flipV="1">
            <a:off x="4352545" y="2367739"/>
            <a:ext cx="18626" cy="9467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23110C0-CA84-464B-B080-57C45FE90E9A}"/>
              </a:ext>
            </a:extLst>
          </p:cNvPr>
          <p:cNvCxnSpPr>
            <a:cxnSpLocks/>
          </p:cNvCxnSpPr>
          <p:nvPr/>
        </p:nvCxnSpPr>
        <p:spPr>
          <a:xfrm>
            <a:off x="3529584" y="1865809"/>
            <a:ext cx="134451" cy="537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3EB1FC1-E1FF-4320-9365-A02991423047}"/>
              </a:ext>
            </a:extLst>
          </p:cNvPr>
          <p:cNvSpPr txBox="1"/>
          <p:nvPr/>
        </p:nvSpPr>
        <p:spPr>
          <a:xfrm>
            <a:off x="3495234" y="1572555"/>
            <a:ext cx="602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Rarc</a:t>
            </a:r>
            <a:endParaRPr lang="en-GB" b="1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168237-182F-474A-995C-2212D2DB5E81}"/>
              </a:ext>
            </a:extLst>
          </p:cNvPr>
          <p:cNvCxnSpPr>
            <a:cxnSpLocks/>
          </p:cNvCxnSpPr>
          <p:nvPr/>
        </p:nvCxnSpPr>
        <p:spPr>
          <a:xfrm>
            <a:off x="3529584" y="1865809"/>
            <a:ext cx="56049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4D667F8-594A-4AB5-BBE2-659E7C19E37E}"/>
              </a:ext>
            </a:extLst>
          </p:cNvPr>
          <p:cNvSpPr txBox="1"/>
          <p:nvPr/>
        </p:nvSpPr>
        <p:spPr>
          <a:xfrm>
            <a:off x="1389888" y="4800600"/>
            <a:ext cx="56789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Large aperture =&gt; low R/Q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Long cell: ~</a:t>
            </a:r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=&gt; low transit time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Low field on the cavity wall</a:t>
            </a:r>
            <a:endParaRPr lang="en-GB" sz="2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F085EA-9654-4C73-874C-70EEE34DAF0B}"/>
              </a:ext>
            </a:extLst>
          </p:cNvPr>
          <p:cNvSpPr txBox="1"/>
          <p:nvPr/>
        </p:nvSpPr>
        <p:spPr>
          <a:xfrm>
            <a:off x="1316738" y="373526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E-field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A23EC9-B9DA-45DF-B9F3-8A8E569C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43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100FDD-F7A1-4B21-84A0-72FF8D341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3F8609-2E46-9F19-71B1-F57D6BF85499}"/>
              </a:ext>
            </a:extLst>
          </p:cNvPr>
          <p:cNvSpPr txBox="1"/>
          <p:nvPr/>
        </p:nvSpPr>
        <p:spPr>
          <a:xfrm>
            <a:off x="7068815" y="5645235"/>
            <a:ext cx="5123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More details in: CLIC-note-1173, </a:t>
            </a:r>
          </a:p>
          <a:p>
            <a:r>
              <a:rPr lang="en-US" sz="1800" dirty="0"/>
              <a:t>or in </a:t>
            </a:r>
            <a:r>
              <a:rPr lang="en-GB" sz="1800" dirty="0">
                <a:hlinkClick r:id="rId4"/>
              </a:rPr>
              <a:t>rf development meeting (22 September 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03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8263288-E18D-2F9A-F04E-325FEAD12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846" y="1231414"/>
            <a:ext cx="3993226" cy="50235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D71AC6-5605-319A-1113-10C46CD34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927" y="1220409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1369"/>
            <a:ext cx="10451471" cy="1325563"/>
          </a:xfrm>
        </p:spPr>
        <p:txBody>
          <a:bodyPr/>
          <a:lstStyle/>
          <a:p>
            <a:r>
              <a:rPr lang="en-US" dirty="0"/>
              <a:t>Comparison DR: PIP baseline vs new proposal</a:t>
            </a:r>
            <a:endParaRPr lang="en-GB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5524153" y="2282678"/>
            <a:ext cx="1143693" cy="73171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EE8EDA-37F5-4905-9C94-B2AA730EAE61}"/>
              </a:ext>
            </a:extLst>
          </p:cNvPr>
          <p:cNvSpPr txBox="1"/>
          <p:nvPr/>
        </p:nvSpPr>
        <p:spPr>
          <a:xfrm>
            <a:off x="5572674" y="1266877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- 50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FAC8D-3B22-4F73-94B9-867D1911AACC}"/>
              </a:ext>
            </a:extLst>
          </p:cNvPr>
          <p:cNvSpPr txBox="1"/>
          <p:nvPr/>
        </p:nvSpPr>
        <p:spPr>
          <a:xfrm>
            <a:off x="5718387" y="4227248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- 43 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4117B3-B687-4514-BE18-C000B40A92E1}"/>
              </a:ext>
            </a:extLst>
          </p:cNvPr>
          <p:cNvSpPr txBox="1"/>
          <p:nvPr/>
        </p:nvSpPr>
        <p:spPr>
          <a:xfrm>
            <a:off x="5696929" y="5665241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- 7 MW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02CA2-6711-46FD-8979-AB7E49C7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413E-6E04-4A7E-A28A-3EFFA7B4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5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EDBCBF-3D21-4C3E-9B37-28666F3A5D53}"/>
              </a:ext>
            </a:extLst>
          </p:cNvPr>
          <p:cNvSpPr/>
          <p:nvPr/>
        </p:nvSpPr>
        <p:spPr>
          <a:xfrm>
            <a:off x="2304860" y="1318590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996516-9F66-45C4-9789-1CDE074D7032}"/>
              </a:ext>
            </a:extLst>
          </p:cNvPr>
          <p:cNvSpPr/>
          <p:nvPr/>
        </p:nvSpPr>
        <p:spPr>
          <a:xfrm>
            <a:off x="2304860" y="4248967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D6AF68-43E8-4113-8830-4D25D31AC21E}"/>
              </a:ext>
            </a:extLst>
          </p:cNvPr>
          <p:cNvSpPr/>
          <p:nvPr/>
        </p:nvSpPr>
        <p:spPr>
          <a:xfrm>
            <a:off x="2304860" y="5681520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33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79B88544-BA09-C89E-134B-86A4582D4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300" y="1825625"/>
            <a:ext cx="10489399" cy="4351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DRs: power reduction due to new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5395865" y="2915216"/>
            <a:ext cx="829444" cy="1942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6437745" y="3001818"/>
            <a:ext cx="521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power reduction due to new DR design: </a:t>
            </a:r>
            <a:r>
              <a:rPr lang="en-US" b="1" dirty="0">
                <a:solidFill>
                  <a:srgbClr val="FF0000"/>
                </a:solidFill>
              </a:rPr>
              <a:t>50 MW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9B34-2861-43D8-B1E4-98A1B3910EC6}"/>
              </a:ext>
            </a:extLst>
          </p:cNvPr>
          <p:cNvSpPr/>
          <p:nvPr/>
        </p:nvSpPr>
        <p:spPr>
          <a:xfrm>
            <a:off x="9332613" y="3486851"/>
            <a:ext cx="829444" cy="13712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6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F096E1A-5022-47D4-A8A5-BF82B81F20C8}"/>
              </a:ext>
            </a:extLst>
          </p:cNvPr>
          <p:cNvSpPr/>
          <p:nvPr/>
        </p:nvSpPr>
        <p:spPr>
          <a:xfrm>
            <a:off x="5568271" y="2915216"/>
            <a:ext cx="484632" cy="148476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461EE4F-6C79-4E5B-B153-0E0ABECC38EC}"/>
              </a:ext>
            </a:extLst>
          </p:cNvPr>
          <p:cNvSpPr/>
          <p:nvPr/>
        </p:nvSpPr>
        <p:spPr>
          <a:xfrm>
            <a:off x="9505019" y="3486852"/>
            <a:ext cx="484632" cy="3065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743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D01297D-7374-63C1-46E6-7404E0988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300" y="1825625"/>
            <a:ext cx="10489399" cy="4351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 beam injector complex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2734558" y="2967335"/>
            <a:ext cx="4373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Largest power consumption is in DB injector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23 MW is dissipated in RF system -&gt;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 MW goes to the drive beam -&gt;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D56E2-D4D0-400E-96D2-CB1C51825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6365B-ECDF-4BA5-A491-EAE9CB01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7</a:t>
            </a:fld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331EE3-D633-4E31-8CB2-A97786F5D688}"/>
              </a:ext>
            </a:extLst>
          </p:cNvPr>
          <p:cNvCxnSpPr>
            <a:cxnSpLocks/>
            <a:stCxn id="10" idx="1"/>
          </p:cNvCxnSpPr>
          <p:nvPr/>
        </p:nvCxnSpPr>
        <p:spPr>
          <a:xfrm flipV="1">
            <a:off x="2318488" y="3429000"/>
            <a:ext cx="526312" cy="12329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F8E24ED9-0587-4E15-89B0-66F0815F8998}"/>
              </a:ext>
            </a:extLst>
          </p:cNvPr>
          <p:cNvSpPr/>
          <p:nvPr/>
        </p:nvSpPr>
        <p:spPr>
          <a:xfrm>
            <a:off x="2190940" y="3051110"/>
            <a:ext cx="127548" cy="1002377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31E7571F-B67B-4053-9352-3279615CA911}"/>
              </a:ext>
            </a:extLst>
          </p:cNvPr>
          <p:cNvSpPr/>
          <p:nvPr/>
        </p:nvSpPr>
        <p:spPr>
          <a:xfrm>
            <a:off x="2191329" y="4061181"/>
            <a:ext cx="127548" cy="80638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EA25C3-E500-4618-ADB9-EB95E96626FD}"/>
              </a:ext>
            </a:extLst>
          </p:cNvPr>
          <p:cNvCxnSpPr>
            <a:cxnSpLocks/>
          </p:cNvCxnSpPr>
          <p:nvPr/>
        </p:nvCxnSpPr>
        <p:spPr>
          <a:xfrm flipV="1">
            <a:off x="2318876" y="3741243"/>
            <a:ext cx="525924" cy="72312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404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018795-7C56-4D0C-8E8E-BD350CEBB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3283"/>
            <a:ext cx="9596437" cy="54362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76F7DE-C72D-4BF2-BFD0-7B797B16E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80" y="85386"/>
            <a:ext cx="10515240" cy="1325160"/>
          </a:xfrm>
        </p:spPr>
        <p:txBody>
          <a:bodyPr/>
          <a:lstStyle/>
          <a:p>
            <a:r>
              <a:rPr lang="en-US" dirty="0"/>
              <a:t>New ideas for CLIC 1GHz klystron for DB </a:t>
            </a:r>
            <a:r>
              <a:rPr lang="en-US" dirty="0" err="1"/>
              <a:t>linac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843480-E09F-4D27-B775-0CBD068C98BD}"/>
              </a:ext>
            </a:extLst>
          </p:cNvPr>
          <p:cNvSpPr txBox="1"/>
          <p:nvPr/>
        </p:nvSpPr>
        <p:spPr>
          <a:xfrm>
            <a:off x="8926480" y="1595212"/>
            <a:ext cx="287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Novel design Two-Stage (TS) </a:t>
            </a:r>
          </a:p>
          <a:p>
            <a:r>
              <a:rPr lang="en-US" dirty="0"/>
              <a:t>Multi-Beam Klystron (MBK)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D4E0B3-9522-4DEB-8F65-DEDAB7D7EAD8}"/>
              </a:ext>
            </a:extLst>
          </p:cNvPr>
          <p:cNvSpPr/>
          <p:nvPr/>
        </p:nvSpPr>
        <p:spPr>
          <a:xfrm>
            <a:off x="5370442" y="3508490"/>
            <a:ext cx="3302778" cy="2215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16E1D6-FDFE-454E-9B02-C0AB04275C69}"/>
              </a:ext>
            </a:extLst>
          </p:cNvPr>
          <p:cNvSpPr txBox="1"/>
          <p:nvPr/>
        </p:nvSpPr>
        <p:spPr>
          <a:xfrm>
            <a:off x="93214" y="6090170"/>
            <a:ext cx="692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 project meeting 15 June 2021 </a:t>
            </a:r>
            <a:r>
              <a:rPr lang="en-US" dirty="0">
                <a:hlinkClick r:id="rId3"/>
              </a:rPr>
              <a:t>Igor </a:t>
            </a:r>
            <a:r>
              <a:rPr lang="en-US" dirty="0" err="1">
                <a:hlinkClick r:id="rId3"/>
              </a:rPr>
              <a:t>Syratchev</a:t>
            </a:r>
            <a:r>
              <a:rPr lang="en-US" dirty="0">
                <a:hlinkClick r:id="rId3"/>
              </a:rPr>
              <a:t> (cern.ch)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1DF1A3-516F-4F8E-82B3-93B0E7D083F6}"/>
              </a:ext>
            </a:extLst>
          </p:cNvPr>
          <p:cNvSpPr/>
          <p:nvPr/>
        </p:nvSpPr>
        <p:spPr>
          <a:xfrm>
            <a:off x="5362900" y="3896280"/>
            <a:ext cx="3310320" cy="2215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122BE2C-D2F0-4892-BA97-10B9682894AD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8673220" y="3619259"/>
            <a:ext cx="362138" cy="122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5703A9-7D66-4E1E-ABD5-5B4ADAEA3238}"/>
              </a:ext>
            </a:extLst>
          </p:cNvPr>
          <p:cNvSpPr txBox="1"/>
          <p:nvPr/>
        </p:nvSpPr>
        <p:spPr>
          <a:xfrm>
            <a:off x="9035358" y="3141227"/>
            <a:ext cx="27799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has more power per klystron compared to PIP baseline: </a:t>
            </a:r>
            <a:r>
              <a:rPr lang="en-US" b="1" dirty="0"/>
              <a:t>20 MW -&gt; 24 MW</a:t>
            </a:r>
          </a:p>
          <a:p>
            <a:r>
              <a:rPr lang="en-US" dirty="0"/>
              <a:t>Significant </a:t>
            </a:r>
            <a:r>
              <a:rPr lang="en-US" b="1" dirty="0"/>
              <a:t>cost</a:t>
            </a:r>
            <a:r>
              <a:rPr lang="en-US" dirty="0"/>
              <a:t> impact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5C6C0A-525D-4A50-BF66-CDD9EE69AB4D}"/>
              </a:ext>
            </a:extLst>
          </p:cNvPr>
          <p:cNvSpPr txBox="1"/>
          <p:nvPr/>
        </p:nvSpPr>
        <p:spPr>
          <a:xfrm>
            <a:off x="9035358" y="4612842"/>
            <a:ext cx="277999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has higher Efficiency compared to PIP baseline: </a:t>
            </a:r>
            <a:r>
              <a:rPr lang="en-US" b="1" dirty="0"/>
              <a:t>70 % -&gt; 82 %</a:t>
            </a:r>
          </a:p>
          <a:p>
            <a:r>
              <a:rPr lang="en-US" dirty="0"/>
              <a:t>Significant impact on </a:t>
            </a:r>
            <a:r>
              <a:rPr lang="en-US" b="1" dirty="0"/>
              <a:t>power</a:t>
            </a:r>
            <a:r>
              <a:rPr lang="en-US" dirty="0"/>
              <a:t> </a:t>
            </a:r>
            <a:r>
              <a:rPr lang="en-US" b="1" dirty="0"/>
              <a:t>consumption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F38071-76A4-4A8C-A6BB-1B5625FDA125}"/>
              </a:ext>
            </a:extLst>
          </p:cNvPr>
          <p:cNvCxnSpPr>
            <a:cxnSpLocks/>
            <a:stCxn id="9" idx="3"/>
            <a:endCxn id="17" idx="1"/>
          </p:cNvCxnSpPr>
          <p:nvPr/>
        </p:nvCxnSpPr>
        <p:spPr>
          <a:xfrm>
            <a:off x="8673220" y="4007049"/>
            <a:ext cx="362138" cy="13444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4CD7D8B-F678-D2F2-ED4A-4B65E32C8884}"/>
              </a:ext>
            </a:extLst>
          </p:cNvPr>
          <p:cNvSpPr/>
          <p:nvPr/>
        </p:nvSpPr>
        <p:spPr>
          <a:xfrm>
            <a:off x="5370442" y="2202314"/>
            <a:ext cx="3302778" cy="4127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7B9568-4745-050F-7431-F6A5E1817497}"/>
              </a:ext>
            </a:extLst>
          </p:cNvPr>
          <p:cNvCxnSpPr>
            <a:cxnSpLocks/>
            <a:stCxn id="15" idx="3"/>
            <a:endCxn id="20" idx="1"/>
          </p:cNvCxnSpPr>
          <p:nvPr/>
        </p:nvCxnSpPr>
        <p:spPr>
          <a:xfrm>
            <a:off x="8673220" y="2408706"/>
            <a:ext cx="362138" cy="1560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3B52B6A-7B76-3988-A501-24AB2C299E25}"/>
              </a:ext>
            </a:extLst>
          </p:cNvPr>
          <p:cNvSpPr txBox="1"/>
          <p:nvPr/>
        </p:nvSpPr>
        <p:spPr>
          <a:xfrm>
            <a:off x="9035358" y="2241543"/>
            <a:ext cx="277999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stage is not pulsed:</a:t>
            </a:r>
            <a:endParaRPr lang="en-US" b="1" dirty="0"/>
          </a:p>
          <a:p>
            <a:r>
              <a:rPr lang="en-US" b="1" dirty="0"/>
              <a:t>More efficient modulator</a:t>
            </a:r>
          </a:p>
        </p:txBody>
      </p:sp>
    </p:spTree>
    <p:extLst>
      <p:ext uri="{BB962C8B-B14F-4D97-AF65-F5344CB8AC3E}">
        <p14:creationId xmlns:p14="http://schemas.microsoft.com/office/powerpoint/2010/main" val="340590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AC93-E7E0-4187-B1BC-6B1C20B41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Scaling AS from 20 to 24 MW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FDDED8-ABDC-49C0-A6E1-22DA823C8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41551"/>
              </p:ext>
            </p:extLst>
          </p:nvPr>
        </p:nvGraphicFramePr>
        <p:xfrm>
          <a:off x="838080" y="1478291"/>
          <a:ext cx="7779447" cy="3925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90906">
                  <a:extLst>
                    <a:ext uri="{9D8B030D-6E8A-4147-A177-3AD203B41FA5}">
                      <a16:colId xmlns:a16="http://schemas.microsoft.com/office/drawing/2014/main" val="1408713041"/>
                    </a:ext>
                  </a:extLst>
                </a:gridCol>
                <a:gridCol w="1728926">
                  <a:extLst>
                    <a:ext uri="{9D8B030D-6E8A-4147-A177-3AD203B41FA5}">
                      <a16:colId xmlns:a16="http://schemas.microsoft.com/office/drawing/2014/main" val="2400631088"/>
                    </a:ext>
                  </a:extLst>
                </a:gridCol>
                <a:gridCol w="1759615">
                  <a:extLst>
                    <a:ext uri="{9D8B030D-6E8A-4147-A177-3AD203B41FA5}">
                      <a16:colId xmlns:a16="http://schemas.microsoft.com/office/drawing/2014/main" val="2400462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u="none" strike="noStrike">
                          <a:effectLst/>
                        </a:rPr>
                        <a:t>RF acc. structure (AS) parameters for CLIC 380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none" strike="noStrike" dirty="0">
                          <a:effectLst/>
                        </a:rPr>
                        <a:t>PIP 20 MW MBK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24MW TS-MBK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11662346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Beam current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4064042268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active length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4130750643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Peak input power for Full Beam Loading (FBL)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21.5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85641982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Unloaded acc. Voltage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7.92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9.45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52187969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Loaded acc. voltage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4.875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338104481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Loaded acc gradient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1.77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1.94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137198690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RF-to-beam Efficiency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326565761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parameters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0862148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AS in DBL1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747146409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AS in DBL2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70060037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number of AS (klystron, modulators)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460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41718645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number of quads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727751059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355549015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185A4F65-6AF6-4211-BB0A-7F8F000D986C}"/>
              </a:ext>
            </a:extLst>
          </p:cNvPr>
          <p:cNvSpPr/>
          <p:nvPr/>
        </p:nvSpPr>
        <p:spPr>
          <a:xfrm rot="10800000">
            <a:off x="8617527" y="2225963"/>
            <a:ext cx="3879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5A4063-FF55-4EBF-8659-D1AE8450A572}"/>
              </a:ext>
            </a:extLst>
          </p:cNvPr>
          <p:cNvSpPr txBox="1"/>
          <p:nvPr/>
        </p:nvSpPr>
        <p:spPr>
          <a:xfrm>
            <a:off x="9005455" y="1140934"/>
            <a:ext cx="3103418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Nominal AS input power for FBL is lower than klystron power due to margins: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WG losses: </a:t>
            </a:r>
            <a:r>
              <a:rPr lang="en-US" b="1" dirty="0"/>
              <a:t>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margin for bunching (off crest operation): </a:t>
            </a:r>
            <a:r>
              <a:rPr lang="en-US" b="1" dirty="0"/>
              <a:t>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margin for operation and availability: </a:t>
            </a:r>
            <a:r>
              <a:rPr lang="en-US" b="1" dirty="0"/>
              <a:t>5</a:t>
            </a:r>
            <a:r>
              <a:rPr lang="en-US" dirty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together </a:t>
            </a:r>
            <a:r>
              <a:rPr lang="en-US" b="1" dirty="0"/>
              <a:t>~10% </a:t>
            </a:r>
            <a:r>
              <a:rPr lang="en-US" dirty="0"/>
              <a:t>less power available for FBL acceleration</a:t>
            </a:r>
            <a:endParaRPr lang="en-US" b="1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5353BA3-FFC8-4E50-AAA7-ED4527EE106C}"/>
              </a:ext>
            </a:extLst>
          </p:cNvPr>
          <p:cNvSpPr/>
          <p:nvPr/>
        </p:nvSpPr>
        <p:spPr>
          <a:xfrm rot="10800000">
            <a:off x="8617527" y="4592137"/>
            <a:ext cx="3879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A871D4-3BBB-485F-9B3D-DE78B00B7A4E}"/>
              </a:ext>
            </a:extLst>
          </p:cNvPr>
          <p:cNvSpPr txBox="1"/>
          <p:nvPr/>
        </p:nvSpPr>
        <p:spPr>
          <a:xfrm>
            <a:off x="9005455" y="4480785"/>
            <a:ext cx="310341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More power per klystron, modulator, AS unit =&gt; less AS, less quads (TBC by BD)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84DA5-6A91-50F5-AE9E-B5BCF5B37DE6}"/>
              </a:ext>
            </a:extLst>
          </p:cNvPr>
          <p:cNvSpPr txBox="1"/>
          <p:nvPr/>
        </p:nvSpPr>
        <p:spPr>
          <a:xfrm>
            <a:off x="1523459" y="5727279"/>
            <a:ext cx="8891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Updated BD design of the DBI </a:t>
            </a:r>
            <a:r>
              <a:rPr lang="en-US" sz="2400" b="1" dirty="0" err="1">
                <a:solidFill>
                  <a:srgbClr val="FF0000"/>
                </a:solidFill>
              </a:rPr>
              <a:t>linac</a:t>
            </a:r>
            <a:r>
              <a:rPr lang="en-US" sz="2400" b="1" dirty="0">
                <a:solidFill>
                  <a:srgbClr val="FF0000"/>
                </a:solidFill>
              </a:rPr>
              <a:t> is required for new configuration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84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5974</TotalTime>
  <Words>2936</Words>
  <Application>Microsoft Office PowerPoint</Application>
  <PresentationFormat>Widescreen</PresentationFormat>
  <Paragraphs>571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Calibri Light</vt:lpstr>
      <vt:lpstr>NexusSans</vt:lpstr>
      <vt:lpstr>Symbol</vt:lpstr>
      <vt:lpstr>Office Theme</vt:lpstr>
      <vt:lpstr>A bit chaotic view on the 380 GeV CLIC power and Design studies</vt:lpstr>
      <vt:lpstr>Outline</vt:lpstr>
      <vt:lpstr>CLIC DRs (PIP design)</vt:lpstr>
      <vt:lpstr>DR Comparison: PIP baseline vs new proposal</vt:lpstr>
      <vt:lpstr>Comparison DR: PIP baseline vs new proposal</vt:lpstr>
      <vt:lpstr>CLIC DRs: power reduction due to new design </vt:lpstr>
      <vt:lpstr>Drive beam injector complex</vt:lpstr>
      <vt:lpstr>New ideas for CLIC 1GHz klystron for DB linac </vt:lpstr>
      <vt:lpstr>Step 1: Scaling AS from 20 to 24 MW</vt:lpstr>
      <vt:lpstr>Step 2: Applying higher efficiency 70 -&gt; 82%</vt:lpstr>
      <vt:lpstr>Step 3: Modulator pulse efficiency increase</vt:lpstr>
      <vt:lpstr>Comparison: 20MW MBK vs 24MW TS-MBK</vt:lpstr>
      <vt:lpstr>Power reduction due to TS MBK</vt:lpstr>
      <vt:lpstr>Power consumption in DB magnets</vt:lpstr>
      <vt:lpstr>Power consumption in MB linac RF systems</vt:lpstr>
      <vt:lpstr>Potential area of power reduction</vt:lpstr>
      <vt:lpstr>CDR MBI layout</vt:lpstr>
      <vt:lpstr>MBI layout for PIP and alternative</vt:lpstr>
      <vt:lpstr>FCCee injector complex design collaboration</vt:lpstr>
      <vt:lpstr>TBA RF system and power losses</vt:lpstr>
      <vt:lpstr>Possible way to improve MB AS efficiency</vt:lpstr>
      <vt:lpstr>Wakefield damping and distributed power coupling</vt:lpstr>
      <vt:lpstr>RF-to-beam efficiency of SW AS</vt:lpstr>
      <vt:lpstr>Luminosity per beam power optimization</vt:lpstr>
      <vt:lpstr>Summary list of possible actions</vt:lpstr>
      <vt:lpstr>Backup slides</vt:lpstr>
      <vt:lpstr>Summary</vt:lpstr>
      <vt:lpstr>Comparison of wall plug to beam efficiencies</vt:lpstr>
      <vt:lpstr>Comparison of Drive beam and Klystron options</vt:lpstr>
      <vt:lpstr>Comparing power flows: Drive beam and Klystron options </vt:lpstr>
      <vt:lpstr>380 GeV CLIC DR parameters (PRAB22, 091601)</vt:lpstr>
      <vt:lpstr>Design philosophy for Ultra low R/Q RF cavity</vt:lpstr>
      <vt:lpstr>Design of the cavity for total R/Q=14.3Ω </vt:lpstr>
      <vt:lpstr>All LOM and HOMs damped  The magic flute helps to damp dipole LOM</vt:lpstr>
      <vt:lpstr>Summary table.More details : CLIC-note-1173, or in rf development meeting </vt:lpstr>
      <vt:lpstr>LLRF simulation results</vt:lpstr>
      <vt:lpstr>380 GeV CLIC layout and power consumption </vt:lpstr>
      <vt:lpstr>Power consumption estimate for Project Implementation Plan (PIP)  in 2018</vt:lpstr>
      <vt:lpstr>Comparison: 2016 vs 2018</vt:lpstr>
      <vt:lpstr>Distribution of dissipated and beam powers</vt:lpstr>
      <vt:lpstr>Power increase for operation mode at 100 Hz</vt:lpstr>
      <vt:lpstr>CLIC DR summary of PIP baseline</vt:lpstr>
      <vt:lpstr>Novel cavity: Barrel Cell Cavity (BCC) geometry for ultra low R/Q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the CLIC power consumption</dc:title>
  <dc:creator>Alexej Grudiev</dc:creator>
  <cp:lastModifiedBy>Alexej Grudiev</cp:lastModifiedBy>
  <cp:revision>148</cp:revision>
  <dcterms:created xsi:type="dcterms:W3CDTF">2018-10-09T07:21:06Z</dcterms:created>
  <dcterms:modified xsi:type="dcterms:W3CDTF">2022-11-08T09:59:20Z</dcterms:modified>
</cp:coreProperties>
</file>