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6"/>
  </p:notesMasterIdLst>
  <p:sldIdLst>
    <p:sldId id="4144" r:id="rId2"/>
    <p:sldId id="4184" r:id="rId3"/>
    <p:sldId id="1333" r:id="rId4"/>
    <p:sldId id="417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/>
    <p:restoredTop sz="95037"/>
  </p:normalViewPr>
  <p:slideViewPr>
    <p:cSldViewPr snapToGrid="0" snapToObjects="1">
      <p:cViewPr varScale="1">
        <p:scale>
          <a:sx n="82" d="100"/>
          <a:sy n="82" d="100"/>
        </p:scale>
        <p:origin x="192" y="2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3354A-7376-7F46-B051-A614E3F87BB8}" type="datetimeFigureOut">
              <a:rPr lang="en-CH" smtClean="0"/>
              <a:t>07.11.22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58CC0-8C2B-0C40-8BA8-8F5A133ADA2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4835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fld id="{6A12A38D-8EC9-4302-BD09-EB2DA5085CA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sym typeface="Avenir Book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172481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3ebe98d7d6_0_243:notes"/>
          <p:cNvSpPr txBox="1">
            <a:spLocks noGrp="1"/>
          </p:cNvSpPr>
          <p:nvPr>
            <p:ph type="body" idx="1"/>
          </p:nvPr>
        </p:nvSpPr>
        <p:spPr>
          <a:xfrm>
            <a:off x="914400" y="3300413"/>
            <a:ext cx="7315200" cy="27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" name="Google Shape;169;g13ebe98d7d6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99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fld id="{6A12A38D-8EC9-4302-BD09-EB2DA5085CA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sym typeface="Avenir Book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28024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V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4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Diapositive de titr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5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Titre de sec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>
            <a:spLocks noGrp="1"/>
          </p:cNvSpPr>
          <p:nvPr>
            <p:ph type="title"/>
          </p:nvPr>
        </p:nvSpPr>
        <p:spPr>
          <a:xfrm>
            <a:off x="831851" y="1709737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67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4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5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47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0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Image avec légen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7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6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814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nowmass21.org/docs/files/summaries/IF/SNOWMASS21-IF3_IF6_Mathieu_Benoit-188.pdf" TargetMode="External"/><Relationship Id="rId3" Type="http://schemas.openxmlformats.org/officeDocument/2006/relationships/image" Target="../media/image4.jpeg"/><Relationship Id="rId7" Type="http://schemas.openxmlformats.org/officeDocument/2006/relationships/hyperlink" Target="https://www.snowmass21.org/docs/files/summaries/EF/SNOWMASS21-EF0_EF0_CLICphysics-170.pdf" TargetMode="Externa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snowmass21.org/docs/files/summaries/AF/SNOWMASS21-AF1_AF4-161.pdf" TargetMode="External"/><Relationship Id="rId11" Type="http://schemas.openxmlformats.org/officeDocument/2006/relationships/image" Target="../media/image6.emf"/><Relationship Id="rId5" Type="http://schemas.openxmlformats.org/officeDocument/2006/relationships/hyperlink" Target="https://www.snowmass21.org/docs/files/summaries/AF/SNOWMASS21-AF4_AF3-EF0_EF0-177.pdf" TargetMode="External"/><Relationship Id="rId10" Type="http://schemas.openxmlformats.org/officeDocument/2006/relationships/image" Target="../media/image5.emf"/><Relationship Id="rId4" Type="http://schemas.openxmlformats.org/officeDocument/2006/relationships/hyperlink" Target="http://clic.cern/european-strategy" TargetMode="External"/><Relationship Id="rId9" Type="http://schemas.openxmlformats.org/officeDocument/2006/relationships/hyperlink" Target="https://arxiv.org/abs/2203.09186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4DD0BD3-92EA-6E41-B71E-D4BA80434A82}"/>
              </a:ext>
            </a:extLst>
          </p:cNvPr>
          <p:cNvSpPr/>
          <p:nvPr/>
        </p:nvSpPr>
        <p:spPr>
          <a:xfrm>
            <a:off x="695400" y="1188638"/>
            <a:ext cx="110892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Project Readiness Report as a step toward a TDR – for next ESPP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Assuming ESPP in 2026, Project Approval ~ 2028, Project (tunnel) construction can start in ~ 2030.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Focusing on: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The X-band technology readiness for the 380 GeV CLIC initial phase 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-  </a:t>
            </a:r>
            <a:r>
              <a:rPr lang="en-US" sz="1600" dirty="0">
                <a:solidFill>
                  <a:srgbClr val="FF0000"/>
                </a:solidFill>
                <a:latin typeface="Avenir" panose="02000503020000020003" pitchFamily="2" charset="0"/>
                <a:sym typeface="Avenir Book"/>
              </a:rPr>
              <a:t>very important part driven by use in small compact accelerators 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Optimizing the luminosity at 380 GeV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– already implemented for </a:t>
            </a:r>
            <a:r>
              <a:rPr lang="en-US" sz="1600" dirty="0">
                <a:solidFill>
                  <a:srgbClr val="FF0000"/>
                </a:solidFill>
                <a:latin typeface="Avenir" panose="02000503020000020003" pitchFamily="2" charset="0"/>
                <a:sym typeface="Avenir Book"/>
              </a:rPr>
              <a:t>Snowmass paper, further work to provide margins will continue 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Improving the power efficiency for both the initial phase and at high energies, including more general sustainability studies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1D6FE5-9F32-5943-AFFF-0A97E2B752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CA1A48-680E-414C-97A5-2072CA0912A6}" type="slidenum">
              <a:rPr kumimoji="0" lang="en-US" altLang="en-US" sz="1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sym typeface="Avenir Book"/>
              </a:rPr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sym typeface="Avenir Book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48FE89-26A1-9D44-B09C-78AFC3D1C0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598863" y="136525"/>
            <a:ext cx="8593137" cy="949325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</a:rPr>
              <a:t>CLIC Project Readiness 2025-26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51FFAC-368D-E44C-BA8F-BA706A928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0086" y="1983250"/>
            <a:ext cx="3139800" cy="289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557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1" name="Google Shape;171;p24"/>
          <p:cNvCxnSpPr/>
          <p:nvPr/>
        </p:nvCxnSpPr>
        <p:spPr>
          <a:xfrm>
            <a:off x="7444967" y="4995000"/>
            <a:ext cx="1550400" cy="140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2" name="Google Shape;172;p24"/>
          <p:cNvCxnSpPr/>
          <p:nvPr/>
        </p:nvCxnSpPr>
        <p:spPr>
          <a:xfrm>
            <a:off x="6140840" y="4912845"/>
            <a:ext cx="168000" cy="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3" name="Google Shape;173;p24"/>
          <p:cNvSpPr txBox="1"/>
          <p:nvPr/>
        </p:nvSpPr>
        <p:spPr>
          <a:xfrm>
            <a:off x="45893" y="-12643"/>
            <a:ext cx="3667600" cy="574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33" bIns="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Indicative scenarios of future colliders [considered by ESG]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4"/>
          <p:cNvSpPr txBox="1"/>
          <p:nvPr/>
        </p:nvSpPr>
        <p:spPr>
          <a:xfrm>
            <a:off x="528461" y="6517475"/>
            <a:ext cx="6668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2020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4"/>
          <p:cNvSpPr txBox="1"/>
          <p:nvPr/>
        </p:nvSpPr>
        <p:spPr>
          <a:xfrm>
            <a:off x="8199601" y="6570267"/>
            <a:ext cx="9140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2070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4"/>
          <p:cNvSpPr txBox="1"/>
          <p:nvPr/>
        </p:nvSpPr>
        <p:spPr>
          <a:xfrm>
            <a:off x="3615684" y="6547582"/>
            <a:ext cx="7220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2040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4"/>
          <p:cNvSpPr txBox="1"/>
          <p:nvPr/>
        </p:nvSpPr>
        <p:spPr>
          <a:xfrm>
            <a:off x="2075572" y="6547582"/>
            <a:ext cx="6752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2030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4"/>
          <p:cNvSpPr txBox="1"/>
          <p:nvPr/>
        </p:nvSpPr>
        <p:spPr>
          <a:xfrm>
            <a:off x="5206437" y="6562664"/>
            <a:ext cx="6880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2050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4"/>
          <p:cNvSpPr txBox="1"/>
          <p:nvPr/>
        </p:nvSpPr>
        <p:spPr>
          <a:xfrm>
            <a:off x="6710560" y="6576982"/>
            <a:ext cx="6732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2060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4"/>
          <p:cNvSpPr/>
          <p:nvPr/>
        </p:nvSpPr>
        <p:spPr>
          <a:xfrm>
            <a:off x="332699" y="1185745"/>
            <a:ext cx="274000" cy="526400"/>
          </a:xfrm>
          <a:prstGeom prst="leftBrace">
            <a:avLst>
              <a:gd name="adj1" fmla="val 8333"/>
              <a:gd name="adj2" fmla="val 50533"/>
            </a:avLst>
          </a:prstGeom>
          <a:noFill/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4"/>
          <p:cNvSpPr txBox="1"/>
          <p:nvPr/>
        </p:nvSpPr>
        <p:spPr>
          <a:xfrm rot="-5400000">
            <a:off x="-178732" y="1209662"/>
            <a:ext cx="7784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Japan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4"/>
          <p:cNvSpPr/>
          <p:nvPr/>
        </p:nvSpPr>
        <p:spPr>
          <a:xfrm>
            <a:off x="341817" y="3580143"/>
            <a:ext cx="510000" cy="2568800"/>
          </a:xfrm>
          <a:prstGeom prst="leftBrace">
            <a:avLst>
              <a:gd name="adj1" fmla="val 8333"/>
              <a:gd name="adj2" fmla="val 50533"/>
            </a:avLst>
          </a:prstGeom>
          <a:noFill/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4"/>
          <p:cNvSpPr txBox="1"/>
          <p:nvPr/>
        </p:nvSpPr>
        <p:spPr>
          <a:xfrm rot="-5400000">
            <a:off x="-206627" y="4820577"/>
            <a:ext cx="8060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CERN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4"/>
          <p:cNvSpPr txBox="1"/>
          <p:nvPr/>
        </p:nvSpPr>
        <p:spPr>
          <a:xfrm>
            <a:off x="3539237" y="1158970"/>
            <a:ext cx="1691200" cy="524237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36000" rIns="91433" bIns="360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ILC: 250 GeV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 ab</a:t>
            </a:r>
            <a:r>
              <a:rPr kumimoji="0" lang="en-US" sz="14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4"/>
          <p:cNvSpPr txBox="1"/>
          <p:nvPr/>
        </p:nvSpPr>
        <p:spPr>
          <a:xfrm>
            <a:off x="3083967" y="2345290"/>
            <a:ext cx="1989200" cy="482271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CepC: 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90/160/240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GeV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100/6/20 ab</a:t>
            </a:r>
            <a:r>
              <a:rPr kumimoji="0" lang="en-US" sz="10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4"/>
          <p:cNvSpPr txBox="1"/>
          <p:nvPr/>
        </p:nvSpPr>
        <p:spPr>
          <a:xfrm>
            <a:off x="5494761" y="1157254"/>
            <a:ext cx="1420800" cy="524237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1433" bIns="360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500 GeV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 ab</a:t>
            </a:r>
            <a:r>
              <a:rPr kumimoji="0" lang="en-US" sz="14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4"/>
          <p:cNvSpPr txBox="1"/>
          <p:nvPr/>
        </p:nvSpPr>
        <p:spPr>
          <a:xfrm>
            <a:off x="5085751" y="4722637"/>
            <a:ext cx="1549600" cy="420716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FCC-ee:  </a:t>
            </a:r>
            <a:r>
              <a:rPr kumimoji="0" lang="en-US" sz="93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90/160/250 GeV 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-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150/10/5 ab</a:t>
            </a:r>
            <a:r>
              <a:rPr kumimoji="0" lang="en-US" sz="800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0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4"/>
          <p:cNvSpPr/>
          <p:nvPr/>
        </p:nvSpPr>
        <p:spPr>
          <a:xfrm>
            <a:off x="357669" y="2420853"/>
            <a:ext cx="233200" cy="431600"/>
          </a:xfrm>
          <a:prstGeom prst="leftBrace">
            <a:avLst>
              <a:gd name="adj1" fmla="val 8333"/>
              <a:gd name="adj2" fmla="val 50533"/>
            </a:avLst>
          </a:prstGeom>
          <a:noFill/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4"/>
          <p:cNvSpPr txBox="1"/>
          <p:nvPr/>
        </p:nvSpPr>
        <p:spPr>
          <a:xfrm rot="-5400000">
            <a:off x="-167063" y="2378061"/>
            <a:ext cx="7472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China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4"/>
          <p:cNvSpPr txBox="1"/>
          <p:nvPr/>
        </p:nvSpPr>
        <p:spPr>
          <a:xfrm>
            <a:off x="6135551" y="2492234"/>
            <a:ext cx="2375200" cy="31806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SppC: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75-125 TeV, 10-20 ab</a:t>
            </a:r>
            <a:r>
              <a:rPr kumimoji="0" lang="en-US" sz="1200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-1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4"/>
          <p:cNvSpPr/>
          <p:nvPr/>
        </p:nvSpPr>
        <p:spPr>
          <a:xfrm>
            <a:off x="3620923" y="24320"/>
            <a:ext cx="180000" cy="1080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4"/>
          <p:cNvSpPr/>
          <p:nvPr/>
        </p:nvSpPr>
        <p:spPr>
          <a:xfrm>
            <a:off x="3631865" y="224491"/>
            <a:ext cx="180000" cy="1080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4"/>
          <p:cNvSpPr/>
          <p:nvPr/>
        </p:nvSpPr>
        <p:spPr>
          <a:xfrm>
            <a:off x="3631655" y="424135"/>
            <a:ext cx="180000" cy="108000"/>
          </a:xfrm>
          <a:prstGeom prst="rect">
            <a:avLst/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4"/>
          <p:cNvSpPr txBox="1"/>
          <p:nvPr/>
        </p:nvSpPr>
        <p:spPr>
          <a:xfrm>
            <a:off x="3902309" y="-56123"/>
            <a:ext cx="30748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Proton collider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4"/>
          <p:cNvSpPr txBox="1"/>
          <p:nvPr/>
        </p:nvSpPr>
        <p:spPr>
          <a:xfrm>
            <a:off x="3902532" y="153802"/>
            <a:ext cx="30748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Electron  collider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4"/>
          <p:cNvSpPr txBox="1"/>
          <p:nvPr/>
        </p:nvSpPr>
        <p:spPr>
          <a:xfrm>
            <a:off x="3902532" y="365649"/>
            <a:ext cx="30748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Muon  collider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4"/>
          <p:cNvSpPr txBox="1"/>
          <p:nvPr/>
        </p:nvSpPr>
        <p:spPr>
          <a:xfrm>
            <a:off x="9675868" y="6554800"/>
            <a:ext cx="7864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2080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" name="Google Shape;198;p24"/>
          <p:cNvCxnSpPr/>
          <p:nvPr/>
        </p:nvCxnSpPr>
        <p:spPr>
          <a:xfrm rot="10800000" flipH="1">
            <a:off x="6476560" y="113319"/>
            <a:ext cx="468000" cy="8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9" name="Google Shape;199;p24"/>
          <p:cNvSpPr txBox="1"/>
          <p:nvPr/>
        </p:nvSpPr>
        <p:spPr>
          <a:xfrm>
            <a:off x="6977227" y="-10539"/>
            <a:ext cx="52148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Construction/Transformation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3038" y="6479072"/>
            <a:ext cx="10878644" cy="12854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4"/>
          <p:cNvSpPr txBox="1"/>
          <p:nvPr/>
        </p:nvSpPr>
        <p:spPr>
          <a:xfrm>
            <a:off x="11192232" y="6547567"/>
            <a:ext cx="7864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2090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4"/>
          <p:cNvSpPr txBox="1">
            <a:spLocks noGrp="1"/>
          </p:cNvSpPr>
          <p:nvPr>
            <p:ph type="ftr" idx="11"/>
          </p:nvPr>
        </p:nvSpPr>
        <p:spPr>
          <a:xfrm>
            <a:off x="11617824" y="6698627"/>
            <a:ext cx="786400" cy="1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UB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204" name="Google Shape;204;p24"/>
          <p:cNvSpPr txBox="1"/>
          <p:nvPr/>
        </p:nvSpPr>
        <p:spPr>
          <a:xfrm>
            <a:off x="6755547" y="4710595"/>
            <a:ext cx="756400" cy="543635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350-365 </a:t>
            </a:r>
            <a:r>
              <a:rPr kumimoji="0" lang="en-US" sz="93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GeV 1.7 ab</a:t>
            </a:r>
            <a:r>
              <a:rPr kumimoji="0" lang="en-US" sz="933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r>
              <a:rPr kumimoji="0" lang="en-US" sz="93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0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4"/>
          <p:cNvSpPr txBox="1"/>
          <p:nvPr/>
        </p:nvSpPr>
        <p:spPr>
          <a:xfrm>
            <a:off x="2205824" y="1306015"/>
            <a:ext cx="11140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4"/>
          <p:cNvSpPr txBox="1"/>
          <p:nvPr/>
        </p:nvSpPr>
        <p:spPr>
          <a:xfrm>
            <a:off x="2011661" y="2509975"/>
            <a:ext cx="11140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100km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4"/>
          <p:cNvSpPr txBox="1"/>
          <p:nvPr/>
        </p:nvSpPr>
        <p:spPr>
          <a:xfrm>
            <a:off x="2756833" y="4634039"/>
            <a:ext cx="18524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100km tunnel, installation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4"/>
          <p:cNvSpPr txBox="1"/>
          <p:nvPr/>
        </p:nvSpPr>
        <p:spPr>
          <a:xfrm>
            <a:off x="7378363" y="6066841"/>
            <a:ext cx="11276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50 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4"/>
          <p:cNvSpPr txBox="1"/>
          <p:nvPr/>
        </p:nvSpPr>
        <p:spPr>
          <a:xfrm>
            <a:off x="8969120" y="4825789"/>
            <a:ext cx="3664000" cy="338514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FCC hh: 100 TeV ≈ 30 ab</a:t>
            </a:r>
            <a:r>
              <a:rPr kumimoji="0" lang="en-US" sz="1600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10" name="Google Shape;210;p24"/>
          <p:cNvSpPr txBox="1"/>
          <p:nvPr/>
        </p:nvSpPr>
        <p:spPr>
          <a:xfrm>
            <a:off x="7197393" y="1151135"/>
            <a:ext cx="1420800" cy="524237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1433" bIns="360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 TeV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≈ 4-5.4 ab</a:t>
            </a:r>
            <a:r>
              <a:rPr kumimoji="0" lang="en-US" sz="14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4"/>
          <p:cNvSpPr txBox="1"/>
          <p:nvPr/>
        </p:nvSpPr>
        <p:spPr>
          <a:xfrm>
            <a:off x="4421928" y="1682142"/>
            <a:ext cx="11140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31km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4"/>
          <p:cNvSpPr txBox="1"/>
          <p:nvPr/>
        </p:nvSpPr>
        <p:spPr>
          <a:xfrm>
            <a:off x="6259067" y="1670723"/>
            <a:ext cx="11140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40 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4"/>
          <p:cNvSpPr txBox="1"/>
          <p:nvPr/>
        </p:nvSpPr>
        <p:spPr>
          <a:xfrm>
            <a:off x="1258945" y="1282868"/>
            <a:ext cx="8504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5 years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" name="Google Shape;214;p24"/>
          <p:cNvCxnSpPr/>
          <p:nvPr/>
        </p:nvCxnSpPr>
        <p:spPr>
          <a:xfrm>
            <a:off x="6440831" y="377820"/>
            <a:ext cx="501600" cy="0"/>
          </a:xfrm>
          <a:prstGeom prst="straightConnector1">
            <a:avLst/>
          </a:prstGeom>
          <a:noFill/>
          <a:ln w="762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5" name="Google Shape;215;p24"/>
          <p:cNvSpPr txBox="1"/>
          <p:nvPr/>
        </p:nvSpPr>
        <p:spPr>
          <a:xfrm>
            <a:off x="6942419" y="239998"/>
            <a:ext cx="39072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Preparation / R&amp;D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4"/>
          <p:cNvSpPr txBox="1"/>
          <p:nvPr/>
        </p:nvSpPr>
        <p:spPr>
          <a:xfrm>
            <a:off x="5744209" y="6066841"/>
            <a:ext cx="11276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29 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" name="Google Shape;217;p24"/>
          <p:cNvCxnSpPr/>
          <p:nvPr/>
        </p:nvCxnSpPr>
        <p:spPr>
          <a:xfrm rot="10800000" flipH="1">
            <a:off x="4485063" y="1659719"/>
            <a:ext cx="1010000" cy="68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8" name="Google Shape;218;p24"/>
          <p:cNvCxnSpPr/>
          <p:nvPr/>
        </p:nvCxnSpPr>
        <p:spPr>
          <a:xfrm rot="10800000" flipH="1">
            <a:off x="6194412" y="1659539"/>
            <a:ext cx="1010000" cy="68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9" name="Google Shape;219;p24"/>
          <p:cNvCxnSpPr/>
          <p:nvPr/>
        </p:nvCxnSpPr>
        <p:spPr>
          <a:xfrm rot="10800000" flipH="1">
            <a:off x="1720976" y="2783324"/>
            <a:ext cx="1404800" cy="56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0" name="Google Shape;220;p24"/>
          <p:cNvCxnSpPr/>
          <p:nvPr/>
        </p:nvCxnSpPr>
        <p:spPr>
          <a:xfrm>
            <a:off x="5083043" y="2777755"/>
            <a:ext cx="1042400" cy="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1" name="Google Shape;221;p24"/>
          <p:cNvCxnSpPr>
            <a:stCxn id="204" idx="1"/>
            <a:endCxn id="204" idx="1"/>
          </p:cNvCxnSpPr>
          <p:nvPr/>
        </p:nvCxnSpPr>
        <p:spPr>
          <a:xfrm>
            <a:off x="6755547" y="4982413"/>
            <a:ext cx="0" cy="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2" name="Google Shape;222;p24"/>
          <p:cNvCxnSpPr/>
          <p:nvPr/>
        </p:nvCxnSpPr>
        <p:spPr>
          <a:xfrm>
            <a:off x="1105220" y="4932591"/>
            <a:ext cx="1714000" cy="4000"/>
          </a:xfrm>
          <a:prstGeom prst="straightConnector1">
            <a:avLst/>
          </a:prstGeom>
          <a:noFill/>
          <a:ln w="762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3" name="Google Shape;223;p24"/>
          <p:cNvCxnSpPr/>
          <p:nvPr/>
        </p:nvCxnSpPr>
        <p:spPr>
          <a:xfrm>
            <a:off x="1097475" y="2777755"/>
            <a:ext cx="621600" cy="11200"/>
          </a:xfrm>
          <a:prstGeom prst="straightConnector1">
            <a:avLst/>
          </a:prstGeom>
          <a:noFill/>
          <a:ln w="762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24"/>
          <p:cNvCxnSpPr/>
          <p:nvPr/>
        </p:nvCxnSpPr>
        <p:spPr>
          <a:xfrm rot="10800000">
            <a:off x="1080481" y="1151347"/>
            <a:ext cx="26800" cy="5414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24"/>
          <p:cNvCxnSpPr/>
          <p:nvPr/>
        </p:nvCxnSpPr>
        <p:spPr>
          <a:xfrm>
            <a:off x="1296331" y="1605883"/>
            <a:ext cx="739600" cy="0"/>
          </a:xfrm>
          <a:prstGeom prst="straightConnector1">
            <a:avLst/>
          </a:prstGeom>
          <a:noFill/>
          <a:ln w="762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24"/>
          <p:cNvCxnSpPr>
            <a:endCxn id="187" idx="1"/>
          </p:cNvCxnSpPr>
          <p:nvPr/>
        </p:nvCxnSpPr>
        <p:spPr>
          <a:xfrm flipV="1">
            <a:off x="2818951" y="4932995"/>
            <a:ext cx="2266800" cy="21642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7" name="Google Shape;227;p24"/>
          <p:cNvCxnSpPr/>
          <p:nvPr/>
        </p:nvCxnSpPr>
        <p:spPr>
          <a:xfrm rot="10800000" flipH="1">
            <a:off x="2011661" y="1582976"/>
            <a:ext cx="1561200" cy="172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8" name="Google Shape;228;p24"/>
          <p:cNvSpPr txBox="1"/>
          <p:nvPr/>
        </p:nvSpPr>
        <p:spPr>
          <a:xfrm>
            <a:off x="3441403" y="929143"/>
            <a:ext cx="15152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2038 start physics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29" name="Google Shape;229;p24"/>
          <p:cNvSpPr txBox="1"/>
          <p:nvPr/>
        </p:nvSpPr>
        <p:spPr>
          <a:xfrm>
            <a:off x="2977744" y="2088233"/>
            <a:ext cx="15152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2035 start physics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30" name="Google Shape;230;p24"/>
          <p:cNvSpPr txBox="1"/>
          <p:nvPr/>
        </p:nvSpPr>
        <p:spPr>
          <a:xfrm>
            <a:off x="4996433" y="4421086"/>
            <a:ext cx="15152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2048 start physics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31" name="Google Shape;231;p24"/>
          <p:cNvSpPr/>
          <p:nvPr/>
        </p:nvSpPr>
        <p:spPr>
          <a:xfrm>
            <a:off x="851905" y="3580143"/>
            <a:ext cx="3486000" cy="59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 LHC              HL-LHC (14TeV, 3 ab</a:t>
            </a:r>
            <a:r>
              <a:rPr kumimoji="0" lang="en-US" sz="14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-1</a:t>
            </a: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)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(13.6TeV, 450 fb</a:t>
            </a:r>
            <a:r>
              <a:rPr kumimoji="0" lang="en-US" sz="10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-1 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)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4"/>
          <p:cNvSpPr/>
          <p:nvPr/>
        </p:nvSpPr>
        <p:spPr>
          <a:xfrm>
            <a:off x="7864760" y="4673695"/>
            <a:ext cx="914000" cy="2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installation 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3" name="Google Shape;233;p24"/>
          <p:cNvCxnSpPr/>
          <p:nvPr/>
        </p:nvCxnSpPr>
        <p:spPr>
          <a:xfrm rot="10800000" flipH="1">
            <a:off x="6619311" y="5093097"/>
            <a:ext cx="140400" cy="112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34" name="Google Shape;23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5234" y="5300985"/>
            <a:ext cx="8406565" cy="859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5" name="Google Shape;235;p24"/>
          <p:cNvCxnSpPr/>
          <p:nvPr/>
        </p:nvCxnSpPr>
        <p:spPr>
          <a:xfrm rot="10800000">
            <a:off x="6146515" y="1206347"/>
            <a:ext cx="26800" cy="5414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" name="Google Shape;286;p25">
            <a:extLst>
              <a:ext uri="{FF2B5EF4-FFF2-40B4-BE49-F238E27FC236}">
                <a16:creationId xmlns:a16="http://schemas.microsoft.com/office/drawing/2014/main" id="{A39B6355-131F-6CAF-7BEE-0FA7FA0066BF}"/>
              </a:ext>
            </a:extLst>
          </p:cNvPr>
          <p:cNvSpPr txBox="1"/>
          <p:nvPr/>
        </p:nvSpPr>
        <p:spPr>
          <a:xfrm>
            <a:off x="10099270" y="255393"/>
            <a:ext cx="2185923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  <a:buSzPts val="1100"/>
            </a:pPr>
            <a:r>
              <a:rPr lang="en-US" sz="1200" kern="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Original from ESG by UB</a:t>
            </a:r>
            <a:endParaRPr sz="1467" kern="0" dirty="0">
              <a:solidFill>
                <a:schemeClr val="tx2">
                  <a:lumMod val="75000"/>
                </a:schemeClr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-US" sz="1200" kern="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Updated  July 25, 2022 by </a:t>
            </a:r>
            <a:r>
              <a:rPr lang="en-CH" sz="1200" dirty="0">
                <a:solidFill>
                  <a:schemeClr val="tx2">
                    <a:lumMod val="75000"/>
                  </a:schemeClr>
                </a:solidFill>
              </a:rPr>
              <a:t>M.Narain (Snowmass summary)</a:t>
            </a:r>
            <a:endParaRPr sz="1200" kern="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CLIC_SummaryYR2018_Cover_Size13.jpg" descr="CLIC_SummaryYR2018_Cover_Size1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7619" y="0"/>
            <a:ext cx="5385242" cy="6582228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Slide Number"/>
          <p:cNvSpPr>
            <a:spLocks noGrp="1"/>
          </p:cNvSpPr>
          <p:nvPr>
            <p:ph type="sldNum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Book"/>
                <a:sym typeface="Avenir Book"/>
              </a:rPr>
              <a:pPr marL="0" marR="0" lvl="0" indent="0" algn="ctr" defTabSz="410766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sz="12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Book"/>
              <a:sym typeface="Avenir Book"/>
            </a:endParaRPr>
          </a:p>
        </p:txBody>
      </p:sp>
      <p:sp>
        <p:nvSpPr>
          <p:cNvPr id="220" name="Rectangle"/>
          <p:cNvSpPr/>
          <p:nvPr/>
        </p:nvSpPr>
        <p:spPr>
          <a:xfrm>
            <a:off x="6663604" y="-4649"/>
            <a:ext cx="5486867" cy="659152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3052">
                <a:srgbClr val="FFFFFF">
                  <a:alpha val="50000"/>
                </a:srgbClr>
              </a:gs>
              <a:gs pos="100000">
                <a:srgbClr val="FFFFFF"/>
              </a:gs>
            </a:gsLst>
            <a:lin ang="10800000"/>
          </a:gradFill>
          <a:ln w="12700">
            <a:noFill/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37" name="Available at:…"/>
          <p:cNvSpPr txBox="1"/>
          <p:nvPr/>
        </p:nvSpPr>
        <p:spPr>
          <a:xfrm>
            <a:off x="476701" y="5294036"/>
            <a:ext cx="3207609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marL="0" marR="0" lvl="0" indent="0" algn="l" defTabSz="685662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kumimoji="0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Heavy"/>
              </a:rPr>
              <a:t>Available at:</a:t>
            </a:r>
          </a:p>
          <a:p>
            <a:pPr marL="0" marR="0" lvl="0" indent="0" algn="l" defTabSz="685662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Heavy"/>
                <a:hlinkClick r:id="rId4"/>
              </a:rPr>
              <a:t>clic.cern/european-strategy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 panose="02000503020000020003" pitchFamily="2" charset="0"/>
              <a:sym typeface="Avenir Heavy"/>
              <a:hlinkClick r:id="rId4"/>
            </a:endParaRPr>
          </a:p>
        </p:txBody>
      </p:sp>
      <p:sp>
        <p:nvSpPr>
          <p:cNvPr id="238" name="Resources"/>
          <p:cNvSpPr/>
          <p:nvPr/>
        </p:nvSpPr>
        <p:spPr>
          <a:xfrm>
            <a:off x="1425322" y="66256"/>
            <a:ext cx="7358063" cy="95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7500"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/>
                <a:sym typeface="Avenir Light"/>
              </a:rPr>
              <a:t>Status reports and studies  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/>
              <a:sym typeface="Avenir Light"/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694E448-6208-9F4E-898E-39D62323F3FD}"/>
              </a:ext>
            </a:extLst>
          </p:cNvPr>
          <p:cNvSpPr txBox="1">
            <a:spLocks/>
          </p:cNvSpPr>
          <p:nvPr/>
        </p:nvSpPr>
        <p:spPr>
          <a:xfrm>
            <a:off x="5784979" y="2156281"/>
            <a:ext cx="6338538" cy="456519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524" indent="-342524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34" indent="-285434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4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40" indent="-228348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37" indent="-228348" algn="l" defTabSz="45669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838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533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230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192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>
              <a:buNone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Several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LoIs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 have been submitted on behalf of CLIC and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CLICdp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 to the Snowmass process: </a:t>
            </a: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The CLIC accelerator study: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5"/>
              </a:rPr>
              <a:t>Link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 </a:t>
            </a: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Beam-dynamics focused on very high energies: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6"/>
              </a:rPr>
              <a:t>Link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 </a:t>
            </a: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The physics potential: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7"/>
              </a:rPr>
              <a:t>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The detector: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8"/>
              </a:rPr>
              <a:t>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Snowmass white paper:</a:t>
            </a:r>
          </a:p>
          <a:p>
            <a:pPr marL="90488" lvl="0" indent="68263">
              <a:spcBef>
                <a:spcPts val="0"/>
              </a:spcBef>
              <a:buNone/>
              <a:defRPr/>
            </a:pPr>
            <a:r>
              <a:rPr lang="en-US" sz="2000" dirty="0">
                <a:latin typeface="Avenir Book" panose="02000503020000020003" pitchFamily="2" charset="0"/>
                <a:hlinkClick r:id="rId9"/>
              </a:rPr>
              <a:t>https://arxiv.org/abs/2203.09186</a:t>
            </a:r>
            <a:endParaRPr lang="en-US" sz="2000" dirty="0">
              <a:latin typeface="Avenir Book" panose="02000503020000020003" pitchFamily="2" charset="0"/>
            </a:endParaRPr>
          </a:p>
          <a:p>
            <a:pPr marL="90488" lvl="0" indent="68263">
              <a:spcBef>
                <a:spcPts val="0"/>
              </a:spcBef>
              <a:buNone/>
              <a:defRPr/>
            </a:pPr>
            <a:endParaRPr lang="en-US" sz="2000" dirty="0">
              <a:latin typeface="Avenir Book" panose="02000503020000020003" pitchFamily="2" charset="0"/>
            </a:endParaRPr>
          </a:p>
          <a:p>
            <a:pPr marL="90488" lvl="0" indent="68263" algn="ctr">
              <a:spcBef>
                <a:spcPts val="0"/>
              </a:spcBef>
              <a:buNone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cs typeface="Gill San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cs typeface="Gill San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CBDCC6-E15E-3AFF-2FCB-1D80430366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897" y="1220119"/>
            <a:ext cx="5681390" cy="39172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FC7393-2B5A-F5AF-A16A-A2DD1F5772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57797" y="144247"/>
            <a:ext cx="3772588" cy="17440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3BE9BA0-A103-D024-D4E7-E669D3CE33F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839684" y="4003589"/>
            <a:ext cx="2283024" cy="275094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F09167E-ABDF-F4E1-417F-434439132F14}"/>
              </a:ext>
            </a:extLst>
          </p:cNvPr>
          <p:cNvSpPr txBox="1"/>
          <p:nvPr/>
        </p:nvSpPr>
        <p:spPr>
          <a:xfrm>
            <a:off x="5977514" y="5161581"/>
            <a:ext cx="3521032" cy="5751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Book"/>
                <a:ea typeface="Avenir Book"/>
                <a:cs typeface="Avenir Book"/>
                <a:sym typeface="Avenir Book"/>
              </a:rPr>
              <a:t>Broadly speaking: “Updated accelerator part of 2018 Summary Report”  </a:t>
            </a:r>
          </a:p>
        </p:txBody>
      </p:sp>
    </p:spTree>
    <p:extLst>
      <p:ext uri="{BB962C8B-B14F-4D97-AF65-F5344CB8AC3E}">
        <p14:creationId xmlns:p14="http://schemas.microsoft.com/office/powerpoint/2010/main" val="4229599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1D6FE5-9F32-5943-AFFF-0A97E2B752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CA1A48-680E-414C-97A5-2072CA0912A6}" type="slidenum">
              <a:rPr kumimoji="0" lang="en-US" altLang="en-US" sz="1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sym typeface="Avenir Book"/>
              </a:rPr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sym typeface="Avenir Book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48FE89-26A1-9D44-B09C-78AFC3D1C0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73349" y="169862"/>
            <a:ext cx="6110288" cy="949325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</a:rPr>
              <a:t>CLIC Project Readiness 2025-26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F760EF-9AAD-3A47-B8F6-26035CE66593}"/>
              </a:ext>
            </a:extLst>
          </p:cNvPr>
          <p:cNvSpPr txBox="1"/>
          <p:nvPr/>
        </p:nvSpPr>
        <p:spPr>
          <a:xfrm>
            <a:off x="1191083" y="864868"/>
            <a:ext cx="10162717" cy="57458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R="0" lvl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Goals for the studies by ~2025, key improvements:</a:t>
            </a:r>
          </a:p>
          <a:p>
            <a:pPr marL="225425" lvl="2" indent="-225425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/>
                <a:sym typeface="Avenir Book"/>
              </a:rPr>
              <a:t>Luminosity numbers, covering beam-dynamics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, nanobeam, and positrons - at all energies.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/>
                <a:sym typeface="Avenir Book"/>
              </a:rPr>
              <a:t>Performance risk reduction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, system level studies  </a:t>
            </a:r>
          </a:p>
          <a:p>
            <a:pPr marL="682625" lvl="7" indent="-225425" defTabSz="410766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Substantial progress already documented in Snowmass report and associated references, remains a focus for </a:t>
            </a:r>
            <a:r>
              <a:rPr lang="en-US" sz="1400" kern="0" dirty="0" err="1">
                <a:solidFill>
                  <a:srgbClr val="0070C0"/>
                </a:solidFill>
                <a:latin typeface="Avenir Book"/>
                <a:sym typeface="Avenir Book"/>
              </a:rPr>
              <a:t>beamdynamics</a:t>
            </a: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, nanobeam related technical developments and positron production studies </a:t>
            </a:r>
          </a:p>
          <a:p>
            <a:pPr marL="225425" marR="0" lvl="6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Energy/power: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/>
                <a:sym typeface="Avenir Book"/>
              </a:rPr>
              <a:t>380 GeV well underway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, 3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TeV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 to be done, L-band klystrons</a:t>
            </a:r>
          </a:p>
          <a:p>
            <a:pPr marL="666750" lvl="1" indent="-215900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In Snowmass report for 380 GeV</a:t>
            </a:r>
          </a:p>
          <a:p>
            <a:pPr marL="225425" indent="-225425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Sustainability issues, more work on running/energy models and carbon footprint </a:t>
            </a:r>
            <a:endParaRPr lang="en-US" sz="1400" kern="0" dirty="0">
              <a:solidFill>
                <a:srgbClr val="000000"/>
              </a:solidFill>
              <a:latin typeface="Avenir Book"/>
              <a:sym typeface="Avenir Book"/>
            </a:endParaRPr>
          </a:p>
          <a:p>
            <a:pPr marL="666750" lvl="1" indent="-215900" defTabSz="410766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Initial studied in </a:t>
            </a:r>
            <a:r>
              <a:rPr lang="en-US" sz="1400" kern="0" dirty="0">
                <a:solidFill>
                  <a:schemeClr val="accent1"/>
                </a:solidFill>
                <a:latin typeface="Avenir Book"/>
                <a:sym typeface="Avenir Book"/>
              </a:rPr>
              <a:t>Project Implementation Plan (</a:t>
            </a:r>
            <a:r>
              <a:rPr lang="en-US" sz="1400" kern="0" dirty="0" err="1">
                <a:solidFill>
                  <a:srgbClr val="0070C0"/>
                </a:solidFill>
                <a:latin typeface="Avenir Book"/>
                <a:sym typeface="Avenir Book"/>
              </a:rPr>
              <a:t>PiP</a:t>
            </a: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) 2018, just referred to briefly in Snowmass report</a:t>
            </a: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X-band progress – for CLIC, smaller machines, industry availability, including RF network   </a:t>
            </a:r>
            <a:endParaRPr lang="en-US" sz="1400" kern="0" dirty="0">
              <a:solidFill>
                <a:srgbClr val="000000"/>
              </a:solidFill>
              <a:latin typeface="Avenir Book"/>
              <a:sym typeface="Avenir Book"/>
            </a:endParaRPr>
          </a:p>
          <a:p>
            <a:pPr marL="625475" lvl="2" indent="-225425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Book"/>
                <a:sym typeface="Avenir Book"/>
              </a:rPr>
              <a:t>Addressed by establishing improved baseline, CompactLight </a:t>
            </a: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Design Study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Book"/>
                <a:sym typeface="Avenir Book"/>
              </a:rPr>
              <a:t>very important and many smaller setup. </a:t>
            </a: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No complete documentation in </a:t>
            </a:r>
            <a:r>
              <a:rPr lang="en-US" sz="1400" kern="0" dirty="0" err="1">
                <a:solidFill>
                  <a:srgbClr val="0070C0"/>
                </a:solidFill>
                <a:latin typeface="Avenir Book"/>
                <a:sym typeface="Avenir Book"/>
              </a:rPr>
              <a:t>PiP</a:t>
            </a: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 2018 or Snowmass report 2022. 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indent="-225425" defTabSz="410766" hangingPunct="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FF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RF design optimization/development – including injectors</a:t>
            </a:r>
            <a:r>
              <a:rPr lang="en-US" sz="1400" dirty="0"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R&amp;D for higher energies, gradient (cool/HTS/etc.),  optimal beam parameters  </a:t>
            </a:r>
          </a:p>
          <a:p>
            <a:pPr marL="623888" lvl="2" indent="-223838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Links to power, nanobeam and </a:t>
            </a:r>
            <a:r>
              <a:rPr lang="en-US" sz="1400" kern="0" dirty="0" err="1">
                <a:solidFill>
                  <a:srgbClr val="0070C0"/>
                </a:solidFill>
                <a:latin typeface="Avenir Book"/>
                <a:sym typeface="Avenir Book"/>
              </a:rPr>
              <a:t>beamdynamics</a:t>
            </a:r>
            <a:r>
              <a:rPr lang="en-US" sz="1400" kern="0" dirty="0">
                <a:solidFill>
                  <a:srgbClr val="0070C0"/>
                </a:solidFill>
                <a:latin typeface="Avenir Book"/>
                <a:sym typeface="Avenir Book"/>
              </a:rPr>
              <a:t>  </a:t>
            </a: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Cost update, only discuss changes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wrt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 Project Implementation Plan in 2018</a:t>
            </a:r>
          </a:p>
          <a:p>
            <a:pPr marL="682625" lvl="1" indent="-225425" defTabSz="410766" hangingPunct="0"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venir Book"/>
                <a:sym typeface="Avenir Book"/>
              </a:rPr>
              <a:t>Possible impact of sustainability optimization, inflation ?</a:t>
            </a: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Low cost klystron version – reoptimize for power, cost and fewer klystrons </a:t>
            </a: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sz="1400" kern="0" dirty="0">
              <a:solidFill>
                <a:srgbClr val="000000"/>
              </a:solidFill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CLIC versus ILC and C3 (maybe not needed in readiness report) – performances and 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upgrade scenarios </a:t>
            </a: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2890543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6907</TotalTime>
  <Words>576</Words>
  <Application>Microsoft Macintosh PowerPoint</Application>
  <PresentationFormat>Widescreen</PresentationFormat>
  <Paragraphs>115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Avenir</vt:lpstr>
      <vt:lpstr>Avenir Book</vt:lpstr>
      <vt:lpstr>Avenir Light</vt:lpstr>
      <vt:lpstr>Calibri</vt:lpstr>
      <vt:lpstr>Gill Sans</vt:lpstr>
      <vt:lpstr>Thème Office</vt:lpstr>
      <vt:lpstr>CLIC Project Readiness 2025-26</vt:lpstr>
      <vt:lpstr>PowerPoint Presentation</vt:lpstr>
      <vt:lpstr>PowerPoint Presentation</vt:lpstr>
      <vt:lpstr>CLIC Project Readiness 2025-26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angeles.faus.golfe@gmail.com</dc:creator>
  <cp:lastModifiedBy>Steinar Stapnes</cp:lastModifiedBy>
  <cp:revision>35</cp:revision>
  <dcterms:created xsi:type="dcterms:W3CDTF">2022-07-11T06:31:49Z</dcterms:created>
  <dcterms:modified xsi:type="dcterms:W3CDTF">2022-11-07T18:55:04Z</dcterms:modified>
</cp:coreProperties>
</file>