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367" r:id="rId3"/>
    <p:sldId id="361" r:id="rId4"/>
    <p:sldId id="276" r:id="rId5"/>
    <p:sldId id="275" r:id="rId6"/>
    <p:sldId id="339" r:id="rId7"/>
    <p:sldId id="362" r:id="rId8"/>
    <p:sldId id="340" r:id="rId9"/>
    <p:sldId id="363" r:id="rId10"/>
    <p:sldId id="347" r:id="rId11"/>
    <p:sldId id="348" r:id="rId12"/>
    <p:sldId id="369" r:id="rId13"/>
    <p:sldId id="366" r:id="rId14"/>
    <p:sldId id="365" r:id="rId15"/>
    <p:sldId id="258" r:id="rId16"/>
    <p:sldId id="259" r:id="rId17"/>
    <p:sldId id="263" r:id="rId18"/>
    <p:sldId id="274" r:id="rId19"/>
    <p:sldId id="266" r:id="rId20"/>
    <p:sldId id="281" r:id="rId21"/>
    <p:sldId id="283" r:id="rId22"/>
    <p:sldId id="284" r:id="rId23"/>
    <p:sldId id="368" r:id="rId24"/>
    <p:sldId id="282" r:id="rId25"/>
    <p:sldId id="343" r:id="rId26"/>
    <p:sldId id="273" r:id="rId27"/>
    <p:sldId id="27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2D2"/>
    <a:srgbClr val="CDDEFF"/>
    <a:srgbClr val="FEC2C2"/>
    <a:srgbClr val="FDADAD"/>
    <a:srgbClr val="FFFFFF"/>
    <a:srgbClr val="FFC2BD"/>
    <a:srgbClr val="FFECEB"/>
    <a:srgbClr val="FFDCD9"/>
    <a:srgbClr val="DDE8FF"/>
    <a:srgbClr val="B9C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713" autoAdjust="0"/>
  </p:normalViewPr>
  <p:slideViewPr>
    <p:cSldViewPr snapToGrid="0">
      <p:cViewPr varScale="1">
        <p:scale>
          <a:sx n="101" d="100"/>
          <a:sy n="101" d="100"/>
        </p:scale>
        <p:origin x="11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0\EDMS_2400116\REPORTS\MQXFB01_BP3_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0\EDMS_2400116\REPORTS\MQXFB01_BP3_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2400"/>
              <a:t>MQXFBP3 - Coils - Azimuthal Strain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273276473988069E-2"/>
          <c:y val="0.11785805641575818"/>
          <c:w val="0.70660947035541843"/>
          <c:h val="0.712183873582227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Coils!$B$2</c:f>
              <c:strCache>
                <c:ptCount val="1"/>
                <c:pt idx="0">
                  <c:v>CO115_RE_T_AP_FBG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(Coils!$B$6,Coils!$B$8,Coils!$B$19,Coils!$B$24)</c:f>
              <c:numCache>
                <c:formatCode>0</c:formatCode>
                <c:ptCount val="4"/>
                <c:pt idx="0">
                  <c:v>-513</c:v>
                </c:pt>
                <c:pt idx="1">
                  <c:v>-568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89B6-4BAB-BD37-61F3E01F4D8D}"/>
            </c:ext>
          </c:extLst>
        </c:ser>
        <c:ser>
          <c:idx val="1"/>
          <c:order val="1"/>
          <c:tx>
            <c:strRef>
              <c:f>Coils!$C$2</c:f>
              <c:strCache>
                <c:ptCount val="1"/>
                <c:pt idx="0">
                  <c:v>CO115_MI_T_AP_FBG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(Coils!$C$6,Coils!$C$8,Coils!$C$19,Coils!$C$24)</c:f>
              <c:numCache>
                <c:formatCode>0</c:formatCode>
                <c:ptCount val="4"/>
                <c:pt idx="0">
                  <c:v>-689</c:v>
                </c:pt>
                <c:pt idx="1">
                  <c:v>-697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89B6-4BAB-BD37-61F3E01F4D8D}"/>
            </c:ext>
          </c:extLst>
        </c:ser>
        <c:ser>
          <c:idx val="2"/>
          <c:order val="2"/>
          <c:tx>
            <c:strRef>
              <c:f>Coils!$D$2</c:f>
              <c:strCache>
                <c:ptCount val="1"/>
                <c:pt idx="0">
                  <c:v>CO115_LE_T_AP_FBG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(Coils!$D$6,Coils!$D$8,Coils!$D$19,Coils!$D$24)</c:f>
              <c:numCache>
                <c:formatCode>0</c:formatCode>
                <c:ptCount val="4"/>
                <c:pt idx="0">
                  <c:v>-655</c:v>
                </c:pt>
                <c:pt idx="1">
                  <c:v>-701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89B6-4BAB-BD37-61F3E01F4D8D}"/>
            </c:ext>
          </c:extLst>
        </c:ser>
        <c:ser>
          <c:idx val="3"/>
          <c:order val="3"/>
          <c:tx>
            <c:strRef>
              <c:f>Coils!$E$2</c:f>
              <c:strCache>
                <c:ptCount val="1"/>
                <c:pt idx="0">
                  <c:v>CO117_RE_T_AP_FBG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(Coils!$E$6,Coils!$E$8,Coils!$E$19,Coils!$E$24)</c:f>
              <c:numCache>
                <c:formatCode>0</c:formatCode>
                <c:ptCount val="4"/>
                <c:pt idx="0">
                  <c:v>-440</c:v>
                </c:pt>
                <c:pt idx="1">
                  <c:v>-514</c:v>
                </c:pt>
                <c:pt idx="2">
                  <c:v>-255</c:v>
                </c:pt>
                <c:pt idx="3">
                  <c:v>-488.4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89B6-4BAB-BD37-61F3E01F4D8D}"/>
            </c:ext>
          </c:extLst>
        </c:ser>
        <c:ser>
          <c:idx val="4"/>
          <c:order val="4"/>
          <c:tx>
            <c:strRef>
              <c:f>Coils!$F$2</c:f>
              <c:strCache>
                <c:ptCount val="1"/>
                <c:pt idx="0">
                  <c:v>CO117_MI_T_AP_FBG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(Coils!$F$6,Coils!$F$8,Coils!$F$19,Coils!$F$24)</c:f>
              <c:numCache>
                <c:formatCode>0</c:formatCode>
                <c:ptCount val="4"/>
                <c:pt idx="0">
                  <c:v>-543</c:v>
                </c:pt>
                <c:pt idx="1">
                  <c:v>-593</c:v>
                </c:pt>
                <c:pt idx="2">
                  <c:v>-341</c:v>
                </c:pt>
                <c:pt idx="3">
                  <c:v>-618.4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89B6-4BAB-BD37-61F3E01F4D8D}"/>
            </c:ext>
          </c:extLst>
        </c:ser>
        <c:ser>
          <c:idx val="5"/>
          <c:order val="5"/>
          <c:tx>
            <c:strRef>
              <c:f>Coils!$G$2</c:f>
              <c:strCache>
                <c:ptCount val="1"/>
                <c:pt idx="0">
                  <c:v>CO117_LE_T_AP_FBG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(Coils!$G$6,Coils!$G$8,Coils!$G$19,Coils!$G$24)</c:f>
              <c:numCache>
                <c:formatCode>0</c:formatCode>
                <c:ptCount val="4"/>
                <c:pt idx="0">
                  <c:v>-515</c:v>
                </c:pt>
                <c:pt idx="1">
                  <c:v>-580</c:v>
                </c:pt>
                <c:pt idx="2">
                  <c:v>0</c:v>
                </c:pt>
                <c:pt idx="3">
                  <c:v>-572.4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89B6-4BAB-BD37-61F3E01F4D8D}"/>
            </c:ext>
          </c:extLst>
        </c:ser>
        <c:ser>
          <c:idx val="6"/>
          <c:order val="6"/>
          <c:tx>
            <c:strRef>
              <c:f>Coils!$H$2</c:f>
              <c:strCache>
                <c:ptCount val="1"/>
                <c:pt idx="0">
                  <c:v>CO118_RE_T_AP_FBG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(Coils!$H$6,Coils!$H$8,Coils!$H$19,Coils!$H$24)</c:f>
              <c:numCache>
                <c:formatCode>0</c:formatCode>
                <c:ptCount val="4"/>
                <c:pt idx="0">
                  <c:v>-485</c:v>
                </c:pt>
                <c:pt idx="1">
                  <c:v>-524</c:v>
                </c:pt>
                <c:pt idx="2">
                  <c:v>-234</c:v>
                </c:pt>
                <c:pt idx="3">
                  <c:v>-463.5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89B6-4BAB-BD37-61F3E01F4D8D}"/>
            </c:ext>
          </c:extLst>
        </c:ser>
        <c:ser>
          <c:idx val="7"/>
          <c:order val="7"/>
          <c:tx>
            <c:strRef>
              <c:f>Coils!$I$2</c:f>
              <c:strCache>
                <c:ptCount val="1"/>
                <c:pt idx="0">
                  <c:v>CO118_MI_T_AP_FBG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(Coils!$I$6,Coils!$I$8,Coils!$I$19,Coils!$I$24)</c:f>
              <c:numCache>
                <c:formatCode>0</c:formatCode>
                <c:ptCount val="4"/>
                <c:pt idx="0">
                  <c:v>-697</c:v>
                </c:pt>
                <c:pt idx="1">
                  <c:v>-728</c:v>
                </c:pt>
                <c:pt idx="2">
                  <c:v>-358</c:v>
                </c:pt>
                <c:pt idx="3">
                  <c:v>-727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89B6-4BAB-BD37-61F3E01F4D8D}"/>
            </c:ext>
          </c:extLst>
        </c:ser>
        <c:ser>
          <c:idx val="8"/>
          <c:order val="8"/>
          <c:tx>
            <c:strRef>
              <c:f>Coils!$J$2</c:f>
              <c:strCache>
                <c:ptCount val="1"/>
                <c:pt idx="0">
                  <c:v>CO118_LE_T_AP_FBG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(Coils!$J$6,Coils!$J$8,Coils!$J$19,Coils!$J$24)</c:f>
              <c:numCache>
                <c:formatCode>0</c:formatCode>
                <c:ptCount val="4"/>
                <c:pt idx="0">
                  <c:v>-551</c:v>
                </c:pt>
                <c:pt idx="1">
                  <c:v>-573</c:v>
                </c:pt>
                <c:pt idx="2">
                  <c:v>-234</c:v>
                </c:pt>
                <c:pt idx="3">
                  <c:v>-569.6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89B6-4BAB-BD37-61F3E01F4D8D}"/>
            </c:ext>
          </c:extLst>
        </c:ser>
        <c:ser>
          <c:idx val="9"/>
          <c:order val="9"/>
          <c:tx>
            <c:strRef>
              <c:f>Coils!$K$2</c:f>
              <c:strCache>
                <c:ptCount val="1"/>
                <c:pt idx="0">
                  <c:v>CO119_RE_T_AP_FBG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(Coils!$K$6,Coils!$K$8,Coils!$K$19,Coils!$K$24)</c:f>
              <c:numCache>
                <c:formatCode>0</c:formatCode>
                <c:ptCount val="4"/>
                <c:pt idx="0">
                  <c:v>-501</c:v>
                </c:pt>
                <c:pt idx="1">
                  <c:v>-560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89B6-4BAB-BD37-61F3E01F4D8D}"/>
            </c:ext>
          </c:extLst>
        </c:ser>
        <c:ser>
          <c:idx val="10"/>
          <c:order val="10"/>
          <c:tx>
            <c:strRef>
              <c:f>Coils!$L$2</c:f>
              <c:strCache>
                <c:ptCount val="1"/>
                <c:pt idx="0">
                  <c:v>CO119_MI_T_AP_FBG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(Coils!$L$6,Coils!$L$8,Coils!$L$19,Coils!$L$24)</c:f>
              <c:numCache>
                <c:formatCode>0</c:formatCode>
                <c:ptCount val="4"/>
                <c:pt idx="0">
                  <c:v>-468</c:v>
                </c:pt>
                <c:pt idx="1">
                  <c:v>-517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89B6-4BAB-BD37-61F3E01F4D8D}"/>
            </c:ext>
          </c:extLst>
        </c:ser>
        <c:ser>
          <c:idx val="11"/>
          <c:order val="11"/>
          <c:tx>
            <c:strRef>
              <c:f>Coils!$M$2</c:f>
              <c:strCache>
                <c:ptCount val="1"/>
                <c:pt idx="0">
                  <c:v>CO119_LE_T_AP_FBG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(Coils!$M$6,Coils!$M$8,Coils!$M$19,Coils!$M$24)</c:f>
              <c:numCache>
                <c:formatCode>0</c:formatCode>
                <c:ptCount val="4"/>
                <c:pt idx="0">
                  <c:v>-488</c:v>
                </c:pt>
                <c:pt idx="1">
                  <c:v>-577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89B6-4BAB-BD37-61F3E01F4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1243760"/>
        <c:axId val="481244152"/>
      </c:barChart>
      <c:lineChart>
        <c:grouping val="stacked"/>
        <c:varyColors val="0"/>
        <c:ser>
          <c:idx val="12"/>
          <c:order val="12"/>
          <c:tx>
            <c:strRef>
              <c:f>Coils!$AD$1</c:f>
              <c:strCache>
                <c:ptCount val="1"/>
                <c:pt idx="0">
                  <c:v>AVG Strain T (um/m)</c:v>
                </c:pt>
              </c:strCache>
            </c:strRef>
          </c:tx>
          <c:spPr>
            <a:ln w="28575" cap="rnd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chemeClr val="bg2">
                  <a:lumMod val="10000"/>
                </a:schemeClr>
              </a:solidFill>
              <a:ln w="9525" cap="flat" cmpd="sng" algn="ctr">
                <a:solidFill>
                  <a:schemeClr val="accent1">
                    <a:tint val="400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Lit>
              <c:ptCount val="4"/>
              <c:pt idx="0">
                <c:v>After Loading
 [Bdg. 180 - RT - 11/12/2020]</c:v>
              </c:pt>
              <c:pt idx="1">
                <c:v>Welding 3rd pass  
[RT - 12/02/2021]</c:v>
              </c:pt>
              <c:pt idx="2">
                <c:v>Thermal cycle n°1
 [Bdg. SM18 - 4,5 K -16/08/2022]</c:v>
              </c:pt>
              <c:pt idx="3">
                <c:v>SMI2 Before cryostat removal
 [RT - 17/10/2022]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(Coils!$AD$6,Coils!$AD$8,Coils!$AD$19,Coils!$AD$24)</c:f>
              <c:numCache>
                <c:formatCode>0</c:formatCode>
                <c:ptCount val="4"/>
                <c:pt idx="0">
                  <c:v>-545.41666666666663</c:v>
                </c:pt>
                <c:pt idx="1">
                  <c:v>-594.33333333333337</c:v>
                </c:pt>
                <c:pt idx="2">
                  <c:v>-284.39999999999998</c:v>
                </c:pt>
                <c:pt idx="3">
                  <c:v>-573.21666666666658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89B6-4BAB-BD37-61F3E01F4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243760"/>
        <c:axId val="481244152"/>
      </c:lineChart>
      <c:catAx>
        <c:axId val="48124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4152"/>
        <c:crosses val="autoZero"/>
        <c:auto val="1"/>
        <c:lblAlgn val="ctr"/>
        <c:lblOffset val="100"/>
        <c:noMultiLvlLbl val="0"/>
      </c:catAx>
      <c:valAx>
        <c:axId val="481244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Strain</a:t>
                </a:r>
                <a:r>
                  <a:rPr lang="en-GB" sz="1600" baseline="0"/>
                  <a:t> [µm/m]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376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>
        <c:manualLayout>
          <c:xMode val="edge"/>
          <c:yMode val="edge"/>
          <c:x val="0.80912656222186574"/>
          <c:y val="0.10492337819921199"/>
          <c:w val="0.18982948789229981"/>
          <c:h val="0.802846226394402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2400"/>
              <a:t>MQXFBP3 - Coils - Longitudinal Strain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5794752560758252E-2"/>
          <c:y val="0.11559223828258798"/>
          <c:w val="0.71804914282449261"/>
          <c:h val="0.68461887851856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Coils!$N$2</c:f>
              <c:strCache>
                <c:ptCount val="1"/>
                <c:pt idx="0">
                  <c:v>CO115_RE_Z_AP_FBG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(Coils!$N$6,Coils!$N$16,Coils!$N$19,Coils!$N$24)</c:f>
              <c:numCache>
                <c:formatCode>0</c:formatCode>
                <c:ptCount val="4"/>
                <c:pt idx="0">
                  <c:v>-3</c:v>
                </c:pt>
                <c:pt idx="1">
                  <c:v>136.30000000000001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ED24-4480-95B8-22B782FCFBAB}"/>
            </c:ext>
          </c:extLst>
        </c:ser>
        <c:ser>
          <c:idx val="1"/>
          <c:order val="1"/>
          <c:tx>
            <c:strRef>
              <c:f>Coils!$O$2</c:f>
              <c:strCache>
                <c:ptCount val="1"/>
                <c:pt idx="0">
                  <c:v>CO115_MI_Z_AP_FBG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(Coils!$O$6,Coils!$O$16,Coils!$O$19,Coils!$O$24)</c:f>
              <c:numCache>
                <c:formatCode>0</c:formatCode>
                <c:ptCount val="4"/>
                <c:pt idx="0">
                  <c:v>-53</c:v>
                </c:pt>
                <c:pt idx="1">
                  <c:v>66.5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ED24-4480-95B8-22B782FCFBAB}"/>
            </c:ext>
          </c:extLst>
        </c:ser>
        <c:ser>
          <c:idx val="2"/>
          <c:order val="2"/>
          <c:tx>
            <c:strRef>
              <c:f>Coils!$P$2</c:f>
              <c:strCache>
                <c:ptCount val="1"/>
                <c:pt idx="0">
                  <c:v>CO115_LE_Z_AP_FBG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(Coils!$P$6,Coils!$P$16,Coils!$P$19,Coils!$P$24)</c:f>
              <c:numCache>
                <c:formatCode>0</c:formatCode>
                <c:ptCount val="4"/>
                <c:pt idx="0">
                  <c:v>24</c:v>
                </c:pt>
                <c:pt idx="1">
                  <c:v>170.4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ED24-4480-95B8-22B782FCFBAB}"/>
            </c:ext>
          </c:extLst>
        </c:ser>
        <c:ser>
          <c:idx val="3"/>
          <c:order val="3"/>
          <c:tx>
            <c:strRef>
              <c:f>Coils!$Q$2</c:f>
              <c:strCache>
                <c:ptCount val="1"/>
                <c:pt idx="0">
                  <c:v>CO117_RE_Z_AP_FBG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(Coils!$Q$6,Coils!$Q$16,Coils!$Q$19,Coils!$Q$24)</c:f>
              <c:numCache>
                <c:formatCode>0</c:formatCode>
                <c:ptCount val="4"/>
                <c:pt idx="0">
                  <c:v>-19</c:v>
                </c:pt>
                <c:pt idx="1">
                  <c:v>112.8</c:v>
                </c:pt>
                <c:pt idx="2">
                  <c:v>-181</c:v>
                </c:pt>
                <c:pt idx="3">
                  <c:v>66.36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ED24-4480-95B8-22B782FCFBAB}"/>
            </c:ext>
          </c:extLst>
        </c:ser>
        <c:ser>
          <c:idx val="4"/>
          <c:order val="4"/>
          <c:tx>
            <c:strRef>
              <c:f>Coils!$R$2</c:f>
              <c:strCache>
                <c:ptCount val="1"/>
                <c:pt idx="0">
                  <c:v>CO117_MI_Z_AP_FBG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(Coils!$R$6,Coils!$R$16,Coils!$R$19,Coils!$R$24)</c:f>
              <c:numCache>
                <c:formatCode>0</c:formatCode>
                <c:ptCount val="4"/>
                <c:pt idx="0">
                  <c:v>-82</c:v>
                </c:pt>
                <c:pt idx="1">
                  <c:v>23.04</c:v>
                </c:pt>
                <c:pt idx="2">
                  <c:v>-271</c:v>
                </c:pt>
                <c:pt idx="3">
                  <c:v>121.3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ED24-4480-95B8-22B782FCFBAB}"/>
            </c:ext>
          </c:extLst>
        </c:ser>
        <c:ser>
          <c:idx val="5"/>
          <c:order val="5"/>
          <c:tx>
            <c:strRef>
              <c:f>Coils!$S$2</c:f>
              <c:strCache>
                <c:ptCount val="1"/>
                <c:pt idx="0">
                  <c:v>CO117_LE_Z_AP_FBG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(Coils!$S$6,Coils!$S$16,Coils!$S$19,Coils!$S$24)</c:f>
              <c:numCache>
                <c:formatCode>0</c:formatCode>
                <c:ptCount val="4"/>
                <c:pt idx="0">
                  <c:v>28</c:v>
                </c:pt>
                <c:pt idx="1">
                  <c:v>172.8</c:v>
                </c:pt>
                <c:pt idx="2">
                  <c:v>-198</c:v>
                </c:pt>
                <c:pt idx="3">
                  <c:v>202.1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ED24-4480-95B8-22B782FCFBAB}"/>
            </c:ext>
          </c:extLst>
        </c:ser>
        <c:ser>
          <c:idx val="6"/>
          <c:order val="6"/>
          <c:tx>
            <c:strRef>
              <c:f>Coils!$T$2</c:f>
              <c:strCache>
                <c:ptCount val="1"/>
                <c:pt idx="0">
                  <c:v>CO118_RE_Z_AP_FBG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(Coils!$T$6,Coils!$T$16,Coils!$T$19,Coils!$T$24)</c:f>
              <c:numCache>
                <c:formatCode>0</c:formatCode>
                <c:ptCount val="4"/>
                <c:pt idx="0">
                  <c:v>101</c:v>
                </c:pt>
                <c:pt idx="1">
                  <c:v>234.5</c:v>
                </c:pt>
                <c:pt idx="2">
                  <c:v>-115</c:v>
                </c:pt>
                <c:pt idx="3">
                  <c:v>189.2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ED24-4480-95B8-22B782FCFBAB}"/>
            </c:ext>
          </c:extLst>
        </c:ser>
        <c:ser>
          <c:idx val="7"/>
          <c:order val="7"/>
          <c:tx>
            <c:strRef>
              <c:f>Coils!$U$2</c:f>
              <c:strCache>
                <c:ptCount val="1"/>
                <c:pt idx="0">
                  <c:v>CO118_MI_Z_AP_FBG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(Coils!$U$6,Coils!$U$16,Coils!$U$19,Coils!$U$24)</c:f>
              <c:numCache>
                <c:formatCode>0</c:formatCode>
                <c:ptCount val="4"/>
                <c:pt idx="0">
                  <c:v>-34</c:v>
                </c:pt>
                <c:pt idx="1">
                  <c:v>80.42</c:v>
                </c:pt>
                <c:pt idx="2">
                  <c:v>-304</c:v>
                </c:pt>
                <c:pt idx="3">
                  <c:v>204.7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ED24-4480-95B8-22B782FCFBAB}"/>
            </c:ext>
          </c:extLst>
        </c:ser>
        <c:ser>
          <c:idx val="8"/>
          <c:order val="8"/>
          <c:tx>
            <c:strRef>
              <c:f>Coils!$V$2</c:f>
              <c:strCache>
                <c:ptCount val="1"/>
                <c:pt idx="0">
                  <c:v>CO118_LE_Z_AP_FBG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(Coils!$V$6,Coils!$V$16,Coils!$V$19,Coils!$V$24)</c:f>
              <c:numCache>
                <c:formatCode>0</c:formatCode>
                <c:ptCount val="4"/>
                <c:pt idx="0">
                  <c:v>-41</c:v>
                </c:pt>
                <c:pt idx="1">
                  <c:v>98.77</c:v>
                </c:pt>
                <c:pt idx="2">
                  <c:v>-161</c:v>
                </c:pt>
                <c:pt idx="3">
                  <c:v>97.99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ED24-4480-95B8-22B782FCFBAB}"/>
            </c:ext>
          </c:extLst>
        </c:ser>
        <c:ser>
          <c:idx val="9"/>
          <c:order val="9"/>
          <c:tx>
            <c:strRef>
              <c:f>Coils!$W$2</c:f>
              <c:strCache>
                <c:ptCount val="1"/>
                <c:pt idx="0">
                  <c:v>CO119_RE_Z_AP_FBG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(Coils!$W$6,Coils!$W$16,Coils!$W$19,Coils!$W$24)</c:f>
              <c:numCache>
                <c:formatCode>0</c:formatCode>
                <c:ptCount val="4"/>
                <c:pt idx="0">
                  <c:v>39</c:v>
                </c:pt>
                <c:pt idx="1">
                  <c:v>171.8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ED24-4480-95B8-22B782FCFBAB}"/>
            </c:ext>
          </c:extLst>
        </c:ser>
        <c:ser>
          <c:idx val="10"/>
          <c:order val="10"/>
          <c:tx>
            <c:strRef>
              <c:f>Coils!$X$2</c:f>
              <c:strCache>
                <c:ptCount val="1"/>
                <c:pt idx="0">
                  <c:v>CO119_MI_Z_AP_FBG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(Coils!$X$6,Coils!$X$16,Coils!$X$19,Coils!$X$24)</c:f>
              <c:numCache>
                <c:formatCode>0</c:formatCode>
                <c:ptCount val="4"/>
                <c:pt idx="0">
                  <c:v>76</c:v>
                </c:pt>
                <c:pt idx="1">
                  <c:v>200.1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ED24-4480-95B8-22B782FCFBAB}"/>
            </c:ext>
          </c:extLst>
        </c:ser>
        <c:ser>
          <c:idx val="11"/>
          <c:order val="11"/>
          <c:tx>
            <c:strRef>
              <c:f>Coils!$Y$2</c:f>
              <c:strCache>
                <c:ptCount val="1"/>
                <c:pt idx="0">
                  <c:v>CO119_LE_Z_AP_FBG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(Coils!$Y$6,Coils!$Y$16,Coils!$Y$19,Coils!$Y$24)</c:f>
              <c:numCache>
                <c:formatCode>0</c:formatCode>
                <c:ptCount val="4"/>
                <c:pt idx="0">
                  <c:v>-68</c:v>
                </c:pt>
                <c:pt idx="1">
                  <c:v>87.6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ED24-4480-95B8-22B782FCF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1243760"/>
        <c:axId val="481244152"/>
      </c:barChart>
      <c:lineChart>
        <c:grouping val="stacked"/>
        <c:varyColors val="0"/>
        <c:ser>
          <c:idx val="12"/>
          <c:order val="12"/>
          <c:tx>
            <c:strRef>
              <c:f>Coils!$AE$1</c:f>
              <c:strCache>
                <c:ptCount val="1"/>
                <c:pt idx="0">
                  <c:v>AVG Strain Z (um/m)</c:v>
                </c:pt>
              </c:strCache>
            </c:strRef>
          </c:tx>
          <c:spPr>
            <a:ln w="28575" cap="rnd" cmpd="sng" algn="ctr">
              <a:solidFill>
                <a:schemeClr val="tx1">
                  <a:lumMod val="50000"/>
                  <a:lumOff val="50000"/>
                </a:schemeClr>
              </a:solidFill>
              <a:prstDash val="dashDot"/>
              <a:round/>
            </a:ln>
            <a:effectLst/>
          </c:spPr>
          <c:marker>
            <c:symbol val="circle"/>
            <c:size val="7"/>
            <c:spPr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accent2">
                    <a:tint val="400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Lit>
              <c:ptCount val="4"/>
              <c:pt idx="0">
                <c:v>After Loading
 [Bdg. 180 - RT - 11/12/2020]</c:v>
              </c:pt>
              <c:pt idx="1">
                <c:v>After SS shell welding
 [Bdg. 180 - RT - 05/05/2022]</c:v>
              </c:pt>
              <c:pt idx="2">
                <c:v>Thermal cycle n°1
 [Bdg. SM18 - 4,5 K -16/08/2022]</c:v>
              </c:pt>
              <c:pt idx="3">
                <c:v>SMI2 Before cryostat removal
 [RT - 17/10/2022]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(Coils!$AE$6,Coils!$AE$16,Coils!$AE$19,Coils!$AE$24)</c:f>
              <c:numCache>
                <c:formatCode>0</c:formatCode>
                <c:ptCount val="4"/>
                <c:pt idx="0">
                  <c:v>-2.6666666666666665</c:v>
                </c:pt>
                <c:pt idx="1">
                  <c:v>129.58583333333334</c:v>
                </c:pt>
                <c:pt idx="2">
                  <c:v>-205</c:v>
                </c:pt>
                <c:pt idx="3">
                  <c:v>146.94166666666669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ED24-4480-95B8-22B782FCF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243760"/>
        <c:axId val="481244152"/>
      </c:lineChart>
      <c:catAx>
        <c:axId val="48124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4152"/>
        <c:crosses val="autoZero"/>
        <c:auto val="0"/>
        <c:lblAlgn val="ctr"/>
        <c:lblOffset val="100"/>
        <c:noMultiLvlLbl val="0"/>
      </c:catAx>
      <c:valAx>
        <c:axId val="481244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Strain</a:t>
                </a:r>
                <a:r>
                  <a:rPr lang="en-GB" sz="1600" baseline="0"/>
                  <a:t> [µm/m]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376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80935546467241415"/>
          <c:y val="6.3721707924797033E-2"/>
          <c:w val="0.17865326421135677"/>
          <c:h val="0.894244586979894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14126-0710-4AE3-9365-8D8119CA4BB3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129C6-687C-4AE2-B9CB-AA403D68C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47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560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E4A0-3997-4D7C-B7F4-F81994E1C903}" type="datetime1">
              <a:rPr lang="en-US" smtClean="0"/>
              <a:t>10/19/2022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93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0D7BF2-77A7-47C3-891A-FB2288F0E566}" type="datetime1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39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52C9F3-4B0D-49EC-B97B-BD0428602273}" type="datetime1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86650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168CD7-A92E-4ED3-9BB1-115E34B0F126}" type="datetime1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16209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1E13D4D-C389-4F21-9843-5363A2DCA9B4}" type="datetime1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5286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C7C39DC-1A4F-4E46-8798-3C71EB41DC76}" type="datetime1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25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56C2120-3752-4972-87B0-D3997A587B1E}" type="datetime1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8222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4A16AB1-7AB9-4343-A785-5564191F9320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4506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89A41ED-2E02-4D34-A8AA-55BD6D3DA188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1674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8D58-E6B5-4F2E-836A-94616D47B371}" type="datetime1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6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50B7-23CA-45A5-9340-CDFB52251B62}" type="datetime1">
              <a:rPr lang="en-US" smtClean="0"/>
              <a:t>10/19/2022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2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840A-CCDF-4B9A-AB15-0DDDD34269A8}" type="datetime1">
              <a:rPr lang="en-US" smtClean="0"/>
              <a:t>10/19/2022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366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6782B-EC87-4C9D-A45B-50F8819DB87B}" type="datetime1">
              <a:rPr lang="en-US" smtClean="0"/>
              <a:t>10/19/2022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91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3214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F8F5C-8C05-A369-5F03-F6B63275A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EECC42-A742-9A4D-E71E-51B11A449B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BB5D3-14FD-832C-4710-54B8EB2B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D402-38CE-4CA3-82E8-3492C6D49DCB}" type="datetime1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A0AEA-133B-3705-B1FF-5FEBC48A9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1D3F4-EA5D-43BF-1FED-CEA7652A6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883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7498DD-09D6-44B5-8E14-AF9812C1D242}" type="datetime1">
              <a:rPr lang="en-US" smtClean="0"/>
              <a:t>10/19/2022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MQXFB Magnets : Optical feedthrough issues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92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9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A4A3-D121-4F9A-822F-8808C0205648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2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CB4A-C579-4FB8-8C1C-6786FAB53B70}" type="datetime1">
              <a:rPr lang="en-US" smtClean="0"/>
              <a:t>10/19/2022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35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30F6-2FFB-4BD6-A893-D2B42FBF0916}" type="datetime1">
              <a:rPr lang="en-US" smtClean="0"/>
              <a:t>10/19/2022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8443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793F13D-74CC-457F-B1BD-43A850F0A57C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MQXFB Magnets : Optical feedthrough issues</a:t>
            </a: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29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26F67-6447-4221-A8F7-39970710BCB9}" type="datetime1">
              <a:rPr lang="en-US" smtClean="0"/>
              <a:t>10/19/2022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7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BC2BA-A1E3-4684-8713-95257DE72696}" type="datetime1">
              <a:rPr lang="en-US" smtClean="0"/>
              <a:t>10/19/2022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5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F01B2F-66F0-4076-8352-BC3D24F96D13}" type="datetime1">
              <a:rPr lang="en-US" smtClean="0"/>
              <a:t>10/19/2022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MQXFB Magnets : Optical feedthrough issues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74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46.png"/><Relationship Id="rId4" Type="http://schemas.openxmlformats.org/officeDocument/2006/relationships/image" Target="../media/image43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Relationship Id="rId6" Type="http://schemas.microsoft.com/office/2007/relationships/hdphoto" Target="../media/hdphoto7.wdp"/><Relationship Id="rId5" Type="http://schemas.openxmlformats.org/officeDocument/2006/relationships/image" Target="../media/image49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51.png"/><Relationship Id="rId7" Type="http://schemas.openxmlformats.org/officeDocument/2006/relationships/image" Target="../media/image3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30.png"/><Relationship Id="rId5" Type="http://schemas.openxmlformats.org/officeDocument/2006/relationships/image" Target="../media/image321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7" Type="http://schemas.openxmlformats.org/officeDocument/2006/relationships/image" Target="../media/image2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Relationship Id="rId6" Type="http://schemas.microsoft.com/office/2007/relationships/hdphoto" Target="../media/hdphoto3.wdp"/><Relationship Id="rId5" Type="http://schemas.openxmlformats.org/officeDocument/2006/relationships/image" Target="../media/image54.png"/><Relationship Id="rId4" Type="http://schemas.openxmlformats.org/officeDocument/2006/relationships/image" Target="../media/image3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4" Type="http://schemas.microsoft.com/office/2007/relationships/hdphoto" Target="../media/hdphoto8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46.png"/><Relationship Id="rId4" Type="http://schemas.openxmlformats.org/officeDocument/2006/relationships/image" Target="../media/image43.png"/><Relationship Id="rId9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9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28E9B-7F5E-4227-17DC-9B6E21E53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64189"/>
            <a:ext cx="9144000" cy="1445773"/>
          </a:xfrm>
        </p:spPr>
        <p:txBody>
          <a:bodyPr anchor="ctr"/>
          <a:lstStyle/>
          <a:p>
            <a:pPr algn="l"/>
            <a:r>
              <a:rPr lang="en-US" sz="4800" dirty="0"/>
              <a:t>MQXFB Magnet</a:t>
            </a:r>
            <a:br>
              <a:rPr lang="en-US" sz="4800" dirty="0"/>
            </a:br>
            <a:r>
              <a:rPr lang="en-US" sz="4800" dirty="0"/>
              <a:t>Optical feedthrough issues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182CAA-C869-483D-26C0-BA745D155E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000" b="0" dirty="0"/>
              <a:t>Keziban KANDEMIR, Michael GUINCHARD, Sylvain MUGNIER.</a:t>
            </a:r>
          </a:p>
          <a:p>
            <a:pPr algn="l"/>
            <a:r>
              <a:rPr lang="en-US" sz="2000" b="0" dirty="0"/>
              <a:t>EN-MME-EDM Mechanical measurement lab</a:t>
            </a:r>
          </a:p>
          <a:p>
            <a:pPr algn="l"/>
            <a:endParaRPr lang="en-US" sz="2000" b="0" dirty="0"/>
          </a:p>
          <a:p>
            <a:pPr algn="l"/>
            <a:r>
              <a:rPr lang="en-US" sz="2000" b="0" i="1" dirty="0"/>
              <a:t>Thanks to </a:t>
            </a:r>
            <a:r>
              <a:rPr lang="en-US" sz="2000" b="0" i="1" dirty="0" err="1"/>
              <a:t>Hervé</a:t>
            </a:r>
            <a:r>
              <a:rPr lang="en-US" sz="2000" b="0" i="1" dirty="0"/>
              <a:t>, Tavis and Nicolas (x2) and Patrick (SM18) for the support and the efficiency !</a:t>
            </a:r>
          </a:p>
          <a:p>
            <a:pPr algn="l"/>
            <a:endParaRPr lang="en-US" sz="20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86118-3168-BD59-FE66-2A170D95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F847-46AC-42B1-A51D-1C5B1A6468C6}" type="datetime1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CDD98-EADB-5E18-18FC-4F5D5001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4421F-84DB-18DE-1257-ABF791754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94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7FA8D8-1CA9-FC5D-C5D5-4EE81FD5307A}"/>
              </a:ext>
            </a:extLst>
          </p:cNvPr>
          <p:cNvSpPr/>
          <p:nvPr/>
        </p:nvSpPr>
        <p:spPr>
          <a:xfrm>
            <a:off x="769353" y="5648504"/>
            <a:ext cx="5949381" cy="1952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F0F5AE-12A6-C9B3-24C2-3AB13365BCF4}"/>
              </a:ext>
            </a:extLst>
          </p:cNvPr>
          <p:cNvSpPr/>
          <p:nvPr/>
        </p:nvSpPr>
        <p:spPr>
          <a:xfrm>
            <a:off x="769353" y="4577252"/>
            <a:ext cx="5949381" cy="1952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10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BE0034-F30B-F3B5-1F69-D1D8641E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219D1D-AEED-6EFF-87F7-40D64DE57816}"/>
              </a:ext>
            </a:extLst>
          </p:cNvPr>
          <p:cNvSpPr txBox="1"/>
          <p:nvPr/>
        </p:nvSpPr>
        <p:spPr>
          <a:xfrm>
            <a:off x="707136" y="1529185"/>
            <a:ext cx="109667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/>
              <a:t>Only one bi-axial measurements valid at 4.2 K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BUT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were still visible for two coils during the steady state conditions at 80K;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Measurements at 80K are valid thanks to the thermal compensation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Correction factor from BP2 was used to calculate the expected strain at 4.2 K and cross-checked with CO118 RE measurement :</a:t>
            </a:r>
          </a:p>
          <a:p>
            <a:endParaRPr lang="en-US" dirty="0"/>
          </a:p>
          <a:p>
            <a:pPr algn="l"/>
            <a:endParaRPr lang="en-US" b="1" dirty="0"/>
          </a:p>
          <a:p>
            <a:pPr algn="l"/>
            <a:endParaRPr lang="en-US" dirty="0"/>
          </a:p>
        </p:txBody>
      </p:sp>
      <p:pic>
        <p:nvPicPr>
          <p:cNvPr id="24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5CBFF6EE-0337-88E4-D37A-B6953F395D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764" y="981750"/>
            <a:ext cx="1939215" cy="14544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E94FFF7-C5B1-8823-EB0A-F14915843C9F}"/>
              </a:ext>
            </a:extLst>
          </p:cNvPr>
          <p:cNvSpPr txBox="1"/>
          <p:nvPr/>
        </p:nvSpPr>
        <p:spPr>
          <a:xfrm>
            <a:off x="6827083" y="1251370"/>
            <a:ext cx="212186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i="1" dirty="0"/>
              <a:t>4.5 K </a:t>
            </a:r>
            <a:r>
              <a:rPr lang="en-US" sz="1100" i="1" dirty="0"/>
              <a:t>stable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5E6CA7-6A73-73A2-A112-E38FDF1F8AE9}"/>
              </a:ext>
            </a:extLst>
          </p:cNvPr>
          <p:cNvSpPr txBox="1"/>
          <p:nvPr/>
        </p:nvSpPr>
        <p:spPr>
          <a:xfrm>
            <a:off x="8873517" y="1014973"/>
            <a:ext cx="29565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CO118 RE Z : -115 um/m</a:t>
            </a:r>
          </a:p>
          <a:p>
            <a:pPr algn="l"/>
            <a:r>
              <a:rPr lang="en-US" dirty="0"/>
              <a:t>CO118 RE T : -297 um/m</a:t>
            </a:r>
          </a:p>
        </p:txBody>
      </p:sp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B221C4AD-CBCF-110B-066D-A13362A682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882" y="1556994"/>
            <a:ext cx="2233830" cy="1675373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F8017A-4BED-66F7-6747-A64D508759E4}"/>
              </a:ext>
            </a:extLst>
          </p:cNvPr>
          <p:cNvGraphicFramePr>
            <a:graphicFrameLocks noGrp="1"/>
          </p:cNvGraphicFramePr>
          <p:nvPr/>
        </p:nvGraphicFramePr>
        <p:xfrm>
          <a:off x="769352" y="3633950"/>
          <a:ext cx="5949381" cy="255613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1058935509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783989841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1812503400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4079278885"/>
                    </a:ext>
                  </a:extLst>
                </a:gridCol>
              </a:tblGrid>
              <a:tr h="41709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Non compensated strain values at 77 K (um/m)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Compensated strain values at 77 K (um/m)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Expected strain values at 4.2 K (um/m)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3547456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CO117_RE_T_FBG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23101968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CO117_MI_T_FBG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-3088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8575011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CO117_LE_T_FBG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0015990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CO118_RE_T_FBG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-2974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5993862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CO118_MI_T_FBG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-3106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4618460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CO118_LE_T_FBG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613541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CO117_RE_Z_FBG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819343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CO117_MI_Z_FBG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-3020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9469146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CO117_LE_Z_FBG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2406187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CO118_RE_Z_FBG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-2860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37956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CO118_MI_Z_FBG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-3055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4448365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CO118_LE_Z_FBG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0038394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70761B31-F4F3-2B5F-46E5-EC8D84ECA3C5}"/>
              </a:ext>
            </a:extLst>
          </p:cNvPr>
          <p:cNvSpPr txBox="1"/>
          <p:nvPr/>
        </p:nvSpPr>
        <p:spPr>
          <a:xfrm>
            <a:off x="6731900" y="5635995"/>
            <a:ext cx="34067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en-US" sz="1400" dirty="0"/>
              <a:t>CO118 RE Z (measured) : -115 um/m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E2E92D-D41B-3A9D-DC03-883D04D41C04}"/>
              </a:ext>
            </a:extLst>
          </p:cNvPr>
          <p:cNvSpPr txBox="1"/>
          <p:nvPr/>
        </p:nvSpPr>
        <p:spPr>
          <a:xfrm>
            <a:off x="6635977" y="4521143"/>
            <a:ext cx="3518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en-US" sz="1400" dirty="0"/>
              <a:t>CO118 RE T (measured) : -297 um/m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5BF90-3EED-1EDB-2286-7AAF0239B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3505-C318-40DE-9974-EC7EB694D4B0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80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3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411974"/>
              </p:ext>
            </p:extLst>
          </p:nvPr>
        </p:nvGraphicFramePr>
        <p:xfrm>
          <a:off x="407987" y="873457"/>
          <a:ext cx="11376025" cy="533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11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BE0034-F30B-F3B5-1F69-D1D8641E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B3261-A092-D757-61EB-F69963AB11CF}"/>
              </a:ext>
            </a:extLst>
          </p:cNvPr>
          <p:cNvSpPr txBox="1"/>
          <p:nvPr/>
        </p:nvSpPr>
        <p:spPr>
          <a:xfrm>
            <a:off x="5751837" y="3147425"/>
            <a:ext cx="146624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Expected strain calculated by extrapolation from measurements at 80 K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40CAD-8700-0DBD-B48F-848AD113F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4A7A-0B76-4DD5-B91E-009BDD017F16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96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3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3699206"/>
              </p:ext>
            </p:extLst>
          </p:nvPr>
        </p:nvGraphicFramePr>
        <p:xfrm>
          <a:off x="407987" y="896294"/>
          <a:ext cx="11376025" cy="5354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12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BE0034-F30B-F3B5-1F69-D1D8641E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B3261-A092-D757-61EB-F69963AB11CF}"/>
              </a:ext>
            </a:extLst>
          </p:cNvPr>
          <p:cNvSpPr txBox="1"/>
          <p:nvPr/>
        </p:nvSpPr>
        <p:spPr>
          <a:xfrm>
            <a:off x="5643195" y="2314506"/>
            <a:ext cx="146624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Expected strain calculated by extrapolation from measurements at 80 K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BEBAAFD-8AEC-C772-18F4-F8DE4847D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25CA7-8E37-451B-A8B3-54176800BBF8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54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EE718D-AF2A-EBAA-2C4E-F0711456F4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MQXFB02 solution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3AE89-F71F-CF18-32E3-AC23E826665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fld id="{6FD6E57D-344F-4C29-912B-8333F074050B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EB754-813E-577D-82DA-7D3F87FAF96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GB"/>
              <a:t>MQXFB Magnets : Optical feedthrough issues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C90FB-EEF8-56E7-5DFF-14CCA39D47C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A022A3BB-0CC1-44C5-A5AB-DD5FB7A73AC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87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3B540FC-F1E7-D72B-19DE-926DF38EE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MQXFB02 solution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516E7-7F07-D58C-41F4-50F181FE766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5DEA4-D18F-4EAE-ACE2-7C271D555E03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88F61-F198-0D5F-C023-9D00A754F5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B90AC-2617-E710-FE1F-D3D1462B726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4D2A649F-F501-2FA4-7410-2E7C75B344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88" r="15350"/>
          <a:stretch/>
        </p:blipFill>
        <p:spPr>
          <a:xfrm>
            <a:off x="7253287" y="-1"/>
            <a:ext cx="4943050" cy="62769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756FEC-25A9-156A-2CFB-903B6973A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66" y="1168458"/>
            <a:ext cx="5686043" cy="2623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ECC7EE-AC4D-D3BD-1DD3-8ED41D812B8E}"/>
              </a:ext>
            </a:extLst>
          </p:cNvPr>
          <p:cNvSpPr txBox="1"/>
          <p:nvPr/>
        </p:nvSpPr>
        <p:spPr>
          <a:xfrm>
            <a:off x="5038263" y="3791942"/>
            <a:ext cx="206808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Flange successfully used in MQXFBP2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9BC269-841F-0E89-2B23-0D101612E5AB}"/>
              </a:ext>
            </a:extLst>
          </p:cNvPr>
          <p:cNvSpPr txBox="1"/>
          <p:nvPr/>
        </p:nvSpPr>
        <p:spPr>
          <a:xfrm>
            <a:off x="2082552" y="3755810"/>
            <a:ext cx="226744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8 feedthrough lines were replaced due to dismounting issues (on BP2)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097E53-7BF3-98A9-7FBD-E0A4DF5ACE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0" r="30418"/>
          <a:stretch/>
        </p:blipFill>
        <p:spPr>
          <a:xfrm rot="10800000">
            <a:off x="410809" y="3297447"/>
            <a:ext cx="1728091" cy="287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921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0060D-CAA9-E10F-27F4-963C5124E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plan prior to magnet installation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D9FDE5-E5DD-D781-A7CB-9E6BEA956587}"/>
              </a:ext>
            </a:extLst>
          </p:cNvPr>
          <p:cNvSpPr txBox="1"/>
          <p:nvPr/>
        </p:nvSpPr>
        <p:spPr>
          <a:xfrm>
            <a:off x="583659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Optical feedthrough line testing down to 1.6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EA18E8-C0D7-B698-F41D-C87BFD5C3B7F}"/>
              </a:ext>
            </a:extLst>
          </p:cNvPr>
          <p:cNvSpPr txBox="1"/>
          <p:nvPr/>
        </p:nvSpPr>
        <p:spPr>
          <a:xfrm>
            <a:off x="3446187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Optical feedthrough flange testing at 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C756E-955F-E64D-E9FF-3CA788CB556E}"/>
              </a:ext>
            </a:extLst>
          </p:cNvPr>
          <p:cNvSpPr txBox="1"/>
          <p:nvPr/>
        </p:nvSpPr>
        <p:spPr>
          <a:xfrm>
            <a:off x="9098605" y="1602360"/>
            <a:ext cx="237744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at SM18 down to 4.2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9F970D-AD2E-ED09-50D7-8F321D15F047}"/>
              </a:ext>
            </a:extLst>
          </p:cNvPr>
          <p:cNvSpPr txBox="1"/>
          <p:nvPr/>
        </p:nvSpPr>
        <p:spPr>
          <a:xfrm>
            <a:off x="6271100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after welding at RT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A290973-FFF8-1A72-84B1-06576B18CCFF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>
            <a:off x="2961099" y="1876681"/>
            <a:ext cx="485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23CDDB-564A-0C7A-A8FE-4ACE5B4190D5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823627" y="1876681"/>
            <a:ext cx="4474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9B7710-3012-CA6B-0EBD-5A8990A1E71F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8648540" y="1876680"/>
            <a:ext cx="450065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6C5C024B-84F3-23E1-9298-FAA9577960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" t="21883" r="16447" b="29056"/>
          <a:stretch/>
        </p:blipFill>
        <p:spPr>
          <a:xfrm>
            <a:off x="6082155" y="2366028"/>
            <a:ext cx="2822159" cy="1244813"/>
          </a:xfrm>
          <a:prstGeom prst="rect">
            <a:avLst/>
          </a:prstGeom>
        </p:spPr>
      </p:pic>
      <p:pic>
        <p:nvPicPr>
          <p:cNvPr id="47" name="Picture 46" descr="A picture containing text, indoor, wall, equipment&#10;&#10;Description automatically generated">
            <a:extLst>
              <a:ext uri="{FF2B5EF4-FFF2-40B4-BE49-F238E27FC236}">
                <a16:creationId xmlns:a16="http://schemas.microsoft.com/office/drawing/2014/main" id="{9EFE7CCB-3427-EFB2-427A-54F73E3261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4" t="13310" r="15839" b="22521"/>
          <a:stretch/>
        </p:blipFill>
        <p:spPr>
          <a:xfrm rot="5400000">
            <a:off x="-44004" y="3083185"/>
            <a:ext cx="3632765" cy="2198451"/>
          </a:xfrm>
          <a:prstGeom prst="rect">
            <a:avLst/>
          </a:prstGeom>
        </p:spPr>
      </p:pic>
      <p:sp>
        <p:nvSpPr>
          <p:cNvPr id="72" name="Date Placeholder 71">
            <a:extLst>
              <a:ext uri="{FF2B5EF4-FFF2-40B4-BE49-F238E27FC236}">
                <a16:creationId xmlns:a16="http://schemas.microsoft.com/office/drawing/2014/main" id="{3C2B3D40-286D-3BBE-7774-4EC50E2CF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811A-A528-42F3-88A5-8295FA5295D0}" type="datetime1">
              <a:rPr lang="en-US" smtClean="0"/>
              <a:t>10/19/2022</a:t>
            </a:fld>
            <a:endParaRPr lang="en-US"/>
          </a:p>
        </p:txBody>
      </p:sp>
      <p:sp>
        <p:nvSpPr>
          <p:cNvPr id="73" name="Footer Placeholder 72">
            <a:extLst>
              <a:ext uri="{FF2B5EF4-FFF2-40B4-BE49-F238E27FC236}">
                <a16:creationId xmlns:a16="http://schemas.microsoft.com/office/drawing/2014/main" id="{DE14574D-AAFB-C2D3-DBEC-729E4F62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9830D818-85C2-A6F6-29E5-0940C009A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15</a:t>
            </a:fld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E9565CA2-DE33-CA6B-61DF-21A4EB641A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7333" y="2366028"/>
            <a:ext cx="2386294" cy="2283657"/>
          </a:xfrm>
          <a:prstGeom prst="rect">
            <a:avLst/>
          </a:prstGeom>
        </p:spPr>
      </p:pic>
      <p:pic>
        <p:nvPicPr>
          <p:cNvPr id="4" name="Picture 3" descr="A close-up of a key&#10;&#10;Description automatically generated with low confidence">
            <a:extLst>
              <a:ext uri="{FF2B5EF4-FFF2-40B4-BE49-F238E27FC236}">
                <a16:creationId xmlns:a16="http://schemas.microsoft.com/office/drawing/2014/main" id="{CDF5E35D-A0CE-3BAF-1718-38CD99F639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432" b="6562"/>
          <a:stretch/>
        </p:blipFill>
        <p:spPr>
          <a:xfrm>
            <a:off x="1612101" y="2366028"/>
            <a:ext cx="1610166" cy="1050696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ECD36D8-701A-D384-4E17-3957DB7C1F3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964" b="12045"/>
          <a:stretch/>
        </p:blipFill>
        <p:spPr>
          <a:xfrm rot="5400000">
            <a:off x="9026795" y="2666111"/>
            <a:ext cx="2676309" cy="207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61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4B418C5-391B-ACBC-7825-1075D85DC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957" y="1205519"/>
            <a:ext cx="4699357" cy="44469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44AB3D-CCD7-9BD1-D815-79057BB24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feedthrough line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C45F9-F42E-F25F-7068-4CB8BB85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4418B-7154-4D65-B878-5F581B49EB46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700DF-B7E6-03D4-B492-925434C2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EB46F-C377-557A-E127-1032A6D3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A picture containing indoor, open&#10;&#10;Description automatically generated">
            <a:extLst>
              <a:ext uri="{FF2B5EF4-FFF2-40B4-BE49-F238E27FC236}">
                <a16:creationId xmlns:a16="http://schemas.microsoft.com/office/drawing/2014/main" id="{0962C2CC-C6DD-08E7-16BD-209BBD8179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470" r="10481" b="24440"/>
          <a:stretch/>
        </p:blipFill>
        <p:spPr>
          <a:xfrm rot="5400000">
            <a:off x="5396315" y="2590495"/>
            <a:ext cx="4951190" cy="2077809"/>
          </a:xfrm>
          <a:prstGeom prst="rect">
            <a:avLst/>
          </a:prstGeom>
        </p:spPr>
      </p:pic>
      <p:pic>
        <p:nvPicPr>
          <p:cNvPr id="42" name="Picture 41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21344134-A1B1-CB92-E101-539FDEEF52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48" t="18102" r="5448" b="30204"/>
          <a:stretch/>
        </p:blipFill>
        <p:spPr>
          <a:xfrm rot="5400000">
            <a:off x="7897194" y="2557385"/>
            <a:ext cx="4969418" cy="216225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B0321B5-8883-7F5B-A87C-A9FC50FF5D33}"/>
              </a:ext>
            </a:extLst>
          </p:cNvPr>
          <p:cNvSpPr txBox="1"/>
          <p:nvPr/>
        </p:nvSpPr>
        <p:spPr>
          <a:xfrm>
            <a:off x="725374" y="3697143"/>
            <a:ext cx="2976664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Distributed measurement with Rayleigh Backscattering sensing;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FBG connected at the out-patch cord: measurement with Bragg-meter.</a:t>
            </a:r>
          </a:p>
        </p:txBody>
      </p:sp>
    </p:spTree>
    <p:extLst>
      <p:ext uri="{BB962C8B-B14F-4D97-AF65-F5344CB8AC3E}">
        <p14:creationId xmlns:p14="http://schemas.microsoft.com/office/powerpoint/2010/main" val="1636389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B285-67D3-4371-1FB3-8C1028FD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feedthrough line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69F09-C68E-7305-FDB2-309CD07B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9BE7-97EE-45C0-8BC8-08E95CDE464A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E21F66-1A1A-5509-D4D2-F1879B97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733A3-A850-46AC-CE34-B3591E81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23E0C1-9B10-0ABE-E8D6-FB698FB66661}"/>
              </a:ext>
            </a:extLst>
          </p:cNvPr>
          <p:cNvSpPr txBox="1"/>
          <p:nvPr/>
        </p:nvSpPr>
        <p:spPr>
          <a:xfrm>
            <a:off x="869003" y="1162336"/>
            <a:ext cx="19974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/>
              <a:t>Feedthrough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6800BC-30A5-6AFE-F954-3C89EB4C4C51}"/>
              </a:ext>
            </a:extLst>
          </p:cNvPr>
          <p:cNvSpPr txBox="1"/>
          <p:nvPr/>
        </p:nvSpPr>
        <p:spPr>
          <a:xfrm>
            <a:off x="2638135" y="5834398"/>
            <a:ext cx="16212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Loss = -5.4 dB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4AA485-8252-B821-3820-427D0C230384}"/>
              </a:ext>
            </a:extLst>
          </p:cNvPr>
          <p:cNvSpPr txBox="1"/>
          <p:nvPr/>
        </p:nvSpPr>
        <p:spPr>
          <a:xfrm>
            <a:off x="8339563" y="5834398"/>
            <a:ext cx="16212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Loss = -5.9 dB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4769C526-0CE4-1B2F-C222-0CD02CCA5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62063"/>
            <a:ext cx="5486400" cy="41148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3D8B0931-0733-E8BB-4457-988A9392D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93" y="1662063"/>
            <a:ext cx="5486400" cy="411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103CC7-435A-E780-608C-4684C3537AA9}"/>
              </a:ext>
            </a:extLst>
          </p:cNvPr>
          <p:cNvSpPr txBox="1"/>
          <p:nvPr/>
        </p:nvSpPr>
        <p:spPr>
          <a:xfrm>
            <a:off x="1632806" y="1581438"/>
            <a:ext cx="426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Rayleigh backscattering distributed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42A1CB-2D55-45FE-73D3-55DCBA97367D}"/>
              </a:ext>
            </a:extLst>
          </p:cNvPr>
          <p:cNvSpPr txBox="1"/>
          <p:nvPr/>
        </p:nvSpPr>
        <p:spPr>
          <a:xfrm>
            <a:off x="7472283" y="1581438"/>
            <a:ext cx="33124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Fiber Brag grating measurement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9000A7-D357-37B5-97AE-51B3B8C96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364" y="4169982"/>
            <a:ext cx="934106" cy="12315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E9653A9-F989-EF6E-BCF0-74B05EAA2D02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437106" y="3638145"/>
            <a:ext cx="265258" cy="308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E15394C-54E5-732D-C652-C18D418A0AB0}"/>
                  </a:ext>
                </a:extLst>
              </p:cNvPr>
              <p:cNvSpPr txBox="1"/>
              <p:nvPr/>
            </p:nvSpPr>
            <p:spPr>
              <a:xfrm>
                <a:off x="3171848" y="3839183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E15394C-54E5-732D-C652-C18D418A0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848" y="3839183"/>
                <a:ext cx="265258" cy="215444"/>
              </a:xfrm>
              <a:prstGeom prst="rect">
                <a:avLst/>
              </a:prstGeom>
              <a:blipFill>
                <a:blip r:embed="rId5"/>
                <a:stretch>
                  <a:fillRect l="-20455" r="-9091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EC424E-1B1E-DE8A-C4C1-2A872B720744}"/>
                  </a:ext>
                </a:extLst>
              </p:cNvPr>
              <p:cNvSpPr txBox="1"/>
              <p:nvPr/>
            </p:nvSpPr>
            <p:spPr>
              <a:xfrm>
                <a:off x="4952540" y="4077696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EC424E-1B1E-DE8A-C4C1-2A872B720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540" y="4077696"/>
                <a:ext cx="265258" cy="215444"/>
              </a:xfrm>
              <a:prstGeom prst="rect">
                <a:avLst/>
              </a:prstGeom>
              <a:blipFill>
                <a:blip r:embed="rId6"/>
                <a:stretch>
                  <a:fillRect l="-22727" r="-3636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6F3E20-8B1A-9197-2281-AF721476B803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4607127" y="3994826"/>
            <a:ext cx="345413" cy="19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A36C657-6D3C-3A23-647F-A8F471BF576A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8848753" y="2745106"/>
            <a:ext cx="0" cy="496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FB2884-AEDE-1F3D-8330-F66F2D2B1269}"/>
                  </a:ext>
                </a:extLst>
              </p:cNvPr>
              <p:cNvSpPr txBox="1"/>
              <p:nvPr/>
            </p:nvSpPr>
            <p:spPr>
              <a:xfrm>
                <a:off x="8716124" y="3241477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FB2884-AEDE-1F3D-8330-F66F2D2B1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6124" y="3241477"/>
                <a:ext cx="265258" cy="215444"/>
              </a:xfrm>
              <a:prstGeom prst="rect">
                <a:avLst/>
              </a:prstGeom>
              <a:blipFill>
                <a:blip r:embed="rId7"/>
                <a:stretch>
                  <a:fillRect l="-16279" r="-6977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7B11949-873F-4162-6BD4-09F2450D6143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8764932" y="4601455"/>
            <a:ext cx="0" cy="321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C913B7-DA34-3A4D-FF2D-5E1F8BF5A37F}"/>
                  </a:ext>
                </a:extLst>
              </p:cNvPr>
              <p:cNvSpPr txBox="1"/>
              <p:nvPr/>
            </p:nvSpPr>
            <p:spPr>
              <a:xfrm>
                <a:off x="8632303" y="4922620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C913B7-DA34-3A4D-FF2D-5E1F8BF5A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2303" y="4922620"/>
                <a:ext cx="265258" cy="215444"/>
              </a:xfrm>
              <a:prstGeom prst="rect">
                <a:avLst/>
              </a:prstGeom>
              <a:blipFill>
                <a:blip r:embed="rId8"/>
                <a:stretch>
                  <a:fillRect l="-22727" r="-29545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6494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feedthrough line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E44DD-2B1D-4690-A3BB-08A0FAE66432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A279CB9-EE65-4D9D-02BA-3C5F99A58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848515"/>
              </p:ext>
            </p:extLst>
          </p:nvPr>
        </p:nvGraphicFramePr>
        <p:xfrm>
          <a:off x="1840437" y="1600200"/>
          <a:ext cx="8229600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0432984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01494509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412708443"/>
                    </a:ext>
                  </a:extLst>
                </a:gridCol>
              </a:tblGrid>
              <a:tr h="6490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Feedthrough line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Measured loss at 1.6 K with RBS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Measured loss at 1.6 K with FBG (dB)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931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112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14340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0404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6712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999657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-9.8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111295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43683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3936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F72DD14-F627-508C-E2B1-26159E15D14C}"/>
              </a:ext>
            </a:extLst>
          </p:cNvPr>
          <p:cNvSpPr txBox="1"/>
          <p:nvPr/>
        </p:nvSpPr>
        <p:spPr>
          <a:xfrm>
            <a:off x="1942696" y="5596393"/>
            <a:ext cx="89083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Same loss observed between both measurements RBS and FBG interrogator.</a:t>
            </a:r>
          </a:p>
        </p:txBody>
      </p:sp>
    </p:spTree>
    <p:extLst>
      <p:ext uri="{BB962C8B-B14F-4D97-AF65-F5344CB8AC3E}">
        <p14:creationId xmlns:p14="http://schemas.microsoft.com/office/powerpoint/2010/main" val="107508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B285-67D3-4371-1FB3-8C1028FD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feedthrough flange testing at 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69F09-C68E-7305-FDB2-309CD07B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0B4B-6F22-4202-885A-3398ACACAB46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E21F66-1A1A-5509-D4D2-F1879B97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733A3-A850-46AC-CE34-B3591E81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19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2808B0-A19D-B658-B12C-904C9703A006}"/>
              </a:ext>
            </a:extLst>
          </p:cNvPr>
          <p:cNvCxnSpPr/>
          <p:nvPr/>
        </p:nvCxnSpPr>
        <p:spPr>
          <a:xfrm>
            <a:off x="5921416" y="2231235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6934A5B-233F-658A-A0F6-78F126292204}"/>
              </a:ext>
            </a:extLst>
          </p:cNvPr>
          <p:cNvCxnSpPr/>
          <p:nvPr/>
        </p:nvCxnSpPr>
        <p:spPr>
          <a:xfrm>
            <a:off x="5921416" y="2500367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A3E89F5-14AD-26C0-01EA-CD1DE68913AF}"/>
              </a:ext>
            </a:extLst>
          </p:cNvPr>
          <p:cNvCxnSpPr/>
          <p:nvPr/>
        </p:nvCxnSpPr>
        <p:spPr>
          <a:xfrm>
            <a:off x="5976539" y="2775984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2C0357F-3954-2465-44DE-FC93E56B1E85}"/>
              </a:ext>
            </a:extLst>
          </p:cNvPr>
          <p:cNvCxnSpPr/>
          <p:nvPr/>
        </p:nvCxnSpPr>
        <p:spPr>
          <a:xfrm>
            <a:off x="5970054" y="2637379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DBA1E1E-23F7-EC81-85D5-139592AE3924}"/>
              </a:ext>
            </a:extLst>
          </p:cNvPr>
          <p:cNvCxnSpPr/>
          <p:nvPr/>
        </p:nvCxnSpPr>
        <p:spPr>
          <a:xfrm>
            <a:off x="5970054" y="2860288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3A872D8-2BF5-5AA7-526F-16AD8081787D}"/>
              </a:ext>
            </a:extLst>
          </p:cNvPr>
          <p:cNvSpPr txBox="1"/>
          <p:nvPr/>
        </p:nvSpPr>
        <p:spPr>
          <a:xfrm>
            <a:off x="6772179" y="1985349"/>
            <a:ext cx="104486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1 m patch cord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BD35A35-E99A-2411-11C9-B6D15506C31D}"/>
              </a:ext>
            </a:extLst>
          </p:cNvPr>
          <p:cNvCxnSpPr>
            <a:cxnSpLocks/>
          </p:cNvCxnSpPr>
          <p:nvPr/>
        </p:nvCxnSpPr>
        <p:spPr>
          <a:xfrm>
            <a:off x="2812475" y="2143205"/>
            <a:ext cx="1737360" cy="372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385FF3-483B-5D7E-DC83-E4E433B996A6}"/>
              </a:ext>
            </a:extLst>
          </p:cNvPr>
          <p:cNvCxnSpPr>
            <a:cxnSpLocks/>
          </p:cNvCxnSpPr>
          <p:nvPr/>
        </p:nvCxnSpPr>
        <p:spPr>
          <a:xfrm>
            <a:off x="2812475" y="2846161"/>
            <a:ext cx="173736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85344EC-B98B-F750-1666-86EC768A889F}"/>
              </a:ext>
            </a:extLst>
          </p:cNvPr>
          <p:cNvCxnSpPr/>
          <p:nvPr/>
        </p:nvCxnSpPr>
        <p:spPr>
          <a:xfrm>
            <a:off x="8418956" y="2231235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2E4159B-F0A0-CC9B-1F67-3F0397CB212D}"/>
              </a:ext>
            </a:extLst>
          </p:cNvPr>
          <p:cNvCxnSpPr/>
          <p:nvPr/>
        </p:nvCxnSpPr>
        <p:spPr>
          <a:xfrm>
            <a:off x="8412471" y="2496640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6095CEE-403C-B7D5-926D-9E242C487030}"/>
              </a:ext>
            </a:extLst>
          </p:cNvPr>
          <p:cNvCxnSpPr/>
          <p:nvPr/>
        </p:nvCxnSpPr>
        <p:spPr>
          <a:xfrm>
            <a:off x="8467594" y="2637863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9FCFD0D-59C2-6B8B-A33D-C81D32813E0B}"/>
              </a:ext>
            </a:extLst>
          </p:cNvPr>
          <p:cNvCxnSpPr/>
          <p:nvPr/>
        </p:nvCxnSpPr>
        <p:spPr>
          <a:xfrm>
            <a:off x="8418956" y="2778742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4405C53-257F-B524-6424-9825FC22E40C}"/>
              </a:ext>
            </a:extLst>
          </p:cNvPr>
          <p:cNvCxnSpPr/>
          <p:nvPr/>
        </p:nvCxnSpPr>
        <p:spPr>
          <a:xfrm>
            <a:off x="8418956" y="2860288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61C7AD0-645D-BCD3-8312-40F2D0B9A00D}"/>
              </a:ext>
            </a:extLst>
          </p:cNvPr>
          <p:cNvSpPr txBox="1"/>
          <p:nvPr/>
        </p:nvSpPr>
        <p:spPr>
          <a:xfrm>
            <a:off x="8461372" y="1995326"/>
            <a:ext cx="133351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Optical fiber with FBG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9DC8AC-EF5B-059B-0DB4-8E810F705135}"/>
              </a:ext>
            </a:extLst>
          </p:cNvPr>
          <p:cNvSpPr/>
          <p:nvPr/>
        </p:nvSpPr>
        <p:spPr>
          <a:xfrm>
            <a:off x="1729463" y="1879056"/>
            <a:ext cx="1102468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OFDR Optical interrogator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3C787A-21E6-6670-F532-9C65DEDE7E79}"/>
              </a:ext>
            </a:extLst>
          </p:cNvPr>
          <p:cNvSpPr/>
          <p:nvPr/>
        </p:nvSpPr>
        <p:spPr>
          <a:xfrm>
            <a:off x="1729463" y="2644348"/>
            <a:ext cx="1102468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FBG Optical interrogator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2F213D-CAC8-B4CA-BFC6-91ABFAAED206}"/>
              </a:ext>
            </a:extLst>
          </p:cNvPr>
          <p:cNvSpPr txBox="1"/>
          <p:nvPr/>
        </p:nvSpPr>
        <p:spPr>
          <a:xfrm>
            <a:off x="3213761" y="1930339"/>
            <a:ext cx="104486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1 m patch cord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5AFED2-81F2-B9F5-9B98-34991CBD0F2B}"/>
              </a:ext>
            </a:extLst>
          </p:cNvPr>
          <p:cNvSpPr txBox="1"/>
          <p:nvPr/>
        </p:nvSpPr>
        <p:spPr>
          <a:xfrm>
            <a:off x="2511166" y="4082016"/>
            <a:ext cx="705672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Measurements in two steps (Flange and Flange + Feedthrough);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Distributed measurement with Rayleigh Backscattering sensing;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FBG connected at the out patch-cord: measurement with Bragg-meter.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E78688-46FF-BAF2-676B-EEAACC605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341888" y="1954192"/>
            <a:ext cx="2254233" cy="10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4E4D0-181A-8F9A-0B4E-0D137CEA2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CB3A-BD3E-4B1A-97B6-62137C1101AF}" type="datetime1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9370A-098F-7789-D310-5B25A8C7C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54628-41D1-878A-34A2-7BCB26281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</a:t>
            </a:fld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69FAA3F-F04D-642B-8FA7-32927D51D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2225"/>
            <a:ext cx="12217588" cy="380241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C573C78-AD45-E409-C82B-4670C50EF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0" y="4644960"/>
            <a:ext cx="1639966" cy="2213040"/>
          </a:xfrm>
          <a:prstGeom prst="rect">
            <a:avLst/>
          </a:prstGeom>
        </p:spPr>
      </p:pic>
      <p:sp>
        <p:nvSpPr>
          <p:cNvPr id="31" name="Title 2">
            <a:extLst>
              <a:ext uri="{FF2B5EF4-FFF2-40B4-BE49-F238E27FC236}">
                <a16:creationId xmlns:a16="http://schemas.microsoft.com/office/drawing/2014/main" id="{DE63AC22-4BB9-8D7D-C3A1-BE8904EA612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1695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Optical feedthrough : A challenge…</a:t>
            </a:r>
          </a:p>
        </p:txBody>
      </p:sp>
      <p:pic>
        <p:nvPicPr>
          <p:cNvPr id="33" name="Picture 32" descr="Diagram&#10;&#10;Description automatically generated with low confidence">
            <a:extLst>
              <a:ext uri="{FF2B5EF4-FFF2-40B4-BE49-F238E27FC236}">
                <a16:creationId xmlns:a16="http://schemas.microsoft.com/office/drawing/2014/main" id="{7D28BECC-451B-8FE8-49EB-9475A86A02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6" r="71719"/>
          <a:stretch/>
        </p:blipFill>
        <p:spPr>
          <a:xfrm>
            <a:off x="8200495" y="4834392"/>
            <a:ext cx="867695" cy="13914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C5789B-FA1A-D81F-1412-592EB03351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845004"/>
            <a:ext cx="2522845" cy="238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76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30CB9-4B91-507A-84E9-D72E3EA21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feedthrough flange testing at 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4882F-626A-2A8E-8DBA-744AA62E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BFB8-7900-4475-BE1E-FC793B358320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9E0A2C-39D9-A79D-A667-49D736196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E8835-3BA0-3530-1A1E-BD2E0AB5C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4DEE7F-8E59-9C6C-12CD-84247CBAC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421" y="1613406"/>
            <a:ext cx="5486400" cy="41148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137BBF8-A330-F2A0-7A60-3B38C2140099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024627" y="4601980"/>
            <a:ext cx="275040" cy="393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F5CF9-6DA4-ED98-93BE-21B16B946A70}"/>
                  </a:ext>
                </a:extLst>
              </p:cNvPr>
              <p:cNvSpPr txBox="1"/>
              <p:nvPr/>
            </p:nvSpPr>
            <p:spPr>
              <a:xfrm>
                <a:off x="2759369" y="4887743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F5CF9-6DA4-ED98-93BE-21B16B946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9369" y="4887743"/>
                <a:ext cx="265258" cy="215444"/>
              </a:xfrm>
              <a:prstGeom prst="rect">
                <a:avLst/>
              </a:prstGeom>
              <a:blipFill>
                <a:blip r:embed="rId3"/>
                <a:stretch>
                  <a:fillRect l="-16279" r="-6977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046E10-F519-B8E3-1CDE-245F0589C0D5}"/>
                  </a:ext>
                </a:extLst>
              </p:cNvPr>
              <p:cNvSpPr txBox="1"/>
              <p:nvPr/>
            </p:nvSpPr>
            <p:spPr>
              <a:xfrm>
                <a:off x="4241842" y="4925858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046E10-F519-B8E3-1CDE-245F0589C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842" y="4925858"/>
                <a:ext cx="265258" cy="215444"/>
              </a:xfrm>
              <a:prstGeom prst="rect">
                <a:avLst/>
              </a:prstGeom>
              <a:blipFill>
                <a:blip r:embed="rId4"/>
                <a:stretch>
                  <a:fillRect l="-23256" r="-32558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320CF7-7229-8211-E562-03126D8AA865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3833018" y="4706588"/>
            <a:ext cx="408824" cy="326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E06C1B5-1B2F-7C72-96DB-1AE1BFBB270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4767" t="4085" r="20282" b="20377"/>
          <a:stretch/>
        </p:blipFill>
        <p:spPr>
          <a:xfrm>
            <a:off x="3142701" y="2740108"/>
            <a:ext cx="853035" cy="822741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8C2620-2DD3-DB98-C873-490661E9A01F}"/>
              </a:ext>
            </a:extLst>
          </p:cNvPr>
          <p:cNvCxnSpPr>
            <a:cxnSpLocks/>
          </p:cNvCxnSpPr>
          <p:nvPr/>
        </p:nvCxnSpPr>
        <p:spPr>
          <a:xfrm flipH="1">
            <a:off x="3670300" y="3562849"/>
            <a:ext cx="325436" cy="36780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60B054-6D89-B0E7-7993-05379B536B9C}"/>
              </a:ext>
            </a:extLst>
          </p:cNvPr>
          <p:cNvCxnSpPr>
            <a:cxnSpLocks/>
          </p:cNvCxnSpPr>
          <p:nvPr/>
        </p:nvCxnSpPr>
        <p:spPr>
          <a:xfrm>
            <a:off x="3157256" y="3594817"/>
            <a:ext cx="271744" cy="3358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ED9A1B8-3AE2-DACB-2516-B45A71EAEC79}"/>
              </a:ext>
            </a:extLst>
          </p:cNvPr>
          <p:cNvCxnSpPr>
            <a:cxnSpLocks/>
          </p:cNvCxnSpPr>
          <p:nvPr/>
        </p:nvCxnSpPr>
        <p:spPr>
          <a:xfrm>
            <a:off x="3997960" y="2740107"/>
            <a:ext cx="0" cy="82296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04381A6-2BE4-FCE7-E4ED-B043A28225CE}"/>
              </a:ext>
            </a:extLst>
          </p:cNvPr>
          <p:cNvCxnSpPr>
            <a:cxnSpLocks/>
          </p:cNvCxnSpPr>
          <p:nvPr/>
        </p:nvCxnSpPr>
        <p:spPr>
          <a:xfrm>
            <a:off x="3132542" y="2740107"/>
            <a:ext cx="0" cy="82296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A5E53FD-2143-DFD0-BF59-770FED15C355}"/>
              </a:ext>
            </a:extLst>
          </p:cNvPr>
          <p:cNvSpPr txBox="1"/>
          <p:nvPr/>
        </p:nvSpPr>
        <p:spPr>
          <a:xfrm>
            <a:off x="869003" y="1157313"/>
            <a:ext cx="25415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/>
              <a:t>Flange channel 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D55CA05-EA23-E619-954B-10E74B8B1D0E}"/>
              </a:ext>
            </a:extLst>
          </p:cNvPr>
          <p:cNvSpPr txBox="1"/>
          <p:nvPr/>
        </p:nvSpPr>
        <p:spPr>
          <a:xfrm>
            <a:off x="1295400" y="1588317"/>
            <a:ext cx="426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Rayleigh backscattering distributed sensing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AA1FF2D-8FB2-FE60-2587-43ECF70F19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371995"/>
              </p:ext>
            </p:extLst>
          </p:nvPr>
        </p:nvGraphicFramePr>
        <p:xfrm>
          <a:off x="6328422" y="2024487"/>
          <a:ext cx="4481343" cy="382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781">
                  <a:extLst>
                    <a:ext uri="{9D8B030D-6E8A-4147-A177-3AD203B41FA5}">
                      <a16:colId xmlns:a16="http://schemas.microsoft.com/office/drawing/2014/main" val="2417329755"/>
                    </a:ext>
                  </a:extLst>
                </a:gridCol>
                <a:gridCol w="1493781">
                  <a:extLst>
                    <a:ext uri="{9D8B030D-6E8A-4147-A177-3AD203B41FA5}">
                      <a16:colId xmlns:a16="http://schemas.microsoft.com/office/drawing/2014/main" val="1058940946"/>
                    </a:ext>
                  </a:extLst>
                </a:gridCol>
                <a:gridCol w="1493781">
                  <a:extLst>
                    <a:ext uri="{9D8B030D-6E8A-4147-A177-3AD203B41FA5}">
                      <a16:colId xmlns:a16="http://schemas.microsoft.com/office/drawing/2014/main" val="768903473"/>
                    </a:ext>
                  </a:extLst>
                </a:gridCol>
              </a:tblGrid>
              <a:tr h="65516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Flange 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Loss Flange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Loss Flange +feedthrough (dB)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716411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41933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133447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69083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94255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301004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90202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248043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78594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E87F9C3-2701-FD94-DCA5-51835DAC9005}"/>
              </a:ext>
            </a:extLst>
          </p:cNvPr>
          <p:cNvSpPr txBox="1"/>
          <p:nvPr/>
        </p:nvSpPr>
        <p:spPr>
          <a:xfrm>
            <a:off x="5867626" y="1454912"/>
            <a:ext cx="59163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Study on the optical loss due to both connectors of the flange.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D7D9ED-73BB-4D1E-F107-BFDE3DE6EC3E}"/>
              </a:ext>
            </a:extLst>
          </p:cNvPr>
          <p:cNvSpPr txBox="1"/>
          <p:nvPr/>
        </p:nvSpPr>
        <p:spPr>
          <a:xfrm>
            <a:off x="1216867" y="4191420"/>
            <a:ext cx="20828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/>
              <a:t>Moving average over 5 gage pitches (5*0.65=3.25 mm).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263526-7846-50D5-036B-CCC7E1DBFDB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4776" b="34973"/>
          <a:stretch/>
        </p:blipFill>
        <p:spPr>
          <a:xfrm rot="10800000">
            <a:off x="7855374" y="5881391"/>
            <a:ext cx="3738087" cy="34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9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9BCEC-E2BB-8864-DB78-50106C8FD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box testing down to 4.5 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F44D95-69A5-F22E-3C21-C5D2A3F0A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D569-0791-4F77-833E-028559767781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7B5C9-B7DA-FB14-83B3-56B61F9E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09A3-082D-3ECD-B185-3581CD60F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BDB16233-671E-1D05-3665-1ED0B07E6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54" y="1585302"/>
            <a:ext cx="5486400" cy="4114800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6F9F3505-AB5C-BE39-AB10-9A9D5EEED1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45" r="15672" b="12752"/>
          <a:stretch/>
        </p:blipFill>
        <p:spPr>
          <a:xfrm rot="5400000">
            <a:off x="456729" y="1603538"/>
            <a:ext cx="4578287" cy="390677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B9EF66-19CC-5596-7AB1-49F2273D92C0}"/>
              </a:ext>
            </a:extLst>
          </p:cNvPr>
          <p:cNvCxnSpPr/>
          <p:nvPr/>
        </p:nvCxnSpPr>
        <p:spPr>
          <a:xfrm flipH="1">
            <a:off x="1987826" y="5017273"/>
            <a:ext cx="254442" cy="32600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689312-1888-F348-C65C-9B2F004A5F33}"/>
              </a:ext>
            </a:extLst>
          </p:cNvPr>
          <p:cNvCxnSpPr>
            <a:cxnSpLocks/>
          </p:cNvCxnSpPr>
          <p:nvPr/>
        </p:nvCxnSpPr>
        <p:spPr>
          <a:xfrm>
            <a:off x="897840" y="3709933"/>
            <a:ext cx="216011" cy="4033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58BA84-FF2D-273D-8A68-D6EE9E6046EB}"/>
              </a:ext>
            </a:extLst>
          </p:cNvPr>
          <p:cNvCxnSpPr>
            <a:cxnSpLocks/>
          </p:cNvCxnSpPr>
          <p:nvPr/>
        </p:nvCxnSpPr>
        <p:spPr>
          <a:xfrm flipV="1">
            <a:off x="1005845" y="5590219"/>
            <a:ext cx="276305" cy="25585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034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C59DD-4D2B-45D3-8EF7-0254D38F9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testing plan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9D1AB-7825-4180-3746-7DCCA4383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6F48F-0306-4C52-87BB-000D4AC3B0F1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7107E-7B50-1831-2E95-2448F556D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A0DC9D-C18E-598D-E758-1DBE92849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52AA7B-71A6-404C-C340-1D3377D5FC85}"/>
              </a:ext>
            </a:extLst>
          </p:cNvPr>
          <p:cNvSpPr txBox="1"/>
          <p:nvPr/>
        </p:nvSpPr>
        <p:spPr>
          <a:xfrm>
            <a:off x="583659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Optical feedthrough line testing down to 1.6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C847D9-2191-8A12-73C1-AD835E60E502}"/>
              </a:ext>
            </a:extLst>
          </p:cNvPr>
          <p:cNvSpPr txBox="1"/>
          <p:nvPr/>
        </p:nvSpPr>
        <p:spPr>
          <a:xfrm>
            <a:off x="3446187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Optical feedthrough flange testing at 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AEC24E-4EB2-1BE6-7A16-326BE7A1EC42}"/>
              </a:ext>
            </a:extLst>
          </p:cNvPr>
          <p:cNvSpPr txBox="1"/>
          <p:nvPr/>
        </p:nvSpPr>
        <p:spPr>
          <a:xfrm>
            <a:off x="9098605" y="1602360"/>
            <a:ext cx="237744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at SM18 down to 4.2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2A2864-0CDE-DB27-773C-011443BEDF4F}"/>
              </a:ext>
            </a:extLst>
          </p:cNvPr>
          <p:cNvSpPr txBox="1"/>
          <p:nvPr/>
        </p:nvSpPr>
        <p:spPr>
          <a:xfrm>
            <a:off x="6271100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after welding at RT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E1A2D0-58F9-ACDB-E3E3-78C0EBD822A4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2961099" y="1876681"/>
            <a:ext cx="485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90C448-76CF-9DF5-0316-569C995ED89E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823627" y="1876681"/>
            <a:ext cx="4474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A8DAE6-3BA2-B6EA-81BC-9E726B402A0E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8648540" y="1876680"/>
            <a:ext cx="450065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294F7E0C-3683-F6D1-B40B-1989ED2F2D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" t="21883" r="16447" b="29056"/>
          <a:stretch/>
        </p:blipFill>
        <p:spPr>
          <a:xfrm>
            <a:off x="6082155" y="2366028"/>
            <a:ext cx="2822159" cy="1244813"/>
          </a:xfrm>
          <a:prstGeom prst="rect">
            <a:avLst/>
          </a:prstGeom>
        </p:spPr>
      </p:pic>
      <p:pic>
        <p:nvPicPr>
          <p:cNvPr id="14" name="Picture 13" descr="A picture containing text, indoor, wall, equipment&#10;&#10;Description automatically generated">
            <a:extLst>
              <a:ext uri="{FF2B5EF4-FFF2-40B4-BE49-F238E27FC236}">
                <a16:creationId xmlns:a16="http://schemas.microsoft.com/office/drawing/2014/main" id="{E36E4B21-9E08-B5E4-F7CB-79732640C8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4" t="13310" r="15839" b="22521"/>
          <a:stretch/>
        </p:blipFill>
        <p:spPr>
          <a:xfrm rot="5400000">
            <a:off x="-44004" y="3083185"/>
            <a:ext cx="3632765" cy="21984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9229BE-1F46-C6E7-9D40-C848202860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7333" y="2366028"/>
            <a:ext cx="2386294" cy="2283657"/>
          </a:xfrm>
          <a:prstGeom prst="rect">
            <a:avLst/>
          </a:prstGeom>
        </p:spPr>
      </p:pic>
      <p:pic>
        <p:nvPicPr>
          <p:cNvPr id="16" name="Picture 15" descr="A close-up of a key&#10;&#10;Description automatically generated with low confidence">
            <a:extLst>
              <a:ext uri="{FF2B5EF4-FFF2-40B4-BE49-F238E27FC236}">
                <a16:creationId xmlns:a16="http://schemas.microsoft.com/office/drawing/2014/main" id="{F9D59726-9612-45E6-8AC6-CDA4F8613F6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432" b="6562"/>
          <a:stretch/>
        </p:blipFill>
        <p:spPr>
          <a:xfrm>
            <a:off x="1612101" y="2366028"/>
            <a:ext cx="1610166" cy="1050696"/>
          </a:xfrm>
          <a:prstGeom prst="rect">
            <a:avLst/>
          </a:prstGeom>
        </p:spPr>
      </p:pic>
      <p:pic>
        <p:nvPicPr>
          <p:cNvPr id="17" name="Picture 1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0F7C4335-7D17-EB68-9950-0621FD8634F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964" b="12045"/>
          <a:stretch/>
        </p:blipFill>
        <p:spPr>
          <a:xfrm rot="5400000">
            <a:off x="9026795" y="2666111"/>
            <a:ext cx="2676309" cy="207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48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C59DD-4D2B-45D3-8EF7-0254D38F9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testing plan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9D1AB-7825-4180-3746-7DCCA4383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62965-3A66-4D36-BC3B-3A7C23B3DECA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7107E-7B50-1831-2E95-2448F556D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A0DC9D-C18E-598D-E758-1DBE92849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52AA7B-71A6-404C-C340-1D3377D5FC85}"/>
              </a:ext>
            </a:extLst>
          </p:cNvPr>
          <p:cNvSpPr txBox="1"/>
          <p:nvPr/>
        </p:nvSpPr>
        <p:spPr>
          <a:xfrm>
            <a:off x="583659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Optical feedthrough line testing down to 1.6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C847D9-2191-8A12-73C1-AD835E60E502}"/>
              </a:ext>
            </a:extLst>
          </p:cNvPr>
          <p:cNvSpPr txBox="1"/>
          <p:nvPr/>
        </p:nvSpPr>
        <p:spPr>
          <a:xfrm>
            <a:off x="3446187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Optical feedthrough flange testing at 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AEC24E-4EB2-1BE6-7A16-326BE7A1EC42}"/>
              </a:ext>
            </a:extLst>
          </p:cNvPr>
          <p:cNvSpPr txBox="1"/>
          <p:nvPr/>
        </p:nvSpPr>
        <p:spPr>
          <a:xfrm>
            <a:off x="9098605" y="1602360"/>
            <a:ext cx="237744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at SM18 down to 4.2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2A2864-0CDE-DB27-773C-011443BEDF4F}"/>
              </a:ext>
            </a:extLst>
          </p:cNvPr>
          <p:cNvSpPr txBox="1"/>
          <p:nvPr/>
        </p:nvSpPr>
        <p:spPr>
          <a:xfrm>
            <a:off x="6271100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after 3 points welding at RT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E1A2D0-58F9-ACDB-E3E3-78C0EBD822A4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2961099" y="1876681"/>
            <a:ext cx="485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90C448-76CF-9DF5-0316-569C995ED89E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823627" y="1876681"/>
            <a:ext cx="4474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A8DAE6-3BA2-B6EA-81BC-9E726B402A0E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8648540" y="1876680"/>
            <a:ext cx="450065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7">
            <a:extLst>
              <a:ext uri="{FF2B5EF4-FFF2-40B4-BE49-F238E27FC236}">
                <a16:creationId xmlns:a16="http://schemas.microsoft.com/office/drawing/2014/main" id="{B1F260DD-2BE3-F670-2570-7D066456F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823258"/>
              </p:ext>
            </p:extLst>
          </p:nvPr>
        </p:nvGraphicFramePr>
        <p:xfrm>
          <a:off x="583659" y="2286424"/>
          <a:ext cx="10892385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009">
                  <a:extLst>
                    <a:ext uri="{9D8B030D-6E8A-4147-A177-3AD203B41FA5}">
                      <a16:colId xmlns:a16="http://schemas.microsoft.com/office/drawing/2014/main" val="3014945096"/>
                    </a:ext>
                  </a:extLst>
                </a:gridCol>
                <a:gridCol w="2918129">
                  <a:extLst>
                    <a:ext uri="{9D8B030D-6E8A-4147-A177-3AD203B41FA5}">
                      <a16:colId xmlns:a16="http://schemas.microsoft.com/office/drawing/2014/main" val="3412708443"/>
                    </a:ext>
                  </a:extLst>
                </a:gridCol>
                <a:gridCol w="2767053">
                  <a:extLst>
                    <a:ext uri="{9D8B030D-6E8A-4147-A177-3AD203B41FA5}">
                      <a16:colId xmlns:a16="http://schemas.microsoft.com/office/drawing/2014/main" val="500902794"/>
                    </a:ext>
                  </a:extLst>
                </a:gridCol>
                <a:gridCol w="2634194">
                  <a:extLst>
                    <a:ext uri="{9D8B030D-6E8A-4147-A177-3AD203B41FA5}">
                      <a16:colId xmlns:a16="http://schemas.microsoft.com/office/drawing/2014/main" val="3365176813"/>
                    </a:ext>
                  </a:extLst>
                </a:gridCol>
              </a:tblGrid>
              <a:tr h="6490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losses </a:t>
                      </a:r>
                    </a:p>
                    <a:p>
                      <a:pPr algn="ctr"/>
                      <a:r>
                        <a:rPr lang="en-US" dirty="0"/>
                        <a:t>in dB at 1.6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4.2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931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112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14340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0404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6712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999657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111295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43683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3936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0A3A6334-66D8-033D-E024-CD66502F14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281" y="2311008"/>
            <a:ext cx="4038136" cy="302860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CF122A2-BBBD-0052-F057-005DFCB40700}"/>
              </a:ext>
            </a:extLst>
          </p:cNvPr>
          <p:cNvSpPr/>
          <p:nvPr/>
        </p:nvSpPr>
        <p:spPr>
          <a:xfrm>
            <a:off x="8817996" y="2286424"/>
            <a:ext cx="2673950" cy="365758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A0E8DD-E390-F0A0-237E-B03F8D59D5B9}"/>
              </a:ext>
            </a:extLst>
          </p:cNvPr>
          <p:cNvSpPr txBox="1"/>
          <p:nvPr/>
        </p:nvSpPr>
        <p:spPr>
          <a:xfrm>
            <a:off x="2822713" y="5286928"/>
            <a:ext cx="5705273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Better performance at cold comparing to MQXFBP2 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Green light for a complete welding and installation !</a:t>
            </a:r>
          </a:p>
        </p:txBody>
      </p:sp>
    </p:spTree>
    <p:extLst>
      <p:ext uri="{BB962C8B-B14F-4D97-AF65-F5344CB8AC3E}">
        <p14:creationId xmlns:p14="http://schemas.microsoft.com/office/powerpoint/2010/main" val="306064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welding…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CE68-3076-4E63-AFE6-A2E68F88B12F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2C23F-4F94-8945-50B7-2790BB32789F}"/>
              </a:ext>
            </a:extLst>
          </p:cNvPr>
          <p:cNvSpPr txBox="1"/>
          <p:nvPr/>
        </p:nvSpPr>
        <p:spPr>
          <a:xfrm>
            <a:off x="481469" y="1284741"/>
            <a:ext cx="498568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2000" dirty="0"/>
              <a:t>Only two channels are still working well without optical losses ;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endParaRPr lang="en-US" sz="2000" dirty="0"/>
          </a:p>
          <a:p>
            <a:pPr algn="l"/>
            <a:r>
              <a:rPr lang="en-US" sz="2000" dirty="0"/>
              <a:t>NEXT OPERATIONS :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Extract and test at RT feedthrough lines from BP3 in progress;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The box from B02 will be dismounted to replace the 6 not working feedthrough lines (expected this week).</a:t>
            </a:r>
          </a:p>
          <a:p>
            <a:pPr algn="l"/>
            <a:endParaRPr lang="en-US" sz="2000" dirty="0"/>
          </a:p>
          <a:p>
            <a:pPr marL="285750" indent="-285750" algn="l">
              <a:buFont typeface="Wingdings" panose="05000000000000000000" pitchFamily="2" charset="2"/>
              <a:buChar char="à"/>
            </a:pPr>
            <a:endParaRPr lang="en-US" sz="2000" dirty="0"/>
          </a:p>
          <a:p>
            <a:pPr algn="l"/>
            <a:endParaRPr lang="en-US" dirty="0"/>
          </a:p>
          <a:p>
            <a:endParaRPr lang="en-US" dirty="0"/>
          </a:p>
          <a:p>
            <a:pPr algn="l"/>
            <a:endParaRPr lang="en-US" b="1" dirty="0"/>
          </a:p>
          <a:p>
            <a:pPr algn="l"/>
            <a:endParaRPr lang="en-US" dirty="0"/>
          </a:p>
        </p:txBody>
      </p:sp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46202D2-42C0-6A74-6CC8-C26DFF5CD7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t="27591"/>
          <a:stretch/>
        </p:blipFill>
        <p:spPr>
          <a:xfrm>
            <a:off x="5737547" y="520935"/>
            <a:ext cx="5887104" cy="2933964"/>
          </a:xfrm>
          <a:prstGeom prst="rect">
            <a:avLst/>
          </a:prstGeom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B2936067-AC4A-4153-0EDA-88938BB1F2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" t="27723" r="5425"/>
          <a:stretch/>
        </p:blipFill>
        <p:spPr>
          <a:xfrm>
            <a:off x="5765401" y="3312571"/>
            <a:ext cx="5887104" cy="29339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936969-B886-1DA4-782F-306CC8F3DB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776" b="34973"/>
          <a:stretch/>
        </p:blipFill>
        <p:spPr>
          <a:xfrm rot="10800000">
            <a:off x="7454842" y="3176603"/>
            <a:ext cx="3738087" cy="34927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D1BCCD-CB67-F130-364E-CF213A996421}"/>
              </a:ext>
            </a:extLst>
          </p:cNvPr>
          <p:cNvCxnSpPr>
            <a:cxnSpLocks/>
          </p:cNvCxnSpPr>
          <p:nvPr/>
        </p:nvCxnSpPr>
        <p:spPr>
          <a:xfrm>
            <a:off x="7641125" y="3473608"/>
            <a:ext cx="1258431" cy="1587279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5F56D81-9976-3858-FB9A-32683F8C16E1}"/>
              </a:ext>
            </a:extLst>
          </p:cNvPr>
          <p:cNvCxnSpPr>
            <a:cxnSpLocks/>
          </p:cNvCxnSpPr>
          <p:nvPr/>
        </p:nvCxnSpPr>
        <p:spPr>
          <a:xfrm>
            <a:off x="8672548" y="3473608"/>
            <a:ext cx="379408" cy="1721573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A7FFC6-CC0A-D3DC-56A9-10269332AAB7}"/>
              </a:ext>
            </a:extLst>
          </p:cNvPr>
          <p:cNvCxnSpPr>
            <a:cxnSpLocks/>
          </p:cNvCxnSpPr>
          <p:nvPr/>
        </p:nvCxnSpPr>
        <p:spPr>
          <a:xfrm>
            <a:off x="9813956" y="3462760"/>
            <a:ext cx="162962" cy="1471379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AF8DEBC-9E05-01C7-4124-C6B255FBBCE5}"/>
              </a:ext>
            </a:extLst>
          </p:cNvPr>
          <p:cNvCxnSpPr>
            <a:cxnSpLocks/>
          </p:cNvCxnSpPr>
          <p:nvPr/>
        </p:nvCxnSpPr>
        <p:spPr>
          <a:xfrm flipV="1">
            <a:off x="7662333" y="2450471"/>
            <a:ext cx="1237223" cy="791123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15C81A5-1F84-A8BA-0097-9182802D8190}"/>
              </a:ext>
            </a:extLst>
          </p:cNvPr>
          <p:cNvCxnSpPr>
            <a:cxnSpLocks/>
          </p:cNvCxnSpPr>
          <p:nvPr/>
        </p:nvCxnSpPr>
        <p:spPr>
          <a:xfrm flipV="1">
            <a:off x="10972800" y="2505819"/>
            <a:ext cx="134746" cy="735775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" name="Picture 33" descr="A picture containing clipart, vector graphics&#10;&#10;Description automatically generated">
            <a:extLst>
              <a:ext uri="{FF2B5EF4-FFF2-40B4-BE49-F238E27FC236}">
                <a16:creationId xmlns:a16="http://schemas.microsoft.com/office/drawing/2014/main" id="{4B8BC2D7-0516-7E66-BC39-6A3667B0B79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93" r="64611" b="2913"/>
          <a:stretch/>
        </p:blipFill>
        <p:spPr>
          <a:xfrm>
            <a:off x="10380845" y="1282496"/>
            <a:ext cx="591955" cy="591954"/>
          </a:xfrm>
          <a:prstGeom prst="rect">
            <a:avLst/>
          </a:prstGeom>
        </p:spPr>
      </p:pic>
      <p:pic>
        <p:nvPicPr>
          <p:cNvPr id="35" name="Picture 34" descr="A picture containing clipart, vector graphics&#10;&#10;Description automatically generated">
            <a:extLst>
              <a:ext uri="{FF2B5EF4-FFF2-40B4-BE49-F238E27FC236}">
                <a16:creationId xmlns:a16="http://schemas.microsoft.com/office/drawing/2014/main" id="{1B7138EA-A5D6-B78D-E386-BEB88D7D72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66"/>
          <a:stretch/>
        </p:blipFill>
        <p:spPr>
          <a:xfrm>
            <a:off x="10793794" y="4849899"/>
            <a:ext cx="570149" cy="62850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7880C507-7607-E40C-D405-43B8C1A7F373}"/>
              </a:ext>
            </a:extLst>
          </p:cNvPr>
          <p:cNvSpPr/>
          <p:nvPr/>
        </p:nvSpPr>
        <p:spPr>
          <a:xfrm>
            <a:off x="10194202" y="3429000"/>
            <a:ext cx="379408" cy="25553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453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15643-1B7B-65EA-6CE0-D9676F1C2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5EEBC-79EB-D3E0-A284-179FAE9E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75092-3F26-C04F-FF40-F169932D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D694AD-0D92-0003-66B6-AE2EA1A11BC2}"/>
              </a:ext>
            </a:extLst>
          </p:cNvPr>
          <p:cNvSpPr txBox="1"/>
          <p:nvPr/>
        </p:nvSpPr>
        <p:spPr>
          <a:xfrm>
            <a:off x="707135" y="1177056"/>
            <a:ext cx="911560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MQXFBP3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Gradual optical losses during cool down were observed (only 2 FBGs remained operational at 4.5 K);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Thanks to RBS electronic a deepest study was performed to understand the exact location of the optical losses. The issue was confirmed in the box at the connection between the flange and the feedthrough </a:t>
            </a:r>
            <a:r>
              <a:rPr lang="fr-CH" dirty="0"/>
              <a:t>line : </a:t>
            </a:r>
            <a:r>
              <a:rPr lang="en-US" dirty="0"/>
              <a:t>this issue is probably explained by the </a:t>
            </a:r>
            <a:r>
              <a:rPr lang="en-US" dirty="0" err="1"/>
              <a:t>tightenning</a:t>
            </a:r>
            <a:r>
              <a:rPr lang="en-US" dirty="0"/>
              <a:t> procedure of the connectors during mounting operation</a:t>
            </a:r>
            <a:r>
              <a:rPr lang="fr-CH" dirty="0"/>
              <a:t>;</a:t>
            </a:r>
            <a:endParaRPr lang="en-GB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3F12E4-4B31-1D50-C021-5CF5020DE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6046" y="1787183"/>
            <a:ext cx="2017491" cy="1037971"/>
          </a:xfrm>
          <a:prstGeom prst="rect">
            <a:avLst/>
          </a:prstGeom>
        </p:spPr>
      </p:pic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CDC61EA7-93DD-A484-550E-99D1FD92C565}"/>
              </a:ext>
            </a:extLst>
          </p:cNvPr>
          <p:cNvSpPr/>
          <p:nvPr/>
        </p:nvSpPr>
        <p:spPr>
          <a:xfrm>
            <a:off x="10664792" y="1915427"/>
            <a:ext cx="529389" cy="50051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A6C1DD-354F-6F6F-B03F-3F391B2BB6AD}"/>
              </a:ext>
            </a:extLst>
          </p:cNvPr>
          <p:cNvSpPr txBox="1"/>
          <p:nvPr/>
        </p:nvSpPr>
        <p:spPr>
          <a:xfrm>
            <a:off x="707135" y="3198052"/>
            <a:ext cx="11076878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MQXFB02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 full validation test campaign was performed in short delay in order to assess the optical losses of every sub-components of the OFB down to 1.8 K;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complete OFB assembly (only tack welded) was also tested down to 4.2 K at SM18 with optical losses slightly better that the MQXFBP2 OFB 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An issue after complete welding was observed and need additional replacement from BP3 – Same issue was observed after dismounting operation of BP2 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600" dirty="0"/>
          </a:p>
          <a:p>
            <a:r>
              <a:rPr lang="en-US" b="1" dirty="0"/>
              <a:t>Additional developments 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356ACA-3D3D-C7D1-7C20-A6B05A8F7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167" y="5000442"/>
            <a:ext cx="2325688" cy="1196533"/>
          </a:xfrm>
          <a:prstGeom prst="rect">
            <a:avLst/>
          </a:prstGeom>
        </p:spPr>
      </p:pic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149F44A7-0163-A7AF-F3AC-B1CBD6D75EE5}"/>
              </a:ext>
            </a:extLst>
          </p:cNvPr>
          <p:cNvSpPr/>
          <p:nvPr/>
        </p:nvSpPr>
        <p:spPr>
          <a:xfrm>
            <a:off x="9822737" y="5175901"/>
            <a:ext cx="529389" cy="50051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4D5A0F6-7919-E130-419F-EBBFC7F9F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4C254-0C03-4F1F-9988-890B492EE2F4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3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5D677-6B53-D03B-EFFC-5CD0A477A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2721-CC69-46A3-B140-0B572F24B2DF}" type="datetime1">
              <a:rPr lang="en-US" smtClean="0"/>
              <a:t>10/19/2022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F7268-A948-5BAF-8065-E0C97FA52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F5284-08AF-C962-D2CE-0CCDA01D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26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88BCEC-62A1-62B0-A038-0FA6EF870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22982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67C4F7-E2AD-6283-E9A8-1AC188BC794A}"/>
                  </a:ext>
                </a:extLst>
              </p:cNvPr>
              <p:cNvSpPr txBox="1"/>
              <p:nvPr/>
            </p:nvSpPr>
            <p:spPr>
              <a:xfrm>
                <a:off x="2256148" y="2190032"/>
                <a:ext cx="3363602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Copper coated fiber brazed (250 um) on a copper insert, brazed on a SS flange.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Already tested at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fr-CH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err="1">
                    <a:solidFill>
                      <a:schemeClr val="bg1"/>
                    </a:solidFill>
                  </a:rPr>
                  <a:t>mbars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67C4F7-E2AD-6283-E9A8-1AC188BC79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148" y="2190032"/>
                <a:ext cx="3363602" cy="1107996"/>
              </a:xfrm>
              <a:prstGeom prst="rect">
                <a:avLst/>
              </a:prstGeom>
              <a:blipFill>
                <a:blip r:embed="rId3"/>
                <a:stretch>
                  <a:fillRect l="-3261" t="-7143" r="-4891" b="-1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CB3BC54F-CF0C-3665-E375-9295CDB5EB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28" y="1849746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D2F659-96C6-CF45-853B-BEB2F30C2025}"/>
              </a:ext>
            </a:extLst>
          </p:cNvPr>
          <p:cNvSpPr txBox="1"/>
          <p:nvPr/>
        </p:nvSpPr>
        <p:spPr>
          <a:xfrm>
            <a:off x="6856089" y="1243108"/>
            <a:ext cx="48196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Two coils of MQXFB02 are equipped with high reflectivity FBG’s to improve the optical power budget at cold.</a:t>
            </a:r>
          </a:p>
        </p:txBody>
      </p:sp>
    </p:spTree>
    <p:extLst>
      <p:ext uri="{BB962C8B-B14F-4D97-AF65-F5344CB8AC3E}">
        <p14:creationId xmlns:p14="http://schemas.microsoft.com/office/powerpoint/2010/main" val="248876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209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2505C4-CAF1-432F-A88F-4AF529DD7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Coil Instrumentation based on FBG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MQXFB Magnets : Optical feedthrough issues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9D144D-4431-0D1A-E3C3-30FFA79845AE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297722"/>
          <a:ext cx="6166917" cy="18938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27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470">
                  <a:extLst>
                    <a:ext uri="{9D8B030D-6E8A-4147-A177-3AD203B41FA5}">
                      <a16:colId xmlns:a16="http://schemas.microsoft.com/office/drawing/2014/main" val="2379757361"/>
                    </a:ext>
                  </a:extLst>
                </a:gridCol>
                <a:gridCol w="2290946">
                  <a:extLst>
                    <a:ext uri="{9D8B030D-6E8A-4147-A177-3AD203B41FA5}">
                      <a16:colId xmlns:a16="http://schemas.microsoft.com/office/drawing/2014/main" val="2376732294"/>
                    </a:ext>
                  </a:extLst>
                </a:gridCol>
              </a:tblGrid>
              <a:tr h="4734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Magnet </a:t>
                      </a:r>
                    </a:p>
                    <a:p>
                      <a:pPr algn="ctr"/>
                      <a:r>
                        <a:rPr lang="en-US" sz="1200" dirty="0"/>
                        <a:t>component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Number</a:t>
                      </a:r>
                      <a:r>
                        <a:rPr lang="en-US" sz="1200" baseline="0" dirty="0"/>
                        <a:t> &amp; Directions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Bridge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configuration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450"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SHELL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20 (</a:t>
                      </a:r>
                      <a:r>
                        <a:rPr lang="el-GR" sz="1200" strike="sngStrike" dirty="0"/>
                        <a:t>Θ</a:t>
                      </a:r>
                      <a:r>
                        <a:rPr lang="en-US" sz="1200" strike="sngStrike" baseline="0" dirty="0"/>
                        <a:t>)</a:t>
                      </a:r>
                    </a:p>
                    <a:p>
                      <a:pPr algn="ctr"/>
                      <a:r>
                        <a:rPr lang="it-IT" sz="1200" strike="sngStrike" baseline="0" dirty="0"/>
                        <a:t>20 (Z)</a:t>
                      </a:r>
                      <a:endParaRPr lang="en-US" sz="1200" strike="sngStrike" baseline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SG Quarter</a:t>
                      </a:r>
                      <a:r>
                        <a:rPr lang="en-US" sz="1200" strike="sngStrike" baseline="0" dirty="0"/>
                        <a:t> bridge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Cr</a:t>
                      </a:r>
                      <a:r>
                        <a:rPr lang="en-US" sz="1200" strike="sngStrike" baseline="0" dirty="0"/>
                        <a:t> – Ni / </a:t>
                      </a:r>
                      <a:r>
                        <a:rPr lang="en-US" sz="1200" strike="sngStrike" dirty="0"/>
                        <a:t>Polyimide</a:t>
                      </a:r>
                    </a:p>
                    <a:p>
                      <a:pPr algn="ctr"/>
                      <a:r>
                        <a:rPr lang="en-US" sz="1200" strike="sngStrike" dirty="0"/>
                        <a:t>HBM LY11-6/350</a:t>
                      </a:r>
                      <a:endParaRPr lang="en-US" sz="1200" strike="sngStrike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4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COILS</a:t>
                      </a:r>
                      <a:endParaRPr lang="en-US" sz="1200" b="1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12 (Z</a:t>
                      </a:r>
                      <a:r>
                        <a:rPr lang="en-US" sz="1200" b="1" baseline="0" dirty="0"/>
                        <a:t>)</a:t>
                      </a:r>
                    </a:p>
                    <a:p>
                      <a:pPr algn="ctr"/>
                      <a:r>
                        <a:rPr lang="en-US" sz="1200" b="1" dirty="0"/>
                        <a:t>12 (</a:t>
                      </a:r>
                      <a:r>
                        <a:rPr lang="el-GR" sz="1200" b="1" dirty="0"/>
                        <a:t>Θ</a:t>
                      </a:r>
                      <a:r>
                        <a:rPr lang="en-US" sz="1200" b="1" baseline="0" dirty="0"/>
                        <a:t>)</a:t>
                      </a:r>
                      <a:endParaRPr lang="en-US" sz="1200" b="1" baseline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FBG</a:t>
                      </a:r>
                      <a:endParaRPr lang="en-US" sz="1200" b="1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FemtoSecond®</a:t>
                      </a:r>
                    </a:p>
                    <a:p>
                      <a:pPr algn="ctr"/>
                      <a:r>
                        <a:rPr lang="en-US" sz="1200" b="1" dirty="0"/>
                        <a:t>4</a:t>
                      </a:r>
                      <a:r>
                        <a:rPr lang="en-US" sz="1200" b="1" baseline="0" dirty="0"/>
                        <a:t> arrays with 6 FBG’s </a:t>
                      </a:r>
                      <a:endParaRPr lang="en-US" sz="1200" b="1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7816183"/>
                  </a:ext>
                </a:extLst>
              </a:tr>
              <a:tr h="4734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/>
                        <a:t>RODS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Corbel" panose="020B0503020204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/>
                        <a:t>4 (Z)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Corbel" panose="020B0503020204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/>
                        <a:t>SG Full bridges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Corbel" panose="020B0503020204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/>
                        <a:t>Cr – Ni / Polyimide</a:t>
                      </a:r>
                    </a:p>
                    <a:p>
                      <a:pPr marL="0" algn="ctr" rtl="0" eaLnBrk="1" latinLnBrk="0" hangingPunct="1"/>
                      <a:r>
                        <a:rPr kumimoji="0" lang="en-US" sz="1200" kern="1200" dirty="0"/>
                        <a:t>HBM LC11-3/350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680015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F4B55F8-1720-0629-B16A-9214D68AE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58" y="1297722"/>
            <a:ext cx="2534784" cy="1752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282592-1A66-9F24-5659-2A81F59577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78"/>
          <a:stretch/>
        </p:blipFill>
        <p:spPr>
          <a:xfrm>
            <a:off x="420328" y="3261765"/>
            <a:ext cx="10965902" cy="3011814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BE6E9EFF-96BA-6E7F-EB30-DB9C041C0E8D}"/>
              </a:ext>
            </a:extLst>
          </p:cNvPr>
          <p:cNvSpPr/>
          <p:nvPr/>
        </p:nvSpPr>
        <p:spPr>
          <a:xfrm rot="2462464">
            <a:off x="10343060" y="4350581"/>
            <a:ext cx="1009274" cy="1824948"/>
          </a:xfrm>
          <a:prstGeom prst="arc">
            <a:avLst>
              <a:gd name="adj1" fmla="val 15378272"/>
              <a:gd name="adj2" fmla="val 21016672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15AD5-C93A-3AF9-F61E-8F50A341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9AD03D-DB3B-4790-A1AE-1939CF50A98F}" type="datetime1">
              <a:rPr lang="en-US" smtClean="0"/>
              <a:t>10/19/2022</a:t>
            </a:fld>
            <a:endParaRPr lang="en-US" dirty="0"/>
          </a:p>
        </p:txBody>
      </p:sp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5B5C3458-A8BE-B18D-0AE9-3A487A6B04EB}"/>
              </a:ext>
            </a:extLst>
          </p:cNvPr>
          <p:cNvSpPr/>
          <p:nvPr/>
        </p:nvSpPr>
        <p:spPr>
          <a:xfrm>
            <a:off x="6762938" y="4872339"/>
            <a:ext cx="2663795" cy="37119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Vacuum Vessel</a:t>
            </a:r>
          </a:p>
        </p:txBody>
      </p:sp>
    </p:spTree>
    <p:extLst>
      <p:ext uri="{BB962C8B-B14F-4D97-AF65-F5344CB8AC3E}">
        <p14:creationId xmlns:p14="http://schemas.microsoft.com/office/powerpoint/2010/main" val="2142902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AFD6E-A990-6BB1-2627-018921C5D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MQXF story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0EF93-239A-9FB1-52A0-197DCE430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B6D6-F64A-4821-B35E-C76F6849F792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1CA3-2EA1-8A89-005B-FA6C17AC6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0B544-1450-EF4C-19D1-5D0C77AB3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7C40ABC-3CAA-0BC7-5DE0-48918B1CC8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114802"/>
              </p:ext>
            </p:extLst>
          </p:nvPr>
        </p:nvGraphicFramePr>
        <p:xfrm>
          <a:off x="456428" y="1262775"/>
          <a:ext cx="6552600" cy="46634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310520">
                  <a:extLst>
                    <a:ext uri="{9D8B030D-6E8A-4147-A177-3AD203B41FA5}">
                      <a16:colId xmlns:a16="http://schemas.microsoft.com/office/drawing/2014/main" val="2733546265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840578701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4025693014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3004657750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498367555"/>
                    </a:ext>
                  </a:extLst>
                </a:gridCol>
              </a:tblGrid>
              <a:tr h="3588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fiber performance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745530"/>
                  </a:ext>
                </a:extLst>
              </a:tr>
              <a:tr h="6279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Loading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Cold temp.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Powering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RT after 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578513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MQXFS6b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1470440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MQXFS6c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9601024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MQXFS6d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61703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50%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8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50%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8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3831488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1226099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597998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0054688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MQXFBP1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FAILED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0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FAILED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0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5474652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MQXFBP2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75%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(2)</a:t>
                      </a:r>
                      <a:endParaRPr lang="en-US" sz="18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9626586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MQXFBP3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12%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FAILED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0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63392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92FE41-12D2-321E-D412-753446E9AC96}"/>
              </a:ext>
            </a:extLst>
          </p:cNvPr>
          <p:cNvSpPr txBox="1"/>
          <p:nvPr/>
        </p:nvSpPr>
        <p:spPr bwMode="auto">
          <a:xfrm>
            <a:off x="407988" y="5988332"/>
            <a:ext cx="6300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(1) Hardware optical line issues (connectors or feedthrough); (2) SPD tracking issues;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C3ABE-E006-D0F1-42B4-266DFE6821A9}"/>
              </a:ext>
            </a:extLst>
          </p:cNvPr>
          <p:cNvSpPr txBox="1"/>
          <p:nvPr/>
        </p:nvSpPr>
        <p:spPr>
          <a:xfrm>
            <a:off x="7769947" y="1186048"/>
            <a:ext cx="153422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MQXFS7a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7DF6DB-2695-8517-69E8-EA10F1DDB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1069" y="2306188"/>
            <a:ext cx="1924365" cy="10776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E3BD68-5377-86C0-6A76-3C5911DE4A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944"/>
          <a:stretch/>
        </p:blipFill>
        <p:spPr>
          <a:xfrm>
            <a:off x="7224072" y="1541315"/>
            <a:ext cx="1043575" cy="19034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81257F-2C32-96FB-C4FD-D2AA6FB059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3" t="54536" r="52409" b="11445"/>
          <a:stretch/>
        </p:blipFill>
        <p:spPr>
          <a:xfrm>
            <a:off x="8026204" y="3259247"/>
            <a:ext cx="660459" cy="6191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2F50D8-8D09-EF0E-73C6-627C6EA5F9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3568" y="1878422"/>
            <a:ext cx="812089" cy="320741"/>
          </a:xfrm>
          <a:prstGeom prst="rect">
            <a:avLst/>
          </a:prstGeom>
        </p:spPr>
      </p:pic>
      <p:pic>
        <p:nvPicPr>
          <p:cNvPr id="15" name="Picture 14" descr="G:\Departments\EN\Groups\MME\Sections and Activities\MechanicalMeasurement\Data\2017\EDMS_1851752\MQXFB_PICTURES\Flanges soldering test\20190604_145933.jpg">
            <a:extLst>
              <a:ext uri="{FF2B5EF4-FFF2-40B4-BE49-F238E27FC236}">
                <a16:creationId xmlns:a16="http://schemas.microsoft.com/office/drawing/2014/main" id="{57D8124B-0706-E507-0949-56D3E8DE88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0" t="13766" r="8284" b="32483"/>
          <a:stretch/>
        </p:blipFill>
        <p:spPr bwMode="auto">
          <a:xfrm>
            <a:off x="7352818" y="4731368"/>
            <a:ext cx="2001054" cy="10398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85BD0BA-81B2-1978-B395-8506D98981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119" t="12931" r="8837" b="27355"/>
          <a:stretch/>
        </p:blipFill>
        <p:spPr>
          <a:xfrm>
            <a:off x="9786672" y="4744835"/>
            <a:ext cx="1857238" cy="10263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1B200F-F403-AE4E-0E75-B6A54198E6D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6" t="54536" r="11444" b="11444"/>
          <a:stretch/>
        </p:blipFill>
        <p:spPr>
          <a:xfrm>
            <a:off x="10112935" y="5557524"/>
            <a:ext cx="669788" cy="6697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71B4ECF-008C-D55D-DDD8-9F3612F69D7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116" y="5530416"/>
            <a:ext cx="647008" cy="6763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EAB2FD0-E624-F65C-8024-61456B0EE4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37140"/>
          <a:stretch/>
        </p:blipFill>
        <p:spPr>
          <a:xfrm>
            <a:off x="9786031" y="1421799"/>
            <a:ext cx="1820410" cy="2349059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3F977DC-31C0-770F-B901-117FAC5547D7}"/>
              </a:ext>
            </a:extLst>
          </p:cNvPr>
          <p:cNvCxnSpPr>
            <a:cxnSpLocks/>
          </p:cNvCxnSpPr>
          <p:nvPr/>
        </p:nvCxnSpPr>
        <p:spPr>
          <a:xfrm>
            <a:off x="9476828" y="1327868"/>
            <a:ext cx="0" cy="490269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D20198C-1C85-0DD7-9C7A-3D504C70F6A3}"/>
              </a:ext>
            </a:extLst>
          </p:cNvPr>
          <p:cNvSpPr txBox="1"/>
          <p:nvPr/>
        </p:nvSpPr>
        <p:spPr>
          <a:xfrm>
            <a:off x="9734310" y="1179682"/>
            <a:ext cx="196196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MQXFS7b; 7c; 7d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0C23E55-BEC7-3728-CA0D-CABCA4C8FEA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6" t="54536" r="11444" b="11444"/>
          <a:stretch/>
        </p:blipFill>
        <p:spPr>
          <a:xfrm>
            <a:off x="10438157" y="3283098"/>
            <a:ext cx="669788" cy="66978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3291E6-14D9-04D6-8E07-6732C7298C2D}"/>
              </a:ext>
            </a:extLst>
          </p:cNvPr>
          <p:cNvCxnSpPr>
            <a:cxnSpLocks/>
          </p:cNvCxnSpPr>
          <p:nvPr/>
        </p:nvCxnSpPr>
        <p:spPr>
          <a:xfrm>
            <a:off x="7212013" y="4014794"/>
            <a:ext cx="4572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CF62CE1-E835-E8CC-D4BB-B4E1E0B77208}"/>
              </a:ext>
            </a:extLst>
          </p:cNvPr>
          <p:cNvSpPr txBox="1"/>
          <p:nvPr/>
        </p:nvSpPr>
        <p:spPr>
          <a:xfrm>
            <a:off x="7276599" y="4238925"/>
            <a:ext cx="20859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MQXFBP1: VACOM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35A1DF-FB8A-7E38-1037-EC0E7C2E2376}"/>
              </a:ext>
            </a:extLst>
          </p:cNvPr>
          <p:cNvSpPr txBox="1"/>
          <p:nvPr/>
        </p:nvSpPr>
        <p:spPr>
          <a:xfrm>
            <a:off x="9658960" y="4212141"/>
            <a:ext cx="20766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MQXFBP2 and P3: SEDI-ATI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AD92AD-36DD-4786-84BF-0C87B6CCF0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062" y="5541438"/>
            <a:ext cx="647008" cy="67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4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AB3D-CCD7-9BD1-D815-79057BB24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41845"/>
          </a:xfrm>
        </p:spPr>
        <p:txBody>
          <a:bodyPr/>
          <a:lstStyle/>
          <a:p>
            <a:r>
              <a:rPr lang="en-US" dirty="0"/>
              <a:t>Introduction : Optical power budget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C45F9-F42E-F25F-7068-4CB8BB85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8BF7-56A0-4666-AD07-30EB56CE7DD3}" type="datetime1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700DF-B7E6-03D4-B492-925434C2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EB46F-C377-557A-E127-1032A6D3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Fiber: Loss in Fiber Optic Performance - Cablesys.com">
            <a:extLst>
              <a:ext uri="{FF2B5EF4-FFF2-40B4-BE49-F238E27FC236}">
                <a16:creationId xmlns:a16="http://schemas.microsoft.com/office/drawing/2014/main" id="{F6F32C84-F475-FDF0-4E68-7F744E1CBA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" t="4711" r="1657" b="5649"/>
          <a:stretch/>
        </p:blipFill>
        <p:spPr bwMode="auto">
          <a:xfrm>
            <a:off x="1076131" y="1193609"/>
            <a:ext cx="4611699" cy="198417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3F0890-8F1A-525B-BB31-02A54353DA55}"/>
              </a:ext>
            </a:extLst>
          </p:cNvPr>
          <p:cNvSpPr txBox="1"/>
          <p:nvPr/>
        </p:nvSpPr>
        <p:spPr>
          <a:xfrm>
            <a:off x="8054908" y="4697601"/>
            <a:ext cx="22892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Loss in optical fiber performance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18239C-DEF1-D438-F34A-60414642FD23}"/>
                  </a:ext>
                </a:extLst>
              </p:cNvPr>
              <p:cNvSpPr txBox="1"/>
              <p:nvPr/>
            </p:nvSpPr>
            <p:spPr>
              <a:xfrm>
                <a:off x="7921147" y="5480913"/>
                <a:ext cx="2556767" cy="731520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𝐿𝑜𝑠𝑠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18239C-DEF1-D438-F34A-60414642F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147" y="5480913"/>
                <a:ext cx="2556767" cy="7315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4" name="Picture 10" descr="Power Budget: What Is It and How to Make It Right?">
            <a:extLst>
              <a:ext uri="{FF2B5EF4-FFF2-40B4-BE49-F238E27FC236}">
                <a16:creationId xmlns:a16="http://schemas.microsoft.com/office/drawing/2014/main" id="{37E85C6A-DB1C-2DD6-FA1B-11C8C1147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936" y="1381140"/>
            <a:ext cx="5260097" cy="138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ower Budget: What Is It and How to Make It Right?">
            <a:extLst>
              <a:ext uri="{FF2B5EF4-FFF2-40B4-BE49-F238E27FC236}">
                <a16:creationId xmlns:a16="http://schemas.microsoft.com/office/drawing/2014/main" id="{90939CB7-3925-78D9-E2AF-B91478C6D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915" y="3225556"/>
            <a:ext cx="5260098" cy="224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A4F8DAA-E43D-ACDD-53A6-912D4E3F30C4}"/>
              </a:ext>
            </a:extLst>
          </p:cNvPr>
          <p:cNvSpPr/>
          <p:nvPr/>
        </p:nvSpPr>
        <p:spPr>
          <a:xfrm>
            <a:off x="8079767" y="1381140"/>
            <a:ext cx="13716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E2EFB3-F3C2-DE81-DDD5-EDFA68263662}"/>
              </a:ext>
            </a:extLst>
          </p:cNvPr>
          <p:cNvSpPr/>
          <p:nvPr/>
        </p:nvSpPr>
        <p:spPr>
          <a:xfrm>
            <a:off x="6601837" y="3362130"/>
            <a:ext cx="959797" cy="408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ABF985-C3A9-AED0-C1FF-00314CD4B97B}"/>
              </a:ext>
            </a:extLst>
          </p:cNvPr>
          <p:cNvSpPr/>
          <p:nvPr/>
        </p:nvSpPr>
        <p:spPr>
          <a:xfrm>
            <a:off x="6601837" y="4668976"/>
            <a:ext cx="959797" cy="408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3D771B-10CD-3A4B-6508-A291315B23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284" y="3225556"/>
            <a:ext cx="3771628" cy="28287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18BB3D-E18B-F8E9-2E99-D147F419C8BB}"/>
              </a:ext>
            </a:extLst>
          </p:cNvPr>
          <p:cNvSpPr txBox="1"/>
          <p:nvPr/>
        </p:nvSpPr>
        <p:spPr>
          <a:xfrm>
            <a:off x="1847849" y="6018732"/>
            <a:ext cx="3449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Effects on FBG measurements</a:t>
            </a:r>
          </a:p>
        </p:txBody>
      </p:sp>
    </p:spTree>
    <p:extLst>
      <p:ext uri="{BB962C8B-B14F-4D97-AF65-F5344CB8AC3E}">
        <p14:creationId xmlns:p14="http://schemas.microsoft.com/office/powerpoint/2010/main" val="100059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83E80-33D2-4076-B0DB-AB10EBD94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Optical feedthrough box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8DE3F-BB0D-4D79-879C-744094843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E488B1-46D3-4359-BA01-0A0F09582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566E-7BE4-41B6-89DE-1A5806DF5B02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1C7C9C-F406-45D0-9DBD-4881CF16BF96}"/>
              </a:ext>
            </a:extLst>
          </p:cNvPr>
          <p:cNvSpPr txBox="1"/>
          <p:nvPr/>
        </p:nvSpPr>
        <p:spPr bwMode="auto">
          <a:xfrm>
            <a:off x="8793456" y="1897039"/>
            <a:ext cx="3179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SEDI-ATI company</a:t>
            </a:r>
          </a:p>
          <a:p>
            <a:endParaRPr lang="en-US" b="1" dirty="0"/>
          </a:p>
          <a:p>
            <a:r>
              <a:rPr lang="en-US" b="1" dirty="0"/>
              <a:t>2 flanges:</a:t>
            </a:r>
          </a:p>
          <a:p>
            <a:r>
              <a:rPr lang="en-US" b="1" dirty="0"/>
              <a:t>Flange 1 :</a:t>
            </a:r>
            <a:r>
              <a:rPr lang="en-US" dirty="0"/>
              <a:t> 8 FC/APC connectors welded on it,</a:t>
            </a:r>
          </a:p>
          <a:p>
            <a:r>
              <a:rPr lang="en-US" b="1" dirty="0"/>
              <a:t>Flange 2 : </a:t>
            </a:r>
            <a:r>
              <a:rPr lang="en-US" dirty="0"/>
              <a:t>8 optical fibers with FC/APC connectors in the extremities screwed on it.</a:t>
            </a:r>
          </a:p>
          <a:p>
            <a:endParaRPr lang="en-US" dirty="0"/>
          </a:p>
          <a:p>
            <a:r>
              <a:rPr lang="en-US" dirty="0"/>
              <a:t>Optical fibers with stainless steel buffer.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E5B433-FCDB-4ABD-B046-179850156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840" y="3163003"/>
            <a:ext cx="6104351" cy="2816487"/>
          </a:xfrm>
          <a:prstGeom prst="rect">
            <a:avLst/>
          </a:prstGeom>
        </p:spPr>
      </p:pic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25198993-E52A-BAC4-3581-AD13ACBAAC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7679"/>
          <a:stretch/>
        </p:blipFill>
        <p:spPr>
          <a:xfrm>
            <a:off x="578121" y="1213456"/>
            <a:ext cx="4885979" cy="1794898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2B18AB4F-E49D-C227-FE9A-E3DFE74A08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4" t="52006" r="26209" b="1358"/>
          <a:stretch/>
        </p:blipFill>
        <p:spPr>
          <a:xfrm>
            <a:off x="5464100" y="1107697"/>
            <a:ext cx="3179929" cy="20192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648A0B-ADE4-FF36-2F06-40290EE25EA7}"/>
              </a:ext>
            </a:extLst>
          </p:cNvPr>
          <p:cNvSpPr txBox="1"/>
          <p:nvPr/>
        </p:nvSpPr>
        <p:spPr>
          <a:xfrm>
            <a:off x="2271814" y="5264368"/>
            <a:ext cx="749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510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F74F81-A7DA-CD8F-E2F2-7F09D290C272}"/>
              </a:ext>
            </a:extLst>
          </p:cNvPr>
          <p:cNvSpPr txBox="1"/>
          <p:nvPr/>
        </p:nvSpPr>
        <p:spPr>
          <a:xfrm>
            <a:off x="4407793" y="5210369"/>
            <a:ext cx="12374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250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69615A-066C-F293-172A-ACDD4F2EF4C5}"/>
              </a:ext>
            </a:extLst>
          </p:cNvPr>
          <p:cNvCxnSpPr/>
          <p:nvPr/>
        </p:nvCxnSpPr>
        <p:spPr>
          <a:xfrm>
            <a:off x="2036064" y="5506548"/>
            <a:ext cx="106680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76DA2C-50EA-6869-BD10-EE8E567AE168}"/>
              </a:ext>
            </a:extLst>
          </p:cNvPr>
          <p:cNvCxnSpPr>
            <a:cxnSpLocks/>
          </p:cNvCxnSpPr>
          <p:nvPr/>
        </p:nvCxnSpPr>
        <p:spPr>
          <a:xfrm>
            <a:off x="4030662" y="5499262"/>
            <a:ext cx="177273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9E89EBF-045C-88E3-A589-D9C11B0DB339}"/>
              </a:ext>
            </a:extLst>
          </p:cNvPr>
          <p:cNvSpPr txBox="1"/>
          <p:nvPr/>
        </p:nvSpPr>
        <p:spPr>
          <a:xfrm>
            <a:off x="3249553" y="5936222"/>
            <a:ext cx="12374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60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2ADF8E-304A-D6A3-8A4B-402B17881C97}"/>
              </a:ext>
            </a:extLst>
          </p:cNvPr>
          <p:cNvCxnSpPr>
            <a:cxnSpLocks/>
          </p:cNvCxnSpPr>
          <p:nvPr/>
        </p:nvCxnSpPr>
        <p:spPr>
          <a:xfrm>
            <a:off x="3102864" y="5658948"/>
            <a:ext cx="92779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3867ADE-D828-B0D6-0281-F3D39AB7197A}"/>
              </a:ext>
            </a:extLst>
          </p:cNvPr>
          <p:cNvSpPr txBox="1"/>
          <p:nvPr/>
        </p:nvSpPr>
        <p:spPr>
          <a:xfrm>
            <a:off x="7692600" y="4535818"/>
            <a:ext cx="803082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1.9 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B6BF6-B7EA-C96F-7306-41492B8DAB10}"/>
              </a:ext>
            </a:extLst>
          </p:cNvPr>
          <p:cNvSpPr txBox="1"/>
          <p:nvPr/>
        </p:nvSpPr>
        <p:spPr>
          <a:xfrm>
            <a:off x="1155989" y="4535817"/>
            <a:ext cx="803082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RT</a:t>
            </a:r>
          </a:p>
        </p:txBody>
      </p:sp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2238EF24-D0CE-5250-E917-A34966711F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0" b="34093"/>
          <a:stretch/>
        </p:blipFill>
        <p:spPr>
          <a:xfrm>
            <a:off x="9000060" y="5619751"/>
            <a:ext cx="1307451" cy="457704"/>
          </a:xfrm>
          <a:prstGeom prst="rect">
            <a:avLst/>
          </a:prstGeom>
        </p:spPr>
      </p:pic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5A0360DF-DD17-2299-8090-9AD263E16A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091" y="5384364"/>
            <a:ext cx="992810" cy="666705"/>
          </a:xfrm>
          <a:prstGeom prst="rect">
            <a:avLst/>
          </a:prstGeom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11AF4F22-3B24-FFC3-012F-2BE029629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BD8C8-2723-4B9E-9301-F475FA76B16E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77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Failure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DE75CB20-0451-1D39-2979-4ECFAEB5E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4" y="1424624"/>
            <a:ext cx="4023360" cy="30175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625CDD-E315-E942-259E-6E9B663FD673}"/>
              </a:ext>
            </a:extLst>
          </p:cNvPr>
          <p:cNvSpPr txBox="1"/>
          <p:nvPr/>
        </p:nvSpPr>
        <p:spPr>
          <a:xfrm>
            <a:off x="2249804" y="4442144"/>
            <a:ext cx="7028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i="1" dirty="0"/>
              <a:t>RT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09DA7BA-FA21-E74C-988D-793EEB7AE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9684C9-EB77-4231-763A-D8DA617A185A}"/>
              </a:ext>
            </a:extLst>
          </p:cNvPr>
          <p:cNvSpPr txBox="1"/>
          <p:nvPr/>
        </p:nvSpPr>
        <p:spPr>
          <a:xfrm>
            <a:off x="798576" y="1234063"/>
            <a:ext cx="7181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Full spectra saved during cooldown for each optical fiber channels.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3711A80-040B-3E9C-2456-FE1DA8DDAC2F}"/>
              </a:ext>
            </a:extLst>
          </p:cNvPr>
          <p:cNvCxnSpPr/>
          <p:nvPr/>
        </p:nvCxnSpPr>
        <p:spPr>
          <a:xfrm>
            <a:off x="1404731" y="2633820"/>
            <a:ext cx="0" cy="73152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B387E9-0C60-51AA-3A44-912A65D0FF36}"/>
              </a:ext>
            </a:extLst>
          </p:cNvPr>
          <p:cNvSpPr txBox="1"/>
          <p:nvPr/>
        </p:nvSpPr>
        <p:spPr>
          <a:xfrm>
            <a:off x="1099931" y="2346649"/>
            <a:ext cx="9631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FBG peaks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DB67AD-1361-D25E-279F-870A91305E92}"/>
              </a:ext>
            </a:extLst>
          </p:cNvPr>
          <p:cNvCxnSpPr/>
          <p:nvPr/>
        </p:nvCxnSpPr>
        <p:spPr>
          <a:xfrm>
            <a:off x="1691243" y="2633820"/>
            <a:ext cx="0" cy="45720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017D595-1869-3D08-AEE2-87D246805E9C}"/>
              </a:ext>
            </a:extLst>
          </p:cNvPr>
          <p:cNvSpPr txBox="1"/>
          <p:nvPr/>
        </p:nvSpPr>
        <p:spPr>
          <a:xfrm>
            <a:off x="4771952" y="5100469"/>
            <a:ext cx="417576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/>
              <a:t>4.5 K (QLFA1_S_TT140 Magnet inlet temperature)</a:t>
            </a:r>
          </a:p>
          <a:p>
            <a:r>
              <a:rPr lang="en-US" sz="1100" b="1" i="1" dirty="0"/>
              <a:t>85 K</a:t>
            </a:r>
            <a:r>
              <a:rPr lang="en-US" sz="1100" i="1" dirty="0"/>
              <a:t> (QLFA1_S_TT151)</a:t>
            </a: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9FDF754E-0868-3B7C-2351-29964E334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574" y="1944006"/>
            <a:ext cx="4023360" cy="3017520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B03CC7F2-20E2-EB5A-BF87-A37A0314B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104" y="2657189"/>
            <a:ext cx="3728920" cy="27966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751E83-7518-8DD9-95FF-A7DB94353AEA}"/>
              </a:ext>
            </a:extLst>
          </p:cNvPr>
          <p:cNvSpPr txBox="1"/>
          <p:nvPr/>
        </p:nvSpPr>
        <p:spPr>
          <a:xfrm>
            <a:off x="9662150" y="4075505"/>
            <a:ext cx="212186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i="1" dirty="0"/>
              <a:t>4.5 K </a:t>
            </a:r>
            <a:r>
              <a:rPr lang="en-US" sz="1100" i="1" dirty="0"/>
              <a:t>stable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79F65C-0570-F8B2-CE69-B8DD5995E255}"/>
              </a:ext>
            </a:extLst>
          </p:cNvPr>
          <p:cNvCxnSpPr>
            <a:cxnSpLocks/>
          </p:cNvCxnSpPr>
          <p:nvPr/>
        </p:nvCxnSpPr>
        <p:spPr>
          <a:xfrm>
            <a:off x="10135965" y="4442541"/>
            <a:ext cx="0" cy="651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D1AD6C-DAF8-5528-D629-2F6E5E106AC6}"/>
              </a:ext>
            </a:extLst>
          </p:cNvPr>
          <p:cNvSpPr txBox="1"/>
          <p:nvPr/>
        </p:nvSpPr>
        <p:spPr>
          <a:xfrm>
            <a:off x="8657685" y="5663496"/>
            <a:ext cx="29565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CO118 RE Z : -115 um/m</a:t>
            </a:r>
          </a:p>
          <a:p>
            <a:pPr algn="l"/>
            <a:r>
              <a:rPr lang="en-US" dirty="0"/>
              <a:t>CO118 RE T : -297 um/m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78C69A-1FFE-0E61-5D95-AFD08C480CA2}"/>
              </a:ext>
            </a:extLst>
          </p:cNvPr>
          <p:cNvSpPr txBox="1"/>
          <p:nvPr/>
        </p:nvSpPr>
        <p:spPr>
          <a:xfrm>
            <a:off x="1771013" y="5577966"/>
            <a:ext cx="584633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55563" algn="ctr"/>
            <a:r>
              <a:rPr lang="en-US" dirty="0"/>
              <a:t>Gradual optical losses during cool down were observed (only 2 FBGs   remained operational at 4.5 K)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83E2CAC-ECEF-ED63-77F3-9B0BBD553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DA4DD-EFCA-44B1-AFA4-5951BFAF5BAC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59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Failure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42235DD-F473-B204-6438-93D70B0433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" t="20042"/>
          <a:stretch/>
        </p:blipFill>
        <p:spPr>
          <a:xfrm>
            <a:off x="451104" y="2000898"/>
            <a:ext cx="7600708" cy="38116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9CCB52-38D1-C95E-5F5F-A8F6931A693C}"/>
              </a:ext>
            </a:extLst>
          </p:cNvPr>
          <p:cNvSpPr txBox="1"/>
          <p:nvPr/>
        </p:nvSpPr>
        <p:spPr>
          <a:xfrm>
            <a:off x="1044015" y="2450427"/>
            <a:ext cx="1664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5m </a:t>
            </a:r>
            <a:r>
              <a:rPr lang="en-US" sz="1200" dirty="0" err="1">
                <a:solidFill>
                  <a:srgbClr val="00B050"/>
                </a:solidFill>
              </a:rPr>
              <a:t>patchcords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400DB8-0670-B02C-CDA4-613E44C8AB87}"/>
              </a:ext>
            </a:extLst>
          </p:cNvPr>
          <p:cNvSpPr txBox="1"/>
          <p:nvPr/>
        </p:nvSpPr>
        <p:spPr>
          <a:xfrm>
            <a:off x="2692481" y="2542760"/>
            <a:ext cx="1664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4.8 m Fischer </a:t>
            </a:r>
            <a:r>
              <a:rPr lang="en-US" sz="1200" dirty="0" err="1">
                <a:solidFill>
                  <a:srgbClr val="00B050"/>
                </a:solidFill>
              </a:rPr>
              <a:t>patchcords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8B6746-9A5E-6448-D53D-333A027C3EB5}"/>
              </a:ext>
            </a:extLst>
          </p:cNvPr>
          <p:cNvSpPr txBox="1"/>
          <p:nvPr/>
        </p:nvSpPr>
        <p:spPr>
          <a:xfrm>
            <a:off x="4255008" y="2616810"/>
            <a:ext cx="16642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6.5 m Fischer </a:t>
            </a:r>
            <a:r>
              <a:rPr lang="en-US" sz="1200" dirty="0" err="1">
                <a:solidFill>
                  <a:srgbClr val="00B050"/>
                </a:solidFill>
              </a:rPr>
              <a:t>patchcords</a:t>
            </a:r>
            <a:endParaRPr lang="en-US" sz="1200" dirty="0">
              <a:solidFill>
                <a:srgbClr val="00B050"/>
              </a:solidFill>
            </a:endParaRPr>
          </a:p>
          <a:p>
            <a:pPr algn="l"/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A85D0D-C998-4291-EF19-13A869F3E40D}"/>
              </a:ext>
            </a:extLst>
          </p:cNvPr>
          <p:cNvSpPr txBox="1"/>
          <p:nvPr/>
        </p:nvSpPr>
        <p:spPr>
          <a:xfrm>
            <a:off x="3358896" y="5861672"/>
            <a:ext cx="25603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CH3 (CO118)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1D0FD2-EB83-E08D-F4AB-AF452428C1B2}"/>
              </a:ext>
            </a:extLst>
          </p:cNvPr>
          <p:cNvSpPr txBox="1"/>
          <p:nvPr/>
        </p:nvSpPr>
        <p:spPr>
          <a:xfrm>
            <a:off x="5608320" y="2358094"/>
            <a:ext cx="1664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Optical feedthrough box 0.82 m in total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5081EA-E126-FD35-6D75-E5B07CCBAEA0}"/>
              </a:ext>
            </a:extLst>
          </p:cNvPr>
          <p:cNvCxnSpPr>
            <a:cxnSpLocks/>
          </p:cNvCxnSpPr>
          <p:nvPr/>
        </p:nvCxnSpPr>
        <p:spPr>
          <a:xfrm>
            <a:off x="713232" y="2882854"/>
            <a:ext cx="1645920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BDF4C4-ECEE-3D09-93E2-250CC3706589}"/>
              </a:ext>
            </a:extLst>
          </p:cNvPr>
          <p:cNvCxnSpPr/>
          <p:nvPr/>
        </p:nvCxnSpPr>
        <p:spPr>
          <a:xfrm>
            <a:off x="2383536" y="3060192"/>
            <a:ext cx="1408176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AD175E-EB64-1ECA-4D20-7A7EC73FDD0B}"/>
              </a:ext>
            </a:extLst>
          </p:cNvPr>
          <p:cNvCxnSpPr>
            <a:cxnSpLocks/>
          </p:cNvCxnSpPr>
          <p:nvPr/>
        </p:nvCxnSpPr>
        <p:spPr>
          <a:xfrm>
            <a:off x="3840480" y="3182112"/>
            <a:ext cx="1993392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78BD27-DF05-E744-8BE4-D392A92FF8F4}"/>
              </a:ext>
            </a:extLst>
          </p:cNvPr>
          <p:cNvCxnSpPr/>
          <p:nvPr/>
        </p:nvCxnSpPr>
        <p:spPr>
          <a:xfrm>
            <a:off x="5815584" y="3364992"/>
            <a:ext cx="274320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FD4F51EE-A356-7CD1-581E-5238CA541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7923F7-C84C-CDC7-E5AE-588EB1AF3C6A}"/>
              </a:ext>
            </a:extLst>
          </p:cNvPr>
          <p:cNvCxnSpPr/>
          <p:nvPr/>
        </p:nvCxnSpPr>
        <p:spPr>
          <a:xfrm>
            <a:off x="5809488" y="3925824"/>
            <a:ext cx="16459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59B2695-6B49-3E95-D22B-2E9851413659}"/>
              </a:ext>
            </a:extLst>
          </p:cNvPr>
          <p:cNvCxnSpPr/>
          <p:nvPr/>
        </p:nvCxnSpPr>
        <p:spPr>
          <a:xfrm>
            <a:off x="5992368" y="3962400"/>
            <a:ext cx="10058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5CBE47C-28FC-6BDA-6785-B9327A525DB9}"/>
              </a:ext>
            </a:extLst>
          </p:cNvPr>
          <p:cNvCxnSpPr/>
          <p:nvPr/>
        </p:nvCxnSpPr>
        <p:spPr>
          <a:xfrm flipH="1">
            <a:off x="5998464" y="4501674"/>
            <a:ext cx="0" cy="5425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F25E4B4-3AE1-0F5D-9B74-56FEB9FD10DB}"/>
              </a:ext>
            </a:extLst>
          </p:cNvPr>
          <p:cNvSpPr txBox="1"/>
          <p:nvPr/>
        </p:nvSpPr>
        <p:spPr>
          <a:xfrm>
            <a:off x="5456706" y="5012696"/>
            <a:ext cx="72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1</a:t>
            </a:r>
            <a:r>
              <a:rPr lang="en-US" sz="1200" baseline="30000" dirty="0">
                <a:solidFill>
                  <a:srgbClr val="FF0000"/>
                </a:solidFill>
              </a:rPr>
              <a:t>st</a:t>
            </a:r>
            <a:r>
              <a:rPr lang="en-US" sz="1200" dirty="0">
                <a:solidFill>
                  <a:srgbClr val="FF0000"/>
                </a:solidFill>
              </a:rPr>
              <a:t> flange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AD09FF-A313-1297-E75C-EDDBABCB71C2}"/>
              </a:ext>
            </a:extLst>
          </p:cNvPr>
          <p:cNvSpPr txBox="1"/>
          <p:nvPr/>
        </p:nvSpPr>
        <p:spPr>
          <a:xfrm>
            <a:off x="6042660" y="5320283"/>
            <a:ext cx="72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2nd flange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F8C21A2-A2BA-3D74-7427-28B7B2215126}"/>
              </a:ext>
            </a:extLst>
          </p:cNvPr>
          <p:cNvCxnSpPr/>
          <p:nvPr/>
        </p:nvCxnSpPr>
        <p:spPr>
          <a:xfrm flipH="1">
            <a:off x="5818676" y="4089353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0156F72-E04B-8CDC-690F-674A2D94D7A9}"/>
              </a:ext>
            </a:extLst>
          </p:cNvPr>
          <p:cNvSpPr txBox="1"/>
          <p:nvPr/>
        </p:nvSpPr>
        <p:spPr>
          <a:xfrm>
            <a:off x="4249699" y="4517452"/>
            <a:ext cx="18645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Fischer to stainless steel optical fiber connection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4037A28-E1C7-2054-3284-52C46F6637B3}"/>
              </a:ext>
            </a:extLst>
          </p:cNvPr>
          <p:cNvCxnSpPr/>
          <p:nvPr/>
        </p:nvCxnSpPr>
        <p:spPr>
          <a:xfrm flipH="1">
            <a:off x="6102096" y="4538250"/>
            <a:ext cx="0" cy="7772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5857E2C-3CD5-111B-55F1-C435DA23ECB8}"/>
              </a:ext>
            </a:extLst>
          </p:cNvPr>
          <p:cNvSpPr/>
          <p:nvPr/>
        </p:nvSpPr>
        <p:spPr>
          <a:xfrm>
            <a:off x="6042660" y="4151376"/>
            <a:ext cx="143994" cy="1323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4FC8244-93F3-543F-0CFB-762591F010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99"/>
          <a:stretch/>
        </p:blipFill>
        <p:spPr>
          <a:xfrm>
            <a:off x="8715411" y="2542759"/>
            <a:ext cx="1969734" cy="189332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0C7EF7C-5D80-CD86-9FB5-D9B26C797962}"/>
              </a:ext>
            </a:extLst>
          </p:cNvPr>
          <p:cNvSpPr/>
          <p:nvPr/>
        </p:nvSpPr>
        <p:spPr>
          <a:xfrm>
            <a:off x="9291389" y="3314753"/>
            <a:ext cx="1393756" cy="10300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440AC1-97B9-A445-880E-1A4C1BCE7463}"/>
              </a:ext>
            </a:extLst>
          </p:cNvPr>
          <p:cNvCxnSpPr>
            <a:cxnSpLocks/>
            <a:stCxn id="5" idx="3"/>
            <a:endCxn id="38" idx="1"/>
          </p:cNvCxnSpPr>
          <p:nvPr/>
        </p:nvCxnSpPr>
        <p:spPr>
          <a:xfrm flipV="1">
            <a:off x="6186654" y="3829799"/>
            <a:ext cx="3104735" cy="3877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A711641-E506-35D4-BABB-FEB8F147FF33}"/>
              </a:ext>
            </a:extLst>
          </p:cNvPr>
          <p:cNvSpPr txBox="1"/>
          <p:nvPr/>
        </p:nvSpPr>
        <p:spPr>
          <a:xfrm>
            <a:off x="8572501" y="4714289"/>
            <a:ext cx="301752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2 peaks at this location showing to loss from both </a:t>
            </a:r>
            <a:r>
              <a:rPr lang="en-US" dirty="0" err="1"/>
              <a:t>connectorizations</a:t>
            </a:r>
            <a:r>
              <a:rPr lang="en-US" dirty="0"/>
              <a:t> in the 2</a:t>
            </a:r>
            <a:r>
              <a:rPr lang="en-US" baseline="30000" dirty="0"/>
              <a:t>nd</a:t>
            </a:r>
            <a:r>
              <a:rPr lang="en-US" dirty="0"/>
              <a:t> flange.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6D944C8-913F-F8D8-4705-C8995F653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0947" y="769618"/>
            <a:ext cx="2989643" cy="1538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52795F-CEBD-E5A4-DD9A-0FFC6E60F1BC}"/>
              </a:ext>
            </a:extLst>
          </p:cNvPr>
          <p:cNvSpPr txBox="1"/>
          <p:nvPr/>
        </p:nvSpPr>
        <p:spPr>
          <a:xfrm>
            <a:off x="621410" y="1172025"/>
            <a:ext cx="7234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Investigations with the Luna distributed strain sensing interrogator, based on optical frequency domain reflectometer (OFDR).</a:t>
            </a:r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70161254-D862-0B1B-0AA2-24E22665328E}"/>
              </a:ext>
            </a:extLst>
          </p:cNvPr>
          <p:cNvSpPr/>
          <p:nvPr/>
        </p:nvSpPr>
        <p:spPr>
          <a:xfrm>
            <a:off x="9136049" y="3314753"/>
            <a:ext cx="453224" cy="53112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D78809-8595-57FF-6ECF-965E87033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0ECD-FFCE-4463-B8B1-89B3365A92D3}" type="datetime1">
              <a:rPr lang="en-US" smtClean="0"/>
              <a:t>10/19/2022</a:t>
            </a:fld>
            <a:endParaRPr lang="en-US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B39A40E1-456E-58D2-7807-7067232A580F}"/>
              </a:ext>
            </a:extLst>
          </p:cNvPr>
          <p:cNvSpPr/>
          <p:nvPr/>
        </p:nvSpPr>
        <p:spPr>
          <a:xfrm>
            <a:off x="694661" y="5707884"/>
            <a:ext cx="3127248" cy="3075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Outside cryostat connections</a:t>
            </a:r>
            <a:endParaRPr lang="en-US" dirty="0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376C58F0-A695-43A0-9163-0A1CFFF30B12}"/>
              </a:ext>
            </a:extLst>
          </p:cNvPr>
          <p:cNvSpPr/>
          <p:nvPr/>
        </p:nvSpPr>
        <p:spPr>
          <a:xfrm>
            <a:off x="6069222" y="5701433"/>
            <a:ext cx="1959839" cy="3075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Cold Mass</a:t>
            </a:r>
            <a:endParaRPr lang="en-US" dirty="0"/>
          </a:p>
        </p:txBody>
      </p: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6973765E-9514-3BF4-03C2-9EFCD5FEA094}"/>
              </a:ext>
            </a:extLst>
          </p:cNvPr>
          <p:cNvSpPr/>
          <p:nvPr/>
        </p:nvSpPr>
        <p:spPr>
          <a:xfrm>
            <a:off x="3857256" y="5699145"/>
            <a:ext cx="1959839" cy="3075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Vacuum Vessel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9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Failure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9</a:t>
            </a:fld>
            <a:endParaRPr lang="en-US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FD4F51EE-A356-7CD1-581E-5238CA541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MQXFB Magnets : Optical feedthrough issues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4F9A7D-AA44-5543-1EC1-34BBD63D8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667" y="840709"/>
            <a:ext cx="4062747" cy="18745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265EED-DE50-6759-180D-D1FA9B29A17B}"/>
              </a:ext>
            </a:extLst>
          </p:cNvPr>
          <p:cNvSpPr txBox="1"/>
          <p:nvPr/>
        </p:nvSpPr>
        <p:spPr>
          <a:xfrm>
            <a:off x="621411" y="1257369"/>
            <a:ext cx="674944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Mounting operation story: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Wrong flange first welded; it was difficult to screw the feedthrough lines;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 tooling was used to tighten the connectors.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A picture containing indoor, dish&#10;&#10;Description automatically generated">
            <a:extLst>
              <a:ext uri="{FF2B5EF4-FFF2-40B4-BE49-F238E27FC236}">
                <a16:creationId xmlns:a16="http://schemas.microsoft.com/office/drawing/2014/main" id="{B0478E0E-9988-AFA0-95F8-86AF5E4B29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11"/>
          <a:stretch/>
        </p:blipFill>
        <p:spPr>
          <a:xfrm rot="5400000">
            <a:off x="7066331" y="3548861"/>
            <a:ext cx="2396259" cy="2260940"/>
          </a:xfrm>
          <a:prstGeom prst="rect">
            <a:avLst/>
          </a:prstGeom>
        </p:spPr>
      </p:pic>
      <p:pic>
        <p:nvPicPr>
          <p:cNvPr id="8" name="Picture 7" descr="A picture containing person&#10;&#10;Description automatically generated">
            <a:extLst>
              <a:ext uri="{FF2B5EF4-FFF2-40B4-BE49-F238E27FC236}">
                <a16:creationId xmlns:a16="http://schemas.microsoft.com/office/drawing/2014/main" id="{2F390336-798A-AD82-1799-B25EC25710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3" t="9105" r="10258" b="16173"/>
          <a:stretch/>
        </p:blipFill>
        <p:spPr>
          <a:xfrm rot="5400000">
            <a:off x="9034554" y="3471859"/>
            <a:ext cx="3224784" cy="22573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6F6022-7185-6964-CC0B-2FAE7BE579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9026" y="3196361"/>
            <a:ext cx="4145626" cy="3016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F19262-6305-16A0-D420-F8375691B656}"/>
              </a:ext>
            </a:extLst>
          </p:cNvPr>
          <p:cNvSpPr txBox="1"/>
          <p:nvPr/>
        </p:nvSpPr>
        <p:spPr>
          <a:xfrm>
            <a:off x="621411" y="2812509"/>
            <a:ext cx="67494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Additional tests were performed afterward to quantify this effect :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EF6D35A-BE61-B0F8-5089-B9DCBBFE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B002-302B-41CE-B056-2F2A5646766B}" type="datetime1">
              <a:rPr lang="en-US" smtClean="0"/>
              <a:t>10/19/2022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7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emplate-EN-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2323</TotalTime>
  <Words>1856</Words>
  <Application>Microsoft Office PowerPoint</Application>
  <PresentationFormat>Widescreen</PresentationFormat>
  <Paragraphs>459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Corbel</vt:lpstr>
      <vt:lpstr>Wingdings</vt:lpstr>
      <vt:lpstr>Template-EN-2021</vt:lpstr>
      <vt:lpstr>MQXFB Magnet Optical feedthrough issues</vt:lpstr>
      <vt:lpstr>PowerPoint Presentation</vt:lpstr>
      <vt:lpstr>Introduction : Coil Instrumentation based on FBG</vt:lpstr>
      <vt:lpstr>Introduction : MQXF story</vt:lpstr>
      <vt:lpstr>Introduction : Optical power budget</vt:lpstr>
      <vt:lpstr>Introduction : Optical feedthrough box design</vt:lpstr>
      <vt:lpstr>MQXFBP3 Failure analysis</vt:lpstr>
      <vt:lpstr>MQXFBP3 Failure analysis</vt:lpstr>
      <vt:lpstr>MQXFBP3 Failure analysis</vt:lpstr>
      <vt:lpstr>MQXFBP3 status</vt:lpstr>
      <vt:lpstr>MQXFBP3 Status</vt:lpstr>
      <vt:lpstr>MQXFBP3 Status</vt:lpstr>
      <vt:lpstr>MQXFB02 solution</vt:lpstr>
      <vt:lpstr>MQXFB02 solution</vt:lpstr>
      <vt:lpstr>Testing plan prior to magnet installation </vt:lpstr>
      <vt:lpstr>Optical feedthrough line testing</vt:lpstr>
      <vt:lpstr>Optical feedthrough line testing</vt:lpstr>
      <vt:lpstr>Optical feedthrough line testing</vt:lpstr>
      <vt:lpstr>Optical feedthrough flange testing at RT</vt:lpstr>
      <vt:lpstr>Optical feedthrough flange testing at RT</vt:lpstr>
      <vt:lpstr>Full box testing down to 4.5 K</vt:lpstr>
      <vt:lpstr>Summary of the testing plan</vt:lpstr>
      <vt:lpstr>Summary of the testing plan</vt:lpstr>
      <vt:lpstr>After welding…</vt:lpstr>
      <vt:lpstr>Conclusions and Next steps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MQXFB02 optical feedthrough</dc:title>
  <dc:creator>Keziban Kandemir</dc:creator>
  <cp:lastModifiedBy>Michael Guinchard</cp:lastModifiedBy>
  <cp:revision>143</cp:revision>
  <dcterms:created xsi:type="dcterms:W3CDTF">2022-09-26T11:52:10Z</dcterms:created>
  <dcterms:modified xsi:type="dcterms:W3CDTF">2022-10-19T11:23:36Z</dcterms:modified>
</cp:coreProperties>
</file>