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28"/>
  </p:notesMasterIdLst>
  <p:handoutMasterIdLst>
    <p:handoutMasterId r:id="rId29"/>
  </p:handoutMasterIdLst>
  <p:sldIdLst>
    <p:sldId id="260" r:id="rId2"/>
    <p:sldId id="285" r:id="rId3"/>
    <p:sldId id="286" r:id="rId4"/>
    <p:sldId id="287" r:id="rId5"/>
    <p:sldId id="290" r:id="rId6"/>
    <p:sldId id="291" r:id="rId7"/>
    <p:sldId id="306" r:id="rId8"/>
    <p:sldId id="305" r:id="rId9"/>
    <p:sldId id="309" r:id="rId10"/>
    <p:sldId id="310" r:id="rId11"/>
    <p:sldId id="311" r:id="rId12"/>
    <p:sldId id="292" r:id="rId13"/>
    <p:sldId id="312" r:id="rId14"/>
    <p:sldId id="294" r:id="rId15"/>
    <p:sldId id="295" r:id="rId16"/>
    <p:sldId id="296" r:id="rId17"/>
    <p:sldId id="297" r:id="rId18"/>
    <p:sldId id="299" r:id="rId19"/>
    <p:sldId id="298" r:id="rId20"/>
    <p:sldId id="301" r:id="rId21"/>
    <p:sldId id="293" r:id="rId22"/>
    <p:sldId id="300" r:id="rId23"/>
    <p:sldId id="304" r:id="rId24"/>
    <p:sldId id="302" r:id="rId25"/>
    <p:sldId id="303" r:id="rId26"/>
    <p:sldId id="308" r:id="rId27"/>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96">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uben Garcia Alia" initials="RGA" lastIdx="1" clrIdx="0">
    <p:extLst>
      <p:ext uri="{19B8F6BF-5375-455C-9EA6-DF929625EA0E}">
        <p15:presenceInfo xmlns:p15="http://schemas.microsoft.com/office/powerpoint/2012/main" userId="S::ruben.garcia.alia@cern.ch::0d622252-54ff-4c3d-aaf0-7d44d531512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8010"/>
    <a:srgbClr val="1EADF0"/>
    <a:srgbClr val="0C377B"/>
    <a:srgbClr val="053299"/>
    <a:srgbClr val="0055A0"/>
    <a:srgbClr val="DC3CB2"/>
    <a:srgbClr val="104282"/>
    <a:srgbClr val="0B387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167" autoAdjust="0"/>
    <p:restoredTop sz="88945" autoAdjust="0"/>
  </p:normalViewPr>
  <p:slideViewPr>
    <p:cSldViewPr snapToGrid="0" snapToObjects="1">
      <p:cViewPr varScale="1">
        <p:scale>
          <a:sx n="112" d="100"/>
          <a:sy n="112" d="100"/>
        </p:scale>
        <p:origin x="403" y="82"/>
      </p:cViewPr>
      <p:guideLst>
        <p:guide orient="horz" pos="1620"/>
        <p:guide pos="2896"/>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napToObjects="1" showGuides="1">
      <p:cViewPr varScale="1">
        <p:scale>
          <a:sx n="65" d="100"/>
          <a:sy n="65" d="100"/>
        </p:scale>
        <p:origin x="845" y="3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commentAuthors" Target="commentAuthor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oleObject" Target="file:///C:\Users\user\ownCloud\Book1.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b="1" dirty="0">
                <a:solidFill>
                  <a:schemeClr val="accent1">
                    <a:lumMod val="10000"/>
                  </a:schemeClr>
                </a:solidFill>
              </a:rPr>
              <a:t>Inverter 45 nm </a:t>
            </a:r>
          </a:p>
        </c:rich>
      </c:tx>
      <c:layout>
        <c:manualLayout>
          <c:xMode val="edge"/>
          <c:yMode val="edge"/>
          <c:x val="0.38230555555555557"/>
          <c:y val="6.0185185185185182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Sheet1!$F$2</c:f>
              <c:strCache>
                <c:ptCount val="1"/>
                <c:pt idx="0">
                  <c:v>Acc</c:v>
                </c:pt>
              </c:strCache>
            </c:strRef>
          </c:tx>
          <c:spPr>
            <a:solidFill>
              <a:srgbClr val="0070C0"/>
            </a:solidFill>
            <a:ln>
              <a:solidFill>
                <a:schemeClr val="bg1"/>
              </a:solidFill>
            </a:ln>
            <a:effectLst/>
          </c:spPr>
          <c:invertIfNegative val="0"/>
          <c:cat>
            <c:numRef>
              <c:f>Sheet1!$E$3:$E$11</c:f>
              <c:numCache>
                <c:formatCode>General</c:formatCode>
                <c:ptCount val="9"/>
                <c:pt idx="0">
                  <c:v>7.6</c:v>
                </c:pt>
                <c:pt idx="1">
                  <c:v>17.100000000000001</c:v>
                </c:pt>
                <c:pt idx="2">
                  <c:v>25.4</c:v>
                </c:pt>
                <c:pt idx="3">
                  <c:v>40</c:v>
                </c:pt>
                <c:pt idx="4">
                  <c:v>50.4</c:v>
                </c:pt>
                <c:pt idx="5">
                  <c:v>55.8</c:v>
                </c:pt>
                <c:pt idx="6">
                  <c:v>67</c:v>
                </c:pt>
                <c:pt idx="7">
                  <c:v>72.3</c:v>
                </c:pt>
                <c:pt idx="8">
                  <c:v>78</c:v>
                </c:pt>
              </c:numCache>
            </c:numRef>
          </c:cat>
          <c:val>
            <c:numRef>
              <c:f>Sheet1!$F$3:$F$11</c:f>
              <c:numCache>
                <c:formatCode>0%</c:formatCode>
                <c:ptCount val="9"/>
                <c:pt idx="0">
                  <c:v>0.74137931034482762</c:v>
                </c:pt>
                <c:pt idx="1">
                  <c:v>0.81159420289855078</c:v>
                </c:pt>
                <c:pt idx="2">
                  <c:v>0.95</c:v>
                </c:pt>
                <c:pt idx="3">
                  <c:v>0.8902439024390244</c:v>
                </c:pt>
                <c:pt idx="4">
                  <c:v>0.94117647058823528</c:v>
                </c:pt>
                <c:pt idx="5">
                  <c:v>0.93055555555555558</c:v>
                </c:pt>
                <c:pt idx="6">
                  <c:v>0.93406593406593408</c:v>
                </c:pt>
                <c:pt idx="7">
                  <c:v>0.92771084337349397</c:v>
                </c:pt>
                <c:pt idx="8">
                  <c:v>0.96666666666666667</c:v>
                </c:pt>
              </c:numCache>
            </c:numRef>
          </c:val>
          <c:extLst>
            <c:ext xmlns:c16="http://schemas.microsoft.com/office/drawing/2014/chart" uri="{C3380CC4-5D6E-409C-BE32-E72D297353CC}">
              <c16:uniqueId val="{00000000-7B9A-4642-BAC8-0C4CE7E550D7}"/>
            </c:ext>
          </c:extLst>
        </c:ser>
        <c:dLbls>
          <c:showLegendKey val="0"/>
          <c:showVal val="0"/>
          <c:showCatName val="0"/>
          <c:showSerName val="0"/>
          <c:showPercent val="0"/>
          <c:showBubbleSize val="0"/>
        </c:dLbls>
        <c:gapWidth val="0"/>
        <c:overlap val="-27"/>
        <c:axId val="496825200"/>
        <c:axId val="496826184"/>
      </c:barChart>
      <c:catAx>
        <c:axId val="496825200"/>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accent1">
                        <a:lumMod val="10000"/>
                      </a:schemeClr>
                    </a:solidFill>
                    <a:latin typeface="+mn-lt"/>
                    <a:ea typeface="+mn-ea"/>
                    <a:cs typeface="+mn-cs"/>
                  </a:defRPr>
                </a:pPr>
                <a:r>
                  <a:rPr lang="en-US">
                    <a:solidFill>
                      <a:schemeClr val="accent1">
                        <a:lumMod val="10000"/>
                      </a:schemeClr>
                    </a:solidFill>
                  </a:rPr>
                  <a:t>LET (MeV.cm²/mg)</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accent1">
                      <a:lumMod val="10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accent1">
                    <a:lumMod val="10000"/>
                  </a:schemeClr>
                </a:solidFill>
                <a:latin typeface="+mn-lt"/>
                <a:ea typeface="+mn-ea"/>
                <a:cs typeface="+mn-cs"/>
              </a:defRPr>
            </a:pPr>
            <a:endParaRPr lang="en-US"/>
          </a:p>
        </c:txPr>
        <c:crossAx val="496826184"/>
        <c:crosses val="autoZero"/>
        <c:auto val="1"/>
        <c:lblAlgn val="ctr"/>
        <c:lblOffset val="100"/>
        <c:noMultiLvlLbl val="0"/>
      </c:catAx>
      <c:valAx>
        <c:axId val="496826184"/>
        <c:scaling>
          <c:orientation val="minMax"/>
          <c:max val="1"/>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accent1">
                        <a:lumMod val="10000"/>
                      </a:schemeClr>
                    </a:solidFill>
                    <a:latin typeface="+mn-lt"/>
                    <a:ea typeface="+mn-ea"/>
                    <a:cs typeface="+mn-cs"/>
                  </a:defRPr>
                </a:pPr>
                <a:r>
                  <a:rPr lang="en-US" dirty="0">
                    <a:solidFill>
                      <a:schemeClr val="accent1">
                        <a:lumMod val="10000"/>
                      </a:schemeClr>
                    </a:solidFill>
                  </a:rPr>
                  <a:t>Accuracy (%)</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accent1">
                      <a:lumMod val="10000"/>
                    </a:schemeClr>
                  </a:solidFill>
                  <a:latin typeface="+mn-lt"/>
                  <a:ea typeface="+mn-ea"/>
                  <a:cs typeface="+mn-cs"/>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accent1">
                    <a:lumMod val="10000"/>
                  </a:schemeClr>
                </a:solidFill>
                <a:latin typeface="+mn-lt"/>
                <a:ea typeface="+mn-ea"/>
                <a:cs typeface="+mn-cs"/>
              </a:defRPr>
            </a:pPr>
            <a:endParaRPr lang="en-US"/>
          </a:p>
        </c:txPr>
        <c:crossAx val="496825200"/>
        <c:crosses val="autoZero"/>
        <c:crossBetween val="between"/>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627E94B-2B19-4A07-9E9B-58B71C14282E}" type="datetimeFigureOut">
              <a:rPr lang="en-GB" smtClean="0"/>
              <a:t>06/05/2023</a:t>
            </a:fld>
            <a:endParaRPr lang="en-GB"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1FD7D44-A19D-4BAC-9A13-A0FB1C626F00}" type="slidenum">
              <a:rPr lang="en-GB" smtClean="0"/>
              <a:t>‹#›</a:t>
            </a:fld>
            <a:endParaRPr lang="en-GB" dirty="0"/>
          </a:p>
        </p:txBody>
      </p:sp>
    </p:spTree>
    <p:extLst>
      <p:ext uri="{BB962C8B-B14F-4D97-AF65-F5344CB8AC3E}">
        <p14:creationId xmlns:p14="http://schemas.microsoft.com/office/powerpoint/2010/main" val="277986774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DA8CDB-4CDB-0047-B0A3-926A8FE44A35}" type="datetimeFigureOut">
              <a:rPr lang="fr-FR" smtClean="0"/>
              <a:t>06/05/2023</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CH"/>
              <a:t>Cliquez pour modifier les styles du texte du masque</a:t>
            </a:r>
          </a:p>
          <a:p>
            <a:pPr lvl="1"/>
            <a:r>
              <a:rPr lang="fr-CH"/>
              <a:t>Deuxième niveau</a:t>
            </a:r>
          </a:p>
          <a:p>
            <a:pPr lvl="2"/>
            <a:r>
              <a:rPr lang="fr-CH"/>
              <a:t>Troisième niveau</a:t>
            </a:r>
          </a:p>
          <a:p>
            <a:pPr lvl="3"/>
            <a:r>
              <a:rPr lang="fr-CH"/>
              <a:t>Quatrième niveau</a:t>
            </a:r>
          </a:p>
          <a:p>
            <a:pPr lvl="4"/>
            <a:r>
              <a:rPr lang="fr-CH"/>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460EA63-43D2-E842-92EA-B304A8820AD7}" type="slidenum">
              <a:rPr lang="fr-FR" smtClean="0"/>
              <a:t>‹#›</a:t>
            </a:fld>
            <a:endParaRPr lang="fr-FR"/>
          </a:p>
        </p:txBody>
      </p:sp>
    </p:spTree>
    <p:extLst>
      <p:ext uri="{BB962C8B-B14F-4D97-AF65-F5344CB8AC3E}">
        <p14:creationId xmlns:p14="http://schemas.microsoft.com/office/powerpoint/2010/main" val="317912052"/>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460EA63-43D2-E842-92EA-B304A8820AD7}" type="slidenum">
              <a:rPr lang="fr-FR" smtClean="0"/>
              <a:t>1</a:t>
            </a:fld>
            <a:endParaRPr lang="fr-FR"/>
          </a:p>
        </p:txBody>
      </p:sp>
    </p:spTree>
    <p:extLst>
      <p:ext uri="{BB962C8B-B14F-4D97-AF65-F5344CB8AC3E}">
        <p14:creationId xmlns:p14="http://schemas.microsoft.com/office/powerpoint/2010/main" val="5798902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800">
                <a:effectLst/>
                <a:latin typeface="Times New Roman" panose="02020603050405020304" pitchFamily="18" charset="0"/>
                <a:ea typeface="SimSun" panose="02010600030101010101" pitchFamily="2" charset="-122"/>
              </a:rPr>
              <a:t>The simulation has been performed using the Texas A&amp;M Cyclotron Facility (TAMU) heavy ions 15-MeV/u database.</a:t>
            </a:r>
            <a:endParaRPr lang="en-US" dirty="0"/>
          </a:p>
        </p:txBody>
      </p:sp>
      <p:sp>
        <p:nvSpPr>
          <p:cNvPr id="4" name="Slide Number Placeholder 3"/>
          <p:cNvSpPr>
            <a:spLocks noGrp="1"/>
          </p:cNvSpPr>
          <p:nvPr>
            <p:ph type="sldNum" sz="quarter" idx="5"/>
          </p:nvPr>
        </p:nvSpPr>
        <p:spPr/>
        <p:txBody>
          <a:bodyPr/>
          <a:lstStyle/>
          <a:p>
            <a:fld id="{E460EA63-43D2-E842-92EA-B304A8820AD7}" type="slidenum">
              <a:rPr lang="fr-FR" smtClean="0"/>
              <a:t>10</a:t>
            </a:fld>
            <a:endParaRPr lang="fr-FR"/>
          </a:p>
        </p:txBody>
      </p:sp>
    </p:spTree>
    <p:extLst>
      <p:ext uri="{BB962C8B-B14F-4D97-AF65-F5344CB8AC3E}">
        <p14:creationId xmlns:p14="http://schemas.microsoft.com/office/powerpoint/2010/main" val="41283253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800">
                <a:effectLst/>
                <a:latin typeface="Times New Roman" panose="02020603050405020304" pitchFamily="18" charset="0"/>
                <a:ea typeface="SimSun" panose="02010600030101010101" pitchFamily="2" charset="-122"/>
              </a:rPr>
              <a:t>The simulation has been performed using the Texas A&amp;M Cyclotron Facility (TAMU) heavy ions 15-MeV/u database.</a:t>
            </a:r>
            <a:endParaRPr lang="en-US" dirty="0"/>
          </a:p>
        </p:txBody>
      </p:sp>
      <p:sp>
        <p:nvSpPr>
          <p:cNvPr id="4" name="Slide Number Placeholder 3"/>
          <p:cNvSpPr>
            <a:spLocks noGrp="1"/>
          </p:cNvSpPr>
          <p:nvPr>
            <p:ph type="sldNum" sz="quarter" idx="5"/>
          </p:nvPr>
        </p:nvSpPr>
        <p:spPr/>
        <p:txBody>
          <a:bodyPr/>
          <a:lstStyle/>
          <a:p>
            <a:fld id="{E460EA63-43D2-E842-92EA-B304A8820AD7}" type="slidenum">
              <a:rPr lang="fr-FR" smtClean="0"/>
              <a:t>11</a:t>
            </a:fld>
            <a:endParaRPr lang="fr-FR"/>
          </a:p>
        </p:txBody>
      </p:sp>
    </p:spTree>
    <p:extLst>
      <p:ext uri="{BB962C8B-B14F-4D97-AF65-F5344CB8AC3E}">
        <p14:creationId xmlns:p14="http://schemas.microsoft.com/office/powerpoint/2010/main" val="14618269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800">
                <a:effectLst/>
                <a:latin typeface="Times New Roman" panose="02020603050405020304" pitchFamily="18" charset="0"/>
                <a:ea typeface="SimSun" panose="02010600030101010101" pitchFamily="2" charset="-122"/>
              </a:rPr>
              <a:t>The simulation has been performed using the Texas A&amp;M Cyclotron Facility (TAMU) heavy ions 15-MeV/u database.</a:t>
            </a:r>
            <a:endParaRPr lang="en-US" dirty="0"/>
          </a:p>
        </p:txBody>
      </p:sp>
      <p:sp>
        <p:nvSpPr>
          <p:cNvPr id="4" name="Slide Number Placeholder 3"/>
          <p:cNvSpPr>
            <a:spLocks noGrp="1"/>
          </p:cNvSpPr>
          <p:nvPr>
            <p:ph type="sldNum" sz="quarter" idx="5"/>
          </p:nvPr>
        </p:nvSpPr>
        <p:spPr/>
        <p:txBody>
          <a:bodyPr/>
          <a:lstStyle/>
          <a:p>
            <a:fld id="{E460EA63-43D2-E842-92EA-B304A8820AD7}" type="slidenum">
              <a:rPr lang="fr-FR" smtClean="0"/>
              <a:t>12</a:t>
            </a:fld>
            <a:endParaRPr lang="fr-FR"/>
          </a:p>
        </p:txBody>
      </p:sp>
    </p:spTree>
    <p:extLst>
      <p:ext uri="{BB962C8B-B14F-4D97-AF65-F5344CB8AC3E}">
        <p14:creationId xmlns:p14="http://schemas.microsoft.com/office/powerpoint/2010/main" val="13503610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800">
                <a:effectLst/>
                <a:latin typeface="Times New Roman" panose="02020603050405020304" pitchFamily="18" charset="0"/>
                <a:ea typeface="SimSun" panose="02010600030101010101" pitchFamily="2" charset="-122"/>
              </a:rPr>
              <a:t>The simulation has been performed using the Texas A&amp;M Cyclotron Facility (TAMU) heavy ions 15-MeV/u database.</a:t>
            </a:r>
            <a:endParaRPr lang="en-US" dirty="0"/>
          </a:p>
        </p:txBody>
      </p:sp>
      <p:sp>
        <p:nvSpPr>
          <p:cNvPr id="4" name="Slide Number Placeholder 3"/>
          <p:cNvSpPr>
            <a:spLocks noGrp="1"/>
          </p:cNvSpPr>
          <p:nvPr>
            <p:ph type="sldNum" sz="quarter" idx="5"/>
          </p:nvPr>
        </p:nvSpPr>
        <p:spPr/>
        <p:txBody>
          <a:bodyPr/>
          <a:lstStyle/>
          <a:p>
            <a:fld id="{E460EA63-43D2-E842-92EA-B304A8820AD7}" type="slidenum">
              <a:rPr lang="fr-FR" smtClean="0"/>
              <a:t>13</a:t>
            </a:fld>
            <a:endParaRPr lang="fr-FR"/>
          </a:p>
        </p:txBody>
      </p:sp>
    </p:spTree>
    <p:extLst>
      <p:ext uri="{BB962C8B-B14F-4D97-AF65-F5344CB8AC3E}">
        <p14:creationId xmlns:p14="http://schemas.microsoft.com/office/powerpoint/2010/main" val="6481541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E460EA63-43D2-E842-92EA-B304A8820AD7}" type="slidenum">
              <a:rPr lang="fr-FR" smtClean="0"/>
              <a:t>14</a:t>
            </a:fld>
            <a:endParaRPr lang="fr-FR"/>
          </a:p>
        </p:txBody>
      </p:sp>
    </p:spTree>
    <p:extLst>
      <p:ext uri="{BB962C8B-B14F-4D97-AF65-F5344CB8AC3E}">
        <p14:creationId xmlns:p14="http://schemas.microsoft.com/office/powerpoint/2010/main" val="26504505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E460EA63-43D2-E842-92EA-B304A8820AD7}" type="slidenum">
              <a:rPr lang="fr-FR" smtClean="0"/>
              <a:t>15</a:t>
            </a:fld>
            <a:endParaRPr lang="fr-FR"/>
          </a:p>
        </p:txBody>
      </p:sp>
    </p:spTree>
    <p:extLst>
      <p:ext uri="{BB962C8B-B14F-4D97-AF65-F5344CB8AC3E}">
        <p14:creationId xmlns:p14="http://schemas.microsoft.com/office/powerpoint/2010/main" val="17152391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E460EA63-43D2-E842-92EA-B304A8820AD7}" type="slidenum">
              <a:rPr lang="fr-FR" smtClean="0"/>
              <a:t>16</a:t>
            </a:fld>
            <a:endParaRPr lang="fr-FR"/>
          </a:p>
        </p:txBody>
      </p:sp>
    </p:spTree>
    <p:extLst>
      <p:ext uri="{BB962C8B-B14F-4D97-AF65-F5344CB8AC3E}">
        <p14:creationId xmlns:p14="http://schemas.microsoft.com/office/powerpoint/2010/main" val="10105585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E460EA63-43D2-E842-92EA-B304A8820AD7}" type="slidenum">
              <a:rPr lang="fr-FR" smtClean="0"/>
              <a:t>17</a:t>
            </a:fld>
            <a:endParaRPr lang="fr-FR"/>
          </a:p>
        </p:txBody>
      </p:sp>
    </p:spTree>
    <p:extLst>
      <p:ext uri="{BB962C8B-B14F-4D97-AF65-F5344CB8AC3E}">
        <p14:creationId xmlns:p14="http://schemas.microsoft.com/office/powerpoint/2010/main" val="13199107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b="1" dirty="0">
                <a:solidFill>
                  <a:srgbClr val="C00000"/>
                </a:solidFill>
              </a:rPr>
              <a:t>The results show that the prediction for more mature technologies can be easily approximated, while for more modern technologies the dependence on more precise parameters is necessary.</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E460EA63-43D2-E842-92EA-B304A8820AD7}" type="slidenum">
              <a:rPr lang="fr-FR" smtClean="0"/>
              <a:t>18</a:t>
            </a:fld>
            <a:endParaRPr lang="fr-FR"/>
          </a:p>
        </p:txBody>
      </p:sp>
    </p:spTree>
    <p:extLst>
      <p:ext uri="{BB962C8B-B14F-4D97-AF65-F5344CB8AC3E}">
        <p14:creationId xmlns:p14="http://schemas.microsoft.com/office/powerpoint/2010/main" val="4783720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E460EA63-43D2-E842-92EA-B304A8820AD7}" type="slidenum">
              <a:rPr lang="fr-FR" smtClean="0"/>
              <a:t>19</a:t>
            </a:fld>
            <a:endParaRPr lang="fr-FR"/>
          </a:p>
        </p:txBody>
      </p:sp>
    </p:spTree>
    <p:extLst>
      <p:ext uri="{BB962C8B-B14F-4D97-AF65-F5344CB8AC3E}">
        <p14:creationId xmlns:p14="http://schemas.microsoft.com/office/powerpoint/2010/main" val="21805245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E460EA63-43D2-E842-92EA-B304A8820AD7}" type="slidenum">
              <a:rPr lang="fr-FR" smtClean="0"/>
              <a:t>2</a:t>
            </a:fld>
            <a:endParaRPr lang="fr-FR"/>
          </a:p>
        </p:txBody>
      </p:sp>
    </p:spTree>
    <p:extLst>
      <p:ext uri="{BB962C8B-B14F-4D97-AF65-F5344CB8AC3E}">
        <p14:creationId xmlns:p14="http://schemas.microsoft.com/office/powerpoint/2010/main" val="15863638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460EA63-43D2-E842-92EA-B304A8820AD7}" type="slidenum">
              <a:rPr lang="fr-FR" smtClean="0"/>
              <a:t>20</a:t>
            </a:fld>
            <a:endParaRPr lang="fr-FR"/>
          </a:p>
        </p:txBody>
      </p:sp>
    </p:spTree>
    <p:extLst>
      <p:ext uri="{BB962C8B-B14F-4D97-AF65-F5344CB8AC3E}">
        <p14:creationId xmlns:p14="http://schemas.microsoft.com/office/powerpoint/2010/main" val="3464269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E460EA63-43D2-E842-92EA-B304A8820AD7}" type="slidenum">
              <a:rPr lang="fr-FR" smtClean="0"/>
              <a:t>21</a:t>
            </a:fld>
            <a:endParaRPr lang="fr-FR"/>
          </a:p>
        </p:txBody>
      </p:sp>
    </p:spTree>
    <p:extLst>
      <p:ext uri="{BB962C8B-B14F-4D97-AF65-F5344CB8AC3E}">
        <p14:creationId xmlns:p14="http://schemas.microsoft.com/office/powerpoint/2010/main" val="12815969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E460EA63-43D2-E842-92EA-B304A8820AD7}" type="slidenum">
              <a:rPr lang="fr-FR" smtClean="0"/>
              <a:t>22</a:t>
            </a:fld>
            <a:endParaRPr lang="fr-FR"/>
          </a:p>
        </p:txBody>
      </p:sp>
    </p:spTree>
    <p:extLst>
      <p:ext uri="{BB962C8B-B14F-4D97-AF65-F5344CB8AC3E}">
        <p14:creationId xmlns:p14="http://schemas.microsoft.com/office/powerpoint/2010/main" val="34312061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E460EA63-43D2-E842-92EA-B304A8820AD7}" type="slidenum">
              <a:rPr lang="fr-FR" smtClean="0"/>
              <a:t>23</a:t>
            </a:fld>
            <a:endParaRPr lang="fr-FR"/>
          </a:p>
        </p:txBody>
      </p:sp>
    </p:spTree>
    <p:extLst>
      <p:ext uri="{BB962C8B-B14F-4D97-AF65-F5344CB8AC3E}">
        <p14:creationId xmlns:p14="http://schemas.microsoft.com/office/powerpoint/2010/main" val="202974619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E460EA63-43D2-E842-92EA-B304A8820AD7}" type="slidenum">
              <a:rPr lang="fr-FR" smtClean="0"/>
              <a:t>24</a:t>
            </a:fld>
            <a:endParaRPr lang="fr-FR"/>
          </a:p>
        </p:txBody>
      </p:sp>
    </p:spTree>
    <p:extLst>
      <p:ext uri="{BB962C8B-B14F-4D97-AF65-F5344CB8AC3E}">
        <p14:creationId xmlns:p14="http://schemas.microsoft.com/office/powerpoint/2010/main" val="59636276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E460EA63-43D2-E842-92EA-B304A8820AD7}" type="slidenum">
              <a:rPr lang="fr-FR" smtClean="0"/>
              <a:t>25</a:t>
            </a:fld>
            <a:endParaRPr lang="fr-FR"/>
          </a:p>
        </p:txBody>
      </p:sp>
    </p:spTree>
    <p:extLst>
      <p:ext uri="{BB962C8B-B14F-4D97-AF65-F5344CB8AC3E}">
        <p14:creationId xmlns:p14="http://schemas.microsoft.com/office/powerpoint/2010/main" val="1853208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dirty="0">
                <a:solidFill>
                  <a:schemeClr val="tx2"/>
                </a:solidFill>
                <a:effectLst/>
              </a:rPr>
              <a:t>RADNEXT infrastructure project with the objective of creating a network of facilities and end users for responding to the emerging needs of electronics component and system irradiation</a:t>
            </a:r>
            <a:r>
              <a:rPr lang="en-US" sz="1200" dirty="0">
                <a:solidFill>
                  <a:schemeClr val="tx2"/>
                </a:solidFill>
              </a:rPr>
              <a:t>. </a:t>
            </a:r>
            <a:r>
              <a:rPr lang="en-US" sz="1200" b="0" i="0" dirty="0">
                <a:solidFill>
                  <a:schemeClr val="tx2"/>
                </a:solidFill>
                <a:effectLst/>
              </a:rPr>
              <a:t>This project combining different irradiation and simulation techniques for optimizing the radiation hardness assurance for systems</a:t>
            </a:r>
            <a:endParaRPr lang="en-US" sz="1200" dirty="0">
              <a:solidFill>
                <a:schemeClr val="tx2"/>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E460EA63-43D2-E842-92EA-B304A8820AD7}" type="slidenum">
              <a:rPr lang="fr-FR" smtClean="0"/>
              <a:t>3</a:t>
            </a:fld>
            <a:endParaRPr lang="fr-FR"/>
          </a:p>
        </p:txBody>
      </p:sp>
    </p:spTree>
    <p:extLst>
      <p:ext uri="{BB962C8B-B14F-4D97-AF65-F5344CB8AC3E}">
        <p14:creationId xmlns:p14="http://schemas.microsoft.com/office/powerpoint/2010/main" val="24313535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b="1" i="0" u="none" strike="noStrike" baseline="0" dirty="0">
                <a:solidFill>
                  <a:schemeClr val="tx2"/>
                </a:solidFill>
              </a:rPr>
              <a:t>The goal is to investigate alternate simplistic models that can be used and identify its limitations.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E460EA63-43D2-E842-92EA-B304A8820AD7}" type="slidenum">
              <a:rPr lang="fr-FR" smtClean="0"/>
              <a:t>4</a:t>
            </a:fld>
            <a:endParaRPr lang="fr-FR"/>
          </a:p>
        </p:txBody>
      </p:sp>
    </p:spTree>
    <p:extLst>
      <p:ext uri="{BB962C8B-B14F-4D97-AF65-F5344CB8AC3E}">
        <p14:creationId xmlns:p14="http://schemas.microsoft.com/office/powerpoint/2010/main" val="27202144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E460EA63-43D2-E842-92EA-B304A8820AD7}" type="slidenum">
              <a:rPr lang="fr-FR" smtClean="0"/>
              <a:t>5</a:t>
            </a:fld>
            <a:endParaRPr lang="fr-FR"/>
          </a:p>
        </p:txBody>
      </p:sp>
    </p:spTree>
    <p:extLst>
      <p:ext uri="{BB962C8B-B14F-4D97-AF65-F5344CB8AC3E}">
        <p14:creationId xmlns:p14="http://schemas.microsoft.com/office/powerpoint/2010/main" val="42910625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E460EA63-43D2-E842-92EA-B304A8820AD7}" type="slidenum">
              <a:rPr lang="fr-FR" smtClean="0"/>
              <a:t>6</a:t>
            </a:fld>
            <a:endParaRPr lang="fr-FR"/>
          </a:p>
        </p:txBody>
      </p:sp>
    </p:spTree>
    <p:extLst>
      <p:ext uri="{BB962C8B-B14F-4D97-AF65-F5344CB8AC3E}">
        <p14:creationId xmlns:p14="http://schemas.microsoft.com/office/powerpoint/2010/main" val="20226113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E460EA63-43D2-E842-92EA-B304A8820AD7}" type="slidenum">
              <a:rPr lang="fr-FR" smtClean="0"/>
              <a:t>7</a:t>
            </a:fld>
            <a:endParaRPr lang="fr-FR"/>
          </a:p>
        </p:txBody>
      </p:sp>
    </p:spTree>
    <p:extLst>
      <p:ext uri="{BB962C8B-B14F-4D97-AF65-F5344CB8AC3E}">
        <p14:creationId xmlns:p14="http://schemas.microsoft.com/office/powerpoint/2010/main" val="6236281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E460EA63-43D2-E842-92EA-B304A8820AD7}" type="slidenum">
              <a:rPr lang="fr-FR" smtClean="0"/>
              <a:t>8</a:t>
            </a:fld>
            <a:endParaRPr lang="fr-FR"/>
          </a:p>
        </p:txBody>
      </p:sp>
    </p:spTree>
    <p:extLst>
      <p:ext uri="{BB962C8B-B14F-4D97-AF65-F5344CB8AC3E}">
        <p14:creationId xmlns:p14="http://schemas.microsoft.com/office/powerpoint/2010/main" val="22540055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800">
                <a:effectLst/>
                <a:latin typeface="Times New Roman" panose="02020603050405020304" pitchFamily="18" charset="0"/>
                <a:ea typeface="SimSun" panose="02010600030101010101" pitchFamily="2" charset="-122"/>
              </a:rPr>
              <a:t>The simulation has been performed using the Texas A&amp;M Cyclotron Facility (TAMU) heavy ions 15-MeV/u database.</a:t>
            </a:r>
            <a:endParaRPr lang="en-US" dirty="0"/>
          </a:p>
        </p:txBody>
      </p:sp>
      <p:sp>
        <p:nvSpPr>
          <p:cNvPr id="4" name="Slide Number Placeholder 3"/>
          <p:cNvSpPr>
            <a:spLocks noGrp="1"/>
          </p:cNvSpPr>
          <p:nvPr>
            <p:ph type="sldNum" sz="quarter" idx="5"/>
          </p:nvPr>
        </p:nvSpPr>
        <p:spPr/>
        <p:txBody>
          <a:bodyPr/>
          <a:lstStyle/>
          <a:p>
            <a:fld id="{E460EA63-43D2-E842-92EA-B304A8820AD7}" type="slidenum">
              <a:rPr lang="fr-FR" smtClean="0"/>
              <a:t>9</a:t>
            </a:fld>
            <a:endParaRPr lang="fr-FR"/>
          </a:p>
        </p:txBody>
      </p:sp>
    </p:spTree>
    <p:extLst>
      <p:ext uri="{BB962C8B-B14F-4D97-AF65-F5344CB8AC3E}">
        <p14:creationId xmlns:p14="http://schemas.microsoft.com/office/powerpoint/2010/main" val="25057911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ront_End_1">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dirty="0"/>
              <a:t>Click to edit Master title style</a:t>
            </a:r>
          </a:p>
        </p:txBody>
      </p:sp>
      <p:sp>
        <p:nvSpPr>
          <p:cNvPr id="11" name="Espace réservé du texte 2"/>
          <p:cNvSpPr>
            <a:spLocks noGrp="1"/>
          </p:cNvSpPr>
          <p:nvPr>
            <p:ph type="body" idx="10"/>
          </p:nvPr>
        </p:nvSpPr>
        <p:spPr>
          <a:xfrm>
            <a:off x="457200" y="2604558"/>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dirty="0"/>
              <a:t>Click to edit Master text styles</a:t>
            </a:r>
          </a:p>
        </p:txBody>
      </p:sp>
      <p:sp>
        <p:nvSpPr>
          <p:cNvPr id="10" name="Footer Placeholder 2">
            <a:extLst>
              <a:ext uri="{FF2B5EF4-FFF2-40B4-BE49-F238E27FC236}">
                <a16:creationId xmlns:a16="http://schemas.microsoft.com/office/drawing/2014/main" id="{5C3EB8EC-D224-41DF-9F8A-06FBFEA10478}"/>
              </a:ext>
            </a:extLst>
          </p:cNvPr>
          <p:cNvSpPr>
            <a:spLocks noGrp="1"/>
          </p:cNvSpPr>
          <p:nvPr>
            <p:ph type="ftr" sz="quarter" idx="3"/>
          </p:nvPr>
        </p:nvSpPr>
        <p:spPr>
          <a:xfrm>
            <a:off x="3749293" y="4725221"/>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5" name="Slide Number Placeholder 3">
            <a:extLst>
              <a:ext uri="{FF2B5EF4-FFF2-40B4-BE49-F238E27FC236}">
                <a16:creationId xmlns:a16="http://schemas.microsoft.com/office/drawing/2014/main" id="{CD075E2A-0D64-38DD-6882-1DE88109F34E}"/>
              </a:ext>
            </a:extLst>
          </p:cNvPr>
          <p:cNvSpPr>
            <a:spLocks noGrp="1"/>
          </p:cNvSpPr>
          <p:nvPr>
            <p:ph type="sldNum" sz="quarter" idx="4"/>
          </p:nvPr>
        </p:nvSpPr>
        <p:spPr>
          <a:xfrm>
            <a:off x="8490244" y="4725221"/>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13702255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Front_2">
    <p:spTree>
      <p:nvGrpSpPr>
        <p:cNvPr id="1" name=""/>
        <p:cNvGrpSpPr/>
        <p:nvPr/>
      </p:nvGrpSpPr>
      <p:grpSpPr>
        <a:xfrm>
          <a:off x="0" y="0"/>
          <a:ext cx="0" cy="0"/>
          <a:chOff x="0" y="0"/>
          <a:chExt cx="0" cy="0"/>
        </a:xfrm>
      </p:grpSpPr>
      <p:sp>
        <p:nvSpPr>
          <p:cNvPr id="2" name="Titre 1"/>
          <p:cNvSpPr>
            <a:spLocks noGrp="1"/>
          </p:cNvSpPr>
          <p:nvPr>
            <p:ph type="title"/>
          </p:nvPr>
        </p:nvSpPr>
        <p:spPr>
          <a:xfrm>
            <a:off x="457199" y="2336276"/>
            <a:ext cx="8226854" cy="705332"/>
          </a:xfrm>
        </p:spPr>
        <p:txBody>
          <a:bodyPr/>
          <a:lstStyle>
            <a:lvl1pPr algn="ctr">
              <a:defRPr/>
            </a:lvl1pPr>
          </a:lstStyle>
          <a:p>
            <a:r>
              <a:rPr kumimoji="0" lang="en-US" dirty="0"/>
              <a:t>Click to edit Master title style</a:t>
            </a:r>
          </a:p>
        </p:txBody>
      </p:sp>
      <p:sp>
        <p:nvSpPr>
          <p:cNvPr id="11" name="Espace réservé du texte 2"/>
          <p:cNvSpPr>
            <a:spLocks noGrp="1"/>
          </p:cNvSpPr>
          <p:nvPr>
            <p:ph type="body" idx="10"/>
          </p:nvPr>
        </p:nvSpPr>
        <p:spPr>
          <a:xfrm>
            <a:off x="3199026" y="3234514"/>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dirty="0"/>
              <a:t>Click to edit Master text styles</a:t>
            </a:r>
          </a:p>
        </p:txBody>
      </p:sp>
      <p:pic>
        <p:nvPicPr>
          <p:cNvPr id="6" name="Picture 5">
            <a:extLst>
              <a:ext uri="{FF2B5EF4-FFF2-40B4-BE49-F238E27FC236}">
                <a16:creationId xmlns:a16="http://schemas.microsoft.com/office/drawing/2014/main" id="{77D27A84-E86E-E44E-ACDD-BD00BDB1BB05}"/>
              </a:ext>
            </a:extLst>
          </p:cNvPr>
          <p:cNvPicPr>
            <a:picLocks noChangeAspect="1"/>
          </p:cNvPicPr>
          <p:nvPr userDrawn="1"/>
        </p:nvPicPr>
        <p:blipFill rotWithShape="1">
          <a:blip r:embed="rId2"/>
          <a:srcRect r="8213"/>
          <a:stretch/>
        </p:blipFill>
        <p:spPr>
          <a:xfrm>
            <a:off x="2821849" y="160160"/>
            <a:ext cx="3789159" cy="1563836"/>
          </a:xfrm>
          <a:prstGeom prst="rect">
            <a:avLst/>
          </a:prstGeom>
        </p:spPr>
      </p:pic>
      <p:sp>
        <p:nvSpPr>
          <p:cNvPr id="13" name="Footer Placeholder 2">
            <a:extLst>
              <a:ext uri="{FF2B5EF4-FFF2-40B4-BE49-F238E27FC236}">
                <a16:creationId xmlns:a16="http://schemas.microsoft.com/office/drawing/2014/main" id="{9370ACFD-B167-1B42-A82A-18970F79B721}"/>
              </a:ext>
            </a:extLst>
          </p:cNvPr>
          <p:cNvSpPr>
            <a:spLocks noGrp="1"/>
          </p:cNvSpPr>
          <p:nvPr>
            <p:ph type="ftr" sz="quarter" idx="3"/>
          </p:nvPr>
        </p:nvSpPr>
        <p:spPr>
          <a:xfrm>
            <a:off x="4122272" y="4684325"/>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[title of event]</a:t>
            </a:r>
            <a:endParaRPr lang="en-US" dirty="0"/>
          </a:p>
        </p:txBody>
      </p:sp>
    </p:spTree>
    <p:extLst>
      <p:ext uri="{BB962C8B-B14F-4D97-AF65-F5344CB8AC3E}">
        <p14:creationId xmlns:p14="http://schemas.microsoft.com/office/powerpoint/2010/main" val="20576372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Front_3">
    <p:spTree>
      <p:nvGrpSpPr>
        <p:cNvPr id="1" name=""/>
        <p:cNvGrpSpPr/>
        <p:nvPr/>
      </p:nvGrpSpPr>
      <p:grpSpPr>
        <a:xfrm>
          <a:off x="0" y="0"/>
          <a:ext cx="0" cy="0"/>
          <a:chOff x="0" y="0"/>
          <a:chExt cx="0" cy="0"/>
        </a:xfrm>
      </p:grpSpPr>
      <p:sp>
        <p:nvSpPr>
          <p:cNvPr id="2" name="Titre 1"/>
          <p:cNvSpPr>
            <a:spLocks noGrp="1"/>
          </p:cNvSpPr>
          <p:nvPr>
            <p:ph type="title"/>
          </p:nvPr>
        </p:nvSpPr>
        <p:spPr>
          <a:xfrm>
            <a:off x="457199" y="2336276"/>
            <a:ext cx="8226854" cy="705332"/>
          </a:xfrm>
        </p:spPr>
        <p:txBody>
          <a:bodyPr/>
          <a:lstStyle>
            <a:lvl1pPr algn="ctr">
              <a:defRPr/>
            </a:lvl1pPr>
          </a:lstStyle>
          <a:p>
            <a:r>
              <a:rPr kumimoji="0" lang="en-US" dirty="0"/>
              <a:t>Click to edit Master title style</a:t>
            </a:r>
          </a:p>
        </p:txBody>
      </p:sp>
      <p:sp>
        <p:nvSpPr>
          <p:cNvPr id="11" name="Espace réservé du texte 2"/>
          <p:cNvSpPr>
            <a:spLocks noGrp="1"/>
          </p:cNvSpPr>
          <p:nvPr>
            <p:ph type="body" idx="10"/>
          </p:nvPr>
        </p:nvSpPr>
        <p:spPr>
          <a:xfrm>
            <a:off x="3199026" y="3234514"/>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dirty="0"/>
              <a:t>Click to edit Master text styles</a:t>
            </a:r>
          </a:p>
        </p:txBody>
      </p:sp>
      <p:pic>
        <p:nvPicPr>
          <p:cNvPr id="6" name="Picture 5">
            <a:extLst>
              <a:ext uri="{FF2B5EF4-FFF2-40B4-BE49-F238E27FC236}">
                <a16:creationId xmlns:a16="http://schemas.microsoft.com/office/drawing/2014/main" id="{77D27A84-E86E-E44E-ACDD-BD00BDB1BB05}"/>
              </a:ext>
            </a:extLst>
          </p:cNvPr>
          <p:cNvPicPr>
            <a:picLocks noChangeAspect="1"/>
          </p:cNvPicPr>
          <p:nvPr userDrawn="1"/>
        </p:nvPicPr>
        <p:blipFill rotWithShape="1">
          <a:blip r:embed="rId2"/>
          <a:srcRect r="8213"/>
          <a:stretch/>
        </p:blipFill>
        <p:spPr>
          <a:xfrm>
            <a:off x="2821849" y="160160"/>
            <a:ext cx="3789159" cy="1563836"/>
          </a:xfrm>
          <a:prstGeom prst="rect">
            <a:avLst/>
          </a:prstGeom>
        </p:spPr>
      </p:pic>
      <p:sp>
        <p:nvSpPr>
          <p:cNvPr id="13" name="Footer Placeholder 2">
            <a:extLst>
              <a:ext uri="{FF2B5EF4-FFF2-40B4-BE49-F238E27FC236}">
                <a16:creationId xmlns:a16="http://schemas.microsoft.com/office/drawing/2014/main" id="{9370ACFD-B167-1B42-A82A-18970F79B721}"/>
              </a:ext>
            </a:extLst>
          </p:cNvPr>
          <p:cNvSpPr>
            <a:spLocks noGrp="1"/>
          </p:cNvSpPr>
          <p:nvPr>
            <p:ph type="ftr" sz="quarter" idx="3"/>
          </p:nvPr>
        </p:nvSpPr>
        <p:spPr>
          <a:xfrm>
            <a:off x="322242" y="468653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[title of event]</a:t>
            </a:r>
            <a:endParaRPr lang="en-US" dirty="0"/>
          </a:p>
        </p:txBody>
      </p:sp>
    </p:spTree>
    <p:extLst>
      <p:ext uri="{BB962C8B-B14F-4D97-AF65-F5344CB8AC3E}">
        <p14:creationId xmlns:p14="http://schemas.microsoft.com/office/powerpoint/2010/main" val="24999516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re 1"/>
          <p:cNvSpPr>
            <a:spLocks noGrp="1"/>
          </p:cNvSpPr>
          <p:nvPr>
            <p:ph type="title"/>
          </p:nvPr>
        </p:nvSpPr>
        <p:spPr>
          <a:xfrm>
            <a:off x="457200" y="317672"/>
            <a:ext cx="8226854" cy="705332"/>
          </a:xfrm>
        </p:spPr>
        <p:txBody>
          <a:bodyPr>
            <a:normAutofit/>
          </a:bodyPr>
          <a:lstStyle>
            <a:lvl1pPr algn="l">
              <a:defRPr sz="2600" b="1"/>
            </a:lvl1pPr>
          </a:lstStyle>
          <a:p>
            <a:r>
              <a:rPr kumimoji="0" lang="en-US" dirty="0"/>
              <a:t>Click to edit Master title style</a:t>
            </a:r>
          </a:p>
        </p:txBody>
      </p:sp>
      <p:sp>
        <p:nvSpPr>
          <p:cNvPr id="3" name="Espace réservé du contenu 2"/>
          <p:cNvSpPr>
            <a:spLocks noGrp="1"/>
          </p:cNvSpPr>
          <p:nvPr>
            <p:ph idx="1"/>
          </p:nvPr>
        </p:nvSpPr>
        <p:spPr>
          <a:xfrm>
            <a:off x="457200" y="1179133"/>
            <a:ext cx="8229600" cy="3203145"/>
          </a:xfrm>
        </p:spPr>
        <p:txBody>
          <a:bodyPr/>
          <a:lstStyle>
            <a:lvl1pPr>
              <a:defRPr sz="1600"/>
            </a:lvl1pPr>
            <a:lvl2pPr>
              <a:defRPr sz="1500"/>
            </a:lvl2pPr>
            <a:lvl3pPr>
              <a:defRPr sz="1400"/>
            </a:lvl3pPr>
            <a:lvl4pPr>
              <a:defRPr sz="1300"/>
            </a:lvl4pPr>
            <a:lvl5pPr>
              <a:defRPr sz="1200"/>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9" name="Slide Number Placeholder 3"/>
          <p:cNvSpPr>
            <a:spLocks noGrp="1"/>
          </p:cNvSpPr>
          <p:nvPr>
            <p:ph type="sldNum" sz="quarter" idx="4"/>
          </p:nvPr>
        </p:nvSpPr>
        <p:spPr>
          <a:xfrm>
            <a:off x="8182630" y="4694536"/>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6" name="Footer Placeholder 2">
            <a:extLst>
              <a:ext uri="{FF2B5EF4-FFF2-40B4-BE49-F238E27FC236}">
                <a16:creationId xmlns:a16="http://schemas.microsoft.com/office/drawing/2014/main" id="{F0BD21AF-153E-994E-A124-62862347F29E}"/>
              </a:ext>
            </a:extLst>
          </p:cNvPr>
          <p:cNvSpPr>
            <a:spLocks noGrp="1"/>
          </p:cNvSpPr>
          <p:nvPr>
            <p:ph type="ftr" sz="quarter" idx="3"/>
          </p:nvPr>
        </p:nvSpPr>
        <p:spPr>
          <a:xfrm>
            <a:off x="3397058" y="4694536"/>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8" name="Footer Placeholder 2">
            <a:extLst>
              <a:ext uri="{FF2B5EF4-FFF2-40B4-BE49-F238E27FC236}">
                <a16:creationId xmlns:a16="http://schemas.microsoft.com/office/drawing/2014/main" id="{1F1F9CF6-ACF9-4B7D-9006-C11E82761E8C}"/>
              </a:ext>
            </a:extLst>
          </p:cNvPr>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[title of event]</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11" Type="http://schemas.openxmlformats.org/officeDocument/2006/relationships/image" Target="../media/image5.png"/><Relationship Id="rId5" Type="http://schemas.openxmlformats.org/officeDocument/2006/relationships/slideLayout" Target="../slideLayouts/slideLayout5.xml"/><Relationship Id="rId10" Type="http://schemas.openxmlformats.org/officeDocument/2006/relationships/image" Target="../media/image4.tif"/><Relationship Id="rId4" Type="http://schemas.openxmlformats.org/officeDocument/2006/relationships/slideLayout" Target="../slideLayouts/slideLayout4.xml"/><Relationship Id="rId9" Type="http://schemas.openxmlformats.org/officeDocument/2006/relationships/image" Target="../media/image3.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Autofit/>
          </a:bodyPr>
          <a:lstStyle/>
          <a:p>
            <a:r>
              <a:rPr kumimoji="0" lang="en-US" noProof="0" dirty="0" err="1"/>
              <a:t>Cliquez</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en-US" noProof="0" dirty="0" err="1"/>
              <a:t>Cliquez</a:t>
            </a:r>
            <a:r>
              <a:rPr kumimoji="0" lang="en-US" noProof="0" dirty="0"/>
              <a:t> pour modifier les styles du </a:t>
            </a:r>
            <a:r>
              <a:rPr kumimoji="0" lang="en-US" noProof="0" dirty="0" err="1"/>
              <a:t>texte</a:t>
            </a:r>
            <a:r>
              <a:rPr kumimoji="0" lang="en-US" noProof="0" dirty="0"/>
              <a:t> du masque</a:t>
            </a:r>
          </a:p>
          <a:p>
            <a:pPr lvl="1" eaLnBrk="1" latinLnBrk="0" hangingPunct="1"/>
            <a:r>
              <a:rPr kumimoji="0" lang="en-US" noProof="0" dirty="0" err="1"/>
              <a:t>Deuxième</a:t>
            </a:r>
            <a:r>
              <a:rPr kumimoji="0" lang="en-US" noProof="0" dirty="0"/>
              <a:t> </a:t>
            </a:r>
            <a:r>
              <a:rPr kumimoji="0" lang="en-US" noProof="0" dirty="0" err="1"/>
              <a:t>niveau</a:t>
            </a:r>
            <a:endParaRPr kumimoji="0" lang="en-US" noProof="0" dirty="0"/>
          </a:p>
          <a:p>
            <a:pPr lvl="2" eaLnBrk="1" latinLnBrk="0" hangingPunct="1"/>
            <a:r>
              <a:rPr kumimoji="0" lang="en-US" noProof="0" dirty="0" err="1"/>
              <a:t>Troisième</a:t>
            </a:r>
            <a:r>
              <a:rPr kumimoji="0" lang="en-US" noProof="0" dirty="0"/>
              <a:t> </a:t>
            </a:r>
            <a:r>
              <a:rPr kumimoji="0" lang="en-US" noProof="0" dirty="0" err="1"/>
              <a:t>niveau</a:t>
            </a:r>
            <a:endParaRPr kumimoji="0" lang="en-US" noProof="0" dirty="0"/>
          </a:p>
          <a:p>
            <a:pPr lvl="3" eaLnBrk="1" latinLnBrk="0" hangingPunct="1"/>
            <a:r>
              <a:rPr kumimoji="0" lang="en-US" noProof="0" dirty="0" err="1"/>
              <a:t>Quatrième</a:t>
            </a:r>
            <a:r>
              <a:rPr kumimoji="0" lang="en-US" noProof="0" dirty="0"/>
              <a:t> </a:t>
            </a:r>
            <a:r>
              <a:rPr kumimoji="0" lang="en-US" noProof="0" dirty="0" err="1"/>
              <a:t>niveau</a:t>
            </a:r>
            <a:endParaRPr kumimoji="0" lang="en-US" noProof="0" dirty="0"/>
          </a:p>
          <a:p>
            <a:pPr lvl="4" eaLnBrk="1" latinLnBrk="0" hangingPunct="1"/>
            <a:r>
              <a:rPr kumimoji="0" lang="en-US" noProof="0" dirty="0" err="1"/>
              <a:t>Cinquième</a:t>
            </a:r>
            <a:r>
              <a:rPr kumimoji="0" lang="en-US" noProof="0" dirty="0"/>
              <a:t> </a:t>
            </a:r>
            <a:r>
              <a:rPr kumimoji="0" lang="en-US" noProof="0" dirty="0" err="1"/>
              <a:t>niveau</a:t>
            </a:r>
            <a:endParaRPr kumimoji="0" lang="en-US" noProof="0" dirty="0"/>
          </a:p>
        </p:txBody>
      </p:sp>
      <p:sp>
        <p:nvSpPr>
          <p:cNvPr id="3" name="Footer Placeholder 2"/>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8" name="Picture 7" descr="A picture containing text, outdoor, gear&#10;&#10;Description automatically generated">
            <a:extLst>
              <a:ext uri="{FF2B5EF4-FFF2-40B4-BE49-F238E27FC236}">
                <a16:creationId xmlns:a16="http://schemas.microsoft.com/office/drawing/2014/main" id="{58E96B9D-806E-7672-E2DD-9BA80F041956}"/>
              </a:ext>
            </a:extLst>
          </p:cNvPr>
          <p:cNvPicPr>
            <a:picLocks noChangeAspect="1"/>
          </p:cNvPicPr>
          <p:nvPr userDrawn="1"/>
        </p:nvPicPr>
        <p:blipFill>
          <a:blip r:embed="rId7"/>
          <a:stretch>
            <a:fillRect/>
          </a:stretch>
        </p:blipFill>
        <p:spPr>
          <a:xfrm>
            <a:off x="206488" y="4577676"/>
            <a:ext cx="501424" cy="483399"/>
          </a:xfrm>
          <a:prstGeom prst="rect">
            <a:avLst/>
          </a:prstGeom>
        </p:spPr>
      </p:pic>
      <p:pic>
        <p:nvPicPr>
          <p:cNvPr id="11" name="Picture 10" descr="Logo&#10;&#10;Description automatically generated">
            <a:extLst>
              <a:ext uri="{FF2B5EF4-FFF2-40B4-BE49-F238E27FC236}">
                <a16:creationId xmlns:a16="http://schemas.microsoft.com/office/drawing/2014/main" id="{6CDCB28B-C0AC-EF56-11F6-EA53E9AD0697}"/>
              </a:ext>
            </a:extLst>
          </p:cNvPr>
          <p:cNvPicPr>
            <a:picLocks noChangeAspect="1"/>
          </p:cNvPicPr>
          <p:nvPr userDrawn="1"/>
        </p:nvPicPr>
        <p:blipFill rotWithShape="1">
          <a:blip r:embed="rId8"/>
          <a:srcRect t="23767" r="63967" b="23995"/>
          <a:stretch/>
        </p:blipFill>
        <p:spPr>
          <a:xfrm>
            <a:off x="814932" y="4579535"/>
            <a:ext cx="467896" cy="479683"/>
          </a:xfrm>
          <a:prstGeom prst="rect">
            <a:avLst/>
          </a:prstGeom>
        </p:spPr>
      </p:pic>
      <p:pic>
        <p:nvPicPr>
          <p:cNvPr id="12" name="Picture 11">
            <a:extLst>
              <a:ext uri="{FF2B5EF4-FFF2-40B4-BE49-F238E27FC236}">
                <a16:creationId xmlns:a16="http://schemas.microsoft.com/office/drawing/2014/main" id="{B33B092A-3C96-943F-1027-9F7FE81D7674}"/>
              </a:ext>
            </a:extLst>
          </p:cNvPr>
          <p:cNvPicPr>
            <a:picLocks noChangeAspect="1"/>
          </p:cNvPicPr>
          <p:nvPr userDrawn="1"/>
        </p:nvPicPr>
        <p:blipFill rotWithShape="1">
          <a:blip r:embed="rId9"/>
          <a:srcRect r="8213"/>
          <a:stretch/>
        </p:blipFill>
        <p:spPr>
          <a:xfrm>
            <a:off x="1903933" y="4540183"/>
            <a:ext cx="1396616" cy="576402"/>
          </a:xfrm>
          <a:prstGeom prst="rect">
            <a:avLst/>
          </a:prstGeom>
        </p:spPr>
      </p:pic>
      <p:pic>
        <p:nvPicPr>
          <p:cNvPr id="6" name="Picture 5" descr="Logo&#10;&#10;Description automatically generated">
            <a:extLst>
              <a:ext uri="{FF2B5EF4-FFF2-40B4-BE49-F238E27FC236}">
                <a16:creationId xmlns:a16="http://schemas.microsoft.com/office/drawing/2014/main" id="{7AB77055-492A-60F5-8085-3A3205CFA65D}"/>
              </a:ext>
            </a:extLst>
          </p:cNvPr>
          <p:cNvPicPr>
            <a:picLocks noChangeAspect="1"/>
          </p:cNvPicPr>
          <p:nvPr userDrawn="1"/>
        </p:nvPicPr>
        <p:blipFill>
          <a:blip r:embed="rId10"/>
          <a:stretch>
            <a:fillRect/>
          </a:stretch>
        </p:blipFill>
        <p:spPr>
          <a:xfrm>
            <a:off x="1424138" y="4583084"/>
            <a:ext cx="501425" cy="490600"/>
          </a:xfrm>
          <a:prstGeom prst="rect">
            <a:avLst/>
          </a:prstGeom>
        </p:spPr>
      </p:pic>
      <p:pic>
        <p:nvPicPr>
          <p:cNvPr id="5" name="Image 7" descr="Une image contenant texte&#10;&#10;Description générée automatiquement">
            <a:extLst>
              <a:ext uri="{FF2B5EF4-FFF2-40B4-BE49-F238E27FC236}">
                <a16:creationId xmlns:a16="http://schemas.microsoft.com/office/drawing/2014/main" id="{3F88E1BD-D758-5CDD-DC1B-589CBD5C61D4}"/>
              </a:ext>
            </a:extLst>
          </p:cNvPr>
          <p:cNvPicPr>
            <a:picLocks noChangeAspect="1"/>
          </p:cNvPicPr>
          <p:nvPr userDrawn="1"/>
        </p:nvPicPr>
        <p:blipFill rotWithShape="1">
          <a:blip r:embed="rId11">
            <a:extLst>
              <a:ext uri="{28A0092B-C50C-407E-A947-70E740481C1C}">
                <a14:useLocalDpi xmlns:a14="http://schemas.microsoft.com/office/drawing/2010/main" val="0"/>
              </a:ext>
            </a:extLst>
          </a:blip>
          <a:srcRect l="10032" t="18720" r="49114" b="18741"/>
          <a:stretch/>
        </p:blipFill>
        <p:spPr>
          <a:xfrm>
            <a:off x="761084" y="4579620"/>
            <a:ext cx="569539" cy="455256"/>
          </a:xfrm>
          <a:prstGeom prst="rect">
            <a:avLst/>
          </a:prstGeom>
        </p:spPr>
      </p:pic>
    </p:spTree>
  </p:cSld>
  <p:clrMap bg1="lt1" tx1="dk1" bg2="lt2" tx2="dk2" accent1="accent1" accent2="accent2" accent3="accent3" accent4="accent4" accent5="accent5" accent6="accent6" hlink="hlink" folHlink="folHlink"/>
  <p:sldLayoutIdLst>
    <p:sldLayoutId id="2147483681" r:id="rId1"/>
    <p:sldLayoutId id="2147483680" r:id="rId2"/>
    <p:sldLayoutId id="2147483682" r:id="rId3"/>
    <p:sldLayoutId id="2147483679" r:id="rId4"/>
    <p:sldLayoutId id="2147483667" r:id="rId5"/>
  </p:sldLayoutIdLst>
  <p:hf hdr="0" dt="0"/>
  <p:txStyles>
    <p:titleStyle>
      <a:lvl1pPr algn="l" rtl="0" eaLnBrk="1" latinLnBrk="0" hangingPunct="1">
        <a:spcBef>
          <a:spcPct val="0"/>
        </a:spcBef>
        <a:buNone/>
        <a:defRPr kumimoji="0" sz="3600" kern="1200">
          <a:solidFill>
            <a:schemeClr val="accent1">
              <a:lumMod val="10000"/>
            </a:schemeClr>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2400" kern="1200">
          <a:solidFill>
            <a:schemeClr val="accent1">
              <a:lumMod val="10000"/>
            </a:schemeClr>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000" kern="1200">
          <a:solidFill>
            <a:schemeClr val="accent1">
              <a:lumMod val="10000"/>
            </a:schemeClr>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1800" kern="1200">
          <a:solidFill>
            <a:schemeClr val="accent1">
              <a:lumMod val="10000"/>
            </a:schemeClr>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1600" i="1" kern="1200">
          <a:solidFill>
            <a:schemeClr val="accent1">
              <a:lumMod val="10000"/>
            </a:schemeClr>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1600" i="1" kern="1200">
          <a:solidFill>
            <a:schemeClr val="accent1">
              <a:lumMod val="10000"/>
            </a:schemeClr>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indico.cern.ch/e/radnext-2023" TargetMode="External"/><Relationship Id="rId3" Type="http://schemas.openxmlformats.org/officeDocument/2006/relationships/image" Target="../media/image6.png"/><Relationship Id="rId7"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tif"/><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jpe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hyperlink" Target="https://doi.org/10.1109/TNS.2021.3072328" TargetMode="External"/><Relationship Id="rId5" Type="http://schemas.openxmlformats.org/officeDocument/2006/relationships/hyperlink" Target="https://doi.org/10.1109/REDW.2008.25" TargetMode="External"/><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hyperlink" Target="https://doi.org/10.1109/TNS.2011.2170852" TargetMode="External"/><Relationship Id="rId5" Type="http://schemas.openxmlformats.org/officeDocument/2006/relationships/hyperlink" Target="https://doi.org/10.1016/j.microrel.2015.06.117" TargetMode="External"/><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29.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notesSlide" Target="../notesSlides/notesSlide19.xml"/><Relationship Id="rId1" Type="http://schemas.openxmlformats.org/officeDocument/2006/relationships/slideLayout" Target="../slideLayouts/slideLayout4.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8" Type="http://schemas.openxmlformats.org/officeDocument/2006/relationships/hyperlink" Target="https://indico.cern.ch/e/radnext-2023" TargetMode="External"/><Relationship Id="rId3" Type="http://schemas.openxmlformats.org/officeDocument/2006/relationships/image" Target="../media/image6.png"/><Relationship Id="rId7" Type="http://schemas.openxmlformats.org/officeDocument/2006/relationships/image" Target="../media/image8.jpe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tif"/><Relationship Id="rId4" Type="http://schemas.openxmlformats.org/officeDocument/2006/relationships/image" Target="../media/image7.png"/></Relationships>
</file>

<file path=ppt/slides/_rels/slide21.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notesSlide" Target="../notesSlides/notesSlide21.xml"/><Relationship Id="rId1" Type="http://schemas.openxmlformats.org/officeDocument/2006/relationships/slideLayout" Target="../slideLayouts/slideLayout4.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2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2.xml"/><Relationship Id="rId1" Type="http://schemas.openxmlformats.org/officeDocument/2006/relationships/slideLayout" Target="../slideLayouts/slideLayout4.xml"/><Relationship Id="rId5" Type="http://schemas.openxmlformats.org/officeDocument/2006/relationships/image" Target="../media/image42.png"/><Relationship Id="rId4" Type="http://schemas.openxmlformats.org/officeDocument/2006/relationships/image" Target="../media/image41.png"/></Relationships>
</file>

<file path=ppt/slides/_rels/slide2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178BB420-2B10-811D-04FC-91B7B3317875}"/>
              </a:ext>
            </a:extLst>
          </p:cNvPr>
          <p:cNvSpPr/>
          <p:nvPr/>
        </p:nvSpPr>
        <p:spPr>
          <a:xfrm>
            <a:off x="1803633" y="151896"/>
            <a:ext cx="5134062" cy="1517513"/>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2" name="Title 1">
            <a:extLst>
              <a:ext uri="{FF2B5EF4-FFF2-40B4-BE49-F238E27FC236}">
                <a16:creationId xmlns:a16="http://schemas.microsoft.com/office/drawing/2014/main" id="{063306D4-8F64-4244-B9BE-4BC93B3DB0BC}"/>
              </a:ext>
            </a:extLst>
          </p:cNvPr>
          <p:cNvSpPr>
            <a:spLocks noGrp="1"/>
          </p:cNvSpPr>
          <p:nvPr>
            <p:ph type="title"/>
          </p:nvPr>
        </p:nvSpPr>
        <p:spPr>
          <a:xfrm>
            <a:off x="441649" y="1552132"/>
            <a:ext cx="7940721" cy="1803919"/>
          </a:xfrm>
        </p:spPr>
        <p:txBody>
          <a:bodyPr/>
          <a:lstStyle/>
          <a:p>
            <a:r>
              <a:rPr lang="en-GB" sz="2400" b="1" dirty="0">
                <a:solidFill>
                  <a:schemeClr val="accent6">
                    <a:lumMod val="50000"/>
                  </a:schemeClr>
                </a:solidFill>
              </a:rPr>
              <a:t>Work Package 8:</a:t>
            </a:r>
            <a:br>
              <a:rPr lang="en-GB" sz="3200" b="1" dirty="0"/>
            </a:br>
            <a:r>
              <a:rPr lang="en-GB" sz="3200" b="1" dirty="0"/>
              <a:t>SEU cross-section prediction </a:t>
            </a:r>
          </a:p>
        </p:txBody>
      </p:sp>
      <p:sp>
        <p:nvSpPr>
          <p:cNvPr id="3" name="Text Placeholder 2">
            <a:extLst>
              <a:ext uri="{FF2B5EF4-FFF2-40B4-BE49-F238E27FC236}">
                <a16:creationId xmlns:a16="http://schemas.microsoft.com/office/drawing/2014/main" id="{587601FE-ECB7-494B-9DB7-6095E7E939FE}"/>
              </a:ext>
            </a:extLst>
          </p:cNvPr>
          <p:cNvSpPr>
            <a:spLocks noGrp="1"/>
          </p:cNvSpPr>
          <p:nvPr>
            <p:ph type="body" idx="10"/>
          </p:nvPr>
        </p:nvSpPr>
        <p:spPr>
          <a:xfrm>
            <a:off x="3359888" y="3445112"/>
            <a:ext cx="2287374" cy="314740"/>
          </a:xfrm>
        </p:spPr>
        <p:txBody>
          <a:bodyPr>
            <a:normAutofit fontScale="92500"/>
          </a:bodyPr>
          <a:lstStyle/>
          <a:p>
            <a:r>
              <a:rPr lang="fr-FR" sz="1600" b="1" dirty="0">
                <a:solidFill>
                  <a:schemeClr val="tx2"/>
                </a:solidFill>
              </a:rPr>
              <a:t>CLEITON M. MARQUES</a:t>
            </a:r>
            <a:endParaRPr lang="en-FR" sz="1600" b="1" dirty="0">
              <a:solidFill>
                <a:schemeClr val="tx2"/>
              </a:solidFill>
            </a:endParaRPr>
          </a:p>
        </p:txBody>
      </p:sp>
      <p:sp>
        <p:nvSpPr>
          <p:cNvPr id="4" name="Footer Placeholder 3">
            <a:extLst>
              <a:ext uri="{FF2B5EF4-FFF2-40B4-BE49-F238E27FC236}">
                <a16:creationId xmlns:a16="http://schemas.microsoft.com/office/drawing/2014/main" id="{69DDE00A-9FED-3C4D-AD16-DE7F6733135D}"/>
              </a:ext>
            </a:extLst>
          </p:cNvPr>
          <p:cNvSpPr>
            <a:spLocks noGrp="1"/>
          </p:cNvSpPr>
          <p:nvPr>
            <p:ph type="ftr" sz="quarter" idx="3"/>
          </p:nvPr>
        </p:nvSpPr>
        <p:spPr>
          <a:xfrm>
            <a:off x="5963800" y="4328554"/>
            <a:ext cx="2694601" cy="273844"/>
          </a:xfrm>
        </p:spPr>
        <p:txBody>
          <a:bodyPr/>
          <a:lstStyle/>
          <a:p>
            <a:r>
              <a:rPr lang="en-GB" b="1" dirty="0">
                <a:solidFill>
                  <a:schemeClr val="tx2"/>
                </a:solidFill>
              </a:rPr>
              <a:t>RADNEXT 2</a:t>
            </a:r>
            <a:r>
              <a:rPr lang="en-GB" b="1" baseline="30000" dirty="0">
                <a:solidFill>
                  <a:schemeClr val="tx2"/>
                </a:solidFill>
              </a:rPr>
              <a:t>nd</a:t>
            </a:r>
            <a:r>
              <a:rPr lang="en-GB" b="1" dirty="0">
                <a:solidFill>
                  <a:schemeClr val="tx2"/>
                </a:solidFill>
              </a:rPr>
              <a:t> Annual Meeting</a:t>
            </a:r>
            <a:endParaRPr lang="en-US" b="1" dirty="0">
              <a:solidFill>
                <a:schemeClr val="tx2"/>
              </a:solidFill>
            </a:endParaRPr>
          </a:p>
          <a:p>
            <a:r>
              <a:rPr lang="en-GB" b="1" dirty="0">
                <a:solidFill>
                  <a:schemeClr val="tx2"/>
                </a:solidFill>
              </a:rPr>
              <a:t>9 – 10 May 2023</a:t>
            </a:r>
          </a:p>
        </p:txBody>
      </p:sp>
      <p:pic>
        <p:nvPicPr>
          <p:cNvPr id="6" name="Picture 5">
            <a:extLst>
              <a:ext uri="{FF2B5EF4-FFF2-40B4-BE49-F238E27FC236}">
                <a16:creationId xmlns:a16="http://schemas.microsoft.com/office/drawing/2014/main" id="{9D8CB9DF-1C03-9B58-ED36-804AF74E0C01}"/>
              </a:ext>
            </a:extLst>
          </p:cNvPr>
          <p:cNvPicPr>
            <a:picLocks noChangeAspect="1"/>
          </p:cNvPicPr>
          <p:nvPr/>
        </p:nvPicPr>
        <p:blipFill rotWithShape="1">
          <a:blip r:embed="rId3"/>
          <a:srcRect l="3976" t="16969" r="38507" b="14997"/>
          <a:stretch/>
        </p:blipFill>
        <p:spPr>
          <a:xfrm>
            <a:off x="5714313" y="366663"/>
            <a:ext cx="2060926" cy="574064"/>
          </a:xfrm>
          <a:prstGeom prst="rect">
            <a:avLst/>
          </a:prstGeom>
        </p:spPr>
      </p:pic>
      <p:pic>
        <p:nvPicPr>
          <p:cNvPr id="8" name="Picture 7" descr="A picture containing text&#10;&#10;Description automatically generated">
            <a:extLst>
              <a:ext uri="{FF2B5EF4-FFF2-40B4-BE49-F238E27FC236}">
                <a16:creationId xmlns:a16="http://schemas.microsoft.com/office/drawing/2014/main" id="{91A435DE-1471-1BF7-BEDF-581E9200DE90}"/>
              </a:ext>
            </a:extLst>
          </p:cNvPr>
          <p:cNvPicPr>
            <a:picLocks noChangeAspect="1"/>
          </p:cNvPicPr>
          <p:nvPr/>
        </p:nvPicPr>
        <p:blipFill>
          <a:blip r:embed="rId4"/>
          <a:stretch>
            <a:fillRect/>
          </a:stretch>
        </p:blipFill>
        <p:spPr>
          <a:xfrm>
            <a:off x="356981" y="186292"/>
            <a:ext cx="2355022" cy="859816"/>
          </a:xfrm>
          <a:prstGeom prst="rect">
            <a:avLst/>
          </a:prstGeom>
        </p:spPr>
      </p:pic>
      <p:pic>
        <p:nvPicPr>
          <p:cNvPr id="11" name="Picture 10" descr="Logo&#10;&#10;Description automatically generated">
            <a:extLst>
              <a:ext uri="{FF2B5EF4-FFF2-40B4-BE49-F238E27FC236}">
                <a16:creationId xmlns:a16="http://schemas.microsoft.com/office/drawing/2014/main" id="{E31BE8B3-B2F7-0676-3DBC-2572F115C2EA}"/>
              </a:ext>
            </a:extLst>
          </p:cNvPr>
          <p:cNvPicPr>
            <a:picLocks noChangeAspect="1"/>
          </p:cNvPicPr>
          <p:nvPr/>
        </p:nvPicPr>
        <p:blipFill>
          <a:blip r:embed="rId5"/>
          <a:stretch>
            <a:fillRect/>
          </a:stretch>
        </p:blipFill>
        <p:spPr>
          <a:xfrm>
            <a:off x="7994706" y="286993"/>
            <a:ext cx="775865" cy="759115"/>
          </a:xfrm>
          <a:prstGeom prst="rect">
            <a:avLst/>
          </a:prstGeom>
        </p:spPr>
      </p:pic>
      <p:pic>
        <p:nvPicPr>
          <p:cNvPr id="5" name="Image 7" descr="Une image contenant texte&#10;&#10;Description générée automatiquement">
            <a:extLst>
              <a:ext uri="{FF2B5EF4-FFF2-40B4-BE49-F238E27FC236}">
                <a16:creationId xmlns:a16="http://schemas.microsoft.com/office/drawing/2014/main" id="{E19F8742-0BCA-4877-CF40-634963ECA2D7}"/>
              </a:ext>
            </a:extLst>
          </p:cNvPr>
          <p:cNvPicPr>
            <a:picLocks noChangeAspect="1"/>
          </p:cNvPicPr>
          <p:nvPr/>
        </p:nvPicPr>
        <p:blipFill rotWithShape="1">
          <a:blip r:embed="rId6">
            <a:extLst>
              <a:ext uri="{28A0092B-C50C-407E-A947-70E740481C1C}">
                <a14:useLocalDpi xmlns:a14="http://schemas.microsoft.com/office/drawing/2010/main" val="0"/>
              </a:ext>
            </a:extLst>
          </a:blip>
          <a:srcRect l="7948" t="20837"/>
          <a:stretch/>
        </p:blipFill>
        <p:spPr>
          <a:xfrm>
            <a:off x="3059990" y="192080"/>
            <a:ext cx="2434856" cy="1093397"/>
          </a:xfrm>
          <a:prstGeom prst="rect">
            <a:avLst/>
          </a:prstGeom>
        </p:spPr>
      </p:pic>
      <p:sp>
        <p:nvSpPr>
          <p:cNvPr id="7" name="TextBox 6">
            <a:extLst>
              <a:ext uri="{FF2B5EF4-FFF2-40B4-BE49-F238E27FC236}">
                <a16:creationId xmlns:a16="http://schemas.microsoft.com/office/drawing/2014/main" id="{FB5C58E3-0CB8-A2D0-EAED-AF46B55CAEA6}"/>
              </a:ext>
            </a:extLst>
          </p:cNvPr>
          <p:cNvSpPr txBox="1"/>
          <p:nvPr/>
        </p:nvSpPr>
        <p:spPr>
          <a:xfrm>
            <a:off x="983696" y="4489573"/>
            <a:ext cx="4572000" cy="400110"/>
          </a:xfrm>
          <a:prstGeom prst="rect">
            <a:avLst/>
          </a:prstGeom>
          <a:noFill/>
        </p:spPr>
        <p:txBody>
          <a:bodyPr wrap="square">
            <a:spAutoFit/>
          </a:bodyPr>
          <a:lstStyle/>
          <a:p>
            <a:r>
              <a:rPr lang="en-GB" sz="1000" b="0" i="0" u="none" strike="noStrike" kern="1200" dirty="0">
                <a:solidFill>
                  <a:schemeClr val="accent6">
                    <a:lumMod val="50000"/>
                  </a:schemeClr>
                </a:solidFill>
                <a:effectLst/>
                <a:latin typeface="+mn-lt"/>
                <a:ea typeface="+mn-ea"/>
                <a:cs typeface="+mn-cs"/>
              </a:rPr>
              <a:t>This project has received funding from the European Union's Horizon 2020 research and innovation programme under grant agreement No </a:t>
            </a:r>
            <a:r>
              <a:rPr lang="en-GB" sz="1000" b="1" i="0" u="none" strike="noStrike" kern="1200" dirty="0">
                <a:solidFill>
                  <a:schemeClr val="accent6">
                    <a:lumMod val="50000"/>
                  </a:schemeClr>
                </a:solidFill>
                <a:effectLst/>
                <a:latin typeface="+mn-lt"/>
                <a:ea typeface="+mn-ea"/>
                <a:cs typeface="+mn-cs"/>
              </a:rPr>
              <a:t>101008126</a:t>
            </a:r>
            <a:endParaRPr lang="en-FR" sz="1000" b="1" dirty="0">
              <a:solidFill>
                <a:schemeClr val="accent6">
                  <a:lumMod val="50000"/>
                </a:schemeClr>
              </a:solidFill>
            </a:endParaRPr>
          </a:p>
        </p:txBody>
      </p:sp>
      <p:pic>
        <p:nvPicPr>
          <p:cNvPr id="9" name="Picture 2">
            <a:extLst>
              <a:ext uri="{FF2B5EF4-FFF2-40B4-BE49-F238E27FC236}">
                <a16:creationId xmlns:a16="http://schemas.microsoft.com/office/drawing/2014/main" id="{0656C6A2-CEB7-274F-FCAC-32A6E10055A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3974" y="4489573"/>
            <a:ext cx="638872" cy="426979"/>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01646472-DCF5-A3E8-E536-BF01A66CDA4A}"/>
              </a:ext>
            </a:extLst>
          </p:cNvPr>
          <p:cNvSpPr txBox="1"/>
          <p:nvPr/>
        </p:nvSpPr>
        <p:spPr>
          <a:xfrm>
            <a:off x="5714313" y="4602398"/>
            <a:ext cx="3193577" cy="307777"/>
          </a:xfrm>
          <a:prstGeom prst="rect">
            <a:avLst/>
          </a:prstGeom>
          <a:noFill/>
        </p:spPr>
        <p:txBody>
          <a:bodyPr wrap="square">
            <a:spAutoFit/>
          </a:bodyPr>
          <a:lstStyle/>
          <a:p>
            <a:pPr algn="ctr"/>
            <a:r>
              <a:rPr lang="en-US" sz="1400" u="sng" dirty="0">
                <a:solidFill>
                  <a:srgbClr val="0563C1"/>
                </a:solidFill>
                <a:latin typeface="+mj-lt"/>
                <a:ea typeface="Calibri" panose="020F0502020204030204" pitchFamily="34" charset="0"/>
                <a:hlinkClick r:id="rId8"/>
              </a:rPr>
              <a:t>https://indico.cern.ch/e/radnext-2023</a:t>
            </a:r>
            <a:r>
              <a:rPr lang="en-US" sz="1400" u="sng" dirty="0">
                <a:solidFill>
                  <a:srgbClr val="0563C1"/>
                </a:solidFill>
                <a:latin typeface="+mj-lt"/>
                <a:ea typeface="Calibri" panose="020F0502020204030204" pitchFamily="34" charset="0"/>
              </a:rPr>
              <a:t>  </a:t>
            </a:r>
            <a:endParaRPr lang="en-GB" sz="1400" dirty="0">
              <a:solidFill>
                <a:schemeClr val="tx2">
                  <a:lumMod val="60000"/>
                  <a:lumOff val="40000"/>
                </a:schemeClr>
              </a:solidFill>
              <a:latin typeface="+mj-lt"/>
            </a:endParaRPr>
          </a:p>
        </p:txBody>
      </p:sp>
    </p:spTree>
    <p:extLst>
      <p:ext uri="{BB962C8B-B14F-4D97-AF65-F5344CB8AC3E}">
        <p14:creationId xmlns:p14="http://schemas.microsoft.com/office/powerpoint/2010/main" val="38123533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B766C9-D581-8A47-BDE3-C74061D60670}"/>
              </a:ext>
            </a:extLst>
          </p:cNvPr>
          <p:cNvSpPr>
            <a:spLocks noGrp="1"/>
          </p:cNvSpPr>
          <p:nvPr>
            <p:ph type="title"/>
          </p:nvPr>
        </p:nvSpPr>
        <p:spPr/>
        <p:txBody>
          <a:bodyPr/>
          <a:lstStyle/>
          <a:p>
            <a:r>
              <a:rPr lang="en-US" dirty="0"/>
              <a:t>Circuit level modeling</a:t>
            </a:r>
          </a:p>
        </p:txBody>
      </p:sp>
      <p:sp>
        <p:nvSpPr>
          <p:cNvPr id="4" name="Footer Placeholder 3">
            <a:extLst>
              <a:ext uri="{FF2B5EF4-FFF2-40B4-BE49-F238E27FC236}">
                <a16:creationId xmlns:a16="http://schemas.microsoft.com/office/drawing/2014/main" id="{C4E6E16B-0673-CF48-B021-D28050B171AF}"/>
              </a:ext>
            </a:extLst>
          </p:cNvPr>
          <p:cNvSpPr>
            <a:spLocks noGrp="1"/>
          </p:cNvSpPr>
          <p:nvPr>
            <p:ph type="ftr" sz="quarter" idx="3"/>
          </p:nvPr>
        </p:nvSpPr>
        <p:spPr/>
        <p:txBody>
          <a:bodyPr/>
          <a:lstStyle/>
          <a:p>
            <a:r>
              <a:rPr lang="en-GB" b="1" dirty="0">
                <a:solidFill>
                  <a:schemeClr val="tx2"/>
                </a:solidFill>
              </a:rPr>
              <a:t>RADNEXT 2</a:t>
            </a:r>
            <a:r>
              <a:rPr lang="en-GB" b="1" baseline="30000" dirty="0">
                <a:solidFill>
                  <a:schemeClr val="tx2"/>
                </a:solidFill>
              </a:rPr>
              <a:t>nd</a:t>
            </a:r>
            <a:r>
              <a:rPr lang="en-GB" b="1" dirty="0">
                <a:solidFill>
                  <a:schemeClr val="tx2"/>
                </a:solidFill>
              </a:rPr>
              <a:t> Annual Meeting</a:t>
            </a:r>
          </a:p>
        </p:txBody>
      </p:sp>
      <p:sp>
        <p:nvSpPr>
          <p:cNvPr id="14" name="Slide Number Placeholder 13">
            <a:extLst>
              <a:ext uri="{FF2B5EF4-FFF2-40B4-BE49-F238E27FC236}">
                <a16:creationId xmlns:a16="http://schemas.microsoft.com/office/drawing/2014/main" id="{34361D58-AD55-24DB-B6B8-9F2F914DE29F}"/>
              </a:ext>
            </a:extLst>
          </p:cNvPr>
          <p:cNvSpPr>
            <a:spLocks noGrp="1"/>
          </p:cNvSpPr>
          <p:nvPr>
            <p:ph type="sldNum" sz="quarter" idx="4"/>
          </p:nvPr>
        </p:nvSpPr>
        <p:spPr/>
        <p:txBody>
          <a:bodyPr/>
          <a:lstStyle/>
          <a:p>
            <a:fld id="{17918391-D411-FE40-AAD7-861AE5233E0E}" type="slidenum">
              <a:rPr lang="en-US" smtClean="0"/>
              <a:pPr/>
              <a:t>10</a:t>
            </a:fld>
            <a:endParaRPr lang="en-US" dirty="0"/>
          </a:p>
        </p:txBody>
      </p:sp>
      <p:sp>
        <p:nvSpPr>
          <p:cNvPr id="33" name="TextBox 32">
            <a:extLst>
              <a:ext uri="{FF2B5EF4-FFF2-40B4-BE49-F238E27FC236}">
                <a16:creationId xmlns:a16="http://schemas.microsoft.com/office/drawing/2014/main" id="{5AC8AE33-23A2-5F6B-4DF4-B95CC789D094}"/>
              </a:ext>
            </a:extLst>
          </p:cNvPr>
          <p:cNvSpPr txBox="1"/>
          <p:nvPr/>
        </p:nvSpPr>
        <p:spPr>
          <a:xfrm>
            <a:off x="376334" y="1143794"/>
            <a:ext cx="3623388" cy="646331"/>
          </a:xfrm>
          <a:prstGeom prst="rect">
            <a:avLst/>
          </a:prstGeom>
          <a:noFill/>
        </p:spPr>
        <p:txBody>
          <a:bodyPr wrap="square">
            <a:spAutoFit/>
          </a:bodyPr>
          <a:lstStyle/>
          <a:p>
            <a:pPr algn="just">
              <a:lnSpc>
                <a:spcPct val="100000"/>
              </a:lnSpc>
            </a:pPr>
            <a:r>
              <a:rPr lang="en-US" b="1" dirty="0">
                <a:solidFill>
                  <a:schemeClr val="tx2"/>
                </a:solidFill>
              </a:rPr>
              <a:t>Simulation Flow</a:t>
            </a:r>
          </a:p>
          <a:p>
            <a:pPr algn="just">
              <a:lnSpc>
                <a:spcPct val="100000"/>
              </a:lnSpc>
            </a:pPr>
            <a:endParaRPr lang="en-US" sz="1800" dirty="0">
              <a:solidFill>
                <a:schemeClr val="accent6">
                  <a:lumMod val="50000"/>
                </a:schemeClr>
              </a:solidFill>
            </a:endParaRPr>
          </a:p>
        </p:txBody>
      </p:sp>
      <p:sp>
        <p:nvSpPr>
          <p:cNvPr id="7" name="TextBox 6">
            <a:extLst>
              <a:ext uri="{FF2B5EF4-FFF2-40B4-BE49-F238E27FC236}">
                <a16:creationId xmlns:a16="http://schemas.microsoft.com/office/drawing/2014/main" id="{6C03D22E-44F6-7C9C-94D5-65DD604AACEB}"/>
              </a:ext>
            </a:extLst>
          </p:cNvPr>
          <p:cNvSpPr txBox="1"/>
          <p:nvPr/>
        </p:nvSpPr>
        <p:spPr>
          <a:xfrm>
            <a:off x="487720" y="1573269"/>
            <a:ext cx="3623388" cy="1354217"/>
          </a:xfrm>
          <a:prstGeom prst="rect">
            <a:avLst/>
          </a:prstGeom>
          <a:noFill/>
        </p:spPr>
        <p:txBody>
          <a:bodyPr wrap="square">
            <a:spAutoFit/>
          </a:bodyPr>
          <a:lstStyle/>
          <a:p>
            <a:pPr marL="342900" indent="-342900" algn="just">
              <a:lnSpc>
                <a:spcPct val="100000"/>
              </a:lnSpc>
              <a:buFont typeface="+mj-lt"/>
              <a:buAutoNum type="arabicPeriod"/>
            </a:pPr>
            <a:r>
              <a:rPr lang="en-US" sz="1600" dirty="0">
                <a:solidFill>
                  <a:schemeClr val="accent6">
                    <a:lumMod val="50000"/>
                  </a:schemeClr>
                </a:solidFill>
              </a:rPr>
              <a:t>Circuit implementation</a:t>
            </a:r>
          </a:p>
          <a:p>
            <a:pPr marL="342900" indent="-342900" algn="just">
              <a:lnSpc>
                <a:spcPct val="100000"/>
              </a:lnSpc>
              <a:buFont typeface="+mj-lt"/>
              <a:buAutoNum type="arabicPeriod"/>
            </a:pPr>
            <a:r>
              <a:rPr lang="en-US" sz="1600" dirty="0">
                <a:solidFill>
                  <a:schemeClr val="accent6">
                    <a:lumMod val="50000"/>
                  </a:schemeClr>
                </a:solidFill>
              </a:rPr>
              <a:t>Layout design</a:t>
            </a:r>
          </a:p>
          <a:p>
            <a:pPr marL="342900" indent="-342900" algn="just">
              <a:lnSpc>
                <a:spcPct val="100000"/>
              </a:lnSpc>
              <a:buFont typeface="+mj-lt"/>
              <a:buAutoNum type="arabicPeriod"/>
            </a:pPr>
            <a:r>
              <a:rPr lang="en-US" sz="1600" dirty="0">
                <a:solidFill>
                  <a:schemeClr val="accent6">
                    <a:lumMod val="50000"/>
                  </a:schemeClr>
                </a:solidFill>
              </a:rPr>
              <a:t>SEE Analysis</a:t>
            </a:r>
          </a:p>
          <a:p>
            <a:pPr marL="342900" indent="-342900" algn="just">
              <a:lnSpc>
                <a:spcPct val="100000"/>
              </a:lnSpc>
              <a:buFont typeface="+mj-lt"/>
              <a:buAutoNum type="arabicPeriod"/>
            </a:pPr>
            <a:r>
              <a:rPr lang="en-US" sz="1600" dirty="0">
                <a:solidFill>
                  <a:schemeClr val="accent6">
                    <a:lumMod val="50000"/>
                  </a:schemeClr>
                </a:solidFill>
              </a:rPr>
              <a:t>Cross Section Results</a:t>
            </a:r>
          </a:p>
          <a:p>
            <a:pPr algn="just">
              <a:lnSpc>
                <a:spcPct val="100000"/>
              </a:lnSpc>
            </a:pPr>
            <a:endParaRPr lang="en-US" sz="1800" dirty="0">
              <a:solidFill>
                <a:schemeClr val="accent6">
                  <a:lumMod val="50000"/>
                </a:schemeClr>
              </a:solidFill>
            </a:endParaRPr>
          </a:p>
        </p:txBody>
      </p:sp>
      <p:pic>
        <p:nvPicPr>
          <p:cNvPr id="3" name="Picture 2">
            <a:extLst>
              <a:ext uri="{FF2B5EF4-FFF2-40B4-BE49-F238E27FC236}">
                <a16:creationId xmlns:a16="http://schemas.microsoft.com/office/drawing/2014/main" id="{77065796-2338-24C8-C6F3-934128B16752}"/>
              </a:ext>
            </a:extLst>
          </p:cNvPr>
          <p:cNvPicPr>
            <a:picLocks noChangeAspect="1"/>
          </p:cNvPicPr>
          <p:nvPr/>
        </p:nvPicPr>
        <p:blipFill rotWithShape="1">
          <a:blip r:embed="rId3"/>
          <a:srcRect l="4541" r="2963"/>
          <a:stretch/>
        </p:blipFill>
        <p:spPr>
          <a:xfrm>
            <a:off x="270193" y="2927486"/>
            <a:ext cx="2406165" cy="1354217"/>
          </a:xfrm>
          <a:prstGeom prst="rect">
            <a:avLst/>
          </a:prstGeom>
        </p:spPr>
      </p:pic>
      <p:pic>
        <p:nvPicPr>
          <p:cNvPr id="9" name="Picture 8">
            <a:extLst>
              <a:ext uri="{FF2B5EF4-FFF2-40B4-BE49-F238E27FC236}">
                <a16:creationId xmlns:a16="http://schemas.microsoft.com/office/drawing/2014/main" id="{68426844-6C04-F07F-7C5C-97A025A86428}"/>
              </a:ext>
            </a:extLst>
          </p:cNvPr>
          <p:cNvPicPr>
            <a:picLocks noChangeAspect="1"/>
          </p:cNvPicPr>
          <p:nvPr/>
        </p:nvPicPr>
        <p:blipFill>
          <a:blip r:embed="rId4"/>
          <a:stretch>
            <a:fillRect/>
          </a:stretch>
        </p:blipFill>
        <p:spPr>
          <a:xfrm rot="5400000">
            <a:off x="3899315" y="2290764"/>
            <a:ext cx="1141632" cy="2674681"/>
          </a:xfrm>
          <a:prstGeom prst="rect">
            <a:avLst/>
          </a:prstGeom>
        </p:spPr>
      </p:pic>
      <p:sp>
        <p:nvSpPr>
          <p:cNvPr id="15" name="TextBox 14">
            <a:extLst>
              <a:ext uri="{FF2B5EF4-FFF2-40B4-BE49-F238E27FC236}">
                <a16:creationId xmlns:a16="http://schemas.microsoft.com/office/drawing/2014/main" id="{5F8ACB5A-B90C-DF83-D063-026ECBBB2BF3}"/>
              </a:ext>
            </a:extLst>
          </p:cNvPr>
          <p:cNvSpPr txBox="1"/>
          <p:nvPr/>
        </p:nvSpPr>
        <p:spPr>
          <a:xfrm>
            <a:off x="366042" y="2704420"/>
            <a:ext cx="312906" cy="369332"/>
          </a:xfrm>
          <a:prstGeom prst="rect">
            <a:avLst/>
          </a:prstGeom>
          <a:noFill/>
        </p:spPr>
        <p:txBody>
          <a:bodyPr wrap="none" rtlCol="0">
            <a:spAutoFit/>
          </a:bodyPr>
          <a:lstStyle/>
          <a:p>
            <a:r>
              <a:rPr lang="en-US" b="1" dirty="0">
                <a:solidFill>
                  <a:srgbClr val="FF0000"/>
                </a:solidFill>
              </a:rPr>
              <a:t>1</a:t>
            </a:r>
          </a:p>
        </p:txBody>
      </p:sp>
      <p:sp>
        <p:nvSpPr>
          <p:cNvPr id="16" name="TextBox 15">
            <a:extLst>
              <a:ext uri="{FF2B5EF4-FFF2-40B4-BE49-F238E27FC236}">
                <a16:creationId xmlns:a16="http://schemas.microsoft.com/office/drawing/2014/main" id="{8F57FDA6-61C1-E978-5BDE-CDF54C7EB2D9}"/>
              </a:ext>
            </a:extLst>
          </p:cNvPr>
          <p:cNvSpPr txBox="1"/>
          <p:nvPr/>
        </p:nvSpPr>
        <p:spPr>
          <a:xfrm>
            <a:off x="3387122" y="2687956"/>
            <a:ext cx="312906" cy="369332"/>
          </a:xfrm>
          <a:prstGeom prst="rect">
            <a:avLst/>
          </a:prstGeom>
          <a:noFill/>
        </p:spPr>
        <p:txBody>
          <a:bodyPr wrap="none" rtlCol="0">
            <a:spAutoFit/>
          </a:bodyPr>
          <a:lstStyle/>
          <a:p>
            <a:r>
              <a:rPr lang="en-US" b="1" dirty="0">
                <a:solidFill>
                  <a:srgbClr val="FF0000"/>
                </a:solidFill>
              </a:rPr>
              <a:t>2</a:t>
            </a:r>
          </a:p>
        </p:txBody>
      </p:sp>
    </p:spTree>
    <p:extLst>
      <p:ext uri="{BB962C8B-B14F-4D97-AF65-F5344CB8AC3E}">
        <p14:creationId xmlns:p14="http://schemas.microsoft.com/office/powerpoint/2010/main" val="42817876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B766C9-D581-8A47-BDE3-C74061D60670}"/>
              </a:ext>
            </a:extLst>
          </p:cNvPr>
          <p:cNvSpPr>
            <a:spLocks noGrp="1"/>
          </p:cNvSpPr>
          <p:nvPr>
            <p:ph type="title"/>
          </p:nvPr>
        </p:nvSpPr>
        <p:spPr/>
        <p:txBody>
          <a:bodyPr/>
          <a:lstStyle/>
          <a:p>
            <a:r>
              <a:rPr lang="en-US" dirty="0"/>
              <a:t>Circuit level modeling</a:t>
            </a:r>
          </a:p>
        </p:txBody>
      </p:sp>
      <p:sp>
        <p:nvSpPr>
          <p:cNvPr id="4" name="Footer Placeholder 3">
            <a:extLst>
              <a:ext uri="{FF2B5EF4-FFF2-40B4-BE49-F238E27FC236}">
                <a16:creationId xmlns:a16="http://schemas.microsoft.com/office/drawing/2014/main" id="{C4E6E16B-0673-CF48-B021-D28050B171AF}"/>
              </a:ext>
            </a:extLst>
          </p:cNvPr>
          <p:cNvSpPr>
            <a:spLocks noGrp="1"/>
          </p:cNvSpPr>
          <p:nvPr>
            <p:ph type="ftr" sz="quarter" idx="3"/>
          </p:nvPr>
        </p:nvSpPr>
        <p:spPr/>
        <p:txBody>
          <a:bodyPr/>
          <a:lstStyle/>
          <a:p>
            <a:r>
              <a:rPr lang="en-GB" b="1" dirty="0">
                <a:solidFill>
                  <a:schemeClr val="tx2"/>
                </a:solidFill>
              </a:rPr>
              <a:t>RADNEXT 2</a:t>
            </a:r>
            <a:r>
              <a:rPr lang="en-GB" b="1" baseline="30000" dirty="0">
                <a:solidFill>
                  <a:schemeClr val="tx2"/>
                </a:solidFill>
              </a:rPr>
              <a:t>nd</a:t>
            </a:r>
            <a:r>
              <a:rPr lang="en-GB" b="1" dirty="0">
                <a:solidFill>
                  <a:schemeClr val="tx2"/>
                </a:solidFill>
              </a:rPr>
              <a:t> Annual Meeting</a:t>
            </a:r>
          </a:p>
        </p:txBody>
      </p:sp>
      <p:sp>
        <p:nvSpPr>
          <p:cNvPr id="14" name="Slide Number Placeholder 13">
            <a:extLst>
              <a:ext uri="{FF2B5EF4-FFF2-40B4-BE49-F238E27FC236}">
                <a16:creationId xmlns:a16="http://schemas.microsoft.com/office/drawing/2014/main" id="{34361D58-AD55-24DB-B6B8-9F2F914DE29F}"/>
              </a:ext>
            </a:extLst>
          </p:cNvPr>
          <p:cNvSpPr>
            <a:spLocks noGrp="1"/>
          </p:cNvSpPr>
          <p:nvPr>
            <p:ph type="sldNum" sz="quarter" idx="4"/>
          </p:nvPr>
        </p:nvSpPr>
        <p:spPr/>
        <p:txBody>
          <a:bodyPr/>
          <a:lstStyle/>
          <a:p>
            <a:fld id="{17918391-D411-FE40-AAD7-861AE5233E0E}" type="slidenum">
              <a:rPr lang="en-US" smtClean="0"/>
              <a:pPr/>
              <a:t>11</a:t>
            </a:fld>
            <a:endParaRPr lang="en-US" dirty="0"/>
          </a:p>
        </p:txBody>
      </p:sp>
      <p:sp>
        <p:nvSpPr>
          <p:cNvPr id="33" name="TextBox 32">
            <a:extLst>
              <a:ext uri="{FF2B5EF4-FFF2-40B4-BE49-F238E27FC236}">
                <a16:creationId xmlns:a16="http://schemas.microsoft.com/office/drawing/2014/main" id="{5AC8AE33-23A2-5F6B-4DF4-B95CC789D094}"/>
              </a:ext>
            </a:extLst>
          </p:cNvPr>
          <p:cNvSpPr txBox="1"/>
          <p:nvPr/>
        </p:nvSpPr>
        <p:spPr>
          <a:xfrm>
            <a:off x="376334" y="1143794"/>
            <a:ext cx="3623388" cy="646331"/>
          </a:xfrm>
          <a:prstGeom prst="rect">
            <a:avLst/>
          </a:prstGeom>
          <a:noFill/>
        </p:spPr>
        <p:txBody>
          <a:bodyPr wrap="square">
            <a:spAutoFit/>
          </a:bodyPr>
          <a:lstStyle/>
          <a:p>
            <a:pPr algn="just">
              <a:lnSpc>
                <a:spcPct val="100000"/>
              </a:lnSpc>
            </a:pPr>
            <a:r>
              <a:rPr lang="en-US" b="1" dirty="0">
                <a:solidFill>
                  <a:schemeClr val="tx2"/>
                </a:solidFill>
              </a:rPr>
              <a:t>Simulation Flow</a:t>
            </a:r>
          </a:p>
          <a:p>
            <a:pPr algn="just">
              <a:lnSpc>
                <a:spcPct val="100000"/>
              </a:lnSpc>
            </a:pPr>
            <a:endParaRPr lang="en-US" sz="1800" dirty="0">
              <a:solidFill>
                <a:schemeClr val="accent6">
                  <a:lumMod val="50000"/>
                </a:schemeClr>
              </a:solidFill>
            </a:endParaRPr>
          </a:p>
        </p:txBody>
      </p:sp>
      <p:sp>
        <p:nvSpPr>
          <p:cNvPr id="7" name="TextBox 6">
            <a:extLst>
              <a:ext uri="{FF2B5EF4-FFF2-40B4-BE49-F238E27FC236}">
                <a16:creationId xmlns:a16="http://schemas.microsoft.com/office/drawing/2014/main" id="{6C03D22E-44F6-7C9C-94D5-65DD604AACEB}"/>
              </a:ext>
            </a:extLst>
          </p:cNvPr>
          <p:cNvSpPr txBox="1"/>
          <p:nvPr/>
        </p:nvSpPr>
        <p:spPr>
          <a:xfrm>
            <a:off x="487720" y="1573269"/>
            <a:ext cx="3623388" cy="1354217"/>
          </a:xfrm>
          <a:prstGeom prst="rect">
            <a:avLst/>
          </a:prstGeom>
          <a:noFill/>
        </p:spPr>
        <p:txBody>
          <a:bodyPr wrap="square">
            <a:spAutoFit/>
          </a:bodyPr>
          <a:lstStyle/>
          <a:p>
            <a:pPr marL="342900" indent="-342900" algn="just">
              <a:lnSpc>
                <a:spcPct val="100000"/>
              </a:lnSpc>
              <a:buFont typeface="+mj-lt"/>
              <a:buAutoNum type="arabicPeriod"/>
            </a:pPr>
            <a:r>
              <a:rPr lang="en-US" sz="1600" dirty="0">
                <a:solidFill>
                  <a:schemeClr val="accent6">
                    <a:lumMod val="50000"/>
                  </a:schemeClr>
                </a:solidFill>
              </a:rPr>
              <a:t>Circuit implementation</a:t>
            </a:r>
          </a:p>
          <a:p>
            <a:pPr marL="342900" indent="-342900" algn="just">
              <a:lnSpc>
                <a:spcPct val="100000"/>
              </a:lnSpc>
              <a:buFont typeface="+mj-lt"/>
              <a:buAutoNum type="arabicPeriod"/>
            </a:pPr>
            <a:r>
              <a:rPr lang="en-US" sz="1600" dirty="0">
                <a:solidFill>
                  <a:schemeClr val="accent6">
                    <a:lumMod val="50000"/>
                  </a:schemeClr>
                </a:solidFill>
              </a:rPr>
              <a:t>Layout design</a:t>
            </a:r>
          </a:p>
          <a:p>
            <a:pPr marL="342900" indent="-342900" algn="just">
              <a:lnSpc>
                <a:spcPct val="100000"/>
              </a:lnSpc>
              <a:buFont typeface="+mj-lt"/>
              <a:buAutoNum type="arabicPeriod"/>
            </a:pPr>
            <a:r>
              <a:rPr lang="en-US" sz="1600" dirty="0">
                <a:solidFill>
                  <a:schemeClr val="accent6">
                    <a:lumMod val="50000"/>
                  </a:schemeClr>
                </a:solidFill>
              </a:rPr>
              <a:t>SEE Analysis</a:t>
            </a:r>
          </a:p>
          <a:p>
            <a:pPr marL="342900" indent="-342900" algn="just">
              <a:lnSpc>
                <a:spcPct val="100000"/>
              </a:lnSpc>
              <a:buFont typeface="+mj-lt"/>
              <a:buAutoNum type="arabicPeriod"/>
            </a:pPr>
            <a:r>
              <a:rPr lang="en-US" sz="1600" dirty="0">
                <a:solidFill>
                  <a:schemeClr val="accent6">
                    <a:lumMod val="50000"/>
                  </a:schemeClr>
                </a:solidFill>
              </a:rPr>
              <a:t>Cross Section Results</a:t>
            </a:r>
          </a:p>
          <a:p>
            <a:pPr algn="just">
              <a:lnSpc>
                <a:spcPct val="100000"/>
              </a:lnSpc>
            </a:pPr>
            <a:endParaRPr lang="en-US" sz="1800" dirty="0">
              <a:solidFill>
                <a:schemeClr val="accent6">
                  <a:lumMod val="50000"/>
                </a:schemeClr>
              </a:solidFill>
            </a:endParaRPr>
          </a:p>
        </p:txBody>
      </p:sp>
      <p:pic>
        <p:nvPicPr>
          <p:cNvPr id="3" name="Picture 2">
            <a:extLst>
              <a:ext uri="{FF2B5EF4-FFF2-40B4-BE49-F238E27FC236}">
                <a16:creationId xmlns:a16="http://schemas.microsoft.com/office/drawing/2014/main" id="{77065796-2338-24C8-C6F3-934128B16752}"/>
              </a:ext>
            </a:extLst>
          </p:cNvPr>
          <p:cNvPicPr>
            <a:picLocks noChangeAspect="1"/>
          </p:cNvPicPr>
          <p:nvPr/>
        </p:nvPicPr>
        <p:blipFill rotWithShape="1">
          <a:blip r:embed="rId3"/>
          <a:srcRect l="4541" r="2963"/>
          <a:stretch/>
        </p:blipFill>
        <p:spPr>
          <a:xfrm>
            <a:off x="270193" y="2927486"/>
            <a:ext cx="2406165" cy="1354217"/>
          </a:xfrm>
          <a:prstGeom prst="rect">
            <a:avLst/>
          </a:prstGeom>
        </p:spPr>
      </p:pic>
      <p:pic>
        <p:nvPicPr>
          <p:cNvPr id="9" name="Picture 8">
            <a:extLst>
              <a:ext uri="{FF2B5EF4-FFF2-40B4-BE49-F238E27FC236}">
                <a16:creationId xmlns:a16="http://schemas.microsoft.com/office/drawing/2014/main" id="{68426844-6C04-F07F-7C5C-97A025A86428}"/>
              </a:ext>
            </a:extLst>
          </p:cNvPr>
          <p:cNvPicPr>
            <a:picLocks noChangeAspect="1"/>
          </p:cNvPicPr>
          <p:nvPr/>
        </p:nvPicPr>
        <p:blipFill>
          <a:blip r:embed="rId4"/>
          <a:stretch>
            <a:fillRect/>
          </a:stretch>
        </p:blipFill>
        <p:spPr>
          <a:xfrm rot="5400000">
            <a:off x="3899315" y="2290764"/>
            <a:ext cx="1141632" cy="2674681"/>
          </a:xfrm>
          <a:prstGeom prst="rect">
            <a:avLst/>
          </a:prstGeom>
        </p:spPr>
      </p:pic>
      <p:pic>
        <p:nvPicPr>
          <p:cNvPr id="10" name="Picture 9">
            <a:extLst>
              <a:ext uri="{FF2B5EF4-FFF2-40B4-BE49-F238E27FC236}">
                <a16:creationId xmlns:a16="http://schemas.microsoft.com/office/drawing/2014/main" id="{F1924D75-0907-BBD8-2344-A6DFBB47536E}"/>
              </a:ext>
            </a:extLst>
          </p:cNvPr>
          <p:cNvPicPr>
            <a:picLocks noChangeAspect="1"/>
          </p:cNvPicPr>
          <p:nvPr/>
        </p:nvPicPr>
        <p:blipFill rotWithShape="1">
          <a:blip r:embed="rId5"/>
          <a:srcRect b="2604"/>
          <a:stretch/>
        </p:blipFill>
        <p:spPr>
          <a:xfrm>
            <a:off x="6361248" y="155106"/>
            <a:ext cx="2584763" cy="2581023"/>
          </a:xfrm>
          <a:prstGeom prst="rect">
            <a:avLst/>
          </a:prstGeom>
        </p:spPr>
      </p:pic>
      <p:pic>
        <p:nvPicPr>
          <p:cNvPr id="11" name="Picture 10" descr="A picture containing text, businesscard, envelope&#10;&#10;Description automatically generated">
            <a:extLst>
              <a:ext uri="{FF2B5EF4-FFF2-40B4-BE49-F238E27FC236}">
                <a16:creationId xmlns:a16="http://schemas.microsoft.com/office/drawing/2014/main" id="{3A061752-63EE-53C4-E0CE-CE330F7D6ED3}"/>
              </a:ext>
            </a:extLst>
          </p:cNvPr>
          <p:cNvPicPr>
            <a:picLocks noChangeAspect="1"/>
          </p:cNvPicPr>
          <p:nvPr/>
        </p:nvPicPr>
        <p:blipFill>
          <a:blip r:embed="rId6"/>
          <a:stretch>
            <a:fillRect/>
          </a:stretch>
        </p:blipFill>
        <p:spPr>
          <a:xfrm>
            <a:off x="6423878" y="2889086"/>
            <a:ext cx="2092467" cy="1495991"/>
          </a:xfrm>
          <a:prstGeom prst="rect">
            <a:avLst/>
          </a:prstGeom>
        </p:spPr>
      </p:pic>
      <p:sp>
        <p:nvSpPr>
          <p:cNvPr id="15" name="TextBox 14">
            <a:extLst>
              <a:ext uri="{FF2B5EF4-FFF2-40B4-BE49-F238E27FC236}">
                <a16:creationId xmlns:a16="http://schemas.microsoft.com/office/drawing/2014/main" id="{5F8ACB5A-B90C-DF83-D063-026ECBBB2BF3}"/>
              </a:ext>
            </a:extLst>
          </p:cNvPr>
          <p:cNvSpPr txBox="1"/>
          <p:nvPr/>
        </p:nvSpPr>
        <p:spPr>
          <a:xfrm>
            <a:off x="366042" y="2704420"/>
            <a:ext cx="312906" cy="369332"/>
          </a:xfrm>
          <a:prstGeom prst="rect">
            <a:avLst/>
          </a:prstGeom>
          <a:noFill/>
        </p:spPr>
        <p:txBody>
          <a:bodyPr wrap="none" rtlCol="0">
            <a:spAutoFit/>
          </a:bodyPr>
          <a:lstStyle/>
          <a:p>
            <a:r>
              <a:rPr lang="en-US" b="1" dirty="0">
                <a:solidFill>
                  <a:srgbClr val="FF0000"/>
                </a:solidFill>
              </a:rPr>
              <a:t>1</a:t>
            </a:r>
          </a:p>
        </p:txBody>
      </p:sp>
      <p:sp>
        <p:nvSpPr>
          <p:cNvPr id="16" name="TextBox 15">
            <a:extLst>
              <a:ext uri="{FF2B5EF4-FFF2-40B4-BE49-F238E27FC236}">
                <a16:creationId xmlns:a16="http://schemas.microsoft.com/office/drawing/2014/main" id="{8F57FDA6-61C1-E978-5BDE-CDF54C7EB2D9}"/>
              </a:ext>
            </a:extLst>
          </p:cNvPr>
          <p:cNvSpPr txBox="1"/>
          <p:nvPr/>
        </p:nvSpPr>
        <p:spPr>
          <a:xfrm>
            <a:off x="3387122" y="2687956"/>
            <a:ext cx="312906" cy="369332"/>
          </a:xfrm>
          <a:prstGeom prst="rect">
            <a:avLst/>
          </a:prstGeom>
          <a:noFill/>
        </p:spPr>
        <p:txBody>
          <a:bodyPr wrap="none" rtlCol="0">
            <a:spAutoFit/>
          </a:bodyPr>
          <a:lstStyle/>
          <a:p>
            <a:r>
              <a:rPr lang="en-US" b="1" dirty="0">
                <a:solidFill>
                  <a:srgbClr val="FF0000"/>
                </a:solidFill>
              </a:rPr>
              <a:t>2</a:t>
            </a:r>
          </a:p>
        </p:txBody>
      </p:sp>
      <p:sp>
        <p:nvSpPr>
          <p:cNvPr id="17" name="TextBox 16">
            <a:extLst>
              <a:ext uri="{FF2B5EF4-FFF2-40B4-BE49-F238E27FC236}">
                <a16:creationId xmlns:a16="http://schemas.microsoft.com/office/drawing/2014/main" id="{73930826-6393-E5AF-4146-80C37D90197E}"/>
              </a:ext>
            </a:extLst>
          </p:cNvPr>
          <p:cNvSpPr txBox="1"/>
          <p:nvPr/>
        </p:nvSpPr>
        <p:spPr>
          <a:xfrm>
            <a:off x="6423878" y="2742820"/>
            <a:ext cx="312906" cy="369332"/>
          </a:xfrm>
          <a:prstGeom prst="rect">
            <a:avLst/>
          </a:prstGeom>
          <a:noFill/>
        </p:spPr>
        <p:txBody>
          <a:bodyPr wrap="none" rtlCol="0">
            <a:spAutoFit/>
          </a:bodyPr>
          <a:lstStyle/>
          <a:p>
            <a:r>
              <a:rPr lang="en-US" b="1" dirty="0">
                <a:solidFill>
                  <a:srgbClr val="FF0000"/>
                </a:solidFill>
              </a:rPr>
              <a:t>3</a:t>
            </a:r>
          </a:p>
        </p:txBody>
      </p:sp>
    </p:spTree>
    <p:extLst>
      <p:ext uri="{BB962C8B-B14F-4D97-AF65-F5344CB8AC3E}">
        <p14:creationId xmlns:p14="http://schemas.microsoft.com/office/powerpoint/2010/main" val="757162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B766C9-D581-8A47-BDE3-C74061D60670}"/>
              </a:ext>
            </a:extLst>
          </p:cNvPr>
          <p:cNvSpPr>
            <a:spLocks noGrp="1"/>
          </p:cNvSpPr>
          <p:nvPr>
            <p:ph type="title"/>
          </p:nvPr>
        </p:nvSpPr>
        <p:spPr/>
        <p:txBody>
          <a:bodyPr/>
          <a:lstStyle/>
          <a:p>
            <a:r>
              <a:rPr lang="en-US" dirty="0"/>
              <a:t>Circuit level modeling</a:t>
            </a:r>
          </a:p>
        </p:txBody>
      </p:sp>
      <p:sp>
        <p:nvSpPr>
          <p:cNvPr id="4" name="Footer Placeholder 3">
            <a:extLst>
              <a:ext uri="{FF2B5EF4-FFF2-40B4-BE49-F238E27FC236}">
                <a16:creationId xmlns:a16="http://schemas.microsoft.com/office/drawing/2014/main" id="{C4E6E16B-0673-CF48-B021-D28050B171AF}"/>
              </a:ext>
            </a:extLst>
          </p:cNvPr>
          <p:cNvSpPr>
            <a:spLocks noGrp="1"/>
          </p:cNvSpPr>
          <p:nvPr>
            <p:ph type="ftr" sz="quarter" idx="3"/>
          </p:nvPr>
        </p:nvSpPr>
        <p:spPr/>
        <p:txBody>
          <a:bodyPr/>
          <a:lstStyle/>
          <a:p>
            <a:r>
              <a:rPr lang="en-GB" b="1" dirty="0">
                <a:solidFill>
                  <a:schemeClr val="tx2"/>
                </a:solidFill>
              </a:rPr>
              <a:t>RADNEXT 2</a:t>
            </a:r>
            <a:r>
              <a:rPr lang="en-GB" b="1" baseline="30000" dirty="0">
                <a:solidFill>
                  <a:schemeClr val="tx2"/>
                </a:solidFill>
              </a:rPr>
              <a:t>nd</a:t>
            </a:r>
            <a:r>
              <a:rPr lang="en-GB" b="1" dirty="0">
                <a:solidFill>
                  <a:schemeClr val="tx2"/>
                </a:solidFill>
              </a:rPr>
              <a:t> Annual Meeting</a:t>
            </a:r>
          </a:p>
        </p:txBody>
      </p:sp>
      <p:sp>
        <p:nvSpPr>
          <p:cNvPr id="14" name="Slide Number Placeholder 13">
            <a:extLst>
              <a:ext uri="{FF2B5EF4-FFF2-40B4-BE49-F238E27FC236}">
                <a16:creationId xmlns:a16="http://schemas.microsoft.com/office/drawing/2014/main" id="{34361D58-AD55-24DB-B6B8-9F2F914DE29F}"/>
              </a:ext>
            </a:extLst>
          </p:cNvPr>
          <p:cNvSpPr>
            <a:spLocks noGrp="1"/>
          </p:cNvSpPr>
          <p:nvPr>
            <p:ph type="sldNum" sz="quarter" idx="4"/>
          </p:nvPr>
        </p:nvSpPr>
        <p:spPr/>
        <p:txBody>
          <a:bodyPr/>
          <a:lstStyle/>
          <a:p>
            <a:fld id="{17918391-D411-FE40-AAD7-861AE5233E0E}" type="slidenum">
              <a:rPr lang="en-US" smtClean="0"/>
              <a:pPr/>
              <a:t>12</a:t>
            </a:fld>
            <a:endParaRPr lang="en-US" dirty="0"/>
          </a:p>
        </p:txBody>
      </p:sp>
      <p:sp>
        <p:nvSpPr>
          <p:cNvPr id="33" name="TextBox 32">
            <a:extLst>
              <a:ext uri="{FF2B5EF4-FFF2-40B4-BE49-F238E27FC236}">
                <a16:creationId xmlns:a16="http://schemas.microsoft.com/office/drawing/2014/main" id="{5AC8AE33-23A2-5F6B-4DF4-B95CC789D094}"/>
              </a:ext>
            </a:extLst>
          </p:cNvPr>
          <p:cNvSpPr txBox="1"/>
          <p:nvPr/>
        </p:nvSpPr>
        <p:spPr>
          <a:xfrm>
            <a:off x="376334" y="1143794"/>
            <a:ext cx="3623388" cy="646331"/>
          </a:xfrm>
          <a:prstGeom prst="rect">
            <a:avLst/>
          </a:prstGeom>
          <a:noFill/>
        </p:spPr>
        <p:txBody>
          <a:bodyPr wrap="square">
            <a:spAutoFit/>
          </a:bodyPr>
          <a:lstStyle/>
          <a:p>
            <a:pPr algn="just">
              <a:lnSpc>
                <a:spcPct val="100000"/>
              </a:lnSpc>
            </a:pPr>
            <a:r>
              <a:rPr lang="en-US" b="1" dirty="0">
                <a:solidFill>
                  <a:schemeClr val="tx2"/>
                </a:solidFill>
              </a:rPr>
              <a:t>Simulation Flow</a:t>
            </a:r>
          </a:p>
          <a:p>
            <a:pPr algn="just">
              <a:lnSpc>
                <a:spcPct val="100000"/>
              </a:lnSpc>
            </a:pPr>
            <a:endParaRPr lang="en-US" sz="1800" dirty="0">
              <a:solidFill>
                <a:schemeClr val="accent6">
                  <a:lumMod val="50000"/>
                </a:schemeClr>
              </a:solidFill>
            </a:endParaRPr>
          </a:p>
        </p:txBody>
      </p:sp>
      <p:sp>
        <p:nvSpPr>
          <p:cNvPr id="7" name="TextBox 6">
            <a:extLst>
              <a:ext uri="{FF2B5EF4-FFF2-40B4-BE49-F238E27FC236}">
                <a16:creationId xmlns:a16="http://schemas.microsoft.com/office/drawing/2014/main" id="{6C03D22E-44F6-7C9C-94D5-65DD604AACEB}"/>
              </a:ext>
            </a:extLst>
          </p:cNvPr>
          <p:cNvSpPr txBox="1"/>
          <p:nvPr/>
        </p:nvSpPr>
        <p:spPr>
          <a:xfrm>
            <a:off x="487720" y="1573269"/>
            <a:ext cx="3623388" cy="1354217"/>
          </a:xfrm>
          <a:prstGeom prst="rect">
            <a:avLst/>
          </a:prstGeom>
          <a:noFill/>
        </p:spPr>
        <p:txBody>
          <a:bodyPr wrap="square">
            <a:spAutoFit/>
          </a:bodyPr>
          <a:lstStyle/>
          <a:p>
            <a:pPr marL="342900" indent="-342900" algn="just">
              <a:lnSpc>
                <a:spcPct val="100000"/>
              </a:lnSpc>
              <a:buFont typeface="+mj-lt"/>
              <a:buAutoNum type="arabicPeriod"/>
            </a:pPr>
            <a:r>
              <a:rPr lang="en-US" sz="1600" dirty="0">
                <a:solidFill>
                  <a:schemeClr val="accent6">
                    <a:lumMod val="50000"/>
                  </a:schemeClr>
                </a:solidFill>
              </a:rPr>
              <a:t>Circuit implementation</a:t>
            </a:r>
          </a:p>
          <a:p>
            <a:pPr marL="342900" indent="-342900" algn="just">
              <a:lnSpc>
                <a:spcPct val="100000"/>
              </a:lnSpc>
              <a:buFont typeface="+mj-lt"/>
              <a:buAutoNum type="arabicPeriod"/>
            </a:pPr>
            <a:r>
              <a:rPr lang="en-US" sz="1600" dirty="0">
                <a:solidFill>
                  <a:schemeClr val="accent6">
                    <a:lumMod val="50000"/>
                  </a:schemeClr>
                </a:solidFill>
              </a:rPr>
              <a:t>Layout design</a:t>
            </a:r>
          </a:p>
          <a:p>
            <a:pPr marL="342900" indent="-342900" algn="just">
              <a:lnSpc>
                <a:spcPct val="100000"/>
              </a:lnSpc>
              <a:buFont typeface="+mj-lt"/>
              <a:buAutoNum type="arabicPeriod"/>
            </a:pPr>
            <a:r>
              <a:rPr lang="en-US" sz="1600" dirty="0">
                <a:solidFill>
                  <a:schemeClr val="accent6">
                    <a:lumMod val="50000"/>
                  </a:schemeClr>
                </a:solidFill>
              </a:rPr>
              <a:t>SEE Analysis</a:t>
            </a:r>
          </a:p>
          <a:p>
            <a:pPr marL="342900" indent="-342900" algn="just">
              <a:lnSpc>
                <a:spcPct val="100000"/>
              </a:lnSpc>
              <a:buFont typeface="+mj-lt"/>
              <a:buAutoNum type="arabicPeriod"/>
            </a:pPr>
            <a:r>
              <a:rPr lang="en-US" sz="1600" dirty="0">
                <a:solidFill>
                  <a:schemeClr val="accent6">
                    <a:lumMod val="50000"/>
                  </a:schemeClr>
                </a:solidFill>
              </a:rPr>
              <a:t>Cross Section Results</a:t>
            </a:r>
          </a:p>
          <a:p>
            <a:pPr algn="just">
              <a:lnSpc>
                <a:spcPct val="100000"/>
              </a:lnSpc>
            </a:pPr>
            <a:endParaRPr lang="en-US" sz="1800" dirty="0">
              <a:solidFill>
                <a:schemeClr val="accent6">
                  <a:lumMod val="50000"/>
                </a:schemeClr>
              </a:solidFill>
            </a:endParaRPr>
          </a:p>
        </p:txBody>
      </p:sp>
      <p:pic>
        <p:nvPicPr>
          <p:cNvPr id="3" name="Picture 2">
            <a:extLst>
              <a:ext uri="{FF2B5EF4-FFF2-40B4-BE49-F238E27FC236}">
                <a16:creationId xmlns:a16="http://schemas.microsoft.com/office/drawing/2014/main" id="{77065796-2338-24C8-C6F3-934128B16752}"/>
              </a:ext>
            </a:extLst>
          </p:cNvPr>
          <p:cNvPicPr>
            <a:picLocks noChangeAspect="1"/>
          </p:cNvPicPr>
          <p:nvPr/>
        </p:nvPicPr>
        <p:blipFill rotWithShape="1">
          <a:blip r:embed="rId3"/>
          <a:srcRect l="4541" r="2963"/>
          <a:stretch/>
        </p:blipFill>
        <p:spPr>
          <a:xfrm>
            <a:off x="270193" y="2927486"/>
            <a:ext cx="2406165" cy="1354217"/>
          </a:xfrm>
          <a:prstGeom prst="rect">
            <a:avLst/>
          </a:prstGeom>
        </p:spPr>
      </p:pic>
      <p:pic>
        <p:nvPicPr>
          <p:cNvPr id="9" name="Picture 8">
            <a:extLst>
              <a:ext uri="{FF2B5EF4-FFF2-40B4-BE49-F238E27FC236}">
                <a16:creationId xmlns:a16="http://schemas.microsoft.com/office/drawing/2014/main" id="{68426844-6C04-F07F-7C5C-97A025A86428}"/>
              </a:ext>
            </a:extLst>
          </p:cNvPr>
          <p:cNvPicPr>
            <a:picLocks noChangeAspect="1"/>
          </p:cNvPicPr>
          <p:nvPr/>
        </p:nvPicPr>
        <p:blipFill>
          <a:blip r:embed="rId4"/>
          <a:stretch>
            <a:fillRect/>
          </a:stretch>
        </p:blipFill>
        <p:spPr>
          <a:xfrm rot="5400000">
            <a:off x="3899315" y="2290764"/>
            <a:ext cx="1141632" cy="2674681"/>
          </a:xfrm>
          <a:prstGeom prst="rect">
            <a:avLst/>
          </a:prstGeom>
        </p:spPr>
      </p:pic>
      <p:pic>
        <p:nvPicPr>
          <p:cNvPr id="10" name="Picture 9">
            <a:extLst>
              <a:ext uri="{FF2B5EF4-FFF2-40B4-BE49-F238E27FC236}">
                <a16:creationId xmlns:a16="http://schemas.microsoft.com/office/drawing/2014/main" id="{F1924D75-0907-BBD8-2344-A6DFBB47536E}"/>
              </a:ext>
            </a:extLst>
          </p:cNvPr>
          <p:cNvPicPr>
            <a:picLocks noChangeAspect="1"/>
          </p:cNvPicPr>
          <p:nvPr/>
        </p:nvPicPr>
        <p:blipFill rotWithShape="1">
          <a:blip r:embed="rId5"/>
          <a:srcRect b="2604"/>
          <a:stretch/>
        </p:blipFill>
        <p:spPr>
          <a:xfrm>
            <a:off x="6361248" y="155106"/>
            <a:ext cx="2584763" cy="2581023"/>
          </a:xfrm>
          <a:prstGeom prst="rect">
            <a:avLst/>
          </a:prstGeom>
        </p:spPr>
      </p:pic>
      <p:pic>
        <p:nvPicPr>
          <p:cNvPr id="11" name="Picture 10" descr="A picture containing text, businesscard, envelope&#10;&#10;Description automatically generated">
            <a:extLst>
              <a:ext uri="{FF2B5EF4-FFF2-40B4-BE49-F238E27FC236}">
                <a16:creationId xmlns:a16="http://schemas.microsoft.com/office/drawing/2014/main" id="{3A061752-63EE-53C4-E0CE-CE330F7D6ED3}"/>
              </a:ext>
            </a:extLst>
          </p:cNvPr>
          <p:cNvPicPr>
            <a:picLocks noChangeAspect="1"/>
          </p:cNvPicPr>
          <p:nvPr/>
        </p:nvPicPr>
        <p:blipFill>
          <a:blip r:embed="rId6"/>
          <a:stretch>
            <a:fillRect/>
          </a:stretch>
        </p:blipFill>
        <p:spPr>
          <a:xfrm>
            <a:off x="6423878" y="2889086"/>
            <a:ext cx="2092467" cy="1495991"/>
          </a:xfrm>
          <a:prstGeom prst="rect">
            <a:avLst/>
          </a:prstGeom>
        </p:spPr>
      </p:pic>
      <p:pic>
        <p:nvPicPr>
          <p:cNvPr id="12" name="Picture 11" descr="Chart, line chart&#10;&#10;Description automatically generated">
            <a:extLst>
              <a:ext uri="{FF2B5EF4-FFF2-40B4-BE49-F238E27FC236}">
                <a16:creationId xmlns:a16="http://schemas.microsoft.com/office/drawing/2014/main" id="{9D3F106D-20B2-9B3D-9E7C-2857701E1C45}"/>
              </a:ext>
            </a:extLst>
          </p:cNvPr>
          <p:cNvPicPr>
            <a:picLocks noChangeAspect="1"/>
          </p:cNvPicPr>
          <p:nvPr/>
        </p:nvPicPr>
        <p:blipFill rotWithShape="1">
          <a:blip r:embed="rId7"/>
          <a:srcRect t="7100"/>
          <a:stretch/>
        </p:blipFill>
        <p:spPr>
          <a:xfrm>
            <a:off x="3397058" y="1002814"/>
            <a:ext cx="2761390" cy="1886272"/>
          </a:xfrm>
          <a:prstGeom prst="rect">
            <a:avLst/>
          </a:prstGeom>
        </p:spPr>
      </p:pic>
      <p:pic>
        <p:nvPicPr>
          <p:cNvPr id="13" name="Picture 12">
            <a:extLst>
              <a:ext uri="{FF2B5EF4-FFF2-40B4-BE49-F238E27FC236}">
                <a16:creationId xmlns:a16="http://schemas.microsoft.com/office/drawing/2014/main" id="{F7983DD3-349C-CC01-0ABE-1406B8F99208}"/>
              </a:ext>
            </a:extLst>
          </p:cNvPr>
          <p:cNvPicPr>
            <a:picLocks noChangeAspect="1"/>
          </p:cNvPicPr>
          <p:nvPr/>
        </p:nvPicPr>
        <p:blipFill>
          <a:blip r:embed="rId8"/>
          <a:stretch>
            <a:fillRect/>
          </a:stretch>
        </p:blipFill>
        <p:spPr>
          <a:xfrm>
            <a:off x="4187150" y="545888"/>
            <a:ext cx="1611812" cy="396419"/>
          </a:xfrm>
          <a:prstGeom prst="rect">
            <a:avLst/>
          </a:prstGeom>
        </p:spPr>
      </p:pic>
      <p:sp>
        <p:nvSpPr>
          <p:cNvPr id="15" name="TextBox 14">
            <a:extLst>
              <a:ext uri="{FF2B5EF4-FFF2-40B4-BE49-F238E27FC236}">
                <a16:creationId xmlns:a16="http://schemas.microsoft.com/office/drawing/2014/main" id="{5F8ACB5A-B90C-DF83-D063-026ECBBB2BF3}"/>
              </a:ext>
            </a:extLst>
          </p:cNvPr>
          <p:cNvSpPr txBox="1"/>
          <p:nvPr/>
        </p:nvSpPr>
        <p:spPr>
          <a:xfrm>
            <a:off x="366042" y="2704420"/>
            <a:ext cx="312906" cy="369332"/>
          </a:xfrm>
          <a:prstGeom prst="rect">
            <a:avLst/>
          </a:prstGeom>
          <a:noFill/>
        </p:spPr>
        <p:txBody>
          <a:bodyPr wrap="none" rtlCol="0">
            <a:spAutoFit/>
          </a:bodyPr>
          <a:lstStyle/>
          <a:p>
            <a:r>
              <a:rPr lang="en-US" b="1" dirty="0">
                <a:solidFill>
                  <a:srgbClr val="FF0000"/>
                </a:solidFill>
              </a:rPr>
              <a:t>1</a:t>
            </a:r>
          </a:p>
        </p:txBody>
      </p:sp>
      <p:sp>
        <p:nvSpPr>
          <p:cNvPr id="16" name="TextBox 15">
            <a:extLst>
              <a:ext uri="{FF2B5EF4-FFF2-40B4-BE49-F238E27FC236}">
                <a16:creationId xmlns:a16="http://schemas.microsoft.com/office/drawing/2014/main" id="{8F57FDA6-61C1-E978-5BDE-CDF54C7EB2D9}"/>
              </a:ext>
            </a:extLst>
          </p:cNvPr>
          <p:cNvSpPr txBox="1"/>
          <p:nvPr/>
        </p:nvSpPr>
        <p:spPr>
          <a:xfrm>
            <a:off x="3387122" y="2687956"/>
            <a:ext cx="312906" cy="369332"/>
          </a:xfrm>
          <a:prstGeom prst="rect">
            <a:avLst/>
          </a:prstGeom>
          <a:noFill/>
        </p:spPr>
        <p:txBody>
          <a:bodyPr wrap="none" rtlCol="0">
            <a:spAutoFit/>
          </a:bodyPr>
          <a:lstStyle/>
          <a:p>
            <a:r>
              <a:rPr lang="en-US" b="1" dirty="0">
                <a:solidFill>
                  <a:srgbClr val="FF0000"/>
                </a:solidFill>
              </a:rPr>
              <a:t>2</a:t>
            </a:r>
          </a:p>
        </p:txBody>
      </p:sp>
      <p:sp>
        <p:nvSpPr>
          <p:cNvPr id="17" name="TextBox 16">
            <a:extLst>
              <a:ext uri="{FF2B5EF4-FFF2-40B4-BE49-F238E27FC236}">
                <a16:creationId xmlns:a16="http://schemas.microsoft.com/office/drawing/2014/main" id="{73930826-6393-E5AF-4146-80C37D90197E}"/>
              </a:ext>
            </a:extLst>
          </p:cNvPr>
          <p:cNvSpPr txBox="1"/>
          <p:nvPr/>
        </p:nvSpPr>
        <p:spPr>
          <a:xfrm>
            <a:off x="6423878" y="2742820"/>
            <a:ext cx="312906" cy="369332"/>
          </a:xfrm>
          <a:prstGeom prst="rect">
            <a:avLst/>
          </a:prstGeom>
          <a:noFill/>
        </p:spPr>
        <p:txBody>
          <a:bodyPr wrap="none" rtlCol="0">
            <a:spAutoFit/>
          </a:bodyPr>
          <a:lstStyle/>
          <a:p>
            <a:r>
              <a:rPr lang="en-US" b="1" dirty="0">
                <a:solidFill>
                  <a:srgbClr val="FF0000"/>
                </a:solidFill>
              </a:rPr>
              <a:t>3</a:t>
            </a:r>
          </a:p>
        </p:txBody>
      </p:sp>
      <p:sp>
        <p:nvSpPr>
          <p:cNvPr id="18" name="TextBox 17">
            <a:extLst>
              <a:ext uri="{FF2B5EF4-FFF2-40B4-BE49-F238E27FC236}">
                <a16:creationId xmlns:a16="http://schemas.microsoft.com/office/drawing/2014/main" id="{3159B276-0452-F3D4-CE0C-4DA873648A0A}"/>
              </a:ext>
            </a:extLst>
          </p:cNvPr>
          <p:cNvSpPr txBox="1"/>
          <p:nvPr/>
        </p:nvSpPr>
        <p:spPr>
          <a:xfrm>
            <a:off x="3397058" y="867620"/>
            <a:ext cx="312906" cy="369332"/>
          </a:xfrm>
          <a:prstGeom prst="rect">
            <a:avLst/>
          </a:prstGeom>
          <a:noFill/>
        </p:spPr>
        <p:txBody>
          <a:bodyPr wrap="none" rtlCol="0">
            <a:spAutoFit/>
          </a:bodyPr>
          <a:lstStyle/>
          <a:p>
            <a:r>
              <a:rPr lang="en-US" b="1" dirty="0">
                <a:solidFill>
                  <a:srgbClr val="FF0000"/>
                </a:solidFill>
              </a:rPr>
              <a:t>4</a:t>
            </a:r>
          </a:p>
        </p:txBody>
      </p:sp>
    </p:spTree>
    <p:extLst>
      <p:ext uri="{BB962C8B-B14F-4D97-AF65-F5344CB8AC3E}">
        <p14:creationId xmlns:p14="http://schemas.microsoft.com/office/powerpoint/2010/main" val="30716855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C4E6E16B-0673-CF48-B021-D28050B171AF}"/>
              </a:ext>
            </a:extLst>
          </p:cNvPr>
          <p:cNvSpPr>
            <a:spLocks noGrp="1"/>
          </p:cNvSpPr>
          <p:nvPr>
            <p:ph type="ftr" sz="quarter" idx="3"/>
          </p:nvPr>
        </p:nvSpPr>
        <p:spPr/>
        <p:txBody>
          <a:bodyPr/>
          <a:lstStyle/>
          <a:p>
            <a:r>
              <a:rPr lang="en-GB" b="1" dirty="0">
                <a:solidFill>
                  <a:schemeClr val="tx2"/>
                </a:solidFill>
              </a:rPr>
              <a:t>RADNEXT 2</a:t>
            </a:r>
            <a:r>
              <a:rPr lang="en-GB" b="1" baseline="30000" dirty="0">
                <a:solidFill>
                  <a:schemeClr val="tx2"/>
                </a:solidFill>
              </a:rPr>
              <a:t>nd</a:t>
            </a:r>
            <a:r>
              <a:rPr lang="en-GB" b="1" dirty="0">
                <a:solidFill>
                  <a:schemeClr val="tx2"/>
                </a:solidFill>
              </a:rPr>
              <a:t> Annual Meeting</a:t>
            </a:r>
          </a:p>
        </p:txBody>
      </p:sp>
      <p:sp>
        <p:nvSpPr>
          <p:cNvPr id="14" name="Slide Number Placeholder 13">
            <a:extLst>
              <a:ext uri="{FF2B5EF4-FFF2-40B4-BE49-F238E27FC236}">
                <a16:creationId xmlns:a16="http://schemas.microsoft.com/office/drawing/2014/main" id="{34361D58-AD55-24DB-B6B8-9F2F914DE29F}"/>
              </a:ext>
            </a:extLst>
          </p:cNvPr>
          <p:cNvSpPr>
            <a:spLocks noGrp="1"/>
          </p:cNvSpPr>
          <p:nvPr>
            <p:ph type="sldNum" sz="quarter" idx="4"/>
          </p:nvPr>
        </p:nvSpPr>
        <p:spPr/>
        <p:txBody>
          <a:bodyPr/>
          <a:lstStyle/>
          <a:p>
            <a:fld id="{17918391-D411-FE40-AAD7-861AE5233E0E}" type="slidenum">
              <a:rPr lang="en-US" smtClean="0"/>
              <a:pPr/>
              <a:t>13</a:t>
            </a:fld>
            <a:endParaRPr lang="en-US" dirty="0"/>
          </a:p>
        </p:txBody>
      </p:sp>
      <p:graphicFrame>
        <p:nvGraphicFramePr>
          <p:cNvPr id="8" name="Table 18">
            <a:extLst>
              <a:ext uri="{FF2B5EF4-FFF2-40B4-BE49-F238E27FC236}">
                <a16:creationId xmlns:a16="http://schemas.microsoft.com/office/drawing/2014/main" id="{F70B171D-3181-4626-42FF-959D695CCCDB}"/>
              </a:ext>
            </a:extLst>
          </p:cNvPr>
          <p:cNvGraphicFramePr>
            <a:graphicFrameLocks noGrp="1"/>
          </p:cNvGraphicFramePr>
          <p:nvPr>
            <p:extLst>
              <p:ext uri="{D42A27DB-BD31-4B8C-83A1-F6EECF244321}">
                <p14:modId xmlns:p14="http://schemas.microsoft.com/office/powerpoint/2010/main" val="3420672693"/>
              </p:ext>
            </p:extLst>
          </p:nvPr>
        </p:nvGraphicFramePr>
        <p:xfrm>
          <a:off x="699901" y="302342"/>
          <a:ext cx="7744198" cy="4159538"/>
        </p:xfrm>
        <a:graphic>
          <a:graphicData uri="http://schemas.openxmlformats.org/drawingml/2006/table">
            <a:tbl>
              <a:tblPr firstRow="1" bandRow="1">
                <a:tableStyleId>{2D5ABB26-0587-4C30-8999-92F81FD0307C}</a:tableStyleId>
              </a:tblPr>
              <a:tblGrid>
                <a:gridCol w="1202626">
                  <a:extLst>
                    <a:ext uri="{9D8B030D-6E8A-4147-A177-3AD203B41FA5}">
                      <a16:colId xmlns:a16="http://schemas.microsoft.com/office/drawing/2014/main" val="3197005276"/>
                    </a:ext>
                  </a:extLst>
                </a:gridCol>
                <a:gridCol w="992200">
                  <a:extLst>
                    <a:ext uri="{9D8B030D-6E8A-4147-A177-3AD203B41FA5}">
                      <a16:colId xmlns:a16="http://schemas.microsoft.com/office/drawing/2014/main" val="3179735116"/>
                    </a:ext>
                  </a:extLst>
                </a:gridCol>
                <a:gridCol w="893955">
                  <a:extLst>
                    <a:ext uri="{9D8B030D-6E8A-4147-A177-3AD203B41FA5}">
                      <a16:colId xmlns:a16="http://schemas.microsoft.com/office/drawing/2014/main" val="3402688646"/>
                    </a:ext>
                  </a:extLst>
                </a:gridCol>
                <a:gridCol w="1154430">
                  <a:extLst>
                    <a:ext uri="{9D8B030D-6E8A-4147-A177-3AD203B41FA5}">
                      <a16:colId xmlns:a16="http://schemas.microsoft.com/office/drawing/2014/main" val="3849179837"/>
                    </a:ext>
                  </a:extLst>
                </a:gridCol>
                <a:gridCol w="1138555">
                  <a:extLst>
                    <a:ext uri="{9D8B030D-6E8A-4147-A177-3AD203B41FA5}">
                      <a16:colId xmlns:a16="http://schemas.microsoft.com/office/drawing/2014/main" val="3543622690"/>
                    </a:ext>
                  </a:extLst>
                </a:gridCol>
                <a:gridCol w="2362432">
                  <a:extLst>
                    <a:ext uri="{9D8B030D-6E8A-4147-A177-3AD203B41FA5}">
                      <a16:colId xmlns:a16="http://schemas.microsoft.com/office/drawing/2014/main" val="1170841160"/>
                    </a:ext>
                  </a:extLst>
                </a:gridCol>
              </a:tblGrid>
              <a:tr h="626952">
                <a:tc>
                  <a:txBody>
                    <a:bodyPr/>
                    <a:lstStyle/>
                    <a:p>
                      <a:pPr algn="ctr"/>
                      <a:r>
                        <a:rPr lang="en-US" sz="1100" dirty="0">
                          <a:ln>
                            <a:solidFill>
                              <a:schemeClr val="accent6">
                                <a:lumMod val="50000"/>
                              </a:schemeClr>
                            </a:solidFill>
                          </a:ln>
                        </a:rPr>
                        <a:t>Technology</a:t>
                      </a:r>
                    </a:p>
                  </a:txBody>
                  <a:tcPr anchor="ctr">
                    <a:lnL w="127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lnT w="12700" cap="flat" cmpd="sng" algn="ctr">
                      <a:solidFill>
                        <a:schemeClr val="accent6">
                          <a:lumMod val="50000"/>
                        </a:schemeClr>
                      </a:solidFill>
                      <a:prstDash val="solid"/>
                      <a:round/>
                      <a:headEnd type="none" w="med" len="med"/>
                      <a:tailEnd type="none" w="med" len="med"/>
                    </a:lnT>
                    <a:lnB w="12700" cap="flat" cmpd="sng" algn="ctr">
                      <a:solidFill>
                        <a:schemeClr val="accent6">
                          <a:lumMod val="50000"/>
                        </a:schemeClr>
                      </a:solidFill>
                      <a:prstDash val="solid"/>
                      <a:round/>
                      <a:headEnd type="none" w="med" len="med"/>
                      <a:tailEnd type="none" w="med" len="med"/>
                    </a:lnB>
                  </a:tcPr>
                </a:tc>
                <a:tc>
                  <a:txBody>
                    <a:bodyPr/>
                    <a:lstStyle/>
                    <a:p>
                      <a:pPr algn="ctr"/>
                      <a:r>
                        <a:rPr lang="en-US" sz="1100" dirty="0">
                          <a:ln>
                            <a:solidFill>
                              <a:schemeClr val="accent6">
                                <a:lumMod val="50000"/>
                              </a:schemeClr>
                            </a:solidFill>
                          </a:ln>
                        </a:rPr>
                        <a:t>C</a:t>
                      </a:r>
                      <a:r>
                        <a:rPr lang="en-US" sz="1100" baseline="-25000" dirty="0">
                          <a:ln>
                            <a:solidFill>
                              <a:schemeClr val="accent6">
                                <a:lumMod val="50000"/>
                              </a:schemeClr>
                            </a:solidFill>
                          </a:ln>
                        </a:rPr>
                        <a:t>out</a:t>
                      </a:r>
                      <a:r>
                        <a:rPr lang="en-US" sz="1100" dirty="0">
                          <a:ln>
                            <a:solidFill>
                              <a:schemeClr val="accent6">
                                <a:lumMod val="50000"/>
                              </a:schemeClr>
                            </a:solidFill>
                          </a:ln>
                        </a:rPr>
                        <a:t> </a:t>
                      </a:r>
                      <a:br>
                        <a:rPr lang="en-US" sz="1100" dirty="0">
                          <a:ln>
                            <a:solidFill>
                              <a:schemeClr val="accent6">
                                <a:lumMod val="50000"/>
                              </a:schemeClr>
                            </a:solidFill>
                          </a:ln>
                        </a:rPr>
                      </a:br>
                      <a:r>
                        <a:rPr lang="en-US" sz="1100" dirty="0">
                          <a:ln>
                            <a:solidFill>
                              <a:schemeClr val="accent6">
                                <a:lumMod val="50000"/>
                              </a:schemeClr>
                            </a:solidFill>
                          </a:ln>
                        </a:rPr>
                        <a:t>(fF)</a:t>
                      </a:r>
                    </a:p>
                  </a:txBody>
                  <a:tcPr anchor="ctr">
                    <a:lnL w="127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lnT w="12700" cap="flat" cmpd="sng" algn="ctr">
                      <a:solidFill>
                        <a:schemeClr val="accent6">
                          <a:lumMod val="50000"/>
                        </a:schemeClr>
                      </a:solidFill>
                      <a:prstDash val="solid"/>
                      <a:round/>
                      <a:headEnd type="none" w="med" len="med"/>
                      <a:tailEnd type="none" w="med" len="med"/>
                    </a:lnT>
                    <a:lnB w="12700" cap="flat" cmpd="sng" algn="ctr">
                      <a:solidFill>
                        <a:schemeClr val="accent6">
                          <a:lumMod val="50000"/>
                        </a:schemeClr>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ln>
                            <a:solidFill>
                              <a:schemeClr val="accent6">
                                <a:lumMod val="50000"/>
                              </a:schemeClr>
                            </a:solidFill>
                          </a:ln>
                        </a:rPr>
                        <a:t>W/L </a:t>
                      </a:r>
                      <a:br>
                        <a:rPr lang="en-US" sz="1100" dirty="0">
                          <a:ln>
                            <a:solidFill>
                              <a:schemeClr val="accent6">
                                <a:lumMod val="50000"/>
                              </a:schemeClr>
                            </a:solidFill>
                          </a:ln>
                        </a:rPr>
                      </a:br>
                      <a:r>
                        <a:rPr lang="en-US" sz="1100" dirty="0">
                          <a:ln>
                            <a:solidFill>
                              <a:schemeClr val="accent6">
                                <a:lumMod val="50000"/>
                              </a:schemeClr>
                            </a:solidFill>
                          </a:ln>
                        </a:rPr>
                        <a:t>(nm/nm)</a:t>
                      </a:r>
                    </a:p>
                  </a:txBody>
                  <a:tcPr anchor="ctr">
                    <a:lnL w="127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lnT w="12700" cap="flat" cmpd="sng" algn="ctr">
                      <a:solidFill>
                        <a:schemeClr val="accent6">
                          <a:lumMod val="50000"/>
                        </a:schemeClr>
                      </a:solidFill>
                      <a:prstDash val="solid"/>
                      <a:round/>
                      <a:headEnd type="none" w="med" len="med"/>
                      <a:tailEnd type="none" w="med" len="med"/>
                    </a:lnT>
                    <a:lnB w="12700" cap="flat" cmpd="sng" algn="ctr">
                      <a:solidFill>
                        <a:schemeClr val="accent6">
                          <a:lumMod val="50000"/>
                        </a:schemeClr>
                      </a:solidFill>
                      <a:prstDash val="solid"/>
                      <a:round/>
                      <a:headEnd type="none" w="med" len="med"/>
                      <a:tailEnd type="none" w="med" len="med"/>
                    </a:lnB>
                  </a:tcPr>
                </a:tc>
                <a:tc>
                  <a:txBody>
                    <a:bodyPr/>
                    <a:lstStyle/>
                    <a:p>
                      <a:pPr algn="ctr"/>
                      <a:r>
                        <a:rPr lang="en-US" sz="1100" dirty="0">
                          <a:ln>
                            <a:solidFill>
                              <a:schemeClr val="accent6">
                                <a:lumMod val="50000"/>
                              </a:schemeClr>
                            </a:solidFill>
                          </a:ln>
                        </a:rPr>
                        <a:t>P-Well doping </a:t>
                      </a:r>
                      <a:br>
                        <a:rPr lang="en-US" sz="1100" dirty="0">
                          <a:ln>
                            <a:solidFill>
                              <a:schemeClr val="accent6">
                                <a:lumMod val="50000"/>
                              </a:schemeClr>
                            </a:solidFill>
                          </a:ln>
                        </a:rPr>
                      </a:br>
                      <a:r>
                        <a:rPr lang="en-US" sz="1100" dirty="0">
                          <a:ln>
                            <a:solidFill>
                              <a:schemeClr val="accent6">
                                <a:lumMod val="50000"/>
                              </a:schemeClr>
                            </a:solidFill>
                          </a:ln>
                        </a:rPr>
                        <a:t>(at/cm</a:t>
                      </a:r>
                      <a:r>
                        <a:rPr lang="en-US" sz="1100" baseline="30000" dirty="0">
                          <a:ln>
                            <a:solidFill>
                              <a:schemeClr val="accent6">
                                <a:lumMod val="50000"/>
                              </a:schemeClr>
                            </a:solidFill>
                          </a:ln>
                        </a:rPr>
                        <a:t>3</a:t>
                      </a:r>
                      <a:r>
                        <a:rPr lang="en-US" sz="1100" dirty="0">
                          <a:ln>
                            <a:solidFill>
                              <a:schemeClr val="accent6">
                                <a:lumMod val="50000"/>
                              </a:schemeClr>
                            </a:solidFill>
                          </a:ln>
                        </a:rPr>
                        <a:t>)</a:t>
                      </a:r>
                    </a:p>
                  </a:txBody>
                  <a:tcPr anchor="ctr">
                    <a:lnL w="127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lnT w="12700" cap="flat" cmpd="sng" algn="ctr">
                      <a:solidFill>
                        <a:schemeClr val="accent6">
                          <a:lumMod val="50000"/>
                        </a:schemeClr>
                      </a:solidFill>
                      <a:prstDash val="solid"/>
                      <a:round/>
                      <a:headEnd type="none" w="med" len="med"/>
                      <a:tailEnd type="none" w="med" len="med"/>
                    </a:lnT>
                    <a:lnB w="12700" cap="flat" cmpd="sng" algn="ctr">
                      <a:solidFill>
                        <a:schemeClr val="accent6">
                          <a:lumMod val="50000"/>
                        </a:schemeClr>
                      </a:solidFill>
                      <a:prstDash val="solid"/>
                      <a:round/>
                      <a:headEnd type="none" w="med" len="med"/>
                      <a:tailEnd type="none" w="med" len="med"/>
                    </a:lnB>
                  </a:tcPr>
                </a:tc>
                <a:tc>
                  <a:txBody>
                    <a:bodyPr/>
                    <a:lstStyle/>
                    <a:p>
                      <a:pPr algn="ctr"/>
                      <a:r>
                        <a:rPr lang="en-US" sz="1100" dirty="0">
                          <a:ln>
                            <a:solidFill>
                              <a:schemeClr val="accent6">
                                <a:lumMod val="50000"/>
                              </a:schemeClr>
                            </a:solidFill>
                          </a:ln>
                        </a:rPr>
                        <a:t>N-Well doping </a:t>
                      </a:r>
                      <a:br>
                        <a:rPr lang="en-US" sz="1100" dirty="0">
                          <a:ln>
                            <a:solidFill>
                              <a:schemeClr val="accent6">
                                <a:lumMod val="50000"/>
                              </a:schemeClr>
                            </a:solidFill>
                          </a:ln>
                        </a:rPr>
                      </a:br>
                      <a:r>
                        <a:rPr lang="en-US" sz="1100" dirty="0">
                          <a:ln>
                            <a:solidFill>
                              <a:schemeClr val="accent6">
                                <a:lumMod val="50000"/>
                              </a:schemeClr>
                            </a:solidFill>
                          </a:ln>
                        </a:rPr>
                        <a:t>(at/cm</a:t>
                      </a:r>
                      <a:r>
                        <a:rPr lang="en-US" sz="1100" baseline="30000" dirty="0">
                          <a:ln>
                            <a:solidFill>
                              <a:schemeClr val="accent6">
                                <a:lumMod val="50000"/>
                              </a:schemeClr>
                            </a:solidFill>
                          </a:ln>
                        </a:rPr>
                        <a:t>3</a:t>
                      </a:r>
                      <a:r>
                        <a:rPr lang="en-US" sz="1100" dirty="0">
                          <a:ln>
                            <a:solidFill>
                              <a:schemeClr val="accent6">
                                <a:lumMod val="50000"/>
                              </a:schemeClr>
                            </a:solidFill>
                          </a:ln>
                        </a:rPr>
                        <a:t>)</a:t>
                      </a:r>
                    </a:p>
                  </a:txBody>
                  <a:tcPr anchor="ctr">
                    <a:lnL w="127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lnT w="12700" cap="flat" cmpd="sng" algn="ctr">
                      <a:solidFill>
                        <a:schemeClr val="accent6">
                          <a:lumMod val="50000"/>
                        </a:schemeClr>
                      </a:solidFill>
                      <a:prstDash val="solid"/>
                      <a:round/>
                      <a:headEnd type="none" w="med" len="med"/>
                      <a:tailEnd type="none" w="med" len="med"/>
                    </a:lnT>
                    <a:lnB w="12700" cap="flat" cmpd="sng" algn="ctr">
                      <a:solidFill>
                        <a:schemeClr val="accent6">
                          <a:lumMod val="50000"/>
                        </a:schemeClr>
                      </a:solidFill>
                      <a:prstDash val="solid"/>
                      <a:round/>
                      <a:headEnd type="none" w="med" len="med"/>
                      <a:tailEnd type="none" w="med" len="med"/>
                    </a:lnB>
                  </a:tcPr>
                </a:tc>
                <a:tc>
                  <a:txBody>
                    <a:bodyPr/>
                    <a:lstStyle/>
                    <a:p>
                      <a:pPr algn="ctr"/>
                      <a:r>
                        <a:rPr lang="en-US" sz="1100" dirty="0">
                          <a:ln>
                            <a:solidFill>
                              <a:schemeClr val="accent6">
                                <a:lumMod val="50000"/>
                              </a:schemeClr>
                            </a:solidFill>
                          </a:ln>
                        </a:rPr>
                        <a:t>Layout</a:t>
                      </a:r>
                    </a:p>
                  </a:txBody>
                  <a:tcPr anchor="ctr">
                    <a:lnL w="127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lnT w="12700" cap="flat" cmpd="sng" algn="ctr">
                      <a:solidFill>
                        <a:schemeClr val="accent6">
                          <a:lumMod val="50000"/>
                        </a:schemeClr>
                      </a:solidFill>
                      <a:prstDash val="solid"/>
                      <a:round/>
                      <a:headEnd type="none" w="med" len="med"/>
                      <a:tailEnd type="none" w="med" len="med"/>
                    </a:lnT>
                    <a:lnB w="12700" cap="flat" cmpd="sng" algn="ctr">
                      <a:solidFill>
                        <a:schemeClr val="accent6">
                          <a:lumMod val="50000"/>
                        </a:schemeClr>
                      </a:solidFill>
                      <a:prstDash val="solid"/>
                      <a:round/>
                      <a:headEnd type="none" w="med" len="med"/>
                      <a:tailEnd type="none" w="med" len="med"/>
                    </a:lnB>
                  </a:tcPr>
                </a:tc>
                <a:extLst>
                  <a:ext uri="{0D108BD9-81ED-4DB2-BD59-A6C34878D82A}">
                    <a16:rowId xmlns:a16="http://schemas.microsoft.com/office/drawing/2014/main" val="4204569506"/>
                  </a:ext>
                </a:extLst>
              </a:tr>
              <a:tr h="766272">
                <a:tc>
                  <a:txBody>
                    <a:bodyPr/>
                    <a:lstStyle/>
                    <a:p>
                      <a:pPr algn="ctr"/>
                      <a:r>
                        <a:rPr lang="en-US" sz="1100" dirty="0">
                          <a:solidFill>
                            <a:schemeClr val="accent6">
                              <a:lumMod val="50000"/>
                            </a:schemeClr>
                          </a:solidFill>
                        </a:rPr>
                        <a:t>90 nm</a:t>
                      </a:r>
                    </a:p>
                  </a:txBody>
                  <a:tcPr anchor="ctr">
                    <a:lnL w="127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lnT w="12700" cap="flat" cmpd="sng" algn="ctr">
                      <a:solidFill>
                        <a:schemeClr val="accent6">
                          <a:lumMod val="50000"/>
                        </a:schemeClr>
                      </a:solidFill>
                      <a:prstDash val="solid"/>
                      <a:round/>
                      <a:headEnd type="none" w="med" len="med"/>
                      <a:tailEnd type="none" w="med" len="med"/>
                    </a:lnT>
                  </a:tcPr>
                </a:tc>
                <a:tc>
                  <a:txBody>
                    <a:bodyPr/>
                    <a:lstStyle/>
                    <a:p>
                      <a:pPr algn="ctr"/>
                      <a:r>
                        <a:rPr lang="en-US" sz="1100" dirty="0">
                          <a:solidFill>
                            <a:schemeClr val="accent6">
                              <a:lumMod val="50000"/>
                            </a:schemeClr>
                          </a:solidFill>
                        </a:rPr>
                        <a:t>1.20</a:t>
                      </a:r>
                    </a:p>
                  </a:txBody>
                  <a:tcPr anchor="ctr">
                    <a:lnL w="127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lnT w="12700" cap="flat" cmpd="sng" algn="ctr">
                      <a:solidFill>
                        <a:schemeClr val="accent6">
                          <a:lumMod val="50000"/>
                        </a:schemeClr>
                      </a:solidFill>
                      <a:prstDash val="solid"/>
                      <a:round/>
                      <a:headEnd type="none" w="med" len="med"/>
                      <a:tailEnd type="none" w="med" len="med"/>
                    </a:lnT>
                  </a:tcPr>
                </a:tc>
                <a:tc>
                  <a:txBody>
                    <a:bodyPr/>
                    <a:lstStyle/>
                    <a:p>
                      <a:pPr algn="ctr"/>
                      <a:r>
                        <a:rPr lang="en-US" sz="1100" dirty="0">
                          <a:solidFill>
                            <a:schemeClr val="accent6">
                              <a:lumMod val="50000"/>
                            </a:schemeClr>
                          </a:solidFill>
                        </a:rPr>
                        <a:t>180/90</a:t>
                      </a:r>
                    </a:p>
                  </a:txBody>
                  <a:tcPr anchor="ctr">
                    <a:lnL w="127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lnT w="12700" cap="flat" cmpd="sng" algn="ctr">
                      <a:solidFill>
                        <a:schemeClr val="accent6">
                          <a:lumMod val="50000"/>
                        </a:schemeClr>
                      </a:solidFill>
                      <a:prstDash val="solid"/>
                      <a:round/>
                      <a:headEnd type="none" w="med" len="med"/>
                      <a:tailEnd type="none" w="med" len="med"/>
                    </a:lnT>
                  </a:tcPr>
                </a:tc>
                <a:tc>
                  <a:txBody>
                    <a:bodyPr/>
                    <a:lstStyle/>
                    <a:p>
                      <a:pPr algn="ctr"/>
                      <a:r>
                        <a:rPr lang="en-US" sz="1100" dirty="0">
                          <a:solidFill>
                            <a:schemeClr val="accent6">
                              <a:lumMod val="50000"/>
                            </a:schemeClr>
                          </a:solidFill>
                        </a:rPr>
                        <a:t>1.43E18</a:t>
                      </a:r>
                    </a:p>
                  </a:txBody>
                  <a:tcPr anchor="ctr">
                    <a:lnL w="127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lnT w="12700" cap="flat" cmpd="sng" algn="ctr">
                      <a:solidFill>
                        <a:schemeClr val="accent6">
                          <a:lumMod val="50000"/>
                        </a:schemeClr>
                      </a:solidFill>
                      <a:prstDash val="solid"/>
                      <a:round/>
                      <a:headEnd type="none" w="med" len="med"/>
                      <a:tailEnd type="none" w="med" len="med"/>
                    </a:lnT>
                  </a:tcPr>
                </a:tc>
                <a:tc>
                  <a:txBody>
                    <a:bodyPr/>
                    <a:lstStyle/>
                    <a:p>
                      <a:pPr algn="ctr"/>
                      <a:r>
                        <a:rPr lang="en-US" sz="1100" dirty="0">
                          <a:solidFill>
                            <a:schemeClr val="accent6">
                              <a:lumMod val="50000"/>
                            </a:schemeClr>
                          </a:solidFill>
                        </a:rPr>
                        <a:t>1.94E18</a:t>
                      </a:r>
                    </a:p>
                  </a:txBody>
                  <a:tcPr anchor="ctr">
                    <a:lnL w="127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lnT w="12700" cap="flat" cmpd="sng" algn="ctr">
                      <a:solidFill>
                        <a:schemeClr val="accent6">
                          <a:lumMod val="50000"/>
                        </a:schemeClr>
                      </a:solidFill>
                      <a:prstDash val="solid"/>
                      <a:round/>
                      <a:headEnd type="none" w="med" len="med"/>
                      <a:tailEnd type="none" w="med" len="med"/>
                    </a:lnT>
                  </a:tcPr>
                </a:tc>
                <a:tc>
                  <a:txBody>
                    <a:bodyPr/>
                    <a:lstStyle/>
                    <a:p>
                      <a:pPr algn="ctr"/>
                      <a:endParaRPr lang="en-US" sz="1100" dirty="0">
                        <a:solidFill>
                          <a:schemeClr val="accent6">
                            <a:lumMod val="50000"/>
                          </a:schemeClr>
                        </a:solidFill>
                      </a:endParaRPr>
                    </a:p>
                  </a:txBody>
                  <a:tcPr anchor="ctr">
                    <a:lnL w="127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lnT w="12700" cap="flat" cmpd="sng" algn="ctr">
                      <a:solidFill>
                        <a:schemeClr val="accent6">
                          <a:lumMod val="50000"/>
                        </a:schemeClr>
                      </a:solidFill>
                      <a:prstDash val="solid"/>
                      <a:round/>
                      <a:headEnd type="none" w="med" len="med"/>
                      <a:tailEnd type="none" w="med" len="med"/>
                    </a:lnT>
                  </a:tcPr>
                </a:tc>
                <a:extLst>
                  <a:ext uri="{0D108BD9-81ED-4DB2-BD59-A6C34878D82A}">
                    <a16:rowId xmlns:a16="http://schemas.microsoft.com/office/drawing/2014/main" val="3405197094"/>
                  </a:ext>
                </a:extLst>
              </a:tr>
              <a:tr h="829028">
                <a:tc>
                  <a:txBody>
                    <a:bodyPr/>
                    <a:lstStyle/>
                    <a:p>
                      <a:pPr algn="ctr"/>
                      <a:r>
                        <a:rPr lang="en-US" sz="1100" dirty="0">
                          <a:solidFill>
                            <a:schemeClr val="accent6">
                              <a:lumMod val="50000"/>
                            </a:schemeClr>
                          </a:solidFill>
                        </a:rPr>
                        <a:t>65 nm</a:t>
                      </a:r>
                    </a:p>
                  </a:txBody>
                  <a:tcPr anchor="ctr">
                    <a:lnL w="127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tcPr>
                </a:tc>
                <a:tc>
                  <a:txBody>
                    <a:bodyPr/>
                    <a:lstStyle/>
                    <a:p>
                      <a:pPr algn="ctr"/>
                      <a:r>
                        <a:rPr lang="en-US" sz="1100" dirty="0">
                          <a:solidFill>
                            <a:schemeClr val="accent6">
                              <a:lumMod val="50000"/>
                            </a:schemeClr>
                          </a:solidFill>
                        </a:rPr>
                        <a:t>0.72</a:t>
                      </a:r>
                    </a:p>
                  </a:txBody>
                  <a:tcPr anchor="ctr">
                    <a:lnL w="127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tcPr>
                </a:tc>
                <a:tc>
                  <a:txBody>
                    <a:bodyPr/>
                    <a:lstStyle/>
                    <a:p>
                      <a:pPr algn="ctr"/>
                      <a:r>
                        <a:rPr lang="en-US" sz="1100" dirty="0">
                          <a:solidFill>
                            <a:schemeClr val="accent6">
                              <a:lumMod val="50000"/>
                            </a:schemeClr>
                          </a:solidFill>
                        </a:rPr>
                        <a:t>120/65</a:t>
                      </a:r>
                    </a:p>
                  </a:txBody>
                  <a:tcPr anchor="ctr">
                    <a:lnL w="127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tcPr>
                </a:tc>
                <a:tc>
                  <a:txBody>
                    <a:bodyPr/>
                    <a:lstStyle/>
                    <a:p>
                      <a:pPr algn="ctr"/>
                      <a:r>
                        <a:rPr lang="en-US" sz="1100" dirty="0">
                          <a:solidFill>
                            <a:schemeClr val="accent6">
                              <a:lumMod val="50000"/>
                            </a:schemeClr>
                          </a:solidFill>
                        </a:rPr>
                        <a:t>1.87E18</a:t>
                      </a:r>
                    </a:p>
                  </a:txBody>
                  <a:tcPr anchor="ctr">
                    <a:lnL w="127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tcPr>
                </a:tc>
                <a:tc>
                  <a:txBody>
                    <a:bodyPr/>
                    <a:lstStyle/>
                    <a:p>
                      <a:pPr algn="ctr"/>
                      <a:r>
                        <a:rPr lang="en-US" sz="1100" dirty="0">
                          <a:solidFill>
                            <a:schemeClr val="accent6">
                              <a:lumMod val="50000"/>
                            </a:schemeClr>
                          </a:solidFill>
                        </a:rPr>
                        <a:t>2.54E18</a:t>
                      </a:r>
                    </a:p>
                  </a:txBody>
                  <a:tcPr anchor="ctr">
                    <a:lnL w="127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tcPr>
                </a:tc>
                <a:tc>
                  <a:txBody>
                    <a:bodyPr/>
                    <a:lstStyle/>
                    <a:p>
                      <a:pPr algn="ctr"/>
                      <a:endParaRPr lang="en-US" sz="1100" dirty="0">
                        <a:solidFill>
                          <a:schemeClr val="accent6">
                            <a:lumMod val="50000"/>
                          </a:schemeClr>
                        </a:solidFill>
                      </a:endParaRPr>
                    </a:p>
                  </a:txBody>
                  <a:tcPr anchor="ctr">
                    <a:lnL w="127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tcPr>
                </a:tc>
                <a:extLst>
                  <a:ext uri="{0D108BD9-81ED-4DB2-BD59-A6C34878D82A}">
                    <a16:rowId xmlns:a16="http://schemas.microsoft.com/office/drawing/2014/main" val="893134181"/>
                  </a:ext>
                </a:extLst>
              </a:tr>
              <a:tr h="865643">
                <a:tc>
                  <a:txBody>
                    <a:bodyPr/>
                    <a:lstStyle/>
                    <a:p>
                      <a:pPr algn="ctr"/>
                      <a:r>
                        <a:rPr lang="en-US" sz="1100" dirty="0">
                          <a:solidFill>
                            <a:schemeClr val="accent6">
                              <a:lumMod val="50000"/>
                            </a:schemeClr>
                          </a:solidFill>
                        </a:rPr>
                        <a:t>45 nm</a:t>
                      </a:r>
                    </a:p>
                  </a:txBody>
                  <a:tcPr anchor="ctr">
                    <a:lnL w="127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tcPr>
                </a:tc>
                <a:tc>
                  <a:txBody>
                    <a:bodyPr/>
                    <a:lstStyle/>
                    <a:p>
                      <a:pPr algn="ctr"/>
                      <a:r>
                        <a:rPr lang="en-US" sz="1100" dirty="0">
                          <a:solidFill>
                            <a:schemeClr val="accent6">
                              <a:lumMod val="50000"/>
                            </a:schemeClr>
                          </a:solidFill>
                        </a:rPr>
                        <a:t>0.53</a:t>
                      </a:r>
                    </a:p>
                  </a:txBody>
                  <a:tcPr anchor="ctr">
                    <a:lnL w="127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tcPr>
                </a:tc>
                <a:tc>
                  <a:txBody>
                    <a:bodyPr/>
                    <a:lstStyle/>
                    <a:p>
                      <a:pPr algn="ctr"/>
                      <a:r>
                        <a:rPr lang="en-US" sz="1100" dirty="0">
                          <a:solidFill>
                            <a:schemeClr val="accent6">
                              <a:lumMod val="50000"/>
                            </a:schemeClr>
                          </a:solidFill>
                        </a:rPr>
                        <a:t>90/45</a:t>
                      </a:r>
                    </a:p>
                  </a:txBody>
                  <a:tcPr anchor="ctr">
                    <a:lnL w="127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tcPr>
                </a:tc>
                <a:tc>
                  <a:txBody>
                    <a:bodyPr/>
                    <a:lstStyle/>
                    <a:p>
                      <a:pPr algn="ctr"/>
                      <a:r>
                        <a:rPr lang="en-US" sz="1100" dirty="0">
                          <a:solidFill>
                            <a:schemeClr val="accent6">
                              <a:lumMod val="50000"/>
                            </a:schemeClr>
                          </a:solidFill>
                        </a:rPr>
                        <a:t>2.44E18</a:t>
                      </a:r>
                    </a:p>
                  </a:txBody>
                  <a:tcPr anchor="ctr">
                    <a:lnL w="127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tcPr>
                </a:tc>
                <a:tc>
                  <a:txBody>
                    <a:bodyPr/>
                    <a:lstStyle/>
                    <a:p>
                      <a:pPr algn="ctr"/>
                      <a:r>
                        <a:rPr lang="en-US" sz="1100" dirty="0">
                          <a:solidFill>
                            <a:schemeClr val="accent6">
                              <a:lumMod val="50000"/>
                            </a:schemeClr>
                          </a:solidFill>
                        </a:rPr>
                        <a:t>3.24E18</a:t>
                      </a:r>
                    </a:p>
                  </a:txBody>
                  <a:tcPr anchor="ctr">
                    <a:lnL w="127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tcPr>
                </a:tc>
                <a:tc>
                  <a:txBody>
                    <a:bodyPr/>
                    <a:lstStyle/>
                    <a:p>
                      <a:pPr algn="ctr"/>
                      <a:endParaRPr lang="en-US" sz="1100" dirty="0">
                        <a:solidFill>
                          <a:schemeClr val="accent6">
                            <a:lumMod val="50000"/>
                          </a:schemeClr>
                        </a:solidFill>
                      </a:endParaRPr>
                    </a:p>
                  </a:txBody>
                  <a:tcPr anchor="ctr">
                    <a:lnL w="127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tcPr>
                </a:tc>
                <a:extLst>
                  <a:ext uri="{0D108BD9-81ED-4DB2-BD59-A6C34878D82A}">
                    <a16:rowId xmlns:a16="http://schemas.microsoft.com/office/drawing/2014/main" val="4114506457"/>
                  </a:ext>
                </a:extLst>
              </a:tr>
              <a:tr h="1071643">
                <a:tc>
                  <a:txBody>
                    <a:bodyPr/>
                    <a:lstStyle/>
                    <a:p>
                      <a:pPr algn="ctr"/>
                      <a:r>
                        <a:rPr lang="en-US" sz="1100" dirty="0">
                          <a:solidFill>
                            <a:schemeClr val="accent6">
                              <a:lumMod val="50000"/>
                            </a:schemeClr>
                          </a:solidFill>
                        </a:rPr>
                        <a:t>32 nm</a:t>
                      </a:r>
                    </a:p>
                  </a:txBody>
                  <a:tcPr anchor="ctr">
                    <a:lnL w="127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lnB w="12700" cap="flat" cmpd="sng" algn="ctr">
                      <a:solidFill>
                        <a:schemeClr val="accent6">
                          <a:lumMod val="50000"/>
                        </a:schemeClr>
                      </a:solidFill>
                      <a:prstDash val="solid"/>
                      <a:round/>
                      <a:headEnd type="none" w="med" len="med"/>
                      <a:tailEnd type="none" w="med" len="med"/>
                    </a:lnB>
                  </a:tcPr>
                </a:tc>
                <a:tc>
                  <a:txBody>
                    <a:bodyPr/>
                    <a:lstStyle/>
                    <a:p>
                      <a:pPr algn="ctr"/>
                      <a:r>
                        <a:rPr lang="en-US" sz="1100" dirty="0">
                          <a:solidFill>
                            <a:schemeClr val="accent6">
                              <a:lumMod val="50000"/>
                            </a:schemeClr>
                          </a:solidFill>
                        </a:rPr>
                        <a:t>0.36</a:t>
                      </a:r>
                    </a:p>
                  </a:txBody>
                  <a:tcPr anchor="ctr">
                    <a:lnL w="127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lnB w="12700" cap="flat" cmpd="sng" algn="ctr">
                      <a:solidFill>
                        <a:schemeClr val="accent6">
                          <a:lumMod val="50000"/>
                        </a:schemeClr>
                      </a:solidFill>
                      <a:prstDash val="solid"/>
                      <a:round/>
                      <a:headEnd type="none" w="med" len="med"/>
                      <a:tailEnd type="none" w="med" len="med"/>
                    </a:lnB>
                  </a:tcPr>
                </a:tc>
                <a:tc>
                  <a:txBody>
                    <a:bodyPr/>
                    <a:lstStyle/>
                    <a:p>
                      <a:pPr algn="ctr"/>
                      <a:r>
                        <a:rPr lang="en-US" sz="1100" dirty="0">
                          <a:solidFill>
                            <a:schemeClr val="accent6">
                              <a:lumMod val="50000"/>
                            </a:schemeClr>
                          </a:solidFill>
                        </a:rPr>
                        <a:t>64/32</a:t>
                      </a:r>
                    </a:p>
                  </a:txBody>
                  <a:tcPr anchor="ctr">
                    <a:lnL w="127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lnB w="12700" cap="flat" cmpd="sng" algn="ctr">
                      <a:solidFill>
                        <a:schemeClr val="accent6">
                          <a:lumMod val="50000"/>
                        </a:schemeClr>
                      </a:solidFill>
                      <a:prstDash val="solid"/>
                      <a:round/>
                      <a:headEnd type="none" w="med" len="med"/>
                      <a:tailEnd type="none" w="med" len="med"/>
                    </a:lnB>
                  </a:tcPr>
                </a:tc>
                <a:tc>
                  <a:txBody>
                    <a:bodyPr/>
                    <a:lstStyle/>
                    <a:p>
                      <a:pPr algn="ctr"/>
                      <a:r>
                        <a:rPr lang="en-US" sz="1100" dirty="0">
                          <a:solidFill>
                            <a:schemeClr val="accent6">
                              <a:lumMod val="50000"/>
                            </a:schemeClr>
                          </a:solidFill>
                        </a:rPr>
                        <a:t>3.10E18</a:t>
                      </a:r>
                    </a:p>
                  </a:txBody>
                  <a:tcPr anchor="ctr">
                    <a:lnL w="127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lnB w="12700" cap="flat" cmpd="sng" algn="ctr">
                      <a:solidFill>
                        <a:schemeClr val="accent6">
                          <a:lumMod val="50000"/>
                        </a:schemeClr>
                      </a:solidFill>
                      <a:prstDash val="solid"/>
                      <a:round/>
                      <a:headEnd type="none" w="med" len="med"/>
                      <a:tailEnd type="none" w="med" len="med"/>
                    </a:lnB>
                  </a:tcPr>
                </a:tc>
                <a:tc>
                  <a:txBody>
                    <a:bodyPr/>
                    <a:lstStyle/>
                    <a:p>
                      <a:pPr algn="ctr"/>
                      <a:r>
                        <a:rPr lang="en-US" sz="1100" dirty="0">
                          <a:solidFill>
                            <a:schemeClr val="accent6">
                              <a:lumMod val="50000"/>
                            </a:schemeClr>
                          </a:solidFill>
                        </a:rPr>
                        <a:t>4.2E18</a:t>
                      </a:r>
                    </a:p>
                  </a:txBody>
                  <a:tcPr anchor="ctr">
                    <a:lnL w="127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lnB w="12700" cap="flat" cmpd="sng" algn="ctr">
                      <a:solidFill>
                        <a:schemeClr val="accent6">
                          <a:lumMod val="50000"/>
                        </a:schemeClr>
                      </a:solidFill>
                      <a:prstDash val="solid"/>
                      <a:round/>
                      <a:headEnd type="none" w="med" len="med"/>
                      <a:tailEnd type="none" w="med" len="med"/>
                    </a:lnB>
                  </a:tcPr>
                </a:tc>
                <a:tc>
                  <a:txBody>
                    <a:bodyPr/>
                    <a:lstStyle/>
                    <a:p>
                      <a:endParaRPr lang="en-US" sz="1100" dirty="0"/>
                    </a:p>
                    <a:p>
                      <a:endParaRPr lang="en-US" sz="1100" dirty="0"/>
                    </a:p>
                    <a:p>
                      <a:endParaRPr lang="en-US" sz="1100" dirty="0"/>
                    </a:p>
                    <a:p>
                      <a:endParaRPr lang="en-US" sz="1100" dirty="0"/>
                    </a:p>
                    <a:p>
                      <a:endParaRPr lang="en-US" sz="1100" dirty="0"/>
                    </a:p>
                  </a:txBody>
                  <a:tcPr anchor="ctr">
                    <a:lnL w="127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lnB w="12700" cap="flat" cmpd="sng" algn="ctr">
                      <a:solidFill>
                        <a:schemeClr val="accent6">
                          <a:lumMod val="50000"/>
                        </a:schemeClr>
                      </a:solidFill>
                      <a:prstDash val="solid"/>
                      <a:round/>
                      <a:headEnd type="none" w="med" len="med"/>
                      <a:tailEnd type="none" w="med" len="med"/>
                    </a:lnB>
                  </a:tcPr>
                </a:tc>
                <a:extLst>
                  <a:ext uri="{0D108BD9-81ED-4DB2-BD59-A6C34878D82A}">
                    <a16:rowId xmlns:a16="http://schemas.microsoft.com/office/drawing/2014/main" val="78095675"/>
                  </a:ext>
                </a:extLst>
              </a:tr>
            </a:tbl>
          </a:graphicData>
        </a:graphic>
      </p:graphicFrame>
      <p:pic>
        <p:nvPicPr>
          <p:cNvPr id="20" name="Picture 19">
            <a:extLst>
              <a:ext uri="{FF2B5EF4-FFF2-40B4-BE49-F238E27FC236}">
                <a16:creationId xmlns:a16="http://schemas.microsoft.com/office/drawing/2014/main" id="{9B2737BD-37B4-1907-4F48-7A3CD5A53643}"/>
              </a:ext>
            </a:extLst>
          </p:cNvPr>
          <p:cNvPicPr>
            <a:picLocks noChangeAspect="1"/>
          </p:cNvPicPr>
          <p:nvPr/>
        </p:nvPicPr>
        <p:blipFill>
          <a:blip r:embed="rId3"/>
          <a:stretch>
            <a:fillRect/>
          </a:stretch>
        </p:blipFill>
        <p:spPr>
          <a:xfrm rot="16200000">
            <a:off x="7005995" y="3559046"/>
            <a:ext cx="546259" cy="920345"/>
          </a:xfrm>
          <a:prstGeom prst="rect">
            <a:avLst/>
          </a:prstGeom>
        </p:spPr>
      </p:pic>
      <p:pic>
        <p:nvPicPr>
          <p:cNvPr id="22" name="Picture 21">
            <a:extLst>
              <a:ext uri="{FF2B5EF4-FFF2-40B4-BE49-F238E27FC236}">
                <a16:creationId xmlns:a16="http://schemas.microsoft.com/office/drawing/2014/main" id="{EB7416DF-B41F-2BC5-7399-14E0F43F1FB2}"/>
              </a:ext>
            </a:extLst>
          </p:cNvPr>
          <p:cNvPicPr>
            <a:picLocks noChangeAspect="1"/>
          </p:cNvPicPr>
          <p:nvPr/>
        </p:nvPicPr>
        <p:blipFill>
          <a:blip r:embed="rId4"/>
          <a:stretch>
            <a:fillRect/>
          </a:stretch>
        </p:blipFill>
        <p:spPr>
          <a:xfrm rot="16200000">
            <a:off x="6917692" y="2670828"/>
            <a:ext cx="722867" cy="1109824"/>
          </a:xfrm>
          <a:prstGeom prst="rect">
            <a:avLst/>
          </a:prstGeom>
        </p:spPr>
      </p:pic>
      <p:pic>
        <p:nvPicPr>
          <p:cNvPr id="24" name="Picture 23">
            <a:extLst>
              <a:ext uri="{FF2B5EF4-FFF2-40B4-BE49-F238E27FC236}">
                <a16:creationId xmlns:a16="http://schemas.microsoft.com/office/drawing/2014/main" id="{B6F2E940-DA9A-A69F-5296-45803BD85FF5}"/>
              </a:ext>
            </a:extLst>
          </p:cNvPr>
          <p:cNvPicPr>
            <a:picLocks noChangeAspect="1"/>
          </p:cNvPicPr>
          <p:nvPr/>
        </p:nvPicPr>
        <p:blipFill>
          <a:blip r:embed="rId5"/>
          <a:stretch>
            <a:fillRect/>
          </a:stretch>
        </p:blipFill>
        <p:spPr>
          <a:xfrm>
            <a:off x="6672226" y="1854426"/>
            <a:ext cx="1213799" cy="892610"/>
          </a:xfrm>
          <a:prstGeom prst="rect">
            <a:avLst/>
          </a:prstGeom>
        </p:spPr>
      </p:pic>
      <p:pic>
        <p:nvPicPr>
          <p:cNvPr id="26" name="Picture 25">
            <a:extLst>
              <a:ext uri="{FF2B5EF4-FFF2-40B4-BE49-F238E27FC236}">
                <a16:creationId xmlns:a16="http://schemas.microsoft.com/office/drawing/2014/main" id="{90A17A0B-9A4A-A1CF-512B-C3794E59CEF0}"/>
              </a:ext>
            </a:extLst>
          </p:cNvPr>
          <p:cNvPicPr>
            <a:picLocks noChangeAspect="1"/>
          </p:cNvPicPr>
          <p:nvPr/>
        </p:nvPicPr>
        <p:blipFill>
          <a:blip r:embed="rId6"/>
          <a:stretch>
            <a:fillRect/>
          </a:stretch>
        </p:blipFill>
        <p:spPr>
          <a:xfrm rot="16200000">
            <a:off x="6872658" y="395330"/>
            <a:ext cx="812936" cy="1930115"/>
          </a:xfrm>
          <a:prstGeom prst="rect">
            <a:avLst/>
          </a:prstGeom>
        </p:spPr>
      </p:pic>
    </p:spTree>
    <p:extLst>
      <p:ext uri="{BB962C8B-B14F-4D97-AF65-F5344CB8AC3E}">
        <p14:creationId xmlns:p14="http://schemas.microsoft.com/office/powerpoint/2010/main" val="29393511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B766C9-D581-8A47-BDE3-C74061D60670}"/>
              </a:ext>
            </a:extLst>
          </p:cNvPr>
          <p:cNvSpPr>
            <a:spLocks noGrp="1"/>
          </p:cNvSpPr>
          <p:nvPr>
            <p:ph type="title"/>
          </p:nvPr>
        </p:nvSpPr>
        <p:spPr/>
        <p:txBody>
          <a:bodyPr/>
          <a:lstStyle/>
          <a:p>
            <a:r>
              <a:rPr lang="en-US" dirty="0"/>
              <a:t>Results</a:t>
            </a:r>
          </a:p>
        </p:txBody>
      </p:sp>
      <p:sp>
        <p:nvSpPr>
          <p:cNvPr id="4" name="Footer Placeholder 3">
            <a:extLst>
              <a:ext uri="{FF2B5EF4-FFF2-40B4-BE49-F238E27FC236}">
                <a16:creationId xmlns:a16="http://schemas.microsoft.com/office/drawing/2014/main" id="{C4E6E16B-0673-CF48-B021-D28050B171AF}"/>
              </a:ext>
            </a:extLst>
          </p:cNvPr>
          <p:cNvSpPr>
            <a:spLocks noGrp="1"/>
          </p:cNvSpPr>
          <p:nvPr>
            <p:ph type="ftr" sz="quarter" idx="3"/>
          </p:nvPr>
        </p:nvSpPr>
        <p:spPr/>
        <p:txBody>
          <a:bodyPr/>
          <a:lstStyle/>
          <a:p>
            <a:r>
              <a:rPr lang="en-GB" b="1" dirty="0">
                <a:solidFill>
                  <a:schemeClr val="tx2"/>
                </a:solidFill>
              </a:rPr>
              <a:t>RADNEXT 2</a:t>
            </a:r>
            <a:r>
              <a:rPr lang="en-GB" b="1" baseline="30000" dirty="0">
                <a:solidFill>
                  <a:schemeClr val="tx2"/>
                </a:solidFill>
              </a:rPr>
              <a:t>nd</a:t>
            </a:r>
            <a:r>
              <a:rPr lang="en-GB" b="1" dirty="0">
                <a:solidFill>
                  <a:schemeClr val="tx2"/>
                </a:solidFill>
              </a:rPr>
              <a:t> Annual Meeting</a:t>
            </a:r>
          </a:p>
        </p:txBody>
      </p:sp>
      <p:sp>
        <p:nvSpPr>
          <p:cNvPr id="14" name="Slide Number Placeholder 13">
            <a:extLst>
              <a:ext uri="{FF2B5EF4-FFF2-40B4-BE49-F238E27FC236}">
                <a16:creationId xmlns:a16="http://schemas.microsoft.com/office/drawing/2014/main" id="{34361D58-AD55-24DB-B6B8-9F2F914DE29F}"/>
              </a:ext>
            </a:extLst>
          </p:cNvPr>
          <p:cNvSpPr>
            <a:spLocks noGrp="1"/>
          </p:cNvSpPr>
          <p:nvPr>
            <p:ph type="sldNum" sz="quarter" idx="4"/>
          </p:nvPr>
        </p:nvSpPr>
        <p:spPr/>
        <p:txBody>
          <a:bodyPr/>
          <a:lstStyle/>
          <a:p>
            <a:fld id="{17918391-D411-FE40-AAD7-861AE5233E0E}" type="slidenum">
              <a:rPr lang="en-US" smtClean="0"/>
              <a:pPr/>
              <a:t>14</a:t>
            </a:fld>
            <a:endParaRPr lang="en-US" dirty="0"/>
          </a:p>
        </p:txBody>
      </p:sp>
      <p:pic>
        <p:nvPicPr>
          <p:cNvPr id="3" name="Picture 2" descr="Diagram&#10;&#10;Description automatically generated">
            <a:extLst>
              <a:ext uri="{FF2B5EF4-FFF2-40B4-BE49-F238E27FC236}">
                <a16:creationId xmlns:a16="http://schemas.microsoft.com/office/drawing/2014/main" id="{89DCBC3B-7CD7-EC55-2D87-6DCFF7992C3A}"/>
              </a:ext>
            </a:extLst>
          </p:cNvPr>
          <p:cNvPicPr>
            <a:picLocks noChangeAspect="1"/>
          </p:cNvPicPr>
          <p:nvPr/>
        </p:nvPicPr>
        <p:blipFill>
          <a:blip r:embed="rId3"/>
          <a:stretch>
            <a:fillRect/>
          </a:stretch>
        </p:blipFill>
        <p:spPr>
          <a:xfrm>
            <a:off x="457200" y="1286211"/>
            <a:ext cx="4008358" cy="2903442"/>
          </a:xfrm>
          <a:prstGeom prst="rect">
            <a:avLst/>
          </a:prstGeom>
        </p:spPr>
      </p:pic>
      <p:pic>
        <p:nvPicPr>
          <p:cNvPr id="5" name="Picture 4" descr="Diagram&#10;&#10;Description automatically generated">
            <a:extLst>
              <a:ext uri="{FF2B5EF4-FFF2-40B4-BE49-F238E27FC236}">
                <a16:creationId xmlns:a16="http://schemas.microsoft.com/office/drawing/2014/main" id="{3389F95C-E648-D99E-BFDA-93A42F608782}"/>
              </a:ext>
            </a:extLst>
          </p:cNvPr>
          <p:cNvPicPr>
            <a:picLocks noChangeAspect="1"/>
          </p:cNvPicPr>
          <p:nvPr/>
        </p:nvPicPr>
        <p:blipFill>
          <a:blip r:embed="rId4"/>
          <a:stretch>
            <a:fillRect/>
          </a:stretch>
        </p:blipFill>
        <p:spPr>
          <a:xfrm>
            <a:off x="4612991" y="1286211"/>
            <a:ext cx="3992948" cy="2903442"/>
          </a:xfrm>
          <a:prstGeom prst="rect">
            <a:avLst/>
          </a:prstGeom>
        </p:spPr>
      </p:pic>
      <p:sp>
        <p:nvSpPr>
          <p:cNvPr id="9" name="TextBox 8">
            <a:extLst>
              <a:ext uri="{FF2B5EF4-FFF2-40B4-BE49-F238E27FC236}">
                <a16:creationId xmlns:a16="http://schemas.microsoft.com/office/drawing/2014/main" id="{0F170949-D061-8125-50AD-00E06D69B837}"/>
              </a:ext>
            </a:extLst>
          </p:cNvPr>
          <p:cNvSpPr txBox="1"/>
          <p:nvPr/>
        </p:nvSpPr>
        <p:spPr>
          <a:xfrm>
            <a:off x="768867" y="824546"/>
            <a:ext cx="3627373" cy="461665"/>
          </a:xfrm>
          <a:prstGeom prst="rect">
            <a:avLst/>
          </a:prstGeom>
          <a:noFill/>
        </p:spPr>
        <p:txBody>
          <a:bodyPr wrap="square">
            <a:spAutoFit/>
          </a:bodyPr>
          <a:lstStyle/>
          <a:p>
            <a:pPr marR="0" lvl="0" algn="just">
              <a:spcBef>
                <a:spcPts val="0"/>
              </a:spcBef>
              <a:spcAft>
                <a:spcPts val="600"/>
              </a:spcAft>
              <a:buSzPts val="800"/>
              <a:tabLst>
                <a:tab pos="338455" algn="l"/>
              </a:tabLst>
            </a:pPr>
            <a:r>
              <a:rPr lang="en-US" sz="1200" dirty="0">
                <a:solidFill>
                  <a:schemeClr val="accent6">
                    <a:lumMod val="50000"/>
                  </a:schemeClr>
                </a:solidFill>
                <a:effectLst/>
                <a:latin typeface="Times New Roman" panose="02020603050405020304" pitchFamily="18" charset="0"/>
                <a:ea typeface="SimSun" panose="02010600030101010101" pitchFamily="2" charset="-122"/>
              </a:rPr>
              <a:t>Heavy ions SEU cross-section for </a:t>
            </a:r>
            <a:r>
              <a:rPr lang="en-US" sz="1200" b="1" dirty="0">
                <a:solidFill>
                  <a:schemeClr val="accent6">
                    <a:lumMod val="50000"/>
                  </a:schemeClr>
                </a:solidFill>
                <a:effectLst/>
                <a:latin typeface="Times New Roman" panose="02020603050405020304" pitchFamily="18" charset="0"/>
                <a:ea typeface="SimSun" panose="02010600030101010101" pitchFamily="2" charset="-122"/>
              </a:rPr>
              <a:t>90 nm</a:t>
            </a:r>
            <a:r>
              <a:rPr lang="en-US" sz="1200" dirty="0">
                <a:solidFill>
                  <a:schemeClr val="accent6">
                    <a:lumMod val="50000"/>
                  </a:schemeClr>
                </a:solidFill>
                <a:effectLst/>
                <a:latin typeface="Times New Roman" panose="02020603050405020304" pitchFamily="18" charset="0"/>
                <a:ea typeface="SimSun" panose="02010600030101010101" pitchFamily="2" charset="-122"/>
              </a:rPr>
              <a:t> SRAM. </a:t>
            </a:r>
            <a:br>
              <a:rPr lang="en-US" sz="1200" dirty="0">
                <a:solidFill>
                  <a:schemeClr val="accent6">
                    <a:lumMod val="50000"/>
                  </a:schemeClr>
                </a:solidFill>
                <a:effectLst/>
                <a:latin typeface="Times New Roman" panose="02020603050405020304" pitchFamily="18" charset="0"/>
                <a:ea typeface="SimSun" panose="02010600030101010101" pitchFamily="2" charset="-122"/>
              </a:rPr>
            </a:br>
            <a:r>
              <a:rPr lang="en-US" sz="1200" dirty="0">
                <a:solidFill>
                  <a:schemeClr val="accent6">
                    <a:lumMod val="50000"/>
                  </a:schemeClr>
                </a:solidFill>
                <a:effectLst/>
                <a:latin typeface="Times New Roman" panose="02020603050405020304" pitchFamily="18" charset="0"/>
                <a:ea typeface="SimSun" panose="02010600030101010101" pitchFamily="2" charset="-122"/>
              </a:rPr>
              <a:t>The experimental results are taken from [1].</a:t>
            </a:r>
          </a:p>
        </p:txBody>
      </p:sp>
      <p:sp>
        <p:nvSpPr>
          <p:cNvPr id="12" name="TextBox 11">
            <a:extLst>
              <a:ext uri="{FF2B5EF4-FFF2-40B4-BE49-F238E27FC236}">
                <a16:creationId xmlns:a16="http://schemas.microsoft.com/office/drawing/2014/main" id="{EA0B8915-60CF-D159-EA96-AA3B4C69C223}"/>
              </a:ext>
            </a:extLst>
          </p:cNvPr>
          <p:cNvSpPr txBox="1"/>
          <p:nvPr/>
        </p:nvSpPr>
        <p:spPr>
          <a:xfrm>
            <a:off x="4860807" y="809810"/>
            <a:ext cx="3627373" cy="461665"/>
          </a:xfrm>
          <a:prstGeom prst="rect">
            <a:avLst/>
          </a:prstGeom>
          <a:noFill/>
        </p:spPr>
        <p:txBody>
          <a:bodyPr wrap="square">
            <a:spAutoFit/>
          </a:bodyPr>
          <a:lstStyle/>
          <a:p>
            <a:pPr marR="0" lvl="0" algn="just">
              <a:spcBef>
                <a:spcPts val="0"/>
              </a:spcBef>
              <a:spcAft>
                <a:spcPts val="600"/>
              </a:spcAft>
              <a:buSzPts val="800"/>
              <a:tabLst>
                <a:tab pos="338455" algn="l"/>
              </a:tabLst>
            </a:pPr>
            <a:r>
              <a:rPr lang="en-US" sz="1200" dirty="0">
                <a:solidFill>
                  <a:schemeClr val="accent6">
                    <a:lumMod val="50000"/>
                  </a:schemeClr>
                </a:solidFill>
                <a:effectLst/>
                <a:latin typeface="Times New Roman" panose="02020603050405020304" pitchFamily="18" charset="0"/>
                <a:ea typeface="SimSun" panose="02010600030101010101" pitchFamily="2" charset="-122"/>
              </a:rPr>
              <a:t>Heavy ion SEU cross-section for </a:t>
            </a:r>
            <a:r>
              <a:rPr lang="en-US" sz="1200" b="1" dirty="0">
                <a:solidFill>
                  <a:schemeClr val="accent6">
                    <a:lumMod val="50000"/>
                  </a:schemeClr>
                </a:solidFill>
                <a:effectLst/>
                <a:latin typeface="Times New Roman" panose="02020603050405020304" pitchFamily="18" charset="0"/>
                <a:ea typeface="SimSun" panose="02010600030101010101" pitchFamily="2" charset="-122"/>
              </a:rPr>
              <a:t>65 nm</a:t>
            </a:r>
            <a:r>
              <a:rPr lang="en-US" sz="1200" dirty="0">
                <a:solidFill>
                  <a:schemeClr val="accent6">
                    <a:lumMod val="50000"/>
                  </a:schemeClr>
                </a:solidFill>
                <a:effectLst/>
                <a:latin typeface="Times New Roman" panose="02020603050405020304" pitchFamily="18" charset="0"/>
                <a:ea typeface="SimSun" panose="02010600030101010101" pitchFamily="2" charset="-122"/>
              </a:rPr>
              <a:t> SRAM. </a:t>
            </a:r>
            <a:br>
              <a:rPr lang="en-US" sz="1200" dirty="0">
                <a:solidFill>
                  <a:schemeClr val="accent6">
                    <a:lumMod val="50000"/>
                  </a:schemeClr>
                </a:solidFill>
                <a:effectLst/>
                <a:latin typeface="Times New Roman" panose="02020603050405020304" pitchFamily="18" charset="0"/>
                <a:ea typeface="SimSun" panose="02010600030101010101" pitchFamily="2" charset="-122"/>
              </a:rPr>
            </a:br>
            <a:r>
              <a:rPr lang="en-US" sz="1200" dirty="0">
                <a:solidFill>
                  <a:schemeClr val="accent6">
                    <a:lumMod val="50000"/>
                  </a:schemeClr>
                </a:solidFill>
                <a:effectLst/>
                <a:latin typeface="Times New Roman" panose="02020603050405020304" pitchFamily="18" charset="0"/>
                <a:ea typeface="SimSun" panose="02010600030101010101" pitchFamily="2" charset="-122"/>
              </a:rPr>
              <a:t>The experimental data are taken from [2].</a:t>
            </a:r>
          </a:p>
        </p:txBody>
      </p:sp>
      <p:sp>
        <p:nvSpPr>
          <p:cNvPr id="7" name="TextBox 6">
            <a:extLst>
              <a:ext uri="{FF2B5EF4-FFF2-40B4-BE49-F238E27FC236}">
                <a16:creationId xmlns:a16="http://schemas.microsoft.com/office/drawing/2014/main" id="{723DE2EF-5F01-6B29-957C-0BBF59FBD67C}"/>
              </a:ext>
            </a:extLst>
          </p:cNvPr>
          <p:cNvSpPr txBox="1"/>
          <p:nvPr/>
        </p:nvSpPr>
        <p:spPr>
          <a:xfrm>
            <a:off x="2246282" y="3012846"/>
            <a:ext cx="2179558" cy="276999"/>
          </a:xfrm>
          <a:prstGeom prst="rect">
            <a:avLst/>
          </a:prstGeom>
          <a:noFill/>
        </p:spPr>
        <p:txBody>
          <a:bodyPr wrap="square">
            <a:spAutoFit/>
          </a:bodyPr>
          <a:lstStyle/>
          <a:p>
            <a:r>
              <a:rPr lang="en-US" sz="1200" b="1" spc="-5" dirty="0">
                <a:solidFill>
                  <a:schemeClr val="tx2"/>
                </a:solidFill>
                <a:effectLst/>
                <a:latin typeface="Times New Roman" panose="02020603050405020304" pitchFamily="18" charset="0"/>
                <a:ea typeface="SimSun" panose="02010600030101010101" pitchFamily="2" charset="-122"/>
              </a:rPr>
              <a:t>Overall discrepancy of </a:t>
            </a:r>
            <a:r>
              <a:rPr lang="x-none" sz="1200" b="1" spc="-5" dirty="0">
                <a:solidFill>
                  <a:schemeClr val="tx2"/>
                </a:solidFill>
                <a:effectLst/>
                <a:latin typeface="Times New Roman" panose="02020603050405020304" pitchFamily="18" charset="0"/>
                <a:ea typeface="SimSun" panose="02010600030101010101" pitchFamily="2" charset="-122"/>
              </a:rPr>
              <a:t>~20% </a:t>
            </a:r>
            <a:endParaRPr lang="en-US" sz="1200" b="1" dirty="0">
              <a:solidFill>
                <a:schemeClr val="tx2"/>
              </a:solidFill>
            </a:endParaRPr>
          </a:p>
        </p:txBody>
      </p:sp>
      <p:sp>
        <p:nvSpPr>
          <p:cNvPr id="15" name="TextBox 14">
            <a:extLst>
              <a:ext uri="{FF2B5EF4-FFF2-40B4-BE49-F238E27FC236}">
                <a16:creationId xmlns:a16="http://schemas.microsoft.com/office/drawing/2014/main" id="{F40BFAE4-E96C-E2FA-A687-F9DADB6D9664}"/>
              </a:ext>
            </a:extLst>
          </p:cNvPr>
          <p:cNvSpPr txBox="1"/>
          <p:nvPr/>
        </p:nvSpPr>
        <p:spPr>
          <a:xfrm>
            <a:off x="6674493" y="3020804"/>
            <a:ext cx="2179558" cy="276999"/>
          </a:xfrm>
          <a:prstGeom prst="rect">
            <a:avLst/>
          </a:prstGeom>
          <a:noFill/>
        </p:spPr>
        <p:txBody>
          <a:bodyPr wrap="square">
            <a:spAutoFit/>
          </a:bodyPr>
          <a:lstStyle/>
          <a:p>
            <a:r>
              <a:rPr lang="en-US" sz="1200" b="1" spc="-5" dirty="0">
                <a:solidFill>
                  <a:schemeClr val="tx2"/>
                </a:solidFill>
                <a:latin typeface="Times New Roman" panose="02020603050405020304" pitchFamily="18" charset="0"/>
                <a:ea typeface="SimSun" panose="02010600030101010101" pitchFamily="2" charset="-122"/>
              </a:rPr>
              <a:t>D</a:t>
            </a:r>
            <a:r>
              <a:rPr lang="en-US" sz="1200" b="1" spc="-5" dirty="0">
                <a:solidFill>
                  <a:schemeClr val="tx2"/>
                </a:solidFill>
                <a:effectLst/>
                <a:latin typeface="Times New Roman" panose="02020603050405020304" pitchFamily="18" charset="0"/>
                <a:ea typeface="SimSun" panose="02010600030101010101" pitchFamily="2" charset="-122"/>
              </a:rPr>
              <a:t>ifference less than </a:t>
            </a:r>
            <a:r>
              <a:rPr lang="pt-BR" sz="1200" b="1" spc="-5" dirty="0">
                <a:solidFill>
                  <a:schemeClr val="tx2"/>
                </a:solidFill>
                <a:latin typeface="Times New Roman" panose="02020603050405020304" pitchFamily="18" charset="0"/>
                <a:ea typeface="SimSun" panose="02010600030101010101" pitchFamily="2" charset="-122"/>
              </a:rPr>
              <a:t>15</a:t>
            </a:r>
            <a:r>
              <a:rPr lang="x-none" sz="1200" b="1" spc="-5" dirty="0">
                <a:solidFill>
                  <a:schemeClr val="tx2"/>
                </a:solidFill>
                <a:effectLst/>
                <a:latin typeface="Times New Roman" panose="02020603050405020304" pitchFamily="18" charset="0"/>
                <a:ea typeface="SimSun" panose="02010600030101010101" pitchFamily="2" charset="-122"/>
              </a:rPr>
              <a:t>% </a:t>
            </a:r>
            <a:endParaRPr lang="en-US" sz="1200" b="1" dirty="0">
              <a:solidFill>
                <a:schemeClr val="tx2"/>
              </a:solidFill>
            </a:endParaRPr>
          </a:p>
        </p:txBody>
      </p:sp>
      <p:sp>
        <p:nvSpPr>
          <p:cNvPr id="16" name="Oval 15">
            <a:extLst>
              <a:ext uri="{FF2B5EF4-FFF2-40B4-BE49-F238E27FC236}">
                <a16:creationId xmlns:a16="http://schemas.microsoft.com/office/drawing/2014/main" id="{AB72EA92-8233-A3AB-F281-135429E97198}"/>
              </a:ext>
            </a:extLst>
          </p:cNvPr>
          <p:cNvSpPr/>
          <p:nvPr/>
        </p:nvSpPr>
        <p:spPr>
          <a:xfrm>
            <a:off x="3770996" y="1497990"/>
            <a:ext cx="437633" cy="451568"/>
          </a:xfrm>
          <a:prstGeom prst="ellipse">
            <a:avLst/>
          </a:prstGeom>
          <a:noFill/>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9" name="TextBox 18">
            <a:extLst>
              <a:ext uri="{FF2B5EF4-FFF2-40B4-BE49-F238E27FC236}">
                <a16:creationId xmlns:a16="http://schemas.microsoft.com/office/drawing/2014/main" id="{147C0AE6-3521-A1F6-48BA-94954BF5BD5D}"/>
              </a:ext>
            </a:extLst>
          </p:cNvPr>
          <p:cNvSpPr txBox="1"/>
          <p:nvPr/>
        </p:nvSpPr>
        <p:spPr>
          <a:xfrm>
            <a:off x="3118850" y="1543004"/>
            <a:ext cx="2179558" cy="276999"/>
          </a:xfrm>
          <a:prstGeom prst="rect">
            <a:avLst/>
          </a:prstGeom>
          <a:noFill/>
        </p:spPr>
        <p:txBody>
          <a:bodyPr wrap="square">
            <a:spAutoFit/>
          </a:bodyPr>
          <a:lstStyle/>
          <a:p>
            <a:r>
              <a:rPr lang="x-none" sz="1200" spc="-5" dirty="0">
                <a:solidFill>
                  <a:srgbClr val="FF0000"/>
                </a:solidFill>
                <a:effectLst/>
                <a:latin typeface="Times New Roman" panose="02020603050405020304" pitchFamily="18" charset="0"/>
                <a:ea typeface="SimSun" panose="02010600030101010101" pitchFamily="2" charset="-122"/>
              </a:rPr>
              <a:t>~ </a:t>
            </a:r>
            <a:r>
              <a:rPr lang="pt-BR" sz="1200" spc="-5" dirty="0">
                <a:solidFill>
                  <a:srgbClr val="FF0000"/>
                </a:solidFill>
                <a:effectLst/>
                <a:latin typeface="Times New Roman" panose="02020603050405020304" pitchFamily="18" charset="0"/>
                <a:ea typeface="SimSun" panose="02010600030101010101" pitchFamily="2" charset="-122"/>
              </a:rPr>
              <a:t>50%</a:t>
            </a:r>
            <a:endParaRPr lang="en-US" sz="1200" dirty="0">
              <a:solidFill>
                <a:srgbClr val="FF0000"/>
              </a:solidFill>
            </a:endParaRPr>
          </a:p>
        </p:txBody>
      </p:sp>
      <p:sp>
        <p:nvSpPr>
          <p:cNvPr id="8" name="TextBox 7">
            <a:extLst>
              <a:ext uri="{FF2B5EF4-FFF2-40B4-BE49-F238E27FC236}">
                <a16:creationId xmlns:a16="http://schemas.microsoft.com/office/drawing/2014/main" id="{E0460CA7-5EEF-16AB-43D3-36A9F24BBDA2}"/>
              </a:ext>
            </a:extLst>
          </p:cNvPr>
          <p:cNvSpPr txBox="1"/>
          <p:nvPr/>
        </p:nvSpPr>
        <p:spPr>
          <a:xfrm>
            <a:off x="657957" y="4160192"/>
            <a:ext cx="3873053" cy="315343"/>
          </a:xfrm>
          <a:prstGeom prst="rect">
            <a:avLst/>
          </a:prstGeom>
          <a:noFill/>
        </p:spPr>
        <p:txBody>
          <a:bodyPr wrap="square">
            <a:spAutoFit/>
          </a:bodyPr>
          <a:lstStyle/>
          <a:p>
            <a:pPr marR="0" lvl="0" algn="just">
              <a:lnSpc>
                <a:spcPts val="900"/>
              </a:lnSpc>
              <a:spcBef>
                <a:spcPts val="0"/>
              </a:spcBef>
              <a:spcAft>
                <a:spcPts val="250"/>
              </a:spcAft>
              <a:buSzPts val="800"/>
              <a:tabLst>
                <a:tab pos="228600" algn="l"/>
              </a:tabLst>
            </a:pPr>
            <a:r>
              <a:rPr lang="en-US" sz="700" dirty="0">
                <a:solidFill>
                  <a:schemeClr val="accent6">
                    <a:lumMod val="50000"/>
                  </a:schemeClr>
                </a:solidFill>
                <a:latin typeface="Times New Roman" panose="02020603050405020304" pitchFamily="18" charset="0"/>
                <a:ea typeface="MS Mincho" panose="02020609040205080304" pitchFamily="49" charset="-128"/>
              </a:rPr>
              <a:t>[1]  </a:t>
            </a:r>
            <a:r>
              <a:rPr lang="en-US" sz="700" dirty="0">
                <a:solidFill>
                  <a:schemeClr val="accent6">
                    <a:lumMod val="50000"/>
                  </a:schemeClr>
                </a:solidFill>
                <a:effectLst/>
                <a:latin typeface="Times New Roman" panose="02020603050405020304" pitchFamily="18" charset="0"/>
                <a:ea typeface="MS Mincho" panose="02020609040205080304" pitchFamily="49" charset="-128"/>
              </a:rPr>
              <a:t>G. M. Swift, et al, "Static Upset Characteristics of the 90nm Virtex-4QV FPGAs," </a:t>
            </a:r>
            <a:r>
              <a:rPr lang="en-US" sz="700" i="1" dirty="0">
                <a:solidFill>
                  <a:schemeClr val="accent6">
                    <a:lumMod val="50000"/>
                  </a:schemeClr>
                </a:solidFill>
                <a:effectLst/>
                <a:latin typeface="Times New Roman" panose="02020603050405020304" pitchFamily="18" charset="0"/>
                <a:ea typeface="MS Mincho" panose="02020609040205080304" pitchFamily="49" charset="-128"/>
              </a:rPr>
              <a:t>2008 IEEE Radiation Effects Data Workshop</a:t>
            </a:r>
            <a:r>
              <a:rPr lang="en-US" sz="700" dirty="0">
                <a:solidFill>
                  <a:schemeClr val="accent6">
                    <a:lumMod val="50000"/>
                  </a:schemeClr>
                </a:solidFill>
                <a:effectLst/>
                <a:latin typeface="Times New Roman" panose="02020603050405020304" pitchFamily="18" charset="0"/>
                <a:ea typeface="MS Mincho" panose="02020609040205080304" pitchFamily="49" charset="-128"/>
              </a:rPr>
              <a:t>, 2008, pp. 98-105, </a:t>
            </a:r>
            <a:r>
              <a:rPr lang="en-US" sz="700" dirty="0" err="1">
                <a:solidFill>
                  <a:schemeClr val="accent6">
                    <a:lumMod val="50000"/>
                  </a:schemeClr>
                </a:solidFill>
                <a:effectLst/>
                <a:latin typeface="Times New Roman" panose="02020603050405020304" pitchFamily="18" charset="0"/>
                <a:ea typeface="MS Mincho" panose="02020609040205080304" pitchFamily="49" charset="-128"/>
              </a:rPr>
              <a:t>doi</a:t>
            </a:r>
            <a:r>
              <a:rPr lang="en-US" sz="700" dirty="0">
                <a:solidFill>
                  <a:schemeClr val="accent6">
                    <a:lumMod val="50000"/>
                  </a:schemeClr>
                </a:solidFill>
                <a:effectLst/>
                <a:latin typeface="Times New Roman" panose="02020603050405020304" pitchFamily="18" charset="0"/>
                <a:ea typeface="MS Mincho" panose="02020609040205080304" pitchFamily="49" charset="-128"/>
              </a:rPr>
              <a:t>: </a:t>
            </a:r>
            <a:r>
              <a:rPr lang="en-US" sz="700" u="sng" dirty="0">
                <a:solidFill>
                  <a:schemeClr val="accent6">
                    <a:lumMod val="50000"/>
                  </a:schemeClr>
                </a:solidFill>
                <a:effectLst/>
                <a:latin typeface="Times New Roman" panose="02020603050405020304" pitchFamily="18" charset="0"/>
                <a:ea typeface="MS Mincho" panose="02020609040205080304" pitchFamily="49" charset="-128"/>
                <a:hlinkClick r:id="rId5">
                  <a:extLst>
                    <a:ext uri="{A12FA001-AC4F-418D-AE19-62706E023703}">
                      <ahyp:hlinkClr xmlns:ahyp="http://schemas.microsoft.com/office/drawing/2018/hyperlinkcolor" val="tx"/>
                    </a:ext>
                  </a:extLst>
                </a:hlinkClick>
              </a:rPr>
              <a:t>10.1109/REDW.2008.25</a:t>
            </a:r>
            <a:r>
              <a:rPr lang="en-US" sz="700" dirty="0">
                <a:solidFill>
                  <a:schemeClr val="accent6">
                    <a:lumMod val="50000"/>
                  </a:schemeClr>
                </a:solidFill>
                <a:effectLst/>
                <a:latin typeface="Times New Roman" panose="02020603050405020304" pitchFamily="18" charset="0"/>
                <a:ea typeface="MS Mincho" panose="02020609040205080304" pitchFamily="49" charset="-128"/>
              </a:rPr>
              <a:t>.</a:t>
            </a:r>
          </a:p>
        </p:txBody>
      </p:sp>
      <p:sp>
        <p:nvSpPr>
          <p:cNvPr id="11" name="TextBox 10">
            <a:extLst>
              <a:ext uri="{FF2B5EF4-FFF2-40B4-BE49-F238E27FC236}">
                <a16:creationId xmlns:a16="http://schemas.microsoft.com/office/drawing/2014/main" id="{3DDDD00E-E0A5-97DE-373B-047B8B2C89A4}"/>
              </a:ext>
            </a:extLst>
          </p:cNvPr>
          <p:cNvSpPr txBox="1"/>
          <p:nvPr/>
        </p:nvSpPr>
        <p:spPr>
          <a:xfrm>
            <a:off x="4678444" y="4163206"/>
            <a:ext cx="4074928" cy="315343"/>
          </a:xfrm>
          <a:prstGeom prst="rect">
            <a:avLst/>
          </a:prstGeom>
          <a:noFill/>
        </p:spPr>
        <p:txBody>
          <a:bodyPr wrap="square">
            <a:spAutoFit/>
          </a:bodyPr>
          <a:lstStyle/>
          <a:p>
            <a:pPr marR="0" lvl="0" algn="just">
              <a:lnSpc>
                <a:spcPts val="900"/>
              </a:lnSpc>
              <a:spcBef>
                <a:spcPts val="0"/>
              </a:spcBef>
              <a:spcAft>
                <a:spcPts val="250"/>
              </a:spcAft>
              <a:buSzPts val="800"/>
              <a:tabLst>
                <a:tab pos="228600" algn="l"/>
              </a:tabLst>
            </a:pPr>
            <a:r>
              <a:rPr lang="en-US" sz="700" dirty="0">
                <a:solidFill>
                  <a:schemeClr val="accent6">
                    <a:lumMod val="50000"/>
                  </a:schemeClr>
                </a:solidFill>
                <a:effectLst/>
                <a:latin typeface="Times New Roman" panose="02020603050405020304" pitchFamily="18" charset="0"/>
                <a:ea typeface="MS Mincho" panose="02020609040205080304" pitchFamily="49" charset="-128"/>
              </a:rPr>
              <a:t>[2] J. Wang, et al, "Study of SEU Sensitivity of SRAM-Based Radiation 	Monitors in 65-nm CMOS," </a:t>
            </a:r>
            <a:r>
              <a:rPr lang="en-US" sz="700" i="1" dirty="0">
                <a:solidFill>
                  <a:schemeClr val="accent6">
                    <a:lumMod val="50000"/>
                  </a:schemeClr>
                </a:solidFill>
                <a:effectLst/>
                <a:latin typeface="Times New Roman" panose="02020603050405020304" pitchFamily="18" charset="0"/>
                <a:ea typeface="MS Mincho" panose="02020609040205080304" pitchFamily="49" charset="-128"/>
              </a:rPr>
              <a:t>IEEE Trans. </a:t>
            </a:r>
            <a:r>
              <a:rPr lang="en-US" sz="700" i="1" dirty="0" err="1">
                <a:solidFill>
                  <a:schemeClr val="accent6">
                    <a:lumMod val="50000"/>
                  </a:schemeClr>
                </a:solidFill>
                <a:effectLst/>
                <a:latin typeface="Times New Roman" panose="02020603050405020304" pitchFamily="18" charset="0"/>
                <a:ea typeface="MS Mincho" panose="02020609040205080304" pitchFamily="49" charset="-128"/>
              </a:rPr>
              <a:t>Nucl</a:t>
            </a:r>
            <a:r>
              <a:rPr lang="en-US" sz="700" i="1" dirty="0">
                <a:solidFill>
                  <a:schemeClr val="accent6">
                    <a:lumMod val="50000"/>
                  </a:schemeClr>
                </a:solidFill>
                <a:effectLst/>
                <a:latin typeface="Times New Roman" panose="02020603050405020304" pitchFamily="18" charset="0"/>
                <a:ea typeface="MS Mincho" panose="02020609040205080304" pitchFamily="49" charset="-128"/>
              </a:rPr>
              <a:t>. Sci. (TNS)</a:t>
            </a:r>
            <a:r>
              <a:rPr lang="en-US" sz="700" dirty="0">
                <a:solidFill>
                  <a:schemeClr val="accent6">
                    <a:lumMod val="50000"/>
                  </a:schemeClr>
                </a:solidFill>
                <a:effectLst/>
                <a:latin typeface="Times New Roman" panose="02020603050405020304" pitchFamily="18" charset="0"/>
                <a:ea typeface="MS Mincho" panose="02020609040205080304" pitchFamily="49" charset="-128"/>
              </a:rPr>
              <a:t>, vol. 68, no. 5, pp. 913-920, May 2021, doi:</a:t>
            </a:r>
            <a:r>
              <a:rPr lang="en-US" sz="700" u="sng" dirty="0">
                <a:solidFill>
                  <a:schemeClr val="accent6">
                    <a:lumMod val="50000"/>
                  </a:schemeClr>
                </a:solidFill>
                <a:effectLst/>
                <a:latin typeface="Times New Roman" panose="02020603050405020304" pitchFamily="18" charset="0"/>
                <a:ea typeface="MS Mincho" panose="02020609040205080304" pitchFamily="49" charset="-128"/>
                <a:hlinkClick r:id="rId6">
                  <a:extLst>
                    <a:ext uri="{A12FA001-AC4F-418D-AE19-62706E023703}">
                      <ahyp:hlinkClr xmlns:ahyp="http://schemas.microsoft.com/office/drawing/2018/hyperlinkcolor" val="tx"/>
                    </a:ext>
                  </a:extLst>
                </a:hlinkClick>
              </a:rPr>
              <a:t>10.1109/TNS.2021.3072328</a:t>
            </a:r>
            <a:r>
              <a:rPr lang="en-US" sz="700" dirty="0">
                <a:solidFill>
                  <a:schemeClr val="accent6">
                    <a:lumMod val="50000"/>
                  </a:schemeClr>
                </a:solidFill>
                <a:effectLst/>
                <a:latin typeface="Times New Roman" panose="02020603050405020304" pitchFamily="18" charset="0"/>
                <a:ea typeface="MS Mincho" panose="02020609040205080304" pitchFamily="49" charset="-128"/>
              </a:rPr>
              <a:t>.</a:t>
            </a:r>
          </a:p>
        </p:txBody>
      </p:sp>
      <p:sp>
        <p:nvSpPr>
          <p:cNvPr id="6" name="Oval 5">
            <a:extLst>
              <a:ext uri="{FF2B5EF4-FFF2-40B4-BE49-F238E27FC236}">
                <a16:creationId xmlns:a16="http://schemas.microsoft.com/office/drawing/2014/main" id="{CFA594CF-F2AC-2CCC-D4ED-9E34C53B4193}"/>
              </a:ext>
            </a:extLst>
          </p:cNvPr>
          <p:cNvSpPr/>
          <p:nvPr/>
        </p:nvSpPr>
        <p:spPr>
          <a:xfrm>
            <a:off x="4987293" y="2846235"/>
            <a:ext cx="437633" cy="451568"/>
          </a:xfrm>
          <a:prstGeom prst="ellipse">
            <a:avLst/>
          </a:prstGeom>
          <a:noFill/>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619436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B766C9-D581-8A47-BDE3-C74061D60670}"/>
              </a:ext>
            </a:extLst>
          </p:cNvPr>
          <p:cNvSpPr>
            <a:spLocks noGrp="1"/>
          </p:cNvSpPr>
          <p:nvPr>
            <p:ph type="title"/>
          </p:nvPr>
        </p:nvSpPr>
        <p:spPr/>
        <p:txBody>
          <a:bodyPr/>
          <a:lstStyle/>
          <a:p>
            <a:r>
              <a:rPr lang="en-US" dirty="0"/>
              <a:t>Results</a:t>
            </a:r>
          </a:p>
        </p:txBody>
      </p:sp>
      <p:sp>
        <p:nvSpPr>
          <p:cNvPr id="4" name="Footer Placeholder 3">
            <a:extLst>
              <a:ext uri="{FF2B5EF4-FFF2-40B4-BE49-F238E27FC236}">
                <a16:creationId xmlns:a16="http://schemas.microsoft.com/office/drawing/2014/main" id="{C4E6E16B-0673-CF48-B021-D28050B171AF}"/>
              </a:ext>
            </a:extLst>
          </p:cNvPr>
          <p:cNvSpPr>
            <a:spLocks noGrp="1"/>
          </p:cNvSpPr>
          <p:nvPr>
            <p:ph type="ftr" sz="quarter" idx="3"/>
          </p:nvPr>
        </p:nvSpPr>
        <p:spPr/>
        <p:txBody>
          <a:bodyPr/>
          <a:lstStyle/>
          <a:p>
            <a:r>
              <a:rPr lang="en-GB" b="1" dirty="0">
                <a:solidFill>
                  <a:schemeClr val="tx2"/>
                </a:solidFill>
              </a:rPr>
              <a:t>RADNEXT 2</a:t>
            </a:r>
            <a:r>
              <a:rPr lang="en-GB" b="1" baseline="30000" dirty="0">
                <a:solidFill>
                  <a:schemeClr val="tx2"/>
                </a:solidFill>
              </a:rPr>
              <a:t>nd</a:t>
            </a:r>
            <a:r>
              <a:rPr lang="en-GB" b="1" dirty="0">
                <a:solidFill>
                  <a:schemeClr val="tx2"/>
                </a:solidFill>
              </a:rPr>
              <a:t> Annual Meeting</a:t>
            </a:r>
          </a:p>
        </p:txBody>
      </p:sp>
      <p:sp>
        <p:nvSpPr>
          <p:cNvPr id="14" name="Slide Number Placeholder 13">
            <a:extLst>
              <a:ext uri="{FF2B5EF4-FFF2-40B4-BE49-F238E27FC236}">
                <a16:creationId xmlns:a16="http://schemas.microsoft.com/office/drawing/2014/main" id="{34361D58-AD55-24DB-B6B8-9F2F914DE29F}"/>
              </a:ext>
            </a:extLst>
          </p:cNvPr>
          <p:cNvSpPr>
            <a:spLocks noGrp="1"/>
          </p:cNvSpPr>
          <p:nvPr>
            <p:ph type="sldNum" sz="quarter" idx="4"/>
          </p:nvPr>
        </p:nvSpPr>
        <p:spPr/>
        <p:txBody>
          <a:bodyPr/>
          <a:lstStyle/>
          <a:p>
            <a:fld id="{17918391-D411-FE40-AAD7-861AE5233E0E}" type="slidenum">
              <a:rPr lang="en-US" smtClean="0"/>
              <a:pPr/>
              <a:t>15</a:t>
            </a:fld>
            <a:endParaRPr lang="en-US" dirty="0"/>
          </a:p>
        </p:txBody>
      </p:sp>
      <p:sp>
        <p:nvSpPr>
          <p:cNvPr id="9" name="TextBox 8">
            <a:extLst>
              <a:ext uri="{FF2B5EF4-FFF2-40B4-BE49-F238E27FC236}">
                <a16:creationId xmlns:a16="http://schemas.microsoft.com/office/drawing/2014/main" id="{0F170949-D061-8125-50AD-00E06D69B837}"/>
              </a:ext>
            </a:extLst>
          </p:cNvPr>
          <p:cNvSpPr txBox="1"/>
          <p:nvPr/>
        </p:nvSpPr>
        <p:spPr>
          <a:xfrm>
            <a:off x="768867" y="813509"/>
            <a:ext cx="3627373" cy="461665"/>
          </a:xfrm>
          <a:prstGeom prst="rect">
            <a:avLst/>
          </a:prstGeom>
          <a:noFill/>
        </p:spPr>
        <p:txBody>
          <a:bodyPr wrap="square">
            <a:spAutoFit/>
          </a:bodyPr>
          <a:lstStyle/>
          <a:p>
            <a:pPr marR="0" lvl="0" algn="just">
              <a:spcBef>
                <a:spcPts val="0"/>
              </a:spcBef>
              <a:spcAft>
                <a:spcPts val="600"/>
              </a:spcAft>
              <a:buSzPts val="800"/>
              <a:tabLst>
                <a:tab pos="338455" algn="l"/>
              </a:tabLst>
            </a:pPr>
            <a:r>
              <a:rPr lang="en-US" sz="1200" dirty="0">
                <a:solidFill>
                  <a:schemeClr val="accent6">
                    <a:lumMod val="50000"/>
                  </a:schemeClr>
                </a:solidFill>
                <a:effectLst/>
                <a:latin typeface="Times New Roman" panose="02020603050405020304" pitchFamily="18" charset="0"/>
                <a:ea typeface="SimSun" panose="02010600030101010101" pitchFamily="2" charset="-122"/>
              </a:rPr>
              <a:t>Heavy ion SEU cross-section for </a:t>
            </a:r>
            <a:r>
              <a:rPr lang="en-US" sz="1200" b="1" dirty="0">
                <a:solidFill>
                  <a:schemeClr val="accent6">
                    <a:lumMod val="50000"/>
                  </a:schemeClr>
                </a:solidFill>
                <a:effectLst/>
                <a:latin typeface="Times New Roman" panose="02020603050405020304" pitchFamily="18" charset="0"/>
                <a:ea typeface="SimSun" panose="02010600030101010101" pitchFamily="2" charset="-122"/>
              </a:rPr>
              <a:t>45 nm </a:t>
            </a:r>
            <a:r>
              <a:rPr lang="en-US" sz="1200" dirty="0">
                <a:solidFill>
                  <a:schemeClr val="accent6">
                    <a:lumMod val="50000"/>
                  </a:schemeClr>
                </a:solidFill>
                <a:effectLst/>
                <a:latin typeface="Times New Roman" panose="02020603050405020304" pitchFamily="18" charset="0"/>
                <a:ea typeface="SimSun" panose="02010600030101010101" pitchFamily="2" charset="-122"/>
              </a:rPr>
              <a:t>SRAM. </a:t>
            </a:r>
            <a:br>
              <a:rPr lang="en-US" sz="1200" dirty="0">
                <a:solidFill>
                  <a:schemeClr val="accent6">
                    <a:lumMod val="50000"/>
                  </a:schemeClr>
                </a:solidFill>
                <a:effectLst/>
                <a:latin typeface="Times New Roman" panose="02020603050405020304" pitchFamily="18" charset="0"/>
                <a:ea typeface="SimSun" panose="02010600030101010101" pitchFamily="2" charset="-122"/>
              </a:rPr>
            </a:br>
            <a:r>
              <a:rPr lang="en-US" sz="1200" dirty="0">
                <a:solidFill>
                  <a:schemeClr val="accent6">
                    <a:lumMod val="50000"/>
                  </a:schemeClr>
                </a:solidFill>
                <a:effectLst/>
                <a:latin typeface="Times New Roman" panose="02020603050405020304" pitchFamily="18" charset="0"/>
                <a:ea typeface="SimSun" panose="02010600030101010101" pitchFamily="2" charset="-122"/>
              </a:rPr>
              <a:t>The experimental results are taken from [3].</a:t>
            </a:r>
          </a:p>
        </p:txBody>
      </p:sp>
      <p:sp>
        <p:nvSpPr>
          <p:cNvPr id="12" name="TextBox 11">
            <a:extLst>
              <a:ext uri="{FF2B5EF4-FFF2-40B4-BE49-F238E27FC236}">
                <a16:creationId xmlns:a16="http://schemas.microsoft.com/office/drawing/2014/main" id="{EA0B8915-60CF-D159-EA96-AA3B4C69C223}"/>
              </a:ext>
            </a:extLst>
          </p:cNvPr>
          <p:cNvSpPr txBox="1"/>
          <p:nvPr/>
        </p:nvSpPr>
        <p:spPr>
          <a:xfrm>
            <a:off x="4860807" y="798773"/>
            <a:ext cx="3627373" cy="461665"/>
          </a:xfrm>
          <a:prstGeom prst="rect">
            <a:avLst/>
          </a:prstGeom>
          <a:noFill/>
        </p:spPr>
        <p:txBody>
          <a:bodyPr wrap="square">
            <a:spAutoFit/>
          </a:bodyPr>
          <a:lstStyle/>
          <a:p>
            <a:pPr marR="0" lvl="0" algn="just">
              <a:spcBef>
                <a:spcPts val="0"/>
              </a:spcBef>
              <a:spcAft>
                <a:spcPts val="600"/>
              </a:spcAft>
              <a:buSzPts val="800"/>
              <a:tabLst>
                <a:tab pos="338455" algn="l"/>
              </a:tabLst>
            </a:pPr>
            <a:r>
              <a:rPr lang="en-US" sz="1200" dirty="0">
                <a:solidFill>
                  <a:schemeClr val="accent6">
                    <a:lumMod val="50000"/>
                  </a:schemeClr>
                </a:solidFill>
                <a:effectLst/>
                <a:latin typeface="Times New Roman" panose="02020603050405020304" pitchFamily="18" charset="0"/>
                <a:ea typeface="SimSun" panose="02010600030101010101" pitchFamily="2" charset="-122"/>
              </a:rPr>
              <a:t>Heavy ion SEU cross-section for </a:t>
            </a:r>
            <a:r>
              <a:rPr lang="en-US" sz="1200" b="1" dirty="0">
                <a:solidFill>
                  <a:schemeClr val="accent6">
                    <a:lumMod val="50000"/>
                  </a:schemeClr>
                </a:solidFill>
                <a:effectLst/>
                <a:latin typeface="Times New Roman" panose="02020603050405020304" pitchFamily="18" charset="0"/>
                <a:ea typeface="SimSun" panose="02010600030101010101" pitchFamily="2" charset="-122"/>
              </a:rPr>
              <a:t>32 nm </a:t>
            </a:r>
            <a:r>
              <a:rPr lang="en-US" sz="1200" dirty="0">
                <a:solidFill>
                  <a:schemeClr val="accent6">
                    <a:lumMod val="50000"/>
                  </a:schemeClr>
                </a:solidFill>
                <a:effectLst/>
                <a:latin typeface="Times New Roman" panose="02020603050405020304" pitchFamily="18" charset="0"/>
                <a:ea typeface="SimSun" panose="02010600030101010101" pitchFamily="2" charset="-122"/>
              </a:rPr>
              <a:t>SRAM. </a:t>
            </a:r>
            <a:br>
              <a:rPr lang="en-US" sz="1200" dirty="0">
                <a:solidFill>
                  <a:schemeClr val="accent6">
                    <a:lumMod val="50000"/>
                  </a:schemeClr>
                </a:solidFill>
                <a:effectLst/>
                <a:latin typeface="Times New Roman" panose="02020603050405020304" pitchFamily="18" charset="0"/>
                <a:ea typeface="SimSun" panose="02010600030101010101" pitchFamily="2" charset="-122"/>
              </a:rPr>
            </a:br>
            <a:r>
              <a:rPr lang="en-US" sz="1200" dirty="0">
                <a:solidFill>
                  <a:schemeClr val="accent6">
                    <a:lumMod val="50000"/>
                  </a:schemeClr>
                </a:solidFill>
                <a:effectLst/>
                <a:latin typeface="Times New Roman" panose="02020603050405020304" pitchFamily="18" charset="0"/>
                <a:ea typeface="SimSun" panose="02010600030101010101" pitchFamily="2" charset="-122"/>
              </a:rPr>
              <a:t>The experimental data are taken from [4].</a:t>
            </a:r>
          </a:p>
        </p:txBody>
      </p:sp>
      <p:pic>
        <p:nvPicPr>
          <p:cNvPr id="6" name="Picture 5" descr="Chart, diagram&#10;&#10;Description automatically generated">
            <a:extLst>
              <a:ext uri="{FF2B5EF4-FFF2-40B4-BE49-F238E27FC236}">
                <a16:creationId xmlns:a16="http://schemas.microsoft.com/office/drawing/2014/main" id="{950C6041-8DAC-FCF3-1A73-16BDAD6F6B5F}"/>
              </a:ext>
            </a:extLst>
          </p:cNvPr>
          <p:cNvPicPr>
            <a:picLocks noChangeAspect="1"/>
          </p:cNvPicPr>
          <p:nvPr/>
        </p:nvPicPr>
        <p:blipFill>
          <a:blip r:embed="rId3"/>
          <a:stretch>
            <a:fillRect/>
          </a:stretch>
        </p:blipFill>
        <p:spPr>
          <a:xfrm>
            <a:off x="455738" y="1260438"/>
            <a:ext cx="4007718" cy="2903442"/>
          </a:xfrm>
          <a:prstGeom prst="rect">
            <a:avLst/>
          </a:prstGeom>
        </p:spPr>
      </p:pic>
      <p:pic>
        <p:nvPicPr>
          <p:cNvPr id="7" name="Picture 6" descr="Chart, diagram&#10;&#10;Description automatically generated">
            <a:extLst>
              <a:ext uri="{FF2B5EF4-FFF2-40B4-BE49-F238E27FC236}">
                <a16:creationId xmlns:a16="http://schemas.microsoft.com/office/drawing/2014/main" id="{AD31E2B5-ADC6-C440-8627-39C3092467F3}"/>
              </a:ext>
            </a:extLst>
          </p:cNvPr>
          <p:cNvPicPr>
            <a:picLocks noChangeAspect="1"/>
          </p:cNvPicPr>
          <p:nvPr/>
        </p:nvPicPr>
        <p:blipFill>
          <a:blip r:embed="rId4"/>
          <a:stretch>
            <a:fillRect/>
          </a:stretch>
        </p:blipFill>
        <p:spPr>
          <a:xfrm>
            <a:off x="4570627" y="1275174"/>
            <a:ext cx="4007717" cy="2907673"/>
          </a:xfrm>
          <a:prstGeom prst="rect">
            <a:avLst/>
          </a:prstGeom>
        </p:spPr>
      </p:pic>
      <p:sp>
        <p:nvSpPr>
          <p:cNvPr id="3" name="TextBox 2">
            <a:extLst>
              <a:ext uri="{FF2B5EF4-FFF2-40B4-BE49-F238E27FC236}">
                <a16:creationId xmlns:a16="http://schemas.microsoft.com/office/drawing/2014/main" id="{D25162CD-0B29-B46C-80DA-356B1BB4CE56}"/>
              </a:ext>
            </a:extLst>
          </p:cNvPr>
          <p:cNvSpPr txBox="1"/>
          <p:nvPr/>
        </p:nvSpPr>
        <p:spPr>
          <a:xfrm>
            <a:off x="2582553" y="3014509"/>
            <a:ext cx="2179558" cy="276999"/>
          </a:xfrm>
          <a:prstGeom prst="rect">
            <a:avLst/>
          </a:prstGeom>
          <a:noFill/>
        </p:spPr>
        <p:txBody>
          <a:bodyPr wrap="square">
            <a:spAutoFit/>
          </a:bodyPr>
          <a:lstStyle/>
          <a:p>
            <a:r>
              <a:rPr lang="en-US" sz="1200" b="1" spc="-5" dirty="0">
                <a:solidFill>
                  <a:schemeClr val="tx2"/>
                </a:solidFill>
                <a:effectLst/>
                <a:latin typeface="Times New Roman" panose="02020603050405020304" pitchFamily="18" charset="0"/>
                <a:ea typeface="SimSun" panose="02010600030101010101" pitchFamily="2" charset="-122"/>
              </a:rPr>
              <a:t>The divergence is </a:t>
            </a:r>
            <a:r>
              <a:rPr lang="x-none" sz="1200" b="1" spc="-5" dirty="0">
                <a:solidFill>
                  <a:schemeClr val="tx2"/>
                </a:solidFill>
                <a:effectLst/>
                <a:latin typeface="Times New Roman" panose="02020603050405020304" pitchFamily="18" charset="0"/>
                <a:ea typeface="SimSun" panose="02010600030101010101" pitchFamily="2" charset="-122"/>
              </a:rPr>
              <a:t>~</a:t>
            </a:r>
            <a:r>
              <a:rPr lang="pt-BR" sz="1200" b="1" spc="-5" dirty="0">
                <a:solidFill>
                  <a:schemeClr val="tx2"/>
                </a:solidFill>
                <a:effectLst/>
                <a:latin typeface="Times New Roman" panose="02020603050405020304" pitchFamily="18" charset="0"/>
                <a:ea typeface="SimSun" panose="02010600030101010101" pitchFamily="2" charset="-122"/>
              </a:rPr>
              <a:t>1</a:t>
            </a:r>
            <a:r>
              <a:rPr lang="x-none" sz="1200" b="1" spc="-5" dirty="0">
                <a:solidFill>
                  <a:schemeClr val="tx2"/>
                </a:solidFill>
                <a:effectLst/>
                <a:latin typeface="Times New Roman" panose="02020603050405020304" pitchFamily="18" charset="0"/>
                <a:ea typeface="SimSun" panose="02010600030101010101" pitchFamily="2" charset="-122"/>
              </a:rPr>
              <a:t>0% </a:t>
            </a:r>
            <a:endParaRPr lang="en-US" sz="1200" b="1" dirty="0">
              <a:solidFill>
                <a:schemeClr val="tx2"/>
              </a:solidFill>
            </a:endParaRPr>
          </a:p>
        </p:txBody>
      </p:sp>
      <p:sp>
        <p:nvSpPr>
          <p:cNvPr id="5" name="Oval 4">
            <a:extLst>
              <a:ext uri="{FF2B5EF4-FFF2-40B4-BE49-F238E27FC236}">
                <a16:creationId xmlns:a16="http://schemas.microsoft.com/office/drawing/2014/main" id="{BF047B2B-3CEC-F236-81F1-29402124BC9B}"/>
              </a:ext>
            </a:extLst>
          </p:cNvPr>
          <p:cNvSpPr/>
          <p:nvPr/>
        </p:nvSpPr>
        <p:spPr>
          <a:xfrm>
            <a:off x="875396" y="3228008"/>
            <a:ext cx="437633" cy="451568"/>
          </a:xfrm>
          <a:prstGeom prst="ellipse">
            <a:avLst/>
          </a:prstGeom>
          <a:noFill/>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Oval 7">
            <a:extLst>
              <a:ext uri="{FF2B5EF4-FFF2-40B4-BE49-F238E27FC236}">
                <a16:creationId xmlns:a16="http://schemas.microsoft.com/office/drawing/2014/main" id="{A638C378-004B-AC5E-3FB9-D0686C3988DA}"/>
              </a:ext>
            </a:extLst>
          </p:cNvPr>
          <p:cNvSpPr/>
          <p:nvPr/>
        </p:nvSpPr>
        <p:spPr>
          <a:xfrm>
            <a:off x="4970206" y="2049543"/>
            <a:ext cx="1130209" cy="1057082"/>
          </a:xfrm>
          <a:prstGeom prst="ellipse">
            <a:avLst/>
          </a:prstGeom>
          <a:noFill/>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0" name="TextBox 9">
            <a:extLst>
              <a:ext uri="{FF2B5EF4-FFF2-40B4-BE49-F238E27FC236}">
                <a16:creationId xmlns:a16="http://schemas.microsoft.com/office/drawing/2014/main" id="{A9A42DA0-7753-4B60-AB99-5B1D2833F4BA}"/>
              </a:ext>
            </a:extLst>
          </p:cNvPr>
          <p:cNvSpPr txBox="1"/>
          <p:nvPr/>
        </p:nvSpPr>
        <p:spPr>
          <a:xfrm>
            <a:off x="5484706" y="1772544"/>
            <a:ext cx="2179558" cy="276999"/>
          </a:xfrm>
          <a:prstGeom prst="rect">
            <a:avLst/>
          </a:prstGeom>
          <a:noFill/>
        </p:spPr>
        <p:txBody>
          <a:bodyPr wrap="square">
            <a:spAutoFit/>
          </a:bodyPr>
          <a:lstStyle/>
          <a:p>
            <a:r>
              <a:rPr lang="x-none" sz="1200" spc="-5" dirty="0">
                <a:solidFill>
                  <a:srgbClr val="FF0000"/>
                </a:solidFill>
                <a:effectLst/>
                <a:latin typeface="Times New Roman" panose="02020603050405020304" pitchFamily="18" charset="0"/>
                <a:ea typeface="SimSun" panose="02010600030101010101" pitchFamily="2" charset="-122"/>
              </a:rPr>
              <a:t>~ </a:t>
            </a:r>
            <a:r>
              <a:rPr lang="pt-BR" sz="1200" spc="-5" dirty="0">
                <a:solidFill>
                  <a:srgbClr val="FF0000"/>
                </a:solidFill>
                <a:effectLst/>
                <a:latin typeface="Times New Roman" panose="02020603050405020304" pitchFamily="18" charset="0"/>
                <a:ea typeface="SimSun" panose="02010600030101010101" pitchFamily="2" charset="-122"/>
              </a:rPr>
              <a:t>3 times</a:t>
            </a:r>
            <a:endParaRPr lang="en-US" sz="1200" dirty="0">
              <a:solidFill>
                <a:srgbClr val="FF0000"/>
              </a:solidFill>
            </a:endParaRPr>
          </a:p>
        </p:txBody>
      </p:sp>
      <p:sp>
        <p:nvSpPr>
          <p:cNvPr id="11" name="TextBox 10">
            <a:extLst>
              <a:ext uri="{FF2B5EF4-FFF2-40B4-BE49-F238E27FC236}">
                <a16:creationId xmlns:a16="http://schemas.microsoft.com/office/drawing/2014/main" id="{8757993E-6622-411C-3374-6D77FE120385}"/>
              </a:ext>
            </a:extLst>
          </p:cNvPr>
          <p:cNvSpPr txBox="1"/>
          <p:nvPr/>
        </p:nvSpPr>
        <p:spPr>
          <a:xfrm>
            <a:off x="6547971" y="2977695"/>
            <a:ext cx="2179558" cy="276999"/>
          </a:xfrm>
          <a:prstGeom prst="rect">
            <a:avLst/>
          </a:prstGeom>
          <a:noFill/>
        </p:spPr>
        <p:txBody>
          <a:bodyPr wrap="square">
            <a:spAutoFit/>
          </a:bodyPr>
          <a:lstStyle/>
          <a:p>
            <a:r>
              <a:rPr lang="en-US" sz="1200" b="1" spc="-5" dirty="0">
                <a:solidFill>
                  <a:schemeClr val="tx2"/>
                </a:solidFill>
                <a:effectLst/>
                <a:latin typeface="Times New Roman" panose="02020603050405020304" pitchFamily="18" charset="0"/>
                <a:ea typeface="SimSun" panose="02010600030101010101" pitchFamily="2" charset="-122"/>
              </a:rPr>
              <a:t>The discrepancy is </a:t>
            </a:r>
            <a:r>
              <a:rPr lang="x-none" sz="1200" b="1" spc="-5" dirty="0">
                <a:solidFill>
                  <a:schemeClr val="tx2"/>
                </a:solidFill>
                <a:effectLst/>
                <a:latin typeface="Times New Roman" panose="02020603050405020304" pitchFamily="18" charset="0"/>
                <a:ea typeface="SimSun" panose="02010600030101010101" pitchFamily="2" charset="-122"/>
              </a:rPr>
              <a:t>~</a:t>
            </a:r>
            <a:r>
              <a:rPr lang="pt-BR" sz="1200" b="1" spc="-5" dirty="0">
                <a:solidFill>
                  <a:schemeClr val="tx2"/>
                </a:solidFill>
                <a:effectLst/>
                <a:latin typeface="Times New Roman" panose="02020603050405020304" pitchFamily="18" charset="0"/>
                <a:ea typeface="SimSun" panose="02010600030101010101" pitchFamily="2" charset="-122"/>
              </a:rPr>
              <a:t>1</a:t>
            </a:r>
            <a:r>
              <a:rPr lang="x-none" sz="1200" b="1" spc="-5" dirty="0">
                <a:solidFill>
                  <a:schemeClr val="tx2"/>
                </a:solidFill>
                <a:effectLst/>
                <a:latin typeface="Times New Roman" panose="02020603050405020304" pitchFamily="18" charset="0"/>
                <a:ea typeface="SimSun" panose="02010600030101010101" pitchFamily="2" charset="-122"/>
              </a:rPr>
              <a:t>0% </a:t>
            </a:r>
            <a:endParaRPr lang="en-US" sz="1200" b="1" dirty="0">
              <a:solidFill>
                <a:schemeClr val="tx2"/>
              </a:solidFill>
            </a:endParaRPr>
          </a:p>
        </p:txBody>
      </p:sp>
      <p:sp>
        <p:nvSpPr>
          <p:cNvPr id="16" name="TextBox 15">
            <a:extLst>
              <a:ext uri="{FF2B5EF4-FFF2-40B4-BE49-F238E27FC236}">
                <a16:creationId xmlns:a16="http://schemas.microsoft.com/office/drawing/2014/main" id="{CFBC4E3E-9D1F-7F6B-B073-67E1239FE71F}"/>
              </a:ext>
            </a:extLst>
          </p:cNvPr>
          <p:cNvSpPr txBox="1"/>
          <p:nvPr/>
        </p:nvSpPr>
        <p:spPr>
          <a:xfrm>
            <a:off x="768867" y="4122242"/>
            <a:ext cx="3627373" cy="415498"/>
          </a:xfrm>
          <a:prstGeom prst="rect">
            <a:avLst/>
          </a:prstGeom>
          <a:noFill/>
        </p:spPr>
        <p:txBody>
          <a:bodyPr wrap="square">
            <a:spAutoFit/>
          </a:bodyPr>
          <a:lstStyle/>
          <a:p>
            <a:pPr algn="just"/>
            <a:r>
              <a:rPr lang="en-US" sz="700" dirty="0">
                <a:solidFill>
                  <a:schemeClr val="accent6">
                    <a:lumMod val="50000"/>
                  </a:schemeClr>
                </a:solidFill>
                <a:effectLst/>
                <a:latin typeface="Times New Roman" panose="02020603050405020304" pitchFamily="18" charset="0"/>
                <a:ea typeface="SimSun" panose="02010600030101010101" pitchFamily="2" charset="-122"/>
              </a:rPr>
              <a:t>[3] C. </a:t>
            </a:r>
            <a:r>
              <a:rPr lang="en-US" sz="700" dirty="0" err="1">
                <a:solidFill>
                  <a:schemeClr val="accent6">
                    <a:lumMod val="50000"/>
                  </a:schemeClr>
                </a:solidFill>
                <a:effectLst/>
                <a:latin typeface="Times New Roman" panose="02020603050405020304" pitchFamily="18" charset="0"/>
                <a:ea typeface="SimSun" panose="02010600030101010101" pitchFamily="2" charset="-122"/>
              </a:rPr>
              <a:t>Weulersse</a:t>
            </a:r>
            <a:r>
              <a:rPr lang="en-US" sz="700" dirty="0">
                <a:solidFill>
                  <a:schemeClr val="accent6">
                    <a:lumMod val="50000"/>
                  </a:schemeClr>
                </a:solidFill>
                <a:effectLst/>
                <a:latin typeface="Times New Roman" panose="02020603050405020304" pitchFamily="18" charset="0"/>
                <a:ea typeface="SimSun" panose="02010600030101010101" pitchFamily="2" charset="-122"/>
              </a:rPr>
              <a:t>,</a:t>
            </a:r>
            <a:r>
              <a:rPr lang="en-US" sz="700" dirty="0">
                <a:solidFill>
                  <a:schemeClr val="accent6">
                    <a:lumMod val="50000"/>
                  </a:schemeClr>
                </a:solidFill>
                <a:latin typeface="Times New Roman" panose="02020603050405020304" pitchFamily="18" charset="0"/>
                <a:ea typeface="SimSun" panose="02010600030101010101" pitchFamily="2" charset="-122"/>
              </a:rPr>
              <a:t> et al</a:t>
            </a:r>
            <a:r>
              <a:rPr lang="en-US" sz="700" dirty="0">
                <a:solidFill>
                  <a:schemeClr val="accent6">
                    <a:lumMod val="50000"/>
                  </a:schemeClr>
                </a:solidFill>
                <a:effectLst/>
                <a:latin typeface="Times New Roman" panose="02020603050405020304" pitchFamily="18" charset="0"/>
                <a:ea typeface="SimSun" panose="02010600030101010101" pitchFamily="2" charset="-122"/>
              </a:rPr>
              <a:t>, “Prediction of proton cross sections for SEU in     </a:t>
            </a:r>
            <a:br>
              <a:rPr lang="en-US" sz="700" dirty="0">
                <a:solidFill>
                  <a:schemeClr val="accent6">
                    <a:lumMod val="50000"/>
                  </a:schemeClr>
                </a:solidFill>
                <a:effectLst/>
                <a:latin typeface="Times New Roman" panose="02020603050405020304" pitchFamily="18" charset="0"/>
                <a:ea typeface="SimSun" panose="02010600030101010101" pitchFamily="2" charset="-122"/>
              </a:rPr>
            </a:br>
            <a:r>
              <a:rPr lang="en-US" sz="700" dirty="0">
                <a:solidFill>
                  <a:schemeClr val="accent6">
                    <a:lumMod val="50000"/>
                  </a:schemeClr>
                </a:solidFill>
                <a:effectLst/>
                <a:latin typeface="Times New Roman" panose="02020603050405020304" pitchFamily="18" charset="0"/>
                <a:ea typeface="SimSun" panose="02010600030101010101" pitchFamily="2" charset="-122"/>
              </a:rPr>
              <a:t>      SRAMs  and SDRAMs using the METIS engineer tool,” </a:t>
            </a:r>
            <a:r>
              <a:rPr lang="en-US" sz="700" i="1" dirty="0">
                <a:solidFill>
                  <a:schemeClr val="accent6">
                    <a:lumMod val="50000"/>
                  </a:schemeClr>
                </a:solidFill>
                <a:effectLst/>
                <a:latin typeface="Times New Roman" panose="02020603050405020304" pitchFamily="18" charset="0"/>
                <a:ea typeface="SimSun" panose="02010600030101010101" pitchFamily="2" charset="-122"/>
              </a:rPr>
              <a:t>Mic. Rel</a:t>
            </a:r>
            <a:r>
              <a:rPr lang="en-US" sz="700" dirty="0">
                <a:solidFill>
                  <a:schemeClr val="accent6">
                    <a:lumMod val="50000"/>
                  </a:schemeClr>
                </a:solidFill>
                <a:effectLst/>
                <a:latin typeface="Times New Roman" panose="02020603050405020304" pitchFamily="18" charset="0"/>
                <a:ea typeface="SimSun" panose="02010600030101010101" pitchFamily="2" charset="-122"/>
              </a:rPr>
              <a:t>., vol. </a:t>
            </a:r>
            <a:br>
              <a:rPr lang="en-US" sz="700" dirty="0">
                <a:solidFill>
                  <a:schemeClr val="accent6">
                    <a:lumMod val="50000"/>
                  </a:schemeClr>
                </a:solidFill>
                <a:effectLst/>
                <a:latin typeface="Times New Roman" panose="02020603050405020304" pitchFamily="18" charset="0"/>
                <a:ea typeface="SimSun" panose="02010600030101010101" pitchFamily="2" charset="-122"/>
              </a:rPr>
            </a:br>
            <a:r>
              <a:rPr lang="en-US" sz="700" dirty="0">
                <a:solidFill>
                  <a:schemeClr val="accent6">
                    <a:lumMod val="50000"/>
                  </a:schemeClr>
                </a:solidFill>
                <a:effectLst/>
                <a:latin typeface="Times New Roman" panose="02020603050405020304" pitchFamily="18" charset="0"/>
                <a:ea typeface="SimSun" panose="02010600030101010101" pitchFamily="2" charset="-122"/>
              </a:rPr>
              <a:t>     55, nos. 9–10,  pp. 1491–1495, Aug. 2015, </a:t>
            </a:r>
            <a:r>
              <a:rPr lang="en-US" sz="700" dirty="0" err="1">
                <a:solidFill>
                  <a:schemeClr val="accent6">
                    <a:lumMod val="50000"/>
                  </a:schemeClr>
                </a:solidFill>
                <a:effectLst/>
                <a:latin typeface="Times New Roman" panose="02020603050405020304" pitchFamily="18" charset="0"/>
                <a:ea typeface="SimSun" panose="02010600030101010101" pitchFamily="2" charset="-122"/>
              </a:rPr>
              <a:t>doi</a:t>
            </a:r>
            <a:r>
              <a:rPr lang="en-US" sz="700" dirty="0">
                <a:solidFill>
                  <a:schemeClr val="accent6">
                    <a:lumMod val="50000"/>
                  </a:schemeClr>
                </a:solidFill>
                <a:effectLst/>
                <a:latin typeface="Times New Roman" panose="02020603050405020304" pitchFamily="18" charset="0"/>
                <a:ea typeface="SimSun" panose="02010600030101010101" pitchFamily="2" charset="-122"/>
              </a:rPr>
              <a:t>: </a:t>
            </a:r>
            <a:r>
              <a:rPr lang="en-US" sz="700" u="sng" dirty="0">
                <a:solidFill>
                  <a:schemeClr val="accent6">
                    <a:lumMod val="50000"/>
                  </a:schemeClr>
                </a:solidFill>
                <a:effectLst/>
                <a:latin typeface="Times New Roman" panose="02020603050405020304" pitchFamily="18" charset="0"/>
                <a:ea typeface="SimSun" panose="02010600030101010101" pitchFamily="2" charset="-122"/>
                <a:hlinkClick r:id="rId5">
                  <a:extLst>
                    <a:ext uri="{A12FA001-AC4F-418D-AE19-62706E023703}">
                      <ahyp:hlinkClr xmlns:ahyp="http://schemas.microsoft.com/office/drawing/2018/hyperlinkcolor" val="tx"/>
                    </a:ext>
                  </a:extLst>
                </a:hlinkClick>
              </a:rPr>
              <a:t>10.1016/j.microrel.2015.06.117</a:t>
            </a:r>
            <a:endParaRPr lang="en-US" sz="700" dirty="0">
              <a:solidFill>
                <a:schemeClr val="accent6">
                  <a:lumMod val="50000"/>
                </a:schemeClr>
              </a:solidFill>
            </a:endParaRPr>
          </a:p>
        </p:txBody>
      </p:sp>
      <p:sp>
        <p:nvSpPr>
          <p:cNvPr id="18" name="TextBox 17">
            <a:extLst>
              <a:ext uri="{FF2B5EF4-FFF2-40B4-BE49-F238E27FC236}">
                <a16:creationId xmlns:a16="http://schemas.microsoft.com/office/drawing/2014/main" id="{D6569C71-0D93-B568-C972-BE2DDE3ECF3B}"/>
              </a:ext>
            </a:extLst>
          </p:cNvPr>
          <p:cNvSpPr txBox="1"/>
          <p:nvPr/>
        </p:nvSpPr>
        <p:spPr>
          <a:xfrm>
            <a:off x="4843993" y="4119743"/>
            <a:ext cx="3808944" cy="439800"/>
          </a:xfrm>
          <a:prstGeom prst="rect">
            <a:avLst/>
          </a:prstGeom>
          <a:noFill/>
        </p:spPr>
        <p:txBody>
          <a:bodyPr wrap="square">
            <a:spAutoFit/>
          </a:bodyPr>
          <a:lstStyle/>
          <a:p>
            <a:pPr marR="0" lvl="0" algn="just">
              <a:lnSpc>
                <a:spcPts val="900"/>
              </a:lnSpc>
              <a:spcBef>
                <a:spcPts val="0"/>
              </a:spcBef>
              <a:spcAft>
                <a:spcPts val="250"/>
              </a:spcAft>
              <a:buSzPts val="800"/>
              <a:tabLst>
                <a:tab pos="228600" algn="l"/>
              </a:tabLst>
            </a:pPr>
            <a:r>
              <a:rPr lang="en-US" sz="700" dirty="0">
                <a:solidFill>
                  <a:schemeClr val="accent6">
                    <a:lumMod val="50000"/>
                  </a:schemeClr>
                </a:solidFill>
                <a:effectLst/>
                <a:latin typeface="Times New Roman" panose="02020603050405020304" pitchFamily="18" charset="0"/>
                <a:ea typeface="MS Mincho" panose="02020609040205080304" pitchFamily="49" charset="-128"/>
              </a:rPr>
              <a:t>[4] S. </a:t>
            </a:r>
            <a:r>
              <a:rPr lang="en-US" sz="700" dirty="0" err="1">
                <a:solidFill>
                  <a:schemeClr val="accent6">
                    <a:lumMod val="50000"/>
                  </a:schemeClr>
                </a:solidFill>
                <a:effectLst/>
                <a:latin typeface="Times New Roman" panose="02020603050405020304" pitchFamily="18" charset="0"/>
                <a:ea typeface="MS Mincho" panose="02020609040205080304" pitchFamily="49" charset="-128"/>
              </a:rPr>
              <a:t>Uznanski</a:t>
            </a:r>
            <a:r>
              <a:rPr lang="en-US" sz="700" dirty="0">
                <a:solidFill>
                  <a:schemeClr val="accent6">
                    <a:lumMod val="50000"/>
                  </a:schemeClr>
                </a:solidFill>
                <a:effectLst/>
                <a:latin typeface="Times New Roman" panose="02020603050405020304" pitchFamily="18" charset="0"/>
                <a:ea typeface="MS Mincho" panose="02020609040205080304" pitchFamily="49" charset="-128"/>
              </a:rPr>
              <a:t>, et al, "Heavy Ion Characterization and Monte Carlo Simulation 	on 32nm CMOS Bulk Technology," </a:t>
            </a:r>
            <a:r>
              <a:rPr lang="en-US" sz="700" i="1" dirty="0">
                <a:solidFill>
                  <a:schemeClr val="accent6">
                    <a:lumMod val="50000"/>
                  </a:schemeClr>
                </a:solidFill>
                <a:effectLst/>
                <a:latin typeface="Times New Roman" panose="02020603050405020304" pitchFamily="18" charset="0"/>
                <a:ea typeface="MS Mincho" panose="02020609040205080304" pitchFamily="49" charset="-128"/>
              </a:rPr>
              <a:t>IEEE Trans. </a:t>
            </a:r>
            <a:r>
              <a:rPr lang="en-US" sz="700" i="1" dirty="0" err="1">
                <a:solidFill>
                  <a:schemeClr val="accent6">
                    <a:lumMod val="50000"/>
                  </a:schemeClr>
                </a:solidFill>
                <a:effectLst/>
                <a:latin typeface="Times New Roman" panose="02020603050405020304" pitchFamily="18" charset="0"/>
                <a:ea typeface="MS Mincho" panose="02020609040205080304" pitchFamily="49" charset="-128"/>
              </a:rPr>
              <a:t>Nucl</a:t>
            </a:r>
            <a:r>
              <a:rPr lang="en-US" sz="700" i="1" dirty="0">
                <a:solidFill>
                  <a:schemeClr val="accent6">
                    <a:lumMod val="50000"/>
                  </a:schemeClr>
                </a:solidFill>
                <a:effectLst/>
                <a:latin typeface="Times New Roman" panose="02020603050405020304" pitchFamily="18" charset="0"/>
                <a:ea typeface="MS Mincho" panose="02020609040205080304" pitchFamily="49" charset="-128"/>
              </a:rPr>
              <a:t>. Sci. (TNS),</a:t>
            </a:r>
            <a:r>
              <a:rPr lang="en-US" sz="700" dirty="0">
                <a:solidFill>
                  <a:schemeClr val="accent6">
                    <a:lumMod val="50000"/>
                  </a:schemeClr>
                </a:solidFill>
                <a:effectLst/>
                <a:latin typeface="Times New Roman" panose="02020603050405020304" pitchFamily="18" charset="0"/>
                <a:ea typeface="MS Mincho" panose="02020609040205080304" pitchFamily="49" charset="-128"/>
              </a:rPr>
              <a:t> vol. 58, 	no. 6, pp. 2652-2657, Dec. 2011, </a:t>
            </a:r>
            <a:r>
              <a:rPr lang="en-US" sz="700" dirty="0" err="1">
                <a:solidFill>
                  <a:schemeClr val="accent6">
                    <a:lumMod val="50000"/>
                  </a:schemeClr>
                </a:solidFill>
                <a:effectLst/>
                <a:latin typeface="Times New Roman" panose="02020603050405020304" pitchFamily="18" charset="0"/>
                <a:ea typeface="MS Mincho" panose="02020609040205080304" pitchFamily="49" charset="-128"/>
              </a:rPr>
              <a:t>doi</a:t>
            </a:r>
            <a:r>
              <a:rPr lang="en-US" sz="700" dirty="0">
                <a:solidFill>
                  <a:schemeClr val="accent6">
                    <a:lumMod val="50000"/>
                  </a:schemeClr>
                </a:solidFill>
                <a:effectLst/>
                <a:latin typeface="Times New Roman" panose="02020603050405020304" pitchFamily="18" charset="0"/>
                <a:ea typeface="MS Mincho" panose="02020609040205080304" pitchFamily="49" charset="-128"/>
              </a:rPr>
              <a:t>: </a:t>
            </a:r>
            <a:r>
              <a:rPr lang="en-US" sz="700" u="sng" dirty="0">
                <a:solidFill>
                  <a:schemeClr val="accent6">
                    <a:lumMod val="50000"/>
                  </a:schemeClr>
                </a:solidFill>
                <a:effectLst/>
                <a:latin typeface="Times New Roman" panose="02020603050405020304" pitchFamily="18" charset="0"/>
                <a:ea typeface="MS Mincho" panose="02020609040205080304" pitchFamily="49" charset="-128"/>
                <a:hlinkClick r:id="rId6">
                  <a:extLst>
                    <a:ext uri="{A12FA001-AC4F-418D-AE19-62706E023703}">
                      <ahyp:hlinkClr xmlns:ahyp="http://schemas.microsoft.com/office/drawing/2018/hyperlinkcolor" val="tx"/>
                    </a:ext>
                  </a:extLst>
                </a:hlinkClick>
              </a:rPr>
              <a:t>10.1109/TNS.2011.2170852</a:t>
            </a:r>
            <a:r>
              <a:rPr lang="en-US" sz="700" dirty="0">
                <a:solidFill>
                  <a:schemeClr val="accent6">
                    <a:lumMod val="50000"/>
                  </a:schemeClr>
                </a:solidFill>
                <a:effectLst/>
                <a:latin typeface="Times New Roman" panose="02020603050405020304" pitchFamily="18" charset="0"/>
                <a:ea typeface="MS Mincho" panose="02020609040205080304" pitchFamily="49" charset="-128"/>
              </a:rPr>
              <a:t>.</a:t>
            </a:r>
          </a:p>
        </p:txBody>
      </p:sp>
    </p:spTree>
    <p:extLst>
      <p:ext uri="{BB962C8B-B14F-4D97-AF65-F5344CB8AC3E}">
        <p14:creationId xmlns:p14="http://schemas.microsoft.com/office/powerpoint/2010/main" val="26438833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B766C9-D581-8A47-BDE3-C74061D60670}"/>
              </a:ext>
            </a:extLst>
          </p:cNvPr>
          <p:cNvSpPr>
            <a:spLocks noGrp="1"/>
          </p:cNvSpPr>
          <p:nvPr>
            <p:ph type="title"/>
          </p:nvPr>
        </p:nvSpPr>
        <p:spPr/>
        <p:txBody>
          <a:bodyPr/>
          <a:lstStyle/>
          <a:p>
            <a:r>
              <a:rPr lang="en-US" dirty="0"/>
              <a:t>Results</a:t>
            </a:r>
          </a:p>
        </p:txBody>
      </p:sp>
      <p:sp>
        <p:nvSpPr>
          <p:cNvPr id="4" name="Footer Placeholder 3">
            <a:extLst>
              <a:ext uri="{FF2B5EF4-FFF2-40B4-BE49-F238E27FC236}">
                <a16:creationId xmlns:a16="http://schemas.microsoft.com/office/drawing/2014/main" id="{C4E6E16B-0673-CF48-B021-D28050B171AF}"/>
              </a:ext>
            </a:extLst>
          </p:cNvPr>
          <p:cNvSpPr>
            <a:spLocks noGrp="1"/>
          </p:cNvSpPr>
          <p:nvPr>
            <p:ph type="ftr" sz="quarter" idx="3"/>
          </p:nvPr>
        </p:nvSpPr>
        <p:spPr/>
        <p:txBody>
          <a:bodyPr/>
          <a:lstStyle/>
          <a:p>
            <a:r>
              <a:rPr lang="en-GB" b="1" dirty="0">
                <a:solidFill>
                  <a:schemeClr val="tx2"/>
                </a:solidFill>
              </a:rPr>
              <a:t>RADNEXT 2</a:t>
            </a:r>
            <a:r>
              <a:rPr lang="en-GB" b="1" baseline="30000" dirty="0">
                <a:solidFill>
                  <a:schemeClr val="tx2"/>
                </a:solidFill>
              </a:rPr>
              <a:t>nd</a:t>
            </a:r>
            <a:r>
              <a:rPr lang="en-GB" b="1" dirty="0">
                <a:solidFill>
                  <a:schemeClr val="tx2"/>
                </a:solidFill>
              </a:rPr>
              <a:t> Annual Meeting</a:t>
            </a:r>
          </a:p>
        </p:txBody>
      </p:sp>
      <p:sp>
        <p:nvSpPr>
          <p:cNvPr id="14" name="Slide Number Placeholder 13">
            <a:extLst>
              <a:ext uri="{FF2B5EF4-FFF2-40B4-BE49-F238E27FC236}">
                <a16:creationId xmlns:a16="http://schemas.microsoft.com/office/drawing/2014/main" id="{34361D58-AD55-24DB-B6B8-9F2F914DE29F}"/>
              </a:ext>
            </a:extLst>
          </p:cNvPr>
          <p:cNvSpPr>
            <a:spLocks noGrp="1"/>
          </p:cNvSpPr>
          <p:nvPr>
            <p:ph type="sldNum" sz="quarter" idx="4"/>
          </p:nvPr>
        </p:nvSpPr>
        <p:spPr/>
        <p:txBody>
          <a:bodyPr/>
          <a:lstStyle/>
          <a:p>
            <a:fld id="{17918391-D411-FE40-AAD7-861AE5233E0E}" type="slidenum">
              <a:rPr lang="en-US" smtClean="0"/>
              <a:pPr/>
              <a:t>16</a:t>
            </a:fld>
            <a:endParaRPr lang="en-US" dirty="0"/>
          </a:p>
        </p:txBody>
      </p:sp>
      <p:pic>
        <p:nvPicPr>
          <p:cNvPr id="8" name="Picture 7">
            <a:extLst>
              <a:ext uri="{FF2B5EF4-FFF2-40B4-BE49-F238E27FC236}">
                <a16:creationId xmlns:a16="http://schemas.microsoft.com/office/drawing/2014/main" id="{CCE23C7E-CFD2-471B-F168-ED44F2197E2F}"/>
              </a:ext>
            </a:extLst>
          </p:cNvPr>
          <p:cNvPicPr>
            <a:picLocks noChangeAspect="1"/>
          </p:cNvPicPr>
          <p:nvPr/>
        </p:nvPicPr>
        <p:blipFill>
          <a:blip r:embed="rId3"/>
          <a:stretch>
            <a:fillRect/>
          </a:stretch>
        </p:blipFill>
        <p:spPr>
          <a:xfrm>
            <a:off x="275504" y="1464877"/>
            <a:ext cx="3892169" cy="2849845"/>
          </a:xfrm>
          <a:prstGeom prst="rect">
            <a:avLst/>
          </a:prstGeom>
        </p:spPr>
      </p:pic>
      <p:sp>
        <p:nvSpPr>
          <p:cNvPr id="10" name="TextBox 9">
            <a:extLst>
              <a:ext uri="{FF2B5EF4-FFF2-40B4-BE49-F238E27FC236}">
                <a16:creationId xmlns:a16="http://schemas.microsoft.com/office/drawing/2014/main" id="{C22009BB-B283-1FE2-2528-5D4C1CDFB55B}"/>
              </a:ext>
            </a:extLst>
          </p:cNvPr>
          <p:cNvSpPr txBox="1"/>
          <p:nvPr/>
        </p:nvSpPr>
        <p:spPr>
          <a:xfrm>
            <a:off x="565656" y="1003212"/>
            <a:ext cx="3627373" cy="461665"/>
          </a:xfrm>
          <a:prstGeom prst="rect">
            <a:avLst/>
          </a:prstGeom>
          <a:noFill/>
        </p:spPr>
        <p:txBody>
          <a:bodyPr wrap="square">
            <a:spAutoFit/>
          </a:bodyPr>
          <a:lstStyle/>
          <a:p>
            <a:pPr marR="0" lvl="0" algn="just">
              <a:spcBef>
                <a:spcPts val="0"/>
              </a:spcBef>
              <a:spcAft>
                <a:spcPts val="600"/>
              </a:spcAft>
              <a:buSzPts val="800"/>
              <a:tabLst>
                <a:tab pos="338455" algn="l"/>
              </a:tabLst>
            </a:pPr>
            <a:r>
              <a:rPr lang="en-US" sz="1200" dirty="0">
                <a:solidFill>
                  <a:schemeClr val="accent6">
                    <a:lumMod val="50000"/>
                  </a:schemeClr>
                </a:solidFill>
                <a:effectLst/>
                <a:latin typeface="Times New Roman" panose="02020603050405020304" pitchFamily="18" charset="0"/>
                <a:ea typeface="SimSun" panose="02010600030101010101" pitchFamily="2" charset="-122"/>
              </a:rPr>
              <a:t>Heavy ion SEU cross-section for 65 nm SRAM. </a:t>
            </a:r>
            <a:br>
              <a:rPr lang="en-US" sz="1200" dirty="0">
                <a:solidFill>
                  <a:schemeClr val="accent6">
                    <a:lumMod val="50000"/>
                  </a:schemeClr>
                </a:solidFill>
                <a:effectLst/>
                <a:latin typeface="Times New Roman" panose="02020603050405020304" pitchFamily="18" charset="0"/>
                <a:ea typeface="SimSun" panose="02010600030101010101" pitchFamily="2" charset="-122"/>
              </a:rPr>
            </a:br>
            <a:r>
              <a:rPr lang="en-US" sz="1200" dirty="0">
                <a:solidFill>
                  <a:schemeClr val="accent6">
                    <a:lumMod val="50000"/>
                  </a:schemeClr>
                </a:solidFill>
                <a:effectLst/>
                <a:latin typeface="Times New Roman" panose="02020603050405020304" pitchFamily="18" charset="0"/>
                <a:ea typeface="SimSun" panose="02010600030101010101" pitchFamily="2" charset="-122"/>
              </a:rPr>
              <a:t>The experimental data are taken from [2].</a:t>
            </a:r>
          </a:p>
        </p:txBody>
      </p:sp>
      <p:pic>
        <p:nvPicPr>
          <p:cNvPr id="13" name="Picture 12">
            <a:extLst>
              <a:ext uri="{FF2B5EF4-FFF2-40B4-BE49-F238E27FC236}">
                <a16:creationId xmlns:a16="http://schemas.microsoft.com/office/drawing/2014/main" id="{810A779B-1A68-6CFC-1EED-18FE1151A5FA}"/>
              </a:ext>
            </a:extLst>
          </p:cNvPr>
          <p:cNvPicPr>
            <a:picLocks noChangeAspect="1"/>
          </p:cNvPicPr>
          <p:nvPr/>
        </p:nvPicPr>
        <p:blipFill>
          <a:blip r:embed="rId4"/>
          <a:stretch>
            <a:fillRect/>
          </a:stretch>
        </p:blipFill>
        <p:spPr>
          <a:xfrm>
            <a:off x="4693548" y="1628250"/>
            <a:ext cx="2945727" cy="2461040"/>
          </a:xfrm>
          <a:prstGeom prst="rect">
            <a:avLst/>
          </a:prstGeom>
        </p:spPr>
      </p:pic>
      <p:sp>
        <p:nvSpPr>
          <p:cNvPr id="7" name="TextBox 6">
            <a:extLst>
              <a:ext uri="{FF2B5EF4-FFF2-40B4-BE49-F238E27FC236}">
                <a16:creationId xmlns:a16="http://schemas.microsoft.com/office/drawing/2014/main" id="{09F3CA1F-C0E4-7B59-AA59-7154B7AE602D}"/>
              </a:ext>
            </a:extLst>
          </p:cNvPr>
          <p:cNvSpPr txBox="1"/>
          <p:nvPr/>
        </p:nvSpPr>
        <p:spPr>
          <a:xfrm>
            <a:off x="4625315" y="990437"/>
            <a:ext cx="1298017" cy="461665"/>
          </a:xfrm>
          <a:prstGeom prst="rect">
            <a:avLst/>
          </a:prstGeom>
          <a:noFill/>
        </p:spPr>
        <p:txBody>
          <a:bodyPr wrap="square">
            <a:spAutoFit/>
          </a:bodyPr>
          <a:lstStyle/>
          <a:p>
            <a:pPr algn="ctr"/>
            <a:r>
              <a:rPr lang="en-US" sz="1200" dirty="0"/>
              <a:t>Decreasing </a:t>
            </a:r>
            <a:br>
              <a:rPr lang="en-US" sz="1200" dirty="0"/>
            </a:br>
            <a:r>
              <a:rPr lang="en-US" sz="1200" dirty="0"/>
              <a:t>Supply Voltage</a:t>
            </a:r>
          </a:p>
        </p:txBody>
      </p:sp>
      <p:sp>
        <p:nvSpPr>
          <p:cNvPr id="9" name="Arrow: Right 8">
            <a:extLst>
              <a:ext uri="{FF2B5EF4-FFF2-40B4-BE49-F238E27FC236}">
                <a16:creationId xmlns:a16="http://schemas.microsoft.com/office/drawing/2014/main" id="{180042FA-8C1A-EA81-3E9F-A690895440D2}"/>
              </a:ext>
            </a:extLst>
          </p:cNvPr>
          <p:cNvSpPr/>
          <p:nvPr/>
        </p:nvSpPr>
        <p:spPr>
          <a:xfrm rot="5400000">
            <a:off x="5758991" y="1078987"/>
            <a:ext cx="470538" cy="308112"/>
          </a:xfrm>
          <a:prstGeom prst="rightArrow">
            <a:avLst>
              <a:gd name="adj1" fmla="val 32600"/>
              <a:gd name="adj2" fmla="val 50000"/>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1" name="Arrow: Right 10">
            <a:extLst>
              <a:ext uri="{FF2B5EF4-FFF2-40B4-BE49-F238E27FC236}">
                <a16:creationId xmlns:a16="http://schemas.microsoft.com/office/drawing/2014/main" id="{80EAD80E-9177-E7FF-6F9A-0E265554CD34}"/>
              </a:ext>
            </a:extLst>
          </p:cNvPr>
          <p:cNvSpPr/>
          <p:nvPr/>
        </p:nvSpPr>
        <p:spPr>
          <a:xfrm rot="16200000">
            <a:off x="6292828" y="1063545"/>
            <a:ext cx="454328" cy="308112"/>
          </a:xfrm>
          <a:prstGeom prst="rightArrow">
            <a:avLst>
              <a:gd name="adj1" fmla="val 32282"/>
              <a:gd name="adj2" fmla="val 50000"/>
            </a:avLst>
          </a:prstGeom>
          <a:solidFill>
            <a:srgbClr val="C0000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944F1F00-2F2B-89D9-2B24-DAAF68E0D5ED}"/>
              </a:ext>
            </a:extLst>
          </p:cNvPr>
          <p:cNvSpPr txBox="1"/>
          <p:nvPr/>
        </p:nvSpPr>
        <p:spPr>
          <a:xfrm>
            <a:off x="6597210" y="983100"/>
            <a:ext cx="1298017" cy="461665"/>
          </a:xfrm>
          <a:prstGeom prst="rect">
            <a:avLst/>
          </a:prstGeom>
          <a:noFill/>
        </p:spPr>
        <p:txBody>
          <a:bodyPr wrap="square">
            <a:spAutoFit/>
          </a:bodyPr>
          <a:lstStyle/>
          <a:p>
            <a:pPr algn="ctr"/>
            <a:r>
              <a:rPr lang="en-US" sz="1200" dirty="0">
                <a:solidFill>
                  <a:srgbClr val="C00000"/>
                </a:solidFill>
              </a:rPr>
              <a:t>Increasing </a:t>
            </a:r>
            <a:br>
              <a:rPr lang="en-US" sz="1200" dirty="0">
                <a:solidFill>
                  <a:srgbClr val="C00000"/>
                </a:solidFill>
              </a:rPr>
            </a:br>
            <a:r>
              <a:rPr lang="en-US" sz="1200" dirty="0">
                <a:solidFill>
                  <a:srgbClr val="C00000"/>
                </a:solidFill>
              </a:rPr>
              <a:t>Cross Section</a:t>
            </a:r>
          </a:p>
        </p:txBody>
      </p:sp>
    </p:spTree>
    <p:extLst>
      <p:ext uri="{BB962C8B-B14F-4D97-AF65-F5344CB8AC3E}">
        <p14:creationId xmlns:p14="http://schemas.microsoft.com/office/powerpoint/2010/main" val="30945637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B766C9-D581-8A47-BDE3-C74061D60670}"/>
              </a:ext>
            </a:extLst>
          </p:cNvPr>
          <p:cNvSpPr>
            <a:spLocks noGrp="1"/>
          </p:cNvSpPr>
          <p:nvPr>
            <p:ph type="title"/>
          </p:nvPr>
        </p:nvSpPr>
        <p:spPr/>
        <p:txBody>
          <a:bodyPr/>
          <a:lstStyle/>
          <a:p>
            <a:r>
              <a:rPr lang="en-US" dirty="0"/>
              <a:t>Conclusions</a:t>
            </a:r>
          </a:p>
        </p:txBody>
      </p:sp>
      <p:sp>
        <p:nvSpPr>
          <p:cNvPr id="4" name="Footer Placeholder 3">
            <a:extLst>
              <a:ext uri="{FF2B5EF4-FFF2-40B4-BE49-F238E27FC236}">
                <a16:creationId xmlns:a16="http://schemas.microsoft.com/office/drawing/2014/main" id="{C4E6E16B-0673-CF48-B021-D28050B171AF}"/>
              </a:ext>
            </a:extLst>
          </p:cNvPr>
          <p:cNvSpPr>
            <a:spLocks noGrp="1"/>
          </p:cNvSpPr>
          <p:nvPr>
            <p:ph type="ftr" sz="quarter" idx="3"/>
          </p:nvPr>
        </p:nvSpPr>
        <p:spPr/>
        <p:txBody>
          <a:bodyPr/>
          <a:lstStyle/>
          <a:p>
            <a:r>
              <a:rPr lang="en-GB" b="1" dirty="0">
                <a:solidFill>
                  <a:schemeClr val="tx2"/>
                </a:solidFill>
              </a:rPr>
              <a:t>RADNEXT 2</a:t>
            </a:r>
            <a:r>
              <a:rPr lang="en-GB" b="1" baseline="30000" dirty="0">
                <a:solidFill>
                  <a:schemeClr val="tx2"/>
                </a:solidFill>
              </a:rPr>
              <a:t>nd</a:t>
            </a:r>
            <a:r>
              <a:rPr lang="en-GB" b="1" dirty="0">
                <a:solidFill>
                  <a:schemeClr val="tx2"/>
                </a:solidFill>
              </a:rPr>
              <a:t> Annual Meeting</a:t>
            </a:r>
          </a:p>
        </p:txBody>
      </p:sp>
      <p:sp>
        <p:nvSpPr>
          <p:cNvPr id="14" name="Slide Number Placeholder 13">
            <a:extLst>
              <a:ext uri="{FF2B5EF4-FFF2-40B4-BE49-F238E27FC236}">
                <a16:creationId xmlns:a16="http://schemas.microsoft.com/office/drawing/2014/main" id="{34361D58-AD55-24DB-B6B8-9F2F914DE29F}"/>
              </a:ext>
            </a:extLst>
          </p:cNvPr>
          <p:cNvSpPr>
            <a:spLocks noGrp="1"/>
          </p:cNvSpPr>
          <p:nvPr>
            <p:ph type="sldNum" sz="quarter" idx="4"/>
          </p:nvPr>
        </p:nvSpPr>
        <p:spPr/>
        <p:txBody>
          <a:bodyPr/>
          <a:lstStyle/>
          <a:p>
            <a:fld id="{17918391-D411-FE40-AAD7-861AE5233E0E}" type="slidenum">
              <a:rPr lang="en-US" smtClean="0"/>
              <a:pPr/>
              <a:t>17</a:t>
            </a:fld>
            <a:endParaRPr lang="en-US" dirty="0"/>
          </a:p>
        </p:txBody>
      </p:sp>
      <p:sp>
        <p:nvSpPr>
          <p:cNvPr id="10" name="TextBox 9">
            <a:extLst>
              <a:ext uri="{FF2B5EF4-FFF2-40B4-BE49-F238E27FC236}">
                <a16:creationId xmlns:a16="http://schemas.microsoft.com/office/drawing/2014/main" id="{C22009BB-B283-1FE2-2528-5D4C1CDFB55B}"/>
              </a:ext>
            </a:extLst>
          </p:cNvPr>
          <p:cNvSpPr txBox="1"/>
          <p:nvPr/>
        </p:nvSpPr>
        <p:spPr>
          <a:xfrm>
            <a:off x="565656" y="1111162"/>
            <a:ext cx="7739008" cy="3231654"/>
          </a:xfrm>
          <a:prstGeom prst="rect">
            <a:avLst/>
          </a:prstGeom>
          <a:noFill/>
        </p:spPr>
        <p:txBody>
          <a:bodyPr wrap="square">
            <a:spAutoFit/>
          </a:bodyPr>
          <a:lstStyle/>
          <a:p>
            <a:pPr marR="0" lvl="0" algn="just">
              <a:spcBef>
                <a:spcPts val="0"/>
              </a:spcBef>
              <a:spcAft>
                <a:spcPts val="1800"/>
              </a:spcAft>
              <a:buSzPts val="800"/>
              <a:tabLst>
                <a:tab pos="338455" algn="l"/>
              </a:tabLst>
            </a:pPr>
            <a:r>
              <a:rPr lang="en-US" sz="1600" dirty="0">
                <a:solidFill>
                  <a:schemeClr val="accent6">
                    <a:lumMod val="50000"/>
                  </a:schemeClr>
                </a:solidFill>
                <a:effectLst/>
                <a:ea typeface="SimSun" panose="02010600030101010101" pitchFamily="2" charset="-122"/>
              </a:rPr>
              <a:t>In this work, a framework based on </a:t>
            </a:r>
            <a:r>
              <a:rPr lang="en-US" sz="1600" b="1" dirty="0">
                <a:solidFill>
                  <a:schemeClr val="accent6">
                    <a:lumMod val="50000"/>
                  </a:schemeClr>
                </a:solidFill>
                <a:effectLst/>
                <a:ea typeface="SimSun" panose="02010600030101010101" pitchFamily="2" charset="-122"/>
              </a:rPr>
              <a:t>a simplified electrical model </a:t>
            </a:r>
            <a:r>
              <a:rPr lang="en-US" sz="1600" dirty="0">
                <a:solidFill>
                  <a:schemeClr val="accent6">
                    <a:lumMod val="50000"/>
                  </a:schemeClr>
                </a:solidFill>
                <a:effectLst/>
                <a:ea typeface="SimSun" panose="02010600030101010101" pitchFamily="2" charset="-122"/>
              </a:rPr>
              <a:t>using Monte Carlo simulations to </a:t>
            </a:r>
            <a:r>
              <a:rPr lang="en-US" sz="1600" b="1" dirty="0">
                <a:solidFill>
                  <a:schemeClr val="accent6">
                    <a:lumMod val="50000"/>
                  </a:schemeClr>
                </a:solidFill>
                <a:effectLst/>
                <a:ea typeface="SimSun" panose="02010600030101010101" pitchFamily="2" charset="-122"/>
              </a:rPr>
              <a:t>predict the SEU cross-section </a:t>
            </a:r>
            <a:r>
              <a:rPr lang="en-US" sz="1600" dirty="0">
                <a:solidFill>
                  <a:schemeClr val="accent6">
                    <a:lumMod val="50000"/>
                  </a:schemeClr>
                </a:solidFill>
                <a:effectLst/>
                <a:ea typeface="SimSun" panose="02010600030101010101" pitchFamily="2" charset="-122"/>
              </a:rPr>
              <a:t>of SRAM cells was proposed. </a:t>
            </a:r>
          </a:p>
          <a:p>
            <a:pPr marR="0" lvl="0" algn="just">
              <a:spcBef>
                <a:spcPts val="0"/>
              </a:spcBef>
              <a:spcAft>
                <a:spcPts val="1800"/>
              </a:spcAft>
              <a:buSzPts val="800"/>
              <a:tabLst>
                <a:tab pos="338455" algn="l"/>
              </a:tabLst>
            </a:pPr>
            <a:r>
              <a:rPr lang="en-US" sz="1600" dirty="0">
                <a:solidFill>
                  <a:schemeClr val="accent6">
                    <a:lumMod val="50000"/>
                  </a:schemeClr>
                </a:solidFill>
                <a:effectLst/>
                <a:ea typeface="SimSun" panose="02010600030101010101" pitchFamily="2" charset="-122"/>
              </a:rPr>
              <a:t>The standard 6T SRAM cell was the DUT of this study and was evaluated </a:t>
            </a:r>
            <a:br>
              <a:rPr lang="en-US" sz="1600" dirty="0">
                <a:solidFill>
                  <a:schemeClr val="accent6">
                    <a:lumMod val="50000"/>
                  </a:schemeClr>
                </a:solidFill>
                <a:effectLst/>
                <a:ea typeface="SimSun" panose="02010600030101010101" pitchFamily="2" charset="-122"/>
              </a:rPr>
            </a:br>
            <a:r>
              <a:rPr lang="en-US" sz="1600" dirty="0">
                <a:solidFill>
                  <a:schemeClr val="accent6">
                    <a:lumMod val="50000"/>
                  </a:schemeClr>
                </a:solidFill>
                <a:effectLst/>
                <a:ea typeface="SimSun" panose="02010600030101010101" pitchFamily="2" charset="-122"/>
              </a:rPr>
              <a:t>at 90 nm, 65 nm, 45 nm, and 32 nm bulk-planar CMOS technology. </a:t>
            </a:r>
          </a:p>
          <a:p>
            <a:pPr marR="0" lvl="0" algn="just">
              <a:spcBef>
                <a:spcPts val="0"/>
              </a:spcBef>
              <a:spcAft>
                <a:spcPts val="1800"/>
              </a:spcAft>
              <a:buSzPts val="800"/>
              <a:tabLst>
                <a:tab pos="338455" algn="l"/>
              </a:tabLst>
            </a:pPr>
            <a:r>
              <a:rPr lang="en-US" sz="1600" dirty="0">
                <a:solidFill>
                  <a:schemeClr val="accent6">
                    <a:lumMod val="50000"/>
                  </a:schemeClr>
                </a:solidFill>
                <a:effectLst/>
                <a:ea typeface="SimSun" panose="02010600030101010101" pitchFamily="2" charset="-122"/>
              </a:rPr>
              <a:t>The results confirm a </a:t>
            </a:r>
            <a:r>
              <a:rPr lang="en-US" sz="1600" b="1" dirty="0">
                <a:solidFill>
                  <a:schemeClr val="accent6">
                    <a:lumMod val="50000"/>
                  </a:schemeClr>
                </a:solidFill>
                <a:effectLst/>
                <a:ea typeface="SimSun" panose="02010600030101010101" pitchFamily="2" charset="-122"/>
              </a:rPr>
              <a:t>good agreement with the experimental data</a:t>
            </a:r>
            <a:r>
              <a:rPr lang="en-US" sz="1600" dirty="0">
                <a:solidFill>
                  <a:schemeClr val="accent6">
                    <a:lumMod val="50000"/>
                  </a:schemeClr>
                </a:solidFill>
                <a:effectLst/>
                <a:ea typeface="SimSun" panose="02010600030101010101" pitchFamily="2" charset="-122"/>
              </a:rPr>
              <a:t>, showing that the </a:t>
            </a:r>
            <a:r>
              <a:rPr lang="en-US" sz="1600" b="1" dirty="0">
                <a:solidFill>
                  <a:schemeClr val="accent6">
                    <a:lumMod val="50000"/>
                  </a:schemeClr>
                </a:solidFill>
                <a:effectLst/>
                <a:ea typeface="SimSun" panose="02010600030101010101" pitchFamily="2" charset="-122"/>
              </a:rPr>
              <a:t>proposed model can accurately predict the SEU mechanism</a:t>
            </a:r>
            <a:r>
              <a:rPr lang="en-US" sz="1600" dirty="0">
                <a:solidFill>
                  <a:schemeClr val="accent6">
                    <a:lumMod val="50000"/>
                  </a:schemeClr>
                </a:solidFill>
                <a:effectLst/>
                <a:ea typeface="SimSun" panose="02010600030101010101" pitchFamily="2" charset="-122"/>
              </a:rPr>
              <a:t>.</a:t>
            </a:r>
          </a:p>
          <a:p>
            <a:pPr marR="0" lvl="0" algn="just">
              <a:spcBef>
                <a:spcPts val="0"/>
              </a:spcBef>
              <a:spcAft>
                <a:spcPts val="1800"/>
              </a:spcAft>
              <a:buSzPts val="800"/>
              <a:tabLst>
                <a:tab pos="338455" algn="l"/>
              </a:tabLst>
            </a:pPr>
            <a:r>
              <a:rPr lang="en-US" sz="1600" b="1" dirty="0">
                <a:solidFill>
                  <a:schemeClr val="accent6">
                    <a:lumMod val="50000"/>
                  </a:schemeClr>
                </a:solidFill>
                <a:ea typeface="SimSun" panose="02010600030101010101" pitchFamily="2" charset="-122"/>
              </a:rPr>
              <a:t>Considering the voltage scaling</a:t>
            </a:r>
            <a:r>
              <a:rPr lang="en-US" sz="1600" dirty="0">
                <a:solidFill>
                  <a:schemeClr val="accent6">
                    <a:lumMod val="50000"/>
                  </a:schemeClr>
                </a:solidFill>
                <a:ea typeface="SimSun" panose="02010600030101010101" pitchFamily="2" charset="-122"/>
              </a:rPr>
              <a:t>, the simulations </a:t>
            </a:r>
            <a:r>
              <a:rPr lang="en-US" sz="1600" b="1" dirty="0">
                <a:solidFill>
                  <a:schemeClr val="accent6">
                    <a:lumMod val="50000"/>
                  </a:schemeClr>
                </a:solidFill>
                <a:ea typeface="SimSun" panose="02010600030101010101" pitchFamily="2" charset="-122"/>
              </a:rPr>
              <a:t>results reproduce the trends in the literature</a:t>
            </a:r>
            <a:r>
              <a:rPr lang="en-US" sz="1600" dirty="0">
                <a:solidFill>
                  <a:schemeClr val="accent6">
                    <a:lumMod val="50000"/>
                  </a:schemeClr>
                </a:solidFill>
                <a:ea typeface="SimSun" panose="02010600030101010101" pitchFamily="2" charset="-122"/>
              </a:rPr>
              <a:t>.</a:t>
            </a:r>
          </a:p>
          <a:p>
            <a:pPr marR="0" lvl="0" algn="just">
              <a:spcBef>
                <a:spcPts val="0"/>
              </a:spcBef>
              <a:spcAft>
                <a:spcPts val="1800"/>
              </a:spcAft>
              <a:buSzPts val="800"/>
              <a:tabLst>
                <a:tab pos="338455" algn="l"/>
              </a:tabLst>
            </a:pPr>
            <a:endParaRPr lang="en-US" sz="1600" dirty="0">
              <a:solidFill>
                <a:schemeClr val="accent6">
                  <a:lumMod val="50000"/>
                </a:schemeClr>
              </a:solidFill>
              <a:effectLst/>
              <a:ea typeface="SimSun" panose="02010600030101010101" pitchFamily="2" charset="-122"/>
            </a:endParaRPr>
          </a:p>
        </p:txBody>
      </p:sp>
    </p:spTree>
    <p:extLst>
      <p:ext uri="{BB962C8B-B14F-4D97-AF65-F5344CB8AC3E}">
        <p14:creationId xmlns:p14="http://schemas.microsoft.com/office/powerpoint/2010/main" val="38775755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B766C9-D581-8A47-BDE3-C74061D60670}"/>
              </a:ext>
            </a:extLst>
          </p:cNvPr>
          <p:cNvSpPr>
            <a:spLocks noGrp="1"/>
          </p:cNvSpPr>
          <p:nvPr>
            <p:ph type="title"/>
          </p:nvPr>
        </p:nvSpPr>
        <p:spPr/>
        <p:txBody>
          <a:bodyPr/>
          <a:lstStyle/>
          <a:p>
            <a:r>
              <a:rPr lang="en-US" dirty="0"/>
              <a:t>Conclusions</a:t>
            </a:r>
          </a:p>
        </p:txBody>
      </p:sp>
      <p:sp>
        <p:nvSpPr>
          <p:cNvPr id="4" name="Footer Placeholder 3">
            <a:extLst>
              <a:ext uri="{FF2B5EF4-FFF2-40B4-BE49-F238E27FC236}">
                <a16:creationId xmlns:a16="http://schemas.microsoft.com/office/drawing/2014/main" id="{C4E6E16B-0673-CF48-B021-D28050B171AF}"/>
              </a:ext>
            </a:extLst>
          </p:cNvPr>
          <p:cNvSpPr>
            <a:spLocks noGrp="1"/>
          </p:cNvSpPr>
          <p:nvPr>
            <p:ph type="ftr" sz="quarter" idx="3"/>
          </p:nvPr>
        </p:nvSpPr>
        <p:spPr/>
        <p:txBody>
          <a:bodyPr/>
          <a:lstStyle/>
          <a:p>
            <a:r>
              <a:rPr lang="en-GB" b="1" dirty="0">
                <a:solidFill>
                  <a:schemeClr val="tx2"/>
                </a:solidFill>
              </a:rPr>
              <a:t>RADNEXT 2</a:t>
            </a:r>
            <a:r>
              <a:rPr lang="en-GB" b="1" baseline="30000" dirty="0">
                <a:solidFill>
                  <a:schemeClr val="tx2"/>
                </a:solidFill>
              </a:rPr>
              <a:t>nd</a:t>
            </a:r>
            <a:r>
              <a:rPr lang="en-GB" b="1" dirty="0">
                <a:solidFill>
                  <a:schemeClr val="tx2"/>
                </a:solidFill>
              </a:rPr>
              <a:t> Annual Meeting</a:t>
            </a:r>
          </a:p>
        </p:txBody>
      </p:sp>
      <p:sp>
        <p:nvSpPr>
          <p:cNvPr id="14" name="Slide Number Placeholder 13">
            <a:extLst>
              <a:ext uri="{FF2B5EF4-FFF2-40B4-BE49-F238E27FC236}">
                <a16:creationId xmlns:a16="http://schemas.microsoft.com/office/drawing/2014/main" id="{34361D58-AD55-24DB-B6B8-9F2F914DE29F}"/>
              </a:ext>
            </a:extLst>
          </p:cNvPr>
          <p:cNvSpPr>
            <a:spLocks noGrp="1"/>
          </p:cNvSpPr>
          <p:nvPr>
            <p:ph type="sldNum" sz="quarter" idx="4"/>
          </p:nvPr>
        </p:nvSpPr>
        <p:spPr/>
        <p:txBody>
          <a:bodyPr/>
          <a:lstStyle/>
          <a:p>
            <a:fld id="{17918391-D411-FE40-AAD7-861AE5233E0E}" type="slidenum">
              <a:rPr lang="en-US" smtClean="0"/>
              <a:pPr/>
              <a:t>18</a:t>
            </a:fld>
            <a:endParaRPr lang="en-US" dirty="0"/>
          </a:p>
        </p:txBody>
      </p:sp>
      <p:sp>
        <p:nvSpPr>
          <p:cNvPr id="10" name="TextBox 9">
            <a:extLst>
              <a:ext uri="{FF2B5EF4-FFF2-40B4-BE49-F238E27FC236}">
                <a16:creationId xmlns:a16="http://schemas.microsoft.com/office/drawing/2014/main" id="{C22009BB-B283-1FE2-2528-5D4C1CDFB55B}"/>
              </a:ext>
            </a:extLst>
          </p:cNvPr>
          <p:cNvSpPr txBox="1"/>
          <p:nvPr/>
        </p:nvSpPr>
        <p:spPr>
          <a:xfrm>
            <a:off x="604298" y="1065706"/>
            <a:ext cx="7829044" cy="2323713"/>
          </a:xfrm>
          <a:prstGeom prst="rect">
            <a:avLst/>
          </a:prstGeom>
          <a:noFill/>
        </p:spPr>
        <p:txBody>
          <a:bodyPr wrap="square">
            <a:spAutoFit/>
          </a:bodyPr>
          <a:lstStyle/>
          <a:p>
            <a:pPr marR="0" lvl="0" algn="just">
              <a:spcBef>
                <a:spcPts val="0"/>
              </a:spcBef>
              <a:spcAft>
                <a:spcPts val="600"/>
              </a:spcAft>
              <a:buSzPts val="800"/>
              <a:tabLst>
                <a:tab pos="338455" algn="l"/>
              </a:tabLst>
            </a:pPr>
            <a:r>
              <a:rPr lang="en-US" sz="1400" dirty="0">
                <a:solidFill>
                  <a:schemeClr val="accent6">
                    <a:lumMod val="50000"/>
                  </a:schemeClr>
                </a:solidFill>
                <a:effectLst/>
                <a:ea typeface="SimSun" panose="02010600030101010101" pitchFamily="2" charset="-122"/>
              </a:rPr>
              <a:t>The most divergences found in the results can be explained by the following factors: </a:t>
            </a:r>
          </a:p>
          <a:p>
            <a:pPr marR="0" lvl="0" algn="just">
              <a:spcBef>
                <a:spcPts val="0"/>
              </a:spcBef>
              <a:spcAft>
                <a:spcPts val="600"/>
              </a:spcAft>
              <a:buSzPts val="800"/>
              <a:tabLst>
                <a:tab pos="338455" algn="l"/>
              </a:tabLst>
            </a:pPr>
            <a:endParaRPr lang="en-US" sz="300" dirty="0">
              <a:solidFill>
                <a:schemeClr val="accent6">
                  <a:lumMod val="50000"/>
                </a:schemeClr>
              </a:solidFill>
              <a:effectLst/>
              <a:ea typeface="SimSun" panose="02010600030101010101" pitchFamily="2" charset="-122"/>
            </a:endParaRPr>
          </a:p>
          <a:p>
            <a:pPr marL="685800" lvl="1" indent="-228600" algn="just">
              <a:spcAft>
                <a:spcPts val="1200"/>
              </a:spcAft>
              <a:buSzPts val="800"/>
              <a:buFont typeface="Wingdings" panose="05000000000000000000" pitchFamily="2" charset="2"/>
              <a:buChar char="q"/>
              <a:tabLst>
                <a:tab pos="338455" algn="l"/>
              </a:tabLst>
            </a:pPr>
            <a:r>
              <a:rPr lang="en-US" sz="1400" dirty="0">
                <a:solidFill>
                  <a:schemeClr val="accent6">
                    <a:lumMod val="50000"/>
                  </a:schemeClr>
                </a:solidFill>
                <a:effectLst/>
                <a:ea typeface="SimSun" panose="02010600030101010101" pitchFamily="2" charset="-122"/>
              </a:rPr>
              <a:t>The predictive </a:t>
            </a:r>
            <a:r>
              <a:rPr lang="en-US" sz="1400" b="1" dirty="0">
                <a:solidFill>
                  <a:schemeClr val="accent6">
                    <a:lumMod val="50000"/>
                  </a:schemeClr>
                </a:solidFill>
                <a:effectLst/>
                <a:ea typeface="SimSun" panose="02010600030101010101" pitchFamily="2" charset="-122"/>
              </a:rPr>
              <a:t>SPICE models used to extract basic information</a:t>
            </a:r>
            <a:r>
              <a:rPr lang="en-US" sz="1400" dirty="0">
                <a:solidFill>
                  <a:schemeClr val="accent6">
                    <a:lumMod val="50000"/>
                  </a:schemeClr>
                </a:solidFill>
                <a:effectLst/>
                <a:ea typeface="SimSun" panose="02010600030101010101" pitchFamily="2" charset="-122"/>
              </a:rPr>
              <a:t> from the technologies for not having access to the technology PDK of the DUT; </a:t>
            </a:r>
          </a:p>
          <a:p>
            <a:pPr marL="685800" lvl="1" indent="-228600" algn="just">
              <a:spcAft>
                <a:spcPts val="1200"/>
              </a:spcAft>
              <a:buSzPts val="800"/>
              <a:buFont typeface="Wingdings" panose="05000000000000000000" pitchFamily="2" charset="2"/>
              <a:buChar char="q"/>
              <a:tabLst>
                <a:tab pos="338455" algn="l"/>
              </a:tabLst>
            </a:pPr>
            <a:r>
              <a:rPr lang="en-US" sz="1400" dirty="0">
                <a:solidFill>
                  <a:schemeClr val="accent6">
                    <a:lumMod val="50000"/>
                  </a:schemeClr>
                </a:solidFill>
                <a:effectLst/>
                <a:ea typeface="SimSun" panose="02010600030101010101" pitchFamily="2" charset="-122"/>
              </a:rPr>
              <a:t>The </a:t>
            </a:r>
            <a:r>
              <a:rPr lang="en-US" sz="1400" b="1" dirty="0">
                <a:solidFill>
                  <a:schemeClr val="accent6">
                    <a:lumMod val="50000"/>
                  </a:schemeClr>
                </a:solidFill>
                <a:effectLst/>
                <a:ea typeface="SimSun" panose="02010600030101010101" pitchFamily="2" charset="-122"/>
              </a:rPr>
              <a:t>sizing of the cells</a:t>
            </a:r>
            <a:r>
              <a:rPr lang="en-US" sz="1400" dirty="0">
                <a:solidFill>
                  <a:schemeClr val="accent6">
                    <a:lumMod val="50000"/>
                  </a:schemeClr>
                </a:solidFill>
                <a:effectLst/>
                <a:ea typeface="SimSun" panose="02010600030101010101" pitchFamily="2" charset="-122"/>
              </a:rPr>
              <a:t> that was standardized in the </a:t>
            </a:r>
            <a:r>
              <a:rPr lang="en-US" sz="1400" b="1" dirty="0">
                <a:solidFill>
                  <a:schemeClr val="accent6">
                    <a:lumMod val="50000"/>
                  </a:schemeClr>
                </a:solidFill>
                <a:effectLst/>
                <a:ea typeface="SimSun" panose="02010600030101010101" pitchFamily="2" charset="-122"/>
              </a:rPr>
              <a:t>same ratio </a:t>
            </a:r>
            <a:r>
              <a:rPr lang="en-US" sz="1400" dirty="0">
                <a:solidFill>
                  <a:schemeClr val="accent6">
                    <a:lumMod val="50000"/>
                  </a:schemeClr>
                </a:solidFill>
                <a:effectLst/>
                <a:ea typeface="SimSun" panose="02010600030101010101" pitchFamily="2" charset="-122"/>
              </a:rPr>
              <a:t>for the simulations, but which can vary a lot in commercial cells depending on the manufacturer and design requirements; </a:t>
            </a:r>
          </a:p>
          <a:p>
            <a:pPr marL="685800" lvl="1" indent="-228600" algn="just">
              <a:spcAft>
                <a:spcPts val="600"/>
              </a:spcAft>
              <a:buSzPts val="800"/>
              <a:buFont typeface="Wingdings" panose="05000000000000000000" pitchFamily="2" charset="2"/>
              <a:buChar char="q"/>
              <a:tabLst>
                <a:tab pos="338455" algn="l"/>
              </a:tabLst>
            </a:pPr>
            <a:r>
              <a:rPr lang="en-US" sz="1400" dirty="0">
                <a:solidFill>
                  <a:schemeClr val="accent6">
                    <a:lumMod val="50000"/>
                  </a:schemeClr>
                </a:solidFill>
                <a:effectLst/>
                <a:ea typeface="SimSun" panose="02010600030101010101" pitchFamily="2" charset="-122"/>
              </a:rPr>
              <a:t>The </a:t>
            </a:r>
            <a:r>
              <a:rPr lang="en-US" sz="1400" b="1" dirty="0">
                <a:solidFill>
                  <a:schemeClr val="accent6">
                    <a:lumMod val="50000"/>
                  </a:schemeClr>
                </a:solidFill>
                <a:effectLst/>
                <a:ea typeface="SimSun" panose="02010600030101010101" pitchFamily="2" charset="-122"/>
              </a:rPr>
              <a:t>layout rules and the approach used in the simulations </a:t>
            </a:r>
            <a:r>
              <a:rPr lang="en-US" sz="1400" dirty="0">
                <a:solidFill>
                  <a:schemeClr val="accent6">
                    <a:lumMod val="50000"/>
                  </a:schemeClr>
                </a:solidFill>
                <a:effectLst/>
                <a:ea typeface="SimSun" panose="02010600030101010101" pitchFamily="2" charset="-122"/>
              </a:rPr>
              <a:t>in relation to the tested commercial cells as there may be differences depending on the manufacturer. </a:t>
            </a:r>
          </a:p>
        </p:txBody>
      </p:sp>
      <p:sp>
        <p:nvSpPr>
          <p:cNvPr id="7" name="TextBox 6">
            <a:extLst>
              <a:ext uri="{FF2B5EF4-FFF2-40B4-BE49-F238E27FC236}">
                <a16:creationId xmlns:a16="http://schemas.microsoft.com/office/drawing/2014/main" id="{969A0FF5-CA50-58B0-6421-286806304335}"/>
              </a:ext>
            </a:extLst>
          </p:cNvPr>
          <p:cNvSpPr txBox="1"/>
          <p:nvPr/>
        </p:nvSpPr>
        <p:spPr>
          <a:xfrm>
            <a:off x="687885" y="3512402"/>
            <a:ext cx="8053505" cy="523220"/>
          </a:xfrm>
          <a:prstGeom prst="rect">
            <a:avLst/>
          </a:prstGeom>
          <a:noFill/>
        </p:spPr>
        <p:txBody>
          <a:bodyPr wrap="square">
            <a:spAutoFit/>
          </a:bodyPr>
          <a:lstStyle/>
          <a:p>
            <a:pPr algn="just"/>
            <a:r>
              <a:rPr lang="en-US" sz="1400" b="1" dirty="0">
                <a:solidFill>
                  <a:srgbClr val="C00000"/>
                </a:solidFill>
              </a:rPr>
              <a:t>The results show that the prediction for </a:t>
            </a:r>
            <a:r>
              <a:rPr lang="en-US" sz="1400" b="1">
                <a:solidFill>
                  <a:srgbClr val="C00000"/>
                </a:solidFill>
              </a:rPr>
              <a:t>more consolidated </a:t>
            </a:r>
            <a:r>
              <a:rPr lang="en-US" sz="1400" b="1" dirty="0">
                <a:solidFill>
                  <a:srgbClr val="C00000"/>
                </a:solidFill>
              </a:rPr>
              <a:t>technologies can be easily approximated, but for modern technologies the dependence of precise parameters increases.</a:t>
            </a:r>
          </a:p>
        </p:txBody>
      </p:sp>
    </p:spTree>
    <p:extLst>
      <p:ext uri="{BB962C8B-B14F-4D97-AF65-F5344CB8AC3E}">
        <p14:creationId xmlns:p14="http://schemas.microsoft.com/office/powerpoint/2010/main" val="36043250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B766C9-D581-8A47-BDE3-C74061D60670}"/>
              </a:ext>
            </a:extLst>
          </p:cNvPr>
          <p:cNvSpPr>
            <a:spLocks noGrp="1"/>
          </p:cNvSpPr>
          <p:nvPr>
            <p:ph type="title"/>
          </p:nvPr>
        </p:nvSpPr>
        <p:spPr/>
        <p:txBody>
          <a:bodyPr/>
          <a:lstStyle/>
          <a:p>
            <a:r>
              <a:rPr lang="en-US" dirty="0"/>
              <a:t>Next Steps</a:t>
            </a:r>
          </a:p>
        </p:txBody>
      </p:sp>
      <p:sp>
        <p:nvSpPr>
          <p:cNvPr id="4" name="Footer Placeholder 3">
            <a:extLst>
              <a:ext uri="{FF2B5EF4-FFF2-40B4-BE49-F238E27FC236}">
                <a16:creationId xmlns:a16="http://schemas.microsoft.com/office/drawing/2014/main" id="{C4E6E16B-0673-CF48-B021-D28050B171AF}"/>
              </a:ext>
            </a:extLst>
          </p:cNvPr>
          <p:cNvSpPr>
            <a:spLocks noGrp="1"/>
          </p:cNvSpPr>
          <p:nvPr>
            <p:ph type="ftr" sz="quarter" idx="3"/>
          </p:nvPr>
        </p:nvSpPr>
        <p:spPr/>
        <p:txBody>
          <a:bodyPr/>
          <a:lstStyle/>
          <a:p>
            <a:r>
              <a:rPr lang="en-GB" b="1" dirty="0">
                <a:solidFill>
                  <a:schemeClr val="tx2"/>
                </a:solidFill>
              </a:rPr>
              <a:t>RADNEXT 2</a:t>
            </a:r>
            <a:r>
              <a:rPr lang="en-GB" b="1" baseline="30000" dirty="0">
                <a:solidFill>
                  <a:schemeClr val="tx2"/>
                </a:solidFill>
              </a:rPr>
              <a:t>nd</a:t>
            </a:r>
            <a:r>
              <a:rPr lang="en-GB" b="1" dirty="0">
                <a:solidFill>
                  <a:schemeClr val="tx2"/>
                </a:solidFill>
              </a:rPr>
              <a:t> Annual Meeting</a:t>
            </a:r>
          </a:p>
        </p:txBody>
      </p:sp>
      <p:sp>
        <p:nvSpPr>
          <p:cNvPr id="14" name="Slide Number Placeholder 13">
            <a:extLst>
              <a:ext uri="{FF2B5EF4-FFF2-40B4-BE49-F238E27FC236}">
                <a16:creationId xmlns:a16="http://schemas.microsoft.com/office/drawing/2014/main" id="{34361D58-AD55-24DB-B6B8-9F2F914DE29F}"/>
              </a:ext>
            </a:extLst>
          </p:cNvPr>
          <p:cNvSpPr>
            <a:spLocks noGrp="1"/>
          </p:cNvSpPr>
          <p:nvPr>
            <p:ph type="sldNum" sz="quarter" idx="4"/>
          </p:nvPr>
        </p:nvSpPr>
        <p:spPr/>
        <p:txBody>
          <a:bodyPr/>
          <a:lstStyle/>
          <a:p>
            <a:fld id="{17918391-D411-FE40-AAD7-861AE5233E0E}" type="slidenum">
              <a:rPr lang="en-US" smtClean="0"/>
              <a:pPr/>
              <a:t>19</a:t>
            </a:fld>
            <a:endParaRPr lang="en-US" dirty="0"/>
          </a:p>
        </p:txBody>
      </p:sp>
      <p:pic>
        <p:nvPicPr>
          <p:cNvPr id="3" name="Imagem 31">
            <a:extLst>
              <a:ext uri="{FF2B5EF4-FFF2-40B4-BE49-F238E27FC236}">
                <a16:creationId xmlns:a16="http://schemas.microsoft.com/office/drawing/2014/main" id="{65359343-4ACE-49AA-4230-8F9ADFA6E664}"/>
              </a:ext>
            </a:extLst>
          </p:cNvPr>
          <p:cNvPicPr>
            <a:picLocks noChangeAspect="1"/>
          </p:cNvPicPr>
          <p:nvPr/>
        </p:nvPicPr>
        <p:blipFill>
          <a:blip r:embed="rId3"/>
          <a:stretch>
            <a:fillRect/>
          </a:stretch>
        </p:blipFill>
        <p:spPr>
          <a:xfrm>
            <a:off x="238234" y="1601889"/>
            <a:ext cx="2109307" cy="1287830"/>
          </a:xfrm>
          <a:prstGeom prst="rect">
            <a:avLst/>
          </a:prstGeom>
        </p:spPr>
      </p:pic>
      <p:pic>
        <p:nvPicPr>
          <p:cNvPr id="5" name="Picture 4">
            <a:extLst>
              <a:ext uri="{FF2B5EF4-FFF2-40B4-BE49-F238E27FC236}">
                <a16:creationId xmlns:a16="http://schemas.microsoft.com/office/drawing/2014/main" id="{21EC8C9B-86E0-BA26-07DF-3AADF3898356}"/>
              </a:ext>
            </a:extLst>
          </p:cNvPr>
          <p:cNvPicPr>
            <a:picLocks noChangeAspect="1"/>
          </p:cNvPicPr>
          <p:nvPr/>
        </p:nvPicPr>
        <p:blipFill>
          <a:blip r:embed="rId4"/>
          <a:stretch>
            <a:fillRect/>
          </a:stretch>
        </p:blipFill>
        <p:spPr>
          <a:xfrm>
            <a:off x="1856994" y="3056979"/>
            <a:ext cx="2354183" cy="1291004"/>
          </a:xfrm>
          <a:prstGeom prst="rect">
            <a:avLst/>
          </a:prstGeom>
        </p:spPr>
      </p:pic>
      <p:sp>
        <p:nvSpPr>
          <p:cNvPr id="6" name="TextBox 5">
            <a:extLst>
              <a:ext uri="{FF2B5EF4-FFF2-40B4-BE49-F238E27FC236}">
                <a16:creationId xmlns:a16="http://schemas.microsoft.com/office/drawing/2014/main" id="{3DAC7CD5-96E4-1E7F-3F6A-C9ED3D21CD5D}"/>
              </a:ext>
            </a:extLst>
          </p:cNvPr>
          <p:cNvSpPr txBox="1"/>
          <p:nvPr/>
        </p:nvSpPr>
        <p:spPr>
          <a:xfrm>
            <a:off x="1522977" y="3116097"/>
            <a:ext cx="668034" cy="369332"/>
          </a:xfrm>
          <a:prstGeom prst="rect">
            <a:avLst/>
          </a:prstGeom>
          <a:noFill/>
        </p:spPr>
        <p:txBody>
          <a:bodyPr wrap="square" rtlCol="0">
            <a:spAutoFit/>
          </a:bodyPr>
          <a:lstStyle/>
          <a:p>
            <a:pPr algn="ctr"/>
            <a:r>
              <a:rPr lang="fr-FR" sz="900" b="1" dirty="0">
                <a:solidFill>
                  <a:schemeClr val="bg2">
                    <a:lumMod val="10000"/>
                  </a:schemeClr>
                </a:solidFill>
              </a:rPr>
              <a:t>DICE SRAM</a:t>
            </a:r>
            <a:endParaRPr lang="en-US" sz="900" b="1" dirty="0">
              <a:solidFill>
                <a:schemeClr val="bg2">
                  <a:lumMod val="10000"/>
                </a:schemeClr>
              </a:solidFill>
            </a:endParaRPr>
          </a:p>
        </p:txBody>
      </p:sp>
      <p:sp>
        <p:nvSpPr>
          <p:cNvPr id="7" name="TextBox 6">
            <a:extLst>
              <a:ext uri="{FF2B5EF4-FFF2-40B4-BE49-F238E27FC236}">
                <a16:creationId xmlns:a16="http://schemas.microsoft.com/office/drawing/2014/main" id="{CD95EA25-4BFD-38AE-F818-1B83CDC30520}"/>
              </a:ext>
            </a:extLst>
          </p:cNvPr>
          <p:cNvSpPr txBox="1"/>
          <p:nvPr/>
        </p:nvSpPr>
        <p:spPr>
          <a:xfrm>
            <a:off x="361077" y="1029734"/>
            <a:ext cx="2542049" cy="461665"/>
          </a:xfrm>
          <a:prstGeom prst="rect">
            <a:avLst/>
          </a:prstGeom>
          <a:noFill/>
        </p:spPr>
        <p:txBody>
          <a:bodyPr wrap="square" rtlCol="0">
            <a:spAutoFit/>
          </a:bodyPr>
          <a:lstStyle/>
          <a:p>
            <a:pPr algn="ctr"/>
            <a:r>
              <a:rPr lang="en-US" sz="1200" b="1" dirty="0">
                <a:solidFill>
                  <a:schemeClr val="accent1">
                    <a:lumMod val="10000"/>
                  </a:schemeClr>
                </a:solidFill>
              </a:rPr>
              <a:t>Evaluate the proton and neutron SEU Cross section prediction</a:t>
            </a:r>
          </a:p>
        </p:txBody>
      </p:sp>
      <p:pic>
        <p:nvPicPr>
          <p:cNvPr id="8" name="Picture 7">
            <a:extLst>
              <a:ext uri="{FF2B5EF4-FFF2-40B4-BE49-F238E27FC236}">
                <a16:creationId xmlns:a16="http://schemas.microsoft.com/office/drawing/2014/main" id="{226FE867-0719-55BE-A7AD-EB52584AEE3E}"/>
              </a:ext>
            </a:extLst>
          </p:cNvPr>
          <p:cNvPicPr>
            <a:picLocks noChangeAspect="1"/>
          </p:cNvPicPr>
          <p:nvPr/>
        </p:nvPicPr>
        <p:blipFill rotWithShape="1">
          <a:blip r:embed="rId5"/>
          <a:srcRect l="37371"/>
          <a:stretch/>
        </p:blipFill>
        <p:spPr>
          <a:xfrm>
            <a:off x="3128239" y="317672"/>
            <a:ext cx="1530325" cy="1613367"/>
          </a:xfrm>
          <a:prstGeom prst="rect">
            <a:avLst/>
          </a:prstGeom>
        </p:spPr>
      </p:pic>
      <p:pic>
        <p:nvPicPr>
          <p:cNvPr id="9" name="Picture 8">
            <a:extLst>
              <a:ext uri="{FF2B5EF4-FFF2-40B4-BE49-F238E27FC236}">
                <a16:creationId xmlns:a16="http://schemas.microsoft.com/office/drawing/2014/main" id="{08B07E35-E038-FFA7-BEC8-4BBCA800A13D}"/>
              </a:ext>
            </a:extLst>
          </p:cNvPr>
          <p:cNvPicPr>
            <a:picLocks noChangeAspect="1"/>
          </p:cNvPicPr>
          <p:nvPr/>
        </p:nvPicPr>
        <p:blipFill>
          <a:blip r:embed="rId6"/>
          <a:stretch>
            <a:fillRect/>
          </a:stretch>
        </p:blipFill>
        <p:spPr>
          <a:xfrm>
            <a:off x="4857762" y="3056979"/>
            <a:ext cx="2888878" cy="1172508"/>
          </a:xfrm>
          <a:prstGeom prst="rect">
            <a:avLst/>
          </a:prstGeom>
        </p:spPr>
      </p:pic>
      <p:pic>
        <p:nvPicPr>
          <p:cNvPr id="12" name="Picture 11">
            <a:extLst>
              <a:ext uri="{FF2B5EF4-FFF2-40B4-BE49-F238E27FC236}">
                <a16:creationId xmlns:a16="http://schemas.microsoft.com/office/drawing/2014/main" id="{F05472FE-2162-5611-8CC1-32A71D03DC04}"/>
              </a:ext>
            </a:extLst>
          </p:cNvPr>
          <p:cNvPicPr>
            <a:picLocks noChangeAspect="1"/>
          </p:cNvPicPr>
          <p:nvPr/>
        </p:nvPicPr>
        <p:blipFill>
          <a:blip r:embed="rId7"/>
          <a:stretch>
            <a:fillRect/>
          </a:stretch>
        </p:blipFill>
        <p:spPr>
          <a:xfrm>
            <a:off x="5217551" y="479215"/>
            <a:ext cx="3466503" cy="2245348"/>
          </a:xfrm>
          <a:prstGeom prst="rect">
            <a:avLst/>
          </a:prstGeom>
        </p:spPr>
      </p:pic>
      <p:pic>
        <p:nvPicPr>
          <p:cNvPr id="11" name="Picture 10">
            <a:extLst>
              <a:ext uri="{FF2B5EF4-FFF2-40B4-BE49-F238E27FC236}">
                <a16:creationId xmlns:a16="http://schemas.microsoft.com/office/drawing/2014/main" id="{D9FF827E-064B-8252-CCFF-A3E93B0F4559}"/>
              </a:ext>
            </a:extLst>
          </p:cNvPr>
          <p:cNvPicPr>
            <a:picLocks noChangeAspect="1"/>
          </p:cNvPicPr>
          <p:nvPr/>
        </p:nvPicPr>
        <p:blipFill>
          <a:blip r:embed="rId8"/>
          <a:stretch>
            <a:fillRect/>
          </a:stretch>
        </p:blipFill>
        <p:spPr>
          <a:xfrm>
            <a:off x="2406535" y="2098299"/>
            <a:ext cx="2836241" cy="729554"/>
          </a:xfrm>
          <a:prstGeom prst="rect">
            <a:avLst/>
          </a:prstGeom>
        </p:spPr>
      </p:pic>
    </p:spTree>
    <p:extLst>
      <p:ext uri="{BB962C8B-B14F-4D97-AF65-F5344CB8AC3E}">
        <p14:creationId xmlns:p14="http://schemas.microsoft.com/office/powerpoint/2010/main" val="9452069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B766C9-D581-8A47-BDE3-C74061D60670}"/>
              </a:ext>
            </a:extLst>
          </p:cNvPr>
          <p:cNvSpPr>
            <a:spLocks noGrp="1"/>
          </p:cNvSpPr>
          <p:nvPr>
            <p:ph type="title"/>
          </p:nvPr>
        </p:nvSpPr>
        <p:spPr/>
        <p:txBody>
          <a:bodyPr/>
          <a:lstStyle/>
          <a:p>
            <a:r>
              <a:rPr lang="en-US" dirty="0"/>
              <a:t>Outline</a:t>
            </a:r>
          </a:p>
        </p:txBody>
      </p:sp>
      <p:sp>
        <p:nvSpPr>
          <p:cNvPr id="4" name="Footer Placeholder 3">
            <a:extLst>
              <a:ext uri="{FF2B5EF4-FFF2-40B4-BE49-F238E27FC236}">
                <a16:creationId xmlns:a16="http://schemas.microsoft.com/office/drawing/2014/main" id="{C4E6E16B-0673-CF48-B021-D28050B171AF}"/>
              </a:ext>
            </a:extLst>
          </p:cNvPr>
          <p:cNvSpPr>
            <a:spLocks noGrp="1"/>
          </p:cNvSpPr>
          <p:nvPr>
            <p:ph type="ftr" sz="quarter" idx="3"/>
          </p:nvPr>
        </p:nvSpPr>
        <p:spPr/>
        <p:txBody>
          <a:bodyPr/>
          <a:lstStyle/>
          <a:p>
            <a:r>
              <a:rPr lang="en-GB" b="1" dirty="0">
                <a:solidFill>
                  <a:schemeClr val="tx2"/>
                </a:solidFill>
              </a:rPr>
              <a:t>RADNEXT 2</a:t>
            </a:r>
            <a:r>
              <a:rPr lang="en-GB" b="1" baseline="30000" dirty="0">
                <a:solidFill>
                  <a:schemeClr val="tx2"/>
                </a:solidFill>
              </a:rPr>
              <a:t>nd</a:t>
            </a:r>
            <a:r>
              <a:rPr lang="en-GB" b="1" dirty="0">
                <a:solidFill>
                  <a:schemeClr val="tx2"/>
                </a:solidFill>
              </a:rPr>
              <a:t> Annual Meeting</a:t>
            </a:r>
          </a:p>
        </p:txBody>
      </p:sp>
      <p:sp>
        <p:nvSpPr>
          <p:cNvPr id="8" name="Content Placeholder 2">
            <a:extLst>
              <a:ext uri="{FF2B5EF4-FFF2-40B4-BE49-F238E27FC236}">
                <a16:creationId xmlns:a16="http://schemas.microsoft.com/office/drawing/2014/main" id="{E7A29F36-014A-E3F0-5C74-FDC5984AEC8C}"/>
              </a:ext>
            </a:extLst>
          </p:cNvPr>
          <p:cNvSpPr txBox="1">
            <a:spLocks/>
          </p:cNvSpPr>
          <p:nvPr/>
        </p:nvSpPr>
        <p:spPr>
          <a:xfrm>
            <a:off x="786695" y="1241757"/>
            <a:ext cx="7567864" cy="2083942"/>
          </a:xfrm>
          <a:prstGeom prst="rect">
            <a:avLst/>
          </a:prstGeom>
        </p:spPr>
        <p:txBody>
          <a:bodyPr vert="horz">
            <a:normAutofit/>
          </a:bodyPr>
          <a:lstStyle>
            <a:lvl1pPr marL="493776" indent="-457200" algn="l" rtl="0" eaLnBrk="1" latinLnBrk="0" hangingPunct="1">
              <a:spcBef>
                <a:spcPct val="20000"/>
              </a:spcBef>
              <a:buClr>
                <a:schemeClr val="tx1"/>
              </a:buClr>
              <a:buSzPct val="80000"/>
              <a:buFont typeface="Arial"/>
              <a:buChar char="•"/>
              <a:defRPr kumimoji="0" sz="16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15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1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13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12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a:buFont typeface="Wingdings" panose="05000000000000000000" pitchFamily="2" charset="2"/>
              <a:buChar char="q"/>
            </a:pPr>
            <a:r>
              <a:rPr lang="en-US" sz="1800" dirty="0">
                <a:solidFill>
                  <a:schemeClr val="accent1">
                    <a:lumMod val="10000"/>
                  </a:schemeClr>
                </a:solidFill>
              </a:rPr>
              <a:t>Introduction</a:t>
            </a:r>
          </a:p>
          <a:p>
            <a:pPr algn="just">
              <a:buFont typeface="Wingdings" panose="05000000000000000000" pitchFamily="2" charset="2"/>
              <a:buChar char="q"/>
            </a:pPr>
            <a:r>
              <a:rPr lang="en-US" sz="1800" dirty="0">
                <a:solidFill>
                  <a:schemeClr val="accent1">
                    <a:lumMod val="10000"/>
                  </a:schemeClr>
                </a:solidFill>
              </a:rPr>
              <a:t>Circuit Level Modeling</a:t>
            </a:r>
          </a:p>
          <a:p>
            <a:pPr algn="just">
              <a:buFont typeface="Wingdings" panose="05000000000000000000" pitchFamily="2" charset="2"/>
              <a:buChar char="q"/>
            </a:pPr>
            <a:r>
              <a:rPr lang="en-US" sz="1800" dirty="0">
                <a:solidFill>
                  <a:schemeClr val="accent1">
                    <a:lumMod val="10000"/>
                  </a:schemeClr>
                </a:solidFill>
              </a:rPr>
              <a:t>Results</a:t>
            </a:r>
          </a:p>
          <a:p>
            <a:pPr algn="just">
              <a:buFont typeface="Wingdings" panose="05000000000000000000" pitchFamily="2" charset="2"/>
              <a:buChar char="q"/>
            </a:pPr>
            <a:r>
              <a:rPr lang="en-US" sz="1800" dirty="0">
                <a:solidFill>
                  <a:schemeClr val="accent1">
                    <a:lumMod val="10000"/>
                  </a:schemeClr>
                </a:solidFill>
              </a:rPr>
              <a:t>Next steps</a:t>
            </a:r>
          </a:p>
          <a:p>
            <a:pPr marL="36576" indent="0" algn="just">
              <a:buNone/>
            </a:pPr>
            <a:r>
              <a:rPr lang="en-US" sz="1000" dirty="0">
                <a:solidFill>
                  <a:schemeClr val="accent1">
                    <a:lumMod val="10000"/>
                  </a:schemeClr>
                </a:solidFill>
              </a:rPr>
              <a:t> </a:t>
            </a:r>
          </a:p>
          <a:p>
            <a:pPr marL="36576" indent="0" algn="just">
              <a:buNone/>
            </a:pPr>
            <a:endParaRPr lang="en-US" sz="1800" b="0" i="0" u="none" strike="noStrike" baseline="0" dirty="0">
              <a:solidFill>
                <a:srgbClr val="000000"/>
              </a:solidFill>
              <a:latin typeface="Times New Roman" panose="02020603050405020304" pitchFamily="18" charset="0"/>
            </a:endParaRPr>
          </a:p>
        </p:txBody>
      </p:sp>
      <p:sp>
        <p:nvSpPr>
          <p:cNvPr id="14" name="Slide Number Placeholder 13">
            <a:extLst>
              <a:ext uri="{FF2B5EF4-FFF2-40B4-BE49-F238E27FC236}">
                <a16:creationId xmlns:a16="http://schemas.microsoft.com/office/drawing/2014/main" id="{34361D58-AD55-24DB-B6B8-9F2F914DE29F}"/>
              </a:ext>
            </a:extLst>
          </p:cNvPr>
          <p:cNvSpPr>
            <a:spLocks noGrp="1"/>
          </p:cNvSpPr>
          <p:nvPr>
            <p:ph type="sldNum" sz="quarter" idx="4"/>
          </p:nvPr>
        </p:nvSpPr>
        <p:spPr/>
        <p:txBody>
          <a:bodyPr/>
          <a:lstStyle/>
          <a:p>
            <a:fld id="{17918391-D411-FE40-AAD7-861AE5233E0E}" type="slidenum">
              <a:rPr lang="en-US" smtClean="0"/>
              <a:pPr/>
              <a:t>2</a:t>
            </a:fld>
            <a:endParaRPr lang="en-US" dirty="0"/>
          </a:p>
        </p:txBody>
      </p:sp>
    </p:spTree>
    <p:extLst>
      <p:ext uri="{BB962C8B-B14F-4D97-AF65-F5344CB8AC3E}">
        <p14:creationId xmlns:p14="http://schemas.microsoft.com/office/powerpoint/2010/main" val="6026290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178BB420-2B10-811D-04FC-91B7B3317875}"/>
              </a:ext>
            </a:extLst>
          </p:cNvPr>
          <p:cNvSpPr/>
          <p:nvPr/>
        </p:nvSpPr>
        <p:spPr>
          <a:xfrm>
            <a:off x="1803633" y="151896"/>
            <a:ext cx="5134062" cy="1517513"/>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2" name="Title 1">
            <a:extLst>
              <a:ext uri="{FF2B5EF4-FFF2-40B4-BE49-F238E27FC236}">
                <a16:creationId xmlns:a16="http://schemas.microsoft.com/office/drawing/2014/main" id="{063306D4-8F64-4244-B9BE-4BC93B3DB0BC}"/>
              </a:ext>
            </a:extLst>
          </p:cNvPr>
          <p:cNvSpPr>
            <a:spLocks noGrp="1"/>
          </p:cNvSpPr>
          <p:nvPr>
            <p:ph type="title"/>
          </p:nvPr>
        </p:nvSpPr>
        <p:spPr>
          <a:xfrm>
            <a:off x="441649" y="2208245"/>
            <a:ext cx="7940721" cy="1147806"/>
          </a:xfrm>
        </p:spPr>
        <p:txBody>
          <a:bodyPr/>
          <a:lstStyle/>
          <a:p>
            <a:r>
              <a:rPr lang="en-US" sz="3200" b="1" dirty="0">
                <a:solidFill>
                  <a:srgbClr val="0070C0"/>
                </a:solidFill>
              </a:rPr>
              <a:t>Thank you all for the attention </a:t>
            </a:r>
          </a:p>
        </p:txBody>
      </p:sp>
      <p:pic>
        <p:nvPicPr>
          <p:cNvPr id="6" name="Picture 5">
            <a:extLst>
              <a:ext uri="{FF2B5EF4-FFF2-40B4-BE49-F238E27FC236}">
                <a16:creationId xmlns:a16="http://schemas.microsoft.com/office/drawing/2014/main" id="{9D8CB9DF-1C03-9B58-ED36-804AF74E0C01}"/>
              </a:ext>
            </a:extLst>
          </p:cNvPr>
          <p:cNvPicPr>
            <a:picLocks noChangeAspect="1"/>
          </p:cNvPicPr>
          <p:nvPr/>
        </p:nvPicPr>
        <p:blipFill rotWithShape="1">
          <a:blip r:embed="rId3"/>
          <a:srcRect l="3976" t="16969" r="38507" b="14997"/>
          <a:stretch/>
        </p:blipFill>
        <p:spPr>
          <a:xfrm>
            <a:off x="5714313" y="366663"/>
            <a:ext cx="2060926" cy="574064"/>
          </a:xfrm>
          <a:prstGeom prst="rect">
            <a:avLst/>
          </a:prstGeom>
        </p:spPr>
      </p:pic>
      <p:pic>
        <p:nvPicPr>
          <p:cNvPr id="8" name="Picture 7" descr="A picture containing text&#10;&#10;Description automatically generated">
            <a:extLst>
              <a:ext uri="{FF2B5EF4-FFF2-40B4-BE49-F238E27FC236}">
                <a16:creationId xmlns:a16="http://schemas.microsoft.com/office/drawing/2014/main" id="{91A435DE-1471-1BF7-BEDF-581E9200DE90}"/>
              </a:ext>
            </a:extLst>
          </p:cNvPr>
          <p:cNvPicPr>
            <a:picLocks noChangeAspect="1"/>
          </p:cNvPicPr>
          <p:nvPr/>
        </p:nvPicPr>
        <p:blipFill>
          <a:blip r:embed="rId4"/>
          <a:stretch>
            <a:fillRect/>
          </a:stretch>
        </p:blipFill>
        <p:spPr>
          <a:xfrm>
            <a:off x="356981" y="186292"/>
            <a:ext cx="2355022" cy="859816"/>
          </a:xfrm>
          <a:prstGeom prst="rect">
            <a:avLst/>
          </a:prstGeom>
        </p:spPr>
      </p:pic>
      <p:pic>
        <p:nvPicPr>
          <p:cNvPr id="11" name="Picture 10" descr="Logo&#10;&#10;Description automatically generated">
            <a:extLst>
              <a:ext uri="{FF2B5EF4-FFF2-40B4-BE49-F238E27FC236}">
                <a16:creationId xmlns:a16="http://schemas.microsoft.com/office/drawing/2014/main" id="{E31BE8B3-B2F7-0676-3DBC-2572F115C2EA}"/>
              </a:ext>
            </a:extLst>
          </p:cNvPr>
          <p:cNvPicPr>
            <a:picLocks noChangeAspect="1"/>
          </p:cNvPicPr>
          <p:nvPr/>
        </p:nvPicPr>
        <p:blipFill>
          <a:blip r:embed="rId5"/>
          <a:stretch>
            <a:fillRect/>
          </a:stretch>
        </p:blipFill>
        <p:spPr>
          <a:xfrm>
            <a:off x="7994706" y="286993"/>
            <a:ext cx="775865" cy="759115"/>
          </a:xfrm>
          <a:prstGeom prst="rect">
            <a:avLst/>
          </a:prstGeom>
        </p:spPr>
      </p:pic>
      <p:pic>
        <p:nvPicPr>
          <p:cNvPr id="5" name="Image 7" descr="Une image contenant texte&#10;&#10;Description générée automatiquement">
            <a:extLst>
              <a:ext uri="{FF2B5EF4-FFF2-40B4-BE49-F238E27FC236}">
                <a16:creationId xmlns:a16="http://schemas.microsoft.com/office/drawing/2014/main" id="{E19F8742-0BCA-4877-CF40-634963ECA2D7}"/>
              </a:ext>
            </a:extLst>
          </p:cNvPr>
          <p:cNvPicPr>
            <a:picLocks noChangeAspect="1"/>
          </p:cNvPicPr>
          <p:nvPr/>
        </p:nvPicPr>
        <p:blipFill rotWithShape="1">
          <a:blip r:embed="rId6">
            <a:extLst>
              <a:ext uri="{28A0092B-C50C-407E-A947-70E740481C1C}">
                <a14:useLocalDpi xmlns:a14="http://schemas.microsoft.com/office/drawing/2010/main" val="0"/>
              </a:ext>
            </a:extLst>
          </a:blip>
          <a:srcRect l="7948" t="20837"/>
          <a:stretch/>
        </p:blipFill>
        <p:spPr>
          <a:xfrm>
            <a:off x="3059990" y="192080"/>
            <a:ext cx="2434856" cy="1093397"/>
          </a:xfrm>
          <a:prstGeom prst="rect">
            <a:avLst/>
          </a:prstGeom>
        </p:spPr>
      </p:pic>
      <p:sp>
        <p:nvSpPr>
          <p:cNvPr id="7" name="Text Placeholder 2">
            <a:extLst>
              <a:ext uri="{FF2B5EF4-FFF2-40B4-BE49-F238E27FC236}">
                <a16:creationId xmlns:a16="http://schemas.microsoft.com/office/drawing/2014/main" id="{6C9B0C78-8BC6-3E23-AC13-845E67923A84}"/>
              </a:ext>
            </a:extLst>
          </p:cNvPr>
          <p:cNvSpPr txBox="1">
            <a:spLocks/>
          </p:cNvSpPr>
          <p:nvPr/>
        </p:nvSpPr>
        <p:spPr>
          <a:xfrm>
            <a:off x="3268322" y="3652716"/>
            <a:ext cx="2287374" cy="314740"/>
          </a:xfrm>
          <a:prstGeom prst="rect">
            <a:avLst/>
          </a:prstGeom>
        </p:spPr>
        <p:txBody>
          <a:bodyPr vert="horz" lIns="45720" tIns="0" rIns="45720" bIns="0" anchor="b">
            <a:normAutofit fontScale="92500"/>
          </a:bodyPr>
          <a:lstStyle>
            <a:lvl1pPr marL="0" indent="0" algn="l" rtl="0" eaLnBrk="1" latinLnBrk="0" hangingPunct="1">
              <a:spcBef>
                <a:spcPct val="20000"/>
              </a:spcBef>
              <a:buClr>
                <a:schemeClr val="tx1"/>
              </a:buClr>
              <a:buSzPct val="80000"/>
              <a:buFont typeface="Arial"/>
              <a:buNone/>
              <a:defRPr kumimoji="0" sz="1400" kern="1200">
                <a:solidFill>
                  <a:schemeClr val="accent1">
                    <a:lumMod val="10000"/>
                  </a:schemeClr>
                </a:solidFill>
                <a:latin typeface="+mn-lt"/>
                <a:ea typeface="+mn-ea"/>
                <a:cs typeface="+mn-cs"/>
              </a:defRPr>
            </a:lvl1pPr>
            <a:lvl2pPr marL="905256" indent="-457200" algn="l" rtl="0" eaLnBrk="1" latinLnBrk="0" hangingPunct="1">
              <a:spcBef>
                <a:spcPct val="20000"/>
              </a:spcBef>
              <a:buClr>
                <a:schemeClr val="tx1"/>
              </a:buClr>
              <a:buSzPct val="90000"/>
              <a:buFont typeface="Arial"/>
              <a:buNone/>
              <a:defRPr kumimoji="0" sz="1200" kern="1200">
                <a:solidFill>
                  <a:schemeClr val="accent1">
                    <a:lumMod val="10000"/>
                  </a:schemeClr>
                </a:solidFill>
                <a:latin typeface="+mn-lt"/>
                <a:ea typeface="+mn-ea"/>
                <a:cs typeface="+mn-cs"/>
              </a:defRPr>
            </a:lvl2pPr>
            <a:lvl3pPr marL="1092708" indent="-342900" algn="l" rtl="0" eaLnBrk="1" latinLnBrk="0" hangingPunct="1">
              <a:spcBef>
                <a:spcPct val="20000"/>
              </a:spcBef>
              <a:buClr>
                <a:schemeClr val="tx1"/>
              </a:buClr>
              <a:buSzPct val="85000"/>
              <a:buFont typeface="Arial"/>
              <a:buNone/>
              <a:defRPr kumimoji="0" sz="1000" kern="1200">
                <a:solidFill>
                  <a:schemeClr val="accent1">
                    <a:lumMod val="10000"/>
                  </a:schemeClr>
                </a:solidFill>
                <a:latin typeface="+mn-lt"/>
                <a:ea typeface="+mn-ea"/>
                <a:cs typeface="+mn-cs"/>
              </a:defRPr>
            </a:lvl3pPr>
            <a:lvl4pPr marL="1385316" indent="-342900" algn="l" rtl="0" eaLnBrk="1" latinLnBrk="0" hangingPunct="1">
              <a:spcBef>
                <a:spcPct val="20000"/>
              </a:spcBef>
              <a:buClr>
                <a:schemeClr val="tx1"/>
              </a:buClr>
              <a:buSzPct val="90000"/>
              <a:buFont typeface="Arial"/>
              <a:buNone/>
              <a:defRPr kumimoji="0" sz="900" i="1" kern="1200">
                <a:solidFill>
                  <a:schemeClr val="accent1">
                    <a:lumMod val="10000"/>
                  </a:schemeClr>
                </a:solidFill>
                <a:latin typeface="+mn-lt"/>
                <a:ea typeface="+mn-ea"/>
                <a:cs typeface="+mn-cs"/>
              </a:defRPr>
            </a:lvl4pPr>
            <a:lvl5pPr marL="1650492" indent="-342900" algn="l" rtl="0" eaLnBrk="1" latinLnBrk="0" hangingPunct="1">
              <a:spcBef>
                <a:spcPct val="20000"/>
              </a:spcBef>
              <a:buClr>
                <a:schemeClr val="tx1"/>
              </a:buClr>
              <a:buSzPct val="100000"/>
              <a:buFont typeface="Arial"/>
              <a:buNone/>
              <a:defRPr kumimoji="0" sz="900" i="1" kern="1200">
                <a:solidFill>
                  <a:schemeClr val="accent1">
                    <a:lumMod val="10000"/>
                  </a:schemeClr>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fr-FR" sz="1600" b="1" dirty="0">
                <a:solidFill>
                  <a:schemeClr val="accent6">
                    <a:lumMod val="50000"/>
                  </a:schemeClr>
                </a:solidFill>
              </a:rPr>
              <a:t>CLEITON M. MARQUES</a:t>
            </a:r>
            <a:endParaRPr lang="en-FR" sz="1600" b="1" dirty="0">
              <a:solidFill>
                <a:schemeClr val="accent6">
                  <a:lumMod val="50000"/>
                </a:schemeClr>
              </a:solidFill>
            </a:endParaRPr>
          </a:p>
        </p:txBody>
      </p:sp>
      <p:sp>
        <p:nvSpPr>
          <p:cNvPr id="9" name="Title 1">
            <a:extLst>
              <a:ext uri="{FF2B5EF4-FFF2-40B4-BE49-F238E27FC236}">
                <a16:creationId xmlns:a16="http://schemas.microsoft.com/office/drawing/2014/main" id="{219E2271-629F-2BCB-C245-C177C7D1D644}"/>
              </a:ext>
            </a:extLst>
          </p:cNvPr>
          <p:cNvSpPr txBox="1">
            <a:spLocks/>
          </p:cNvSpPr>
          <p:nvPr/>
        </p:nvSpPr>
        <p:spPr>
          <a:xfrm>
            <a:off x="400303" y="1535407"/>
            <a:ext cx="7940721" cy="524505"/>
          </a:xfrm>
          <a:prstGeom prst="rect">
            <a:avLst/>
          </a:prstGeom>
        </p:spPr>
        <p:txBody>
          <a:bodyPr vert="horz" lIns="45720" rIns="45720" anchor="ctr">
            <a:noAutofit/>
          </a:bodyPr>
          <a:lstStyle>
            <a:lvl1pPr algn="ctr" rtl="0" eaLnBrk="1" latinLnBrk="0" hangingPunct="1">
              <a:spcBef>
                <a:spcPct val="0"/>
              </a:spcBef>
              <a:buNone/>
              <a:defRPr kumimoji="0" sz="3600" kern="1200">
                <a:solidFill>
                  <a:schemeClr val="accent1">
                    <a:lumMod val="10000"/>
                  </a:schemeClr>
                </a:solidFill>
                <a:latin typeface="+mj-lt"/>
                <a:ea typeface="+mj-ea"/>
                <a:cs typeface="+mj-cs"/>
              </a:defRPr>
            </a:lvl1pPr>
          </a:lstStyle>
          <a:p>
            <a:r>
              <a:rPr lang="en-GB" sz="2000" b="1" dirty="0">
                <a:solidFill>
                  <a:schemeClr val="accent6">
                    <a:lumMod val="50000"/>
                  </a:schemeClr>
                </a:solidFill>
              </a:rPr>
              <a:t>Work Package 8:</a:t>
            </a:r>
            <a:br>
              <a:rPr lang="en-GB" sz="2800" b="1" dirty="0"/>
            </a:br>
            <a:r>
              <a:rPr lang="en-GB" sz="2800" b="1" dirty="0"/>
              <a:t>SEU cross-section prediction </a:t>
            </a:r>
          </a:p>
        </p:txBody>
      </p:sp>
      <p:sp>
        <p:nvSpPr>
          <p:cNvPr id="13" name="TextBox 12">
            <a:extLst>
              <a:ext uri="{FF2B5EF4-FFF2-40B4-BE49-F238E27FC236}">
                <a16:creationId xmlns:a16="http://schemas.microsoft.com/office/drawing/2014/main" id="{87E657CA-D9E4-FF78-AA31-63808B558C92}"/>
              </a:ext>
            </a:extLst>
          </p:cNvPr>
          <p:cNvSpPr txBox="1"/>
          <p:nvPr/>
        </p:nvSpPr>
        <p:spPr>
          <a:xfrm>
            <a:off x="983696" y="4489573"/>
            <a:ext cx="4572000" cy="400110"/>
          </a:xfrm>
          <a:prstGeom prst="rect">
            <a:avLst/>
          </a:prstGeom>
          <a:noFill/>
        </p:spPr>
        <p:txBody>
          <a:bodyPr wrap="square">
            <a:spAutoFit/>
          </a:bodyPr>
          <a:lstStyle/>
          <a:p>
            <a:r>
              <a:rPr lang="en-GB" sz="1000" b="0" i="0" u="none" strike="noStrike" kern="1200" dirty="0">
                <a:solidFill>
                  <a:schemeClr val="accent6">
                    <a:lumMod val="50000"/>
                  </a:schemeClr>
                </a:solidFill>
                <a:effectLst/>
                <a:latin typeface="+mn-lt"/>
                <a:ea typeface="+mn-ea"/>
                <a:cs typeface="+mn-cs"/>
              </a:rPr>
              <a:t>This project has received funding from the European Union's Horizon 2020 research and innovation programme under grant agreement No </a:t>
            </a:r>
            <a:r>
              <a:rPr lang="en-GB" sz="1000" b="1" i="0" u="none" strike="noStrike" kern="1200" dirty="0">
                <a:solidFill>
                  <a:schemeClr val="accent6">
                    <a:lumMod val="50000"/>
                  </a:schemeClr>
                </a:solidFill>
                <a:effectLst/>
                <a:latin typeface="+mn-lt"/>
                <a:ea typeface="+mn-ea"/>
                <a:cs typeface="+mn-cs"/>
              </a:rPr>
              <a:t>101008126</a:t>
            </a:r>
            <a:endParaRPr lang="en-FR" sz="1000" b="1" dirty="0">
              <a:solidFill>
                <a:schemeClr val="accent6">
                  <a:lumMod val="50000"/>
                </a:schemeClr>
              </a:solidFill>
            </a:endParaRPr>
          </a:p>
        </p:txBody>
      </p:sp>
      <p:pic>
        <p:nvPicPr>
          <p:cNvPr id="14" name="Picture 2">
            <a:extLst>
              <a:ext uri="{FF2B5EF4-FFF2-40B4-BE49-F238E27FC236}">
                <a16:creationId xmlns:a16="http://schemas.microsoft.com/office/drawing/2014/main" id="{EB87E50C-8453-E527-B77B-ECC0FF390A9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3974" y="4489573"/>
            <a:ext cx="638872" cy="426979"/>
          </a:xfrm>
          <a:prstGeom prst="rect">
            <a:avLst/>
          </a:prstGeom>
          <a:noFill/>
          <a:extLst>
            <a:ext uri="{909E8E84-426E-40DD-AFC4-6F175D3DCCD1}">
              <a14:hiddenFill xmlns:a14="http://schemas.microsoft.com/office/drawing/2010/main">
                <a:solidFill>
                  <a:srgbClr val="FFFFFF"/>
                </a:solidFill>
              </a14:hiddenFill>
            </a:ext>
          </a:extLst>
        </p:spPr>
      </p:pic>
      <p:sp>
        <p:nvSpPr>
          <p:cNvPr id="15" name="Footer Placeholder 3">
            <a:extLst>
              <a:ext uri="{FF2B5EF4-FFF2-40B4-BE49-F238E27FC236}">
                <a16:creationId xmlns:a16="http://schemas.microsoft.com/office/drawing/2014/main" id="{67E7AC2B-478F-0469-6EC1-4662731E1145}"/>
              </a:ext>
            </a:extLst>
          </p:cNvPr>
          <p:cNvSpPr>
            <a:spLocks noGrp="1"/>
          </p:cNvSpPr>
          <p:nvPr>
            <p:ph type="ftr" sz="quarter" idx="3"/>
          </p:nvPr>
        </p:nvSpPr>
        <p:spPr>
          <a:xfrm>
            <a:off x="5963800" y="4328554"/>
            <a:ext cx="2694601" cy="273844"/>
          </a:xfrm>
        </p:spPr>
        <p:txBody>
          <a:bodyPr/>
          <a:lstStyle/>
          <a:p>
            <a:r>
              <a:rPr lang="en-GB" b="1" dirty="0">
                <a:solidFill>
                  <a:schemeClr val="tx2"/>
                </a:solidFill>
              </a:rPr>
              <a:t>RADNEXT 2</a:t>
            </a:r>
            <a:r>
              <a:rPr lang="en-GB" b="1" baseline="30000" dirty="0">
                <a:solidFill>
                  <a:schemeClr val="tx2"/>
                </a:solidFill>
              </a:rPr>
              <a:t>nd</a:t>
            </a:r>
            <a:r>
              <a:rPr lang="en-GB" b="1" dirty="0">
                <a:solidFill>
                  <a:schemeClr val="tx2"/>
                </a:solidFill>
              </a:rPr>
              <a:t> Annual Meeting</a:t>
            </a:r>
            <a:endParaRPr lang="en-US" b="1" dirty="0">
              <a:solidFill>
                <a:schemeClr val="tx2"/>
              </a:solidFill>
            </a:endParaRPr>
          </a:p>
          <a:p>
            <a:r>
              <a:rPr lang="en-GB" b="1" dirty="0">
                <a:solidFill>
                  <a:schemeClr val="tx2"/>
                </a:solidFill>
              </a:rPr>
              <a:t>9 – 10 May 2023</a:t>
            </a:r>
          </a:p>
        </p:txBody>
      </p:sp>
      <p:sp>
        <p:nvSpPr>
          <p:cNvPr id="16" name="TextBox 15">
            <a:extLst>
              <a:ext uri="{FF2B5EF4-FFF2-40B4-BE49-F238E27FC236}">
                <a16:creationId xmlns:a16="http://schemas.microsoft.com/office/drawing/2014/main" id="{9DAE0BD7-6AE1-8E4E-A178-02B2546D5514}"/>
              </a:ext>
            </a:extLst>
          </p:cNvPr>
          <p:cNvSpPr txBox="1"/>
          <p:nvPr/>
        </p:nvSpPr>
        <p:spPr>
          <a:xfrm>
            <a:off x="5714313" y="4602398"/>
            <a:ext cx="3193577" cy="307777"/>
          </a:xfrm>
          <a:prstGeom prst="rect">
            <a:avLst/>
          </a:prstGeom>
          <a:noFill/>
        </p:spPr>
        <p:txBody>
          <a:bodyPr wrap="square">
            <a:spAutoFit/>
          </a:bodyPr>
          <a:lstStyle/>
          <a:p>
            <a:pPr algn="ctr"/>
            <a:r>
              <a:rPr lang="en-US" sz="1400" u="sng" dirty="0">
                <a:solidFill>
                  <a:srgbClr val="0563C1"/>
                </a:solidFill>
                <a:latin typeface="+mj-lt"/>
                <a:ea typeface="Calibri" panose="020F0502020204030204" pitchFamily="34" charset="0"/>
                <a:hlinkClick r:id="rId8"/>
              </a:rPr>
              <a:t>https://indico.cern.ch/e/radnext-2023</a:t>
            </a:r>
            <a:r>
              <a:rPr lang="en-US" sz="1400" u="sng" dirty="0">
                <a:solidFill>
                  <a:srgbClr val="0563C1"/>
                </a:solidFill>
                <a:latin typeface="+mj-lt"/>
                <a:ea typeface="Calibri" panose="020F0502020204030204" pitchFamily="34" charset="0"/>
              </a:rPr>
              <a:t>  </a:t>
            </a:r>
            <a:endParaRPr lang="en-GB" sz="1400" dirty="0">
              <a:solidFill>
                <a:schemeClr val="tx2">
                  <a:lumMod val="60000"/>
                  <a:lumOff val="40000"/>
                </a:schemeClr>
              </a:solidFill>
              <a:latin typeface="+mj-lt"/>
            </a:endParaRPr>
          </a:p>
        </p:txBody>
      </p:sp>
    </p:spTree>
    <p:extLst>
      <p:ext uri="{BB962C8B-B14F-4D97-AF65-F5344CB8AC3E}">
        <p14:creationId xmlns:p14="http://schemas.microsoft.com/office/powerpoint/2010/main" val="36704167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B766C9-D581-8A47-BDE3-C74061D60670}"/>
              </a:ext>
            </a:extLst>
          </p:cNvPr>
          <p:cNvSpPr>
            <a:spLocks noGrp="1"/>
          </p:cNvSpPr>
          <p:nvPr>
            <p:ph type="title"/>
          </p:nvPr>
        </p:nvSpPr>
        <p:spPr/>
        <p:txBody>
          <a:bodyPr/>
          <a:lstStyle/>
          <a:p>
            <a:r>
              <a:rPr lang="en-US" dirty="0"/>
              <a:t>Extra</a:t>
            </a:r>
          </a:p>
        </p:txBody>
      </p:sp>
      <p:sp>
        <p:nvSpPr>
          <p:cNvPr id="4" name="Footer Placeholder 3">
            <a:extLst>
              <a:ext uri="{FF2B5EF4-FFF2-40B4-BE49-F238E27FC236}">
                <a16:creationId xmlns:a16="http://schemas.microsoft.com/office/drawing/2014/main" id="{C4E6E16B-0673-CF48-B021-D28050B171AF}"/>
              </a:ext>
            </a:extLst>
          </p:cNvPr>
          <p:cNvSpPr>
            <a:spLocks noGrp="1"/>
          </p:cNvSpPr>
          <p:nvPr>
            <p:ph type="ftr" sz="quarter" idx="3"/>
          </p:nvPr>
        </p:nvSpPr>
        <p:spPr/>
        <p:txBody>
          <a:bodyPr/>
          <a:lstStyle/>
          <a:p>
            <a:endParaRPr lang="en-US" dirty="0"/>
          </a:p>
        </p:txBody>
      </p:sp>
      <p:sp>
        <p:nvSpPr>
          <p:cNvPr id="14" name="Slide Number Placeholder 13">
            <a:extLst>
              <a:ext uri="{FF2B5EF4-FFF2-40B4-BE49-F238E27FC236}">
                <a16:creationId xmlns:a16="http://schemas.microsoft.com/office/drawing/2014/main" id="{34361D58-AD55-24DB-B6B8-9F2F914DE29F}"/>
              </a:ext>
            </a:extLst>
          </p:cNvPr>
          <p:cNvSpPr>
            <a:spLocks noGrp="1"/>
          </p:cNvSpPr>
          <p:nvPr>
            <p:ph type="sldNum" sz="quarter" idx="4"/>
          </p:nvPr>
        </p:nvSpPr>
        <p:spPr/>
        <p:txBody>
          <a:bodyPr/>
          <a:lstStyle/>
          <a:p>
            <a:fld id="{17918391-D411-FE40-AAD7-861AE5233E0E}" type="slidenum">
              <a:rPr lang="en-US" smtClean="0"/>
              <a:pPr/>
              <a:t>21</a:t>
            </a:fld>
            <a:endParaRPr lang="en-US" dirty="0"/>
          </a:p>
        </p:txBody>
      </p:sp>
      <p:pic>
        <p:nvPicPr>
          <p:cNvPr id="46" name="Picture 45">
            <a:extLst>
              <a:ext uri="{FF2B5EF4-FFF2-40B4-BE49-F238E27FC236}">
                <a16:creationId xmlns:a16="http://schemas.microsoft.com/office/drawing/2014/main" id="{F6BD71B4-A371-2407-4C8F-245A8E6ED607}"/>
              </a:ext>
            </a:extLst>
          </p:cNvPr>
          <p:cNvPicPr>
            <a:picLocks noChangeAspect="1"/>
          </p:cNvPicPr>
          <p:nvPr/>
        </p:nvPicPr>
        <p:blipFill>
          <a:blip r:embed="rId3"/>
          <a:stretch>
            <a:fillRect/>
          </a:stretch>
        </p:blipFill>
        <p:spPr>
          <a:xfrm>
            <a:off x="417380" y="921869"/>
            <a:ext cx="2979678" cy="3482642"/>
          </a:xfrm>
          <a:prstGeom prst="rect">
            <a:avLst/>
          </a:prstGeom>
        </p:spPr>
      </p:pic>
      <p:pic>
        <p:nvPicPr>
          <p:cNvPr id="47" name="Picture 46">
            <a:extLst>
              <a:ext uri="{FF2B5EF4-FFF2-40B4-BE49-F238E27FC236}">
                <a16:creationId xmlns:a16="http://schemas.microsoft.com/office/drawing/2014/main" id="{C1C40B6E-CDA4-B9B5-F078-8602906FFD7A}"/>
              </a:ext>
            </a:extLst>
          </p:cNvPr>
          <p:cNvPicPr>
            <a:picLocks noChangeAspect="1"/>
          </p:cNvPicPr>
          <p:nvPr/>
        </p:nvPicPr>
        <p:blipFill>
          <a:blip r:embed="rId4"/>
          <a:stretch>
            <a:fillRect/>
          </a:stretch>
        </p:blipFill>
        <p:spPr>
          <a:xfrm>
            <a:off x="3823343" y="999677"/>
            <a:ext cx="4670788" cy="2182215"/>
          </a:xfrm>
          <a:prstGeom prst="rect">
            <a:avLst/>
          </a:prstGeom>
        </p:spPr>
      </p:pic>
      <p:pic>
        <p:nvPicPr>
          <p:cNvPr id="48" name="Picture 47">
            <a:extLst>
              <a:ext uri="{FF2B5EF4-FFF2-40B4-BE49-F238E27FC236}">
                <a16:creationId xmlns:a16="http://schemas.microsoft.com/office/drawing/2014/main" id="{9C1ADB63-7456-0EE8-3D53-5FFFBBD68C11}"/>
              </a:ext>
            </a:extLst>
          </p:cNvPr>
          <p:cNvPicPr>
            <a:picLocks noChangeAspect="1"/>
          </p:cNvPicPr>
          <p:nvPr/>
        </p:nvPicPr>
        <p:blipFill>
          <a:blip r:embed="rId5"/>
          <a:stretch>
            <a:fillRect/>
          </a:stretch>
        </p:blipFill>
        <p:spPr>
          <a:xfrm>
            <a:off x="3823343" y="3441790"/>
            <a:ext cx="1548757" cy="802825"/>
          </a:xfrm>
          <a:prstGeom prst="rect">
            <a:avLst/>
          </a:prstGeom>
        </p:spPr>
      </p:pic>
      <p:pic>
        <p:nvPicPr>
          <p:cNvPr id="49" name="Picture 48" descr="Diagram&#10;&#10;Description automatically generated">
            <a:extLst>
              <a:ext uri="{FF2B5EF4-FFF2-40B4-BE49-F238E27FC236}">
                <a16:creationId xmlns:a16="http://schemas.microsoft.com/office/drawing/2014/main" id="{1E888314-6AF1-BDA4-855A-3E730917906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462279" y="3275402"/>
            <a:ext cx="1698829" cy="1274122"/>
          </a:xfrm>
          <a:prstGeom prst="rect">
            <a:avLst/>
          </a:prstGeom>
        </p:spPr>
      </p:pic>
      <p:pic>
        <p:nvPicPr>
          <p:cNvPr id="50" name="Picture 49" descr="A picture containing chart&#10;&#10;Description automatically generated">
            <a:extLst>
              <a:ext uri="{FF2B5EF4-FFF2-40B4-BE49-F238E27FC236}">
                <a16:creationId xmlns:a16="http://schemas.microsoft.com/office/drawing/2014/main" id="{4F3668D5-BCD1-5BB4-7D4B-92A6398DF7A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070592" y="3275402"/>
            <a:ext cx="1698831" cy="1274123"/>
          </a:xfrm>
          <a:prstGeom prst="rect">
            <a:avLst/>
          </a:prstGeom>
        </p:spPr>
      </p:pic>
      <p:sp>
        <p:nvSpPr>
          <p:cNvPr id="51" name="TextBox 50">
            <a:extLst>
              <a:ext uri="{FF2B5EF4-FFF2-40B4-BE49-F238E27FC236}">
                <a16:creationId xmlns:a16="http://schemas.microsoft.com/office/drawing/2014/main" id="{7BB8F812-641B-1C1C-AF85-A1C9528490CC}"/>
              </a:ext>
            </a:extLst>
          </p:cNvPr>
          <p:cNvSpPr txBox="1"/>
          <p:nvPr/>
        </p:nvSpPr>
        <p:spPr>
          <a:xfrm>
            <a:off x="6119974" y="4452463"/>
            <a:ext cx="383438" cy="153888"/>
          </a:xfrm>
          <a:prstGeom prst="rect">
            <a:avLst/>
          </a:prstGeom>
          <a:noFill/>
        </p:spPr>
        <p:txBody>
          <a:bodyPr wrap="none" rtlCol="0">
            <a:spAutoFit/>
          </a:bodyPr>
          <a:lstStyle/>
          <a:p>
            <a:r>
              <a:rPr lang="en-US" sz="400" dirty="0">
                <a:solidFill>
                  <a:schemeClr val="accent6">
                    <a:lumMod val="50000"/>
                  </a:schemeClr>
                </a:solidFill>
              </a:rPr>
              <a:t>Time (s)</a:t>
            </a:r>
          </a:p>
        </p:txBody>
      </p:sp>
      <p:sp>
        <p:nvSpPr>
          <p:cNvPr id="52" name="TextBox 51">
            <a:extLst>
              <a:ext uri="{FF2B5EF4-FFF2-40B4-BE49-F238E27FC236}">
                <a16:creationId xmlns:a16="http://schemas.microsoft.com/office/drawing/2014/main" id="{6D7E6FFB-878B-4245-329E-76F7334FA9DA}"/>
              </a:ext>
            </a:extLst>
          </p:cNvPr>
          <p:cNvSpPr txBox="1"/>
          <p:nvPr/>
        </p:nvSpPr>
        <p:spPr>
          <a:xfrm>
            <a:off x="7773546" y="4465021"/>
            <a:ext cx="383438" cy="153888"/>
          </a:xfrm>
          <a:prstGeom prst="rect">
            <a:avLst/>
          </a:prstGeom>
          <a:noFill/>
        </p:spPr>
        <p:txBody>
          <a:bodyPr wrap="none" rtlCol="0">
            <a:spAutoFit/>
          </a:bodyPr>
          <a:lstStyle/>
          <a:p>
            <a:r>
              <a:rPr lang="en-US" sz="400" dirty="0">
                <a:solidFill>
                  <a:schemeClr val="accent6">
                    <a:lumMod val="50000"/>
                  </a:schemeClr>
                </a:solidFill>
              </a:rPr>
              <a:t>Time (s)</a:t>
            </a:r>
          </a:p>
        </p:txBody>
      </p:sp>
      <p:sp>
        <p:nvSpPr>
          <p:cNvPr id="53" name="TextBox 52">
            <a:extLst>
              <a:ext uri="{FF2B5EF4-FFF2-40B4-BE49-F238E27FC236}">
                <a16:creationId xmlns:a16="http://schemas.microsoft.com/office/drawing/2014/main" id="{9A94C68B-A08C-75E9-4E06-78FCA7047A84}"/>
              </a:ext>
            </a:extLst>
          </p:cNvPr>
          <p:cNvSpPr txBox="1"/>
          <p:nvPr/>
        </p:nvSpPr>
        <p:spPr>
          <a:xfrm rot="16200000">
            <a:off x="5317846" y="3845504"/>
            <a:ext cx="442750" cy="153888"/>
          </a:xfrm>
          <a:prstGeom prst="rect">
            <a:avLst/>
          </a:prstGeom>
          <a:noFill/>
        </p:spPr>
        <p:txBody>
          <a:bodyPr wrap="none" rtlCol="0">
            <a:spAutoFit/>
          </a:bodyPr>
          <a:lstStyle/>
          <a:p>
            <a:r>
              <a:rPr lang="en-US" sz="400" dirty="0">
                <a:solidFill>
                  <a:schemeClr val="accent6">
                    <a:lumMod val="50000"/>
                  </a:schemeClr>
                </a:solidFill>
              </a:rPr>
              <a:t>Voltage (V)</a:t>
            </a:r>
          </a:p>
        </p:txBody>
      </p:sp>
      <p:sp>
        <p:nvSpPr>
          <p:cNvPr id="54" name="TextBox 53">
            <a:extLst>
              <a:ext uri="{FF2B5EF4-FFF2-40B4-BE49-F238E27FC236}">
                <a16:creationId xmlns:a16="http://schemas.microsoft.com/office/drawing/2014/main" id="{336B40AC-21AF-E06B-68DA-9765151D301B}"/>
              </a:ext>
            </a:extLst>
          </p:cNvPr>
          <p:cNvSpPr txBox="1"/>
          <p:nvPr/>
        </p:nvSpPr>
        <p:spPr>
          <a:xfrm rot="16200000">
            <a:off x="6926159" y="3835519"/>
            <a:ext cx="442750" cy="153888"/>
          </a:xfrm>
          <a:prstGeom prst="rect">
            <a:avLst/>
          </a:prstGeom>
          <a:noFill/>
        </p:spPr>
        <p:txBody>
          <a:bodyPr wrap="none" rtlCol="0">
            <a:spAutoFit/>
          </a:bodyPr>
          <a:lstStyle/>
          <a:p>
            <a:r>
              <a:rPr lang="en-US" sz="400" dirty="0">
                <a:solidFill>
                  <a:schemeClr val="accent6">
                    <a:lumMod val="50000"/>
                  </a:schemeClr>
                </a:solidFill>
              </a:rPr>
              <a:t>Voltage (V)</a:t>
            </a:r>
          </a:p>
        </p:txBody>
      </p:sp>
    </p:spTree>
    <p:extLst>
      <p:ext uri="{BB962C8B-B14F-4D97-AF65-F5344CB8AC3E}">
        <p14:creationId xmlns:p14="http://schemas.microsoft.com/office/powerpoint/2010/main" val="521191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a:extLst>
              <a:ext uri="{FF2B5EF4-FFF2-40B4-BE49-F238E27FC236}">
                <a16:creationId xmlns:a16="http://schemas.microsoft.com/office/drawing/2014/main" id="{06428081-1B19-D5AD-938A-BC45FE6CD03E}"/>
              </a:ext>
            </a:extLst>
          </p:cNvPr>
          <p:cNvGraphicFramePr>
            <a:graphicFrameLocks/>
          </p:cNvGraphicFramePr>
          <p:nvPr>
            <p:extLst>
              <p:ext uri="{D42A27DB-BD31-4B8C-83A1-F6EECF244321}">
                <p14:modId xmlns:p14="http://schemas.microsoft.com/office/powerpoint/2010/main" val="1462236593"/>
              </p:ext>
            </p:extLst>
          </p:nvPr>
        </p:nvGraphicFramePr>
        <p:xfrm>
          <a:off x="4570627" y="1871873"/>
          <a:ext cx="3404598" cy="2289767"/>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a:extLst>
              <a:ext uri="{FF2B5EF4-FFF2-40B4-BE49-F238E27FC236}">
                <a16:creationId xmlns:a16="http://schemas.microsoft.com/office/drawing/2014/main" id="{D6B766C9-D581-8A47-BDE3-C74061D60670}"/>
              </a:ext>
            </a:extLst>
          </p:cNvPr>
          <p:cNvSpPr>
            <a:spLocks noGrp="1"/>
          </p:cNvSpPr>
          <p:nvPr>
            <p:ph type="title"/>
          </p:nvPr>
        </p:nvSpPr>
        <p:spPr/>
        <p:txBody>
          <a:bodyPr/>
          <a:lstStyle/>
          <a:p>
            <a:r>
              <a:rPr lang="en-US" dirty="0"/>
              <a:t>Extra</a:t>
            </a:r>
          </a:p>
        </p:txBody>
      </p:sp>
      <p:sp>
        <p:nvSpPr>
          <p:cNvPr id="4" name="Footer Placeholder 3">
            <a:extLst>
              <a:ext uri="{FF2B5EF4-FFF2-40B4-BE49-F238E27FC236}">
                <a16:creationId xmlns:a16="http://schemas.microsoft.com/office/drawing/2014/main" id="{C4E6E16B-0673-CF48-B021-D28050B171AF}"/>
              </a:ext>
            </a:extLst>
          </p:cNvPr>
          <p:cNvSpPr>
            <a:spLocks noGrp="1"/>
          </p:cNvSpPr>
          <p:nvPr>
            <p:ph type="ftr" sz="quarter" idx="3"/>
          </p:nvPr>
        </p:nvSpPr>
        <p:spPr/>
        <p:txBody>
          <a:bodyPr/>
          <a:lstStyle/>
          <a:p>
            <a:endParaRPr lang="en-US" dirty="0"/>
          </a:p>
        </p:txBody>
      </p:sp>
      <p:sp>
        <p:nvSpPr>
          <p:cNvPr id="14" name="Slide Number Placeholder 13">
            <a:extLst>
              <a:ext uri="{FF2B5EF4-FFF2-40B4-BE49-F238E27FC236}">
                <a16:creationId xmlns:a16="http://schemas.microsoft.com/office/drawing/2014/main" id="{34361D58-AD55-24DB-B6B8-9F2F914DE29F}"/>
              </a:ext>
            </a:extLst>
          </p:cNvPr>
          <p:cNvSpPr>
            <a:spLocks noGrp="1"/>
          </p:cNvSpPr>
          <p:nvPr>
            <p:ph type="sldNum" sz="quarter" idx="4"/>
          </p:nvPr>
        </p:nvSpPr>
        <p:spPr/>
        <p:txBody>
          <a:bodyPr/>
          <a:lstStyle/>
          <a:p>
            <a:fld id="{17918391-D411-FE40-AAD7-861AE5233E0E}" type="slidenum">
              <a:rPr lang="en-US" smtClean="0"/>
              <a:pPr/>
              <a:t>22</a:t>
            </a:fld>
            <a:endParaRPr lang="en-US" dirty="0"/>
          </a:p>
        </p:txBody>
      </p:sp>
      <p:sp>
        <p:nvSpPr>
          <p:cNvPr id="10" name="TextBox 9">
            <a:extLst>
              <a:ext uri="{FF2B5EF4-FFF2-40B4-BE49-F238E27FC236}">
                <a16:creationId xmlns:a16="http://schemas.microsoft.com/office/drawing/2014/main" id="{C22009BB-B283-1FE2-2528-5D4C1CDFB55B}"/>
              </a:ext>
            </a:extLst>
          </p:cNvPr>
          <p:cNvSpPr txBox="1"/>
          <p:nvPr/>
        </p:nvSpPr>
        <p:spPr>
          <a:xfrm>
            <a:off x="413132" y="1173279"/>
            <a:ext cx="4373348" cy="276999"/>
          </a:xfrm>
          <a:prstGeom prst="rect">
            <a:avLst/>
          </a:prstGeom>
          <a:noFill/>
        </p:spPr>
        <p:txBody>
          <a:bodyPr wrap="square">
            <a:spAutoFit/>
          </a:bodyPr>
          <a:lstStyle/>
          <a:p>
            <a:pPr marR="0" lvl="0" algn="just">
              <a:spcBef>
                <a:spcPts val="0"/>
              </a:spcBef>
              <a:spcAft>
                <a:spcPts val="600"/>
              </a:spcAft>
              <a:buSzPts val="800"/>
              <a:tabLst>
                <a:tab pos="338455" algn="l"/>
              </a:tabLst>
            </a:pPr>
            <a:r>
              <a:rPr lang="en-US" sz="1200" dirty="0">
                <a:solidFill>
                  <a:schemeClr val="accent6">
                    <a:lumMod val="50000"/>
                  </a:schemeClr>
                </a:solidFill>
                <a:effectLst/>
                <a:ea typeface="SimSun" panose="02010600030101010101" pitchFamily="2" charset="-122"/>
              </a:rPr>
              <a:t>Simplified model accuracy compared to SPICE simulations</a:t>
            </a:r>
          </a:p>
        </p:txBody>
      </p:sp>
      <p:sp>
        <p:nvSpPr>
          <p:cNvPr id="6" name="TextBox 5">
            <a:extLst>
              <a:ext uri="{FF2B5EF4-FFF2-40B4-BE49-F238E27FC236}">
                <a16:creationId xmlns:a16="http://schemas.microsoft.com/office/drawing/2014/main" id="{A5225A54-241E-B6A4-C075-E295FB7AEC64}"/>
              </a:ext>
            </a:extLst>
          </p:cNvPr>
          <p:cNvSpPr txBox="1"/>
          <p:nvPr/>
        </p:nvSpPr>
        <p:spPr>
          <a:xfrm>
            <a:off x="6240629" y="1126635"/>
            <a:ext cx="1802096" cy="307777"/>
          </a:xfrm>
          <a:prstGeom prst="rect">
            <a:avLst/>
          </a:prstGeom>
          <a:noFill/>
        </p:spPr>
        <p:txBody>
          <a:bodyPr wrap="none" rtlCol="0">
            <a:spAutoFit/>
          </a:bodyPr>
          <a:lstStyle/>
          <a:p>
            <a:r>
              <a:rPr lang="en-US" sz="1400" b="1" dirty="0">
                <a:solidFill>
                  <a:schemeClr val="tx2"/>
                </a:solidFill>
              </a:rPr>
              <a:t>Faults using Model</a:t>
            </a:r>
          </a:p>
        </p:txBody>
      </p:sp>
      <p:cxnSp>
        <p:nvCxnSpPr>
          <p:cNvPr id="7" name="Straight Connector 6">
            <a:extLst>
              <a:ext uri="{FF2B5EF4-FFF2-40B4-BE49-F238E27FC236}">
                <a16:creationId xmlns:a16="http://schemas.microsoft.com/office/drawing/2014/main" id="{3FC4D061-3022-BB91-03A2-94F8A4A3567B}"/>
              </a:ext>
            </a:extLst>
          </p:cNvPr>
          <p:cNvCxnSpPr>
            <a:cxnSpLocks/>
          </p:cNvCxnSpPr>
          <p:nvPr/>
        </p:nvCxnSpPr>
        <p:spPr>
          <a:xfrm>
            <a:off x="6185150" y="1097391"/>
            <a:ext cx="1944923" cy="16660"/>
          </a:xfrm>
          <a:prstGeom prst="line">
            <a:avLst/>
          </a:prstGeom>
          <a:ln w="28575">
            <a:solidFill>
              <a:schemeClr val="bg2">
                <a:lumMod val="10000"/>
              </a:schemeClr>
            </a:solidFill>
          </a:ln>
        </p:spPr>
        <p:style>
          <a:lnRef idx="2">
            <a:schemeClr val="accent1"/>
          </a:lnRef>
          <a:fillRef idx="0">
            <a:schemeClr val="accent1"/>
          </a:fillRef>
          <a:effectRef idx="1">
            <a:schemeClr val="accent1"/>
          </a:effectRef>
          <a:fontRef idx="minor">
            <a:schemeClr val="tx1"/>
          </a:fontRef>
        </p:style>
      </p:cxnSp>
      <p:sp>
        <p:nvSpPr>
          <p:cNvPr id="9" name="TextBox 8">
            <a:extLst>
              <a:ext uri="{FF2B5EF4-FFF2-40B4-BE49-F238E27FC236}">
                <a16:creationId xmlns:a16="http://schemas.microsoft.com/office/drawing/2014/main" id="{812B34A9-9B0F-6139-02C6-36B9F6C92BB4}"/>
              </a:ext>
            </a:extLst>
          </p:cNvPr>
          <p:cNvSpPr txBox="1"/>
          <p:nvPr/>
        </p:nvSpPr>
        <p:spPr>
          <a:xfrm>
            <a:off x="6228606" y="760751"/>
            <a:ext cx="1826141" cy="307777"/>
          </a:xfrm>
          <a:prstGeom prst="rect">
            <a:avLst/>
          </a:prstGeom>
          <a:noFill/>
        </p:spPr>
        <p:txBody>
          <a:bodyPr wrap="none" rtlCol="0">
            <a:spAutoFit/>
          </a:bodyPr>
          <a:lstStyle/>
          <a:p>
            <a:r>
              <a:rPr lang="en-US" sz="1400" b="1" dirty="0">
                <a:solidFill>
                  <a:schemeClr val="tx2"/>
                </a:solidFill>
              </a:rPr>
              <a:t>Faults using SPICE</a:t>
            </a:r>
          </a:p>
        </p:txBody>
      </p:sp>
      <p:sp>
        <p:nvSpPr>
          <p:cNvPr id="11" name="TextBox 10">
            <a:extLst>
              <a:ext uri="{FF2B5EF4-FFF2-40B4-BE49-F238E27FC236}">
                <a16:creationId xmlns:a16="http://schemas.microsoft.com/office/drawing/2014/main" id="{B31D1889-6D9C-77AE-7144-6EC2F18EBE24}"/>
              </a:ext>
            </a:extLst>
          </p:cNvPr>
          <p:cNvSpPr txBox="1"/>
          <p:nvPr/>
        </p:nvSpPr>
        <p:spPr>
          <a:xfrm>
            <a:off x="5027865" y="960163"/>
            <a:ext cx="1144480" cy="307777"/>
          </a:xfrm>
          <a:prstGeom prst="rect">
            <a:avLst/>
          </a:prstGeom>
          <a:noFill/>
        </p:spPr>
        <p:txBody>
          <a:bodyPr wrap="none" rtlCol="0">
            <a:spAutoFit/>
          </a:bodyPr>
          <a:lstStyle/>
          <a:p>
            <a:r>
              <a:rPr lang="en-US" sz="1400" b="1" dirty="0">
                <a:solidFill>
                  <a:schemeClr val="bg2">
                    <a:lumMod val="10000"/>
                  </a:schemeClr>
                </a:solidFill>
              </a:rPr>
              <a:t>Accuracy</a:t>
            </a:r>
            <a:r>
              <a:rPr lang="fr-FR" sz="1400" b="1" dirty="0">
                <a:solidFill>
                  <a:schemeClr val="bg2">
                    <a:lumMod val="10000"/>
                  </a:schemeClr>
                </a:solidFill>
              </a:rPr>
              <a:t> =</a:t>
            </a:r>
            <a:endParaRPr lang="en-US" sz="1400" b="1" dirty="0">
              <a:solidFill>
                <a:schemeClr val="bg2">
                  <a:lumMod val="10000"/>
                </a:schemeClr>
              </a:solidFill>
            </a:endParaRPr>
          </a:p>
        </p:txBody>
      </p:sp>
      <p:sp>
        <p:nvSpPr>
          <p:cNvPr id="16" name="Rectangle 15">
            <a:extLst>
              <a:ext uri="{FF2B5EF4-FFF2-40B4-BE49-F238E27FC236}">
                <a16:creationId xmlns:a16="http://schemas.microsoft.com/office/drawing/2014/main" id="{1A7A96E0-B77A-FE99-064E-629D1910282A}"/>
              </a:ext>
            </a:extLst>
          </p:cNvPr>
          <p:cNvSpPr/>
          <p:nvPr/>
        </p:nvSpPr>
        <p:spPr>
          <a:xfrm>
            <a:off x="4970106" y="670338"/>
            <a:ext cx="3327918" cy="827517"/>
          </a:xfrm>
          <a:prstGeom prst="rect">
            <a:avLst/>
          </a:prstGeom>
          <a:no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17" name="Picture 16" descr="Chart, line chart&#10;&#10;Description automatically generated">
            <a:extLst>
              <a:ext uri="{FF2B5EF4-FFF2-40B4-BE49-F238E27FC236}">
                <a16:creationId xmlns:a16="http://schemas.microsoft.com/office/drawing/2014/main" id="{1277775D-3FFD-4E72-60AF-BB25437A0600}"/>
              </a:ext>
            </a:extLst>
          </p:cNvPr>
          <p:cNvPicPr>
            <a:picLocks noChangeAspect="1"/>
          </p:cNvPicPr>
          <p:nvPr/>
        </p:nvPicPr>
        <p:blipFill rotWithShape="1">
          <a:blip r:embed="rId4"/>
          <a:srcRect t="8990"/>
          <a:stretch/>
        </p:blipFill>
        <p:spPr>
          <a:xfrm>
            <a:off x="790724" y="1837579"/>
            <a:ext cx="3618163" cy="2469655"/>
          </a:xfrm>
          <a:prstGeom prst="rect">
            <a:avLst/>
          </a:prstGeom>
        </p:spPr>
      </p:pic>
      <p:pic>
        <p:nvPicPr>
          <p:cNvPr id="19" name="Picture 18">
            <a:extLst>
              <a:ext uri="{FF2B5EF4-FFF2-40B4-BE49-F238E27FC236}">
                <a16:creationId xmlns:a16="http://schemas.microsoft.com/office/drawing/2014/main" id="{66284390-594F-2D6F-D075-7DE27C5D93F8}"/>
              </a:ext>
            </a:extLst>
          </p:cNvPr>
          <p:cNvPicPr>
            <a:picLocks noChangeAspect="1"/>
          </p:cNvPicPr>
          <p:nvPr/>
        </p:nvPicPr>
        <p:blipFill>
          <a:blip r:embed="rId5"/>
          <a:stretch>
            <a:fillRect/>
          </a:stretch>
        </p:blipFill>
        <p:spPr>
          <a:xfrm>
            <a:off x="3243305" y="1929972"/>
            <a:ext cx="783866" cy="538908"/>
          </a:xfrm>
          <a:prstGeom prst="rect">
            <a:avLst/>
          </a:prstGeom>
        </p:spPr>
      </p:pic>
      <p:cxnSp>
        <p:nvCxnSpPr>
          <p:cNvPr id="21" name="Straight Connector 20">
            <a:extLst>
              <a:ext uri="{FF2B5EF4-FFF2-40B4-BE49-F238E27FC236}">
                <a16:creationId xmlns:a16="http://schemas.microsoft.com/office/drawing/2014/main" id="{C725C8E5-CC49-F5DE-3C45-C62AC8AF0EB2}"/>
              </a:ext>
            </a:extLst>
          </p:cNvPr>
          <p:cNvCxnSpPr/>
          <p:nvPr/>
        </p:nvCxnSpPr>
        <p:spPr>
          <a:xfrm>
            <a:off x="3300538" y="2357120"/>
            <a:ext cx="172720" cy="0"/>
          </a:xfrm>
          <a:prstGeom prst="line">
            <a:avLst/>
          </a:prstGeom>
          <a:ln w="28575">
            <a:solidFill>
              <a:srgbClr val="00B050"/>
            </a:solidFill>
          </a:ln>
        </p:spPr>
        <p:style>
          <a:lnRef idx="1">
            <a:schemeClr val="dk1"/>
          </a:lnRef>
          <a:fillRef idx="0">
            <a:schemeClr val="dk1"/>
          </a:fillRef>
          <a:effectRef idx="0">
            <a:schemeClr val="dk1"/>
          </a:effectRef>
          <a:fontRef idx="minor">
            <a:schemeClr val="tx1"/>
          </a:fontRef>
        </p:style>
      </p:cxnSp>
      <p:cxnSp>
        <p:nvCxnSpPr>
          <p:cNvPr id="22" name="Straight Connector 21">
            <a:extLst>
              <a:ext uri="{FF2B5EF4-FFF2-40B4-BE49-F238E27FC236}">
                <a16:creationId xmlns:a16="http://schemas.microsoft.com/office/drawing/2014/main" id="{9D7CEA80-9C38-F777-0012-6EA89808BDF2}"/>
              </a:ext>
            </a:extLst>
          </p:cNvPr>
          <p:cNvCxnSpPr/>
          <p:nvPr/>
        </p:nvCxnSpPr>
        <p:spPr>
          <a:xfrm>
            <a:off x="3295458" y="2098040"/>
            <a:ext cx="172720" cy="0"/>
          </a:xfrm>
          <a:prstGeom prst="line">
            <a:avLst/>
          </a:prstGeom>
          <a:ln w="28575">
            <a:solidFill>
              <a:srgbClr val="FF0000"/>
            </a:solidFill>
          </a:ln>
        </p:spPr>
        <p:style>
          <a:lnRef idx="1">
            <a:schemeClr val="dk1"/>
          </a:lnRef>
          <a:fillRef idx="0">
            <a:schemeClr val="dk1"/>
          </a:fillRef>
          <a:effectRef idx="0">
            <a:schemeClr val="dk1"/>
          </a:effectRef>
          <a:fontRef idx="minor">
            <a:schemeClr val="tx1"/>
          </a:fontRef>
        </p:style>
      </p:cxnSp>
      <p:sp>
        <p:nvSpPr>
          <p:cNvPr id="23" name="Oval 22">
            <a:extLst>
              <a:ext uri="{FF2B5EF4-FFF2-40B4-BE49-F238E27FC236}">
                <a16:creationId xmlns:a16="http://schemas.microsoft.com/office/drawing/2014/main" id="{2691260C-8D99-557D-DF3C-F4E2DEB0E228}"/>
              </a:ext>
            </a:extLst>
          </p:cNvPr>
          <p:cNvSpPr/>
          <p:nvPr/>
        </p:nvSpPr>
        <p:spPr>
          <a:xfrm>
            <a:off x="3353516" y="2068589"/>
            <a:ext cx="62204" cy="56606"/>
          </a:xfrm>
          <a:prstGeom prst="ellipse">
            <a:avLst/>
          </a:prstGeom>
          <a:solidFill>
            <a:schemeClr val="tx2"/>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34242107-F9C2-D951-4DF2-E16DCEA606F0}"/>
              </a:ext>
            </a:extLst>
          </p:cNvPr>
          <p:cNvSpPr txBox="1"/>
          <p:nvPr/>
        </p:nvSpPr>
        <p:spPr>
          <a:xfrm>
            <a:off x="1895125" y="1622195"/>
            <a:ext cx="1409360" cy="307777"/>
          </a:xfrm>
          <a:prstGeom prst="rect">
            <a:avLst/>
          </a:prstGeom>
          <a:noFill/>
        </p:spPr>
        <p:txBody>
          <a:bodyPr wrap="none" rtlCol="0">
            <a:spAutoFit/>
          </a:bodyPr>
          <a:lstStyle/>
          <a:p>
            <a:r>
              <a:rPr lang="en-US" sz="1400" b="1" dirty="0">
                <a:solidFill>
                  <a:schemeClr val="accent1">
                    <a:lumMod val="10000"/>
                  </a:schemeClr>
                </a:solidFill>
              </a:rPr>
              <a:t>Inverter 45 nm</a:t>
            </a:r>
          </a:p>
        </p:txBody>
      </p:sp>
    </p:spTree>
    <p:extLst>
      <p:ext uri="{BB962C8B-B14F-4D97-AF65-F5344CB8AC3E}">
        <p14:creationId xmlns:p14="http://schemas.microsoft.com/office/powerpoint/2010/main" val="18832426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B766C9-D581-8A47-BDE3-C74061D60670}"/>
              </a:ext>
            </a:extLst>
          </p:cNvPr>
          <p:cNvSpPr>
            <a:spLocks noGrp="1"/>
          </p:cNvSpPr>
          <p:nvPr>
            <p:ph type="title"/>
          </p:nvPr>
        </p:nvSpPr>
        <p:spPr/>
        <p:txBody>
          <a:bodyPr/>
          <a:lstStyle/>
          <a:p>
            <a:r>
              <a:rPr lang="en-US" dirty="0"/>
              <a:t>Extra</a:t>
            </a:r>
          </a:p>
        </p:txBody>
      </p:sp>
      <p:sp>
        <p:nvSpPr>
          <p:cNvPr id="4" name="Footer Placeholder 3">
            <a:extLst>
              <a:ext uri="{FF2B5EF4-FFF2-40B4-BE49-F238E27FC236}">
                <a16:creationId xmlns:a16="http://schemas.microsoft.com/office/drawing/2014/main" id="{C4E6E16B-0673-CF48-B021-D28050B171AF}"/>
              </a:ext>
            </a:extLst>
          </p:cNvPr>
          <p:cNvSpPr>
            <a:spLocks noGrp="1"/>
          </p:cNvSpPr>
          <p:nvPr>
            <p:ph type="ftr" sz="quarter" idx="3"/>
          </p:nvPr>
        </p:nvSpPr>
        <p:spPr/>
        <p:txBody>
          <a:bodyPr/>
          <a:lstStyle/>
          <a:p>
            <a:endParaRPr lang="en-US" dirty="0"/>
          </a:p>
        </p:txBody>
      </p:sp>
      <p:sp>
        <p:nvSpPr>
          <p:cNvPr id="14" name="Slide Number Placeholder 13">
            <a:extLst>
              <a:ext uri="{FF2B5EF4-FFF2-40B4-BE49-F238E27FC236}">
                <a16:creationId xmlns:a16="http://schemas.microsoft.com/office/drawing/2014/main" id="{34361D58-AD55-24DB-B6B8-9F2F914DE29F}"/>
              </a:ext>
            </a:extLst>
          </p:cNvPr>
          <p:cNvSpPr>
            <a:spLocks noGrp="1"/>
          </p:cNvSpPr>
          <p:nvPr>
            <p:ph type="sldNum" sz="quarter" idx="4"/>
          </p:nvPr>
        </p:nvSpPr>
        <p:spPr/>
        <p:txBody>
          <a:bodyPr/>
          <a:lstStyle/>
          <a:p>
            <a:fld id="{17918391-D411-FE40-AAD7-861AE5233E0E}" type="slidenum">
              <a:rPr lang="en-US" smtClean="0"/>
              <a:pPr/>
              <a:t>23</a:t>
            </a:fld>
            <a:endParaRPr lang="en-US" dirty="0"/>
          </a:p>
        </p:txBody>
      </p:sp>
      <p:pic>
        <p:nvPicPr>
          <p:cNvPr id="5" name="Picture 4">
            <a:extLst>
              <a:ext uri="{FF2B5EF4-FFF2-40B4-BE49-F238E27FC236}">
                <a16:creationId xmlns:a16="http://schemas.microsoft.com/office/drawing/2014/main" id="{66B16444-6C26-93C9-53BE-79AF19D7E47D}"/>
              </a:ext>
            </a:extLst>
          </p:cNvPr>
          <p:cNvPicPr>
            <a:picLocks noChangeAspect="1"/>
          </p:cNvPicPr>
          <p:nvPr/>
        </p:nvPicPr>
        <p:blipFill rotWithShape="1">
          <a:blip r:embed="rId3"/>
          <a:srcRect r="5957"/>
          <a:stretch/>
        </p:blipFill>
        <p:spPr>
          <a:xfrm>
            <a:off x="930388" y="1150154"/>
            <a:ext cx="7252242" cy="3256746"/>
          </a:xfrm>
          <a:prstGeom prst="rect">
            <a:avLst/>
          </a:prstGeom>
        </p:spPr>
      </p:pic>
    </p:spTree>
    <p:extLst>
      <p:ext uri="{BB962C8B-B14F-4D97-AF65-F5344CB8AC3E}">
        <p14:creationId xmlns:p14="http://schemas.microsoft.com/office/powerpoint/2010/main" val="2940003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B766C9-D581-8A47-BDE3-C74061D60670}"/>
              </a:ext>
            </a:extLst>
          </p:cNvPr>
          <p:cNvSpPr>
            <a:spLocks noGrp="1"/>
          </p:cNvSpPr>
          <p:nvPr>
            <p:ph type="title"/>
          </p:nvPr>
        </p:nvSpPr>
        <p:spPr/>
        <p:txBody>
          <a:bodyPr/>
          <a:lstStyle/>
          <a:p>
            <a:r>
              <a:rPr lang="en-US" dirty="0"/>
              <a:t>Extra</a:t>
            </a:r>
          </a:p>
        </p:txBody>
      </p:sp>
      <p:sp>
        <p:nvSpPr>
          <p:cNvPr id="4" name="Footer Placeholder 3">
            <a:extLst>
              <a:ext uri="{FF2B5EF4-FFF2-40B4-BE49-F238E27FC236}">
                <a16:creationId xmlns:a16="http://schemas.microsoft.com/office/drawing/2014/main" id="{C4E6E16B-0673-CF48-B021-D28050B171AF}"/>
              </a:ext>
            </a:extLst>
          </p:cNvPr>
          <p:cNvSpPr>
            <a:spLocks noGrp="1"/>
          </p:cNvSpPr>
          <p:nvPr>
            <p:ph type="ftr" sz="quarter" idx="3"/>
          </p:nvPr>
        </p:nvSpPr>
        <p:spPr/>
        <p:txBody>
          <a:bodyPr/>
          <a:lstStyle/>
          <a:p>
            <a:endParaRPr lang="en-US" dirty="0"/>
          </a:p>
        </p:txBody>
      </p:sp>
      <p:sp>
        <p:nvSpPr>
          <p:cNvPr id="14" name="Slide Number Placeholder 13">
            <a:extLst>
              <a:ext uri="{FF2B5EF4-FFF2-40B4-BE49-F238E27FC236}">
                <a16:creationId xmlns:a16="http://schemas.microsoft.com/office/drawing/2014/main" id="{34361D58-AD55-24DB-B6B8-9F2F914DE29F}"/>
              </a:ext>
            </a:extLst>
          </p:cNvPr>
          <p:cNvSpPr>
            <a:spLocks noGrp="1"/>
          </p:cNvSpPr>
          <p:nvPr>
            <p:ph type="sldNum" sz="quarter" idx="4"/>
          </p:nvPr>
        </p:nvSpPr>
        <p:spPr/>
        <p:txBody>
          <a:bodyPr/>
          <a:lstStyle/>
          <a:p>
            <a:fld id="{17918391-D411-FE40-AAD7-861AE5233E0E}" type="slidenum">
              <a:rPr lang="en-US" smtClean="0"/>
              <a:pPr/>
              <a:t>24</a:t>
            </a:fld>
            <a:endParaRPr lang="en-US" dirty="0"/>
          </a:p>
        </p:txBody>
      </p:sp>
      <p:pic>
        <p:nvPicPr>
          <p:cNvPr id="8" name="Picture 7">
            <a:extLst>
              <a:ext uri="{FF2B5EF4-FFF2-40B4-BE49-F238E27FC236}">
                <a16:creationId xmlns:a16="http://schemas.microsoft.com/office/drawing/2014/main" id="{0BE52F0A-17BB-109A-BBBE-488485E95894}"/>
              </a:ext>
            </a:extLst>
          </p:cNvPr>
          <p:cNvPicPr>
            <a:picLocks noChangeAspect="1"/>
          </p:cNvPicPr>
          <p:nvPr/>
        </p:nvPicPr>
        <p:blipFill>
          <a:blip r:embed="rId3"/>
          <a:stretch>
            <a:fillRect/>
          </a:stretch>
        </p:blipFill>
        <p:spPr>
          <a:xfrm>
            <a:off x="1135380" y="1082040"/>
            <a:ext cx="6508221" cy="3368123"/>
          </a:xfrm>
          <a:prstGeom prst="rect">
            <a:avLst/>
          </a:prstGeom>
        </p:spPr>
      </p:pic>
    </p:spTree>
    <p:extLst>
      <p:ext uri="{BB962C8B-B14F-4D97-AF65-F5344CB8AC3E}">
        <p14:creationId xmlns:p14="http://schemas.microsoft.com/office/powerpoint/2010/main" val="24178407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B766C9-D581-8A47-BDE3-C74061D60670}"/>
              </a:ext>
            </a:extLst>
          </p:cNvPr>
          <p:cNvSpPr>
            <a:spLocks noGrp="1"/>
          </p:cNvSpPr>
          <p:nvPr>
            <p:ph type="title"/>
          </p:nvPr>
        </p:nvSpPr>
        <p:spPr/>
        <p:txBody>
          <a:bodyPr/>
          <a:lstStyle/>
          <a:p>
            <a:r>
              <a:rPr lang="en-US" dirty="0"/>
              <a:t>Extra</a:t>
            </a:r>
          </a:p>
        </p:txBody>
      </p:sp>
      <p:sp>
        <p:nvSpPr>
          <p:cNvPr id="4" name="Footer Placeholder 3">
            <a:extLst>
              <a:ext uri="{FF2B5EF4-FFF2-40B4-BE49-F238E27FC236}">
                <a16:creationId xmlns:a16="http://schemas.microsoft.com/office/drawing/2014/main" id="{C4E6E16B-0673-CF48-B021-D28050B171AF}"/>
              </a:ext>
            </a:extLst>
          </p:cNvPr>
          <p:cNvSpPr>
            <a:spLocks noGrp="1"/>
          </p:cNvSpPr>
          <p:nvPr>
            <p:ph type="ftr" sz="quarter" idx="3"/>
          </p:nvPr>
        </p:nvSpPr>
        <p:spPr/>
        <p:txBody>
          <a:bodyPr/>
          <a:lstStyle/>
          <a:p>
            <a:endParaRPr lang="en-US" dirty="0"/>
          </a:p>
        </p:txBody>
      </p:sp>
      <p:sp>
        <p:nvSpPr>
          <p:cNvPr id="14" name="Slide Number Placeholder 13">
            <a:extLst>
              <a:ext uri="{FF2B5EF4-FFF2-40B4-BE49-F238E27FC236}">
                <a16:creationId xmlns:a16="http://schemas.microsoft.com/office/drawing/2014/main" id="{34361D58-AD55-24DB-B6B8-9F2F914DE29F}"/>
              </a:ext>
            </a:extLst>
          </p:cNvPr>
          <p:cNvSpPr>
            <a:spLocks noGrp="1"/>
          </p:cNvSpPr>
          <p:nvPr>
            <p:ph type="sldNum" sz="quarter" idx="4"/>
          </p:nvPr>
        </p:nvSpPr>
        <p:spPr/>
        <p:txBody>
          <a:bodyPr/>
          <a:lstStyle/>
          <a:p>
            <a:fld id="{17918391-D411-FE40-AAD7-861AE5233E0E}" type="slidenum">
              <a:rPr lang="en-US" smtClean="0"/>
              <a:pPr/>
              <a:t>25</a:t>
            </a:fld>
            <a:endParaRPr lang="en-US" dirty="0"/>
          </a:p>
        </p:txBody>
      </p:sp>
      <p:pic>
        <p:nvPicPr>
          <p:cNvPr id="3" name="Picture 2">
            <a:extLst>
              <a:ext uri="{FF2B5EF4-FFF2-40B4-BE49-F238E27FC236}">
                <a16:creationId xmlns:a16="http://schemas.microsoft.com/office/drawing/2014/main" id="{AB49B677-01EB-3BFB-F9B9-939356A1FE8A}"/>
              </a:ext>
            </a:extLst>
          </p:cNvPr>
          <p:cNvPicPr>
            <a:picLocks noChangeAspect="1"/>
          </p:cNvPicPr>
          <p:nvPr/>
        </p:nvPicPr>
        <p:blipFill>
          <a:blip r:embed="rId3"/>
          <a:stretch>
            <a:fillRect/>
          </a:stretch>
        </p:blipFill>
        <p:spPr>
          <a:xfrm>
            <a:off x="1367163" y="1356360"/>
            <a:ext cx="6409673" cy="2713585"/>
          </a:xfrm>
          <a:prstGeom prst="rect">
            <a:avLst/>
          </a:prstGeom>
          <a:ln w="38100">
            <a:noFill/>
          </a:ln>
        </p:spPr>
      </p:pic>
    </p:spTree>
    <p:extLst>
      <p:ext uri="{BB962C8B-B14F-4D97-AF65-F5344CB8AC3E}">
        <p14:creationId xmlns:p14="http://schemas.microsoft.com/office/powerpoint/2010/main" val="19961421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40DEC4-59F7-2CA3-1736-EB539147DEB0}"/>
              </a:ext>
            </a:extLst>
          </p:cNvPr>
          <p:cNvSpPr>
            <a:spLocks noGrp="1"/>
          </p:cNvSpPr>
          <p:nvPr>
            <p:ph type="title"/>
          </p:nvPr>
        </p:nvSpPr>
        <p:spPr/>
        <p:txBody>
          <a:bodyPr/>
          <a:lstStyle/>
          <a:p>
            <a:r>
              <a:rPr lang="pt-BR" dirty="0"/>
              <a:t>Extra</a:t>
            </a:r>
            <a:endParaRPr lang="en-US" dirty="0"/>
          </a:p>
        </p:txBody>
      </p:sp>
      <p:pic>
        <p:nvPicPr>
          <p:cNvPr id="7" name="Content Placeholder 6">
            <a:extLst>
              <a:ext uri="{FF2B5EF4-FFF2-40B4-BE49-F238E27FC236}">
                <a16:creationId xmlns:a16="http://schemas.microsoft.com/office/drawing/2014/main" id="{D40B54E7-DB11-7451-B3A7-C0F14EE21B6F}"/>
              </a:ext>
            </a:extLst>
          </p:cNvPr>
          <p:cNvPicPr>
            <a:picLocks noGrp="1" noChangeAspect="1"/>
          </p:cNvPicPr>
          <p:nvPr>
            <p:ph idx="1"/>
          </p:nvPr>
        </p:nvPicPr>
        <p:blipFill>
          <a:blip r:embed="rId2"/>
          <a:stretch>
            <a:fillRect/>
          </a:stretch>
        </p:blipFill>
        <p:spPr>
          <a:xfrm>
            <a:off x="60960" y="1420707"/>
            <a:ext cx="8827748" cy="1807492"/>
          </a:xfrm>
        </p:spPr>
      </p:pic>
      <p:sp>
        <p:nvSpPr>
          <p:cNvPr id="4" name="Slide Number Placeholder 3">
            <a:extLst>
              <a:ext uri="{FF2B5EF4-FFF2-40B4-BE49-F238E27FC236}">
                <a16:creationId xmlns:a16="http://schemas.microsoft.com/office/drawing/2014/main" id="{300E5AA4-2A80-B21D-D784-B1A935BF493D}"/>
              </a:ext>
            </a:extLst>
          </p:cNvPr>
          <p:cNvSpPr>
            <a:spLocks noGrp="1"/>
          </p:cNvSpPr>
          <p:nvPr>
            <p:ph type="sldNum" sz="quarter" idx="4"/>
          </p:nvPr>
        </p:nvSpPr>
        <p:spPr/>
        <p:txBody>
          <a:bodyPr/>
          <a:lstStyle/>
          <a:p>
            <a:fld id="{17918391-D411-FE40-AAD7-861AE5233E0E}" type="slidenum">
              <a:rPr lang="en-US" smtClean="0"/>
              <a:pPr/>
              <a:t>26</a:t>
            </a:fld>
            <a:endParaRPr lang="en-US" dirty="0"/>
          </a:p>
        </p:txBody>
      </p:sp>
      <p:sp>
        <p:nvSpPr>
          <p:cNvPr id="5" name="Footer Placeholder 4">
            <a:extLst>
              <a:ext uri="{FF2B5EF4-FFF2-40B4-BE49-F238E27FC236}">
                <a16:creationId xmlns:a16="http://schemas.microsoft.com/office/drawing/2014/main" id="{0F76D65A-AD3A-0F56-611E-E265D2348D65}"/>
              </a:ext>
            </a:extLst>
          </p:cNvPr>
          <p:cNvSpPr>
            <a:spLocks noGrp="1"/>
          </p:cNvSpPr>
          <p:nvPr>
            <p:ph type="ftr" sz="quarter" idx="3"/>
          </p:nvPr>
        </p:nvSpPr>
        <p:spPr/>
        <p:txBody>
          <a:bodyPr/>
          <a:lstStyle/>
          <a:p>
            <a:endParaRPr lang="en-US" dirty="0"/>
          </a:p>
        </p:txBody>
      </p:sp>
      <p:sp>
        <p:nvSpPr>
          <p:cNvPr id="9" name="TextBox 8">
            <a:extLst>
              <a:ext uri="{FF2B5EF4-FFF2-40B4-BE49-F238E27FC236}">
                <a16:creationId xmlns:a16="http://schemas.microsoft.com/office/drawing/2014/main" id="{A587ACDA-1FA5-BA78-2089-7549D6EC780E}"/>
              </a:ext>
            </a:extLst>
          </p:cNvPr>
          <p:cNvSpPr txBox="1"/>
          <p:nvPr/>
        </p:nvSpPr>
        <p:spPr>
          <a:xfrm>
            <a:off x="722527" y="3625902"/>
            <a:ext cx="7696200" cy="646331"/>
          </a:xfrm>
          <a:prstGeom prst="rect">
            <a:avLst/>
          </a:prstGeom>
          <a:noFill/>
        </p:spPr>
        <p:txBody>
          <a:bodyPr wrap="square">
            <a:spAutoFit/>
          </a:bodyPr>
          <a:lstStyle/>
          <a:p>
            <a:pPr marR="0" lvl="0" algn="ctr">
              <a:spcBef>
                <a:spcPts val="400"/>
              </a:spcBef>
              <a:spcAft>
                <a:spcPts val="1000"/>
              </a:spcAft>
              <a:buSzPts val="800"/>
              <a:tabLst>
                <a:tab pos="338455" algn="l"/>
              </a:tabLst>
            </a:pPr>
            <a:r>
              <a:rPr lang="en-US" sz="1800" b="1" dirty="0">
                <a:solidFill>
                  <a:schemeClr val="accent6">
                    <a:lumMod val="50000"/>
                  </a:schemeClr>
                </a:solidFill>
                <a:effectLst/>
                <a:latin typeface="Times New Roman" panose="02020603050405020304" pitchFamily="18" charset="0"/>
                <a:ea typeface="SimSun" panose="02010600030101010101" pitchFamily="2" charset="-122"/>
              </a:rPr>
              <a:t>Three different layout designs that can be applied to 6T SRAM cell:</a:t>
            </a:r>
            <a:br>
              <a:rPr lang="en-US" sz="1800" b="1" dirty="0">
                <a:solidFill>
                  <a:schemeClr val="accent6">
                    <a:lumMod val="50000"/>
                  </a:schemeClr>
                </a:solidFill>
                <a:effectLst/>
                <a:latin typeface="Times New Roman" panose="02020603050405020304" pitchFamily="18" charset="0"/>
                <a:ea typeface="SimSun" panose="02010600030101010101" pitchFamily="2" charset="-122"/>
              </a:rPr>
            </a:br>
            <a:r>
              <a:rPr lang="en-US" sz="1800" b="1" dirty="0">
                <a:solidFill>
                  <a:schemeClr val="accent6">
                    <a:lumMod val="50000"/>
                  </a:schemeClr>
                </a:solidFill>
                <a:effectLst/>
                <a:latin typeface="Times New Roman" panose="02020603050405020304" pitchFamily="18" charset="0"/>
                <a:ea typeface="SimSun" panose="02010600030101010101" pitchFamily="2" charset="-122"/>
              </a:rPr>
              <a:t> (a) “tall” design; (b)  “thin” design; (c) “ultra-thin” design.</a:t>
            </a:r>
          </a:p>
        </p:txBody>
      </p:sp>
    </p:spTree>
    <p:extLst>
      <p:ext uri="{BB962C8B-B14F-4D97-AF65-F5344CB8AC3E}">
        <p14:creationId xmlns:p14="http://schemas.microsoft.com/office/powerpoint/2010/main" val="34083931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B766C9-D581-8A47-BDE3-C74061D60670}"/>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id="{B794484E-8EDB-E34B-B575-E81608D5E2CC}"/>
              </a:ext>
            </a:extLst>
          </p:cNvPr>
          <p:cNvSpPr>
            <a:spLocks noGrp="1"/>
          </p:cNvSpPr>
          <p:nvPr>
            <p:ph idx="1"/>
          </p:nvPr>
        </p:nvSpPr>
        <p:spPr>
          <a:xfrm>
            <a:off x="558094" y="1800725"/>
            <a:ext cx="8025065" cy="746531"/>
          </a:xfrm>
        </p:spPr>
        <p:txBody>
          <a:bodyPr>
            <a:normAutofit/>
          </a:bodyPr>
          <a:lstStyle/>
          <a:p>
            <a:pPr marL="36576" indent="0" algn="ctr">
              <a:buNone/>
            </a:pPr>
            <a:r>
              <a:rPr lang="en-US" sz="2000" b="1" dirty="0">
                <a:solidFill>
                  <a:srgbClr val="FF0000"/>
                </a:solidFill>
              </a:rPr>
              <a:t>Impact of circuit modelling and low energy particles </a:t>
            </a:r>
            <a:br>
              <a:rPr lang="en-US" sz="2000" b="1" dirty="0">
                <a:solidFill>
                  <a:srgbClr val="FF0000"/>
                </a:solidFill>
              </a:rPr>
            </a:br>
            <a:r>
              <a:rPr lang="en-US" sz="2000" b="1" dirty="0">
                <a:solidFill>
                  <a:srgbClr val="FF0000"/>
                </a:solidFill>
              </a:rPr>
              <a:t>on Single-Event Effect rate prediction</a:t>
            </a:r>
          </a:p>
        </p:txBody>
      </p:sp>
      <p:sp>
        <p:nvSpPr>
          <p:cNvPr id="4" name="Footer Placeholder 3">
            <a:extLst>
              <a:ext uri="{FF2B5EF4-FFF2-40B4-BE49-F238E27FC236}">
                <a16:creationId xmlns:a16="http://schemas.microsoft.com/office/drawing/2014/main" id="{C4E6E16B-0673-CF48-B021-D28050B171AF}"/>
              </a:ext>
            </a:extLst>
          </p:cNvPr>
          <p:cNvSpPr>
            <a:spLocks noGrp="1"/>
          </p:cNvSpPr>
          <p:nvPr>
            <p:ph type="ftr" sz="quarter" idx="3"/>
          </p:nvPr>
        </p:nvSpPr>
        <p:spPr/>
        <p:txBody>
          <a:bodyPr/>
          <a:lstStyle/>
          <a:p>
            <a:r>
              <a:rPr lang="en-GB" b="1" dirty="0">
                <a:solidFill>
                  <a:schemeClr val="tx2"/>
                </a:solidFill>
              </a:rPr>
              <a:t>RADNEXT 2</a:t>
            </a:r>
            <a:r>
              <a:rPr lang="en-GB" b="1" baseline="30000" dirty="0">
                <a:solidFill>
                  <a:schemeClr val="tx2"/>
                </a:solidFill>
              </a:rPr>
              <a:t>nd</a:t>
            </a:r>
            <a:r>
              <a:rPr lang="en-GB" b="1" dirty="0">
                <a:solidFill>
                  <a:schemeClr val="tx2"/>
                </a:solidFill>
              </a:rPr>
              <a:t> Annual Meeting</a:t>
            </a:r>
          </a:p>
        </p:txBody>
      </p:sp>
      <p:sp>
        <p:nvSpPr>
          <p:cNvPr id="14" name="Slide Number Placeholder 13">
            <a:extLst>
              <a:ext uri="{FF2B5EF4-FFF2-40B4-BE49-F238E27FC236}">
                <a16:creationId xmlns:a16="http://schemas.microsoft.com/office/drawing/2014/main" id="{34361D58-AD55-24DB-B6B8-9F2F914DE29F}"/>
              </a:ext>
            </a:extLst>
          </p:cNvPr>
          <p:cNvSpPr>
            <a:spLocks noGrp="1"/>
          </p:cNvSpPr>
          <p:nvPr>
            <p:ph type="sldNum" sz="quarter" idx="4"/>
          </p:nvPr>
        </p:nvSpPr>
        <p:spPr/>
        <p:txBody>
          <a:bodyPr/>
          <a:lstStyle/>
          <a:p>
            <a:fld id="{17918391-D411-FE40-AAD7-861AE5233E0E}" type="slidenum">
              <a:rPr lang="en-US" smtClean="0"/>
              <a:pPr/>
              <a:t>3</a:t>
            </a:fld>
            <a:endParaRPr lang="en-US" dirty="0"/>
          </a:p>
        </p:txBody>
      </p:sp>
      <p:sp>
        <p:nvSpPr>
          <p:cNvPr id="12" name="Content Placeholder 2">
            <a:extLst>
              <a:ext uri="{FF2B5EF4-FFF2-40B4-BE49-F238E27FC236}">
                <a16:creationId xmlns:a16="http://schemas.microsoft.com/office/drawing/2014/main" id="{B6F9CFFA-A8BD-6E8F-29A5-0722180EA3B7}"/>
              </a:ext>
            </a:extLst>
          </p:cNvPr>
          <p:cNvSpPr txBox="1">
            <a:spLocks/>
          </p:cNvSpPr>
          <p:nvPr/>
        </p:nvSpPr>
        <p:spPr>
          <a:xfrm>
            <a:off x="558094" y="1031324"/>
            <a:ext cx="8025065" cy="651770"/>
          </a:xfrm>
          <a:prstGeom prst="rect">
            <a:avLst/>
          </a:prstGeom>
        </p:spPr>
        <p:txBody>
          <a:bodyPr vert="horz">
            <a:normAutofit/>
          </a:bodyPr>
          <a:lstStyle>
            <a:lvl1pPr marL="493776" indent="-457200" algn="l" rtl="0" eaLnBrk="1" latinLnBrk="0" hangingPunct="1">
              <a:spcBef>
                <a:spcPct val="20000"/>
              </a:spcBef>
              <a:buClr>
                <a:schemeClr val="tx1"/>
              </a:buClr>
              <a:buSzPct val="80000"/>
              <a:buFont typeface="Arial"/>
              <a:buChar char="•"/>
              <a:defRPr kumimoji="0" sz="1600" kern="1200">
                <a:solidFill>
                  <a:schemeClr val="accent1">
                    <a:lumMod val="10000"/>
                  </a:schemeClr>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1500" kern="1200">
                <a:solidFill>
                  <a:schemeClr val="accent1">
                    <a:lumMod val="10000"/>
                  </a:schemeClr>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1400" kern="1200">
                <a:solidFill>
                  <a:schemeClr val="accent1">
                    <a:lumMod val="10000"/>
                  </a:schemeClr>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1300" i="1" kern="1200">
                <a:solidFill>
                  <a:schemeClr val="accent1">
                    <a:lumMod val="10000"/>
                  </a:schemeClr>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1200" i="1" kern="1200">
                <a:solidFill>
                  <a:schemeClr val="accent1">
                    <a:lumMod val="10000"/>
                  </a:schemeClr>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lgn="ctr">
              <a:buFont typeface="Arial"/>
              <a:buNone/>
            </a:pPr>
            <a:r>
              <a:rPr lang="en-US" dirty="0">
                <a:solidFill>
                  <a:schemeClr val="tx2"/>
                </a:solidFill>
              </a:rPr>
              <a:t>This PhD, in a framework of RADNEXT EU project, will develop and </a:t>
            </a:r>
            <a:br>
              <a:rPr lang="en-US" dirty="0">
                <a:solidFill>
                  <a:schemeClr val="tx2"/>
                </a:solidFill>
              </a:rPr>
            </a:br>
            <a:r>
              <a:rPr lang="en-US" dirty="0">
                <a:solidFill>
                  <a:schemeClr val="tx2"/>
                </a:solidFill>
              </a:rPr>
              <a:t>apply approaches for modelling radiation effects on electronics.</a:t>
            </a:r>
          </a:p>
        </p:txBody>
      </p:sp>
      <p:pic>
        <p:nvPicPr>
          <p:cNvPr id="15" name="Picture 14">
            <a:extLst>
              <a:ext uri="{FF2B5EF4-FFF2-40B4-BE49-F238E27FC236}">
                <a16:creationId xmlns:a16="http://schemas.microsoft.com/office/drawing/2014/main" id="{FB746949-17CC-C8B1-AB2A-DC9559B26E1F}"/>
              </a:ext>
            </a:extLst>
          </p:cNvPr>
          <p:cNvPicPr>
            <a:picLocks noChangeAspect="1"/>
          </p:cNvPicPr>
          <p:nvPr/>
        </p:nvPicPr>
        <p:blipFill>
          <a:blip r:embed="rId3"/>
          <a:stretch>
            <a:fillRect/>
          </a:stretch>
        </p:blipFill>
        <p:spPr>
          <a:xfrm>
            <a:off x="3142175" y="2917931"/>
            <a:ext cx="2050657" cy="776831"/>
          </a:xfrm>
          <a:prstGeom prst="rect">
            <a:avLst/>
          </a:prstGeom>
        </p:spPr>
      </p:pic>
      <p:sp>
        <p:nvSpPr>
          <p:cNvPr id="16" name="TextBox 15">
            <a:extLst>
              <a:ext uri="{FF2B5EF4-FFF2-40B4-BE49-F238E27FC236}">
                <a16:creationId xmlns:a16="http://schemas.microsoft.com/office/drawing/2014/main" id="{613C04BB-F468-54CE-6DB1-2180DD2947AA}"/>
              </a:ext>
            </a:extLst>
          </p:cNvPr>
          <p:cNvSpPr txBox="1"/>
          <p:nvPr/>
        </p:nvSpPr>
        <p:spPr>
          <a:xfrm>
            <a:off x="2147328" y="3798315"/>
            <a:ext cx="4322017" cy="584775"/>
          </a:xfrm>
          <a:prstGeom prst="rect">
            <a:avLst/>
          </a:prstGeom>
          <a:noFill/>
        </p:spPr>
        <p:txBody>
          <a:bodyPr wrap="none" rtlCol="0">
            <a:spAutoFit/>
          </a:bodyPr>
          <a:lstStyle/>
          <a:p>
            <a:pPr algn="ctr"/>
            <a:r>
              <a:rPr lang="fr-FR" sz="1600" dirty="0" err="1">
                <a:solidFill>
                  <a:srgbClr val="0070C0"/>
                </a:solidFill>
              </a:rPr>
              <a:t>RAD</a:t>
            </a:r>
            <a:r>
              <a:rPr lang="fr-FR" sz="1600" dirty="0" err="1">
                <a:solidFill>
                  <a:schemeClr val="bg2">
                    <a:lumMod val="10000"/>
                  </a:schemeClr>
                </a:solidFill>
              </a:rPr>
              <a:t>iation</a:t>
            </a:r>
            <a:r>
              <a:rPr lang="fr-FR" sz="1600" dirty="0">
                <a:solidFill>
                  <a:schemeClr val="bg2">
                    <a:lumMod val="10000"/>
                  </a:schemeClr>
                </a:solidFill>
              </a:rPr>
              <a:t> </a:t>
            </a:r>
            <a:r>
              <a:rPr lang="fr-FR" sz="1600" dirty="0" err="1">
                <a:solidFill>
                  <a:schemeClr val="bg2">
                    <a:lumMod val="10000"/>
                  </a:schemeClr>
                </a:solidFill>
              </a:rPr>
              <a:t>facility</a:t>
            </a:r>
            <a:r>
              <a:rPr lang="fr-FR" sz="1600" dirty="0">
                <a:solidFill>
                  <a:schemeClr val="bg2">
                    <a:lumMod val="10000"/>
                  </a:schemeClr>
                </a:solidFill>
              </a:rPr>
              <a:t> </a:t>
            </a:r>
            <a:r>
              <a:rPr lang="fr-FR" sz="1600" dirty="0">
                <a:solidFill>
                  <a:srgbClr val="0070C0"/>
                </a:solidFill>
              </a:rPr>
              <a:t>N</a:t>
            </a:r>
            <a:r>
              <a:rPr lang="fr-FR" sz="1600" dirty="0">
                <a:solidFill>
                  <a:schemeClr val="bg2">
                    <a:lumMod val="10000"/>
                  </a:schemeClr>
                </a:solidFill>
              </a:rPr>
              <a:t>etwork for the </a:t>
            </a:r>
            <a:r>
              <a:rPr lang="fr-FR" sz="1600" dirty="0">
                <a:solidFill>
                  <a:srgbClr val="0070C0"/>
                </a:solidFill>
              </a:rPr>
              <a:t>E</a:t>
            </a:r>
            <a:r>
              <a:rPr lang="fr-FR" sz="1600" dirty="0">
                <a:solidFill>
                  <a:schemeClr val="bg2">
                    <a:lumMod val="10000"/>
                  </a:schemeClr>
                </a:solidFill>
              </a:rPr>
              <a:t>xploration </a:t>
            </a:r>
            <a:br>
              <a:rPr lang="fr-FR" sz="1600" dirty="0">
                <a:solidFill>
                  <a:schemeClr val="bg2">
                    <a:lumMod val="10000"/>
                  </a:schemeClr>
                </a:solidFill>
              </a:rPr>
            </a:br>
            <a:r>
              <a:rPr lang="fr-FR" sz="1600" dirty="0">
                <a:solidFill>
                  <a:schemeClr val="bg2">
                    <a:lumMod val="10000"/>
                  </a:schemeClr>
                </a:solidFill>
              </a:rPr>
              <a:t>of </a:t>
            </a:r>
            <a:r>
              <a:rPr lang="fr-FR" sz="1600" dirty="0" err="1">
                <a:solidFill>
                  <a:schemeClr val="bg2">
                    <a:lumMod val="10000"/>
                  </a:schemeClr>
                </a:solidFill>
              </a:rPr>
              <a:t>effects</a:t>
            </a:r>
            <a:r>
              <a:rPr lang="fr-FR" sz="1600" dirty="0">
                <a:solidFill>
                  <a:schemeClr val="bg2">
                    <a:lumMod val="10000"/>
                  </a:schemeClr>
                </a:solidFill>
              </a:rPr>
              <a:t> for </a:t>
            </a:r>
            <a:r>
              <a:rPr lang="fr-FR" sz="1600" dirty="0" err="1">
                <a:solidFill>
                  <a:schemeClr val="bg2">
                    <a:lumMod val="10000"/>
                  </a:schemeClr>
                </a:solidFill>
              </a:rPr>
              <a:t>indus</a:t>
            </a:r>
            <a:r>
              <a:rPr lang="fr-FR" sz="1600" dirty="0" err="1">
                <a:solidFill>
                  <a:srgbClr val="0070C0"/>
                </a:solidFill>
              </a:rPr>
              <a:t>T</a:t>
            </a:r>
            <a:r>
              <a:rPr lang="fr-FR" sz="1600" dirty="0" err="1">
                <a:solidFill>
                  <a:schemeClr val="bg2">
                    <a:lumMod val="10000"/>
                  </a:schemeClr>
                </a:solidFill>
              </a:rPr>
              <a:t>ry</a:t>
            </a:r>
            <a:r>
              <a:rPr lang="fr-FR" sz="1600" dirty="0">
                <a:solidFill>
                  <a:schemeClr val="bg2">
                    <a:lumMod val="10000"/>
                  </a:schemeClr>
                </a:solidFill>
              </a:rPr>
              <a:t> and </a:t>
            </a:r>
            <a:r>
              <a:rPr lang="fr-FR" sz="1600" dirty="0" err="1">
                <a:solidFill>
                  <a:schemeClr val="bg2">
                    <a:lumMod val="10000"/>
                  </a:schemeClr>
                </a:solidFill>
              </a:rPr>
              <a:t>research</a:t>
            </a:r>
            <a:endParaRPr lang="en-US" sz="1600" dirty="0">
              <a:solidFill>
                <a:schemeClr val="bg2">
                  <a:lumMod val="10000"/>
                </a:schemeClr>
              </a:solidFill>
            </a:endParaRPr>
          </a:p>
        </p:txBody>
      </p:sp>
      <p:sp>
        <p:nvSpPr>
          <p:cNvPr id="17" name="TextBox 16">
            <a:extLst>
              <a:ext uri="{FF2B5EF4-FFF2-40B4-BE49-F238E27FC236}">
                <a16:creationId xmlns:a16="http://schemas.microsoft.com/office/drawing/2014/main" id="{476A9110-2B91-55B1-B59E-609F3A56BB9C}"/>
              </a:ext>
            </a:extLst>
          </p:cNvPr>
          <p:cNvSpPr txBox="1"/>
          <p:nvPr/>
        </p:nvSpPr>
        <p:spPr>
          <a:xfrm>
            <a:off x="5833454" y="2929238"/>
            <a:ext cx="3188259" cy="584775"/>
          </a:xfrm>
          <a:prstGeom prst="rect">
            <a:avLst/>
          </a:prstGeom>
          <a:noFill/>
        </p:spPr>
        <p:txBody>
          <a:bodyPr wrap="square">
            <a:spAutoFit/>
          </a:bodyPr>
          <a:lstStyle/>
          <a:p>
            <a:pPr marL="36576" indent="0" algn="ctr">
              <a:buNone/>
            </a:pPr>
            <a:r>
              <a:rPr lang="en-US" sz="1600" dirty="0">
                <a:solidFill>
                  <a:schemeClr val="accent6">
                    <a:lumMod val="50000"/>
                  </a:schemeClr>
                </a:solidFill>
              </a:rPr>
              <a:t>WP8/JRA4 </a:t>
            </a:r>
            <a:br>
              <a:rPr lang="en-US" sz="1600" dirty="0">
                <a:solidFill>
                  <a:schemeClr val="accent6">
                    <a:lumMod val="50000"/>
                  </a:schemeClr>
                </a:solidFill>
              </a:rPr>
            </a:br>
            <a:r>
              <a:rPr lang="en-US" sz="1600" dirty="0">
                <a:solidFill>
                  <a:schemeClr val="accent6">
                    <a:lumMod val="50000"/>
                  </a:schemeClr>
                </a:solidFill>
              </a:rPr>
              <a:t>Complementary modelling tools </a:t>
            </a:r>
          </a:p>
        </p:txBody>
      </p:sp>
      <p:sp>
        <p:nvSpPr>
          <p:cNvPr id="18" name="Arrow: Right 17">
            <a:extLst>
              <a:ext uri="{FF2B5EF4-FFF2-40B4-BE49-F238E27FC236}">
                <a16:creationId xmlns:a16="http://schemas.microsoft.com/office/drawing/2014/main" id="{A2AF3D58-59B5-32CA-B860-7323B2E61DEA}"/>
              </a:ext>
            </a:extLst>
          </p:cNvPr>
          <p:cNvSpPr/>
          <p:nvPr/>
        </p:nvSpPr>
        <p:spPr>
          <a:xfrm>
            <a:off x="2420729" y="3130563"/>
            <a:ext cx="448044" cy="297735"/>
          </a:xfrm>
          <a:prstGeom prst="rightArrow">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row: Right 18">
            <a:extLst>
              <a:ext uri="{FF2B5EF4-FFF2-40B4-BE49-F238E27FC236}">
                <a16:creationId xmlns:a16="http://schemas.microsoft.com/office/drawing/2014/main" id="{6C7C4F9F-1503-2F2F-4E58-E4343E3CBDD4}"/>
              </a:ext>
            </a:extLst>
          </p:cNvPr>
          <p:cNvSpPr/>
          <p:nvPr/>
        </p:nvSpPr>
        <p:spPr>
          <a:xfrm>
            <a:off x="5289121" y="3129905"/>
            <a:ext cx="448044" cy="297735"/>
          </a:xfrm>
          <a:prstGeom prst="rightArrow">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2">
            <a:extLst>
              <a:ext uri="{FF2B5EF4-FFF2-40B4-BE49-F238E27FC236}">
                <a16:creationId xmlns:a16="http://schemas.microsoft.com/office/drawing/2014/main" id="{6E20489A-54C5-4668-CDAF-F2BAA34FD3F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6870" y="2875103"/>
            <a:ext cx="1140458" cy="7622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38444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B766C9-D581-8A47-BDE3-C74061D60670}"/>
              </a:ext>
            </a:extLst>
          </p:cNvPr>
          <p:cNvSpPr>
            <a:spLocks noGrp="1"/>
          </p:cNvSpPr>
          <p:nvPr>
            <p:ph type="title"/>
          </p:nvPr>
        </p:nvSpPr>
        <p:spPr/>
        <p:txBody>
          <a:bodyPr/>
          <a:lstStyle/>
          <a:p>
            <a:r>
              <a:rPr lang="en-US" dirty="0"/>
              <a:t>Introduction</a:t>
            </a:r>
          </a:p>
        </p:txBody>
      </p:sp>
      <p:sp>
        <p:nvSpPr>
          <p:cNvPr id="4" name="Footer Placeholder 3">
            <a:extLst>
              <a:ext uri="{FF2B5EF4-FFF2-40B4-BE49-F238E27FC236}">
                <a16:creationId xmlns:a16="http://schemas.microsoft.com/office/drawing/2014/main" id="{C4E6E16B-0673-CF48-B021-D28050B171AF}"/>
              </a:ext>
            </a:extLst>
          </p:cNvPr>
          <p:cNvSpPr>
            <a:spLocks noGrp="1"/>
          </p:cNvSpPr>
          <p:nvPr>
            <p:ph type="ftr" sz="quarter" idx="3"/>
          </p:nvPr>
        </p:nvSpPr>
        <p:spPr/>
        <p:txBody>
          <a:bodyPr/>
          <a:lstStyle/>
          <a:p>
            <a:r>
              <a:rPr lang="en-GB" b="1" dirty="0">
                <a:solidFill>
                  <a:schemeClr val="tx2"/>
                </a:solidFill>
              </a:rPr>
              <a:t>RADNEXT 2</a:t>
            </a:r>
            <a:r>
              <a:rPr lang="en-GB" b="1" baseline="30000" dirty="0">
                <a:solidFill>
                  <a:schemeClr val="tx2"/>
                </a:solidFill>
              </a:rPr>
              <a:t>nd</a:t>
            </a:r>
            <a:r>
              <a:rPr lang="en-GB" b="1" dirty="0">
                <a:solidFill>
                  <a:schemeClr val="tx2"/>
                </a:solidFill>
              </a:rPr>
              <a:t> Annual Meeting</a:t>
            </a:r>
          </a:p>
        </p:txBody>
      </p:sp>
      <p:sp>
        <p:nvSpPr>
          <p:cNvPr id="8" name="Content Placeholder 2">
            <a:extLst>
              <a:ext uri="{FF2B5EF4-FFF2-40B4-BE49-F238E27FC236}">
                <a16:creationId xmlns:a16="http://schemas.microsoft.com/office/drawing/2014/main" id="{E7A29F36-014A-E3F0-5C74-FDC5984AEC8C}"/>
              </a:ext>
            </a:extLst>
          </p:cNvPr>
          <p:cNvSpPr txBox="1">
            <a:spLocks/>
          </p:cNvSpPr>
          <p:nvPr/>
        </p:nvSpPr>
        <p:spPr>
          <a:xfrm>
            <a:off x="372978" y="1792239"/>
            <a:ext cx="8375237" cy="2193072"/>
          </a:xfrm>
          <a:prstGeom prst="rect">
            <a:avLst/>
          </a:prstGeom>
        </p:spPr>
        <p:txBody>
          <a:bodyPr vert="horz">
            <a:noAutofit/>
          </a:bodyPr>
          <a:lstStyle>
            <a:lvl1pPr marL="493776" indent="-457200" algn="l" rtl="0" eaLnBrk="1" latinLnBrk="0" hangingPunct="1">
              <a:spcBef>
                <a:spcPct val="20000"/>
              </a:spcBef>
              <a:buClr>
                <a:schemeClr val="tx1"/>
              </a:buClr>
              <a:buSzPct val="80000"/>
              <a:buFont typeface="Arial"/>
              <a:buChar char="•"/>
              <a:defRPr kumimoji="0" sz="16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15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1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13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12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a:buFont typeface="Wingdings" panose="05000000000000000000" pitchFamily="2" charset="2"/>
              <a:buChar char="q"/>
            </a:pPr>
            <a:r>
              <a:rPr lang="en-US" sz="1400" b="1" dirty="0">
                <a:solidFill>
                  <a:schemeClr val="accent1">
                    <a:lumMod val="10000"/>
                  </a:schemeClr>
                </a:solidFill>
              </a:rPr>
              <a:t>Impact of low energy protons and neutrons on SEU rate prediction</a:t>
            </a:r>
          </a:p>
          <a:p>
            <a:pPr marL="36576" indent="0" algn="just">
              <a:buNone/>
            </a:pPr>
            <a:r>
              <a:rPr lang="en-US" sz="1200" b="1" dirty="0">
                <a:solidFill>
                  <a:srgbClr val="00B050"/>
                </a:solidFill>
              </a:rPr>
              <a:t>	</a:t>
            </a:r>
            <a:r>
              <a:rPr lang="en-US" sz="1400" dirty="0">
                <a:solidFill>
                  <a:srgbClr val="00B050"/>
                </a:solidFill>
              </a:rPr>
              <a:t>D8.1 Simulation results of the importance of 1-10Mev energy range on the SER for neutrons</a:t>
            </a:r>
            <a:endParaRPr lang="en-US" sz="1200" dirty="0">
              <a:solidFill>
                <a:srgbClr val="00B050"/>
              </a:solidFill>
            </a:endParaRPr>
          </a:p>
          <a:p>
            <a:pPr marL="36576" indent="0" algn="just">
              <a:buNone/>
            </a:pPr>
            <a:r>
              <a:rPr lang="en-US" sz="1400" dirty="0">
                <a:solidFill>
                  <a:srgbClr val="FFC000"/>
                </a:solidFill>
              </a:rPr>
              <a:t>	D8.3 Recommendation for simulating low energy protons</a:t>
            </a:r>
            <a:endParaRPr lang="en-US" sz="1400" b="1" dirty="0">
              <a:solidFill>
                <a:srgbClr val="FFC000"/>
              </a:solidFill>
            </a:endParaRPr>
          </a:p>
          <a:p>
            <a:pPr algn="just">
              <a:lnSpc>
                <a:spcPct val="150000"/>
              </a:lnSpc>
              <a:buFont typeface="Wingdings" panose="05000000000000000000" pitchFamily="2" charset="2"/>
              <a:buChar char="q"/>
            </a:pPr>
            <a:r>
              <a:rPr lang="en-US" sz="1400" b="1" dirty="0">
                <a:solidFill>
                  <a:schemeClr val="accent6">
                    <a:lumMod val="50000"/>
                  </a:schemeClr>
                </a:solidFill>
              </a:rPr>
              <a:t>Circuit level modeling </a:t>
            </a:r>
          </a:p>
          <a:p>
            <a:pPr marL="36576" indent="0" algn="just">
              <a:buNone/>
            </a:pPr>
            <a:r>
              <a:rPr lang="en-US" sz="1400" dirty="0">
                <a:solidFill>
                  <a:srgbClr val="FFC000"/>
                </a:solidFill>
              </a:rPr>
              <a:t>	D8.4 Simulation results and report on circuit modeling</a:t>
            </a:r>
          </a:p>
          <a:p>
            <a:pPr algn="just">
              <a:lnSpc>
                <a:spcPct val="150000"/>
              </a:lnSpc>
              <a:buFont typeface="Wingdings" panose="05000000000000000000" pitchFamily="2" charset="2"/>
              <a:buChar char="q"/>
            </a:pPr>
            <a:r>
              <a:rPr lang="en-US" sz="1400" b="1" dirty="0">
                <a:solidFill>
                  <a:schemeClr val="accent1">
                    <a:lumMod val="10000"/>
                  </a:schemeClr>
                </a:solidFill>
              </a:rPr>
              <a:t>Impact of layout and input vector on SET Cross Section calculation</a:t>
            </a:r>
          </a:p>
          <a:p>
            <a:pPr algn="just">
              <a:lnSpc>
                <a:spcPct val="150000"/>
              </a:lnSpc>
              <a:buFont typeface="Wingdings" panose="05000000000000000000" pitchFamily="2" charset="2"/>
              <a:buChar char="q"/>
            </a:pPr>
            <a:r>
              <a:rPr lang="en-US" sz="1400" b="1" dirty="0">
                <a:solidFill>
                  <a:schemeClr val="accent1">
                    <a:lumMod val="10000"/>
                  </a:schemeClr>
                </a:solidFill>
              </a:rPr>
              <a:t>Experimental part</a:t>
            </a:r>
            <a:endParaRPr lang="en-US" sz="1400" dirty="0">
              <a:solidFill>
                <a:schemeClr val="accent1">
                  <a:lumMod val="10000"/>
                </a:schemeClr>
              </a:solidFill>
            </a:endParaRPr>
          </a:p>
          <a:p>
            <a:pPr marL="36576" indent="0" algn="just">
              <a:buNone/>
            </a:pPr>
            <a:endParaRPr lang="en-US" sz="1200" b="0" i="0" u="none" strike="noStrike" baseline="0" dirty="0">
              <a:solidFill>
                <a:srgbClr val="000000"/>
              </a:solidFill>
              <a:latin typeface="Times New Roman" panose="02020603050405020304" pitchFamily="18" charset="0"/>
            </a:endParaRPr>
          </a:p>
        </p:txBody>
      </p:sp>
      <p:sp>
        <p:nvSpPr>
          <p:cNvPr id="14" name="Slide Number Placeholder 13">
            <a:extLst>
              <a:ext uri="{FF2B5EF4-FFF2-40B4-BE49-F238E27FC236}">
                <a16:creationId xmlns:a16="http://schemas.microsoft.com/office/drawing/2014/main" id="{34361D58-AD55-24DB-B6B8-9F2F914DE29F}"/>
              </a:ext>
            </a:extLst>
          </p:cNvPr>
          <p:cNvSpPr>
            <a:spLocks noGrp="1"/>
          </p:cNvSpPr>
          <p:nvPr>
            <p:ph type="sldNum" sz="quarter" idx="4"/>
          </p:nvPr>
        </p:nvSpPr>
        <p:spPr/>
        <p:txBody>
          <a:bodyPr/>
          <a:lstStyle/>
          <a:p>
            <a:fld id="{17918391-D411-FE40-AAD7-861AE5233E0E}" type="slidenum">
              <a:rPr lang="en-US" smtClean="0"/>
              <a:pPr/>
              <a:t>4</a:t>
            </a:fld>
            <a:endParaRPr lang="en-US" dirty="0"/>
          </a:p>
        </p:txBody>
      </p:sp>
      <p:sp>
        <p:nvSpPr>
          <p:cNvPr id="6" name="Arrow: Right 5">
            <a:extLst>
              <a:ext uri="{FF2B5EF4-FFF2-40B4-BE49-F238E27FC236}">
                <a16:creationId xmlns:a16="http://schemas.microsoft.com/office/drawing/2014/main" id="{FE35DDEF-099F-C664-390C-D1537DD0C7A8}"/>
              </a:ext>
            </a:extLst>
          </p:cNvPr>
          <p:cNvSpPr/>
          <p:nvPr/>
        </p:nvSpPr>
        <p:spPr>
          <a:xfrm>
            <a:off x="181181" y="2696545"/>
            <a:ext cx="214604" cy="199054"/>
          </a:xfrm>
          <a:prstGeom prst="rightArrow">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9" name="Content Placeholder 2">
            <a:extLst>
              <a:ext uri="{FF2B5EF4-FFF2-40B4-BE49-F238E27FC236}">
                <a16:creationId xmlns:a16="http://schemas.microsoft.com/office/drawing/2014/main" id="{625A8686-33CD-7968-B154-42D8DD362ABB}"/>
              </a:ext>
            </a:extLst>
          </p:cNvPr>
          <p:cNvSpPr txBox="1">
            <a:spLocks/>
          </p:cNvSpPr>
          <p:nvPr/>
        </p:nvSpPr>
        <p:spPr>
          <a:xfrm>
            <a:off x="558094" y="1011680"/>
            <a:ext cx="8025065" cy="950176"/>
          </a:xfrm>
          <a:prstGeom prst="rect">
            <a:avLst/>
          </a:prstGeom>
        </p:spPr>
        <p:txBody>
          <a:bodyPr vert="horz">
            <a:normAutofit/>
          </a:bodyPr>
          <a:lstStyle>
            <a:lvl1pPr marL="493776" indent="-457200" algn="l" rtl="0" eaLnBrk="1" latinLnBrk="0" hangingPunct="1">
              <a:spcBef>
                <a:spcPct val="20000"/>
              </a:spcBef>
              <a:buClr>
                <a:schemeClr val="tx1"/>
              </a:buClr>
              <a:buSzPct val="80000"/>
              <a:buFont typeface="Arial"/>
              <a:buChar char="•"/>
              <a:defRPr kumimoji="0" sz="1600" kern="1200">
                <a:solidFill>
                  <a:schemeClr val="accent1">
                    <a:lumMod val="10000"/>
                  </a:schemeClr>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1500" kern="1200">
                <a:solidFill>
                  <a:schemeClr val="accent1">
                    <a:lumMod val="10000"/>
                  </a:schemeClr>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1400" kern="1200">
                <a:solidFill>
                  <a:schemeClr val="accent1">
                    <a:lumMod val="10000"/>
                  </a:schemeClr>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1300" i="1" kern="1200">
                <a:solidFill>
                  <a:schemeClr val="accent1">
                    <a:lumMod val="10000"/>
                  </a:schemeClr>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1200" i="1" kern="1200">
                <a:solidFill>
                  <a:schemeClr val="accent1">
                    <a:lumMod val="10000"/>
                  </a:schemeClr>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lgn="ctr">
              <a:buFont typeface="Arial"/>
              <a:buNone/>
            </a:pPr>
            <a:r>
              <a:rPr lang="en-US" sz="2000" b="1" dirty="0">
                <a:solidFill>
                  <a:srgbClr val="FF0000"/>
                </a:solidFill>
              </a:rPr>
              <a:t>Impact of circuit modelling and low energy particles </a:t>
            </a:r>
            <a:br>
              <a:rPr lang="en-US" sz="2000" b="1" dirty="0">
                <a:solidFill>
                  <a:srgbClr val="FF0000"/>
                </a:solidFill>
              </a:rPr>
            </a:br>
            <a:r>
              <a:rPr lang="en-US" sz="2000" b="1" dirty="0">
                <a:solidFill>
                  <a:srgbClr val="FF0000"/>
                </a:solidFill>
              </a:rPr>
              <a:t>on Single-Event Effect rate prediction</a:t>
            </a:r>
          </a:p>
        </p:txBody>
      </p:sp>
    </p:spTree>
    <p:extLst>
      <p:ext uri="{BB962C8B-B14F-4D97-AF65-F5344CB8AC3E}">
        <p14:creationId xmlns:p14="http://schemas.microsoft.com/office/powerpoint/2010/main" val="40343741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B766C9-D581-8A47-BDE3-C74061D60670}"/>
              </a:ext>
            </a:extLst>
          </p:cNvPr>
          <p:cNvSpPr>
            <a:spLocks noGrp="1"/>
          </p:cNvSpPr>
          <p:nvPr>
            <p:ph type="title"/>
          </p:nvPr>
        </p:nvSpPr>
        <p:spPr/>
        <p:txBody>
          <a:bodyPr/>
          <a:lstStyle/>
          <a:p>
            <a:r>
              <a:rPr lang="en-US" dirty="0"/>
              <a:t>Circuit level modeling</a:t>
            </a:r>
          </a:p>
        </p:txBody>
      </p:sp>
      <p:sp>
        <p:nvSpPr>
          <p:cNvPr id="4" name="Footer Placeholder 3">
            <a:extLst>
              <a:ext uri="{FF2B5EF4-FFF2-40B4-BE49-F238E27FC236}">
                <a16:creationId xmlns:a16="http://schemas.microsoft.com/office/drawing/2014/main" id="{C4E6E16B-0673-CF48-B021-D28050B171AF}"/>
              </a:ext>
            </a:extLst>
          </p:cNvPr>
          <p:cNvSpPr>
            <a:spLocks noGrp="1"/>
          </p:cNvSpPr>
          <p:nvPr>
            <p:ph type="ftr" sz="quarter" idx="3"/>
          </p:nvPr>
        </p:nvSpPr>
        <p:spPr/>
        <p:txBody>
          <a:bodyPr/>
          <a:lstStyle/>
          <a:p>
            <a:r>
              <a:rPr lang="en-GB" b="1" dirty="0">
                <a:solidFill>
                  <a:schemeClr val="tx2"/>
                </a:solidFill>
              </a:rPr>
              <a:t>RADNEXT 2</a:t>
            </a:r>
            <a:r>
              <a:rPr lang="en-GB" b="1" baseline="30000" dirty="0">
                <a:solidFill>
                  <a:schemeClr val="tx2"/>
                </a:solidFill>
              </a:rPr>
              <a:t>nd</a:t>
            </a:r>
            <a:r>
              <a:rPr lang="en-GB" b="1" dirty="0">
                <a:solidFill>
                  <a:schemeClr val="tx2"/>
                </a:solidFill>
              </a:rPr>
              <a:t> Annual Meeting</a:t>
            </a:r>
          </a:p>
        </p:txBody>
      </p:sp>
      <p:sp>
        <p:nvSpPr>
          <p:cNvPr id="14" name="Slide Number Placeholder 13">
            <a:extLst>
              <a:ext uri="{FF2B5EF4-FFF2-40B4-BE49-F238E27FC236}">
                <a16:creationId xmlns:a16="http://schemas.microsoft.com/office/drawing/2014/main" id="{34361D58-AD55-24DB-B6B8-9F2F914DE29F}"/>
              </a:ext>
            </a:extLst>
          </p:cNvPr>
          <p:cNvSpPr>
            <a:spLocks noGrp="1"/>
          </p:cNvSpPr>
          <p:nvPr>
            <p:ph type="sldNum" sz="quarter" idx="4"/>
          </p:nvPr>
        </p:nvSpPr>
        <p:spPr/>
        <p:txBody>
          <a:bodyPr/>
          <a:lstStyle/>
          <a:p>
            <a:fld id="{17918391-D411-FE40-AAD7-861AE5233E0E}" type="slidenum">
              <a:rPr lang="en-US" smtClean="0"/>
              <a:pPr/>
              <a:t>5</a:t>
            </a:fld>
            <a:endParaRPr lang="en-US" dirty="0"/>
          </a:p>
        </p:txBody>
      </p:sp>
      <p:pic>
        <p:nvPicPr>
          <p:cNvPr id="31" name="Picture 30">
            <a:extLst>
              <a:ext uri="{FF2B5EF4-FFF2-40B4-BE49-F238E27FC236}">
                <a16:creationId xmlns:a16="http://schemas.microsoft.com/office/drawing/2014/main" id="{C702050C-FC35-23EA-3D67-3D1B3B52F400}"/>
              </a:ext>
            </a:extLst>
          </p:cNvPr>
          <p:cNvPicPr>
            <a:picLocks noChangeAspect="1"/>
          </p:cNvPicPr>
          <p:nvPr/>
        </p:nvPicPr>
        <p:blipFill>
          <a:blip r:embed="rId3"/>
          <a:stretch>
            <a:fillRect/>
          </a:stretch>
        </p:blipFill>
        <p:spPr>
          <a:xfrm>
            <a:off x="283107" y="1622236"/>
            <a:ext cx="8575040" cy="2084912"/>
          </a:xfrm>
          <a:prstGeom prst="rect">
            <a:avLst/>
          </a:prstGeom>
        </p:spPr>
      </p:pic>
      <p:pic>
        <p:nvPicPr>
          <p:cNvPr id="3" name="Picture 2">
            <a:extLst>
              <a:ext uri="{FF2B5EF4-FFF2-40B4-BE49-F238E27FC236}">
                <a16:creationId xmlns:a16="http://schemas.microsoft.com/office/drawing/2014/main" id="{3C91F0D6-98DD-E008-2F38-F5F00744CAD7}"/>
              </a:ext>
            </a:extLst>
          </p:cNvPr>
          <p:cNvPicPr>
            <a:picLocks noChangeAspect="1"/>
          </p:cNvPicPr>
          <p:nvPr/>
        </p:nvPicPr>
        <p:blipFill rotWithShape="1">
          <a:blip r:embed="rId3"/>
          <a:srcRect l="77314" t="6135" r="3078" b="90814"/>
          <a:stretch/>
        </p:blipFill>
        <p:spPr>
          <a:xfrm>
            <a:off x="6806381" y="1814052"/>
            <a:ext cx="1877674" cy="196340"/>
          </a:xfrm>
          <a:prstGeom prst="rect">
            <a:avLst/>
          </a:prstGeom>
        </p:spPr>
      </p:pic>
    </p:spTree>
    <p:extLst>
      <p:ext uri="{BB962C8B-B14F-4D97-AF65-F5344CB8AC3E}">
        <p14:creationId xmlns:p14="http://schemas.microsoft.com/office/powerpoint/2010/main" val="37702154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B766C9-D581-8A47-BDE3-C74061D60670}"/>
              </a:ext>
            </a:extLst>
          </p:cNvPr>
          <p:cNvSpPr>
            <a:spLocks noGrp="1"/>
          </p:cNvSpPr>
          <p:nvPr>
            <p:ph type="title"/>
          </p:nvPr>
        </p:nvSpPr>
        <p:spPr/>
        <p:txBody>
          <a:bodyPr/>
          <a:lstStyle/>
          <a:p>
            <a:r>
              <a:rPr lang="en-US" dirty="0"/>
              <a:t>Circuit level modeling</a:t>
            </a:r>
          </a:p>
        </p:txBody>
      </p:sp>
      <p:sp>
        <p:nvSpPr>
          <p:cNvPr id="4" name="Footer Placeholder 3">
            <a:extLst>
              <a:ext uri="{FF2B5EF4-FFF2-40B4-BE49-F238E27FC236}">
                <a16:creationId xmlns:a16="http://schemas.microsoft.com/office/drawing/2014/main" id="{C4E6E16B-0673-CF48-B021-D28050B171AF}"/>
              </a:ext>
            </a:extLst>
          </p:cNvPr>
          <p:cNvSpPr>
            <a:spLocks noGrp="1"/>
          </p:cNvSpPr>
          <p:nvPr>
            <p:ph type="ftr" sz="quarter" idx="3"/>
          </p:nvPr>
        </p:nvSpPr>
        <p:spPr/>
        <p:txBody>
          <a:bodyPr/>
          <a:lstStyle/>
          <a:p>
            <a:r>
              <a:rPr lang="en-GB" b="1" dirty="0">
                <a:solidFill>
                  <a:schemeClr val="tx2"/>
                </a:solidFill>
              </a:rPr>
              <a:t>RADNEXT 2</a:t>
            </a:r>
            <a:r>
              <a:rPr lang="en-GB" b="1" baseline="30000" dirty="0">
                <a:solidFill>
                  <a:schemeClr val="tx2"/>
                </a:solidFill>
              </a:rPr>
              <a:t>nd</a:t>
            </a:r>
            <a:r>
              <a:rPr lang="en-GB" b="1" dirty="0">
                <a:solidFill>
                  <a:schemeClr val="tx2"/>
                </a:solidFill>
              </a:rPr>
              <a:t> Annual Meeting</a:t>
            </a:r>
          </a:p>
        </p:txBody>
      </p:sp>
      <p:sp>
        <p:nvSpPr>
          <p:cNvPr id="14" name="Slide Number Placeholder 13">
            <a:extLst>
              <a:ext uri="{FF2B5EF4-FFF2-40B4-BE49-F238E27FC236}">
                <a16:creationId xmlns:a16="http://schemas.microsoft.com/office/drawing/2014/main" id="{34361D58-AD55-24DB-B6B8-9F2F914DE29F}"/>
              </a:ext>
            </a:extLst>
          </p:cNvPr>
          <p:cNvSpPr>
            <a:spLocks noGrp="1"/>
          </p:cNvSpPr>
          <p:nvPr>
            <p:ph type="sldNum" sz="quarter" idx="4"/>
          </p:nvPr>
        </p:nvSpPr>
        <p:spPr/>
        <p:txBody>
          <a:bodyPr/>
          <a:lstStyle/>
          <a:p>
            <a:fld id="{17918391-D411-FE40-AAD7-861AE5233E0E}" type="slidenum">
              <a:rPr lang="en-US" smtClean="0"/>
              <a:pPr/>
              <a:t>6</a:t>
            </a:fld>
            <a:endParaRPr lang="en-US" dirty="0"/>
          </a:p>
        </p:txBody>
      </p:sp>
      <p:pic>
        <p:nvPicPr>
          <p:cNvPr id="5" name="Picture 4">
            <a:extLst>
              <a:ext uri="{FF2B5EF4-FFF2-40B4-BE49-F238E27FC236}">
                <a16:creationId xmlns:a16="http://schemas.microsoft.com/office/drawing/2014/main" id="{7E33BF70-4DE2-E05F-CB3C-3F04A5FA5165}"/>
              </a:ext>
            </a:extLst>
          </p:cNvPr>
          <p:cNvPicPr>
            <a:picLocks noChangeAspect="1"/>
          </p:cNvPicPr>
          <p:nvPr/>
        </p:nvPicPr>
        <p:blipFill>
          <a:blip r:embed="rId3"/>
          <a:stretch>
            <a:fillRect/>
          </a:stretch>
        </p:blipFill>
        <p:spPr>
          <a:xfrm>
            <a:off x="5153025" y="2123612"/>
            <a:ext cx="2459287" cy="1695726"/>
          </a:xfrm>
          <a:prstGeom prst="rect">
            <a:avLst/>
          </a:prstGeom>
        </p:spPr>
      </p:pic>
      <p:sp>
        <p:nvSpPr>
          <p:cNvPr id="7" name="TextBox 6">
            <a:extLst>
              <a:ext uri="{FF2B5EF4-FFF2-40B4-BE49-F238E27FC236}">
                <a16:creationId xmlns:a16="http://schemas.microsoft.com/office/drawing/2014/main" id="{6C03D22E-44F6-7C9C-94D5-65DD604AACEB}"/>
              </a:ext>
            </a:extLst>
          </p:cNvPr>
          <p:cNvSpPr txBox="1"/>
          <p:nvPr/>
        </p:nvSpPr>
        <p:spPr>
          <a:xfrm>
            <a:off x="487720" y="1232471"/>
            <a:ext cx="3623388" cy="2831544"/>
          </a:xfrm>
          <a:prstGeom prst="rect">
            <a:avLst/>
          </a:prstGeom>
          <a:noFill/>
        </p:spPr>
        <p:txBody>
          <a:bodyPr wrap="square">
            <a:spAutoFit/>
          </a:bodyPr>
          <a:lstStyle/>
          <a:p>
            <a:pPr algn="just">
              <a:lnSpc>
                <a:spcPct val="100000"/>
              </a:lnSpc>
            </a:pPr>
            <a:r>
              <a:rPr lang="en-US" sz="1600" dirty="0">
                <a:solidFill>
                  <a:schemeClr val="accent6">
                    <a:lumMod val="50000"/>
                  </a:schemeClr>
                </a:solidFill>
              </a:rPr>
              <a:t>The PredicSEE is an MC tool based on Simplified electrical model and aims to simulate radiation induced SEE in MOS technologies.</a:t>
            </a:r>
          </a:p>
          <a:p>
            <a:pPr algn="just">
              <a:lnSpc>
                <a:spcPct val="100000"/>
              </a:lnSpc>
            </a:pPr>
            <a:endParaRPr lang="en-US" sz="1600" dirty="0">
              <a:solidFill>
                <a:schemeClr val="accent6">
                  <a:lumMod val="50000"/>
                </a:schemeClr>
              </a:solidFill>
            </a:endParaRPr>
          </a:p>
          <a:p>
            <a:pPr algn="just">
              <a:lnSpc>
                <a:spcPct val="100000"/>
              </a:lnSpc>
            </a:pPr>
            <a:r>
              <a:rPr lang="en-US" sz="1600" dirty="0">
                <a:solidFill>
                  <a:schemeClr val="accent6">
                    <a:lumMod val="50000"/>
                  </a:schemeClr>
                </a:solidFill>
              </a:rPr>
              <a:t>Use the diffusion-collection model.</a:t>
            </a:r>
          </a:p>
          <a:p>
            <a:pPr algn="just">
              <a:lnSpc>
                <a:spcPct val="100000"/>
              </a:lnSpc>
            </a:pPr>
            <a:endParaRPr lang="en-US" sz="1600" dirty="0">
              <a:solidFill>
                <a:schemeClr val="accent6">
                  <a:lumMod val="50000"/>
                </a:schemeClr>
              </a:solidFill>
            </a:endParaRPr>
          </a:p>
          <a:p>
            <a:pPr algn="just">
              <a:lnSpc>
                <a:spcPct val="100000"/>
              </a:lnSpc>
            </a:pPr>
            <a:r>
              <a:rPr lang="en-US" sz="1600" dirty="0">
                <a:solidFill>
                  <a:schemeClr val="accent6">
                    <a:lumMod val="50000"/>
                  </a:schemeClr>
                </a:solidFill>
              </a:rPr>
              <a:t>Apply MC simulations to simulates the passage of ions, neutrons, or protons particles across the device.</a:t>
            </a:r>
          </a:p>
          <a:p>
            <a:pPr algn="just">
              <a:lnSpc>
                <a:spcPct val="100000"/>
              </a:lnSpc>
            </a:pPr>
            <a:endParaRPr lang="en-US" sz="1800" dirty="0">
              <a:solidFill>
                <a:schemeClr val="accent6">
                  <a:lumMod val="50000"/>
                </a:schemeClr>
              </a:solidFill>
            </a:endParaRPr>
          </a:p>
        </p:txBody>
      </p:sp>
      <p:sp>
        <p:nvSpPr>
          <p:cNvPr id="8" name="TextBox 7">
            <a:extLst>
              <a:ext uri="{FF2B5EF4-FFF2-40B4-BE49-F238E27FC236}">
                <a16:creationId xmlns:a16="http://schemas.microsoft.com/office/drawing/2014/main" id="{6EC73CA1-30B9-6D3D-2782-526D612D2D8C}"/>
              </a:ext>
            </a:extLst>
          </p:cNvPr>
          <p:cNvSpPr txBox="1"/>
          <p:nvPr/>
        </p:nvSpPr>
        <p:spPr>
          <a:xfrm>
            <a:off x="4315126" y="3843058"/>
            <a:ext cx="4126067" cy="646331"/>
          </a:xfrm>
          <a:prstGeom prst="rect">
            <a:avLst/>
          </a:prstGeom>
          <a:noFill/>
        </p:spPr>
        <p:txBody>
          <a:bodyPr wrap="square">
            <a:spAutoFit/>
          </a:bodyPr>
          <a:lstStyle/>
          <a:p>
            <a:pPr algn="just"/>
            <a:r>
              <a:rPr lang="en-US" sz="1200" b="1" dirty="0">
                <a:solidFill>
                  <a:srgbClr val="FF0000"/>
                </a:solidFill>
              </a:rPr>
              <a:t>The simplified model is defined based I</a:t>
            </a:r>
            <a:r>
              <a:rPr lang="en-US" sz="1200" b="1" baseline="-25000" dirty="0">
                <a:solidFill>
                  <a:srgbClr val="FF0000"/>
                </a:solidFill>
              </a:rPr>
              <a:t>DS</a:t>
            </a:r>
            <a:r>
              <a:rPr lang="en-US" sz="1200" b="1" dirty="0">
                <a:solidFill>
                  <a:srgbClr val="FF0000"/>
                </a:solidFill>
              </a:rPr>
              <a:t> vs V</a:t>
            </a:r>
            <a:r>
              <a:rPr lang="en-US" sz="1200" b="1" baseline="-25000" dirty="0">
                <a:solidFill>
                  <a:srgbClr val="FF0000"/>
                </a:solidFill>
              </a:rPr>
              <a:t>DS</a:t>
            </a:r>
            <a:r>
              <a:rPr lang="en-US" sz="1200" b="1" dirty="0">
                <a:solidFill>
                  <a:srgbClr val="FF0000"/>
                </a:solidFill>
              </a:rPr>
              <a:t> for different V</a:t>
            </a:r>
            <a:r>
              <a:rPr lang="en-US" sz="1200" b="1" baseline="-25000" dirty="0">
                <a:solidFill>
                  <a:srgbClr val="FF0000"/>
                </a:solidFill>
              </a:rPr>
              <a:t>GS</a:t>
            </a:r>
            <a:r>
              <a:rPr lang="en-US" sz="1200" b="1" dirty="0">
                <a:solidFill>
                  <a:srgbClr val="FF0000"/>
                </a:solidFill>
              </a:rPr>
              <a:t>, replacing the structure of the transistor by a current source. </a:t>
            </a:r>
          </a:p>
        </p:txBody>
      </p:sp>
      <p:pic>
        <p:nvPicPr>
          <p:cNvPr id="3" name="Picture 2">
            <a:extLst>
              <a:ext uri="{FF2B5EF4-FFF2-40B4-BE49-F238E27FC236}">
                <a16:creationId xmlns:a16="http://schemas.microsoft.com/office/drawing/2014/main" id="{6B9713F5-38F1-F85B-B32D-92D4AE22D7D8}"/>
              </a:ext>
            </a:extLst>
          </p:cNvPr>
          <p:cNvPicPr>
            <a:picLocks noChangeAspect="1"/>
          </p:cNvPicPr>
          <p:nvPr/>
        </p:nvPicPr>
        <p:blipFill>
          <a:blip r:embed="rId4"/>
          <a:stretch>
            <a:fillRect/>
          </a:stretch>
        </p:blipFill>
        <p:spPr>
          <a:xfrm>
            <a:off x="5143507" y="315181"/>
            <a:ext cx="2468805" cy="1695726"/>
          </a:xfrm>
          <a:prstGeom prst="rect">
            <a:avLst/>
          </a:prstGeom>
        </p:spPr>
      </p:pic>
    </p:spTree>
    <p:extLst>
      <p:ext uri="{BB962C8B-B14F-4D97-AF65-F5344CB8AC3E}">
        <p14:creationId xmlns:p14="http://schemas.microsoft.com/office/powerpoint/2010/main" val="29454450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B766C9-D581-8A47-BDE3-C74061D60670}"/>
              </a:ext>
            </a:extLst>
          </p:cNvPr>
          <p:cNvSpPr>
            <a:spLocks noGrp="1"/>
          </p:cNvSpPr>
          <p:nvPr>
            <p:ph type="title"/>
          </p:nvPr>
        </p:nvSpPr>
        <p:spPr/>
        <p:txBody>
          <a:bodyPr/>
          <a:lstStyle/>
          <a:p>
            <a:r>
              <a:rPr lang="en-US" dirty="0"/>
              <a:t>Circuit level modeling</a:t>
            </a:r>
          </a:p>
        </p:txBody>
      </p:sp>
      <p:sp>
        <p:nvSpPr>
          <p:cNvPr id="4" name="Footer Placeholder 3">
            <a:extLst>
              <a:ext uri="{FF2B5EF4-FFF2-40B4-BE49-F238E27FC236}">
                <a16:creationId xmlns:a16="http://schemas.microsoft.com/office/drawing/2014/main" id="{C4E6E16B-0673-CF48-B021-D28050B171AF}"/>
              </a:ext>
            </a:extLst>
          </p:cNvPr>
          <p:cNvSpPr>
            <a:spLocks noGrp="1"/>
          </p:cNvSpPr>
          <p:nvPr>
            <p:ph type="ftr" sz="quarter" idx="3"/>
          </p:nvPr>
        </p:nvSpPr>
        <p:spPr/>
        <p:txBody>
          <a:bodyPr/>
          <a:lstStyle/>
          <a:p>
            <a:r>
              <a:rPr lang="en-GB" b="1" dirty="0">
                <a:solidFill>
                  <a:schemeClr val="tx2"/>
                </a:solidFill>
              </a:rPr>
              <a:t>RADNEXT 2</a:t>
            </a:r>
            <a:r>
              <a:rPr lang="en-GB" b="1" baseline="30000" dirty="0">
                <a:solidFill>
                  <a:schemeClr val="tx2"/>
                </a:solidFill>
              </a:rPr>
              <a:t>nd</a:t>
            </a:r>
            <a:r>
              <a:rPr lang="en-GB" b="1" dirty="0">
                <a:solidFill>
                  <a:schemeClr val="tx2"/>
                </a:solidFill>
              </a:rPr>
              <a:t> Annual Meeting</a:t>
            </a:r>
          </a:p>
        </p:txBody>
      </p:sp>
      <p:sp>
        <p:nvSpPr>
          <p:cNvPr id="14" name="Slide Number Placeholder 13">
            <a:extLst>
              <a:ext uri="{FF2B5EF4-FFF2-40B4-BE49-F238E27FC236}">
                <a16:creationId xmlns:a16="http://schemas.microsoft.com/office/drawing/2014/main" id="{34361D58-AD55-24DB-B6B8-9F2F914DE29F}"/>
              </a:ext>
            </a:extLst>
          </p:cNvPr>
          <p:cNvSpPr>
            <a:spLocks noGrp="1"/>
          </p:cNvSpPr>
          <p:nvPr>
            <p:ph type="sldNum" sz="quarter" idx="4"/>
          </p:nvPr>
        </p:nvSpPr>
        <p:spPr/>
        <p:txBody>
          <a:bodyPr/>
          <a:lstStyle/>
          <a:p>
            <a:fld id="{17918391-D411-FE40-AAD7-861AE5233E0E}" type="slidenum">
              <a:rPr lang="en-US" smtClean="0"/>
              <a:pPr/>
              <a:t>7</a:t>
            </a:fld>
            <a:endParaRPr lang="en-US" dirty="0"/>
          </a:p>
        </p:txBody>
      </p:sp>
      <p:pic>
        <p:nvPicPr>
          <p:cNvPr id="12" name="Picture 11">
            <a:extLst>
              <a:ext uri="{FF2B5EF4-FFF2-40B4-BE49-F238E27FC236}">
                <a16:creationId xmlns:a16="http://schemas.microsoft.com/office/drawing/2014/main" id="{B4E1E393-8A03-385C-FD5C-60065C6D4AE9}"/>
              </a:ext>
            </a:extLst>
          </p:cNvPr>
          <p:cNvPicPr>
            <a:picLocks noChangeAspect="1"/>
          </p:cNvPicPr>
          <p:nvPr/>
        </p:nvPicPr>
        <p:blipFill rotWithShape="1">
          <a:blip r:embed="rId3"/>
          <a:srcRect b="76530"/>
          <a:stretch/>
        </p:blipFill>
        <p:spPr>
          <a:xfrm>
            <a:off x="380638" y="1213788"/>
            <a:ext cx="5182323" cy="865264"/>
          </a:xfrm>
          <a:prstGeom prst="rect">
            <a:avLst/>
          </a:prstGeom>
        </p:spPr>
      </p:pic>
      <p:pic>
        <p:nvPicPr>
          <p:cNvPr id="15" name="Picture 14">
            <a:extLst>
              <a:ext uri="{FF2B5EF4-FFF2-40B4-BE49-F238E27FC236}">
                <a16:creationId xmlns:a16="http://schemas.microsoft.com/office/drawing/2014/main" id="{E39FBE22-C80C-0FF8-8565-064733315F92}"/>
              </a:ext>
            </a:extLst>
          </p:cNvPr>
          <p:cNvPicPr>
            <a:picLocks noChangeAspect="1"/>
          </p:cNvPicPr>
          <p:nvPr/>
        </p:nvPicPr>
        <p:blipFill rotWithShape="1">
          <a:blip r:embed="rId3"/>
          <a:srcRect t="26304" b="62983"/>
          <a:stretch/>
        </p:blipFill>
        <p:spPr>
          <a:xfrm>
            <a:off x="378822" y="2178604"/>
            <a:ext cx="5182323" cy="394964"/>
          </a:xfrm>
          <a:prstGeom prst="rect">
            <a:avLst/>
          </a:prstGeom>
        </p:spPr>
      </p:pic>
      <p:pic>
        <p:nvPicPr>
          <p:cNvPr id="17" name="Picture 16">
            <a:extLst>
              <a:ext uri="{FF2B5EF4-FFF2-40B4-BE49-F238E27FC236}">
                <a16:creationId xmlns:a16="http://schemas.microsoft.com/office/drawing/2014/main" id="{1BEFC18C-40BA-4163-9467-F30DB91122D3}"/>
              </a:ext>
            </a:extLst>
          </p:cNvPr>
          <p:cNvPicPr>
            <a:picLocks noChangeAspect="1"/>
          </p:cNvPicPr>
          <p:nvPr/>
        </p:nvPicPr>
        <p:blipFill rotWithShape="1">
          <a:blip r:embed="rId3"/>
          <a:srcRect t="35920" b="51324"/>
          <a:stretch/>
        </p:blipFill>
        <p:spPr>
          <a:xfrm>
            <a:off x="2215970" y="2549987"/>
            <a:ext cx="5182323" cy="470301"/>
          </a:xfrm>
          <a:prstGeom prst="rect">
            <a:avLst/>
          </a:prstGeom>
        </p:spPr>
      </p:pic>
      <p:pic>
        <p:nvPicPr>
          <p:cNvPr id="19" name="Picture 18">
            <a:extLst>
              <a:ext uri="{FF2B5EF4-FFF2-40B4-BE49-F238E27FC236}">
                <a16:creationId xmlns:a16="http://schemas.microsoft.com/office/drawing/2014/main" id="{31F30B2B-C936-591F-2DF6-2570DEB11845}"/>
              </a:ext>
            </a:extLst>
          </p:cNvPr>
          <p:cNvPicPr>
            <a:picLocks noChangeAspect="1"/>
          </p:cNvPicPr>
          <p:nvPr/>
        </p:nvPicPr>
        <p:blipFill rotWithShape="1">
          <a:blip r:embed="rId3"/>
          <a:srcRect l="5655" t="47387" b="33098"/>
          <a:stretch/>
        </p:blipFill>
        <p:spPr>
          <a:xfrm>
            <a:off x="3804039" y="2506745"/>
            <a:ext cx="4889294" cy="719465"/>
          </a:xfrm>
          <a:prstGeom prst="rect">
            <a:avLst/>
          </a:prstGeom>
        </p:spPr>
      </p:pic>
      <p:pic>
        <p:nvPicPr>
          <p:cNvPr id="21" name="Picture 20">
            <a:extLst>
              <a:ext uri="{FF2B5EF4-FFF2-40B4-BE49-F238E27FC236}">
                <a16:creationId xmlns:a16="http://schemas.microsoft.com/office/drawing/2014/main" id="{E6D37D43-4FAC-DAC2-222E-434AE5FBF370}"/>
              </a:ext>
            </a:extLst>
          </p:cNvPr>
          <p:cNvPicPr>
            <a:picLocks noChangeAspect="1"/>
          </p:cNvPicPr>
          <p:nvPr/>
        </p:nvPicPr>
        <p:blipFill rotWithShape="1">
          <a:blip r:embed="rId3"/>
          <a:srcRect t="66875" b="23517"/>
          <a:stretch/>
        </p:blipFill>
        <p:spPr>
          <a:xfrm>
            <a:off x="457200" y="3232001"/>
            <a:ext cx="5182323" cy="354235"/>
          </a:xfrm>
          <a:prstGeom prst="rect">
            <a:avLst/>
          </a:prstGeom>
        </p:spPr>
      </p:pic>
      <p:pic>
        <p:nvPicPr>
          <p:cNvPr id="23" name="Picture 22">
            <a:extLst>
              <a:ext uri="{FF2B5EF4-FFF2-40B4-BE49-F238E27FC236}">
                <a16:creationId xmlns:a16="http://schemas.microsoft.com/office/drawing/2014/main" id="{87469191-B704-9CF6-B006-CDB289887306}"/>
              </a:ext>
            </a:extLst>
          </p:cNvPr>
          <p:cNvPicPr>
            <a:picLocks noChangeAspect="1"/>
          </p:cNvPicPr>
          <p:nvPr/>
        </p:nvPicPr>
        <p:blipFill rotWithShape="1">
          <a:blip r:embed="rId3"/>
          <a:srcRect t="76441" b="6905"/>
          <a:stretch/>
        </p:blipFill>
        <p:spPr>
          <a:xfrm>
            <a:off x="2046152" y="3675675"/>
            <a:ext cx="5182323" cy="613954"/>
          </a:xfrm>
          <a:prstGeom prst="rect">
            <a:avLst/>
          </a:prstGeom>
        </p:spPr>
      </p:pic>
      <p:sp>
        <p:nvSpPr>
          <p:cNvPr id="10" name="TextBox 9">
            <a:extLst>
              <a:ext uri="{FF2B5EF4-FFF2-40B4-BE49-F238E27FC236}">
                <a16:creationId xmlns:a16="http://schemas.microsoft.com/office/drawing/2014/main" id="{80C10508-7CB4-3D2D-70B1-8EB17F835641}"/>
              </a:ext>
            </a:extLst>
          </p:cNvPr>
          <p:cNvSpPr txBox="1"/>
          <p:nvPr/>
        </p:nvSpPr>
        <p:spPr>
          <a:xfrm>
            <a:off x="4918167" y="652711"/>
            <a:ext cx="3624943" cy="1569660"/>
          </a:xfrm>
          <a:prstGeom prst="rect">
            <a:avLst/>
          </a:prstGeom>
          <a:noFill/>
        </p:spPr>
        <p:txBody>
          <a:bodyPr wrap="square">
            <a:spAutoFit/>
          </a:bodyPr>
          <a:lstStyle/>
          <a:p>
            <a:pPr algn="just"/>
            <a:r>
              <a:rPr lang="en-US" sz="1600" b="1" dirty="0"/>
              <a:t>To calculate the current associated with the transistor we use an analytical expression, which gives the three major regions of operation: subthreshold, triode, and saturation.</a:t>
            </a:r>
          </a:p>
        </p:txBody>
      </p:sp>
    </p:spTree>
    <p:extLst>
      <p:ext uri="{BB962C8B-B14F-4D97-AF65-F5344CB8AC3E}">
        <p14:creationId xmlns:p14="http://schemas.microsoft.com/office/powerpoint/2010/main" val="19374640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B766C9-D581-8A47-BDE3-C74061D60670}"/>
              </a:ext>
            </a:extLst>
          </p:cNvPr>
          <p:cNvSpPr>
            <a:spLocks noGrp="1"/>
          </p:cNvSpPr>
          <p:nvPr>
            <p:ph type="title"/>
          </p:nvPr>
        </p:nvSpPr>
        <p:spPr/>
        <p:txBody>
          <a:bodyPr/>
          <a:lstStyle/>
          <a:p>
            <a:r>
              <a:rPr lang="en-US" dirty="0"/>
              <a:t>Circuit level modeling</a:t>
            </a:r>
          </a:p>
        </p:txBody>
      </p:sp>
      <p:sp>
        <p:nvSpPr>
          <p:cNvPr id="4" name="Footer Placeholder 3">
            <a:extLst>
              <a:ext uri="{FF2B5EF4-FFF2-40B4-BE49-F238E27FC236}">
                <a16:creationId xmlns:a16="http://schemas.microsoft.com/office/drawing/2014/main" id="{C4E6E16B-0673-CF48-B021-D28050B171AF}"/>
              </a:ext>
            </a:extLst>
          </p:cNvPr>
          <p:cNvSpPr>
            <a:spLocks noGrp="1"/>
          </p:cNvSpPr>
          <p:nvPr>
            <p:ph type="ftr" sz="quarter" idx="3"/>
          </p:nvPr>
        </p:nvSpPr>
        <p:spPr/>
        <p:txBody>
          <a:bodyPr/>
          <a:lstStyle/>
          <a:p>
            <a:r>
              <a:rPr lang="en-GB" b="1" dirty="0">
                <a:solidFill>
                  <a:schemeClr val="tx2"/>
                </a:solidFill>
              </a:rPr>
              <a:t>RADNEXT 2</a:t>
            </a:r>
            <a:r>
              <a:rPr lang="en-GB" b="1" baseline="30000" dirty="0">
                <a:solidFill>
                  <a:schemeClr val="tx2"/>
                </a:solidFill>
              </a:rPr>
              <a:t>nd</a:t>
            </a:r>
            <a:r>
              <a:rPr lang="en-GB" b="1" dirty="0">
                <a:solidFill>
                  <a:schemeClr val="tx2"/>
                </a:solidFill>
              </a:rPr>
              <a:t> Annual Meeting</a:t>
            </a:r>
          </a:p>
        </p:txBody>
      </p:sp>
      <p:sp>
        <p:nvSpPr>
          <p:cNvPr id="14" name="Slide Number Placeholder 13">
            <a:extLst>
              <a:ext uri="{FF2B5EF4-FFF2-40B4-BE49-F238E27FC236}">
                <a16:creationId xmlns:a16="http://schemas.microsoft.com/office/drawing/2014/main" id="{34361D58-AD55-24DB-B6B8-9F2F914DE29F}"/>
              </a:ext>
            </a:extLst>
          </p:cNvPr>
          <p:cNvSpPr>
            <a:spLocks noGrp="1"/>
          </p:cNvSpPr>
          <p:nvPr>
            <p:ph type="sldNum" sz="quarter" idx="4"/>
          </p:nvPr>
        </p:nvSpPr>
        <p:spPr/>
        <p:txBody>
          <a:bodyPr/>
          <a:lstStyle/>
          <a:p>
            <a:fld id="{17918391-D411-FE40-AAD7-861AE5233E0E}" type="slidenum">
              <a:rPr lang="en-US" smtClean="0"/>
              <a:pPr/>
              <a:t>8</a:t>
            </a:fld>
            <a:endParaRPr lang="en-US" dirty="0"/>
          </a:p>
        </p:txBody>
      </p:sp>
      <p:sp>
        <p:nvSpPr>
          <p:cNvPr id="3" name="TextBox 2">
            <a:extLst>
              <a:ext uri="{FF2B5EF4-FFF2-40B4-BE49-F238E27FC236}">
                <a16:creationId xmlns:a16="http://schemas.microsoft.com/office/drawing/2014/main" id="{E9C1B3B8-BD91-396C-D19E-314A569A67CB}"/>
              </a:ext>
            </a:extLst>
          </p:cNvPr>
          <p:cNvSpPr txBox="1"/>
          <p:nvPr/>
        </p:nvSpPr>
        <p:spPr>
          <a:xfrm>
            <a:off x="376334" y="1210756"/>
            <a:ext cx="8307720" cy="3416320"/>
          </a:xfrm>
          <a:prstGeom prst="rect">
            <a:avLst/>
          </a:prstGeom>
          <a:noFill/>
        </p:spPr>
        <p:txBody>
          <a:bodyPr wrap="square">
            <a:spAutoFit/>
          </a:bodyPr>
          <a:lstStyle/>
          <a:p>
            <a:r>
              <a:rPr lang="en-US" sz="1800" dirty="0">
                <a:solidFill>
                  <a:schemeClr val="accent6">
                    <a:lumMod val="50000"/>
                  </a:schemeClr>
                </a:solidFill>
                <a:effectLst/>
                <a:ea typeface="SimSun" panose="02010600030101010101" pitchFamily="2" charset="-122"/>
              </a:rPr>
              <a:t>There are different tools in literature to evaluate SEE. (G4SEE, FLUKA…)</a:t>
            </a:r>
          </a:p>
          <a:p>
            <a:endParaRPr lang="en-US" dirty="0">
              <a:solidFill>
                <a:schemeClr val="accent6">
                  <a:lumMod val="50000"/>
                </a:schemeClr>
              </a:solidFill>
              <a:ea typeface="SimSun" panose="02010600030101010101" pitchFamily="2" charset="-122"/>
            </a:endParaRPr>
          </a:p>
          <a:p>
            <a:pPr algn="just"/>
            <a:r>
              <a:rPr lang="en-US" sz="1800" dirty="0">
                <a:solidFill>
                  <a:schemeClr val="accent6">
                    <a:lumMod val="50000"/>
                  </a:schemeClr>
                </a:solidFill>
                <a:effectLst/>
                <a:ea typeface="SimSun" panose="02010600030101010101" pitchFamily="2" charset="-122"/>
              </a:rPr>
              <a:t>Most part of these tools are dependent on the information contained in the PDK of the technology and depending on the type of analysis, the tool needs to solve complex transport and Poisson equations, making the simulation very CPU/Time consuming.</a:t>
            </a:r>
          </a:p>
          <a:p>
            <a:endParaRPr lang="en-US" dirty="0">
              <a:solidFill>
                <a:schemeClr val="accent6">
                  <a:lumMod val="50000"/>
                </a:schemeClr>
              </a:solidFill>
              <a:ea typeface="SimSun" panose="02010600030101010101" pitchFamily="2" charset="-122"/>
            </a:endParaRPr>
          </a:p>
          <a:p>
            <a:endParaRPr lang="en-US" dirty="0">
              <a:solidFill>
                <a:schemeClr val="accent6">
                  <a:lumMod val="50000"/>
                </a:schemeClr>
              </a:solidFill>
              <a:ea typeface="SimSun" panose="02010600030101010101" pitchFamily="2" charset="-122"/>
            </a:endParaRPr>
          </a:p>
          <a:p>
            <a:r>
              <a:rPr lang="en-US" sz="1800" b="1" dirty="0">
                <a:effectLst/>
                <a:ea typeface="SimSun" panose="02010600030101010101" pitchFamily="2" charset="-122"/>
              </a:rPr>
              <a:t>Protons / Neutrons</a:t>
            </a:r>
          </a:p>
          <a:p>
            <a:r>
              <a:rPr lang="en-US" b="1" dirty="0">
                <a:ea typeface="SimSun" panose="02010600030101010101" pitchFamily="2" charset="-122"/>
              </a:rPr>
              <a:t>           Ions</a:t>
            </a:r>
            <a:endParaRPr lang="en-US" sz="1800" b="1" dirty="0">
              <a:effectLst/>
              <a:ea typeface="SimSun" panose="02010600030101010101" pitchFamily="2" charset="-122"/>
            </a:endParaRPr>
          </a:p>
          <a:p>
            <a:endParaRPr lang="en-US" dirty="0">
              <a:solidFill>
                <a:schemeClr val="accent6">
                  <a:lumMod val="50000"/>
                </a:schemeClr>
              </a:solidFill>
              <a:ea typeface="SimSun" panose="02010600030101010101" pitchFamily="2" charset="-122"/>
            </a:endParaRPr>
          </a:p>
          <a:p>
            <a:endParaRPr lang="en-US" dirty="0">
              <a:solidFill>
                <a:schemeClr val="accent6">
                  <a:lumMod val="50000"/>
                </a:schemeClr>
              </a:solidFill>
            </a:endParaRPr>
          </a:p>
        </p:txBody>
      </p:sp>
      <p:pic>
        <p:nvPicPr>
          <p:cNvPr id="5" name="Picture 4">
            <a:extLst>
              <a:ext uri="{FF2B5EF4-FFF2-40B4-BE49-F238E27FC236}">
                <a16:creationId xmlns:a16="http://schemas.microsoft.com/office/drawing/2014/main" id="{476195C7-D77A-D821-E7C2-F8D97EC38F3A}"/>
              </a:ext>
            </a:extLst>
          </p:cNvPr>
          <p:cNvPicPr>
            <a:picLocks noChangeAspect="1"/>
          </p:cNvPicPr>
          <p:nvPr/>
        </p:nvPicPr>
        <p:blipFill>
          <a:blip r:embed="rId3"/>
          <a:stretch>
            <a:fillRect/>
          </a:stretch>
        </p:blipFill>
        <p:spPr>
          <a:xfrm>
            <a:off x="4913332" y="2876787"/>
            <a:ext cx="3200662" cy="1600331"/>
          </a:xfrm>
          <a:prstGeom prst="rect">
            <a:avLst/>
          </a:prstGeom>
        </p:spPr>
      </p:pic>
      <p:sp>
        <p:nvSpPr>
          <p:cNvPr id="6" name="TextBox 5">
            <a:extLst>
              <a:ext uri="{FF2B5EF4-FFF2-40B4-BE49-F238E27FC236}">
                <a16:creationId xmlns:a16="http://schemas.microsoft.com/office/drawing/2014/main" id="{FE06417E-C98C-180B-8F56-2AD8D08853F0}"/>
              </a:ext>
            </a:extLst>
          </p:cNvPr>
          <p:cNvSpPr txBox="1"/>
          <p:nvPr/>
        </p:nvSpPr>
        <p:spPr>
          <a:xfrm>
            <a:off x="3397058" y="3377528"/>
            <a:ext cx="1117612" cy="369332"/>
          </a:xfrm>
          <a:prstGeom prst="rect">
            <a:avLst/>
          </a:prstGeom>
          <a:noFill/>
        </p:spPr>
        <p:txBody>
          <a:bodyPr wrap="square">
            <a:spAutoFit/>
          </a:bodyPr>
          <a:lstStyle/>
          <a:p>
            <a:r>
              <a:rPr lang="en-US" b="1" dirty="0">
                <a:solidFill>
                  <a:srgbClr val="FF0000"/>
                </a:solidFill>
              </a:rPr>
              <a:t>DHORIN</a:t>
            </a:r>
          </a:p>
        </p:txBody>
      </p:sp>
      <p:sp>
        <p:nvSpPr>
          <p:cNvPr id="7" name="TextBox 6">
            <a:extLst>
              <a:ext uri="{FF2B5EF4-FFF2-40B4-BE49-F238E27FC236}">
                <a16:creationId xmlns:a16="http://schemas.microsoft.com/office/drawing/2014/main" id="{59D0B685-EFD5-5EDC-DC80-6E9B0EC1C19D}"/>
              </a:ext>
            </a:extLst>
          </p:cNvPr>
          <p:cNvSpPr txBox="1"/>
          <p:nvPr/>
        </p:nvSpPr>
        <p:spPr>
          <a:xfrm>
            <a:off x="3225660" y="3676953"/>
            <a:ext cx="1575070" cy="369332"/>
          </a:xfrm>
          <a:prstGeom prst="rect">
            <a:avLst/>
          </a:prstGeom>
          <a:noFill/>
        </p:spPr>
        <p:txBody>
          <a:bodyPr wrap="square">
            <a:spAutoFit/>
          </a:bodyPr>
          <a:lstStyle/>
          <a:p>
            <a:r>
              <a:rPr lang="en-US" b="1" dirty="0">
                <a:solidFill>
                  <a:srgbClr val="FF0000"/>
                </a:solidFill>
              </a:rPr>
              <a:t>SRIM Tables</a:t>
            </a:r>
          </a:p>
        </p:txBody>
      </p:sp>
      <p:cxnSp>
        <p:nvCxnSpPr>
          <p:cNvPr id="9" name="Straight Connector 8">
            <a:extLst>
              <a:ext uri="{FF2B5EF4-FFF2-40B4-BE49-F238E27FC236}">
                <a16:creationId xmlns:a16="http://schemas.microsoft.com/office/drawing/2014/main" id="{61B37FDE-A304-289E-00C9-FCA840A9EEB7}"/>
              </a:ext>
            </a:extLst>
          </p:cNvPr>
          <p:cNvCxnSpPr/>
          <p:nvPr/>
        </p:nvCxnSpPr>
        <p:spPr>
          <a:xfrm>
            <a:off x="2684206" y="3578392"/>
            <a:ext cx="435078" cy="0"/>
          </a:xfrm>
          <a:prstGeom prst="line">
            <a:avLst/>
          </a:prstGeom>
          <a:ln w="38100"/>
        </p:spPr>
        <p:style>
          <a:lnRef idx="1">
            <a:schemeClr val="accent6"/>
          </a:lnRef>
          <a:fillRef idx="0">
            <a:schemeClr val="accent6"/>
          </a:fillRef>
          <a:effectRef idx="0">
            <a:schemeClr val="accent6"/>
          </a:effectRef>
          <a:fontRef idx="minor">
            <a:schemeClr val="tx1"/>
          </a:fontRef>
        </p:style>
      </p:cxnSp>
      <p:cxnSp>
        <p:nvCxnSpPr>
          <p:cNvPr id="10" name="Straight Connector 9">
            <a:extLst>
              <a:ext uri="{FF2B5EF4-FFF2-40B4-BE49-F238E27FC236}">
                <a16:creationId xmlns:a16="http://schemas.microsoft.com/office/drawing/2014/main" id="{6BA67E8F-C598-2404-57A6-D1464CD07B1D}"/>
              </a:ext>
            </a:extLst>
          </p:cNvPr>
          <p:cNvCxnSpPr/>
          <p:nvPr/>
        </p:nvCxnSpPr>
        <p:spPr>
          <a:xfrm>
            <a:off x="2684206" y="3861619"/>
            <a:ext cx="435078" cy="0"/>
          </a:xfrm>
          <a:prstGeom prst="line">
            <a:avLst/>
          </a:prstGeom>
          <a:ln w="38100"/>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42563221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B766C9-D581-8A47-BDE3-C74061D60670}"/>
              </a:ext>
            </a:extLst>
          </p:cNvPr>
          <p:cNvSpPr>
            <a:spLocks noGrp="1"/>
          </p:cNvSpPr>
          <p:nvPr>
            <p:ph type="title"/>
          </p:nvPr>
        </p:nvSpPr>
        <p:spPr/>
        <p:txBody>
          <a:bodyPr/>
          <a:lstStyle/>
          <a:p>
            <a:r>
              <a:rPr lang="en-US" dirty="0"/>
              <a:t>Circuit level modeling</a:t>
            </a:r>
          </a:p>
        </p:txBody>
      </p:sp>
      <p:sp>
        <p:nvSpPr>
          <p:cNvPr id="4" name="Footer Placeholder 3">
            <a:extLst>
              <a:ext uri="{FF2B5EF4-FFF2-40B4-BE49-F238E27FC236}">
                <a16:creationId xmlns:a16="http://schemas.microsoft.com/office/drawing/2014/main" id="{C4E6E16B-0673-CF48-B021-D28050B171AF}"/>
              </a:ext>
            </a:extLst>
          </p:cNvPr>
          <p:cNvSpPr>
            <a:spLocks noGrp="1"/>
          </p:cNvSpPr>
          <p:nvPr>
            <p:ph type="ftr" sz="quarter" idx="3"/>
          </p:nvPr>
        </p:nvSpPr>
        <p:spPr/>
        <p:txBody>
          <a:bodyPr/>
          <a:lstStyle/>
          <a:p>
            <a:r>
              <a:rPr lang="en-GB" b="1" dirty="0">
                <a:solidFill>
                  <a:schemeClr val="tx2"/>
                </a:solidFill>
              </a:rPr>
              <a:t>RADNEXT 2</a:t>
            </a:r>
            <a:r>
              <a:rPr lang="en-GB" b="1" baseline="30000" dirty="0">
                <a:solidFill>
                  <a:schemeClr val="tx2"/>
                </a:solidFill>
              </a:rPr>
              <a:t>nd</a:t>
            </a:r>
            <a:r>
              <a:rPr lang="en-GB" b="1" dirty="0">
                <a:solidFill>
                  <a:schemeClr val="tx2"/>
                </a:solidFill>
              </a:rPr>
              <a:t> Annual Meeting</a:t>
            </a:r>
          </a:p>
        </p:txBody>
      </p:sp>
      <p:sp>
        <p:nvSpPr>
          <p:cNvPr id="14" name="Slide Number Placeholder 13">
            <a:extLst>
              <a:ext uri="{FF2B5EF4-FFF2-40B4-BE49-F238E27FC236}">
                <a16:creationId xmlns:a16="http://schemas.microsoft.com/office/drawing/2014/main" id="{34361D58-AD55-24DB-B6B8-9F2F914DE29F}"/>
              </a:ext>
            </a:extLst>
          </p:cNvPr>
          <p:cNvSpPr>
            <a:spLocks noGrp="1"/>
          </p:cNvSpPr>
          <p:nvPr>
            <p:ph type="sldNum" sz="quarter" idx="4"/>
          </p:nvPr>
        </p:nvSpPr>
        <p:spPr/>
        <p:txBody>
          <a:bodyPr/>
          <a:lstStyle/>
          <a:p>
            <a:fld id="{17918391-D411-FE40-AAD7-861AE5233E0E}" type="slidenum">
              <a:rPr lang="en-US" smtClean="0"/>
              <a:pPr/>
              <a:t>9</a:t>
            </a:fld>
            <a:endParaRPr lang="en-US" dirty="0"/>
          </a:p>
        </p:txBody>
      </p:sp>
      <p:sp>
        <p:nvSpPr>
          <p:cNvPr id="33" name="TextBox 32">
            <a:extLst>
              <a:ext uri="{FF2B5EF4-FFF2-40B4-BE49-F238E27FC236}">
                <a16:creationId xmlns:a16="http://schemas.microsoft.com/office/drawing/2014/main" id="{5AC8AE33-23A2-5F6B-4DF4-B95CC789D094}"/>
              </a:ext>
            </a:extLst>
          </p:cNvPr>
          <p:cNvSpPr txBox="1"/>
          <p:nvPr/>
        </p:nvSpPr>
        <p:spPr>
          <a:xfrm>
            <a:off x="376334" y="1143794"/>
            <a:ext cx="3623388" cy="646331"/>
          </a:xfrm>
          <a:prstGeom prst="rect">
            <a:avLst/>
          </a:prstGeom>
          <a:noFill/>
        </p:spPr>
        <p:txBody>
          <a:bodyPr wrap="square">
            <a:spAutoFit/>
          </a:bodyPr>
          <a:lstStyle/>
          <a:p>
            <a:pPr algn="just">
              <a:lnSpc>
                <a:spcPct val="100000"/>
              </a:lnSpc>
            </a:pPr>
            <a:r>
              <a:rPr lang="en-US" b="1" dirty="0">
                <a:solidFill>
                  <a:schemeClr val="tx2"/>
                </a:solidFill>
              </a:rPr>
              <a:t>Simulation Flow</a:t>
            </a:r>
          </a:p>
          <a:p>
            <a:pPr algn="just">
              <a:lnSpc>
                <a:spcPct val="100000"/>
              </a:lnSpc>
            </a:pPr>
            <a:endParaRPr lang="en-US" sz="1800" dirty="0">
              <a:solidFill>
                <a:schemeClr val="accent6">
                  <a:lumMod val="50000"/>
                </a:schemeClr>
              </a:solidFill>
            </a:endParaRPr>
          </a:p>
        </p:txBody>
      </p:sp>
      <p:sp>
        <p:nvSpPr>
          <p:cNvPr id="7" name="TextBox 6">
            <a:extLst>
              <a:ext uri="{FF2B5EF4-FFF2-40B4-BE49-F238E27FC236}">
                <a16:creationId xmlns:a16="http://schemas.microsoft.com/office/drawing/2014/main" id="{6C03D22E-44F6-7C9C-94D5-65DD604AACEB}"/>
              </a:ext>
            </a:extLst>
          </p:cNvPr>
          <p:cNvSpPr txBox="1"/>
          <p:nvPr/>
        </p:nvSpPr>
        <p:spPr>
          <a:xfrm>
            <a:off x="487720" y="1573269"/>
            <a:ext cx="3623388" cy="1354217"/>
          </a:xfrm>
          <a:prstGeom prst="rect">
            <a:avLst/>
          </a:prstGeom>
          <a:noFill/>
        </p:spPr>
        <p:txBody>
          <a:bodyPr wrap="square">
            <a:spAutoFit/>
          </a:bodyPr>
          <a:lstStyle/>
          <a:p>
            <a:pPr marL="342900" indent="-342900" algn="just">
              <a:lnSpc>
                <a:spcPct val="100000"/>
              </a:lnSpc>
              <a:buFont typeface="+mj-lt"/>
              <a:buAutoNum type="arabicPeriod"/>
            </a:pPr>
            <a:r>
              <a:rPr lang="en-US" sz="1600" dirty="0">
                <a:solidFill>
                  <a:schemeClr val="accent6">
                    <a:lumMod val="50000"/>
                  </a:schemeClr>
                </a:solidFill>
              </a:rPr>
              <a:t>Circuit implementation</a:t>
            </a:r>
          </a:p>
          <a:p>
            <a:pPr marL="342900" indent="-342900" algn="just">
              <a:lnSpc>
                <a:spcPct val="100000"/>
              </a:lnSpc>
              <a:buFont typeface="+mj-lt"/>
              <a:buAutoNum type="arabicPeriod"/>
            </a:pPr>
            <a:r>
              <a:rPr lang="en-US" sz="1600" dirty="0">
                <a:solidFill>
                  <a:schemeClr val="accent6">
                    <a:lumMod val="50000"/>
                  </a:schemeClr>
                </a:solidFill>
              </a:rPr>
              <a:t>Layout design</a:t>
            </a:r>
          </a:p>
          <a:p>
            <a:pPr marL="342900" indent="-342900" algn="just">
              <a:lnSpc>
                <a:spcPct val="100000"/>
              </a:lnSpc>
              <a:buFont typeface="+mj-lt"/>
              <a:buAutoNum type="arabicPeriod"/>
            </a:pPr>
            <a:r>
              <a:rPr lang="en-US" sz="1600" dirty="0">
                <a:solidFill>
                  <a:schemeClr val="accent6">
                    <a:lumMod val="50000"/>
                  </a:schemeClr>
                </a:solidFill>
              </a:rPr>
              <a:t>SEE Analysis</a:t>
            </a:r>
          </a:p>
          <a:p>
            <a:pPr marL="342900" indent="-342900" algn="just">
              <a:lnSpc>
                <a:spcPct val="100000"/>
              </a:lnSpc>
              <a:buFont typeface="+mj-lt"/>
              <a:buAutoNum type="arabicPeriod"/>
            </a:pPr>
            <a:r>
              <a:rPr lang="en-US" sz="1600" dirty="0">
                <a:solidFill>
                  <a:schemeClr val="accent6">
                    <a:lumMod val="50000"/>
                  </a:schemeClr>
                </a:solidFill>
              </a:rPr>
              <a:t>Cross Section Results</a:t>
            </a:r>
          </a:p>
          <a:p>
            <a:pPr algn="just">
              <a:lnSpc>
                <a:spcPct val="100000"/>
              </a:lnSpc>
            </a:pPr>
            <a:endParaRPr lang="en-US" sz="1800" dirty="0">
              <a:solidFill>
                <a:schemeClr val="accent6">
                  <a:lumMod val="50000"/>
                </a:schemeClr>
              </a:solidFill>
            </a:endParaRPr>
          </a:p>
        </p:txBody>
      </p:sp>
      <p:pic>
        <p:nvPicPr>
          <p:cNvPr id="3" name="Picture 2">
            <a:extLst>
              <a:ext uri="{FF2B5EF4-FFF2-40B4-BE49-F238E27FC236}">
                <a16:creationId xmlns:a16="http://schemas.microsoft.com/office/drawing/2014/main" id="{77065796-2338-24C8-C6F3-934128B16752}"/>
              </a:ext>
            </a:extLst>
          </p:cNvPr>
          <p:cNvPicPr>
            <a:picLocks noChangeAspect="1"/>
          </p:cNvPicPr>
          <p:nvPr/>
        </p:nvPicPr>
        <p:blipFill rotWithShape="1">
          <a:blip r:embed="rId3"/>
          <a:srcRect l="4541" r="2963"/>
          <a:stretch/>
        </p:blipFill>
        <p:spPr>
          <a:xfrm>
            <a:off x="270193" y="2927486"/>
            <a:ext cx="2406165" cy="1354217"/>
          </a:xfrm>
          <a:prstGeom prst="rect">
            <a:avLst/>
          </a:prstGeom>
        </p:spPr>
      </p:pic>
      <p:sp>
        <p:nvSpPr>
          <p:cNvPr id="15" name="TextBox 14">
            <a:extLst>
              <a:ext uri="{FF2B5EF4-FFF2-40B4-BE49-F238E27FC236}">
                <a16:creationId xmlns:a16="http://schemas.microsoft.com/office/drawing/2014/main" id="{5F8ACB5A-B90C-DF83-D063-026ECBBB2BF3}"/>
              </a:ext>
            </a:extLst>
          </p:cNvPr>
          <p:cNvSpPr txBox="1"/>
          <p:nvPr/>
        </p:nvSpPr>
        <p:spPr>
          <a:xfrm>
            <a:off x="366042" y="2704420"/>
            <a:ext cx="312906" cy="369332"/>
          </a:xfrm>
          <a:prstGeom prst="rect">
            <a:avLst/>
          </a:prstGeom>
          <a:noFill/>
        </p:spPr>
        <p:txBody>
          <a:bodyPr wrap="none" rtlCol="0">
            <a:spAutoFit/>
          </a:bodyPr>
          <a:lstStyle/>
          <a:p>
            <a:r>
              <a:rPr lang="en-US" b="1" dirty="0">
                <a:solidFill>
                  <a:srgbClr val="FF0000"/>
                </a:solidFill>
              </a:rPr>
              <a:t>1</a:t>
            </a:r>
          </a:p>
        </p:txBody>
      </p:sp>
    </p:spTree>
    <p:extLst>
      <p:ext uri="{BB962C8B-B14F-4D97-AF65-F5344CB8AC3E}">
        <p14:creationId xmlns:p14="http://schemas.microsoft.com/office/powerpoint/2010/main" val="793233757"/>
      </p:ext>
    </p:extLst>
  </p:cSld>
  <p:clrMapOvr>
    <a:masterClrMapping/>
  </p:clrMapOvr>
</p:sld>
</file>

<file path=ppt/theme/theme1.xml><?xml version="1.0" encoding="utf-8"?>
<a:theme xmlns:a="http://schemas.openxmlformats.org/drawingml/2006/main" name="RADNEXT-template">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{F87AD5A2-213D-AA49-B3DE-4A7DB54401A1}tf10001122</Template>
  <TotalTime>0</TotalTime>
  <Words>1569</Words>
  <Application>Microsoft Office PowerPoint</Application>
  <PresentationFormat>On-screen Show (16:9)</PresentationFormat>
  <Paragraphs>245</Paragraphs>
  <Slides>26</Slides>
  <Notes>25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26</vt:i4>
      </vt:variant>
    </vt:vector>
  </HeadingPairs>
  <TitlesOfParts>
    <vt:vector size="31" baseType="lpstr">
      <vt:lpstr>Arial</vt:lpstr>
      <vt:lpstr>Calibri</vt:lpstr>
      <vt:lpstr>Times New Roman</vt:lpstr>
      <vt:lpstr>Wingdings</vt:lpstr>
      <vt:lpstr>RADNEXT-template</vt:lpstr>
      <vt:lpstr>Work Package 8: SEU cross-section prediction </vt:lpstr>
      <vt:lpstr>Outline</vt:lpstr>
      <vt:lpstr>Introduction</vt:lpstr>
      <vt:lpstr>Introduction</vt:lpstr>
      <vt:lpstr>Circuit level modeling</vt:lpstr>
      <vt:lpstr>Circuit level modeling</vt:lpstr>
      <vt:lpstr>Circuit level modeling</vt:lpstr>
      <vt:lpstr>Circuit level modeling</vt:lpstr>
      <vt:lpstr>Circuit level modeling</vt:lpstr>
      <vt:lpstr>Circuit level modeling</vt:lpstr>
      <vt:lpstr>Circuit level modeling</vt:lpstr>
      <vt:lpstr>Circuit level modeling</vt:lpstr>
      <vt:lpstr>PowerPoint Presentation</vt:lpstr>
      <vt:lpstr>Results</vt:lpstr>
      <vt:lpstr>Results</vt:lpstr>
      <vt:lpstr>Results</vt:lpstr>
      <vt:lpstr>Conclusions</vt:lpstr>
      <vt:lpstr>Conclusions</vt:lpstr>
      <vt:lpstr>Next Steps</vt:lpstr>
      <vt:lpstr>Thank you all for the attention </vt:lpstr>
      <vt:lpstr>Extra</vt:lpstr>
      <vt:lpstr>Extra</vt:lpstr>
      <vt:lpstr>Extra</vt:lpstr>
      <vt:lpstr>Extra</vt:lpstr>
      <vt:lpstr>Extra</vt:lpstr>
      <vt:lpstr>Extra</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Ruben Garcia Alia</dc:creator>
  <cp:lastModifiedBy>Cleiton Magano Marques</cp:lastModifiedBy>
  <cp:revision>619</cp:revision>
  <dcterms:created xsi:type="dcterms:W3CDTF">2016-04-26T16:44:32Z</dcterms:created>
  <dcterms:modified xsi:type="dcterms:W3CDTF">2023-05-07T17:18:35Z</dcterms:modified>
</cp:coreProperties>
</file>