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8"/>
  </p:notesMasterIdLst>
  <p:handoutMasterIdLst>
    <p:handoutMasterId r:id="rId29"/>
  </p:handoutMasterIdLst>
  <p:sldIdLst>
    <p:sldId id="262" r:id="rId2"/>
    <p:sldId id="264" r:id="rId3"/>
    <p:sldId id="265" r:id="rId4"/>
    <p:sldId id="28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87" r:id="rId17"/>
    <p:sldId id="286" r:id="rId18"/>
    <p:sldId id="277" r:id="rId19"/>
    <p:sldId id="278" r:id="rId20"/>
    <p:sldId id="279" r:id="rId21"/>
    <p:sldId id="290" r:id="rId22"/>
    <p:sldId id="291" r:id="rId23"/>
    <p:sldId id="281" r:id="rId24"/>
    <p:sldId id="282" r:id="rId25"/>
    <p:sldId id="283" r:id="rId26"/>
    <p:sldId id="284" r:id="rId2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ben Garcia Alia" initials="RGA" lastIdx="2" clrIdx="0">
    <p:extLst>
      <p:ext uri="{19B8F6BF-5375-455C-9EA6-DF929625EA0E}">
        <p15:presenceInfo xmlns:p15="http://schemas.microsoft.com/office/powerpoint/2012/main" userId="S::ruben.garcia.alia@cern.ch::0d622252-54ff-4c3d-aaf0-7d44d531512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D00"/>
    <a:srgbClr val="A5A5A5"/>
    <a:srgbClr val="ED7D31"/>
    <a:srgbClr val="4472C4"/>
    <a:srgbClr val="4A8522"/>
    <a:srgbClr val="FFA800"/>
    <a:srgbClr val="0072F0"/>
    <a:srgbClr val="000000"/>
    <a:srgbClr val="0055A0"/>
    <a:srgbClr val="F55A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 snapToObjects="1">
      <p:cViewPr varScale="1">
        <p:scale>
          <a:sx n="152" d="100"/>
          <a:sy n="152" d="100"/>
        </p:scale>
        <p:origin x="444" y="132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5FBA18-8596-4D01-B38D-662044D84BA2}" type="doc">
      <dgm:prSet loTypeId="urn:microsoft.com/office/officeart/2005/8/layout/radial4" loCatId="relationship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76D5527-8501-4956-A269-D2E4ED86E86A}">
      <dgm:prSet phldrT="[Text]"/>
      <dgm:spPr/>
      <dgm:t>
        <a:bodyPr/>
        <a:lstStyle/>
        <a:p>
          <a:r>
            <a:rPr lang="en-US" dirty="0"/>
            <a:t>WP4</a:t>
          </a:r>
        </a:p>
      </dgm:t>
    </dgm:pt>
    <dgm:pt modelId="{B69C2B54-DF71-4072-AB75-DD0C12AB3BA5}" type="parTrans" cxnId="{F05C2F57-1C2B-4832-ACEA-F62E4AAAAC4E}">
      <dgm:prSet/>
      <dgm:spPr/>
      <dgm:t>
        <a:bodyPr/>
        <a:lstStyle/>
        <a:p>
          <a:endParaRPr lang="en-US"/>
        </a:p>
      </dgm:t>
    </dgm:pt>
    <dgm:pt modelId="{F97A325F-F741-49E9-81BD-8F4B1B1082B4}" type="sibTrans" cxnId="{F05C2F57-1C2B-4832-ACEA-F62E4AAAAC4E}">
      <dgm:prSet/>
      <dgm:spPr/>
      <dgm:t>
        <a:bodyPr/>
        <a:lstStyle/>
        <a:p>
          <a:endParaRPr lang="en-US"/>
        </a:p>
      </dgm:t>
    </dgm:pt>
    <dgm:pt modelId="{5C41F322-DA6F-4A07-A569-DF5C2C03FBCA}">
      <dgm:prSet phldrT="[Text]"/>
      <dgm:spPr>
        <a:solidFill>
          <a:srgbClr val="99CCFF"/>
        </a:solidFill>
      </dgm:spPr>
      <dgm:t>
        <a:bodyPr/>
        <a:lstStyle/>
        <a:p>
          <a:r>
            <a:rPr lang="en-US" dirty="0"/>
            <a:t>WP3 Task 3.3</a:t>
          </a:r>
        </a:p>
      </dgm:t>
    </dgm:pt>
    <dgm:pt modelId="{C28F7883-CC32-4E5B-A984-2905929E73C5}" type="parTrans" cxnId="{A32AACD9-D1EF-4C86-8B3A-15E819D501A6}">
      <dgm:prSet/>
      <dgm:spPr/>
      <dgm:t>
        <a:bodyPr/>
        <a:lstStyle/>
        <a:p>
          <a:endParaRPr lang="en-US"/>
        </a:p>
      </dgm:t>
    </dgm:pt>
    <dgm:pt modelId="{6AFA8556-E6F7-4215-9F1A-DC83635287A5}" type="sibTrans" cxnId="{A32AACD9-D1EF-4C86-8B3A-15E819D501A6}">
      <dgm:prSet/>
      <dgm:spPr/>
      <dgm:t>
        <a:bodyPr/>
        <a:lstStyle/>
        <a:p>
          <a:endParaRPr lang="en-US"/>
        </a:p>
      </dgm:t>
    </dgm:pt>
    <dgm:pt modelId="{0C828AE3-1211-4A47-8C73-591615EBDE4D}">
      <dgm:prSet phldrT="[Text]"/>
      <dgm:spPr/>
      <dgm:t>
        <a:bodyPr/>
        <a:lstStyle/>
        <a:p>
          <a:r>
            <a:rPr lang="en-US" dirty="0" smtClean="0"/>
            <a:t>RADNEXT facility coordinators</a:t>
          </a:r>
          <a:endParaRPr lang="en-US" dirty="0"/>
        </a:p>
      </dgm:t>
    </dgm:pt>
    <dgm:pt modelId="{995CFF5B-098E-4091-9E5A-0A507C617EB9}" type="parTrans" cxnId="{C63E214F-8D34-472E-B9C9-58F16E721681}">
      <dgm:prSet/>
      <dgm:spPr/>
      <dgm:t>
        <a:bodyPr/>
        <a:lstStyle/>
        <a:p>
          <a:endParaRPr lang="en-US"/>
        </a:p>
      </dgm:t>
    </dgm:pt>
    <dgm:pt modelId="{A3BF43DD-4E47-49E8-A842-D5A4BC0159E8}" type="sibTrans" cxnId="{C63E214F-8D34-472E-B9C9-58F16E721681}">
      <dgm:prSet/>
      <dgm:spPr/>
      <dgm:t>
        <a:bodyPr/>
        <a:lstStyle/>
        <a:p>
          <a:endParaRPr lang="en-US"/>
        </a:p>
      </dgm:t>
    </dgm:pt>
    <dgm:pt modelId="{6B3025E7-9DC3-45F9-9738-AE9055D43850}">
      <dgm:prSet phldrT="[Text]"/>
      <dgm:spPr/>
      <dgm:t>
        <a:bodyPr/>
        <a:lstStyle/>
        <a:p>
          <a:r>
            <a:rPr lang="en-US" dirty="0" smtClean="0"/>
            <a:t>WP8</a:t>
          </a:r>
          <a:endParaRPr lang="en-US" dirty="0"/>
        </a:p>
      </dgm:t>
    </dgm:pt>
    <dgm:pt modelId="{0E037F6C-1647-4075-B889-81A2C390D91A}" type="parTrans" cxnId="{5B1B78B0-661A-4257-A24D-2013C280361A}">
      <dgm:prSet/>
      <dgm:spPr/>
      <dgm:t>
        <a:bodyPr/>
        <a:lstStyle/>
        <a:p>
          <a:endParaRPr lang="en-US"/>
        </a:p>
      </dgm:t>
    </dgm:pt>
    <dgm:pt modelId="{B20028F6-1589-4A9F-ACF9-0C18444D4CFF}" type="sibTrans" cxnId="{5B1B78B0-661A-4257-A24D-2013C280361A}">
      <dgm:prSet/>
      <dgm:spPr/>
      <dgm:t>
        <a:bodyPr/>
        <a:lstStyle/>
        <a:p>
          <a:endParaRPr lang="en-US"/>
        </a:p>
      </dgm:t>
    </dgm:pt>
    <dgm:pt modelId="{27DCF6B5-F170-4D2E-97BE-009C33954F23}">
      <dgm:prSet/>
      <dgm:spPr/>
      <dgm:t>
        <a:bodyPr/>
        <a:lstStyle/>
        <a:p>
          <a:r>
            <a:rPr lang="en-US" dirty="0" smtClean="0"/>
            <a:t>RADNEXT users</a:t>
          </a:r>
          <a:endParaRPr lang="en-US" dirty="0"/>
        </a:p>
      </dgm:t>
    </dgm:pt>
    <dgm:pt modelId="{06CF542A-C1D2-4978-A46A-31F6D1266028}" type="parTrans" cxnId="{82B1808C-F813-460D-9CBE-F38AF5E85D7F}">
      <dgm:prSet/>
      <dgm:spPr/>
      <dgm:t>
        <a:bodyPr/>
        <a:lstStyle/>
        <a:p>
          <a:endParaRPr lang="en-US"/>
        </a:p>
      </dgm:t>
    </dgm:pt>
    <dgm:pt modelId="{C4682729-6243-48FF-841B-989894DDFB9B}" type="sibTrans" cxnId="{82B1808C-F813-460D-9CBE-F38AF5E85D7F}">
      <dgm:prSet/>
      <dgm:spPr/>
      <dgm:t>
        <a:bodyPr/>
        <a:lstStyle/>
        <a:p>
          <a:endParaRPr lang="en-US"/>
        </a:p>
      </dgm:t>
    </dgm:pt>
    <dgm:pt modelId="{5D377B77-9868-4304-B6C5-206941540D56}" type="pres">
      <dgm:prSet presAssocID="{285FBA18-8596-4D01-B38D-662044D84BA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24D8A33-0B46-4B6E-B409-7E3BFB5FEAC6}" type="pres">
      <dgm:prSet presAssocID="{676D5527-8501-4956-A269-D2E4ED86E86A}" presName="centerShape" presStyleLbl="node0" presStyleIdx="0" presStyleCnt="1"/>
      <dgm:spPr/>
      <dgm:t>
        <a:bodyPr/>
        <a:lstStyle/>
        <a:p>
          <a:endParaRPr lang="en-US"/>
        </a:p>
      </dgm:t>
    </dgm:pt>
    <dgm:pt modelId="{9005D2B0-5180-4D31-B964-0ADAA591E9D4}" type="pres">
      <dgm:prSet presAssocID="{C28F7883-CC32-4E5B-A984-2905929E73C5}" presName="parTrans" presStyleLbl="bgSibTrans2D1" presStyleIdx="0" presStyleCnt="4"/>
      <dgm:spPr/>
      <dgm:t>
        <a:bodyPr/>
        <a:lstStyle/>
        <a:p>
          <a:endParaRPr lang="en-US"/>
        </a:p>
      </dgm:t>
    </dgm:pt>
    <dgm:pt modelId="{FCA359A4-E6C6-4DBA-A6E9-5FC7FD706D4C}" type="pres">
      <dgm:prSet presAssocID="{5C41F322-DA6F-4A07-A569-DF5C2C03FBCA}" presName="node" presStyleLbl="node1" presStyleIdx="0" presStyleCnt="4" custRadScaleRad="100627" custRadScaleInc="-14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457881B-7926-4596-B9A0-8517EC739D9A}" type="pres">
      <dgm:prSet presAssocID="{995CFF5B-098E-4091-9E5A-0A507C617EB9}" presName="parTrans" presStyleLbl="bgSibTrans2D1" presStyleIdx="1" presStyleCnt="4"/>
      <dgm:spPr/>
      <dgm:t>
        <a:bodyPr/>
        <a:lstStyle/>
        <a:p>
          <a:endParaRPr lang="en-US"/>
        </a:p>
      </dgm:t>
    </dgm:pt>
    <dgm:pt modelId="{A28E86C4-1C5E-4D23-B621-F8F46378D66A}" type="pres">
      <dgm:prSet presAssocID="{0C828AE3-1211-4A47-8C73-591615EBDE4D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0A37DD-4790-457C-8B5D-5D578CC2A1F8}" type="pres">
      <dgm:prSet presAssocID="{0E037F6C-1647-4075-B889-81A2C390D91A}" presName="parTrans" presStyleLbl="bgSibTrans2D1" presStyleIdx="2" presStyleCnt="4"/>
      <dgm:spPr/>
      <dgm:t>
        <a:bodyPr/>
        <a:lstStyle/>
        <a:p>
          <a:endParaRPr lang="en-US"/>
        </a:p>
      </dgm:t>
    </dgm:pt>
    <dgm:pt modelId="{52716FEF-A6DD-4046-ACC6-E7B639706EB3}" type="pres">
      <dgm:prSet presAssocID="{6B3025E7-9DC3-45F9-9738-AE9055D43850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1F650E-63FF-4414-BF91-DD37814FD08B}" type="pres">
      <dgm:prSet presAssocID="{06CF542A-C1D2-4978-A46A-31F6D1266028}" presName="parTrans" presStyleLbl="bgSibTrans2D1" presStyleIdx="3" presStyleCnt="4"/>
      <dgm:spPr/>
      <dgm:t>
        <a:bodyPr/>
        <a:lstStyle/>
        <a:p>
          <a:endParaRPr lang="en-US"/>
        </a:p>
      </dgm:t>
    </dgm:pt>
    <dgm:pt modelId="{A7553B15-D3E6-4696-94C1-778D564A04CB}" type="pres">
      <dgm:prSet presAssocID="{27DCF6B5-F170-4D2E-97BE-009C33954F23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5AC6AF2-F8E9-4052-B427-9C09899B53B6}" type="presOf" srcId="{676D5527-8501-4956-A269-D2E4ED86E86A}" destId="{A24D8A33-0B46-4B6E-B409-7E3BFB5FEAC6}" srcOrd="0" destOrd="0" presId="urn:microsoft.com/office/officeart/2005/8/layout/radial4"/>
    <dgm:cxn modelId="{02199CE6-99A8-4CDC-91E3-501B4F89C04F}" type="presOf" srcId="{C28F7883-CC32-4E5B-A984-2905929E73C5}" destId="{9005D2B0-5180-4D31-B964-0ADAA591E9D4}" srcOrd="0" destOrd="0" presId="urn:microsoft.com/office/officeart/2005/8/layout/radial4"/>
    <dgm:cxn modelId="{C1471B1B-E71D-420D-83BE-A3D8658886BF}" type="presOf" srcId="{995CFF5B-098E-4091-9E5A-0A507C617EB9}" destId="{C457881B-7926-4596-B9A0-8517EC739D9A}" srcOrd="0" destOrd="0" presId="urn:microsoft.com/office/officeart/2005/8/layout/radial4"/>
    <dgm:cxn modelId="{5B1B78B0-661A-4257-A24D-2013C280361A}" srcId="{676D5527-8501-4956-A269-D2E4ED86E86A}" destId="{6B3025E7-9DC3-45F9-9738-AE9055D43850}" srcOrd="2" destOrd="0" parTransId="{0E037F6C-1647-4075-B889-81A2C390D91A}" sibTransId="{B20028F6-1589-4A9F-ACF9-0C18444D4CFF}"/>
    <dgm:cxn modelId="{3E4074B4-455B-4D89-92DE-7992D66E6718}" type="presOf" srcId="{0C828AE3-1211-4A47-8C73-591615EBDE4D}" destId="{A28E86C4-1C5E-4D23-B621-F8F46378D66A}" srcOrd="0" destOrd="0" presId="urn:microsoft.com/office/officeart/2005/8/layout/radial4"/>
    <dgm:cxn modelId="{C63E214F-8D34-472E-B9C9-58F16E721681}" srcId="{676D5527-8501-4956-A269-D2E4ED86E86A}" destId="{0C828AE3-1211-4A47-8C73-591615EBDE4D}" srcOrd="1" destOrd="0" parTransId="{995CFF5B-098E-4091-9E5A-0A507C617EB9}" sibTransId="{A3BF43DD-4E47-49E8-A842-D5A4BC0159E8}"/>
    <dgm:cxn modelId="{51B8ECE9-71B0-49CA-8D02-E7FB874E9439}" type="presOf" srcId="{6B3025E7-9DC3-45F9-9738-AE9055D43850}" destId="{52716FEF-A6DD-4046-ACC6-E7B639706EB3}" srcOrd="0" destOrd="0" presId="urn:microsoft.com/office/officeart/2005/8/layout/radial4"/>
    <dgm:cxn modelId="{82B1808C-F813-460D-9CBE-F38AF5E85D7F}" srcId="{676D5527-8501-4956-A269-D2E4ED86E86A}" destId="{27DCF6B5-F170-4D2E-97BE-009C33954F23}" srcOrd="3" destOrd="0" parTransId="{06CF542A-C1D2-4978-A46A-31F6D1266028}" sibTransId="{C4682729-6243-48FF-841B-989894DDFB9B}"/>
    <dgm:cxn modelId="{A32AACD9-D1EF-4C86-8B3A-15E819D501A6}" srcId="{676D5527-8501-4956-A269-D2E4ED86E86A}" destId="{5C41F322-DA6F-4A07-A569-DF5C2C03FBCA}" srcOrd="0" destOrd="0" parTransId="{C28F7883-CC32-4E5B-A984-2905929E73C5}" sibTransId="{6AFA8556-E6F7-4215-9F1A-DC83635287A5}"/>
    <dgm:cxn modelId="{6736B1AD-9031-437C-832E-4D37660FC736}" type="presOf" srcId="{06CF542A-C1D2-4978-A46A-31F6D1266028}" destId="{4A1F650E-63FF-4414-BF91-DD37814FD08B}" srcOrd="0" destOrd="0" presId="urn:microsoft.com/office/officeart/2005/8/layout/radial4"/>
    <dgm:cxn modelId="{A3FF12DC-A3A5-4F2D-B3C1-14F9E37E4F33}" type="presOf" srcId="{5C41F322-DA6F-4A07-A569-DF5C2C03FBCA}" destId="{FCA359A4-E6C6-4DBA-A6E9-5FC7FD706D4C}" srcOrd="0" destOrd="0" presId="urn:microsoft.com/office/officeart/2005/8/layout/radial4"/>
    <dgm:cxn modelId="{14DD76BD-7DBF-4B32-90E0-537EEB500B1B}" type="presOf" srcId="{0E037F6C-1647-4075-B889-81A2C390D91A}" destId="{B80A37DD-4790-457C-8B5D-5D578CC2A1F8}" srcOrd="0" destOrd="0" presId="urn:microsoft.com/office/officeart/2005/8/layout/radial4"/>
    <dgm:cxn modelId="{F05C2F57-1C2B-4832-ACEA-F62E4AAAAC4E}" srcId="{285FBA18-8596-4D01-B38D-662044D84BA2}" destId="{676D5527-8501-4956-A269-D2E4ED86E86A}" srcOrd="0" destOrd="0" parTransId="{B69C2B54-DF71-4072-AB75-DD0C12AB3BA5}" sibTransId="{F97A325F-F741-49E9-81BD-8F4B1B1082B4}"/>
    <dgm:cxn modelId="{62C92961-AD05-4E85-BF05-A74292000538}" type="presOf" srcId="{285FBA18-8596-4D01-B38D-662044D84BA2}" destId="{5D377B77-9868-4304-B6C5-206941540D56}" srcOrd="0" destOrd="0" presId="urn:microsoft.com/office/officeart/2005/8/layout/radial4"/>
    <dgm:cxn modelId="{51026975-D770-4013-A201-758323806648}" type="presOf" srcId="{27DCF6B5-F170-4D2E-97BE-009C33954F23}" destId="{A7553B15-D3E6-4696-94C1-778D564A04CB}" srcOrd="0" destOrd="0" presId="urn:microsoft.com/office/officeart/2005/8/layout/radial4"/>
    <dgm:cxn modelId="{2238EBC2-0D07-4FE7-9808-96ECBCC23F72}" type="presParOf" srcId="{5D377B77-9868-4304-B6C5-206941540D56}" destId="{A24D8A33-0B46-4B6E-B409-7E3BFB5FEAC6}" srcOrd="0" destOrd="0" presId="urn:microsoft.com/office/officeart/2005/8/layout/radial4"/>
    <dgm:cxn modelId="{B9B5E1AC-354F-481E-A980-9A6AC09DAB61}" type="presParOf" srcId="{5D377B77-9868-4304-B6C5-206941540D56}" destId="{9005D2B0-5180-4D31-B964-0ADAA591E9D4}" srcOrd="1" destOrd="0" presId="urn:microsoft.com/office/officeart/2005/8/layout/radial4"/>
    <dgm:cxn modelId="{5175FEE1-CFFA-42F7-873E-2028A5B1D0E3}" type="presParOf" srcId="{5D377B77-9868-4304-B6C5-206941540D56}" destId="{FCA359A4-E6C6-4DBA-A6E9-5FC7FD706D4C}" srcOrd="2" destOrd="0" presId="urn:microsoft.com/office/officeart/2005/8/layout/radial4"/>
    <dgm:cxn modelId="{125E96FA-CD0B-45C3-9CD6-88702193F140}" type="presParOf" srcId="{5D377B77-9868-4304-B6C5-206941540D56}" destId="{C457881B-7926-4596-B9A0-8517EC739D9A}" srcOrd="3" destOrd="0" presId="urn:microsoft.com/office/officeart/2005/8/layout/radial4"/>
    <dgm:cxn modelId="{EEFD0FA7-6413-4E1C-AC44-68B3D8FB9704}" type="presParOf" srcId="{5D377B77-9868-4304-B6C5-206941540D56}" destId="{A28E86C4-1C5E-4D23-B621-F8F46378D66A}" srcOrd="4" destOrd="0" presId="urn:microsoft.com/office/officeart/2005/8/layout/radial4"/>
    <dgm:cxn modelId="{4EF3C1AE-3097-4A32-998D-C10C10E34A73}" type="presParOf" srcId="{5D377B77-9868-4304-B6C5-206941540D56}" destId="{B80A37DD-4790-457C-8B5D-5D578CC2A1F8}" srcOrd="5" destOrd="0" presId="urn:microsoft.com/office/officeart/2005/8/layout/radial4"/>
    <dgm:cxn modelId="{EAF97450-3935-429F-B6F4-1DD3A7F4165F}" type="presParOf" srcId="{5D377B77-9868-4304-B6C5-206941540D56}" destId="{52716FEF-A6DD-4046-ACC6-E7B639706EB3}" srcOrd="6" destOrd="0" presId="urn:microsoft.com/office/officeart/2005/8/layout/radial4"/>
    <dgm:cxn modelId="{AB07933F-7320-496D-83D1-29631233483B}" type="presParOf" srcId="{5D377B77-9868-4304-B6C5-206941540D56}" destId="{4A1F650E-63FF-4414-BF91-DD37814FD08B}" srcOrd="7" destOrd="0" presId="urn:microsoft.com/office/officeart/2005/8/layout/radial4"/>
    <dgm:cxn modelId="{72D83EBB-E957-4368-BDBF-BF40AEEF261B}" type="presParOf" srcId="{5D377B77-9868-4304-B6C5-206941540D56}" destId="{A7553B15-D3E6-4696-94C1-778D564A04CB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4D8A33-0B46-4B6E-B409-7E3BFB5FEAC6}">
      <dsp:nvSpPr>
        <dsp:cNvPr id="0" name=""/>
        <dsp:cNvSpPr/>
      </dsp:nvSpPr>
      <dsp:spPr>
        <a:xfrm>
          <a:off x="1758786" y="824130"/>
          <a:ext cx="786451" cy="78645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/>
            <a:t>WP4</a:t>
          </a:r>
        </a:p>
      </dsp:txBody>
      <dsp:txXfrm>
        <a:off x="1873959" y="939303"/>
        <a:ext cx="556105" cy="556105"/>
      </dsp:txXfrm>
    </dsp:sp>
    <dsp:sp modelId="{9005D2B0-5180-4D31-B964-0ADAA591E9D4}">
      <dsp:nvSpPr>
        <dsp:cNvPr id="0" name=""/>
        <dsp:cNvSpPr/>
      </dsp:nvSpPr>
      <dsp:spPr>
        <a:xfrm rot="11659878">
          <a:off x="1154891" y="926160"/>
          <a:ext cx="591962" cy="224138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A359A4-E6C6-4DBA-A6E9-5FC7FD706D4C}">
      <dsp:nvSpPr>
        <dsp:cNvPr id="0" name=""/>
        <dsp:cNvSpPr/>
      </dsp:nvSpPr>
      <dsp:spPr>
        <a:xfrm>
          <a:off x="790537" y="666114"/>
          <a:ext cx="747128" cy="597702"/>
        </a:xfrm>
        <a:prstGeom prst="roundRect">
          <a:avLst>
            <a:gd name="adj" fmla="val 10000"/>
          </a:avLst>
        </a:prstGeom>
        <a:solidFill>
          <a:srgbClr val="99CCFF"/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/>
            <a:t>WP3 Task 3.3</a:t>
          </a:r>
        </a:p>
      </dsp:txBody>
      <dsp:txXfrm>
        <a:off x="808043" y="683620"/>
        <a:ext cx="712116" cy="562690"/>
      </dsp:txXfrm>
    </dsp:sp>
    <dsp:sp modelId="{C457881B-7926-4596-B9A0-8517EC739D9A}">
      <dsp:nvSpPr>
        <dsp:cNvPr id="0" name=""/>
        <dsp:cNvSpPr/>
      </dsp:nvSpPr>
      <dsp:spPr>
        <a:xfrm rot="14700000">
          <a:off x="1554617" y="452465"/>
          <a:ext cx="585958" cy="224138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8E86C4-1C5E-4D23-B621-F8F46378D66A}">
      <dsp:nvSpPr>
        <dsp:cNvPr id="0" name=""/>
        <dsp:cNvSpPr/>
      </dsp:nvSpPr>
      <dsp:spPr>
        <a:xfrm>
          <a:off x="1350214" y="154"/>
          <a:ext cx="747128" cy="5977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RADNEXT facility coordinators</a:t>
          </a:r>
          <a:endParaRPr lang="en-US" sz="900" kern="1200" dirty="0"/>
        </a:p>
      </dsp:txBody>
      <dsp:txXfrm>
        <a:off x="1367720" y="17660"/>
        <a:ext cx="712116" cy="562690"/>
      </dsp:txXfrm>
    </dsp:sp>
    <dsp:sp modelId="{B80A37DD-4790-457C-8B5D-5D578CC2A1F8}">
      <dsp:nvSpPr>
        <dsp:cNvPr id="0" name=""/>
        <dsp:cNvSpPr/>
      </dsp:nvSpPr>
      <dsp:spPr>
        <a:xfrm rot="17700000">
          <a:off x="2163448" y="452465"/>
          <a:ext cx="585958" cy="224138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716FEF-A6DD-4046-ACC6-E7B639706EB3}">
      <dsp:nvSpPr>
        <dsp:cNvPr id="0" name=""/>
        <dsp:cNvSpPr/>
      </dsp:nvSpPr>
      <dsp:spPr>
        <a:xfrm>
          <a:off x="2206681" y="154"/>
          <a:ext cx="747128" cy="5977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WP8</a:t>
          </a:r>
          <a:endParaRPr lang="en-US" sz="900" kern="1200" dirty="0"/>
        </a:p>
      </dsp:txBody>
      <dsp:txXfrm>
        <a:off x="2224187" y="17660"/>
        <a:ext cx="712116" cy="562690"/>
      </dsp:txXfrm>
    </dsp:sp>
    <dsp:sp modelId="{4A1F650E-63FF-4414-BF91-DD37814FD08B}">
      <dsp:nvSpPr>
        <dsp:cNvPr id="0" name=""/>
        <dsp:cNvSpPr/>
      </dsp:nvSpPr>
      <dsp:spPr>
        <a:xfrm rot="20700000">
          <a:off x="2554797" y="918857"/>
          <a:ext cx="585958" cy="224138"/>
        </a:xfrm>
        <a:prstGeom prst="lef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553B15-D3E6-4696-94C1-778D564A04CB}">
      <dsp:nvSpPr>
        <dsp:cNvPr id="0" name=""/>
        <dsp:cNvSpPr/>
      </dsp:nvSpPr>
      <dsp:spPr>
        <a:xfrm>
          <a:off x="2757207" y="656246"/>
          <a:ext cx="747128" cy="59770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145" tIns="17145" rIns="17145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RADNEXT users</a:t>
          </a:r>
          <a:endParaRPr lang="en-US" sz="900" kern="1200" dirty="0"/>
        </a:p>
      </dsp:txBody>
      <dsp:txXfrm>
        <a:off x="2774713" y="673752"/>
        <a:ext cx="712116" cy="562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27E94B-2B19-4A07-9E9B-58B71C14282E}" type="datetimeFigureOut">
              <a:rPr lang="en-GB" smtClean="0"/>
              <a:t>08/05/2023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FD7D44-A19D-4BAC-9A13-A0FB1C626F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986774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08/05/2023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ront_End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604558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10" name="Footer Placeholder 2">
            <a:extLst>
              <a:ext uri="{FF2B5EF4-FFF2-40B4-BE49-F238E27FC236}">
                <a16:creationId xmlns:a16="http://schemas.microsoft.com/office/drawing/2014/main" id="{5C3EB8EC-D224-41DF-9F8A-06FBFEA104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22272" y="4725221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2336276"/>
            <a:ext cx="8226854" cy="705332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99026" y="3234514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D27A84-E86E-E44E-ACDD-BD00BDB1BB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213"/>
          <a:stretch/>
        </p:blipFill>
        <p:spPr>
          <a:xfrm>
            <a:off x="2821849" y="160160"/>
            <a:ext cx="3789159" cy="1563836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7ED6E2F-180A-9440-B677-95F18942F4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13" y="4631310"/>
            <a:ext cx="638872" cy="42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9370ACFD-B167-1B42-A82A-18970F79B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22272" y="4684325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B9C548-0344-7D46-B8A1-5090FA932108}"/>
              </a:ext>
            </a:extLst>
          </p:cNvPr>
          <p:cNvSpPr txBox="1"/>
          <p:nvPr userDrawn="1"/>
        </p:nvSpPr>
        <p:spPr>
          <a:xfrm>
            <a:off x="750684" y="4631310"/>
            <a:ext cx="3371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project has received funding from the European Union's Horizon 2020 research and innovation programme under grant agreement No </a:t>
            </a:r>
            <a:r>
              <a:rPr lang="en-GB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101008126</a:t>
            </a:r>
            <a:endParaRPr lang="en-FR" sz="800" b="1" dirty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ront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2336276"/>
            <a:ext cx="8226854" cy="705332"/>
          </a:xfrm>
        </p:spPr>
        <p:txBody>
          <a:bodyPr/>
          <a:lstStyle>
            <a:lvl1pPr algn="ctr">
              <a:defRPr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3199026" y="3234514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D27A84-E86E-E44E-ACDD-BD00BDB1BB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213"/>
          <a:stretch/>
        </p:blipFill>
        <p:spPr>
          <a:xfrm>
            <a:off x="2821849" y="160160"/>
            <a:ext cx="3789159" cy="1563836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97ED6E2F-180A-9440-B677-95F18942F4C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4617" y="4609967"/>
            <a:ext cx="638872" cy="426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9370ACFD-B167-1B42-A82A-18970F79B7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2242" y="468653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9B9C548-0344-7D46-B8A1-5090FA932108}"/>
              </a:ext>
            </a:extLst>
          </p:cNvPr>
          <p:cNvSpPr txBox="1"/>
          <p:nvPr userDrawn="1"/>
        </p:nvSpPr>
        <p:spPr>
          <a:xfrm>
            <a:off x="4993029" y="4592623"/>
            <a:ext cx="33715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8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project has received funding from the European Union's Horizon 2020 research and innovation programme under grant agreement No </a:t>
            </a:r>
            <a:r>
              <a:rPr lang="en-GB" sz="8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101008126</a:t>
            </a:r>
            <a:endParaRPr lang="en-FR" sz="800" b="1" dirty="0"/>
          </a:p>
        </p:txBody>
      </p:sp>
    </p:spTree>
    <p:extLst>
      <p:ext uri="{BB962C8B-B14F-4D97-AF65-F5344CB8AC3E}">
        <p14:creationId xmlns:p14="http://schemas.microsoft.com/office/powerpoint/2010/main" val="24999516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317672"/>
            <a:ext cx="8226854" cy="705332"/>
          </a:xfrm>
        </p:spPr>
        <p:txBody>
          <a:bodyPr>
            <a:normAutofit/>
          </a:bodyPr>
          <a:lstStyle>
            <a:lvl1pPr algn="l">
              <a:defRPr sz="2600" b="1"/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179133"/>
            <a:ext cx="8229600" cy="3203145"/>
          </a:xfrm>
        </p:spPr>
        <p:txBody>
          <a:bodyPr/>
          <a:lstStyle>
            <a:lvl1pPr>
              <a:defRPr sz="16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2630" y="4694536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F0BD21AF-153E-994E-A124-62862347F2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397058" y="4694536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1F1F9CF6-ACF9-4B7D-9006-C11E82761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[title of event]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D05AC5-865E-A14D-B8D3-BB6ED5872BA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8213"/>
          <a:stretch/>
        </p:blipFill>
        <p:spPr>
          <a:xfrm>
            <a:off x="2821849" y="160160"/>
            <a:ext cx="3789159" cy="156383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Footer Placeholder 2">
            <a:extLst>
              <a:ext uri="{FF2B5EF4-FFF2-40B4-BE49-F238E27FC236}">
                <a16:creationId xmlns:a16="http://schemas.microsoft.com/office/drawing/2014/main" id="{43BBF022-EAE7-44E2-B560-8402578555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07570" y="4767264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[title of event]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9859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[title of event]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239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[title of event]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9BFC6C-A0D2-014E-9E2B-C945AADE95F4}"/>
              </a:ext>
            </a:extLst>
          </p:cNvPr>
          <p:cNvGrpSpPr/>
          <p:nvPr userDrawn="1"/>
        </p:nvGrpSpPr>
        <p:grpSpPr>
          <a:xfrm>
            <a:off x="311245" y="4605119"/>
            <a:ext cx="1905183" cy="479683"/>
            <a:chOff x="311245" y="4605119"/>
            <a:chExt cx="1905183" cy="47968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89B27FB-FA01-4CBA-8008-D7658876D9B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/>
            <a:stretch>
              <a:fillRect/>
            </a:stretch>
          </p:blipFill>
          <p:spPr>
            <a:xfrm>
              <a:off x="950172" y="4605119"/>
              <a:ext cx="1266256" cy="479683"/>
            </a:xfrm>
            <a:prstGeom prst="rect">
              <a:avLst/>
            </a:prstGeom>
          </p:spPr>
        </p:pic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B4FDC112-423C-D649-8EED-687F215A6C0F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1245" y="4648815"/>
              <a:ext cx="586971" cy="392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2" r:id="rId3"/>
    <p:sldLayoutId id="2147483679" r:id="rId4"/>
    <p:sldLayoutId id="2147483667" r:id="rId5"/>
    <p:sldLayoutId id="2147483683" r:id="rId6"/>
    <p:sldLayoutId id="2147483684" r:id="rId7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13492/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ern.ch/irradiation-facilities/" TargetMode="External"/><Relationship Id="rId3" Type="http://schemas.openxmlformats.org/officeDocument/2006/relationships/diagramLayout" Target="../diagrams/layout1.xml"/><Relationship Id="rId7" Type="http://schemas.openxmlformats.org/officeDocument/2006/relationships/hyperlink" Target="https://radnext.web.cern.ch/deliverables/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cds.cern.ch/record/2244674/files/AIDA-2020-NOTE-2017-002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cVEzfGm1hAPXZQEhZvKUSC28mQ4AY5LUdHKNoGwxPYMiSnrw/viewform?usp=sf_link" TargetMode="External"/><Relationship Id="rId2" Type="http://schemas.openxmlformats.org/officeDocument/2006/relationships/hyperlink" Target="https://docs.google.com/forms/d/e/1FAIpQLScdO8dwXy8ps2OlwIL-haCMKRgEAGCzdKUVaFo9lUwBDUccQA/viewform?usp=sf_link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radnext.web.cern.ch/deliverables/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373250" y="1518056"/>
            <a:ext cx="8415954" cy="70533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b="1" dirty="0">
                <a:solidFill>
                  <a:schemeClr val="accent6">
                    <a:lumMod val="50000"/>
                  </a:schemeClr>
                </a:solidFill>
              </a:rPr>
              <a:t>Status and Outlook of WP04 “Roadmap and Pre-design of Future Irradiation Facilities”</a:t>
            </a:r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373250" y="2434196"/>
            <a:ext cx="8770750" cy="1966736"/>
          </a:xfrm>
          <a:prstGeom prst="rect">
            <a:avLst/>
          </a:prstGeom>
        </p:spPr>
        <p:txBody>
          <a:bodyPr vert="horz" lIns="34290" tIns="0" rIns="34290" bIns="0" rtlCol="0" anchor="b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3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800"/>
              </a:spcBef>
            </a:pPr>
            <a:r>
              <a:rPr lang="en-US" sz="1900" b="1" dirty="0"/>
              <a:t>P</a:t>
            </a:r>
            <a:r>
              <a:rPr lang="en-US" sz="1900" b="1" dirty="0" smtClean="0"/>
              <a:t>. Pelissou</a:t>
            </a:r>
            <a:r>
              <a:rPr lang="en-US" sz="1900" dirty="0" smtClean="0"/>
              <a:t> </a:t>
            </a:r>
            <a:r>
              <a:rPr lang="en-US" sz="1900" dirty="0"/>
              <a:t>(CERN), F</a:t>
            </a:r>
            <a:r>
              <a:rPr lang="en-US" sz="1900" dirty="0" smtClean="0"/>
              <a:t>. Ravotti </a:t>
            </a:r>
            <a:r>
              <a:rPr lang="en-US" sz="1900" dirty="0"/>
              <a:t>(CERN), S</a:t>
            </a:r>
            <a:r>
              <a:rPr lang="en-US" sz="1900" dirty="0" smtClean="0"/>
              <a:t>. Danzeca </a:t>
            </a:r>
            <a:r>
              <a:rPr lang="en-US" sz="1900" dirty="0"/>
              <a:t>(CERN), R</a:t>
            </a:r>
            <a:r>
              <a:rPr lang="en-US" sz="1900" dirty="0" smtClean="0"/>
              <a:t>. Versaci </a:t>
            </a:r>
            <a:r>
              <a:rPr lang="en-US" sz="1900" dirty="0"/>
              <a:t>(ELI BEAMLINES</a:t>
            </a:r>
            <a:r>
              <a:rPr lang="en-US" sz="1900" dirty="0" smtClean="0"/>
              <a:t>),</a:t>
            </a:r>
            <a:br>
              <a:rPr lang="en-US" sz="1900" dirty="0" smtClean="0"/>
            </a:br>
            <a:r>
              <a:rPr lang="en-US" sz="1900" dirty="0"/>
              <a:t/>
            </a:r>
            <a:br>
              <a:rPr lang="en-US" sz="1900" dirty="0"/>
            </a:br>
            <a:r>
              <a:rPr lang="en-US" sz="1900" dirty="0"/>
              <a:t>I</a:t>
            </a:r>
            <a:r>
              <a:rPr lang="en-US" sz="1900" dirty="0" smtClean="0"/>
              <a:t>. Zymak </a:t>
            </a:r>
            <a:r>
              <a:rPr lang="en-US" sz="1900" dirty="0"/>
              <a:t>(ELI BEAMLINES)</a:t>
            </a:r>
            <a:r>
              <a:rPr lang="en-US" sz="1800" dirty="0"/>
              <a:t/>
            </a:r>
            <a:br>
              <a:rPr lang="en-US" sz="1800" dirty="0"/>
            </a:br>
            <a:endParaRPr lang="en-US" sz="1800" dirty="0"/>
          </a:p>
          <a:p>
            <a:r>
              <a:rPr lang="en-GB" sz="1600" dirty="0"/>
              <a:t>RADNEXT 2</a:t>
            </a:r>
            <a:r>
              <a:rPr lang="en-GB" sz="1600" baseline="30000" dirty="0"/>
              <a:t>nd</a:t>
            </a:r>
            <a:r>
              <a:rPr lang="en-GB" sz="1600" dirty="0"/>
              <a:t> Annual Meeting 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9</a:t>
            </a:r>
            <a:r>
              <a:rPr lang="en-US" sz="1600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- 10</a:t>
            </a:r>
            <a:r>
              <a:rPr lang="en-US" sz="1600" baseline="30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th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of May</a:t>
            </a:r>
            <a:b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US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1600" u="sng" dirty="0">
                <a:solidFill>
                  <a:srgbClr val="0563C1"/>
                </a:solidFill>
                <a:ea typeface="Calibri" panose="020F0502020204030204" pitchFamily="34" charset="0"/>
                <a:hlinkClick r:id="rId2"/>
              </a:rPr>
              <a:t>https://indico.cern.ch/event/1213492</a:t>
            </a:r>
            <a:r>
              <a:rPr lang="en-US" sz="1600" u="sng" dirty="0" smtClean="0">
                <a:solidFill>
                  <a:srgbClr val="0563C1"/>
                </a:solidFill>
                <a:ea typeface="Calibri" panose="020F0502020204030204" pitchFamily="34" charset="0"/>
                <a:hlinkClick r:id="rId2"/>
              </a:rPr>
              <a:t>/</a:t>
            </a:r>
            <a:r>
              <a:rPr lang="en-US" sz="1600" u="sng" dirty="0" smtClean="0">
                <a:solidFill>
                  <a:srgbClr val="0563C1"/>
                </a:solidFill>
                <a:ea typeface="Calibri" panose="020F0502020204030204" pitchFamily="34" charset="0"/>
              </a:rPr>
              <a:t/>
            </a:r>
            <a:br>
              <a:rPr lang="en-US" sz="1600" u="sng" dirty="0" smtClean="0">
                <a:solidFill>
                  <a:srgbClr val="0563C1"/>
                </a:solidFill>
                <a:ea typeface="Calibri" panose="020F0502020204030204" pitchFamily="34" charset="0"/>
              </a:rPr>
            </a:br>
            <a:endParaRPr lang="en-US" sz="1600" u="sng" dirty="0">
              <a:solidFill>
                <a:srgbClr val="0563C1"/>
              </a:solidFill>
              <a:ea typeface="Calibri" panose="020F0502020204030204" pitchFamily="34" charset="0"/>
            </a:endParaRPr>
          </a:p>
          <a:p>
            <a:r>
              <a:rPr lang="en-US" sz="1600" dirty="0">
                <a:solidFill>
                  <a:srgbClr val="0563C1"/>
                </a:solidFill>
              </a:rPr>
              <a:t>Contact: </a:t>
            </a:r>
            <a:r>
              <a:rPr lang="en-US" sz="1600" u="sng" dirty="0">
                <a:solidFill>
                  <a:srgbClr val="0563C1"/>
                </a:solidFill>
              </a:rPr>
              <a:t>pierre.pelissou@cern.ch</a:t>
            </a:r>
            <a:endParaRPr lang="en-GB" sz="1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456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686926" y="1347332"/>
            <a:ext cx="40322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Sensors and Detectors (</a:t>
            </a:r>
            <a:r>
              <a:rPr lang="en-GB" sz="1600" b="1" dirty="0"/>
              <a:t>11 replies)</a:t>
            </a:r>
            <a:endParaRPr lang="en-GB" sz="16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5309491" y="1344220"/>
            <a:ext cx="42447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Electronics Components (</a:t>
            </a:r>
            <a:r>
              <a:rPr lang="en-GB" sz="1600" b="1" dirty="0"/>
              <a:t>33 replies</a:t>
            </a:r>
            <a:r>
              <a:rPr lang="en-GB" sz="1600" dirty="0"/>
              <a:t>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686926" y="3238255"/>
            <a:ext cx="47080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Electronics System Tests (</a:t>
            </a:r>
            <a:r>
              <a:rPr lang="en-GB" sz="1600" b="1" dirty="0"/>
              <a:t>12 replies</a:t>
            </a:r>
            <a:r>
              <a:rPr lang="en-GB" sz="1600" dirty="0"/>
              <a:t>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5310887" y="3238254"/>
            <a:ext cx="30527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Materials (</a:t>
            </a:r>
            <a:r>
              <a:rPr lang="en-GB" sz="1600" b="1" dirty="0"/>
              <a:t>5 replies</a:t>
            </a:r>
            <a:r>
              <a:rPr lang="en-GB" sz="1600" dirty="0"/>
              <a:t>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260" y="1685553"/>
            <a:ext cx="1814490" cy="158833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0260" y="3546168"/>
            <a:ext cx="1814490" cy="158490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459" y="1672045"/>
            <a:ext cx="1811922" cy="16018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3460" y="3561331"/>
            <a:ext cx="1811922" cy="1582169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5250" y="937745"/>
            <a:ext cx="8995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dirty="0"/>
              <a:t>Needs for radiation fields according to the use cases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endParaRPr lang="en-GB" b="1" dirty="0"/>
          </a:p>
        </p:txBody>
      </p:sp>
      <p:sp>
        <p:nvSpPr>
          <p:cNvPr id="3" name="Rectangle 2"/>
          <p:cNvSpPr/>
          <p:nvPr/>
        </p:nvSpPr>
        <p:spPr>
          <a:xfrm>
            <a:off x="3172758" y="2133165"/>
            <a:ext cx="634910" cy="27935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72757" y="4095309"/>
            <a:ext cx="594567" cy="24571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837277" y="2133165"/>
            <a:ext cx="594567" cy="27935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781800" y="4152774"/>
            <a:ext cx="650045" cy="25730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78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57576" y="1447506"/>
            <a:ext cx="504782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University/Research Institute (</a:t>
            </a:r>
            <a:r>
              <a:rPr lang="en-GB" sz="1600" b="1" dirty="0"/>
              <a:t>32 replies</a:t>
            </a:r>
            <a:r>
              <a:rPr lang="en-GB" sz="1600" dirty="0"/>
              <a:t>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4987637" y="1447506"/>
            <a:ext cx="46540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Space Agency/Aerospace (</a:t>
            </a:r>
            <a:r>
              <a:rPr lang="en-GB" sz="1600" b="1" dirty="0"/>
              <a:t>9 replies)</a:t>
            </a:r>
            <a:endParaRPr lang="en-GB" sz="16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2995870" y="3107589"/>
            <a:ext cx="2939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Industry (</a:t>
            </a:r>
            <a:r>
              <a:rPr lang="en-GB" sz="1600" b="1" dirty="0"/>
              <a:t>20 replies</a:t>
            </a:r>
            <a:r>
              <a:rPr lang="en-GB" sz="1600" dirty="0"/>
              <a:t>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233" y="1793012"/>
            <a:ext cx="2008107" cy="174266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1603" y="1793013"/>
            <a:ext cx="1975858" cy="17424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8"/>
          <a:stretch/>
        </p:blipFill>
        <p:spPr>
          <a:xfrm>
            <a:off x="3268264" y="3408969"/>
            <a:ext cx="1981554" cy="171786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50" y="937745"/>
            <a:ext cx="904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dirty="0"/>
              <a:t>Needs for radiation fields according to the work place of users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920126" y="2331116"/>
            <a:ext cx="685914" cy="13824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465729" y="3916680"/>
            <a:ext cx="594567" cy="285738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77050" y="2495397"/>
            <a:ext cx="594567" cy="168816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19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164732" y="1303407"/>
            <a:ext cx="45977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Electronic Components (</a:t>
            </a:r>
            <a:r>
              <a:rPr lang="en-GB" sz="1600" b="1" dirty="0"/>
              <a:t>33 replies</a:t>
            </a:r>
            <a:r>
              <a:rPr lang="en-GB" sz="1600" dirty="0"/>
              <a:t>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164731" y="2732512"/>
            <a:ext cx="4211921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Electronic System Tests (</a:t>
            </a:r>
            <a:r>
              <a:rPr lang="en-GB" sz="1600" b="1" dirty="0"/>
              <a:t>12 replies</a:t>
            </a:r>
            <a:r>
              <a:rPr lang="en-GB" sz="1600" dirty="0"/>
              <a:t>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sz="1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72739"/>
            <a:ext cx="6202204" cy="11290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37905"/>
            <a:ext cx="6202204" cy="1146842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250" y="937745"/>
            <a:ext cx="904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dirty="0"/>
              <a:t>Average number of days required to perform radiation tests per year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8A67332-D3D8-6F54-D276-85941DD4335A}"/>
              </a:ext>
            </a:extLst>
          </p:cNvPr>
          <p:cNvSpPr txBox="1"/>
          <p:nvPr/>
        </p:nvSpPr>
        <p:spPr>
          <a:xfrm>
            <a:off x="6202203" y="1624516"/>
            <a:ext cx="29417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Demand’s increase:</a:t>
            </a:r>
            <a:br>
              <a:rPr lang="en-US" sz="1600" dirty="0"/>
            </a:br>
            <a:r>
              <a:rPr lang="en-US" sz="1600" dirty="0"/>
              <a:t>- Heavy ions: +</a:t>
            </a:r>
            <a:r>
              <a:rPr lang="en-US" sz="1600" b="1" dirty="0">
                <a:solidFill>
                  <a:srgbClr val="FF0000"/>
                </a:solidFill>
              </a:rPr>
              <a:t>32</a:t>
            </a:r>
            <a:r>
              <a:rPr lang="en-US" sz="1600" dirty="0"/>
              <a:t>% </a:t>
            </a:r>
            <a:br>
              <a:rPr lang="en-US" sz="1600" dirty="0"/>
            </a:br>
            <a:r>
              <a:rPr lang="en-US" sz="1600" dirty="0"/>
              <a:t>- Mixed-field: +</a:t>
            </a:r>
            <a:r>
              <a:rPr lang="en-US" sz="1600" b="1" dirty="0">
                <a:solidFill>
                  <a:srgbClr val="FF0000"/>
                </a:solidFill>
              </a:rPr>
              <a:t>31</a:t>
            </a:r>
            <a:r>
              <a:rPr lang="en-US" sz="1600" dirty="0"/>
              <a:t>%</a:t>
            </a:r>
            <a:br>
              <a:rPr lang="en-US" sz="1600" dirty="0"/>
            </a:br>
            <a:r>
              <a:rPr lang="en-US" sz="1600" dirty="0"/>
              <a:t>- Protons: +</a:t>
            </a:r>
            <a:r>
              <a:rPr lang="en-US" sz="1600" b="1" dirty="0">
                <a:solidFill>
                  <a:srgbClr val="FF0000"/>
                </a:solidFill>
              </a:rPr>
              <a:t>24</a:t>
            </a:r>
            <a:r>
              <a:rPr lang="en-US" sz="1600" dirty="0"/>
              <a:t>%</a:t>
            </a:r>
            <a:endParaRPr lang="en-GB" sz="16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A67332-D3D8-6F54-D276-85941DD4335A}"/>
              </a:ext>
            </a:extLst>
          </p:cNvPr>
          <p:cNvSpPr txBox="1"/>
          <p:nvPr/>
        </p:nvSpPr>
        <p:spPr>
          <a:xfrm>
            <a:off x="6202203" y="3180630"/>
            <a:ext cx="29417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Demand’s increase:</a:t>
            </a:r>
            <a:br>
              <a:rPr lang="en-US" sz="1600" dirty="0"/>
            </a:br>
            <a:r>
              <a:rPr lang="en-US" sz="1600" dirty="0"/>
              <a:t>- Mixed-field: +</a:t>
            </a:r>
            <a:r>
              <a:rPr lang="en-US" sz="1600" b="1" dirty="0">
                <a:solidFill>
                  <a:srgbClr val="FF0000"/>
                </a:solidFill>
              </a:rPr>
              <a:t>68</a:t>
            </a:r>
            <a:r>
              <a:rPr lang="en-US" sz="1600" dirty="0"/>
              <a:t>% </a:t>
            </a:r>
            <a:br>
              <a:rPr lang="en-US" sz="1600" dirty="0"/>
            </a:br>
            <a:r>
              <a:rPr lang="en-US" sz="1600" dirty="0"/>
              <a:t>- Heavy ions: +</a:t>
            </a:r>
            <a:r>
              <a:rPr lang="en-US" sz="1600" b="1" dirty="0">
                <a:solidFill>
                  <a:srgbClr val="FF0000"/>
                </a:solidFill>
              </a:rPr>
              <a:t>35</a:t>
            </a:r>
            <a:r>
              <a:rPr lang="en-US" sz="1600" dirty="0"/>
              <a:t>% </a:t>
            </a:r>
            <a:br>
              <a:rPr lang="en-US" sz="1600" dirty="0"/>
            </a:br>
            <a:r>
              <a:rPr lang="en-US" sz="1600" dirty="0"/>
              <a:t>- Protons: +</a:t>
            </a:r>
            <a:r>
              <a:rPr lang="en-US" sz="1600" b="1" dirty="0">
                <a:solidFill>
                  <a:srgbClr val="FF0000"/>
                </a:solidFill>
              </a:rPr>
              <a:t>16</a:t>
            </a:r>
            <a:r>
              <a:rPr lang="en-US" sz="1600" dirty="0"/>
              <a:t>%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68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164731" y="1303407"/>
            <a:ext cx="464210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Sensors and Detectors (</a:t>
            </a:r>
            <a:r>
              <a:rPr lang="en-GB" sz="1600" b="1" dirty="0"/>
              <a:t>11 replies</a:t>
            </a:r>
            <a:r>
              <a:rPr lang="en-GB" sz="1600" dirty="0"/>
              <a:t>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164730" y="3034566"/>
            <a:ext cx="335155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Materials (</a:t>
            </a:r>
            <a:r>
              <a:rPr lang="en-GB" sz="1600" b="1" dirty="0"/>
              <a:t>5 replies</a:t>
            </a:r>
            <a:r>
              <a:rPr lang="en-GB" sz="1600" dirty="0"/>
              <a:t>)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599395"/>
            <a:ext cx="6209993" cy="113704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59683"/>
            <a:ext cx="6209993" cy="1152476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50" y="937745"/>
            <a:ext cx="904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dirty="0"/>
              <a:t>Average number of days required to perform radiation tests per year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8A67332-D3D8-6F54-D276-85941DD4335A}"/>
              </a:ext>
            </a:extLst>
          </p:cNvPr>
          <p:cNvSpPr txBox="1"/>
          <p:nvPr/>
        </p:nvSpPr>
        <p:spPr>
          <a:xfrm>
            <a:off x="6202203" y="1624516"/>
            <a:ext cx="29417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Demand’s increase:</a:t>
            </a:r>
            <a:br>
              <a:rPr lang="en-US" sz="1600" dirty="0"/>
            </a:br>
            <a:r>
              <a:rPr lang="en-US" sz="1600" dirty="0"/>
              <a:t>- Protons: +</a:t>
            </a:r>
            <a:r>
              <a:rPr lang="en-US" sz="1600" b="1" dirty="0">
                <a:solidFill>
                  <a:srgbClr val="FF0000"/>
                </a:solidFill>
              </a:rPr>
              <a:t>30</a:t>
            </a:r>
            <a:r>
              <a:rPr lang="en-US" sz="1600" dirty="0"/>
              <a:t>%  </a:t>
            </a:r>
            <a:br>
              <a:rPr lang="en-US" sz="1600" dirty="0"/>
            </a:br>
            <a:r>
              <a:rPr lang="en-US" sz="1600" dirty="0"/>
              <a:t>- Heavy ions: +</a:t>
            </a:r>
            <a:r>
              <a:rPr lang="en-US" sz="1600" b="1" dirty="0">
                <a:solidFill>
                  <a:srgbClr val="FF0000"/>
                </a:solidFill>
              </a:rPr>
              <a:t>20</a:t>
            </a:r>
            <a:r>
              <a:rPr lang="en-US" sz="1600" dirty="0"/>
              <a:t>%</a:t>
            </a:r>
            <a:endParaRPr lang="en-GB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8A67332-D3D8-6F54-D276-85941DD4335A}"/>
              </a:ext>
            </a:extLst>
          </p:cNvPr>
          <p:cNvSpPr txBox="1"/>
          <p:nvPr/>
        </p:nvSpPr>
        <p:spPr>
          <a:xfrm>
            <a:off x="6209993" y="3453316"/>
            <a:ext cx="29417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dirty="0"/>
              <a:t>Demand’s increase:</a:t>
            </a:r>
            <a:br>
              <a:rPr lang="en-US" sz="1600" dirty="0"/>
            </a:br>
            <a:r>
              <a:rPr lang="en-US" sz="1600" dirty="0"/>
              <a:t>- Heavy ions: +</a:t>
            </a:r>
            <a:r>
              <a:rPr lang="en-US" sz="1600" b="1" dirty="0">
                <a:solidFill>
                  <a:srgbClr val="FF0000"/>
                </a:solidFill>
              </a:rPr>
              <a:t>90</a:t>
            </a:r>
            <a:r>
              <a:rPr lang="en-US" sz="1600" dirty="0"/>
              <a:t>%</a:t>
            </a:r>
            <a:r>
              <a:rPr lang="en-GB" sz="1600" dirty="0"/>
              <a:t/>
            </a:r>
            <a:br>
              <a:rPr lang="en-GB" sz="1600" dirty="0"/>
            </a:br>
            <a:r>
              <a:rPr lang="en-US" sz="1600" dirty="0"/>
              <a:t>- Photons: +</a:t>
            </a:r>
            <a:r>
              <a:rPr lang="en-US" sz="1600" b="1" dirty="0">
                <a:solidFill>
                  <a:srgbClr val="FF0000"/>
                </a:solidFill>
              </a:rPr>
              <a:t>43</a:t>
            </a:r>
            <a:r>
              <a:rPr lang="en-US" sz="1600" dirty="0"/>
              <a:t>%  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47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50" y="937745"/>
            <a:ext cx="904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dirty="0"/>
              <a:t>Most important criteria to select a facility for users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62" y="1384669"/>
            <a:ext cx="9064038" cy="273013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8A67332-D3D8-6F54-D276-85941DD4335A}"/>
              </a:ext>
            </a:extLst>
          </p:cNvPr>
          <p:cNvSpPr txBox="1"/>
          <p:nvPr/>
        </p:nvSpPr>
        <p:spPr>
          <a:xfrm>
            <a:off x="95250" y="4084319"/>
            <a:ext cx="9281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/>
              <a:t>Beam characteristics</a:t>
            </a:r>
            <a:r>
              <a:rPr lang="en-US" sz="1600" dirty="0"/>
              <a:t> and </a:t>
            </a:r>
            <a:r>
              <a:rPr lang="en-US" sz="1600" b="1" dirty="0"/>
              <a:t>availability</a:t>
            </a:r>
            <a:r>
              <a:rPr lang="en-US" sz="1600" dirty="0"/>
              <a:t> prevailed in users’ selection of a given facility</a:t>
            </a:r>
            <a:endParaRPr lang="en-GB" sz="1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94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216732" y="1440432"/>
            <a:ext cx="4474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Electronics Components </a:t>
            </a:r>
            <a:r>
              <a:rPr lang="en-GB" sz="1600" b="1" dirty="0"/>
              <a:t>(16 replies)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4691418" y="1440432"/>
            <a:ext cx="4340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Electronics System and tests /Sensors and Detectors/Materials </a:t>
            </a:r>
            <a:r>
              <a:rPr lang="en-GB" sz="1600" b="1" dirty="0"/>
              <a:t>(5 replies)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5250" y="931941"/>
            <a:ext cx="904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dirty="0"/>
              <a:t>Penetration depth required by users of heavy ions facility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7" r="5706" b="4939"/>
          <a:stretch/>
        </p:blipFill>
        <p:spPr>
          <a:xfrm>
            <a:off x="67853" y="2286000"/>
            <a:ext cx="4406433" cy="212344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4" r="7231"/>
          <a:stretch/>
        </p:blipFill>
        <p:spPr>
          <a:xfrm>
            <a:off x="4759609" y="2357744"/>
            <a:ext cx="4166027" cy="201042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64554" y="4270940"/>
            <a:ext cx="1627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72F0"/>
                </a:solidFill>
              </a:rPr>
              <a:t>Up </a:t>
            </a:r>
            <a:r>
              <a:rPr lang="en-US" sz="1200" b="1" dirty="0">
                <a:solidFill>
                  <a:srgbClr val="0072F0"/>
                </a:solidFill>
              </a:rPr>
              <a:t>to 100 µm </a:t>
            </a:r>
            <a:endParaRPr lang="en-GB" sz="1200" b="1" dirty="0">
              <a:solidFill>
                <a:srgbClr val="0072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97161" y="4270939"/>
            <a:ext cx="1627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Above 1 mm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76341" y="4270939"/>
            <a:ext cx="1627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72F0"/>
                </a:solidFill>
              </a:rPr>
              <a:t>Up </a:t>
            </a:r>
            <a:r>
              <a:rPr lang="en-US" sz="1200" b="1" dirty="0">
                <a:solidFill>
                  <a:srgbClr val="0072F0"/>
                </a:solidFill>
              </a:rPr>
              <a:t>to 100 µm </a:t>
            </a:r>
            <a:endParaRPr lang="en-GB" sz="1200" b="1" dirty="0">
              <a:solidFill>
                <a:srgbClr val="0072F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08948" y="4270938"/>
            <a:ext cx="1627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0000"/>
                </a:solidFill>
              </a:rPr>
              <a:t>Above 1 mm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546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5250" y="931941"/>
            <a:ext cx="904875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dirty="0"/>
              <a:t>LET range (MeVcm</a:t>
            </a:r>
            <a:r>
              <a:rPr lang="en-GB" baseline="30000" dirty="0"/>
              <a:t>2</a:t>
            </a:r>
            <a:r>
              <a:rPr lang="en-GB" dirty="0"/>
              <a:t>/mg) required by users of heavy ions facility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4" t="5393" r="6591"/>
          <a:stretch/>
        </p:blipFill>
        <p:spPr>
          <a:xfrm>
            <a:off x="95250" y="2044700"/>
            <a:ext cx="4260850" cy="20671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30" r="4618"/>
          <a:stretch/>
        </p:blipFill>
        <p:spPr>
          <a:xfrm>
            <a:off x="4610100" y="1956215"/>
            <a:ext cx="4368800" cy="219266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9004" y="3973344"/>
            <a:ext cx="1627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72F0"/>
                </a:solidFill>
              </a:rPr>
              <a:t>Up </a:t>
            </a:r>
            <a:r>
              <a:rPr lang="en-US" sz="1200" b="1" dirty="0">
                <a:solidFill>
                  <a:srgbClr val="0072F0"/>
                </a:solidFill>
              </a:rPr>
              <a:t>to </a:t>
            </a:r>
            <a:r>
              <a:rPr lang="en-US" sz="1200" b="1" dirty="0" smtClean="0">
                <a:solidFill>
                  <a:srgbClr val="0072F0"/>
                </a:solidFill>
              </a:rPr>
              <a:t>LET 15 </a:t>
            </a:r>
            <a:endParaRPr lang="en-GB" sz="1200" b="1" dirty="0">
              <a:solidFill>
                <a:srgbClr val="0072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83057" y="3973343"/>
            <a:ext cx="1627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A800"/>
                </a:solidFill>
              </a:rPr>
              <a:t>Up to LET </a:t>
            </a:r>
            <a:r>
              <a:rPr lang="en-US" sz="1200" b="1" dirty="0" smtClean="0">
                <a:solidFill>
                  <a:srgbClr val="FFA800"/>
                </a:solidFill>
              </a:rPr>
              <a:t>60 </a:t>
            </a:r>
            <a:endParaRPr lang="en-GB" sz="1200" b="1" dirty="0">
              <a:solidFill>
                <a:srgbClr val="FFA8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95591" y="3973343"/>
            <a:ext cx="1627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0072F0"/>
                </a:solidFill>
              </a:rPr>
              <a:t>Up </a:t>
            </a:r>
            <a:r>
              <a:rPr lang="en-US" sz="1200" b="1" dirty="0">
                <a:solidFill>
                  <a:srgbClr val="0072F0"/>
                </a:solidFill>
              </a:rPr>
              <a:t>to </a:t>
            </a:r>
            <a:r>
              <a:rPr lang="en-US" sz="1200" b="1" dirty="0" smtClean="0">
                <a:solidFill>
                  <a:srgbClr val="0072F0"/>
                </a:solidFill>
              </a:rPr>
              <a:t>LET 15 </a:t>
            </a:r>
            <a:endParaRPr lang="en-GB" sz="1200" b="1" dirty="0">
              <a:solidFill>
                <a:srgbClr val="0072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69644" y="3973342"/>
            <a:ext cx="16270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A800"/>
                </a:solidFill>
              </a:rPr>
              <a:t>Up to LET </a:t>
            </a:r>
            <a:r>
              <a:rPr lang="en-US" sz="1200" b="1" dirty="0" smtClean="0">
                <a:solidFill>
                  <a:srgbClr val="FFA800"/>
                </a:solidFill>
              </a:rPr>
              <a:t>60 </a:t>
            </a:r>
            <a:endParaRPr lang="en-GB" sz="1200" b="1" dirty="0">
              <a:solidFill>
                <a:srgbClr val="FFA8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216732" y="1440432"/>
            <a:ext cx="44746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Electronics Components </a:t>
            </a:r>
            <a:r>
              <a:rPr lang="en-GB" sz="1600" b="1" dirty="0"/>
              <a:t>(16 replies)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818138A-7C67-8D11-EEE3-45808AC20BBB}"/>
              </a:ext>
            </a:extLst>
          </p:cNvPr>
          <p:cNvSpPr txBox="1"/>
          <p:nvPr/>
        </p:nvSpPr>
        <p:spPr>
          <a:xfrm>
            <a:off x="4691418" y="1440432"/>
            <a:ext cx="43400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1600" dirty="0"/>
              <a:t>Electronics System and tests /Sensors and Detectors/Materials </a:t>
            </a:r>
            <a:r>
              <a:rPr lang="en-GB" sz="1600" b="1" dirty="0"/>
              <a:t>(5 replies)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614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5250" y="860153"/>
            <a:ext cx="904875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b="1" dirty="0" smtClean="0"/>
              <a:t>Takeaways:</a:t>
            </a:r>
            <a:endParaRPr lang="en-GB" sz="16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Access to </a:t>
            </a:r>
            <a:r>
              <a:rPr lang="en-US" sz="1600" b="1" dirty="0" smtClean="0"/>
              <a:t>heavy ions</a:t>
            </a:r>
            <a:r>
              <a:rPr lang="en-US" sz="1600" dirty="0" smtClean="0"/>
              <a:t> and </a:t>
            </a:r>
            <a:r>
              <a:rPr lang="en-US" sz="1600" b="1" dirty="0" smtClean="0"/>
              <a:t>protons</a:t>
            </a:r>
            <a:r>
              <a:rPr lang="en-US" sz="1600" dirty="0" smtClean="0"/>
              <a:t> </a:t>
            </a:r>
            <a:r>
              <a:rPr lang="en-US" sz="1600" b="1" dirty="0" smtClean="0"/>
              <a:t>facilities</a:t>
            </a:r>
            <a:r>
              <a:rPr lang="en-US" sz="1600" dirty="0" smtClean="0"/>
              <a:t> should rise within the five coming years according to the needs expressed by the research and industrial sectors.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</a:t>
            </a:r>
            <a:r>
              <a:rPr lang="en-US" sz="1600" dirty="0"/>
              <a:t>demand for </a:t>
            </a:r>
            <a:r>
              <a:rPr lang="en-US" sz="1600" b="1" dirty="0"/>
              <a:t>mixed-field facilities</a:t>
            </a:r>
            <a:r>
              <a:rPr lang="en-US" sz="1600" dirty="0"/>
              <a:t> follows a similar tendency among users.</a:t>
            </a:r>
            <a:br>
              <a:rPr lang="en-US" sz="1600" dirty="0"/>
            </a:b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Among the use cases of interests for RADNEXT (electronics system tests and electronics components), the essential criteria are </a:t>
            </a:r>
            <a:r>
              <a:rPr lang="en-US" sz="1600" b="1" dirty="0"/>
              <a:t>the</a:t>
            </a:r>
            <a:r>
              <a:rPr lang="en-US" sz="1600" dirty="0"/>
              <a:t> </a:t>
            </a:r>
            <a:r>
              <a:rPr lang="en-US" sz="1600" b="1" dirty="0"/>
              <a:t>beam characteristics</a:t>
            </a:r>
            <a:r>
              <a:rPr lang="en-US" sz="1600" dirty="0"/>
              <a:t>, </a:t>
            </a:r>
            <a:r>
              <a:rPr lang="en-US" sz="1600" b="1" dirty="0"/>
              <a:t>the</a:t>
            </a:r>
            <a:r>
              <a:rPr lang="en-US" sz="1600" dirty="0"/>
              <a:t> </a:t>
            </a:r>
            <a:r>
              <a:rPr lang="en-US" sz="1600" b="1" dirty="0"/>
              <a:t>accessibility</a:t>
            </a:r>
            <a:r>
              <a:rPr lang="en-US" sz="1600" dirty="0"/>
              <a:t> of irradiation facilities and </a:t>
            </a:r>
            <a:r>
              <a:rPr lang="en-US" sz="1600" b="1" dirty="0"/>
              <a:t>the</a:t>
            </a:r>
            <a:r>
              <a:rPr lang="en-US" sz="1600" dirty="0"/>
              <a:t> </a:t>
            </a:r>
            <a:r>
              <a:rPr lang="en-US" sz="1600" b="1" dirty="0"/>
              <a:t>local</a:t>
            </a:r>
            <a:r>
              <a:rPr lang="en-US" sz="1600" dirty="0"/>
              <a:t> </a:t>
            </a:r>
            <a:r>
              <a:rPr lang="en-US" sz="1600" b="1" dirty="0"/>
              <a:t>services</a:t>
            </a:r>
            <a:r>
              <a:rPr lang="en-US" sz="1600" dirty="0"/>
              <a:t> provided by the personnel.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b="1" dirty="0"/>
              <a:t>Focus on heavy ions’ </a:t>
            </a:r>
            <a:r>
              <a:rPr lang="en-GB" b="1" dirty="0" smtClean="0"/>
              <a:t>beam:</a:t>
            </a:r>
            <a:endParaRPr lang="en-GB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Penetration depth’s outlooks tend to point towards lower values (</a:t>
            </a:r>
            <a:r>
              <a:rPr lang="en-US" sz="1600" b="1" dirty="0"/>
              <a:t>up to 200 µm</a:t>
            </a:r>
            <a:r>
              <a:rPr lang="en-US" sz="1600" dirty="0"/>
              <a:t>).</a:t>
            </a:r>
            <a:br>
              <a:rPr lang="en-US" sz="1600" dirty="0"/>
            </a:b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LET range usually varies </a:t>
            </a:r>
            <a:r>
              <a:rPr lang="en-US" sz="1600" b="1" dirty="0"/>
              <a:t>from</a:t>
            </a:r>
            <a:r>
              <a:rPr lang="en-US" sz="1600" dirty="0"/>
              <a:t> </a:t>
            </a:r>
            <a:r>
              <a:rPr lang="en-US" sz="1600" b="1" dirty="0"/>
              <a:t>up to 60 or to 80 </a:t>
            </a:r>
            <a:r>
              <a:rPr lang="en-GB" sz="1600" b="1" dirty="0"/>
              <a:t>MeVcm</a:t>
            </a:r>
            <a:r>
              <a:rPr lang="en-GB" sz="1600" b="1" baseline="30000" dirty="0"/>
              <a:t>2</a:t>
            </a:r>
            <a:r>
              <a:rPr lang="en-GB" sz="1600" b="1" dirty="0"/>
              <a:t>/mg</a:t>
            </a:r>
            <a:r>
              <a:rPr lang="en-GB" sz="1600" dirty="0" smtClean="0"/>
              <a:t>.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35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50" y="876785"/>
            <a:ext cx="90487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dirty="0"/>
              <a:t>Future needs of users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500" y="1005532"/>
            <a:ext cx="4762500" cy="368494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8A67332-D3D8-6F54-D276-85941DD4335A}"/>
              </a:ext>
            </a:extLst>
          </p:cNvPr>
          <p:cNvSpPr txBox="1"/>
          <p:nvPr/>
        </p:nvSpPr>
        <p:spPr>
          <a:xfrm>
            <a:off x="0" y="1226247"/>
            <a:ext cx="39395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Development of the space market (</a:t>
            </a:r>
            <a:r>
              <a:rPr lang="en-GB" sz="1600" b="1" dirty="0">
                <a:solidFill>
                  <a:srgbClr val="0072F0"/>
                </a:solidFill>
              </a:rPr>
              <a:t>New Space</a:t>
            </a:r>
            <a:r>
              <a:rPr lang="en-GB" sz="1600" dirty="0"/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Emergence of new components with higher sensitivity and complexity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A67332-D3D8-6F54-D276-85941DD4335A}"/>
              </a:ext>
            </a:extLst>
          </p:cNvPr>
          <p:cNvSpPr txBox="1"/>
          <p:nvPr/>
        </p:nvSpPr>
        <p:spPr>
          <a:xfrm>
            <a:off x="0" y="2558316"/>
            <a:ext cx="4381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Mismatch between </a:t>
            </a:r>
            <a:r>
              <a:rPr lang="en-GB" sz="1600" b="1" dirty="0">
                <a:solidFill>
                  <a:srgbClr val="388E3C"/>
                </a:solidFill>
              </a:rPr>
              <a:t>beam time availability </a:t>
            </a:r>
            <a:r>
              <a:rPr lang="en-GB" sz="1600" dirty="0"/>
              <a:t>and </a:t>
            </a:r>
            <a:r>
              <a:rPr lang="en-GB" sz="1600" b="1" dirty="0">
                <a:solidFill>
                  <a:srgbClr val="388E3C"/>
                </a:solidFill>
              </a:rPr>
              <a:t>market’s needs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A67332-D3D8-6F54-D276-85941DD4335A}"/>
              </a:ext>
            </a:extLst>
          </p:cNvPr>
          <p:cNvSpPr txBox="1"/>
          <p:nvPr/>
        </p:nvSpPr>
        <p:spPr>
          <a:xfrm>
            <a:off x="0" y="3615664"/>
            <a:ext cx="47091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600" dirty="0"/>
              <a:t>Limited range of </a:t>
            </a:r>
            <a:r>
              <a:rPr lang="en-GB" sz="1600" b="1" dirty="0">
                <a:solidFill>
                  <a:srgbClr val="F4511E"/>
                </a:solidFill>
              </a:rPr>
              <a:t>beams energy/penetration depth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4511E"/>
                </a:solidFill>
              </a:rPr>
              <a:t>Accessibility</a:t>
            </a:r>
            <a:r>
              <a:rPr lang="en-US" sz="1600" dirty="0"/>
              <a:t> in </a:t>
            </a:r>
            <a:r>
              <a:rPr lang="en-GB" sz="1600" dirty="0"/>
              <a:t>a reasonable geographical perimeter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4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0EAD33-95D0-44AC-9079-40173A4FE380}"/>
              </a:ext>
            </a:extLst>
          </p:cNvPr>
          <p:cNvSpPr/>
          <p:nvPr/>
        </p:nvSpPr>
        <p:spPr>
          <a:xfrm>
            <a:off x="-400619" y="1418444"/>
            <a:ext cx="86855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sz="1600" dirty="0"/>
              <a:t>RADNEXT facility coordinators questionnaire focused 9 KPI :</a:t>
            </a:r>
            <a:br>
              <a:rPr lang="en-US" sz="1600" dirty="0"/>
            </a:br>
            <a:r>
              <a:rPr lang="en-US" sz="1600" dirty="0"/>
              <a:t>- </a:t>
            </a:r>
            <a:r>
              <a:rPr lang="en-GB" sz="1600" dirty="0"/>
              <a:t>High dose rate and flux</a:t>
            </a:r>
            <a:br>
              <a:rPr lang="en-GB" sz="1600" dirty="0"/>
            </a:br>
            <a:r>
              <a:rPr lang="en-US" sz="1600" dirty="0"/>
              <a:t>- Large volumes and surfaces</a:t>
            </a:r>
            <a:br>
              <a:rPr lang="en-US" sz="1600" dirty="0"/>
            </a:br>
            <a:r>
              <a:rPr lang="en-US" sz="1600" dirty="0"/>
              <a:t>- High Energy/mixed-field energy</a:t>
            </a:r>
            <a:br>
              <a:rPr lang="en-US" sz="1600" dirty="0"/>
            </a:br>
            <a:r>
              <a:rPr lang="en-US" sz="1600" dirty="0"/>
              <a:t>- Intermediate energy field</a:t>
            </a:r>
            <a:br>
              <a:rPr lang="en-US" sz="1600" dirty="0"/>
            </a:br>
            <a:r>
              <a:rPr lang="en-US" sz="1600" dirty="0"/>
              <a:t>- High availability</a:t>
            </a:r>
            <a:br>
              <a:rPr lang="en-US" sz="1600" dirty="0"/>
            </a:br>
            <a:r>
              <a:rPr lang="en-US" sz="1600" dirty="0"/>
              <a:t>- Services &amp; environmental control</a:t>
            </a:r>
            <a:br>
              <a:rPr lang="en-US" sz="1600" dirty="0"/>
            </a:br>
            <a:r>
              <a:rPr lang="en-US" sz="1600" dirty="0"/>
              <a:t>- Penetration in matter</a:t>
            </a:r>
            <a:br>
              <a:rPr lang="en-US" sz="1600" dirty="0"/>
            </a:br>
            <a:r>
              <a:rPr lang="en-US" sz="1600" dirty="0"/>
              <a:t>- </a:t>
            </a:r>
            <a:r>
              <a:rPr lang="en-GB" sz="1600" dirty="0"/>
              <a:t>Low cost per irradiation unit</a:t>
            </a:r>
            <a:br>
              <a:rPr lang="en-GB" sz="1600" dirty="0"/>
            </a:br>
            <a:r>
              <a:rPr lang="en-GB" sz="1600" dirty="0"/>
              <a:t>- Post irradiation services</a:t>
            </a:r>
          </a:p>
          <a:p>
            <a:pPr marL="448046" lvl="1"/>
            <a:endParaRPr lang="en-US" sz="1600" dirty="0"/>
          </a:p>
          <a:p>
            <a:pPr marL="705221" lvl="1" indent="-257175">
              <a:buFont typeface="Wingdings" panose="05000000000000000000" pitchFamily="2" charset="2"/>
              <a:buChar char="è"/>
            </a:pPr>
            <a:r>
              <a:rPr lang="en-US" sz="1600" dirty="0"/>
              <a:t>The facility coordinators have to assess each KPI according to the following scale :</a:t>
            </a:r>
            <a:br>
              <a:rPr lang="en-US" sz="1600" dirty="0"/>
            </a:br>
            <a:r>
              <a:rPr lang="en-GB" sz="1600" dirty="0"/>
              <a:t>- Routinely = </a:t>
            </a:r>
            <a:r>
              <a:rPr lang="en-GB" sz="1600" dirty="0" smtClean="0"/>
              <a:t>3, with </a:t>
            </a:r>
            <a:r>
              <a:rPr lang="en-GB" sz="1600" dirty="0"/>
              <a:t>little effort = </a:t>
            </a:r>
            <a:r>
              <a:rPr lang="en-GB" sz="1600" dirty="0" smtClean="0"/>
              <a:t>2, with </a:t>
            </a:r>
            <a:r>
              <a:rPr lang="en-GB" sz="1600" dirty="0"/>
              <a:t>great effort = </a:t>
            </a:r>
            <a:r>
              <a:rPr lang="en-GB" sz="1600" dirty="0" smtClean="0"/>
              <a:t>1, impossible </a:t>
            </a:r>
            <a:r>
              <a:rPr lang="en-GB" sz="1600" dirty="0"/>
              <a:t>= 0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95250" y="821690"/>
            <a:ext cx="904875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b="1" u="sng" dirty="0"/>
              <a:t>STEP 2:</a:t>
            </a:r>
            <a:r>
              <a:rPr lang="en-GB" dirty="0"/>
              <a:t> </a:t>
            </a:r>
            <a:r>
              <a:rPr lang="en-GB" sz="1600" b="1" dirty="0"/>
              <a:t>Identify operational issues and challenges for radiation testing coping with different applications and environments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429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497" y="956113"/>
            <a:ext cx="8226854" cy="705332"/>
          </a:xfrm>
        </p:spPr>
        <p:txBody>
          <a:bodyPr>
            <a:noAutofit/>
          </a:bodyPr>
          <a:lstStyle/>
          <a:p>
            <a:r>
              <a:rPr lang="en-US" sz="3000" b="1" dirty="0"/>
              <a:t>WP04-NA3 RADNEXT</a:t>
            </a:r>
            <a:endParaRPr lang="en-GB" sz="30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15497" y="1189737"/>
            <a:ext cx="9164782" cy="3765665"/>
          </a:xfrm>
        </p:spPr>
        <p:txBody>
          <a:bodyPr>
            <a:normAutofit fontScale="32500" lnSpcReduction="20000"/>
          </a:bodyPr>
          <a:lstStyle/>
          <a:p>
            <a:endParaRPr lang="en-US" sz="6200" b="1" dirty="0"/>
          </a:p>
          <a:p>
            <a:endParaRPr lang="en-US" sz="6200" b="1" dirty="0"/>
          </a:p>
          <a:p>
            <a:endParaRPr lang="en-US" sz="6200" b="1" dirty="0"/>
          </a:p>
          <a:p>
            <a:r>
              <a:rPr lang="en-US" sz="6200" b="1" dirty="0"/>
              <a:t>Agenda</a:t>
            </a:r>
            <a:endParaRPr lang="en-US" sz="6200" dirty="0"/>
          </a:p>
          <a:p>
            <a:endParaRPr lang="en-US" sz="6200" dirty="0"/>
          </a:p>
          <a:p>
            <a:pPr marL="1028700" indent="-1028700">
              <a:buFont typeface="+mj-lt"/>
              <a:buAutoNum type="arabicPeriod"/>
            </a:pPr>
            <a:r>
              <a:rPr lang="en-US" sz="5400" dirty="0"/>
              <a:t>WP04 structure and members </a:t>
            </a:r>
          </a:p>
          <a:p>
            <a:pPr marL="1028700" indent="-1028700">
              <a:buFont typeface="+mj-lt"/>
              <a:buAutoNum type="arabicPeriod"/>
            </a:pPr>
            <a:r>
              <a:rPr lang="en-US" sz="5400" dirty="0" smtClean="0">
                <a:solidFill>
                  <a:srgbClr val="0055A0"/>
                </a:solidFill>
              </a:rPr>
              <a:t>Task </a:t>
            </a:r>
            <a:r>
              <a:rPr lang="en-US" sz="5400" dirty="0">
                <a:solidFill>
                  <a:srgbClr val="0055A0"/>
                </a:solidFill>
              </a:rPr>
              <a:t>4.1 </a:t>
            </a:r>
          </a:p>
          <a:p>
            <a:pPr marL="1028700" indent="-1028700">
              <a:buFont typeface="+mj-lt"/>
              <a:buAutoNum type="arabicPeriod"/>
            </a:pPr>
            <a:r>
              <a:rPr lang="en-US" sz="5400" dirty="0" smtClean="0">
                <a:solidFill>
                  <a:srgbClr val="0055A0"/>
                </a:solidFill>
              </a:rPr>
              <a:t>Task </a:t>
            </a:r>
            <a:r>
              <a:rPr lang="en-US" sz="5400" dirty="0">
                <a:solidFill>
                  <a:srgbClr val="0055A0"/>
                </a:solidFill>
              </a:rPr>
              <a:t>4.2</a:t>
            </a:r>
          </a:p>
          <a:p>
            <a:pPr marL="1028700" indent="-1028700">
              <a:buFont typeface="+mj-lt"/>
              <a:buAutoNum type="arabicPeriod"/>
            </a:pPr>
            <a:r>
              <a:rPr lang="en-US" sz="5400" dirty="0" smtClean="0">
                <a:solidFill>
                  <a:srgbClr val="0055A0"/>
                </a:solidFill>
              </a:rPr>
              <a:t>Task </a:t>
            </a:r>
            <a:r>
              <a:rPr lang="en-US" sz="5400" dirty="0">
                <a:solidFill>
                  <a:srgbClr val="0055A0"/>
                </a:solidFill>
              </a:rPr>
              <a:t>4.3</a:t>
            </a:r>
          </a:p>
          <a:p>
            <a:pPr marL="1028700" indent="-1028700">
              <a:buFont typeface="+mj-lt"/>
              <a:buAutoNum type="arabicPeriod"/>
            </a:pPr>
            <a:r>
              <a:rPr lang="en-US" sz="5400" dirty="0" smtClean="0">
                <a:solidFill>
                  <a:srgbClr val="0055A0"/>
                </a:solidFill>
              </a:rPr>
              <a:t>Task </a:t>
            </a:r>
            <a:r>
              <a:rPr lang="en-US" sz="5400" dirty="0">
                <a:solidFill>
                  <a:srgbClr val="0055A0"/>
                </a:solidFill>
              </a:rPr>
              <a:t>4.4</a:t>
            </a:r>
          </a:p>
          <a:p>
            <a:pPr marL="1028700" indent="-1028700">
              <a:buFont typeface="+mj-lt"/>
              <a:buAutoNum type="arabicPeriod"/>
            </a:pPr>
            <a:r>
              <a:rPr lang="en-US" sz="5400" dirty="0">
                <a:solidFill>
                  <a:srgbClr val="0055A0"/>
                </a:solidFill>
              </a:rPr>
              <a:t>WP04-NA3 Conclusion</a:t>
            </a:r>
          </a:p>
          <a:p>
            <a:pPr marL="1028700" indent="-1028700">
              <a:buFont typeface="+mj-lt"/>
              <a:buAutoNum type="arabicPeriod"/>
            </a:pPr>
            <a:endParaRPr lang="en-US" sz="5400" dirty="0"/>
          </a:p>
          <a:p>
            <a:pPr marL="1028700" indent="-1028700">
              <a:buFont typeface="+mj-lt"/>
              <a:buAutoNum type="arabicPeriod"/>
            </a:pPr>
            <a:endParaRPr lang="en-US" sz="6200" dirty="0"/>
          </a:p>
          <a:p>
            <a:endParaRPr lang="en-US" sz="6200" dirty="0"/>
          </a:p>
          <a:p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7024" y="52489"/>
            <a:ext cx="2576977" cy="976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130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5250" y="1111251"/>
            <a:ext cx="904875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b="1" u="sng" dirty="0">
                <a:solidFill>
                  <a:srgbClr val="FF0000"/>
                </a:solidFill>
              </a:rPr>
              <a:t>Clear takeaway from our evaluation protocol</a:t>
            </a:r>
            <a:r>
              <a:rPr lang="en-GB" b="1" dirty="0">
                <a:solidFill>
                  <a:srgbClr val="FF0000"/>
                </a:solidFill>
              </a:rPr>
              <a:t>:</a:t>
            </a:r>
            <a:r>
              <a:rPr lang="en-GB" b="1" dirty="0"/>
              <a:t> </a:t>
            </a:r>
            <a:r>
              <a:rPr lang="en-GB" sz="1600" dirty="0"/>
              <a:t>lack of high-energy beam or mixed-field energy that can be provided by a single facility (CHARM)</a:t>
            </a:r>
          </a:p>
          <a:p>
            <a:endParaRPr lang="en-US" sz="1500" b="1" dirty="0"/>
          </a:p>
        </p:txBody>
      </p:sp>
      <p:pic>
        <p:nvPicPr>
          <p:cNvPr id="12290" name="Picture 2" descr="Hand-held radiation survey instrument detecting at the radioactive material  symbol on the label Stock Photo - Alamy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083"/>
          <a:stretch/>
        </p:blipFill>
        <p:spPr bwMode="auto">
          <a:xfrm>
            <a:off x="286499" y="2447445"/>
            <a:ext cx="2324774" cy="14977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b="15732"/>
          <a:stretch/>
        </p:blipFill>
        <p:spPr>
          <a:xfrm>
            <a:off x="3440641" y="2447445"/>
            <a:ext cx="2501552" cy="1497794"/>
          </a:xfrm>
          <a:prstGeom prst="rect">
            <a:avLst/>
          </a:prstGeom>
        </p:spPr>
      </p:pic>
      <p:pic>
        <p:nvPicPr>
          <p:cNvPr id="12296" name="Picture 8" descr="low cost Icon 52064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010" y="2639850"/>
            <a:ext cx="1173437" cy="1173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25251" y="1808853"/>
            <a:ext cx="28151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175" indent="-257175">
              <a:buFont typeface="+mj-lt"/>
              <a:buAutoNum type="arabicPeriod"/>
            </a:pPr>
            <a:r>
              <a:rPr lang="en-GB" sz="1600" dirty="0"/>
              <a:t>Deliver high dose rate/flux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183601" y="1808853"/>
            <a:ext cx="34419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57175" indent="-257175">
              <a:buFont typeface="+mj-lt"/>
              <a:buAutoNum type="arabicPeriod" startAt="2"/>
            </a:pPr>
            <a:r>
              <a:rPr lang="en-GB" sz="1600" dirty="0"/>
              <a:t>Provide intermediate energy field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656294" y="1808853"/>
            <a:ext cx="24540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+mj-lt"/>
              <a:buAutoNum type="arabicPeriod" startAt="3"/>
            </a:pPr>
            <a:r>
              <a:rPr lang="en-GB" sz="1600" dirty="0"/>
              <a:t>Propose lower cost offers per irradiation units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27199" y="3781965"/>
            <a:ext cx="290003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Tx/>
              <a:buChar char="-"/>
            </a:pPr>
            <a:r>
              <a:rPr lang="en-US" sz="1600" dirty="0"/>
              <a:t>Apply for facility/external grants</a:t>
            </a:r>
          </a:p>
          <a:p>
            <a:pPr marL="257175" indent="-257175">
              <a:buFontTx/>
              <a:buChar char="-"/>
            </a:pPr>
            <a:r>
              <a:rPr lang="en-GB" sz="1600" dirty="0"/>
              <a:t>Choose a fix cost per exposure unit/time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142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250" y="867411"/>
            <a:ext cx="904875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b="1" u="sng" dirty="0"/>
              <a:t>STEP 3:</a:t>
            </a:r>
            <a:r>
              <a:rPr lang="en-GB" dirty="0"/>
              <a:t> </a:t>
            </a:r>
            <a:r>
              <a:rPr lang="en-GB" sz="1600" b="1" dirty="0"/>
              <a:t>Identify new facilities currently not adapted for radiation testing but that can be used for components qualification and system-level testing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C2944D-FED5-3E70-B35E-564D8CA1441F}"/>
              </a:ext>
            </a:extLst>
          </p:cNvPr>
          <p:cNvSpPr/>
          <p:nvPr/>
        </p:nvSpPr>
        <p:spPr>
          <a:xfrm>
            <a:off x="-400619" y="1494644"/>
            <a:ext cx="921696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dirty="0" smtClean="0"/>
              <a:t>LPA </a:t>
            </a:r>
            <a:r>
              <a:rPr lang="en-US" dirty="0"/>
              <a:t>facilities can offer unique beam characteristics, but some trade-offs mitigation is required:</a:t>
            </a:r>
          </a:p>
          <a:p>
            <a:pPr marL="448045" lvl="1"/>
            <a:r>
              <a:rPr lang="en-US" sz="1600" dirty="0"/>
              <a:t>	- </a:t>
            </a:r>
            <a:r>
              <a:rPr lang="en-GB" sz="1600" dirty="0"/>
              <a:t>Provides a radiation beam with ultra-short particle duration</a:t>
            </a:r>
            <a:br>
              <a:rPr lang="en-GB" sz="1600" dirty="0"/>
            </a:br>
            <a:r>
              <a:rPr lang="en-GB" sz="1600" dirty="0"/>
              <a:t>	- Radiation is delivered with ultra-high particle flux (e.g. kA range electron currents) and </a:t>
            </a:r>
            <a:r>
              <a:rPr lang="en-GB" sz="1600" dirty="0" smtClean="0"/>
              <a:t>	ultra-high </a:t>
            </a:r>
            <a:r>
              <a:rPr lang="en-GB" sz="1600" dirty="0"/>
              <a:t>dose rates</a:t>
            </a:r>
            <a:br>
              <a:rPr lang="en-GB" sz="1600" dirty="0"/>
            </a:br>
            <a:r>
              <a:rPr lang="en-GB" sz="1600" dirty="0"/>
              <a:t>	- The energy spread, beam pointing, divergence and pulse-to-pulse variation are relatively </a:t>
            </a:r>
            <a:r>
              <a:rPr lang="en-GB" sz="1600" dirty="0" smtClean="0"/>
              <a:t>	high </a:t>
            </a:r>
            <a:r>
              <a:rPr lang="en-GB" sz="1600" dirty="0"/>
              <a:t>compared to conventional sources</a:t>
            </a:r>
            <a:br>
              <a:rPr lang="en-GB" sz="1600" dirty="0"/>
            </a:br>
            <a:endParaRPr lang="en-US" sz="1600" dirty="0"/>
          </a:p>
          <a:p>
            <a:pPr marL="705221" lvl="1" indent="-257175">
              <a:buFont typeface="Wingdings" panose="05000000000000000000" pitchFamily="2" charset="2"/>
              <a:buChar char="è"/>
            </a:pPr>
            <a:r>
              <a:rPr lang="en-US" dirty="0"/>
              <a:t>LPA facility coordinators questionnaire focused to determine the current facilities suitability:</a:t>
            </a:r>
          </a:p>
          <a:p>
            <a:pPr marL="448046" lvl="1"/>
            <a:r>
              <a:rPr lang="en-US" sz="1600" dirty="0"/>
              <a:t>	</a:t>
            </a:r>
            <a:r>
              <a:rPr lang="en-GB" sz="1600" dirty="0"/>
              <a:t>- Requests are sent to more that 20 facilities/beamlines</a:t>
            </a:r>
            <a:r>
              <a:rPr lang="en-GB" sz="1600" strike="sngStrike" dirty="0"/>
              <a:t/>
            </a:r>
            <a:br>
              <a:rPr lang="en-GB" sz="1600" strike="sngStrike" dirty="0"/>
            </a:br>
            <a:r>
              <a:rPr lang="en-GB" sz="1600" dirty="0"/>
              <a:t>	- Limited feedback so far, still collecting replies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72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5250" y="867411"/>
            <a:ext cx="904875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b="1" u="sng" dirty="0"/>
              <a:t>STEP 3:</a:t>
            </a:r>
            <a:r>
              <a:rPr lang="en-GB" dirty="0"/>
              <a:t> </a:t>
            </a:r>
            <a:r>
              <a:rPr lang="en-GB" sz="1600" b="1" dirty="0"/>
              <a:t>Identify new facilities currently not adapted for radiation testing but that can be used for components qualification and system-level testing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FC2944D-FED5-3E70-B35E-564D8CA1441F}"/>
              </a:ext>
            </a:extLst>
          </p:cNvPr>
          <p:cNvSpPr/>
          <p:nvPr/>
        </p:nvSpPr>
        <p:spPr>
          <a:xfrm>
            <a:off x="-400620" y="1805794"/>
            <a:ext cx="990275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3788" lvl="1" indent="-285743">
              <a:buFont typeface="Wingdings" pitchFamily="2" charset="2"/>
              <a:buChar char="è"/>
            </a:pPr>
            <a:r>
              <a:rPr lang="en-US" dirty="0"/>
              <a:t>Laser Plasma-based Accelerators (LPA) have reached a reasonable </a:t>
            </a:r>
            <a:r>
              <a:rPr lang="en-US" b="1" dirty="0"/>
              <a:t>technology</a:t>
            </a:r>
            <a:r>
              <a:rPr lang="en-US" dirty="0"/>
              <a:t> readiness level</a:t>
            </a:r>
            <a:br>
              <a:rPr lang="en-US" dirty="0"/>
            </a:br>
            <a:endParaRPr lang="en-US" dirty="0"/>
          </a:p>
          <a:p>
            <a:pPr marL="733788" lvl="1" indent="-285743">
              <a:buFont typeface="Wingdings" pitchFamily="2" charset="2"/>
              <a:buChar char="è"/>
            </a:pPr>
            <a:r>
              <a:rPr lang="en-US" dirty="0"/>
              <a:t>Several LPA facilities declare their readiness to radiation experiments and tests:</a:t>
            </a:r>
          </a:p>
          <a:p>
            <a:pPr marL="448045" lvl="1"/>
            <a:r>
              <a:rPr lang="en-GB" sz="1600" dirty="0"/>
              <a:t>	- HZDR, Dresden – DARCO laser driven electron, proton/ions accelerators	</a:t>
            </a:r>
            <a:br>
              <a:rPr lang="en-GB" sz="1600" dirty="0"/>
            </a:br>
            <a:r>
              <a:rPr lang="en-GB" sz="1600" dirty="0"/>
              <a:t>	- ELI Beamlines ALFA (electron) and ELIMAIA (proton)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12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4.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4.3 : Future solutions for current irradiation facilities 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0EAD33-95D0-44AC-9079-40173A4FE380}"/>
              </a:ext>
            </a:extLst>
          </p:cNvPr>
          <p:cNvSpPr/>
          <p:nvPr/>
        </p:nvSpPr>
        <p:spPr>
          <a:xfrm>
            <a:off x="-354698" y="1531741"/>
            <a:ext cx="9247494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dirty="0"/>
              <a:t>Study solutions for increasing the usability of the existing facilities: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600" dirty="0"/>
              <a:t>- Standardized mechanical supports, </a:t>
            </a:r>
            <a:br>
              <a:rPr lang="en-US" sz="1600" dirty="0"/>
            </a:br>
            <a:r>
              <a:rPr lang="en-US" sz="1600" dirty="0"/>
              <a:t>- </a:t>
            </a:r>
            <a:r>
              <a:rPr lang="en-GB" sz="1600" dirty="0"/>
              <a:t>Cabled and wireless solutions to have multi-users patch panel connectivity</a:t>
            </a:r>
            <a:br>
              <a:rPr lang="en-GB" sz="1600" dirty="0"/>
            </a:br>
            <a:r>
              <a:rPr lang="en-US" sz="1600" dirty="0"/>
              <a:t>- Virtual access/</a:t>
            </a:r>
            <a:r>
              <a:rPr lang="en-GB" sz="1600" dirty="0"/>
              <a:t>3D views of the </a:t>
            </a:r>
            <a:r>
              <a:rPr lang="en-GB" sz="1600" dirty="0" smtClean="0"/>
              <a:t>installations</a:t>
            </a:r>
            <a:r>
              <a:rPr lang="en-GB" sz="1600" dirty="0"/>
              <a:t/>
            </a:r>
            <a:br>
              <a:rPr lang="en-GB" sz="1600" dirty="0"/>
            </a:br>
            <a:endParaRPr lang="en-US" sz="1600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dirty="0"/>
              <a:t>Propose techniques and methods to overcome technological bottlenecks in the short term: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600" dirty="0"/>
              <a:t>- </a:t>
            </a:r>
            <a:r>
              <a:rPr lang="en-GB" sz="1600" dirty="0"/>
              <a:t>Ion energies </a:t>
            </a:r>
            <a:r>
              <a:rPr lang="en-GB" sz="1600" dirty="0" smtClean="0"/>
              <a:t>modulation and particle </a:t>
            </a:r>
            <a:r>
              <a:rPr lang="en-GB" sz="1600" dirty="0"/>
              <a:t>flux tuning in a wide dynamic range</a:t>
            </a:r>
            <a:br>
              <a:rPr lang="en-GB" sz="1600" dirty="0"/>
            </a:br>
            <a:r>
              <a:rPr lang="en-GB" sz="1600" dirty="0"/>
              <a:t>- Beam steering techniques</a:t>
            </a:r>
            <a:br>
              <a:rPr lang="en-GB" sz="1600" dirty="0"/>
            </a:br>
            <a:endParaRPr lang="en-US" sz="1600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dirty="0"/>
              <a:t>Guide research groups and facilities coordinators in their efforts to fulfill the long-term </a:t>
            </a:r>
            <a:r>
              <a:rPr lang="en-US" dirty="0" smtClean="0"/>
              <a:t>requirements</a:t>
            </a:r>
            <a:endParaRPr lang="en-US" dirty="0"/>
          </a:p>
        </p:txBody>
      </p:sp>
      <p:pic>
        <p:nvPicPr>
          <p:cNvPr id="13" name="Image 13">
            <a:extLst>
              <a:ext uri="{FF2B5EF4-FFF2-40B4-BE49-F238E27FC236}">
                <a16:creationId xmlns:a16="http://schemas.microsoft.com/office/drawing/2014/main" id="{8E3620E8-210A-4B8E-B863-5D613DE84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42" y="981878"/>
            <a:ext cx="1055179" cy="593538"/>
          </a:xfrm>
          <a:prstGeom prst="rect">
            <a:avLst/>
          </a:prstGeom>
        </p:spPr>
      </p:pic>
      <p:pic>
        <p:nvPicPr>
          <p:cNvPr id="16" name="Picture 4" descr="ELI Beam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606" y="861491"/>
            <a:ext cx="1400175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Espace réservé du contenu 2">
            <a:extLst>
              <a:ext uri="{FF2B5EF4-FFF2-40B4-BE49-F238E27FC236}">
                <a16:creationId xmlns:a16="http://schemas.microsoft.com/office/drawing/2014/main" id="{D0395AEC-80E6-4ED3-AD08-186FBA78FF50}"/>
              </a:ext>
            </a:extLst>
          </p:cNvPr>
          <p:cNvSpPr txBox="1">
            <a:spLocks/>
          </p:cNvSpPr>
          <p:nvPr/>
        </p:nvSpPr>
        <p:spPr>
          <a:xfrm>
            <a:off x="2266266" y="915890"/>
            <a:ext cx="7741882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Task Leader: Federico Ravotti (CERN) and Roberto Versaci (ELI)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0445" y="1343475"/>
            <a:ext cx="922351" cy="92235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803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5.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4.4 : Design study of new irradiation facilities 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25ABEB9-F644-4870-8E25-9DF86C80AF13}"/>
              </a:ext>
            </a:extLst>
          </p:cNvPr>
          <p:cNvSpPr/>
          <p:nvPr/>
        </p:nvSpPr>
        <p:spPr>
          <a:xfrm>
            <a:off x="-330272" y="1990843"/>
            <a:ext cx="9740972" cy="2991098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GB" dirty="0"/>
              <a:t>Propose new primary beam and mixed-field facilities</a:t>
            </a:r>
            <a:br>
              <a:rPr lang="en-GB" dirty="0"/>
            </a:br>
            <a:endParaRPr lang="en-GB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dirty="0"/>
              <a:t>Laser-based facility in their infancy for radiation production</a:t>
            </a:r>
            <a:br>
              <a:rPr lang="en-US" dirty="0"/>
            </a:br>
            <a:endParaRPr lang="en-US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dirty="0"/>
              <a:t>Study the beam parameters of such facilities due to a growing interest in operational parameters and beam availability:</a:t>
            </a:r>
            <a:br>
              <a:rPr lang="en-US" dirty="0"/>
            </a:br>
            <a:r>
              <a:rPr lang="en-US" sz="1600" dirty="0"/>
              <a:t>- Study the tools and dosimetry methods to assess the performances of LPA facilities</a:t>
            </a:r>
            <a:br>
              <a:rPr lang="en-US" sz="1600" dirty="0"/>
            </a:br>
            <a:r>
              <a:rPr lang="en-US" sz="1600" dirty="0"/>
              <a:t>- Select a pool of infrastructures to lead test campaigns</a:t>
            </a:r>
            <a:br>
              <a:rPr lang="en-US" sz="1600" dirty="0"/>
            </a:br>
            <a:r>
              <a:rPr lang="en-US" sz="1600" dirty="0"/>
              <a:t>- Evaluate the suitability to radiation tests according to the users’ needs</a:t>
            </a:r>
          </a:p>
          <a:p>
            <a:pPr marL="733788" lvl="1" indent="-285743">
              <a:buFont typeface="Wingdings" panose="05000000000000000000" pitchFamily="2" charset="2"/>
              <a:buChar char="è"/>
            </a:pPr>
            <a:endParaRPr lang="en-US" sz="1600" dirty="0"/>
          </a:p>
        </p:txBody>
      </p:sp>
      <p:pic>
        <p:nvPicPr>
          <p:cNvPr id="27" name="Image 13">
            <a:extLst>
              <a:ext uri="{FF2B5EF4-FFF2-40B4-BE49-F238E27FC236}">
                <a16:creationId xmlns:a16="http://schemas.microsoft.com/office/drawing/2014/main" id="{8E3620E8-210A-4B8E-B863-5D613DE84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942" y="981878"/>
            <a:ext cx="1055179" cy="593538"/>
          </a:xfrm>
          <a:prstGeom prst="rect">
            <a:avLst/>
          </a:prstGeom>
        </p:spPr>
      </p:pic>
      <p:sp>
        <p:nvSpPr>
          <p:cNvPr id="28" name="ZoneTexte 14">
            <a:extLst>
              <a:ext uri="{FF2B5EF4-FFF2-40B4-BE49-F238E27FC236}">
                <a16:creationId xmlns:a16="http://schemas.microsoft.com/office/drawing/2014/main" id="{8D241260-EB2A-4A71-9B35-7C7CA9D65ABB}"/>
              </a:ext>
            </a:extLst>
          </p:cNvPr>
          <p:cNvSpPr txBox="1"/>
          <p:nvPr/>
        </p:nvSpPr>
        <p:spPr>
          <a:xfrm>
            <a:off x="370121" y="1651356"/>
            <a:ext cx="6190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0B387C"/>
                </a:solidFill>
              </a:rPr>
              <a:t>CERN</a:t>
            </a:r>
          </a:p>
        </p:txBody>
      </p:sp>
      <p:sp>
        <p:nvSpPr>
          <p:cNvPr id="29" name="ZoneTexte 17">
            <a:extLst>
              <a:ext uri="{FF2B5EF4-FFF2-40B4-BE49-F238E27FC236}">
                <a16:creationId xmlns:a16="http://schemas.microsoft.com/office/drawing/2014/main" id="{2E4470F4-3F16-4D9B-AFD0-EEA58FFD010A}"/>
              </a:ext>
            </a:extLst>
          </p:cNvPr>
          <p:cNvSpPr txBox="1"/>
          <p:nvPr/>
        </p:nvSpPr>
        <p:spPr>
          <a:xfrm>
            <a:off x="1265234" y="1666152"/>
            <a:ext cx="1374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>
                <a:solidFill>
                  <a:srgbClr val="0B387C"/>
                </a:solidFill>
              </a:rPr>
              <a:t>ELI BEAMLINES</a:t>
            </a:r>
          </a:p>
        </p:txBody>
      </p:sp>
      <p:pic>
        <p:nvPicPr>
          <p:cNvPr id="30" name="Picture 4" descr="ELI Beam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8606" y="861491"/>
            <a:ext cx="1400175" cy="70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0445" y="1343475"/>
            <a:ext cx="922351" cy="922351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11" name="Espace réservé du contenu 2">
            <a:extLst>
              <a:ext uri="{FF2B5EF4-FFF2-40B4-BE49-F238E27FC236}">
                <a16:creationId xmlns:a16="http://schemas.microsoft.com/office/drawing/2014/main" id="{D0395AEC-80E6-4ED3-AD08-186FBA78FF50}"/>
              </a:ext>
            </a:extLst>
          </p:cNvPr>
          <p:cNvSpPr txBox="1">
            <a:spLocks/>
          </p:cNvSpPr>
          <p:nvPr/>
        </p:nvSpPr>
        <p:spPr>
          <a:xfrm>
            <a:off x="2266266" y="915890"/>
            <a:ext cx="7741882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q"/>
            </a:pPr>
            <a:r>
              <a:rPr lang="en-US" b="1" dirty="0"/>
              <a:t>Task Leader: Federico Ravotti (CERN) and Roberto Versaci (ELI)</a:t>
            </a:r>
          </a:p>
        </p:txBody>
      </p:sp>
    </p:spTree>
    <p:extLst>
      <p:ext uri="{BB962C8B-B14F-4D97-AF65-F5344CB8AC3E}">
        <p14:creationId xmlns:p14="http://schemas.microsoft.com/office/powerpoint/2010/main" val="2044664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7B09B-0BD3-4A47-BE99-560B5782A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7719"/>
            <a:ext cx="8226854" cy="705332"/>
          </a:xfrm>
        </p:spPr>
        <p:txBody>
          <a:bodyPr>
            <a:normAutofit/>
          </a:bodyPr>
          <a:lstStyle/>
          <a:p>
            <a:r>
              <a:rPr lang="en-US" sz="2000" dirty="0"/>
              <a:t>6.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Conclusion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69850" y="732004"/>
            <a:ext cx="6583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33552" y="1027657"/>
            <a:ext cx="899117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1600" dirty="0"/>
              <a:t>A complete update of the international irradiation facility compendium: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b="1" dirty="0"/>
              <a:t>234 valid facility entries </a:t>
            </a:r>
            <a:r>
              <a:rPr lang="en-US" sz="1600" dirty="0" smtClean="0"/>
              <a:t>entry </a:t>
            </a:r>
            <a:r>
              <a:rPr lang="en-US" sz="1600" dirty="0"/>
              <a:t>all around the world – ensure the </a:t>
            </a:r>
            <a:r>
              <a:rPr lang="en-GB" sz="1600" dirty="0"/>
              <a:t>durability of the available information</a:t>
            </a:r>
            <a:endParaRPr lang="en-US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b="1" u="sng" dirty="0"/>
              <a:t>Objective:</a:t>
            </a:r>
            <a:r>
              <a:rPr lang="en-US" sz="1600" dirty="0"/>
              <a:t> Make this database a worldwide </a:t>
            </a:r>
            <a:r>
              <a:rPr lang="en-US" sz="1600" dirty="0" smtClean="0"/>
              <a:t>reference - </a:t>
            </a:r>
            <a:r>
              <a:rPr lang="en-US" sz="1600" b="1" dirty="0" smtClean="0"/>
              <a:t>your </a:t>
            </a:r>
            <a:r>
              <a:rPr lang="en-US" sz="1600" b="1" dirty="0"/>
              <a:t>support matters</a:t>
            </a:r>
          </a:p>
          <a:p>
            <a:pPr lvl="1"/>
            <a:endParaRPr lang="en-US" sz="1600" b="1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600" dirty="0"/>
              <a:t>In-depth investigation of the current and future needs of irradiation facilities’ users: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/>
              <a:t>Collect relevant experiences on </a:t>
            </a:r>
            <a:r>
              <a:rPr lang="en-GB" sz="1600" b="1" dirty="0"/>
              <a:t>4 use cases </a:t>
            </a:r>
            <a:r>
              <a:rPr lang="en-GB" sz="1600" dirty="0"/>
              <a:t>and </a:t>
            </a:r>
            <a:r>
              <a:rPr lang="en-GB" sz="1600" b="1" dirty="0"/>
              <a:t>5 radiation fields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sz="1600" dirty="0"/>
              <a:t>Determine their future demand in the scope of radiation tests</a:t>
            </a:r>
          </a:p>
          <a:p>
            <a:endParaRPr lang="en-US" sz="1600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sz="1600" dirty="0"/>
              <a:t>Assessment of a pool of </a:t>
            </a:r>
            <a:r>
              <a:rPr lang="en-US" sz="1600"/>
              <a:t>RADNEXT </a:t>
            </a:r>
            <a:r>
              <a:rPr lang="en-US" sz="1600" smtClean="0"/>
              <a:t>facilities:</a:t>
            </a:r>
            <a:endParaRPr lang="en-US" sz="1600" dirty="0"/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/>
              <a:t>Identify the technological and logistics bottlenecks that must be </a:t>
            </a:r>
            <a:r>
              <a:rPr lang="en-GB" sz="1600" dirty="0" smtClean="0"/>
              <a:t>tackled</a:t>
            </a:r>
            <a:endParaRPr lang="en-GB" sz="1600" dirty="0"/>
          </a:p>
        </p:txBody>
      </p:sp>
      <p:sp>
        <p:nvSpPr>
          <p:cNvPr id="8" name="Rectangle 7"/>
          <p:cNvSpPr/>
          <p:nvPr/>
        </p:nvSpPr>
        <p:spPr>
          <a:xfrm>
            <a:off x="69850" y="3787097"/>
            <a:ext cx="65836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Tasks 4.3 and 4.4: Ongoing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1690" y="3776427"/>
            <a:ext cx="432000" cy="432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9850" y="4134617"/>
            <a:ext cx="9017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è"/>
            </a:pPr>
            <a:r>
              <a:rPr lang="en-US" sz="1600" dirty="0"/>
              <a:t>Implement a process based on set-ups and dosimetry tools to perform beam diagnosis and characterization of LPA facilities </a:t>
            </a:r>
            <a:endParaRPr lang="en-GB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4A852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hotocopy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208258" y="691354"/>
            <a:ext cx="468000" cy="468000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201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AAB4C2-E1D9-4936-B07F-0D3C77ADD7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 you for your attention! 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294CD40-EDCC-4870-8842-DA3B39556D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69320" y="993776"/>
            <a:ext cx="4805362" cy="32035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58903C8-030D-4220-B9B3-A5D6AF8A118E}"/>
              </a:ext>
            </a:extLst>
          </p:cNvPr>
          <p:cNvSpPr txBox="1"/>
          <p:nvPr/>
        </p:nvSpPr>
        <p:spPr>
          <a:xfrm>
            <a:off x="3343003" y="4322184"/>
            <a:ext cx="37625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Image Source: CERN – CHARM facility</a:t>
            </a:r>
            <a:endParaRPr lang="en-GB" sz="1600" i="1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133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-149901"/>
            <a:ext cx="7886700" cy="994172"/>
          </a:xfrm>
        </p:spPr>
        <p:txBody>
          <a:bodyPr>
            <a:normAutofit/>
          </a:bodyPr>
          <a:lstStyle/>
          <a:p>
            <a:r>
              <a:rPr lang="en-US" sz="2200" dirty="0"/>
              <a:t>1. WP04 structure and members </a:t>
            </a:r>
            <a:endParaRPr lang="en-GB" sz="220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BBE7093C-C6E5-42D1-83D3-34B79A554C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367" y="681813"/>
            <a:ext cx="8924523" cy="410965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b="1" u="sng" dirty="0"/>
              <a:t>Main objective:</a:t>
            </a:r>
            <a:r>
              <a:rPr lang="en-US" sz="1800" dirty="0"/>
              <a:t> </a:t>
            </a:r>
            <a:r>
              <a:rPr lang="en-GB" dirty="0"/>
              <a:t>Define long term scientific and industrial </a:t>
            </a:r>
            <a:r>
              <a:rPr lang="en-GB" b="1" dirty="0"/>
              <a:t>needs for irradiation facilities </a:t>
            </a:r>
            <a:r>
              <a:rPr lang="en-GB" dirty="0"/>
              <a:t>based on key parameters, considering inputs from relevant research groups and industrial community</a:t>
            </a:r>
            <a:r>
              <a:rPr lang="en-GB" sz="1400" b="1" u="sng" dirty="0"/>
              <a:t/>
            </a:r>
            <a:br>
              <a:rPr lang="en-GB" sz="1400" b="1" u="sng" dirty="0"/>
            </a:br>
            <a:endParaRPr lang="en-US" sz="1400" b="1" u="sng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1" u="sng" dirty="0"/>
              <a:t>Key tasks’ description:</a:t>
            </a:r>
            <a:r>
              <a:rPr lang="en-US" sz="2000" dirty="0"/>
              <a:t> </a:t>
            </a:r>
          </a:p>
          <a:p>
            <a:pPr marL="36576" indent="0">
              <a:buNone/>
            </a:pPr>
            <a:r>
              <a:rPr lang="en-US" sz="1800" dirty="0"/>
              <a:t>	- </a:t>
            </a:r>
            <a:r>
              <a:rPr lang="en-US" sz="1800" u="sng" dirty="0"/>
              <a:t>Task 4.1:</a:t>
            </a:r>
            <a:r>
              <a:rPr lang="en-US" sz="1800" dirty="0"/>
              <a:t> </a:t>
            </a:r>
            <a:r>
              <a:rPr lang="en-US" dirty="0"/>
              <a:t>WP Coordination and Communication</a:t>
            </a:r>
            <a:r>
              <a:rPr lang="en-US" sz="1800" u="sng" dirty="0"/>
              <a:t/>
            </a:r>
            <a:br>
              <a:rPr lang="en-US" sz="1800" u="sng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	- </a:t>
            </a:r>
            <a:r>
              <a:rPr lang="en-US" sz="1800" u="sng" dirty="0"/>
              <a:t>Task 4.2:</a:t>
            </a:r>
            <a:r>
              <a:rPr lang="en-US" sz="1800" dirty="0"/>
              <a:t> </a:t>
            </a:r>
            <a:r>
              <a:rPr lang="en-GB" dirty="0"/>
              <a:t>Identify limiting factors of current irradiation facilities and </a:t>
            </a:r>
            <a:r>
              <a:rPr lang="en-GB" dirty="0" smtClean="0"/>
              <a:t>propose </a:t>
            </a:r>
            <a:r>
              <a:rPr lang="en-GB" dirty="0"/>
              <a:t>solutions </a:t>
            </a:r>
            <a:r>
              <a:rPr lang="en-GB" dirty="0" smtClean="0"/>
              <a:t>	for the</a:t>
            </a:r>
            <a:r>
              <a:rPr lang="en-GB" dirty="0"/>
              <a:t> </a:t>
            </a:r>
            <a:r>
              <a:rPr lang="en-GB" dirty="0" smtClean="0"/>
              <a:t>upgrade </a:t>
            </a:r>
            <a:r>
              <a:rPr lang="en-GB" dirty="0"/>
              <a:t>of existing infrastructures and the </a:t>
            </a:r>
            <a:r>
              <a:rPr lang="en-GB" dirty="0" smtClean="0"/>
              <a:t>development </a:t>
            </a:r>
            <a:r>
              <a:rPr lang="en-GB" dirty="0"/>
              <a:t>of future ones </a:t>
            </a:r>
            <a:r>
              <a:rPr lang="en-GB" b="1" dirty="0" smtClean="0"/>
              <a:t>(D4.1 	and D4.2, </a:t>
            </a:r>
            <a:r>
              <a:rPr lang="en-GB" b="1" dirty="0"/>
              <a:t>M20)</a:t>
            </a:r>
            <a:br>
              <a:rPr lang="en-GB" b="1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	- </a:t>
            </a:r>
            <a:r>
              <a:rPr lang="en-US" sz="1800" u="sng" dirty="0"/>
              <a:t>Task 4.3:</a:t>
            </a:r>
            <a:r>
              <a:rPr lang="en-US" sz="1800" dirty="0"/>
              <a:t> </a:t>
            </a:r>
            <a:r>
              <a:rPr lang="en-US" dirty="0"/>
              <a:t>Investigate innovative solutions for current irradiation facilities </a:t>
            </a:r>
            <a:r>
              <a:rPr lang="en-GB" b="1" dirty="0" smtClean="0"/>
              <a:t>(D4.3, M30)</a:t>
            </a:r>
            <a:r>
              <a:rPr lang="en-US" sz="1800" b="1" dirty="0"/>
              <a:t/>
            </a:r>
            <a:br>
              <a:rPr lang="en-US" sz="1800" b="1" dirty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/>
              <a:t>	- </a:t>
            </a:r>
            <a:r>
              <a:rPr lang="en-US" sz="1800" u="sng" dirty="0"/>
              <a:t>Task 4.4:</a:t>
            </a:r>
            <a:r>
              <a:rPr lang="en-US" sz="1800" dirty="0"/>
              <a:t> </a:t>
            </a:r>
            <a:r>
              <a:rPr lang="en-GB" dirty="0"/>
              <a:t>Design study of new irradiation facilities </a:t>
            </a:r>
            <a:r>
              <a:rPr lang="en-GB" b="1" dirty="0" smtClean="0"/>
              <a:t>(D4.4, M40)</a:t>
            </a:r>
            <a:endParaRPr lang="en-GB" b="1" dirty="0"/>
          </a:p>
        </p:txBody>
      </p:sp>
      <p:pic>
        <p:nvPicPr>
          <p:cNvPr id="21" name="Image 13">
            <a:extLst>
              <a:ext uri="{FF2B5EF4-FFF2-40B4-BE49-F238E27FC236}">
                <a16:creationId xmlns:a16="http://schemas.microsoft.com/office/drawing/2014/main" id="{8E3620E8-210A-4B8E-B863-5D613DE84E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7531" y="1529996"/>
            <a:ext cx="1444293" cy="812415"/>
          </a:xfrm>
          <a:prstGeom prst="rect">
            <a:avLst/>
          </a:prstGeom>
        </p:spPr>
      </p:pic>
      <p:pic>
        <p:nvPicPr>
          <p:cNvPr id="26" name="Picture 4" descr="ELI Beamlin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180" y="1503602"/>
            <a:ext cx="1718710" cy="865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134" y="2051356"/>
            <a:ext cx="464069" cy="46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4203" y="4122981"/>
            <a:ext cx="468000" cy="468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0272" y="3586202"/>
            <a:ext cx="468000" cy="4680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duotone>
              <a:prstClr val="black"/>
              <a:srgbClr val="4A8522">
                <a:tint val="45000"/>
                <a:satMod val="40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artisticPhotocopy/>
                    </a14:imgEffect>
                    <a14:imgEffect>
                      <a14:colorTemperature colorTemp="11200"/>
                    </a14:imgEffect>
                    <a14:imgEffect>
                      <a14:saturation sat="400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24203" y="2787745"/>
            <a:ext cx="468000" cy="468000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197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2.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4.1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WP Coordination and Communication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meeting Icon 56635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160" y="1872392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ome · Indic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19" y="1872392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email address Icon 247327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157" y="1872390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D90EAD33-95D0-44AC-9079-40173A4FE380}"/>
              </a:ext>
            </a:extLst>
          </p:cNvPr>
          <p:cNvSpPr/>
          <p:nvPr/>
        </p:nvSpPr>
        <p:spPr>
          <a:xfrm>
            <a:off x="-662061" y="3250836"/>
            <a:ext cx="357067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45" lvl="1"/>
            <a:endParaRPr lang="en-US" sz="1600" dirty="0"/>
          </a:p>
          <a:p>
            <a:pPr marL="448045" lvl="1" algn="ctr"/>
            <a:r>
              <a:rPr lang="en-US" dirty="0" err="1"/>
              <a:t>Indico</a:t>
            </a:r>
            <a:r>
              <a:rPr lang="en-US" dirty="0"/>
              <a:t> category available “WP4-NA3”</a:t>
            </a:r>
          </a:p>
          <a:p>
            <a:pPr marL="448046" lvl="1"/>
            <a:endParaRPr lang="en-US" sz="1600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endParaRPr lang="en-US" sz="1600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90EAD33-95D0-44AC-9079-40173A4FE380}"/>
              </a:ext>
            </a:extLst>
          </p:cNvPr>
          <p:cNvSpPr/>
          <p:nvPr/>
        </p:nvSpPr>
        <p:spPr>
          <a:xfrm>
            <a:off x="2521879" y="3312390"/>
            <a:ext cx="3207525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5245" lvl="2"/>
            <a:endParaRPr lang="en-US" sz="1200" dirty="0"/>
          </a:p>
          <a:p>
            <a:pPr marL="905245" lvl="2" algn="ctr"/>
            <a:r>
              <a:rPr lang="en-US" dirty="0"/>
              <a:t>WP4 RADNEXT Team Meeting on a weekly basis</a:t>
            </a:r>
          </a:p>
          <a:p>
            <a:pPr marL="448046" lvl="1"/>
            <a:endParaRPr lang="en-US" sz="1600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endParaRPr lang="en-US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90EAD33-95D0-44AC-9079-40173A4FE380}"/>
              </a:ext>
            </a:extLst>
          </p:cNvPr>
          <p:cNvSpPr/>
          <p:nvPr/>
        </p:nvSpPr>
        <p:spPr>
          <a:xfrm>
            <a:off x="4942876" y="3312392"/>
            <a:ext cx="427870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5245" lvl="2"/>
            <a:endParaRPr lang="en-US" sz="1200" dirty="0"/>
          </a:p>
          <a:p>
            <a:pPr marL="905245" lvl="2" algn="ctr"/>
            <a:r>
              <a:rPr lang="en-US" dirty="0"/>
              <a:t>E-group created (radnext-na3) with the following email address: </a:t>
            </a:r>
            <a:br>
              <a:rPr lang="en-US" dirty="0"/>
            </a:br>
            <a:r>
              <a:rPr lang="en-US" dirty="0" smtClean="0"/>
              <a:t>radnext-na3@cern.ch</a:t>
            </a:r>
            <a:endParaRPr lang="en-US" dirty="0"/>
          </a:p>
        </p:txBody>
      </p:sp>
      <p:sp>
        <p:nvSpPr>
          <p:cNvPr id="13" name="Plus 12"/>
          <p:cNvSpPr/>
          <p:nvPr/>
        </p:nvSpPr>
        <p:spPr>
          <a:xfrm>
            <a:off x="5668036" y="2163966"/>
            <a:ext cx="863245" cy="856850"/>
          </a:xfrm>
          <a:prstGeom prst="mathPlus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Plus 13"/>
          <p:cNvSpPr/>
          <p:nvPr/>
        </p:nvSpPr>
        <p:spPr>
          <a:xfrm>
            <a:off x="2521879" y="2163966"/>
            <a:ext cx="863245" cy="856850"/>
          </a:xfrm>
          <a:prstGeom prst="mathPlus">
            <a:avLst/>
          </a:prstGeom>
          <a:solidFill>
            <a:srgbClr val="0055A0"/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9080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0EAD33-95D0-44AC-9079-40173A4FE380}"/>
              </a:ext>
            </a:extLst>
          </p:cNvPr>
          <p:cNvSpPr/>
          <p:nvPr/>
        </p:nvSpPr>
        <p:spPr>
          <a:xfrm>
            <a:off x="-316325" y="1063450"/>
            <a:ext cx="1010615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48045" lvl="1"/>
            <a:endParaRPr lang="en-US" dirty="0"/>
          </a:p>
          <a:p>
            <a:pPr marL="733788" lvl="1" indent="-285743">
              <a:buFont typeface="Wingdings" panose="05000000000000000000" pitchFamily="2" charset="2"/>
              <a:buChar char="Ø"/>
            </a:pPr>
            <a:r>
              <a:rPr lang="en-US" sz="1600" dirty="0"/>
              <a:t>Strong synergies with </a:t>
            </a:r>
            <a:r>
              <a:rPr lang="en-US" sz="1600" dirty="0" smtClean="0"/>
              <a:t>WP3 in </a:t>
            </a:r>
            <a:r>
              <a:rPr lang="en-US" sz="1600" dirty="0"/>
              <a:t>order to retrieve facilities information and </a:t>
            </a:r>
            <a:r>
              <a:rPr lang="en-US" sz="1600" dirty="0" smtClean="0"/>
              <a:t>feedback:</a:t>
            </a:r>
            <a:endParaRPr lang="en-US" sz="1600" dirty="0"/>
          </a:p>
          <a:p>
            <a:pPr marL="1076696" lvl="2" indent="-171450">
              <a:buFont typeface="Arial" panose="020B0604020202020204" pitchFamily="34" charset="0"/>
              <a:buChar char="•"/>
            </a:pPr>
            <a:r>
              <a:rPr lang="en-US" sz="1600" dirty="0"/>
              <a:t>Consolidation of the radiation test facilities database</a:t>
            </a:r>
          </a:p>
          <a:p>
            <a:pPr marL="1076696" lvl="2" indent="-171450">
              <a:buFont typeface="Arial" panose="020B0604020202020204" pitchFamily="34" charset="0"/>
              <a:buChar char="•"/>
            </a:pPr>
            <a:r>
              <a:rPr lang="en-US" sz="1600" dirty="0"/>
              <a:t>Updates of important parameters and features</a:t>
            </a:r>
          </a:p>
          <a:p>
            <a:pPr marL="448046" lvl="1"/>
            <a:endParaRPr lang="en-US" sz="1600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endParaRPr lang="en-US" sz="160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664960"/>
              </p:ext>
            </p:extLst>
          </p:nvPr>
        </p:nvGraphicFramePr>
        <p:xfrm>
          <a:off x="5008515" y="2278647"/>
          <a:ext cx="4304024" cy="16107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95250" y="901703"/>
            <a:ext cx="78466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Wingdings" panose="05000000000000000000" pitchFamily="2" charset="2"/>
              <a:buChar char="è"/>
            </a:pPr>
            <a:r>
              <a:rPr lang="en-GB" b="1" u="sng" dirty="0">
                <a:hlinkClick r:id="rId7"/>
              </a:rPr>
              <a:t>Report D4.2:</a:t>
            </a:r>
            <a:r>
              <a:rPr lang="en-GB" dirty="0"/>
              <a:t> </a:t>
            </a:r>
            <a:r>
              <a:rPr lang="en-GB" sz="1600" b="1" dirty="0"/>
              <a:t>Updated international irradiation facility compendium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00B1386-7F04-4875-8578-4E55956A5D18}"/>
              </a:ext>
            </a:extLst>
          </p:cNvPr>
          <p:cNvSpPr txBox="1"/>
          <p:nvPr/>
        </p:nvSpPr>
        <p:spPr>
          <a:xfrm>
            <a:off x="0" y="403582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accent6">
                  <a:lumMod val="50000"/>
                </a:schemeClr>
              </a:buClr>
            </a:pPr>
            <a:r>
              <a:rPr lang="en-GB" sz="1600" dirty="0"/>
              <a:t>A unified entry point for </a:t>
            </a:r>
            <a:r>
              <a:rPr lang="en-GB" sz="1600" b="1" dirty="0">
                <a:solidFill>
                  <a:srgbClr val="FF0000"/>
                </a:solidFill>
              </a:rPr>
              <a:t>CERN and worldwide irradiation facilities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dirty="0"/>
              <a:t>with an essential collection of information </a:t>
            </a:r>
            <a:r>
              <a:rPr lang="en-GB" sz="1600" dirty="0">
                <a:solidFill>
                  <a:srgbClr val="F55A33"/>
                </a:solidFill>
                <a:hlinkClick r:id="rId8"/>
              </a:rPr>
              <a:t>https://www.cern.ch/irradiation-facilities/</a:t>
            </a:r>
            <a:r>
              <a:rPr lang="en-GB" sz="1600" dirty="0">
                <a:solidFill>
                  <a:srgbClr val="F55A33"/>
                </a:solidFill>
              </a:rPr>
              <a:t> 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8"/>
          <a:stretch/>
        </p:blipFill>
        <p:spPr>
          <a:xfrm>
            <a:off x="457200" y="2261215"/>
            <a:ext cx="3777790" cy="1645599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6582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26F2936-43B0-4BD2-A0A3-DF7EFA2EAF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25" y="905975"/>
            <a:ext cx="6277455" cy="207476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"/>
            </a:pPr>
            <a:r>
              <a:rPr lang="en-GB" sz="1800" dirty="0">
                <a:solidFill>
                  <a:schemeClr val="tx1"/>
                </a:solidFill>
              </a:rPr>
              <a:t>A database platform dedicated to list essential features of irradiation facilities</a:t>
            </a:r>
            <a:r>
              <a:rPr lang="en-GB" sz="18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GB" sz="1600" b="1" dirty="0" smtClean="0">
                <a:solidFill>
                  <a:srgbClr val="FF0000"/>
                </a:solidFill>
              </a:rPr>
              <a:t>Open source</a:t>
            </a:r>
            <a:r>
              <a:rPr lang="en-GB" sz="1600" dirty="0" smtClean="0"/>
              <a:t> </a:t>
            </a:r>
            <a:r>
              <a:rPr lang="en-GB" sz="1600" dirty="0" smtClean="0">
                <a:solidFill>
                  <a:schemeClr val="tx2"/>
                </a:solidFill>
              </a:rPr>
              <a:t>developed at CERN (EP dept.) </a:t>
            </a:r>
          </a:p>
          <a:p>
            <a:pPr lvl="1"/>
            <a:r>
              <a:rPr lang="en-GB" sz="1600" dirty="0" smtClean="0">
                <a:solidFill>
                  <a:schemeClr val="tx2"/>
                </a:solidFill>
              </a:rPr>
              <a:t>List </a:t>
            </a:r>
            <a:r>
              <a:rPr lang="en-GB" sz="1600" dirty="0">
                <a:solidFill>
                  <a:schemeClr val="tx2"/>
                </a:solidFill>
              </a:rPr>
              <a:t>of infrastructures </a:t>
            </a:r>
            <a:r>
              <a:rPr lang="en-GB" sz="1600" b="1" dirty="0">
                <a:solidFill>
                  <a:srgbClr val="FF0000"/>
                </a:solidFill>
              </a:rPr>
              <a:t>across application domains</a:t>
            </a:r>
          </a:p>
          <a:p>
            <a:pPr lvl="1"/>
            <a:r>
              <a:rPr lang="en-GB" sz="1600" dirty="0">
                <a:solidFill>
                  <a:schemeClr val="tx2"/>
                </a:solidFill>
              </a:rPr>
              <a:t>Information displayed under the </a:t>
            </a:r>
            <a:r>
              <a:rPr lang="en-GB" sz="1600" b="1" dirty="0" smtClean="0">
                <a:solidFill>
                  <a:srgbClr val="FF0000"/>
                </a:solidFill>
              </a:rPr>
              <a:t>responsibility of </a:t>
            </a:r>
            <a:r>
              <a:rPr lang="en-GB" sz="1600" b="1" dirty="0">
                <a:solidFill>
                  <a:srgbClr val="FF0000"/>
                </a:solidFill>
              </a:rPr>
              <a:t>the facility coordinators</a:t>
            </a:r>
            <a:endParaRPr lang="en-US" sz="1600" b="1" dirty="0">
              <a:solidFill>
                <a:srgbClr val="FF0000"/>
              </a:solidFill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29" t="2606" r="17293" b="2707"/>
          <a:stretch/>
        </p:blipFill>
        <p:spPr>
          <a:xfrm>
            <a:off x="4046842" y="2460882"/>
            <a:ext cx="2545327" cy="2523498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626F2936-43B0-4BD2-A0A3-DF7EFA2EAFBD}"/>
              </a:ext>
            </a:extLst>
          </p:cNvPr>
          <p:cNvSpPr txBox="1">
            <a:spLocks/>
          </p:cNvSpPr>
          <p:nvPr/>
        </p:nvSpPr>
        <p:spPr>
          <a:xfrm>
            <a:off x="77625" y="2899819"/>
            <a:ext cx="4138775" cy="176822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57175" indent="-25717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24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71488" indent="-196454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 panose="020B0604020202020204" pitchFamily="34" charset="0"/>
              <a:buChar char="•"/>
              <a:tabLst/>
              <a:defRPr kumimoji="0" sz="135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66750" indent="-195263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kumimoji="0" sz="135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07256" indent="-202406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kumimoji="0" sz="12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 charset="0"/>
              <a:buChar char="•"/>
              <a:defRPr kumimoji="0"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"/>
            </a:pPr>
            <a:r>
              <a:rPr lang="en-GB" sz="1800" b="1" u="sng" dirty="0">
                <a:solidFill>
                  <a:schemeClr val="tx1"/>
                </a:solidFill>
              </a:rPr>
              <a:t>Today</a:t>
            </a:r>
            <a:r>
              <a:rPr lang="en-GB" sz="1800" b="1" u="sng" dirty="0" smtClean="0">
                <a:solidFill>
                  <a:schemeClr val="tx1"/>
                </a:solidFill>
              </a:rPr>
              <a:t>:</a:t>
            </a:r>
            <a:endParaRPr lang="en-GB" sz="1800" dirty="0" smtClean="0">
              <a:solidFill>
                <a:schemeClr val="tx1"/>
              </a:solidFill>
            </a:endParaRPr>
          </a:p>
          <a:p>
            <a:pPr lvl="1"/>
            <a:r>
              <a:rPr lang="en-GB" sz="1600" dirty="0" smtClean="0">
                <a:solidFill>
                  <a:schemeClr val="tx2"/>
                </a:solidFill>
              </a:rPr>
              <a:t>Maintained through RADNEXT WP4</a:t>
            </a:r>
          </a:p>
          <a:p>
            <a:pPr lvl="1"/>
            <a:r>
              <a:rPr lang="en-GB" sz="1600" b="1" dirty="0" smtClean="0">
                <a:solidFill>
                  <a:schemeClr val="tx2"/>
                </a:solidFill>
              </a:rPr>
              <a:t>234 </a:t>
            </a:r>
            <a:r>
              <a:rPr lang="en-GB" sz="1600" b="1" dirty="0">
                <a:solidFill>
                  <a:schemeClr val="tx2"/>
                </a:solidFill>
              </a:rPr>
              <a:t>valid facility entries </a:t>
            </a:r>
            <a:r>
              <a:rPr lang="en-GB" sz="1600" dirty="0">
                <a:solidFill>
                  <a:schemeClr val="tx2"/>
                </a:solidFill>
              </a:rPr>
              <a:t>(updated from November 2022 onwards)</a:t>
            </a:r>
          </a:p>
          <a:p>
            <a:pPr lvl="1"/>
            <a:r>
              <a:rPr lang="en-GB" sz="1600" b="1" dirty="0">
                <a:solidFill>
                  <a:schemeClr val="tx2"/>
                </a:solidFill>
                <a:sym typeface="Symbol" panose="05050102010706020507" pitchFamily="18" charset="2"/>
              </a:rPr>
              <a:t> </a:t>
            </a:r>
            <a:r>
              <a:rPr lang="en-GB" sz="1600" b="1" dirty="0">
                <a:solidFill>
                  <a:schemeClr val="tx2"/>
                </a:solidFill>
              </a:rPr>
              <a:t>9500 visits </a:t>
            </a:r>
            <a:r>
              <a:rPr lang="en-GB" sz="1600" dirty="0">
                <a:solidFill>
                  <a:schemeClr val="tx2"/>
                </a:solidFill>
              </a:rPr>
              <a:t>since launch</a:t>
            </a: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b="1" dirty="0"/>
              <a:t>3. WP04-NA3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r="7948" b="24621"/>
          <a:stretch/>
        </p:blipFill>
        <p:spPr>
          <a:xfrm>
            <a:off x="6471441" y="459189"/>
            <a:ext cx="2651403" cy="170031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986911" y="2209210"/>
            <a:ext cx="2135933" cy="2536872"/>
            <a:chOff x="4042279" y="1328867"/>
            <a:chExt cx="2526174" cy="283743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959" r="7969" b="3831"/>
            <a:stretch/>
          </p:blipFill>
          <p:spPr>
            <a:xfrm>
              <a:off x="4042279" y="1328867"/>
              <a:ext cx="2526174" cy="218369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t="27544" r="5364" b="28754"/>
            <a:stretch/>
          </p:blipFill>
          <p:spPr>
            <a:xfrm>
              <a:off x="4059222" y="3482479"/>
              <a:ext cx="2502274" cy="683827"/>
            </a:xfrm>
            <a:prstGeom prst="rect">
              <a:avLst/>
            </a:prstGeom>
          </p:spPr>
        </p:pic>
      </p:grpSp>
      <p:sp>
        <p:nvSpPr>
          <p:cNvPr id="26" name="TextBox 25"/>
          <p:cNvSpPr txBox="1"/>
          <p:nvPr/>
        </p:nvSpPr>
        <p:spPr>
          <a:xfrm>
            <a:off x="4019284" y="4733330"/>
            <a:ext cx="247041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sz="1400" dirty="0">
              <a:solidFill>
                <a:srgbClr val="4472C4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2957220" y="4704538"/>
            <a:ext cx="4686158" cy="314185"/>
            <a:chOff x="3236620" y="4704538"/>
            <a:chExt cx="4686158" cy="314185"/>
          </a:xfrm>
        </p:grpSpPr>
        <p:sp>
          <p:nvSpPr>
            <p:cNvPr id="24" name="TextBox 23"/>
            <p:cNvSpPr txBox="1"/>
            <p:nvPr/>
          </p:nvSpPr>
          <p:spPr>
            <a:xfrm>
              <a:off x="6637686" y="4710944"/>
              <a:ext cx="128509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BD00"/>
                  </a:solidFill>
                </a:rPr>
                <a:t>Asia/Australia</a:t>
              </a:r>
              <a:endParaRPr lang="en-GB" sz="1400" dirty="0">
                <a:solidFill>
                  <a:srgbClr val="FFBD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36620" y="4710946"/>
              <a:ext cx="761225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4472C4"/>
                  </a:solidFill>
                </a:rPr>
                <a:t>Europe</a:t>
              </a:r>
              <a:endParaRPr lang="en-GB" sz="1400" dirty="0">
                <a:solidFill>
                  <a:srgbClr val="4472C4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60033" y="4704538"/>
              <a:ext cx="218044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ED7D31"/>
                  </a:solidFill>
                </a:rPr>
                <a:t>North and South America</a:t>
              </a:r>
              <a:endParaRPr lang="en-GB" sz="1400" dirty="0">
                <a:solidFill>
                  <a:srgbClr val="ED7D31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79981" y="4710945"/>
              <a:ext cx="646917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A5A5A5"/>
                  </a:solidFill>
                </a:rPr>
                <a:t>Africa</a:t>
              </a:r>
              <a:endParaRPr lang="en-GB" sz="1400" dirty="0">
                <a:solidFill>
                  <a:srgbClr val="A5A5A5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92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CF59C2AF-DA88-41C5-8421-4EDDE57EF2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6199" y="810418"/>
            <a:ext cx="5966460" cy="49736"/>
          </a:xfrm>
        </p:spPr>
        <p:txBody>
          <a:bodyPr>
            <a:noAutofit/>
          </a:bodyPr>
          <a:lstStyle/>
          <a:p>
            <a:pPr marL="333375" lvl="1" indent="-129779"/>
            <a:r>
              <a:rPr lang="en-US" sz="1800" b="1" dirty="0" smtClean="0">
                <a:solidFill>
                  <a:schemeClr val="tx1"/>
                </a:solidFill>
              </a:rPr>
              <a:t>A </a:t>
            </a:r>
            <a:r>
              <a:rPr lang="en-US" sz="1800" b="1" dirty="0">
                <a:solidFill>
                  <a:schemeClr val="tx1"/>
                </a:solidFill>
              </a:rPr>
              <a:t>dedicated window for each facility </a:t>
            </a:r>
            <a:r>
              <a:rPr lang="en-US" sz="1800" b="1" dirty="0">
                <a:solidFill>
                  <a:schemeClr val="tx2"/>
                </a:solidFill>
              </a:rPr>
              <a:t>entry:</a:t>
            </a:r>
          </a:p>
          <a:p>
            <a:pPr marL="398859" lvl="2" indent="0">
              <a:spcBef>
                <a:spcPts val="225"/>
              </a:spcBef>
              <a:buNone/>
            </a:pPr>
            <a:r>
              <a:rPr lang="en-US" sz="1600" dirty="0">
                <a:solidFill>
                  <a:schemeClr val="tx2"/>
                </a:solidFill>
              </a:rPr>
              <a:t>- </a:t>
            </a:r>
            <a:r>
              <a:rPr lang="en-US" sz="1600" u="sng" dirty="0">
                <a:solidFill>
                  <a:schemeClr val="tx2"/>
                </a:solidFill>
              </a:rPr>
              <a:t>Contact information</a:t>
            </a:r>
          </a:p>
          <a:p>
            <a:pPr marL="398859" lvl="2" indent="0">
              <a:spcBef>
                <a:spcPts val="225"/>
              </a:spcBef>
              <a:buNone/>
            </a:pPr>
            <a:r>
              <a:rPr lang="en-US" sz="1600" dirty="0">
                <a:solidFill>
                  <a:schemeClr val="tx2"/>
                </a:solidFill>
              </a:rPr>
              <a:t>- Facility </a:t>
            </a:r>
            <a:r>
              <a:rPr lang="en-US" sz="1600" dirty="0" smtClean="0">
                <a:solidFill>
                  <a:schemeClr val="tx2"/>
                </a:solidFill>
              </a:rPr>
              <a:t>data, irradiation conditions, safety and accessibility</a:t>
            </a: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  <a:p>
            <a:pPr marL="333375" lvl="1" indent="-129779"/>
            <a:r>
              <a:rPr lang="en-US" sz="1800" b="1" dirty="0">
                <a:solidFill>
                  <a:schemeClr val="tx1"/>
                </a:solidFill>
              </a:rPr>
              <a:t>Search functionalities:</a:t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800" b="1" dirty="0">
                <a:solidFill>
                  <a:schemeClr val="tx1"/>
                </a:solidFill>
              </a:rPr>
              <a:t>  </a:t>
            </a:r>
            <a:r>
              <a:rPr lang="en-US" sz="1600" dirty="0">
                <a:solidFill>
                  <a:schemeClr val="tx2"/>
                </a:solidFill>
              </a:rPr>
              <a:t>- </a:t>
            </a:r>
            <a:r>
              <a:rPr lang="en-US" sz="1600" dirty="0" smtClean="0">
                <a:solidFill>
                  <a:schemeClr val="tx2"/>
                </a:solidFill>
              </a:rPr>
              <a:t>Country, source type and radiation </a:t>
            </a:r>
            <a:r>
              <a:rPr lang="en-US" sz="1600" dirty="0">
                <a:solidFill>
                  <a:schemeClr val="tx2"/>
                </a:solidFill>
              </a:rPr>
              <a:t>field/type</a:t>
            </a:r>
            <a:r>
              <a:rPr lang="en-US" sz="1800" dirty="0">
                <a:solidFill>
                  <a:schemeClr val="tx1"/>
                </a:solidFill>
              </a:rPr>
              <a:t/>
            </a:r>
            <a:br>
              <a:rPr lang="en-US" sz="1800" dirty="0">
                <a:solidFill>
                  <a:schemeClr val="tx1"/>
                </a:solidFill>
              </a:rPr>
            </a:br>
            <a:endParaRPr lang="en-US" sz="1200" dirty="0">
              <a:solidFill>
                <a:schemeClr val="tx1"/>
              </a:solidFill>
            </a:endParaRPr>
          </a:p>
          <a:p>
            <a:pPr marL="333375" lvl="1" indent="-129779"/>
            <a:r>
              <a:rPr lang="en-US" sz="1800" b="1" dirty="0">
                <a:solidFill>
                  <a:schemeClr val="tx1"/>
                </a:solidFill>
              </a:rPr>
              <a:t>Editing functionalities:</a:t>
            </a:r>
            <a:br>
              <a:rPr lang="en-US" sz="1800" b="1" dirty="0">
                <a:solidFill>
                  <a:schemeClr val="tx1"/>
                </a:solidFill>
              </a:rPr>
            </a:br>
            <a:r>
              <a:rPr lang="en-US" sz="1600" b="1" dirty="0">
                <a:solidFill>
                  <a:schemeClr val="tx2"/>
                </a:solidFill>
              </a:rPr>
              <a:t>  </a:t>
            </a:r>
            <a:r>
              <a:rPr lang="en-US" sz="1600" dirty="0">
                <a:solidFill>
                  <a:schemeClr val="tx2"/>
                </a:solidFill>
              </a:rPr>
              <a:t>- Protected by CERN authentication system</a:t>
            </a:r>
            <a:br>
              <a:rPr lang="en-US" sz="1600" dirty="0">
                <a:solidFill>
                  <a:schemeClr val="tx2"/>
                </a:solidFill>
              </a:rPr>
            </a:br>
            <a:r>
              <a:rPr lang="en-US" sz="1600" dirty="0">
                <a:solidFill>
                  <a:schemeClr val="tx2"/>
                </a:solidFill>
              </a:rPr>
              <a:t>  - External “lightweight” accounts are </a:t>
            </a:r>
            <a:r>
              <a:rPr lang="en-US" sz="1600" dirty="0" smtClean="0">
                <a:solidFill>
                  <a:schemeClr val="tx2"/>
                </a:solidFill>
              </a:rPr>
              <a:t>supported</a:t>
            </a:r>
            <a:r>
              <a:rPr lang="en-US" sz="1800" dirty="0" smtClean="0">
                <a:solidFill>
                  <a:schemeClr val="tx2"/>
                </a:solidFill>
              </a:rPr>
              <a:t/>
            </a:r>
            <a:br>
              <a:rPr lang="en-US" sz="1800" dirty="0" smtClean="0">
                <a:solidFill>
                  <a:schemeClr val="tx2"/>
                </a:solidFill>
              </a:rPr>
            </a:br>
            <a:endParaRPr lang="en-US" sz="800" dirty="0" smtClean="0"/>
          </a:p>
          <a:p>
            <a:pPr marL="333375" lvl="1" indent="-129779"/>
            <a:r>
              <a:rPr lang="en-US" sz="1800" b="1" u="sng" dirty="0" smtClean="0">
                <a:solidFill>
                  <a:srgbClr val="FF0000"/>
                </a:solidFill>
              </a:rPr>
              <a:t>USER MANUAL:</a:t>
            </a:r>
          </a:p>
          <a:p>
            <a:pPr marL="398859" lvl="2" indent="0">
              <a:buNone/>
            </a:pPr>
            <a:r>
              <a:rPr lang="en-US" sz="1600" dirty="0" smtClean="0">
                <a:solidFill>
                  <a:schemeClr val="tx1"/>
                </a:solidFill>
                <a:hlinkClick r:id="rId2"/>
              </a:rPr>
              <a:t>- </a:t>
            </a:r>
            <a:r>
              <a:rPr lang="en-US" sz="1600" dirty="0">
                <a:solidFill>
                  <a:schemeClr val="tx1"/>
                </a:solidFill>
                <a:hlinkClick r:id="rId2"/>
              </a:rPr>
              <a:t>AIDA-2020-NOTE-2017-002</a:t>
            </a:r>
            <a:endParaRPr lang="en-US" sz="1600" dirty="0">
              <a:solidFill>
                <a:schemeClr val="tx1"/>
              </a:solidFill>
            </a:endParaRPr>
          </a:p>
          <a:p>
            <a:pPr marL="203597" lvl="1" indent="0">
              <a:buNone/>
            </a:pPr>
            <a:endParaRPr lang="en-US" sz="1800" dirty="0"/>
          </a:p>
        </p:txBody>
      </p:sp>
      <p:grpSp>
        <p:nvGrpSpPr>
          <p:cNvPr id="4" name="Group 3"/>
          <p:cNvGrpSpPr/>
          <p:nvPr/>
        </p:nvGrpSpPr>
        <p:grpSpPr>
          <a:xfrm>
            <a:off x="4722884" y="1733163"/>
            <a:ext cx="4372255" cy="3243685"/>
            <a:chOff x="6633285" y="490696"/>
            <a:chExt cx="5651500" cy="389221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01D25FF-246E-4EB9-93CB-457FF0ACB39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11" t="7796" r="8486" b="4975"/>
            <a:stretch/>
          </p:blipFill>
          <p:spPr>
            <a:xfrm>
              <a:off x="6633285" y="490696"/>
              <a:ext cx="5651500" cy="389221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8" r="673"/>
            <a:stretch/>
          </p:blipFill>
          <p:spPr>
            <a:xfrm>
              <a:off x="6860297" y="741261"/>
              <a:ext cx="5172075" cy="2696725"/>
            </a:xfrm>
            <a:prstGeom prst="rect">
              <a:avLst/>
            </a:prstGeom>
          </p:spPr>
        </p:pic>
      </p:grpSp>
      <p:sp>
        <p:nvSpPr>
          <p:cNvPr id="12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b="1" dirty="0"/>
              <a:t>3. WP04-NA3 </a:t>
            </a:r>
            <a:r>
              <a:rPr lang="en-US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328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0EAD33-95D0-44AC-9079-40173A4FE380}"/>
              </a:ext>
            </a:extLst>
          </p:cNvPr>
          <p:cNvSpPr/>
          <p:nvPr/>
        </p:nvSpPr>
        <p:spPr>
          <a:xfrm>
            <a:off x="-100554" y="1554194"/>
            <a:ext cx="9149303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u="sng" dirty="0"/>
              <a:t>STEP 1:</a:t>
            </a:r>
            <a:r>
              <a:rPr lang="en-US" dirty="0"/>
              <a:t> </a:t>
            </a:r>
            <a:r>
              <a:rPr lang="en-US" sz="1600" dirty="0"/>
              <a:t>a </a:t>
            </a:r>
            <a:r>
              <a:rPr lang="en-US" sz="1600" dirty="0">
                <a:hlinkClick r:id="rId2"/>
              </a:rPr>
              <a:t>questionnaire</a:t>
            </a:r>
            <a:r>
              <a:rPr lang="en-US" sz="1600" dirty="0"/>
              <a:t> dedicated to RADNEXT users and beyond</a:t>
            </a:r>
            <a:br>
              <a:rPr lang="en-US" sz="1600" dirty="0"/>
            </a:br>
            <a:r>
              <a:rPr lang="en-US" sz="1600" dirty="0"/>
              <a:t>- Identify the </a:t>
            </a:r>
            <a:r>
              <a:rPr lang="en-US" sz="1600" b="1" dirty="0"/>
              <a:t>current</a:t>
            </a:r>
            <a:r>
              <a:rPr lang="en-US" sz="1600" dirty="0"/>
              <a:t> and </a:t>
            </a:r>
            <a:r>
              <a:rPr lang="en-US" sz="1600" b="1" dirty="0"/>
              <a:t>future</a:t>
            </a:r>
            <a:r>
              <a:rPr lang="en-US" sz="1600" dirty="0"/>
              <a:t> needs of users performing tests in worldwide irradiation facilities</a:t>
            </a:r>
            <a:endParaRPr lang="en-US" sz="1600" u="sng" dirty="0"/>
          </a:p>
          <a:p>
            <a:pPr marL="448046" lvl="1"/>
            <a:endParaRPr lang="en-US" sz="1400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u="sng" dirty="0"/>
              <a:t>STEP 2:</a:t>
            </a:r>
            <a:r>
              <a:rPr lang="en-US" dirty="0"/>
              <a:t> </a:t>
            </a:r>
            <a:r>
              <a:rPr lang="en-US" sz="1600" dirty="0"/>
              <a:t>a </a:t>
            </a:r>
            <a:r>
              <a:rPr lang="en-US" sz="1600" dirty="0">
                <a:hlinkClick r:id="rId3"/>
              </a:rPr>
              <a:t>questionnaire</a:t>
            </a:r>
            <a:r>
              <a:rPr lang="en-US" sz="1600" dirty="0"/>
              <a:t> dedicated to RADNEXT facility coordinators</a:t>
            </a:r>
            <a:br>
              <a:rPr lang="en-US" sz="1600" dirty="0"/>
            </a:br>
            <a:r>
              <a:rPr lang="en-US" sz="1600" dirty="0"/>
              <a:t>- </a:t>
            </a:r>
            <a:r>
              <a:rPr lang="en-US" sz="1600" b="1" dirty="0"/>
              <a:t>Assess the performance </a:t>
            </a:r>
            <a:r>
              <a:rPr lang="en-US" sz="1600" dirty="0"/>
              <a:t>of RADNEXT irradiation facilities by means of 9 KPI</a:t>
            </a:r>
            <a:r>
              <a:rPr lang="en-US" dirty="0"/>
              <a:t/>
            </a:r>
            <a:br>
              <a:rPr lang="en-US" dirty="0"/>
            </a:br>
            <a:endParaRPr lang="en-US" sz="1400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u="sng" dirty="0"/>
              <a:t>STEP 3:</a:t>
            </a:r>
            <a:r>
              <a:rPr lang="en-US" dirty="0"/>
              <a:t> </a:t>
            </a:r>
            <a:r>
              <a:rPr lang="en-GB" sz="1600" b="1" dirty="0"/>
              <a:t>Identify new facilities </a:t>
            </a:r>
            <a:r>
              <a:rPr lang="en-GB" sz="1600" dirty="0"/>
              <a:t>currently not adapted for radiation testing but that can be used for components qualification and system-level </a:t>
            </a:r>
            <a:r>
              <a:rPr lang="en-GB" sz="1600" dirty="0" smtClean="0"/>
              <a:t>testing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95250" y="851263"/>
            <a:ext cx="9048750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b="1" u="sng" dirty="0">
                <a:hlinkClick r:id="rId4"/>
              </a:rPr>
              <a:t>Report </a:t>
            </a:r>
            <a:r>
              <a:rPr lang="en-GB" b="1" dirty="0">
                <a:hlinkClick r:id="rId4"/>
              </a:rPr>
              <a:t>D4.1:</a:t>
            </a:r>
            <a:r>
              <a:rPr lang="en-GB" b="1" dirty="0"/>
              <a:t> </a:t>
            </a:r>
            <a:r>
              <a:rPr lang="en-GB" sz="1600" b="1" dirty="0"/>
              <a:t>Determine Key Performance Indicators (KPI) and limiting factors for current facilities in view of future technological </a:t>
            </a:r>
            <a:r>
              <a:rPr lang="en-GB" sz="1600" b="1" dirty="0" smtClean="0"/>
              <a:t>bottlenecks</a:t>
            </a:r>
            <a:endParaRPr lang="en-GB" sz="1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95250" y="4036848"/>
            <a:ext cx="90487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sz="1600" b="1" u="sng" dirty="0"/>
              <a:t>Summary for RADECS 2023</a:t>
            </a:r>
            <a:r>
              <a:rPr lang="en-GB" sz="1600" b="1" dirty="0"/>
              <a:t>: “</a:t>
            </a:r>
            <a:r>
              <a:rPr lang="en-GB" sz="1600" dirty="0"/>
              <a:t>Bridge the gap between future users’ needs and radiation-test facilities performances”, </a:t>
            </a:r>
            <a:r>
              <a:rPr lang="it-IT" sz="1600" dirty="0"/>
              <a:t>P. Pelissou, I. Zymak, R. Versaci, F. Ravotti, S. Danzeca</a:t>
            </a:r>
            <a:endParaRPr lang="en-GB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28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4F84B3D-729D-4999-964B-C652AE3B3A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54821"/>
            <a:ext cx="8468436" cy="705332"/>
          </a:xfrm>
        </p:spPr>
        <p:txBody>
          <a:bodyPr>
            <a:normAutofit/>
          </a:bodyPr>
          <a:lstStyle/>
          <a:p>
            <a:r>
              <a:rPr lang="en-US" sz="2000" dirty="0"/>
              <a:t>3. WP04-NA3 </a:t>
            </a:r>
            <a:r>
              <a:rPr lang="en-US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Task 4.2 : </a:t>
            </a:r>
            <a:r>
              <a:rPr lang="en-GB" sz="2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Key performance parameters for current and new facilities</a:t>
            </a:r>
            <a:endParaRPr lang="en-GB" sz="2000" b="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90EAD33-95D0-44AC-9079-40173A4FE380}"/>
              </a:ext>
            </a:extLst>
          </p:cNvPr>
          <p:cNvSpPr/>
          <p:nvPr/>
        </p:nvSpPr>
        <p:spPr>
          <a:xfrm>
            <a:off x="-356170" y="1881371"/>
            <a:ext cx="91191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sz="1600" dirty="0"/>
              <a:t>RADNEXT user's questionnaire focused on 4 use cases :</a:t>
            </a:r>
            <a:br>
              <a:rPr lang="en-US" sz="1600" dirty="0"/>
            </a:br>
            <a:r>
              <a:rPr lang="en-US" sz="1600" dirty="0"/>
              <a:t>- Sensors and Detectors</a:t>
            </a:r>
            <a:br>
              <a:rPr lang="en-US" sz="1600" dirty="0"/>
            </a:br>
            <a:r>
              <a:rPr lang="en-US" sz="1600" dirty="0"/>
              <a:t>- Electronic components</a:t>
            </a:r>
            <a:br>
              <a:rPr lang="en-US" sz="1600" dirty="0"/>
            </a:br>
            <a:r>
              <a:rPr lang="en-US" sz="1600" dirty="0"/>
              <a:t>- Electronic System and Tests</a:t>
            </a:r>
            <a:br>
              <a:rPr lang="en-US" sz="1600" dirty="0"/>
            </a:br>
            <a:r>
              <a:rPr lang="en-US" sz="1600" dirty="0"/>
              <a:t>- Materials</a:t>
            </a:r>
            <a:br>
              <a:rPr lang="en-US" sz="1600" dirty="0"/>
            </a:br>
            <a:endParaRPr lang="en-US" sz="1600" dirty="0"/>
          </a:p>
          <a:p>
            <a:pPr marL="733788" lvl="1" indent="-285743">
              <a:buFont typeface="Wingdings" panose="05000000000000000000" pitchFamily="2" charset="2"/>
              <a:buChar char="è"/>
            </a:pPr>
            <a:r>
              <a:rPr lang="en-US" sz="1600" dirty="0"/>
              <a:t>As well as 5 radiation fields:</a:t>
            </a:r>
            <a:br>
              <a:rPr lang="en-US" sz="1600" dirty="0"/>
            </a:br>
            <a:r>
              <a:rPr lang="en-US" sz="1600" dirty="0"/>
              <a:t>- Heavy </a:t>
            </a:r>
            <a:r>
              <a:rPr lang="en-US" sz="1600" dirty="0" smtClean="0"/>
              <a:t>ions, protons, neutrons, mixed-field and photons</a:t>
            </a:r>
            <a:endParaRPr lang="en-US" sz="1600" dirty="0"/>
          </a:p>
        </p:txBody>
      </p:sp>
      <p:sp>
        <p:nvSpPr>
          <p:cNvPr id="3" name="TextBox 2"/>
          <p:cNvSpPr txBox="1"/>
          <p:nvPr/>
        </p:nvSpPr>
        <p:spPr>
          <a:xfrm>
            <a:off x="95250" y="1111251"/>
            <a:ext cx="909320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Wingdings" panose="05000000000000000000" pitchFamily="2" charset="2"/>
              <a:buChar char="Ø"/>
            </a:pPr>
            <a:r>
              <a:rPr lang="en-GB" b="1" u="sng" dirty="0"/>
              <a:t>STEP 1:</a:t>
            </a:r>
            <a:r>
              <a:rPr lang="en-GB" dirty="0"/>
              <a:t> </a:t>
            </a:r>
            <a:r>
              <a:rPr lang="en-GB" sz="1600" b="1" dirty="0"/>
              <a:t>Identify technological limiting factors for available irradiation test facilities based on current industrial and scientific requests</a:t>
            </a:r>
          </a:p>
          <a:p>
            <a:pPr marL="214313" indent="-214313">
              <a:buFont typeface="Wingdings" panose="05000000000000000000" pitchFamily="2" charset="2"/>
              <a:buChar char="Ø"/>
            </a:pPr>
            <a:endParaRPr lang="en-GB" sz="1500" b="1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28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ADNEXT-templa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{F87AD5A2-213D-AA49-B3DE-4A7DB54401A1}tf10001122</Template>
  <TotalTime>15847</TotalTime>
  <Words>2093</Words>
  <Application>Microsoft Office PowerPoint</Application>
  <PresentationFormat>On-screen Show (16:9)</PresentationFormat>
  <Paragraphs>207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Arial</vt:lpstr>
      <vt:lpstr>Calibri</vt:lpstr>
      <vt:lpstr>Symbol</vt:lpstr>
      <vt:lpstr>Wingdings</vt:lpstr>
      <vt:lpstr>RADNEXT-template</vt:lpstr>
      <vt:lpstr>PowerPoint Presentation</vt:lpstr>
      <vt:lpstr>WP04-NA3 RADNEXT</vt:lpstr>
      <vt:lpstr>1. WP04 structure and members </vt:lpstr>
      <vt:lpstr>2. WP04-NA3 Task 4.1 : WP Coordination and Communication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3. WP04-NA3 Task 4.2 : Key performance parameters for current and new facilities</vt:lpstr>
      <vt:lpstr>4. WP04-NA3 Task 4.3 : Future solutions for current irradiation facilities </vt:lpstr>
      <vt:lpstr>5. WP04-NA3 Task 4.4 : Design study of new irradiation facilities </vt:lpstr>
      <vt:lpstr>6. WP04-NA3 Conclusion</vt:lpstr>
      <vt:lpstr>Thank you for your attention!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Ruben Garcia Alia</dc:creator>
  <cp:lastModifiedBy>Pierre Pelissou</cp:lastModifiedBy>
  <cp:revision>829</cp:revision>
  <dcterms:created xsi:type="dcterms:W3CDTF">2016-04-26T16:44:32Z</dcterms:created>
  <dcterms:modified xsi:type="dcterms:W3CDTF">2023-05-08T08:16:17Z</dcterms:modified>
</cp:coreProperties>
</file>