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6"/>
  </p:notesMasterIdLst>
  <p:sldIdLst>
    <p:sldId id="257" r:id="rId2"/>
    <p:sldId id="270" r:id="rId3"/>
    <p:sldId id="271" r:id="rId4"/>
    <p:sldId id="274" r:id="rId5"/>
    <p:sldId id="275" r:id="rId6"/>
    <p:sldId id="276" r:id="rId7"/>
    <p:sldId id="277" r:id="rId8"/>
    <p:sldId id="278" r:id="rId9"/>
    <p:sldId id="279" r:id="rId10"/>
    <p:sldId id="280" r:id="rId11"/>
    <p:sldId id="272" r:id="rId12"/>
    <p:sldId id="259" r:id="rId13"/>
    <p:sldId id="281" r:id="rId14"/>
    <p:sldId id="282" r:id="rId15"/>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Outline" id="{F0D58E3D-B462-4D3D-9FFA-98406BFF6BC7}">
          <p14:sldIdLst>
            <p14:sldId id="257"/>
            <p14:sldId id="270"/>
          </p14:sldIdLst>
        </p14:section>
        <p14:section name="RIA" id="{2FF95DAB-462F-4278-8B92-B128E5026A10}">
          <p14:sldIdLst>
            <p14:sldId id="271"/>
            <p14:sldId id="274"/>
            <p14:sldId id="275"/>
            <p14:sldId id="276"/>
          </p14:sldIdLst>
        </p14:section>
        <p14:section name="RIL" id="{65961312-74AB-4306-9BEE-515F56B5FCDD}">
          <p14:sldIdLst>
            <p14:sldId id="277"/>
            <p14:sldId id="278"/>
            <p14:sldId id="279"/>
            <p14:sldId id="280"/>
          </p14:sldIdLst>
        </p14:section>
        <p14:section name="Conclusions" id="{13E1C4E5-8145-4E56-B58D-6CDAC5D0D567}">
          <p14:sldIdLst>
            <p14:sldId id="272"/>
            <p14:sldId id="259"/>
          </p14:sldIdLst>
        </p14:section>
        <p14:section name="EXTRA" id="{ACB5E8A4-B3BC-4978-A1C2-2CE8837A9F13}">
          <p14:sldIdLst>
            <p14:sldId id="281"/>
            <p14:sldId id="282"/>
          </p14:sldIdLst>
        </p14:section>
      </p14:sectionLst>
    </p:ex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ben Garcia Alia" initials="RGA" lastIdx="1" clrIdx="0">
    <p:extLst>
      <p:ext uri="{19B8F6BF-5375-455C-9EA6-DF929625EA0E}">
        <p15:presenceInfo xmlns:p15="http://schemas.microsoft.com/office/powerpoint/2012/main" userId="S::ruben.garcia.alia@cern.ch::0d622252-54ff-4c3d-aaf0-7d44d5315123" providerId="AD"/>
      </p:ext>
    </p:extLst>
  </p:cmAuthor>
  <p:cmAuthor id="2" name="Pablo Federico Lopez" initials="PFL" lastIdx="2" clrIdx="1">
    <p:extLst>
      <p:ext uri="{19B8F6BF-5375-455C-9EA6-DF929625EA0E}">
        <p15:presenceInfo xmlns:p15="http://schemas.microsoft.com/office/powerpoint/2012/main" userId="S-1-5-21-1526224874-1540688658-1361462980-956899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C377B"/>
    <a:srgbClr val="DC3CB2"/>
    <a:srgbClr val="104282"/>
    <a:srgbClr val="0B387C"/>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39" autoAdjust="0"/>
    <p:restoredTop sz="94660"/>
  </p:normalViewPr>
  <p:slideViewPr>
    <p:cSldViewPr snapToGrid="0" snapToObjects="1">
      <p:cViewPr varScale="1">
        <p:scale>
          <a:sx n="107" d="100"/>
          <a:sy n="107" d="100"/>
        </p:scale>
        <p:origin x="91" y="9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08/05/2023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UJM logo?</a:t>
            </a:r>
          </a:p>
        </p:txBody>
      </p:sp>
      <p:sp>
        <p:nvSpPr>
          <p:cNvPr id="4" name="Slide Number Placeholder 3"/>
          <p:cNvSpPr>
            <a:spLocks noGrp="1"/>
          </p:cNvSpPr>
          <p:nvPr>
            <p:ph type="sldNum" sz="quarter" idx="5"/>
          </p:nvPr>
        </p:nvSpPr>
        <p:spPr/>
        <p:txBody>
          <a:bodyPr/>
          <a:lstStyle/>
          <a:p>
            <a:fld id="{E460EA63-43D2-E842-92EA-B304A8820AD7}" type="slidenum">
              <a:rPr lang="fr-FR" smtClean="0"/>
              <a:t>1</a:t>
            </a:fld>
            <a:endParaRPr lang="fr-FR"/>
          </a:p>
        </p:txBody>
      </p:sp>
    </p:spTree>
    <p:extLst>
      <p:ext uri="{BB962C8B-B14F-4D97-AF65-F5344CB8AC3E}">
        <p14:creationId xmlns:p14="http://schemas.microsoft.com/office/powerpoint/2010/main" val="2461617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Ultra-low dose rate measurements?</a:t>
            </a:r>
          </a:p>
          <a:p>
            <a:endParaRPr lang="en-US" dirty="0"/>
          </a:p>
        </p:txBody>
      </p:sp>
      <p:sp>
        <p:nvSpPr>
          <p:cNvPr id="4" name="Slide Number Placeholder 3"/>
          <p:cNvSpPr>
            <a:spLocks noGrp="1"/>
          </p:cNvSpPr>
          <p:nvPr>
            <p:ph type="sldNum" sz="quarter" idx="5"/>
          </p:nvPr>
        </p:nvSpPr>
        <p:spPr/>
        <p:txBody>
          <a:bodyPr/>
          <a:lstStyle/>
          <a:p>
            <a:fld id="{E460EA63-43D2-E842-92EA-B304A8820AD7}" type="slidenum">
              <a:rPr lang="fr-FR" smtClean="0"/>
              <a:t>2</a:t>
            </a:fld>
            <a:endParaRPr lang="fr-FR"/>
          </a:p>
        </p:txBody>
      </p:sp>
    </p:spTree>
    <p:extLst>
      <p:ext uri="{BB962C8B-B14F-4D97-AF65-F5344CB8AC3E}">
        <p14:creationId xmlns:p14="http://schemas.microsoft.com/office/powerpoint/2010/main" val="2853389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Maybe add Lumina? Instead of the Spectral </a:t>
            </a:r>
            <a:r>
              <a:rPr lang="en-US"/>
              <a:t>RIA figure…</a:t>
            </a:r>
          </a:p>
        </p:txBody>
      </p:sp>
      <p:sp>
        <p:nvSpPr>
          <p:cNvPr id="4" name="Slide Number Placeholder 3"/>
          <p:cNvSpPr>
            <a:spLocks noGrp="1"/>
          </p:cNvSpPr>
          <p:nvPr>
            <p:ph type="sldNum" sz="quarter" idx="5"/>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768883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Bigger Axes?</a:t>
            </a:r>
          </a:p>
        </p:txBody>
      </p:sp>
      <p:sp>
        <p:nvSpPr>
          <p:cNvPr id="4" name="Slide Number Placeholder 3"/>
          <p:cNvSpPr>
            <a:spLocks noGrp="1"/>
          </p:cNvSpPr>
          <p:nvPr>
            <p:ph type="sldNum" sz="quarter" idx="5"/>
          </p:nvPr>
        </p:nvSpPr>
        <p:spPr/>
        <p:txBody>
          <a:bodyPr/>
          <a:lstStyle/>
          <a:p>
            <a:fld id="{E460EA63-43D2-E842-92EA-B304A8820AD7}" type="slidenum">
              <a:rPr lang="fr-FR" smtClean="0"/>
              <a:t>4</a:t>
            </a:fld>
            <a:endParaRPr lang="fr-FR"/>
          </a:p>
        </p:txBody>
      </p:sp>
    </p:spTree>
    <p:extLst>
      <p:ext uri="{BB962C8B-B14F-4D97-AF65-F5344CB8AC3E}">
        <p14:creationId xmlns:p14="http://schemas.microsoft.com/office/powerpoint/2010/main" val="37251058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Cm is OFDR</a:t>
            </a:r>
          </a:p>
          <a:p>
            <a:r>
              <a:rPr lang="en-US" dirty="0"/>
              <a:t>Space-resolved dose measurement with a single OF</a:t>
            </a:r>
          </a:p>
        </p:txBody>
      </p:sp>
      <p:sp>
        <p:nvSpPr>
          <p:cNvPr id="4" name="Slide Number Placeholder 3"/>
          <p:cNvSpPr>
            <a:spLocks noGrp="1"/>
          </p:cNvSpPr>
          <p:nvPr>
            <p:ph type="sldNum" sz="quarter" idx="5"/>
          </p:nvPr>
        </p:nvSpPr>
        <p:spPr/>
        <p:txBody>
          <a:bodyPr/>
          <a:lstStyle/>
          <a:p>
            <a:fld id="{E460EA63-43D2-E842-92EA-B304A8820AD7}" type="slidenum">
              <a:rPr lang="fr-FR" smtClean="0"/>
              <a:t>5</a:t>
            </a:fld>
            <a:endParaRPr lang="fr-FR"/>
          </a:p>
        </p:txBody>
      </p:sp>
    </p:spTree>
    <p:extLst>
      <p:ext uri="{BB962C8B-B14F-4D97-AF65-F5344CB8AC3E}">
        <p14:creationId xmlns:p14="http://schemas.microsoft.com/office/powerpoint/2010/main" val="3400168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the 2 TA accesses (14 MeV neutrons and High Energy Protons)</a:t>
            </a:r>
          </a:p>
        </p:txBody>
      </p:sp>
      <p:sp>
        <p:nvSpPr>
          <p:cNvPr id="4" name="Slide Number Placeholder 3"/>
          <p:cNvSpPr>
            <a:spLocks noGrp="1"/>
          </p:cNvSpPr>
          <p:nvPr>
            <p:ph type="sldNum" sz="quarter" idx="5"/>
          </p:nvPr>
        </p:nvSpPr>
        <p:spPr/>
        <p:txBody>
          <a:bodyPr/>
          <a:lstStyle/>
          <a:p>
            <a:fld id="{E460EA63-43D2-E842-92EA-B304A8820AD7}" type="slidenum">
              <a:rPr lang="fr-FR" smtClean="0"/>
              <a:t>11</a:t>
            </a:fld>
            <a:endParaRPr lang="fr-FR"/>
          </a:p>
        </p:txBody>
      </p:sp>
    </p:spTree>
    <p:extLst>
      <p:ext uri="{BB962C8B-B14F-4D97-AF65-F5344CB8AC3E}">
        <p14:creationId xmlns:p14="http://schemas.microsoft.com/office/powerpoint/2010/main" val="1899088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8" name="Footer Placeholder 2">
            <a:extLst>
              <a:ext uri="{FF2B5EF4-FFF2-40B4-BE49-F238E27FC236}">
                <a16:creationId xmlns:a16="http://schemas.microsoft.com/office/drawing/2014/main" id="{1F1F9CF6-ACF9-4B7D-9006-C11E82761E8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7" name="Footer Placeholder 2">
            <a:extLst>
              <a:ext uri="{FF2B5EF4-FFF2-40B4-BE49-F238E27FC236}">
                <a16:creationId xmlns:a16="http://schemas.microsoft.com/office/drawing/2014/main" id="{30924EA9-8476-433D-83CF-F6236DD740C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D38214CE-5E7A-42A7-86D0-23B7A8C131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0" name="Footer Placeholder 2">
            <a:extLst>
              <a:ext uri="{FF2B5EF4-FFF2-40B4-BE49-F238E27FC236}">
                <a16:creationId xmlns:a16="http://schemas.microsoft.com/office/drawing/2014/main" id="{5C3EB8EC-D224-41DF-9F8A-06FBFEA10478}"/>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Footer Placeholder 2">
            <a:extLst>
              <a:ext uri="{FF2B5EF4-FFF2-40B4-BE49-F238E27FC236}">
                <a16:creationId xmlns:a16="http://schemas.microsoft.com/office/drawing/2014/main" id="{43BBF022-EAE7-44E2-B560-8402578555E5}"/>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2600" b="1"/>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1600"/>
            </a:lvl1pPr>
            <a:lvl2pPr>
              <a:defRPr sz="1500"/>
            </a:lvl2pPr>
            <a:lvl3pPr>
              <a:defRPr sz="1400"/>
            </a:lvl3pPr>
            <a:lvl4pPr>
              <a:defRPr sz="1300"/>
            </a:lvl4pPr>
            <a:lvl5pPr>
              <a:defRPr sz="12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Footer Placeholder 2">
            <a:extLst>
              <a:ext uri="{FF2B5EF4-FFF2-40B4-BE49-F238E27FC236}">
                <a16:creationId xmlns:a16="http://schemas.microsoft.com/office/drawing/2014/main" id="{FC72C277-F481-4AEC-BE20-39B5F5CA8A7C}"/>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Footer Placeholder 2">
            <a:extLst>
              <a:ext uri="{FF2B5EF4-FFF2-40B4-BE49-F238E27FC236}">
                <a16:creationId xmlns:a16="http://schemas.microsoft.com/office/drawing/2014/main" id="{CD8D1CD9-9CA0-4386-970F-E72087CC85FB}"/>
              </a:ext>
            </a:extLst>
          </p:cNvPr>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9" name="Footer Placeholder 2">
            <a:extLst>
              <a:ext uri="{FF2B5EF4-FFF2-40B4-BE49-F238E27FC236}">
                <a16:creationId xmlns:a16="http://schemas.microsoft.com/office/drawing/2014/main" id="{2622A7C7-9F4A-438B-B9FD-D4E59BF2DC2D}"/>
              </a:ext>
            </a:extLst>
          </p:cNvPr>
          <p:cNvSpPr>
            <a:spLocks noGrp="1"/>
          </p:cNvSpPr>
          <p:nvPr>
            <p:ph type="ftr" sz="quarter" idx="1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3" name="Footer Placeholder 2"/>
          <p:cNvSpPr>
            <a:spLocks noGrp="1"/>
          </p:cNvSpPr>
          <p:nvPr>
            <p:ph type="ftr" sz="quarter" idx="3"/>
          </p:nvPr>
        </p:nvSpPr>
        <p:spPr>
          <a:xfrm>
            <a:off x="3407569" y="4767263"/>
            <a:ext cx="4670787"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RADNEXT 2nd Annual Meeting – 9-10 May 2023</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6" name="Picture 5">
            <a:extLst>
              <a:ext uri="{FF2B5EF4-FFF2-40B4-BE49-F238E27FC236}">
                <a16:creationId xmlns:a16="http://schemas.microsoft.com/office/drawing/2014/main" id="{189B27FB-FA01-4CBA-8008-D7658876D9BA}"/>
              </a:ext>
            </a:extLst>
          </p:cNvPr>
          <p:cNvPicPr>
            <a:picLocks noChangeAspect="1"/>
          </p:cNvPicPr>
          <p:nvPr userDrawn="1"/>
        </p:nvPicPr>
        <p:blipFill>
          <a:blip r:embed="rId15"/>
          <a:stretch>
            <a:fillRect/>
          </a:stretch>
        </p:blipFill>
        <p:spPr>
          <a:xfrm>
            <a:off x="199368" y="4709827"/>
            <a:ext cx="1144799" cy="43367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radnext-2023"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5.emf"/><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7.xml"/><Relationship Id="rId4" Type="http://schemas.openxmlformats.org/officeDocument/2006/relationships/image" Target="../media/image2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171" y="502332"/>
            <a:ext cx="8226854" cy="1331279"/>
          </a:xfrm>
        </p:spPr>
        <p:txBody>
          <a:bodyPr>
            <a:noAutofit/>
          </a:bodyPr>
          <a:lstStyle/>
          <a:p>
            <a:r>
              <a:rPr lang="en-US" sz="2800" b="1" dirty="0"/>
              <a:t>WP5</a:t>
            </a:r>
            <a:br>
              <a:rPr lang="en-US" sz="2800" b="1" dirty="0"/>
            </a:br>
            <a:r>
              <a:rPr lang="en-US" sz="2800" dirty="0"/>
              <a:t>Optical Fibers for Dosimetry, Beam Instrumentation and Detectors</a:t>
            </a:r>
            <a:endParaRPr lang="en-GB" sz="2800" b="1" dirty="0"/>
          </a:p>
        </p:txBody>
      </p:sp>
      <p:sp>
        <p:nvSpPr>
          <p:cNvPr id="6" name="Text Placeholder 5"/>
          <p:cNvSpPr>
            <a:spLocks noGrp="1"/>
          </p:cNvSpPr>
          <p:nvPr>
            <p:ph type="body" idx="10"/>
          </p:nvPr>
        </p:nvSpPr>
        <p:spPr>
          <a:xfrm>
            <a:off x="457200" y="2137647"/>
            <a:ext cx="5706777" cy="829371"/>
          </a:xfrm>
        </p:spPr>
        <p:txBody>
          <a:bodyPr>
            <a:normAutofit fontScale="25000" lnSpcReduction="20000"/>
          </a:bodyPr>
          <a:lstStyle/>
          <a:p>
            <a:r>
              <a:rPr lang="en-US" sz="6200" dirty="0"/>
              <a:t>Luca Weninger (UJM)</a:t>
            </a:r>
          </a:p>
          <a:p>
            <a:r>
              <a:rPr lang="en-GB" sz="6200" dirty="0"/>
              <a:t>RADNEXT 2</a:t>
            </a:r>
            <a:r>
              <a:rPr lang="en-GB" sz="6200" baseline="30000" dirty="0"/>
              <a:t>nd</a:t>
            </a:r>
            <a:r>
              <a:rPr lang="en-GB" sz="6200" dirty="0"/>
              <a:t> Annual Meeting </a:t>
            </a:r>
            <a:r>
              <a:rPr lang="en-US" sz="6200" dirty="0">
                <a:solidFill>
                  <a:schemeClr val="tx2">
                    <a:lumMod val="60000"/>
                    <a:lumOff val="40000"/>
                  </a:schemeClr>
                </a:solidFill>
              </a:rPr>
              <a:t>– 9-10 May 2023</a:t>
            </a:r>
          </a:p>
          <a:p>
            <a:r>
              <a:rPr lang="en-US" sz="6400" u="sng" dirty="0">
                <a:solidFill>
                  <a:srgbClr val="0563C1"/>
                </a:solidFill>
                <a:latin typeface="+mj-lt"/>
                <a:ea typeface="Calibri" panose="020F0502020204030204" pitchFamily="34" charset="0"/>
                <a:hlinkClick r:id="rId3"/>
              </a:rPr>
              <a:t>https://indico.cern.ch/e/radnext-2023</a:t>
            </a:r>
            <a:r>
              <a:rPr lang="en-US" sz="6400" u="sng" dirty="0">
                <a:solidFill>
                  <a:srgbClr val="0563C1"/>
                </a:solidFill>
                <a:latin typeface="+mj-lt"/>
                <a:ea typeface="Calibri" panose="020F0502020204030204" pitchFamily="34" charset="0"/>
              </a:rPr>
              <a:t>  </a:t>
            </a:r>
            <a:endParaRPr lang="en-GB" sz="6400" dirty="0">
              <a:solidFill>
                <a:schemeClr val="tx2">
                  <a:lumMod val="60000"/>
                  <a:lumOff val="40000"/>
                </a:schemeClr>
              </a:solidFill>
              <a:latin typeface="+mj-lt"/>
            </a:endParaRPr>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1</a:t>
            </a:fld>
            <a:endParaRPr lang="en-US" dirty="0"/>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2410" y="2823356"/>
            <a:ext cx="4798615" cy="1817812"/>
          </a:xfrm>
          <a:prstGeom prst="rect">
            <a:avLst/>
          </a:prstGeom>
        </p:spPr>
      </p:pic>
      <p:sp>
        <p:nvSpPr>
          <p:cNvPr id="4" name="Footer Placeholder 3"/>
          <p:cNvSpPr>
            <a:spLocks noGrp="1"/>
          </p:cNvSpPr>
          <p:nvPr>
            <p:ph type="ftr" sz="quarter" idx="3"/>
          </p:nvPr>
        </p:nvSpPr>
        <p:spPr/>
        <p:txBody>
          <a:bodyPr/>
          <a:lstStyle/>
          <a:p>
            <a:r>
              <a:rPr lang="en-GB" dirty="0"/>
              <a:t>RADNEXT 2nd Annual Meeting – 9-10 May 2023</a:t>
            </a:r>
            <a:endParaRPr lang="en-US" dirty="0"/>
          </a:p>
        </p:txBody>
      </p:sp>
      <p:pic>
        <p:nvPicPr>
          <p:cNvPr id="7" name="Picture 6"/>
          <p:cNvPicPr>
            <a:picLocks noChangeAspect="1"/>
          </p:cNvPicPr>
          <p:nvPr/>
        </p:nvPicPr>
        <p:blipFill>
          <a:blip r:embed="rId5"/>
          <a:stretch>
            <a:fillRect/>
          </a:stretch>
        </p:blipFill>
        <p:spPr>
          <a:xfrm>
            <a:off x="0" y="4463227"/>
            <a:ext cx="3968954" cy="577880"/>
          </a:xfrm>
          <a:prstGeom prst="rect">
            <a:avLst/>
          </a:prstGeom>
        </p:spPr>
      </p:pic>
    </p:spTree>
    <p:extLst>
      <p:ext uri="{BB962C8B-B14F-4D97-AF65-F5344CB8AC3E}">
        <p14:creationId xmlns:p14="http://schemas.microsoft.com/office/powerpoint/2010/main" val="15901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95359-D165-4241-A173-4EA828AF8F4A}"/>
              </a:ext>
            </a:extLst>
          </p:cNvPr>
          <p:cNvSpPr>
            <a:spLocks noGrp="1"/>
          </p:cNvSpPr>
          <p:nvPr>
            <p:ph type="title"/>
          </p:nvPr>
        </p:nvSpPr>
        <p:spPr/>
        <p:txBody>
          <a:bodyPr>
            <a:normAutofit fontScale="90000"/>
          </a:bodyPr>
          <a:lstStyle/>
          <a:p>
            <a:r>
              <a:rPr lang="en-US" dirty="0"/>
              <a:t>RIL-based dosimetry: 10-decades dose rate linearity span </a:t>
            </a:r>
          </a:p>
        </p:txBody>
      </p:sp>
      <p:sp>
        <p:nvSpPr>
          <p:cNvPr id="3" name="Content Placeholder 2">
            <a:extLst>
              <a:ext uri="{FF2B5EF4-FFF2-40B4-BE49-F238E27FC236}">
                <a16:creationId xmlns:a16="http://schemas.microsoft.com/office/drawing/2014/main" id="{FC95805A-8C1D-4573-8B86-A20230E92AA8}"/>
              </a:ext>
            </a:extLst>
          </p:cNvPr>
          <p:cNvSpPr>
            <a:spLocks noGrp="1"/>
          </p:cNvSpPr>
          <p:nvPr>
            <p:ph idx="1"/>
          </p:nvPr>
        </p:nvSpPr>
        <p:spPr>
          <a:xfrm>
            <a:off x="457200" y="994205"/>
            <a:ext cx="4256567" cy="3203145"/>
          </a:xfrm>
        </p:spPr>
        <p:txBody>
          <a:bodyPr/>
          <a:lstStyle/>
          <a:p>
            <a:pPr marL="36576" indent="0">
              <a:buNone/>
            </a:pPr>
            <a:r>
              <a:rPr lang="en-US" dirty="0"/>
              <a:t>The RIL response of a N-doped optical fiber has been shown to be linear across 10 decades of dose rates (0.01 </a:t>
            </a:r>
            <a:r>
              <a:rPr lang="en-US" dirty="0" err="1"/>
              <a:t>Gy</a:t>
            </a:r>
            <a:r>
              <a:rPr lang="en-US" dirty="0"/>
              <a:t>/s up to </a:t>
            </a:r>
            <a:r>
              <a:rPr lang="en-US" dirty="0" err="1"/>
              <a:t>GGy</a:t>
            </a:r>
            <a:r>
              <a:rPr lang="en-US" dirty="0"/>
              <a:t>/s).</a:t>
            </a:r>
          </a:p>
          <a:p>
            <a:r>
              <a:rPr lang="en-US" dirty="0"/>
              <a:t>This was measured across three different X-ray facilities: one continuous beam (</a:t>
            </a:r>
            <a:r>
              <a:rPr lang="en-US" dirty="0" err="1"/>
              <a:t>LabHX</a:t>
            </a:r>
            <a:r>
              <a:rPr lang="en-US" dirty="0"/>
              <a:t>) and two pulsed beams (ELSA and ASTERIX).</a:t>
            </a:r>
          </a:p>
          <a:p>
            <a:r>
              <a:rPr lang="en-US" dirty="0"/>
              <a:t>The RIL signal was shown to be linearly proportional to the dose rate regardless of the photon energy.</a:t>
            </a:r>
          </a:p>
          <a:p>
            <a:endParaRPr lang="en-US" dirty="0"/>
          </a:p>
        </p:txBody>
      </p:sp>
      <p:sp>
        <p:nvSpPr>
          <p:cNvPr id="4" name="Slide Number Placeholder 3">
            <a:extLst>
              <a:ext uri="{FF2B5EF4-FFF2-40B4-BE49-F238E27FC236}">
                <a16:creationId xmlns:a16="http://schemas.microsoft.com/office/drawing/2014/main" id="{BF270498-E0EB-4A76-99FE-96095C7048FC}"/>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5" name="Footer Placeholder 4">
            <a:extLst>
              <a:ext uri="{FF2B5EF4-FFF2-40B4-BE49-F238E27FC236}">
                <a16:creationId xmlns:a16="http://schemas.microsoft.com/office/drawing/2014/main" id="{09EF5F20-5B04-4256-976B-191A732BBCED}"/>
              </a:ext>
            </a:extLst>
          </p:cNvPr>
          <p:cNvSpPr>
            <a:spLocks noGrp="1"/>
          </p:cNvSpPr>
          <p:nvPr>
            <p:ph type="ftr" sz="quarter" idx="3"/>
          </p:nvPr>
        </p:nvSpPr>
        <p:spPr/>
        <p:txBody>
          <a:bodyPr/>
          <a:lstStyle/>
          <a:p>
            <a:r>
              <a:rPr lang="en-GB" dirty="0"/>
              <a:t>RADNEXT 2nd Annual Meeting – 9-10 May 2023</a:t>
            </a:r>
            <a:endParaRPr lang="en-US" dirty="0"/>
          </a:p>
        </p:txBody>
      </p:sp>
      <p:grpSp>
        <p:nvGrpSpPr>
          <p:cNvPr id="6" name="Group 5">
            <a:extLst>
              <a:ext uri="{FF2B5EF4-FFF2-40B4-BE49-F238E27FC236}">
                <a16:creationId xmlns:a16="http://schemas.microsoft.com/office/drawing/2014/main" id="{73081131-E9BC-434C-99AB-E30385664CE4}"/>
              </a:ext>
            </a:extLst>
          </p:cNvPr>
          <p:cNvGrpSpPr>
            <a:grpSpLocks noChangeAspect="1"/>
          </p:cNvGrpSpPr>
          <p:nvPr/>
        </p:nvGrpSpPr>
        <p:grpSpPr>
          <a:xfrm>
            <a:off x="4682874" y="1213220"/>
            <a:ext cx="4333971" cy="2765113"/>
            <a:chOff x="6457041" y="2106586"/>
            <a:chExt cx="5488411" cy="3501656"/>
          </a:xfrm>
        </p:grpSpPr>
        <p:pic>
          <p:nvPicPr>
            <p:cNvPr id="7" name="Picture 6">
              <a:extLst>
                <a:ext uri="{FF2B5EF4-FFF2-40B4-BE49-F238E27FC236}">
                  <a16:creationId xmlns:a16="http://schemas.microsoft.com/office/drawing/2014/main" id="{E606B4C0-1D63-4493-ADAC-E923D9F30D7A}"/>
                </a:ext>
              </a:extLst>
            </p:cNvPr>
            <p:cNvPicPr>
              <a:picLocks noChangeAspect="1"/>
            </p:cNvPicPr>
            <p:nvPr/>
          </p:nvPicPr>
          <p:blipFill>
            <a:blip r:embed="rId2"/>
            <a:stretch>
              <a:fillRect/>
            </a:stretch>
          </p:blipFill>
          <p:spPr>
            <a:xfrm>
              <a:off x="6457041" y="2106586"/>
              <a:ext cx="5488411" cy="3501656"/>
            </a:xfrm>
            <a:prstGeom prst="rect">
              <a:avLst/>
            </a:prstGeom>
          </p:spPr>
        </p:pic>
        <p:sp>
          <p:nvSpPr>
            <p:cNvPr id="8" name="TextBox 7">
              <a:extLst>
                <a:ext uri="{FF2B5EF4-FFF2-40B4-BE49-F238E27FC236}">
                  <a16:creationId xmlns:a16="http://schemas.microsoft.com/office/drawing/2014/main" id="{CE275334-F463-4D3D-A72F-C929261D35AF}"/>
                </a:ext>
              </a:extLst>
            </p:cNvPr>
            <p:cNvSpPr txBox="1"/>
            <p:nvPr/>
          </p:nvSpPr>
          <p:spPr>
            <a:xfrm>
              <a:off x="11012046" y="2616987"/>
              <a:ext cx="871122" cy="368445"/>
            </a:xfrm>
            <a:prstGeom prst="rect">
              <a:avLst/>
            </a:prstGeom>
            <a:noFill/>
          </p:spPr>
          <p:txBody>
            <a:bodyPr wrap="square" rtlCol="0">
              <a:spAutoFit/>
            </a:bodyPr>
            <a:lstStyle/>
            <a:p>
              <a:r>
                <a:rPr lang="en-US" sz="1100" dirty="0">
                  <a:solidFill>
                    <a:srgbClr val="FF0000"/>
                  </a:solidFill>
                </a:rPr>
                <a:t>1 MeV</a:t>
              </a:r>
            </a:p>
          </p:txBody>
        </p:sp>
        <p:sp>
          <p:nvSpPr>
            <p:cNvPr id="9" name="TextBox 8">
              <a:extLst>
                <a:ext uri="{FF2B5EF4-FFF2-40B4-BE49-F238E27FC236}">
                  <a16:creationId xmlns:a16="http://schemas.microsoft.com/office/drawing/2014/main" id="{B0FC3593-8E98-4DB4-B69D-D68C36C88A3D}"/>
                </a:ext>
              </a:extLst>
            </p:cNvPr>
            <p:cNvSpPr txBox="1"/>
            <p:nvPr/>
          </p:nvSpPr>
          <p:spPr>
            <a:xfrm>
              <a:off x="10211311" y="3233676"/>
              <a:ext cx="958574" cy="368445"/>
            </a:xfrm>
            <a:prstGeom prst="rect">
              <a:avLst/>
            </a:prstGeom>
            <a:noFill/>
          </p:spPr>
          <p:txBody>
            <a:bodyPr wrap="square" rtlCol="0">
              <a:spAutoFit/>
            </a:bodyPr>
            <a:lstStyle/>
            <a:p>
              <a:r>
                <a:rPr lang="en-US" sz="1100" dirty="0">
                  <a:solidFill>
                    <a:srgbClr val="FF9933"/>
                  </a:solidFill>
                </a:rPr>
                <a:t>19 MeV</a:t>
              </a:r>
            </a:p>
          </p:txBody>
        </p:sp>
        <p:sp>
          <p:nvSpPr>
            <p:cNvPr id="10" name="TextBox 9">
              <a:extLst>
                <a:ext uri="{FF2B5EF4-FFF2-40B4-BE49-F238E27FC236}">
                  <a16:creationId xmlns:a16="http://schemas.microsoft.com/office/drawing/2014/main" id="{17853DD2-7F0E-4212-9B4B-3434A4DDB8EF}"/>
                </a:ext>
              </a:extLst>
            </p:cNvPr>
            <p:cNvSpPr txBox="1"/>
            <p:nvPr/>
          </p:nvSpPr>
          <p:spPr>
            <a:xfrm>
              <a:off x="8409797" y="4382543"/>
              <a:ext cx="871124" cy="368445"/>
            </a:xfrm>
            <a:prstGeom prst="rect">
              <a:avLst/>
            </a:prstGeom>
            <a:noFill/>
          </p:spPr>
          <p:txBody>
            <a:bodyPr wrap="square" rtlCol="0">
              <a:spAutoFit/>
            </a:bodyPr>
            <a:lstStyle/>
            <a:p>
              <a:r>
                <a:rPr lang="en-US" sz="1100" dirty="0">
                  <a:solidFill>
                    <a:srgbClr val="002060"/>
                  </a:solidFill>
                </a:rPr>
                <a:t>40 keV</a:t>
              </a:r>
            </a:p>
          </p:txBody>
        </p:sp>
      </p:grpSp>
      <p:sp>
        <p:nvSpPr>
          <p:cNvPr id="11" name="TextBox 10">
            <a:extLst>
              <a:ext uri="{FF2B5EF4-FFF2-40B4-BE49-F238E27FC236}">
                <a16:creationId xmlns:a16="http://schemas.microsoft.com/office/drawing/2014/main" id="{D7945CE6-D431-4538-BDB8-B2908601204D}"/>
              </a:ext>
            </a:extLst>
          </p:cNvPr>
          <p:cNvSpPr txBox="1"/>
          <p:nvPr/>
        </p:nvSpPr>
        <p:spPr>
          <a:xfrm>
            <a:off x="905419" y="4213265"/>
            <a:ext cx="3360128" cy="246221"/>
          </a:xfrm>
          <a:prstGeom prst="rect">
            <a:avLst/>
          </a:prstGeom>
          <a:noFill/>
        </p:spPr>
        <p:txBody>
          <a:bodyPr wrap="square" rtlCol="0">
            <a:spAutoFit/>
          </a:bodyPr>
          <a:lstStyle/>
          <a:p>
            <a:r>
              <a:rPr lang="en-US" sz="1000" dirty="0">
                <a:solidFill>
                  <a:schemeClr val="accent2">
                    <a:lumMod val="75000"/>
                  </a:schemeClr>
                </a:solidFill>
              </a:rPr>
              <a:t>J. </a:t>
            </a:r>
            <a:r>
              <a:rPr lang="en-US" sz="1000" dirty="0" err="1">
                <a:solidFill>
                  <a:schemeClr val="accent2">
                    <a:lumMod val="75000"/>
                  </a:schemeClr>
                </a:solidFill>
              </a:rPr>
              <a:t>Vidalot</a:t>
            </a:r>
            <a:r>
              <a:rPr lang="en-US" sz="1000" dirty="0">
                <a:solidFill>
                  <a:schemeClr val="accent2">
                    <a:lumMod val="75000"/>
                  </a:schemeClr>
                </a:solidFill>
              </a:rPr>
              <a:t> </a:t>
            </a:r>
            <a:r>
              <a:rPr lang="en-US" sz="1000" i="1" dirty="0">
                <a:solidFill>
                  <a:schemeClr val="accent2">
                    <a:lumMod val="75000"/>
                  </a:schemeClr>
                </a:solidFill>
              </a:rPr>
              <a:t>et al</a:t>
            </a:r>
            <a:r>
              <a:rPr lang="en-US" sz="1000" dirty="0">
                <a:solidFill>
                  <a:schemeClr val="accent2">
                    <a:lumMod val="75000"/>
                  </a:schemeClr>
                </a:solidFill>
              </a:rPr>
              <a:t>., Sensors</a:t>
            </a:r>
            <a:r>
              <a:rPr lang="en-US" sz="1000" i="1" dirty="0">
                <a:solidFill>
                  <a:schemeClr val="accent2">
                    <a:lumMod val="75000"/>
                  </a:schemeClr>
                </a:solidFill>
              </a:rPr>
              <a:t>, 2022.</a:t>
            </a:r>
          </a:p>
        </p:txBody>
      </p:sp>
    </p:spTree>
    <p:extLst>
      <p:ext uri="{BB962C8B-B14F-4D97-AF65-F5344CB8AC3E}">
        <p14:creationId xmlns:p14="http://schemas.microsoft.com/office/powerpoint/2010/main" val="3675893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Conclusions</a:t>
            </a:r>
            <a:endParaRPr lang="en-GB" dirty="0"/>
          </a:p>
        </p:txBody>
      </p:sp>
      <p:sp>
        <p:nvSpPr>
          <p:cNvPr id="3" name="Content Placeholder 2"/>
          <p:cNvSpPr>
            <a:spLocks noGrp="1"/>
          </p:cNvSpPr>
          <p:nvPr>
            <p:ph idx="1"/>
          </p:nvPr>
        </p:nvSpPr>
        <p:spPr/>
        <p:txBody>
          <a:bodyPr/>
          <a:lstStyle/>
          <a:p>
            <a:pPr marL="36576" indent="0">
              <a:buNone/>
            </a:pPr>
            <a:r>
              <a:rPr lang="en-US" dirty="0"/>
              <a:t>Thanks to the advantages of fiber-based solutions (reduced size, weight, resistance to EM noise, etc.), optical fiber sensors for dose and dose rate are being investigated and implemented in many applications (space, medical, high energy physics, beam monitoring).</a:t>
            </a:r>
          </a:p>
          <a:p>
            <a:pPr marL="36576" indent="0">
              <a:buNone/>
            </a:pPr>
            <a:endParaRPr lang="en-US" dirty="0"/>
          </a:p>
          <a:p>
            <a:pPr marL="36576" indent="0">
              <a:buNone/>
            </a:pPr>
            <a:r>
              <a:rPr lang="en-US" dirty="0"/>
              <a:t>Future challenges concern the functionalization of these fibers to suit each specific application, from the drawing process to the perfection of the interrogation setup.</a:t>
            </a:r>
          </a:p>
          <a:p>
            <a:pPr marL="36576" indent="0">
              <a:buNone/>
            </a:pPr>
            <a:endParaRPr lang="en-US" dirty="0"/>
          </a:p>
          <a:p>
            <a:pPr marL="36576" indent="0">
              <a:buNone/>
            </a:pPr>
            <a:r>
              <a:rPr lang="en-US" dirty="0"/>
              <a:t>Overcoming these future challenges will be possible through a coupled simulation/experiments approach to identify and predict the basic mechanisms describing the radiation effects on fibers.</a:t>
            </a:r>
          </a:p>
          <a:p>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246655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AB4C2-E1D9-4936-B07F-0D3C77ADD720}"/>
              </a:ext>
            </a:extLst>
          </p:cNvPr>
          <p:cNvSpPr>
            <a:spLocks noGrp="1"/>
          </p:cNvSpPr>
          <p:nvPr>
            <p:ph type="title"/>
          </p:nvPr>
        </p:nvSpPr>
        <p:spPr/>
        <p:txBody>
          <a:bodyPr/>
          <a:lstStyle/>
          <a:p>
            <a:pPr algn="ctr"/>
            <a:r>
              <a:rPr lang="en-US" dirty="0"/>
              <a:t>Thanks for your attention! </a:t>
            </a:r>
            <a:endParaRPr lang="en-GB" dirty="0"/>
          </a:p>
        </p:txBody>
      </p:sp>
      <p:pic>
        <p:nvPicPr>
          <p:cNvPr id="6" name="Content Placeholder 5">
            <a:extLst>
              <a:ext uri="{FF2B5EF4-FFF2-40B4-BE49-F238E27FC236}">
                <a16:creationId xmlns:a16="http://schemas.microsoft.com/office/drawing/2014/main" id="{A294CD40-EDCC-4870-8842-DA3B39556D91}"/>
              </a:ext>
            </a:extLst>
          </p:cNvPr>
          <p:cNvPicPr>
            <a:picLocks noGrp="1" noChangeAspect="1"/>
          </p:cNvPicPr>
          <p:nvPr>
            <p:ph idx="1"/>
          </p:nvPr>
        </p:nvPicPr>
        <p:blipFill>
          <a:blip r:embed="rId2"/>
          <a:stretch>
            <a:fillRect/>
          </a:stretch>
        </p:blipFill>
        <p:spPr>
          <a:xfrm>
            <a:off x="2169319" y="993775"/>
            <a:ext cx="4805362" cy="3203575"/>
          </a:xfrm>
          <a:prstGeom prst="rect">
            <a:avLst/>
          </a:prstGeom>
        </p:spPr>
      </p:pic>
      <p:sp>
        <p:nvSpPr>
          <p:cNvPr id="4" name="Slide Number Placeholder 3">
            <a:extLst>
              <a:ext uri="{FF2B5EF4-FFF2-40B4-BE49-F238E27FC236}">
                <a16:creationId xmlns:a16="http://schemas.microsoft.com/office/drawing/2014/main" id="{10FE8B0F-A498-460B-AC9F-93E0ECC400D5}"/>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Footer Placeholder 4">
            <a:extLst>
              <a:ext uri="{FF2B5EF4-FFF2-40B4-BE49-F238E27FC236}">
                <a16:creationId xmlns:a16="http://schemas.microsoft.com/office/drawing/2014/main" id="{6BAEC017-2364-4E0A-B0CC-F183867E9E1E}"/>
              </a:ext>
            </a:extLst>
          </p:cNvPr>
          <p:cNvSpPr>
            <a:spLocks noGrp="1"/>
          </p:cNvSpPr>
          <p:nvPr>
            <p:ph type="ftr" sz="quarter" idx="3"/>
          </p:nvPr>
        </p:nvSpPr>
        <p:spPr/>
        <p:txBody>
          <a:bodyPr/>
          <a:lstStyle/>
          <a:p>
            <a:r>
              <a:rPr lang="en-GB"/>
              <a:t>RADNEXT 2nd Annual Meeting – 9-10 May 2023</a:t>
            </a:r>
            <a:endParaRPr lang="en-US" dirty="0"/>
          </a:p>
        </p:txBody>
      </p:sp>
      <p:sp>
        <p:nvSpPr>
          <p:cNvPr id="8" name="TextBox 7">
            <a:extLst>
              <a:ext uri="{FF2B5EF4-FFF2-40B4-BE49-F238E27FC236}">
                <a16:creationId xmlns:a16="http://schemas.microsoft.com/office/drawing/2014/main" id="{958903C8-030D-4220-B9B3-A5D6AF8A118E}"/>
              </a:ext>
            </a:extLst>
          </p:cNvPr>
          <p:cNvSpPr txBox="1"/>
          <p:nvPr/>
        </p:nvSpPr>
        <p:spPr>
          <a:xfrm>
            <a:off x="5225142" y="4328418"/>
            <a:ext cx="1907895" cy="307777"/>
          </a:xfrm>
          <a:prstGeom prst="rect">
            <a:avLst/>
          </a:prstGeom>
          <a:noFill/>
        </p:spPr>
        <p:txBody>
          <a:bodyPr wrap="none" rtlCol="0">
            <a:spAutoFit/>
          </a:bodyPr>
          <a:lstStyle/>
          <a:p>
            <a:r>
              <a:rPr lang="en-US" sz="1400" i="1" dirty="0"/>
              <a:t>Image Source: CERN</a:t>
            </a:r>
            <a:endParaRPr lang="en-GB" sz="1400" i="1" dirty="0"/>
          </a:p>
        </p:txBody>
      </p:sp>
    </p:spTree>
    <p:extLst>
      <p:ext uri="{BB962C8B-B14F-4D97-AF65-F5344CB8AC3E}">
        <p14:creationId xmlns:p14="http://schemas.microsoft.com/office/powerpoint/2010/main" val="72409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493364-4E52-46DF-9567-5AA3080876AF}"/>
              </a:ext>
            </a:extLst>
          </p:cNvPr>
          <p:cNvSpPr>
            <a:spLocks noGrp="1"/>
          </p:cNvSpPr>
          <p:nvPr>
            <p:ph type="title"/>
          </p:nvPr>
        </p:nvSpPr>
        <p:spPr/>
        <p:txBody>
          <a:bodyPr/>
          <a:lstStyle/>
          <a:p>
            <a:r>
              <a:rPr lang="en-US" dirty="0"/>
              <a:t>RIL dependence on fiber length</a:t>
            </a:r>
          </a:p>
        </p:txBody>
      </p:sp>
      <p:sp>
        <p:nvSpPr>
          <p:cNvPr id="4" name="Slide Number Placeholder 3">
            <a:extLst>
              <a:ext uri="{FF2B5EF4-FFF2-40B4-BE49-F238E27FC236}">
                <a16:creationId xmlns:a16="http://schemas.microsoft.com/office/drawing/2014/main" id="{72EFAAC1-55AA-4BBB-B794-43F7A9CC36E9}"/>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Footer Placeholder 4">
            <a:extLst>
              <a:ext uri="{FF2B5EF4-FFF2-40B4-BE49-F238E27FC236}">
                <a16:creationId xmlns:a16="http://schemas.microsoft.com/office/drawing/2014/main" id="{1B41ECCA-53AE-4F6D-8473-49C1B183B5CD}"/>
              </a:ext>
            </a:extLst>
          </p:cNvPr>
          <p:cNvSpPr>
            <a:spLocks noGrp="1"/>
          </p:cNvSpPr>
          <p:nvPr>
            <p:ph type="ftr" sz="quarter" idx="3"/>
          </p:nvPr>
        </p:nvSpPr>
        <p:spPr/>
        <p:txBody>
          <a:bodyPr/>
          <a:lstStyle/>
          <a:p>
            <a:r>
              <a:rPr lang="en-GB"/>
              <a:t>RADNEXT 2nd Annual Meeting – 9-10 May 2023</a:t>
            </a:r>
            <a:endParaRPr lang="en-US" dirty="0"/>
          </a:p>
        </p:txBody>
      </p:sp>
      <p:graphicFrame>
        <p:nvGraphicFramePr>
          <p:cNvPr id="6" name="Objet 2">
            <a:extLst>
              <a:ext uri="{FF2B5EF4-FFF2-40B4-BE49-F238E27FC236}">
                <a16:creationId xmlns:a16="http://schemas.microsoft.com/office/drawing/2014/main" id="{3E3D4157-4BD8-4A43-8F4F-7890C502AEBE}"/>
              </a:ext>
            </a:extLst>
          </p:cNvPr>
          <p:cNvGraphicFramePr>
            <a:graphicFrameLocks noChangeAspect="1"/>
          </p:cNvGraphicFramePr>
          <p:nvPr>
            <p:extLst>
              <p:ext uri="{D42A27DB-BD31-4B8C-83A1-F6EECF244321}">
                <p14:modId xmlns:p14="http://schemas.microsoft.com/office/powerpoint/2010/main" val="4228275410"/>
              </p:ext>
            </p:extLst>
          </p:nvPr>
        </p:nvGraphicFramePr>
        <p:xfrm>
          <a:off x="2274392" y="856906"/>
          <a:ext cx="4491639" cy="3144147"/>
        </p:xfrm>
        <a:graphic>
          <a:graphicData uri="http://schemas.openxmlformats.org/presentationml/2006/ole">
            <mc:AlternateContent xmlns:mc="http://schemas.openxmlformats.org/markup-compatibility/2006">
              <mc:Choice xmlns:v="urn:schemas-microsoft-com:vml" Requires="v">
                <p:oleObj spid="_x0000_s1087" name="Graph" r:id="rId3" imgW="3100316" imgH="2177915" progId="Origin50.Graph">
                  <p:embed/>
                </p:oleObj>
              </mc:Choice>
              <mc:Fallback>
                <p:oleObj name="Graph" r:id="rId3" imgW="3100316" imgH="2177915" progId="Origin50.Graph">
                  <p:embed/>
                  <p:pic>
                    <p:nvPicPr>
                      <p:cNvPr id="4" name="Objet 2">
                        <a:extLst>
                          <a:ext uri="{FF2B5EF4-FFF2-40B4-BE49-F238E27FC236}">
                            <a16:creationId xmlns:a16="http://schemas.microsoft.com/office/drawing/2014/main" id="{B3242CB1-F816-4C9A-A899-71F7AC39DB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4392" y="856906"/>
                        <a:ext cx="4491639" cy="3144147"/>
                      </a:xfrm>
                      <a:prstGeom prst="rect">
                        <a:avLst/>
                      </a:prstGeom>
                      <a:solidFill>
                        <a:schemeClr val="bg1"/>
                      </a:solidFill>
                    </p:spPr>
                  </p:pic>
                </p:oleObj>
              </mc:Fallback>
            </mc:AlternateContent>
          </a:graphicData>
        </a:graphic>
      </p:graphicFrame>
      <p:sp>
        <p:nvSpPr>
          <p:cNvPr id="7" name="ZoneTexte 5">
            <a:extLst>
              <a:ext uri="{FF2B5EF4-FFF2-40B4-BE49-F238E27FC236}">
                <a16:creationId xmlns:a16="http://schemas.microsoft.com/office/drawing/2014/main" id="{DAB3537F-824F-47E7-AC9D-3BB6D88113CA}"/>
              </a:ext>
            </a:extLst>
          </p:cNvPr>
          <p:cNvSpPr txBox="1"/>
          <p:nvPr/>
        </p:nvSpPr>
        <p:spPr>
          <a:xfrm>
            <a:off x="459946" y="3987937"/>
            <a:ext cx="8226854"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At </a:t>
            </a:r>
            <a:r>
              <a:rPr lang="fr-FR" sz="1600" b="1" dirty="0"/>
              <a:t>HIGH</a:t>
            </a:r>
            <a:r>
              <a:rPr lang="fr-FR" sz="1600" dirty="0"/>
              <a:t> Dose rate/ TID </a:t>
            </a:r>
            <a:r>
              <a:rPr lang="fr-FR" sz="1600" dirty="0">
                <a:sym typeface="Wingdings" panose="05000000000000000000" pitchFamily="2" charset="2"/>
              </a:rPr>
              <a:t> S</a:t>
            </a:r>
            <a:r>
              <a:rPr lang="fr-FR" sz="1600" dirty="0"/>
              <a:t>hort </a:t>
            </a:r>
            <a:r>
              <a:rPr lang="fr-FR" sz="1600" dirty="0" err="1"/>
              <a:t>lengths</a:t>
            </a:r>
            <a:r>
              <a:rPr lang="fr-FR" sz="1600" dirty="0"/>
              <a:t> of fibers have to </a:t>
            </a:r>
            <a:r>
              <a:rPr lang="fr-FR" sz="1600" dirty="0" err="1"/>
              <a:t>be</a:t>
            </a:r>
            <a:r>
              <a:rPr lang="fr-FR" sz="1600" dirty="0"/>
              <a:t> </a:t>
            </a:r>
            <a:r>
              <a:rPr lang="fr-FR" sz="1600" dirty="0" err="1"/>
              <a:t>used</a:t>
            </a:r>
            <a:r>
              <a:rPr lang="fr-FR" sz="1600" dirty="0"/>
              <a:t> to </a:t>
            </a:r>
            <a:r>
              <a:rPr lang="fr-FR" sz="1600" dirty="0" err="1"/>
              <a:t>reduce</a:t>
            </a:r>
            <a:r>
              <a:rPr lang="fr-FR" sz="1600" dirty="0"/>
              <a:t> RIA issues. </a:t>
            </a:r>
            <a:br>
              <a:rPr lang="fr-FR" sz="1600" dirty="0"/>
            </a:br>
            <a:r>
              <a:rPr lang="fr-FR" sz="1600" dirty="0"/>
              <a:t>At </a:t>
            </a:r>
            <a:r>
              <a:rPr lang="fr-FR" sz="1600" b="1" dirty="0"/>
              <a:t>LOW</a:t>
            </a:r>
            <a:r>
              <a:rPr lang="fr-FR" sz="1600" dirty="0"/>
              <a:t>  Dose rate/TID  </a:t>
            </a:r>
            <a:r>
              <a:rPr lang="fr-FR" sz="1600" dirty="0">
                <a:sym typeface="Wingdings" panose="05000000000000000000" pitchFamily="2" charset="2"/>
              </a:rPr>
              <a:t></a:t>
            </a:r>
            <a:r>
              <a:rPr lang="fr-FR" sz="1600" dirty="0"/>
              <a:t> </a:t>
            </a:r>
            <a:r>
              <a:rPr lang="fr-FR" sz="1600" dirty="0" err="1"/>
              <a:t>Fiber</a:t>
            </a:r>
            <a:r>
              <a:rPr lang="fr-FR" sz="1600" dirty="0"/>
              <a:t> </a:t>
            </a:r>
            <a:r>
              <a:rPr lang="fr-FR" sz="1600" dirty="0" err="1"/>
              <a:t>length</a:t>
            </a:r>
            <a:r>
              <a:rPr lang="fr-FR" sz="1600" dirty="0"/>
              <a:t> can </a:t>
            </a:r>
            <a:r>
              <a:rPr lang="fr-FR" sz="1600" dirty="0" err="1"/>
              <a:t>be</a:t>
            </a:r>
            <a:r>
              <a:rPr lang="fr-FR" sz="1600" dirty="0"/>
              <a:t> </a:t>
            </a:r>
            <a:r>
              <a:rPr lang="fr-FR" sz="1600" dirty="0" err="1"/>
              <a:t>optimized</a:t>
            </a:r>
            <a:r>
              <a:rPr lang="fr-FR" sz="1600" dirty="0"/>
              <a:t> to </a:t>
            </a:r>
            <a:r>
              <a:rPr lang="fr-FR" sz="1600" dirty="0" err="1"/>
              <a:t>increase</a:t>
            </a:r>
            <a:r>
              <a:rPr lang="fr-FR" sz="1600" dirty="0"/>
              <a:t> the RL </a:t>
            </a:r>
            <a:r>
              <a:rPr lang="fr-FR" sz="1600" dirty="0" err="1"/>
              <a:t>level</a:t>
            </a:r>
            <a:r>
              <a:rPr lang="fr-FR" sz="1600" dirty="0"/>
              <a:t>.</a:t>
            </a:r>
            <a:endParaRPr lang="en-US" sz="1600" dirty="0"/>
          </a:p>
        </p:txBody>
      </p:sp>
    </p:spTree>
    <p:extLst>
      <p:ext uri="{BB962C8B-B14F-4D97-AF65-F5344CB8AC3E}">
        <p14:creationId xmlns:p14="http://schemas.microsoft.com/office/powerpoint/2010/main" val="15070026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C7452-247B-42E8-8A0F-48ED1AB0D191}"/>
              </a:ext>
            </a:extLst>
          </p:cNvPr>
          <p:cNvSpPr>
            <a:spLocks noGrp="1"/>
          </p:cNvSpPr>
          <p:nvPr>
            <p:ph type="title"/>
          </p:nvPr>
        </p:nvSpPr>
        <p:spPr/>
        <p:txBody>
          <a:bodyPr>
            <a:normAutofit fontScale="90000"/>
          </a:bodyPr>
          <a:lstStyle/>
          <a:p>
            <a:r>
              <a:rPr lang="en-US" dirty="0"/>
              <a:t>RIL-based dosimetry: Optically Stimulated Luminescence</a:t>
            </a:r>
          </a:p>
        </p:txBody>
      </p:sp>
      <p:sp>
        <p:nvSpPr>
          <p:cNvPr id="4" name="Slide Number Placeholder 3">
            <a:extLst>
              <a:ext uri="{FF2B5EF4-FFF2-40B4-BE49-F238E27FC236}">
                <a16:creationId xmlns:a16="http://schemas.microsoft.com/office/drawing/2014/main" id="{A89361D4-D938-47B5-884D-1450CEE9B467}"/>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Footer Placeholder 4">
            <a:extLst>
              <a:ext uri="{FF2B5EF4-FFF2-40B4-BE49-F238E27FC236}">
                <a16:creationId xmlns:a16="http://schemas.microsoft.com/office/drawing/2014/main" id="{BF4CB122-00CE-42B5-B2A1-95715F78C86D}"/>
              </a:ext>
            </a:extLst>
          </p:cNvPr>
          <p:cNvSpPr>
            <a:spLocks noGrp="1"/>
          </p:cNvSpPr>
          <p:nvPr>
            <p:ph type="ftr" sz="quarter" idx="3"/>
          </p:nvPr>
        </p:nvSpPr>
        <p:spPr/>
        <p:txBody>
          <a:bodyPr/>
          <a:lstStyle/>
          <a:p>
            <a:r>
              <a:rPr lang="en-GB"/>
              <a:t>RADNEXT 2nd Annual Meeting – 9-10 May 2023</a:t>
            </a:r>
            <a:endParaRPr lang="en-US" dirty="0"/>
          </a:p>
        </p:txBody>
      </p:sp>
      <p:pic>
        <p:nvPicPr>
          <p:cNvPr id="6" name="Image 6">
            <a:extLst>
              <a:ext uri="{FF2B5EF4-FFF2-40B4-BE49-F238E27FC236}">
                <a16:creationId xmlns:a16="http://schemas.microsoft.com/office/drawing/2014/main" id="{30D5C5FC-D63C-49A9-9A93-54CE9FDCC4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9011" r="10220"/>
          <a:stretch/>
        </p:blipFill>
        <p:spPr bwMode="auto">
          <a:xfrm>
            <a:off x="4747038" y="821971"/>
            <a:ext cx="4396962" cy="3159400"/>
          </a:xfrm>
          <a:prstGeom prst="rect">
            <a:avLst/>
          </a:prstGeom>
          <a:noFill/>
          <a:ln>
            <a:noFill/>
          </a:ln>
          <a:extLst>
            <a:ext uri="{53640926-AAD7-44D8-BBD7-CCE9431645EC}">
              <a14:shadowObscured xmlns:a14="http://schemas.microsoft.com/office/drawing/2010/main"/>
            </a:ext>
          </a:extLst>
        </p:spPr>
      </p:pic>
      <p:pic>
        <p:nvPicPr>
          <p:cNvPr id="7" name="Image 3">
            <a:extLst>
              <a:ext uri="{FF2B5EF4-FFF2-40B4-BE49-F238E27FC236}">
                <a16:creationId xmlns:a16="http://schemas.microsoft.com/office/drawing/2014/main" id="{C070303D-4F42-4C5C-8ECB-E1A5C6019504}"/>
              </a:ext>
            </a:extLst>
          </p:cNvPr>
          <p:cNvPicPr>
            <a:picLocks noChangeAspect="1"/>
          </p:cNvPicPr>
          <p:nvPr/>
        </p:nvPicPr>
        <p:blipFill rotWithShape="1">
          <a:blip r:embed="rId3"/>
          <a:srcRect l="12024" t="17339" r="34643" b="24220"/>
          <a:stretch/>
        </p:blipFill>
        <p:spPr>
          <a:xfrm>
            <a:off x="363655" y="928222"/>
            <a:ext cx="4691927" cy="2890562"/>
          </a:xfrm>
          <a:prstGeom prst="rect">
            <a:avLst/>
          </a:prstGeom>
        </p:spPr>
      </p:pic>
      <p:sp>
        <p:nvSpPr>
          <p:cNvPr id="8" name="ZoneTexte 5">
            <a:extLst>
              <a:ext uri="{FF2B5EF4-FFF2-40B4-BE49-F238E27FC236}">
                <a16:creationId xmlns:a16="http://schemas.microsoft.com/office/drawing/2014/main" id="{0E3FFEDF-0F86-4DF8-BF8C-9705F1FEC50A}"/>
              </a:ext>
            </a:extLst>
          </p:cNvPr>
          <p:cNvSpPr txBox="1"/>
          <p:nvPr/>
        </p:nvSpPr>
        <p:spPr>
          <a:xfrm>
            <a:off x="457199" y="4029141"/>
            <a:ext cx="8226000" cy="58477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FR" sz="1600" dirty="0"/>
              <a:t>By </a:t>
            </a:r>
            <a:r>
              <a:rPr lang="fr-FR" sz="1600" dirty="0" err="1"/>
              <a:t>integrating</a:t>
            </a:r>
            <a:r>
              <a:rPr lang="fr-FR" sz="1600" dirty="0"/>
              <a:t> the OSL signal </a:t>
            </a:r>
            <a:r>
              <a:rPr lang="fr-FR" sz="1600" dirty="0" err="1"/>
              <a:t>after</a:t>
            </a:r>
            <a:r>
              <a:rPr lang="fr-FR" sz="1600" dirty="0"/>
              <a:t> irradiation, </a:t>
            </a:r>
            <a:r>
              <a:rPr lang="fr-FR" sz="1600" dirty="0" err="1"/>
              <a:t>its</a:t>
            </a:r>
            <a:r>
              <a:rPr lang="fr-FR" sz="1600" dirty="0"/>
              <a:t> dose </a:t>
            </a:r>
            <a:r>
              <a:rPr lang="fr-FR" sz="1600" dirty="0" err="1"/>
              <a:t>dependence</a:t>
            </a:r>
            <a:r>
              <a:rPr lang="fr-FR" sz="1600" dirty="0"/>
              <a:t> of the OSL </a:t>
            </a:r>
            <a:r>
              <a:rPr lang="fr-FR" sz="1600" dirty="0" err="1"/>
              <a:t>can</a:t>
            </a:r>
            <a:r>
              <a:rPr lang="fr-FR" sz="1600" dirty="0"/>
              <a:t> </a:t>
            </a:r>
            <a:r>
              <a:rPr lang="fr-FR" sz="1600" dirty="0" err="1"/>
              <a:t>be</a:t>
            </a:r>
            <a:r>
              <a:rPr lang="fr-FR" sz="1600" dirty="0"/>
              <a:t> </a:t>
            </a:r>
            <a:r>
              <a:rPr lang="fr-FR" sz="1600" dirty="0" err="1"/>
              <a:t>reconstructed</a:t>
            </a:r>
            <a:r>
              <a:rPr lang="fr-FR" sz="1600" dirty="0"/>
              <a:t> and the </a:t>
            </a:r>
            <a:r>
              <a:rPr lang="fr-FR" sz="1600" dirty="0" err="1"/>
              <a:t>fiber</a:t>
            </a:r>
            <a:r>
              <a:rPr lang="fr-FR" sz="1600" dirty="0"/>
              <a:t> </a:t>
            </a:r>
            <a:r>
              <a:rPr lang="fr-FR" sz="1600" dirty="0" err="1"/>
              <a:t>being</a:t>
            </a:r>
            <a:r>
              <a:rPr lang="fr-FR" sz="1600" dirty="0"/>
              <a:t> </a:t>
            </a:r>
            <a:r>
              <a:rPr lang="fr-FR" sz="1600" dirty="0" err="1"/>
              <a:t>calibrated</a:t>
            </a:r>
            <a:r>
              <a:rPr lang="fr-FR" sz="1600" dirty="0"/>
              <a:t> if the OSL </a:t>
            </a:r>
            <a:r>
              <a:rPr lang="fr-FR" sz="1600" dirty="0" err="1"/>
              <a:t>is</a:t>
            </a:r>
            <a:r>
              <a:rPr lang="fr-FR" sz="1600" dirty="0"/>
              <a:t> dose rate </a:t>
            </a:r>
            <a:r>
              <a:rPr lang="fr-FR" sz="1600" dirty="0" err="1"/>
              <a:t>independent</a:t>
            </a:r>
            <a:endParaRPr lang="en-US" sz="1600" dirty="0"/>
          </a:p>
        </p:txBody>
      </p:sp>
    </p:spTree>
    <p:extLst>
      <p:ext uri="{BB962C8B-B14F-4D97-AF65-F5344CB8AC3E}">
        <p14:creationId xmlns:p14="http://schemas.microsoft.com/office/powerpoint/2010/main" val="1587457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2F6F1-ECC8-43D5-A9FC-E1A25451E95A}"/>
              </a:ext>
            </a:extLst>
          </p:cNvPr>
          <p:cNvSpPr>
            <a:spLocks noGrp="1"/>
          </p:cNvSpPr>
          <p:nvPr>
            <p:ph type="title"/>
          </p:nvPr>
        </p:nvSpPr>
        <p:spPr/>
        <p:txBody>
          <a:bodyPr>
            <a:normAutofit/>
          </a:bodyPr>
          <a:lstStyle/>
          <a:p>
            <a:r>
              <a:rPr lang="fr-CH" dirty="0"/>
              <a:t>Outline</a:t>
            </a:r>
            <a:endParaRPr lang="en-GB" dirty="0"/>
          </a:p>
        </p:txBody>
      </p:sp>
      <p:sp>
        <p:nvSpPr>
          <p:cNvPr id="3" name="Content Placeholder 2">
            <a:extLst>
              <a:ext uri="{FF2B5EF4-FFF2-40B4-BE49-F238E27FC236}">
                <a16:creationId xmlns:a16="http://schemas.microsoft.com/office/drawing/2014/main" id="{BBE7093C-C6E5-42D1-83D3-34B79A554CB3}"/>
              </a:ext>
            </a:extLst>
          </p:cNvPr>
          <p:cNvSpPr>
            <a:spLocks noGrp="1"/>
          </p:cNvSpPr>
          <p:nvPr>
            <p:ph idx="1"/>
          </p:nvPr>
        </p:nvSpPr>
        <p:spPr>
          <a:xfrm>
            <a:off x="457200" y="994205"/>
            <a:ext cx="5007935" cy="3684121"/>
          </a:xfrm>
        </p:spPr>
        <p:txBody>
          <a:bodyPr>
            <a:normAutofit/>
          </a:bodyPr>
          <a:lstStyle/>
          <a:p>
            <a:r>
              <a:rPr lang="en-GB" b="1" dirty="0"/>
              <a:t>Radiation-Induced Attenuation (RIA)</a:t>
            </a:r>
          </a:p>
          <a:p>
            <a:pPr lvl="1"/>
            <a:r>
              <a:rPr lang="en-GB" dirty="0"/>
              <a:t>Basic mechanism </a:t>
            </a:r>
          </a:p>
          <a:p>
            <a:pPr lvl="1"/>
            <a:r>
              <a:rPr lang="en-GB" dirty="0"/>
              <a:t>Choosing an optical </a:t>
            </a:r>
            <a:r>
              <a:rPr lang="en-GB" dirty="0" err="1"/>
              <a:t>fiber</a:t>
            </a:r>
            <a:endParaRPr lang="en-GB" dirty="0"/>
          </a:p>
          <a:p>
            <a:pPr lvl="1"/>
            <a:r>
              <a:rPr lang="en-GB" dirty="0"/>
              <a:t>Distributed dosimetry</a:t>
            </a:r>
          </a:p>
          <a:p>
            <a:pPr lvl="1"/>
            <a:r>
              <a:rPr lang="en-GB" dirty="0"/>
              <a:t>New ultra-low loss PSC optical </a:t>
            </a:r>
            <a:r>
              <a:rPr lang="en-GB" dirty="0" err="1"/>
              <a:t>fiber</a:t>
            </a:r>
            <a:endParaRPr lang="en-GB" dirty="0"/>
          </a:p>
          <a:p>
            <a:r>
              <a:rPr lang="en-GB" b="1" dirty="0"/>
              <a:t>Radiation-Induced Luminescence (RIL</a:t>
            </a:r>
            <a:r>
              <a:rPr lang="en-GB" dirty="0"/>
              <a:t>)</a:t>
            </a:r>
          </a:p>
          <a:p>
            <a:pPr lvl="1"/>
            <a:r>
              <a:rPr lang="en-GB" dirty="0"/>
              <a:t>Basic mechanism</a:t>
            </a:r>
          </a:p>
          <a:p>
            <a:pPr lvl="1"/>
            <a:r>
              <a:rPr lang="en-US" dirty="0"/>
              <a:t>N-doped fiber repeatability study</a:t>
            </a:r>
            <a:endParaRPr lang="en-GB" dirty="0"/>
          </a:p>
          <a:p>
            <a:pPr lvl="1"/>
            <a:r>
              <a:rPr lang="en-GB" dirty="0" err="1"/>
              <a:t>Fibers</a:t>
            </a:r>
            <a:r>
              <a:rPr lang="en-GB" dirty="0"/>
              <a:t> for proton beam monitoring </a:t>
            </a:r>
          </a:p>
          <a:p>
            <a:pPr lvl="1"/>
            <a:r>
              <a:rPr lang="en-GB" dirty="0"/>
              <a:t>10-decades dose rate linearity span </a:t>
            </a:r>
          </a:p>
          <a:p>
            <a:pPr marL="36576" indent="0">
              <a:buNone/>
            </a:pPr>
            <a:endParaRPr lang="en-GB" dirty="0"/>
          </a:p>
        </p:txBody>
      </p:sp>
      <p:sp>
        <p:nvSpPr>
          <p:cNvPr id="4" name="Slide Number Placeholder 3">
            <a:extLst>
              <a:ext uri="{FF2B5EF4-FFF2-40B4-BE49-F238E27FC236}">
                <a16:creationId xmlns:a16="http://schemas.microsoft.com/office/drawing/2014/main" id="{FBCCCEFF-4D43-427C-8363-065829565B89}"/>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Footer Placeholder 4">
            <a:extLst>
              <a:ext uri="{FF2B5EF4-FFF2-40B4-BE49-F238E27FC236}">
                <a16:creationId xmlns:a16="http://schemas.microsoft.com/office/drawing/2014/main" id="{411703EA-F732-40C3-BCA4-483F7DED3494}"/>
              </a:ext>
            </a:extLst>
          </p:cNvPr>
          <p:cNvSpPr>
            <a:spLocks noGrp="1"/>
          </p:cNvSpPr>
          <p:nvPr>
            <p:ph type="ftr" sz="quarter" idx="3"/>
          </p:nvPr>
        </p:nvSpPr>
        <p:spPr/>
        <p:txBody>
          <a:bodyPr/>
          <a:lstStyle/>
          <a:p>
            <a:r>
              <a:rPr lang="en-GB" dirty="0"/>
              <a:t>RADNEXT 2nd Annual Meeting – 9-10 May 2023</a:t>
            </a:r>
            <a:endParaRPr lang="en-US" dirty="0"/>
          </a:p>
        </p:txBody>
      </p:sp>
    </p:spTree>
    <p:extLst>
      <p:ext uri="{BB962C8B-B14F-4D97-AF65-F5344CB8AC3E}">
        <p14:creationId xmlns:p14="http://schemas.microsoft.com/office/powerpoint/2010/main" val="16685882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Radiation-</a:t>
            </a:r>
            <a:r>
              <a:rPr lang="fr-CH" dirty="0" err="1"/>
              <a:t>Induced</a:t>
            </a:r>
            <a:r>
              <a:rPr lang="fr-CH" dirty="0"/>
              <a:t> </a:t>
            </a:r>
            <a:r>
              <a:rPr lang="fr-CH" dirty="0" err="1"/>
              <a:t>Attenuation</a:t>
            </a:r>
            <a:r>
              <a:rPr lang="fr-CH" dirty="0"/>
              <a:t> (RIA)</a:t>
            </a:r>
            <a:endParaRPr lang="en-GB" dirty="0"/>
          </a:p>
        </p:txBody>
      </p:sp>
      <p:sp>
        <p:nvSpPr>
          <p:cNvPr id="3" name="Content Placeholder 2"/>
          <p:cNvSpPr>
            <a:spLocks noGrp="1"/>
          </p:cNvSpPr>
          <p:nvPr>
            <p:ph idx="1"/>
          </p:nvPr>
        </p:nvSpPr>
        <p:spPr>
          <a:xfrm>
            <a:off x="457200" y="867935"/>
            <a:ext cx="5702595" cy="3977298"/>
          </a:xfrm>
        </p:spPr>
        <p:txBody>
          <a:bodyPr>
            <a:normAutofit/>
          </a:bodyPr>
          <a:lstStyle/>
          <a:p>
            <a:pPr marL="36576" indent="0">
              <a:buClr>
                <a:schemeClr val="tx1"/>
              </a:buClr>
              <a:buNone/>
            </a:pPr>
            <a:r>
              <a:rPr lang="en-US" dirty="0"/>
              <a:t>RIA is a macroscopic change in the transmission characteristic of the optical fiber caused by the appearance of radiation-induced point defects inside its structure. </a:t>
            </a:r>
          </a:p>
          <a:p>
            <a:pPr marL="36576" indent="0">
              <a:buNone/>
            </a:pPr>
            <a:endParaRPr lang="en-US" dirty="0"/>
          </a:p>
          <a:p>
            <a:pPr marL="36576" indent="0">
              <a:buNone/>
            </a:pPr>
            <a:endParaRPr lang="en-US" dirty="0"/>
          </a:p>
          <a:p>
            <a:endParaRPr lang="en-US" dirty="0"/>
          </a:p>
          <a:p>
            <a:endParaRPr lang="en-US" dirty="0"/>
          </a:p>
          <a:p>
            <a:endParaRPr lang="en-US" dirty="0"/>
          </a:p>
          <a:p>
            <a:endParaRPr lang="en-US" dirty="0"/>
          </a:p>
          <a:p>
            <a:endParaRPr lang="en-US" dirty="0"/>
          </a:p>
          <a:p>
            <a:r>
              <a:rPr lang="en-US" dirty="0"/>
              <a:t>The point defects are mostly created via ionization within the silica amorphous glass.</a:t>
            </a:r>
          </a:p>
          <a:p>
            <a:pPr marL="36576" indent="0">
              <a:buClr>
                <a:schemeClr val="tx1"/>
              </a:buClr>
              <a:buNone/>
            </a:pPr>
            <a:r>
              <a:rPr lang="en-US" dirty="0"/>
              <a:t>The cumulative nature of RIA makes it a great candidate for total ionizing dose (TID) measurements.</a:t>
            </a:r>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Footer Placeholder 4"/>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F7AEAD90-42E8-4138-BEA5-4403DF96AE0B}"/>
              </a:ext>
            </a:extLst>
          </p:cNvPr>
          <p:cNvPicPr>
            <a:picLocks noChangeAspect="1"/>
          </p:cNvPicPr>
          <p:nvPr/>
        </p:nvPicPr>
        <p:blipFill rotWithShape="1">
          <a:blip r:embed="rId3"/>
          <a:srcRect l="3431" t="7734" r="10512" b="2657"/>
          <a:stretch/>
        </p:blipFill>
        <p:spPr>
          <a:xfrm>
            <a:off x="6088912" y="2241746"/>
            <a:ext cx="2920409" cy="2329643"/>
          </a:xfrm>
          <a:prstGeom prst="rect">
            <a:avLst/>
          </a:prstGeom>
          <a:solidFill>
            <a:schemeClr val="bg1"/>
          </a:solidFill>
        </p:spPr>
      </p:pic>
      <p:pic>
        <p:nvPicPr>
          <p:cNvPr id="7" name="Image 1">
            <a:extLst>
              <a:ext uri="{FF2B5EF4-FFF2-40B4-BE49-F238E27FC236}">
                <a16:creationId xmlns:a16="http://schemas.microsoft.com/office/drawing/2014/main" id="{6B0B0D4D-0659-4B95-8F86-205051FC5A67}"/>
              </a:ext>
            </a:extLst>
          </p:cNvPr>
          <p:cNvPicPr>
            <a:picLocks noChangeAspect="1"/>
          </p:cNvPicPr>
          <p:nvPr/>
        </p:nvPicPr>
        <p:blipFill>
          <a:blip r:embed="rId4"/>
          <a:stretch>
            <a:fillRect/>
          </a:stretch>
        </p:blipFill>
        <p:spPr>
          <a:xfrm>
            <a:off x="6159795" y="880452"/>
            <a:ext cx="2903844" cy="8194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a:extLst>
              <a:ext uri="{FF2B5EF4-FFF2-40B4-BE49-F238E27FC236}">
                <a16:creationId xmlns:a16="http://schemas.microsoft.com/office/drawing/2014/main" id="{AE523756-807E-437D-B87A-DBE53BCF2C49}"/>
              </a:ext>
            </a:extLst>
          </p:cNvPr>
          <p:cNvPicPr>
            <a:picLocks noChangeAspect="1"/>
          </p:cNvPicPr>
          <p:nvPr/>
        </p:nvPicPr>
        <p:blipFill>
          <a:blip r:embed="rId5"/>
          <a:stretch>
            <a:fillRect/>
          </a:stretch>
        </p:blipFill>
        <p:spPr>
          <a:xfrm>
            <a:off x="384247" y="1810290"/>
            <a:ext cx="5601641" cy="1740377"/>
          </a:xfrm>
          <a:prstGeom prst="rect">
            <a:avLst/>
          </a:prstGeom>
        </p:spPr>
      </p:pic>
    </p:spTree>
    <p:extLst>
      <p:ext uri="{BB962C8B-B14F-4D97-AF65-F5344CB8AC3E}">
        <p14:creationId xmlns:p14="http://schemas.microsoft.com/office/powerpoint/2010/main" val="1506244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F523-D8C1-4464-A2DF-904CA02CD7C8}"/>
              </a:ext>
            </a:extLst>
          </p:cNvPr>
          <p:cNvSpPr>
            <a:spLocks noGrp="1"/>
          </p:cNvSpPr>
          <p:nvPr>
            <p:ph type="title"/>
          </p:nvPr>
        </p:nvSpPr>
        <p:spPr/>
        <p:txBody>
          <a:bodyPr>
            <a:normAutofit/>
          </a:bodyPr>
          <a:lstStyle/>
          <a:p>
            <a:r>
              <a:rPr lang="en-US" dirty="0"/>
              <a:t>RIA-based dosimetry: Choosing an optical fiber</a:t>
            </a:r>
          </a:p>
        </p:txBody>
      </p:sp>
      <p:sp>
        <p:nvSpPr>
          <p:cNvPr id="3" name="Content Placeholder 2">
            <a:extLst>
              <a:ext uri="{FF2B5EF4-FFF2-40B4-BE49-F238E27FC236}">
                <a16:creationId xmlns:a16="http://schemas.microsoft.com/office/drawing/2014/main" id="{8CA4E93B-B22F-4765-AAE8-C4EF070F7FCA}"/>
              </a:ext>
            </a:extLst>
          </p:cNvPr>
          <p:cNvSpPr>
            <a:spLocks noGrp="1"/>
          </p:cNvSpPr>
          <p:nvPr>
            <p:ph idx="1"/>
          </p:nvPr>
        </p:nvSpPr>
        <p:spPr>
          <a:xfrm>
            <a:off x="457201" y="994205"/>
            <a:ext cx="4892400" cy="3705386"/>
          </a:xfrm>
        </p:spPr>
        <p:txBody>
          <a:bodyPr/>
          <a:lstStyle/>
          <a:p>
            <a:pPr marL="36576" indent="0">
              <a:buNone/>
            </a:pPr>
            <a:r>
              <a:rPr lang="en-US" dirty="0"/>
              <a:t>A good radiation-sensitive optical fiber should have:</a:t>
            </a:r>
          </a:p>
          <a:p>
            <a:r>
              <a:rPr lang="en-US" dirty="0"/>
              <a:t>High radiation sensitivity </a:t>
            </a:r>
            <a:r>
              <a:rPr lang="el-GR" dirty="0"/>
              <a:t>ξ</a:t>
            </a:r>
            <a:r>
              <a:rPr lang="en-US" dirty="0"/>
              <a:t> (expressed in dB km</a:t>
            </a:r>
            <a:r>
              <a:rPr lang="en-US" baseline="30000" dirty="0"/>
              <a:t>-1</a:t>
            </a:r>
            <a:r>
              <a:rPr lang="en-US" dirty="0"/>
              <a:t> Gy</a:t>
            </a:r>
            <a:r>
              <a:rPr lang="en-US" baseline="30000" dirty="0"/>
              <a:t>-1</a:t>
            </a:r>
            <a:r>
              <a:rPr lang="en-US" dirty="0"/>
              <a:t>)</a:t>
            </a:r>
          </a:p>
          <a:p>
            <a:r>
              <a:rPr lang="en-US" dirty="0"/>
              <a:t>Ideally, linear RIA increase with dose</a:t>
            </a:r>
          </a:p>
          <a:p>
            <a:r>
              <a:rPr lang="en-US" dirty="0"/>
              <a:t>Dose rate independence</a:t>
            </a:r>
          </a:p>
          <a:p>
            <a:r>
              <a:rPr lang="en-US" dirty="0"/>
              <a:t>Temperature independence</a:t>
            </a:r>
          </a:p>
          <a:p>
            <a:r>
              <a:rPr lang="en-US" dirty="0"/>
              <a:t>Compatibility with interrogation tools (wavelength)</a:t>
            </a:r>
          </a:p>
          <a:p>
            <a:pPr marL="75438" indent="-285750"/>
            <a:r>
              <a:rPr lang="en-US" dirty="0"/>
              <a:t>    Absence of recovery</a:t>
            </a:r>
          </a:p>
          <a:p>
            <a:pPr marL="201168" lvl="1" indent="0">
              <a:buNone/>
            </a:pPr>
            <a:endParaRPr lang="en-US" dirty="0"/>
          </a:p>
          <a:p>
            <a:pPr marL="36576" indent="0">
              <a:buNone/>
            </a:pPr>
            <a:r>
              <a:rPr lang="en-US" dirty="0"/>
              <a:t>To this day, P-doped optical fibers show the most promise for dosimetry applications, as they check all these ticks.</a:t>
            </a:r>
          </a:p>
        </p:txBody>
      </p:sp>
      <p:sp>
        <p:nvSpPr>
          <p:cNvPr id="4" name="Slide Number Placeholder 3">
            <a:extLst>
              <a:ext uri="{FF2B5EF4-FFF2-40B4-BE49-F238E27FC236}">
                <a16:creationId xmlns:a16="http://schemas.microsoft.com/office/drawing/2014/main" id="{475C69F8-EC04-4BA4-8DDA-4906C3899FBD}"/>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Footer Placeholder 4">
            <a:extLst>
              <a:ext uri="{FF2B5EF4-FFF2-40B4-BE49-F238E27FC236}">
                <a16:creationId xmlns:a16="http://schemas.microsoft.com/office/drawing/2014/main" id="{6D7BE278-5DB5-4327-8B3A-01E171E4D083}"/>
              </a:ext>
            </a:extLst>
          </p:cNvPr>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9CD3B967-F77A-4B63-887F-FB147CB00D95}"/>
              </a:ext>
            </a:extLst>
          </p:cNvPr>
          <p:cNvPicPr>
            <a:picLocks noChangeAspect="1"/>
          </p:cNvPicPr>
          <p:nvPr/>
        </p:nvPicPr>
        <p:blipFill rotWithShape="1">
          <a:blip r:embed="rId3"/>
          <a:srcRect l="3136" t="8818" r="7735" b="-1"/>
          <a:stretch/>
        </p:blipFill>
        <p:spPr bwMode="auto">
          <a:xfrm>
            <a:off x="5852079" y="717692"/>
            <a:ext cx="2877928" cy="2258555"/>
          </a:xfrm>
          <a:prstGeom prst="rect">
            <a:avLst/>
          </a:prstGeom>
          <a:solidFill>
            <a:schemeClr val="bg1"/>
          </a:solidFill>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D0434EDB-8259-4F63-9402-848134C5050D}"/>
              </a:ext>
            </a:extLst>
          </p:cNvPr>
          <p:cNvPicPr>
            <a:picLocks noChangeAspect="1"/>
          </p:cNvPicPr>
          <p:nvPr/>
        </p:nvPicPr>
        <p:blipFill rotWithShape="1">
          <a:blip r:embed="rId4"/>
          <a:srcRect t="2833" r="8942"/>
          <a:stretch/>
        </p:blipFill>
        <p:spPr>
          <a:xfrm>
            <a:off x="7124037" y="2903580"/>
            <a:ext cx="1932878" cy="1580097"/>
          </a:xfrm>
          <a:prstGeom prst="rect">
            <a:avLst/>
          </a:prstGeom>
        </p:spPr>
      </p:pic>
      <p:pic>
        <p:nvPicPr>
          <p:cNvPr id="8" name="Picture 7">
            <a:extLst>
              <a:ext uri="{FF2B5EF4-FFF2-40B4-BE49-F238E27FC236}">
                <a16:creationId xmlns:a16="http://schemas.microsoft.com/office/drawing/2014/main" id="{3145F530-6CCA-4EB9-A56A-B9CB91E1A85F}"/>
              </a:ext>
            </a:extLst>
          </p:cNvPr>
          <p:cNvPicPr>
            <a:picLocks noChangeAspect="1"/>
          </p:cNvPicPr>
          <p:nvPr/>
        </p:nvPicPr>
        <p:blipFill rotWithShape="1">
          <a:blip r:embed="rId5"/>
          <a:srcRect t="6521" r="8538"/>
          <a:stretch/>
        </p:blipFill>
        <p:spPr>
          <a:xfrm>
            <a:off x="5349601" y="2963546"/>
            <a:ext cx="1941442" cy="1520131"/>
          </a:xfrm>
          <a:prstGeom prst="rect">
            <a:avLst/>
          </a:prstGeom>
        </p:spPr>
      </p:pic>
      <p:sp>
        <p:nvSpPr>
          <p:cNvPr id="9" name="TextBox 8">
            <a:extLst>
              <a:ext uri="{FF2B5EF4-FFF2-40B4-BE49-F238E27FC236}">
                <a16:creationId xmlns:a16="http://schemas.microsoft.com/office/drawing/2014/main" id="{B358BDBC-0F70-42A6-BF6A-4A7223102AB3}"/>
              </a:ext>
            </a:extLst>
          </p:cNvPr>
          <p:cNvSpPr txBox="1"/>
          <p:nvPr/>
        </p:nvSpPr>
        <p:spPr>
          <a:xfrm>
            <a:off x="5696787" y="4453370"/>
            <a:ext cx="3360128" cy="246221"/>
          </a:xfrm>
          <a:prstGeom prst="rect">
            <a:avLst/>
          </a:prstGeom>
          <a:noFill/>
        </p:spPr>
        <p:txBody>
          <a:bodyPr wrap="square" rtlCol="0">
            <a:spAutoFit/>
          </a:bodyPr>
          <a:lstStyle/>
          <a:p>
            <a:r>
              <a:rPr lang="en-US" sz="1000" dirty="0">
                <a:solidFill>
                  <a:schemeClr val="accent2">
                    <a:lumMod val="75000"/>
                  </a:schemeClr>
                </a:solidFill>
              </a:rPr>
              <a:t>L. Weninger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Early Access 2023.</a:t>
            </a:r>
            <a:endParaRPr lang="en-US" sz="700" dirty="0">
              <a:solidFill>
                <a:schemeClr val="accent2">
                  <a:lumMod val="75000"/>
                </a:schemeClr>
              </a:solidFill>
            </a:endParaRPr>
          </a:p>
        </p:txBody>
      </p:sp>
    </p:spTree>
    <p:extLst>
      <p:ext uri="{BB962C8B-B14F-4D97-AF65-F5344CB8AC3E}">
        <p14:creationId xmlns:p14="http://schemas.microsoft.com/office/powerpoint/2010/main" val="2708229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5173289-AB52-4A97-93E9-08D2D11B7FB8}"/>
              </a:ext>
            </a:extLst>
          </p:cNvPr>
          <p:cNvPicPr>
            <a:picLocks noChangeAspect="1"/>
          </p:cNvPicPr>
          <p:nvPr/>
        </p:nvPicPr>
        <p:blipFill>
          <a:blip r:embed="rId3"/>
          <a:stretch>
            <a:fillRect/>
          </a:stretch>
        </p:blipFill>
        <p:spPr>
          <a:xfrm>
            <a:off x="5976000" y="1489477"/>
            <a:ext cx="3166377" cy="1933394"/>
          </a:xfrm>
          <a:prstGeom prst="rect">
            <a:avLst/>
          </a:prstGeom>
        </p:spPr>
      </p:pic>
      <p:sp>
        <p:nvSpPr>
          <p:cNvPr id="2" name="Title 1">
            <a:extLst>
              <a:ext uri="{FF2B5EF4-FFF2-40B4-BE49-F238E27FC236}">
                <a16:creationId xmlns:a16="http://schemas.microsoft.com/office/drawing/2014/main" id="{BD4D7D88-5869-44F1-B177-0EA38C29D349}"/>
              </a:ext>
            </a:extLst>
          </p:cNvPr>
          <p:cNvSpPr>
            <a:spLocks noGrp="1"/>
          </p:cNvSpPr>
          <p:nvPr>
            <p:ph type="title"/>
          </p:nvPr>
        </p:nvSpPr>
        <p:spPr/>
        <p:txBody>
          <a:bodyPr>
            <a:normAutofit/>
          </a:bodyPr>
          <a:lstStyle/>
          <a:p>
            <a:r>
              <a:rPr lang="en-US" dirty="0"/>
              <a:t>RIA-based dosimetry: Distributed dosimetry</a:t>
            </a:r>
          </a:p>
        </p:txBody>
      </p:sp>
      <p:sp>
        <p:nvSpPr>
          <p:cNvPr id="3" name="Content Placeholder 2">
            <a:extLst>
              <a:ext uri="{FF2B5EF4-FFF2-40B4-BE49-F238E27FC236}">
                <a16:creationId xmlns:a16="http://schemas.microsoft.com/office/drawing/2014/main" id="{BEA488DE-1C57-4415-9319-9163A062712D}"/>
              </a:ext>
            </a:extLst>
          </p:cNvPr>
          <p:cNvSpPr>
            <a:spLocks noGrp="1"/>
          </p:cNvSpPr>
          <p:nvPr>
            <p:ph idx="1"/>
          </p:nvPr>
        </p:nvSpPr>
        <p:spPr>
          <a:xfrm>
            <a:off x="458823" y="807753"/>
            <a:ext cx="5518800" cy="3383804"/>
          </a:xfrm>
        </p:spPr>
        <p:txBody>
          <a:bodyPr>
            <a:normAutofit/>
          </a:bodyPr>
          <a:lstStyle/>
          <a:p>
            <a:pPr marL="36576" indent="0">
              <a:buNone/>
            </a:pPr>
            <a:r>
              <a:rPr lang="en-US" dirty="0"/>
              <a:t>Dosimeter performances criteria</a:t>
            </a:r>
          </a:p>
          <a:p>
            <a:r>
              <a:rPr lang="en-US" dirty="0"/>
              <a:t>Spatial resolution: point sensor or distributed sensor (cm to m resolution)</a:t>
            </a:r>
          </a:p>
          <a:p>
            <a:r>
              <a:rPr lang="en-US" dirty="0"/>
              <a:t>Sensing distance (point sensor to km range)</a:t>
            </a:r>
          </a:p>
          <a:p>
            <a:r>
              <a:rPr lang="en-US" dirty="0"/>
              <a:t>Detection threshold (min dose)</a:t>
            </a:r>
          </a:p>
          <a:p>
            <a:r>
              <a:rPr lang="en-US" dirty="0"/>
              <a:t>Operating dose range (min – max dose)</a:t>
            </a:r>
          </a:p>
          <a:p>
            <a:pPr marL="0" indent="0">
              <a:buNone/>
            </a:pPr>
            <a:endParaRPr lang="en-US" dirty="0"/>
          </a:p>
          <a:p>
            <a:pPr marL="36576" indent="0">
              <a:buNone/>
            </a:pPr>
            <a:r>
              <a:rPr lang="en-US" dirty="0"/>
              <a:t>The most studied application to this day makes use of an Optical Time Domain Reflectometer (OTDR).</a:t>
            </a:r>
          </a:p>
          <a:p>
            <a:pPr marL="36576" indent="0">
              <a:buNone/>
            </a:pPr>
            <a:r>
              <a:rPr lang="en-US" dirty="0"/>
              <a:t>Implemented with a P-doped optical fiber, this technique has been shown to perform well under gamma, X-rays protons and mixed fields at CHARM.</a:t>
            </a:r>
          </a:p>
          <a:p>
            <a:pPr marL="36576" indent="0">
              <a:buNone/>
            </a:pPr>
            <a:endParaRPr lang="en-US" dirty="0"/>
          </a:p>
        </p:txBody>
      </p:sp>
      <p:sp>
        <p:nvSpPr>
          <p:cNvPr id="4" name="Slide Number Placeholder 3">
            <a:extLst>
              <a:ext uri="{FF2B5EF4-FFF2-40B4-BE49-F238E27FC236}">
                <a16:creationId xmlns:a16="http://schemas.microsoft.com/office/drawing/2014/main" id="{2078DA55-4860-42F7-A61D-A82ED24855AA}"/>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Footer Placeholder 4">
            <a:extLst>
              <a:ext uri="{FF2B5EF4-FFF2-40B4-BE49-F238E27FC236}">
                <a16:creationId xmlns:a16="http://schemas.microsoft.com/office/drawing/2014/main" id="{39427E0E-B9CD-4E3B-A228-26D7E0EF8E7C}"/>
              </a:ext>
            </a:extLst>
          </p:cNvPr>
          <p:cNvSpPr>
            <a:spLocks noGrp="1"/>
          </p:cNvSpPr>
          <p:nvPr>
            <p:ph type="ftr" sz="quarter" idx="3"/>
          </p:nvPr>
        </p:nvSpPr>
        <p:spPr/>
        <p:txBody>
          <a:bodyPr/>
          <a:lstStyle/>
          <a:p>
            <a:r>
              <a:rPr lang="en-GB"/>
              <a:t>RADNEXT 2nd Annual Meeting – 9-10 May 2023</a:t>
            </a:r>
            <a:endParaRPr lang="en-US" dirty="0"/>
          </a:p>
        </p:txBody>
      </p:sp>
      <p:pic>
        <p:nvPicPr>
          <p:cNvPr id="7" name="Picture 6">
            <a:extLst>
              <a:ext uri="{FF2B5EF4-FFF2-40B4-BE49-F238E27FC236}">
                <a16:creationId xmlns:a16="http://schemas.microsoft.com/office/drawing/2014/main" id="{F532BDC4-F98E-44F6-9A41-5F5EF7F939FF}"/>
              </a:ext>
            </a:extLst>
          </p:cNvPr>
          <p:cNvPicPr>
            <a:picLocks noChangeAspect="1"/>
          </p:cNvPicPr>
          <p:nvPr/>
        </p:nvPicPr>
        <p:blipFill rotWithShape="1">
          <a:blip r:embed="rId4"/>
          <a:srcRect b="21494"/>
          <a:stretch/>
        </p:blipFill>
        <p:spPr>
          <a:xfrm>
            <a:off x="5976000" y="2632691"/>
            <a:ext cx="2921380" cy="2083309"/>
          </a:xfrm>
          <a:prstGeom prst="rect">
            <a:avLst/>
          </a:prstGeom>
        </p:spPr>
      </p:pic>
      <p:sp>
        <p:nvSpPr>
          <p:cNvPr id="13" name="TextBox 12">
            <a:extLst>
              <a:ext uri="{FF2B5EF4-FFF2-40B4-BE49-F238E27FC236}">
                <a16:creationId xmlns:a16="http://schemas.microsoft.com/office/drawing/2014/main" id="{54FE7D0D-21B5-47B3-A519-DA6E39E6AA92}"/>
              </a:ext>
            </a:extLst>
          </p:cNvPr>
          <p:cNvSpPr txBox="1"/>
          <p:nvPr/>
        </p:nvSpPr>
        <p:spPr>
          <a:xfrm>
            <a:off x="1210499" y="4213265"/>
            <a:ext cx="3360128" cy="553998"/>
          </a:xfrm>
          <a:prstGeom prst="rect">
            <a:avLst/>
          </a:prstGeom>
          <a:noFill/>
        </p:spPr>
        <p:txBody>
          <a:bodyPr wrap="square" rtlCol="0">
            <a:spAutoFit/>
          </a:bodyPr>
          <a:lstStyle/>
          <a:p>
            <a:r>
              <a:rPr lang="en-US" sz="1000" dirty="0">
                <a:solidFill>
                  <a:schemeClr val="accent2">
                    <a:lumMod val="75000"/>
                  </a:schemeClr>
                </a:solidFill>
              </a:rPr>
              <a:t>A. Meyer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2022.</a:t>
            </a:r>
          </a:p>
          <a:p>
            <a:r>
              <a:rPr lang="en-US" sz="1000" i="1" dirty="0">
                <a:solidFill>
                  <a:schemeClr val="accent2">
                    <a:lumMod val="75000"/>
                  </a:schemeClr>
                </a:solidFill>
              </a:rPr>
              <a:t>D. Di Francesca et al., IEEE TNS, 2018</a:t>
            </a:r>
          </a:p>
          <a:p>
            <a:r>
              <a:rPr lang="en-US" sz="1000" i="1" dirty="0">
                <a:solidFill>
                  <a:schemeClr val="accent2">
                    <a:lumMod val="75000"/>
                  </a:schemeClr>
                </a:solidFill>
              </a:rPr>
              <a:t>I. </a:t>
            </a:r>
            <a:r>
              <a:rPr lang="en-US" sz="1000" i="1" dirty="0" err="1">
                <a:solidFill>
                  <a:schemeClr val="accent2">
                    <a:lumMod val="75000"/>
                  </a:schemeClr>
                </a:solidFill>
              </a:rPr>
              <a:t>Toccafondo</a:t>
            </a:r>
            <a:r>
              <a:rPr lang="en-US" sz="1000" i="1" dirty="0">
                <a:solidFill>
                  <a:schemeClr val="accent2">
                    <a:lumMod val="75000"/>
                  </a:schemeClr>
                </a:solidFill>
              </a:rPr>
              <a:t> et al., JLT, 2017</a:t>
            </a:r>
          </a:p>
        </p:txBody>
      </p:sp>
      <p:grpSp>
        <p:nvGrpSpPr>
          <p:cNvPr id="12" name="Group 11">
            <a:extLst>
              <a:ext uri="{FF2B5EF4-FFF2-40B4-BE49-F238E27FC236}">
                <a16:creationId xmlns:a16="http://schemas.microsoft.com/office/drawing/2014/main" id="{854C316E-3DB9-47A4-A787-A0BE93F88CA2}"/>
              </a:ext>
            </a:extLst>
          </p:cNvPr>
          <p:cNvGrpSpPr/>
          <p:nvPr/>
        </p:nvGrpSpPr>
        <p:grpSpPr>
          <a:xfrm>
            <a:off x="6054788" y="736003"/>
            <a:ext cx="2842592" cy="2083309"/>
            <a:chOff x="5964714" y="403188"/>
            <a:chExt cx="3639314" cy="2737214"/>
          </a:xfrm>
        </p:grpSpPr>
        <p:pic>
          <p:nvPicPr>
            <p:cNvPr id="9" name="Image 6">
              <a:extLst>
                <a:ext uri="{FF2B5EF4-FFF2-40B4-BE49-F238E27FC236}">
                  <a16:creationId xmlns:a16="http://schemas.microsoft.com/office/drawing/2014/main" id="{968A14B0-AEA5-4C5A-9694-91363A6A95C3}"/>
                </a:ext>
              </a:extLst>
            </p:cNvPr>
            <p:cNvPicPr>
              <a:picLocks noChangeAspect="1"/>
            </p:cNvPicPr>
            <p:nvPr/>
          </p:nvPicPr>
          <p:blipFill rotWithShape="1">
            <a:blip r:embed="rId5"/>
            <a:srcRect l="3385" t="6289" r="10360" b="-6289"/>
            <a:stretch/>
          </p:blipFill>
          <p:spPr>
            <a:xfrm>
              <a:off x="5964714" y="403188"/>
              <a:ext cx="3639314" cy="2737214"/>
            </a:xfrm>
            <a:prstGeom prst="rect">
              <a:avLst/>
            </a:prstGeom>
            <a:solidFill>
              <a:schemeClr val="bg1"/>
            </a:solidFill>
          </p:spPr>
        </p:pic>
        <p:cxnSp>
          <p:nvCxnSpPr>
            <p:cNvPr id="10" name="Straight Arrow Connector 9">
              <a:extLst>
                <a:ext uri="{FF2B5EF4-FFF2-40B4-BE49-F238E27FC236}">
                  <a16:creationId xmlns:a16="http://schemas.microsoft.com/office/drawing/2014/main" id="{B759ECB7-72FE-4FB0-8C52-AEC3D27D7D6B}"/>
                </a:ext>
              </a:extLst>
            </p:cNvPr>
            <p:cNvCxnSpPr>
              <a:cxnSpLocks/>
            </p:cNvCxnSpPr>
            <p:nvPr/>
          </p:nvCxnSpPr>
          <p:spPr>
            <a:xfrm>
              <a:off x="8283114" y="1316951"/>
              <a:ext cx="1" cy="568750"/>
            </a:xfrm>
            <a:prstGeom prst="straightConnector1">
              <a:avLst/>
            </a:prstGeom>
            <a:ln w="571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6691B07-F568-454A-9B4C-E909B964E53A}"/>
                </a:ext>
              </a:extLst>
            </p:cNvPr>
            <p:cNvSpPr txBox="1"/>
            <p:nvPr/>
          </p:nvSpPr>
          <p:spPr>
            <a:xfrm>
              <a:off x="7920146" y="992413"/>
              <a:ext cx="725936" cy="333615"/>
            </a:xfrm>
            <a:prstGeom prst="rect">
              <a:avLst/>
            </a:prstGeom>
            <a:noFill/>
          </p:spPr>
          <p:txBody>
            <a:bodyPr wrap="square" rtlCol="0">
              <a:spAutoFit/>
            </a:bodyPr>
            <a:lstStyle/>
            <a:p>
              <a:r>
                <a:rPr lang="en-US" sz="1000" dirty="0">
                  <a:solidFill>
                    <a:srgbClr val="00B0F0"/>
                  </a:solidFill>
                </a:rPr>
                <a:t>Dose</a:t>
              </a:r>
              <a:endParaRPr lang="en-US" dirty="0">
                <a:solidFill>
                  <a:srgbClr val="00B0F0"/>
                </a:solidFill>
              </a:endParaRPr>
            </a:p>
          </p:txBody>
        </p:sp>
      </p:grpSp>
    </p:spTree>
    <p:extLst>
      <p:ext uri="{BB962C8B-B14F-4D97-AF65-F5344CB8AC3E}">
        <p14:creationId xmlns:p14="http://schemas.microsoft.com/office/powerpoint/2010/main" val="1904540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6"/>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B3EDA4-5629-4D9E-9F5A-0610B97DEE66}"/>
              </a:ext>
            </a:extLst>
          </p:cNvPr>
          <p:cNvPicPr>
            <a:picLocks noChangeAspect="1"/>
          </p:cNvPicPr>
          <p:nvPr/>
        </p:nvPicPr>
        <p:blipFill rotWithShape="1">
          <a:blip r:embed="rId2"/>
          <a:srcRect l="4881" t="3633" r="11009" b="1870"/>
          <a:stretch/>
        </p:blipFill>
        <p:spPr bwMode="auto">
          <a:xfrm>
            <a:off x="5543575" y="1034493"/>
            <a:ext cx="3565552" cy="3074514"/>
          </a:xfrm>
          <a:prstGeom prst="rect">
            <a:avLst/>
          </a:prstGeom>
          <a:solidFill>
            <a:schemeClr val="bg1"/>
          </a:solidFill>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2FF8035D-7918-4B2D-99AB-15834ECE1B24}"/>
              </a:ext>
            </a:extLst>
          </p:cNvPr>
          <p:cNvPicPr>
            <a:picLocks noChangeAspect="1"/>
          </p:cNvPicPr>
          <p:nvPr/>
        </p:nvPicPr>
        <p:blipFill rotWithShape="1">
          <a:blip r:embed="rId3">
            <a:extLst>
              <a:ext uri="{28A0092B-C50C-407E-A947-70E740481C1C}">
                <a14:useLocalDpi xmlns:a14="http://schemas.microsoft.com/office/drawing/2010/main" val="0"/>
              </a:ext>
            </a:extLst>
          </a:blip>
          <a:srcRect l="4497" t="8581" r="10597"/>
          <a:stretch/>
        </p:blipFill>
        <p:spPr>
          <a:xfrm>
            <a:off x="5508702" y="1071824"/>
            <a:ext cx="3635298" cy="2999852"/>
          </a:xfrm>
          <a:prstGeom prst="rect">
            <a:avLst/>
          </a:prstGeom>
          <a:solidFill>
            <a:schemeClr val="bg1"/>
          </a:solidFill>
        </p:spPr>
      </p:pic>
      <p:sp>
        <p:nvSpPr>
          <p:cNvPr id="2" name="Title 1">
            <a:extLst>
              <a:ext uri="{FF2B5EF4-FFF2-40B4-BE49-F238E27FC236}">
                <a16:creationId xmlns:a16="http://schemas.microsoft.com/office/drawing/2014/main" id="{C0AF89DC-655A-47AA-A1C3-227674AEEEC6}"/>
              </a:ext>
            </a:extLst>
          </p:cNvPr>
          <p:cNvSpPr>
            <a:spLocks noGrp="1"/>
          </p:cNvSpPr>
          <p:nvPr>
            <p:ph type="title"/>
          </p:nvPr>
        </p:nvSpPr>
        <p:spPr/>
        <p:txBody>
          <a:bodyPr>
            <a:normAutofit fontScale="90000"/>
          </a:bodyPr>
          <a:lstStyle/>
          <a:p>
            <a:r>
              <a:rPr lang="en-US" dirty="0"/>
              <a:t>RIA-based radiation detection: New ultra-low loss PSC fiber</a:t>
            </a:r>
          </a:p>
        </p:txBody>
      </p:sp>
      <p:sp>
        <p:nvSpPr>
          <p:cNvPr id="3" name="Content Placeholder 2">
            <a:extLst>
              <a:ext uri="{FF2B5EF4-FFF2-40B4-BE49-F238E27FC236}">
                <a16:creationId xmlns:a16="http://schemas.microsoft.com/office/drawing/2014/main" id="{3705B68C-26D2-47AE-A6C4-292FE205D07D}"/>
              </a:ext>
            </a:extLst>
          </p:cNvPr>
          <p:cNvSpPr>
            <a:spLocks noGrp="1"/>
          </p:cNvSpPr>
          <p:nvPr>
            <p:ph idx="1"/>
          </p:nvPr>
        </p:nvSpPr>
        <p:spPr>
          <a:xfrm>
            <a:off x="457201" y="994205"/>
            <a:ext cx="5178056" cy="3606148"/>
          </a:xfrm>
        </p:spPr>
        <p:txBody>
          <a:bodyPr/>
          <a:lstStyle/>
          <a:p>
            <a:pPr marL="36576" indent="0">
              <a:buNone/>
            </a:pPr>
            <a:r>
              <a:rPr lang="en-US" dirty="0"/>
              <a:t>An ultra-low loss (ULL) pure-silica core (PSC) optical fiber has shown a peculiar RIA behavior under irradiation:</a:t>
            </a:r>
          </a:p>
          <a:p>
            <a:r>
              <a:rPr lang="en-US" dirty="0"/>
              <a:t>While PSC fibers are usually radiation resistant, the RIA sensitivity of this fiber is higher than any other fiber studied to date.</a:t>
            </a:r>
          </a:p>
          <a:p>
            <a:r>
              <a:rPr lang="en-US" dirty="0"/>
              <a:t>After irradiation, the losses in the IR return almost completely to a permanent level.</a:t>
            </a:r>
          </a:p>
          <a:p>
            <a:pPr marL="36576" indent="0">
              <a:buNone/>
            </a:pPr>
            <a:endParaRPr lang="en-US" dirty="0"/>
          </a:p>
          <a:p>
            <a:pPr marL="36576" indent="0">
              <a:buNone/>
            </a:pPr>
            <a:r>
              <a:rPr lang="en-US" dirty="0"/>
              <a:t>With these characteristics, this fiber could be implemented in a tunable (fiber length, injected power) and resettable radiation detector.</a:t>
            </a:r>
          </a:p>
          <a:p>
            <a:pPr marL="36576" indent="0">
              <a:buNone/>
            </a:pPr>
            <a:endParaRPr lang="en-US" dirty="0"/>
          </a:p>
        </p:txBody>
      </p:sp>
      <p:sp>
        <p:nvSpPr>
          <p:cNvPr id="4" name="Slide Number Placeholder 3">
            <a:extLst>
              <a:ext uri="{FF2B5EF4-FFF2-40B4-BE49-F238E27FC236}">
                <a16:creationId xmlns:a16="http://schemas.microsoft.com/office/drawing/2014/main" id="{0A07693B-9390-4DE8-8E00-CD1AC83026E3}"/>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Footer Placeholder 4">
            <a:extLst>
              <a:ext uri="{FF2B5EF4-FFF2-40B4-BE49-F238E27FC236}">
                <a16:creationId xmlns:a16="http://schemas.microsoft.com/office/drawing/2014/main" id="{480BA471-FCEC-408C-AA11-1671C949DC38}"/>
              </a:ext>
            </a:extLst>
          </p:cNvPr>
          <p:cNvSpPr>
            <a:spLocks noGrp="1"/>
          </p:cNvSpPr>
          <p:nvPr>
            <p:ph type="ftr" sz="quarter" idx="3"/>
          </p:nvPr>
        </p:nvSpPr>
        <p:spPr/>
        <p:txBody>
          <a:bodyPr/>
          <a:lstStyle/>
          <a:p>
            <a:r>
              <a:rPr lang="en-GB"/>
              <a:t>RADNEXT 2nd Annual Meeting – 9-10 May 2023</a:t>
            </a:r>
            <a:endParaRPr lang="en-US" dirty="0"/>
          </a:p>
        </p:txBody>
      </p:sp>
    </p:spTree>
    <p:extLst>
      <p:ext uri="{BB962C8B-B14F-4D97-AF65-F5344CB8AC3E}">
        <p14:creationId xmlns:p14="http://schemas.microsoft.com/office/powerpoint/2010/main" val="159088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251EA-264E-43A5-8437-98E7092BEDED}"/>
              </a:ext>
            </a:extLst>
          </p:cNvPr>
          <p:cNvSpPr>
            <a:spLocks noGrp="1"/>
          </p:cNvSpPr>
          <p:nvPr>
            <p:ph type="title"/>
          </p:nvPr>
        </p:nvSpPr>
        <p:spPr/>
        <p:txBody>
          <a:bodyPr/>
          <a:lstStyle/>
          <a:p>
            <a:r>
              <a:rPr lang="en-US" dirty="0"/>
              <a:t>Radiation-Induced Luminescence</a:t>
            </a:r>
          </a:p>
        </p:txBody>
      </p:sp>
      <p:sp>
        <p:nvSpPr>
          <p:cNvPr id="3" name="Content Placeholder 2">
            <a:extLst>
              <a:ext uri="{FF2B5EF4-FFF2-40B4-BE49-F238E27FC236}">
                <a16:creationId xmlns:a16="http://schemas.microsoft.com/office/drawing/2014/main" id="{0948C71B-B0AD-4A9F-BA3D-D9D093A64C33}"/>
              </a:ext>
            </a:extLst>
          </p:cNvPr>
          <p:cNvSpPr>
            <a:spLocks noGrp="1"/>
          </p:cNvSpPr>
          <p:nvPr>
            <p:ph idx="1"/>
          </p:nvPr>
        </p:nvSpPr>
        <p:spPr>
          <a:xfrm>
            <a:off x="457200" y="994205"/>
            <a:ext cx="5759302" cy="3662855"/>
          </a:xfrm>
        </p:spPr>
        <p:txBody>
          <a:bodyPr>
            <a:normAutofit/>
          </a:bodyPr>
          <a:lstStyle/>
          <a:p>
            <a:pPr marL="36576" indent="0">
              <a:buNone/>
            </a:pPr>
            <a:r>
              <a:rPr lang="en-US" dirty="0"/>
              <a:t>The presence of a recognizable light signal when the fiber is under irradiation makes RIL a good candidate for dose rate sensing.</a:t>
            </a:r>
          </a:p>
          <a:p>
            <a:pPr marL="36576" indent="0">
              <a:buNone/>
            </a:pPr>
            <a:r>
              <a:rPr lang="en-US" dirty="0"/>
              <a:t>A good radiation-luminescent optical fiber should have:</a:t>
            </a:r>
          </a:p>
          <a:p>
            <a:r>
              <a:rPr lang="en-US" dirty="0"/>
              <a:t>High quantum efficiency</a:t>
            </a:r>
          </a:p>
          <a:p>
            <a:r>
              <a:rPr lang="en-US" dirty="0"/>
              <a:t>Linear RIL increase with dose rate</a:t>
            </a:r>
          </a:p>
          <a:p>
            <a:r>
              <a:rPr lang="en-US" dirty="0"/>
              <a:t>TID independence</a:t>
            </a:r>
          </a:p>
          <a:p>
            <a:r>
              <a:rPr lang="en-US" dirty="0"/>
              <a:t>Temperature independence</a:t>
            </a:r>
          </a:p>
          <a:p>
            <a:r>
              <a:rPr lang="en-US" dirty="0"/>
              <a:t>Compatibility with interrogation tools (wavelength)</a:t>
            </a:r>
          </a:p>
          <a:p>
            <a:pPr marL="201168" lvl="1" indent="0">
              <a:buNone/>
            </a:pPr>
            <a:endParaRPr lang="en-US" dirty="0"/>
          </a:p>
          <a:p>
            <a:pPr marL="36576" indent="0">
              <a:buClr>
                <a:schemeClr val="tx1"/>
              </a:buClr>
              <a:buNone/>
            </a:pPr>
            <a:r>
              <a:rPr lang="en-US" dirty="0"/>
              <a:t>Among others, N-doped optical fibers have recently shown great promise, as they present a strong RIL signal combined with a good resistance to RIA.</a:t>
            </a:r>
          </a:p>
          <a:p>
            <a:pPr marL="36576" indent="0">
              <a:buNone/>
            </a:pPr>
            <a:endParaRPr lang="en-US" dirty="0"/>
          </a:p>
        </p:txBody>
      </p:sp>
      <p:sp>
        <p:nvSpPr>
          <p:cNvPr id="4" name="Slide Number Placeholder 3">
            <a:extLst>
              <a:ext uri="{FF2B5EF4-FFF2-40B4-BE49-F238E27FC236}">
                <a16:creationId xmlns:a16="http://schemas.microsoft.com/office/drawing/2014/main" id="{59265BA5-D130-44AC-A5F5-512D2D170270}"/>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Footer Placeholder 4">
            <a:extLst>
              <a:ext uri="{FF2B5EF4-FFF2-40B4-BE49-F238E27FC236}">
                <a16:creationId xmlns:a16="http://schemas.microsoft.com/office/drawing/2014/main" id="{C5590BDE-E7B1-4054-B7A8-5E0D1D8A2A44}"/>
              </a:ext>
            </a:extLst>
          </p:cNvPr>
          <p:cNvSpPr>
            <a:spLocks noGrp="1"/>
          </p:cNvSpPr>
          <p:nvPr>
            <p:ph type="ftr" sz="quarter" idx="3"/>
          </p:nvPr>
        </p:nvSpPr>
        <p:spPr/>
        <p:txBody>
          <a:bodyPr/>
          <a:lstStyle/>
          <a:p>
            <a:r>
              <a:rPr lang="en-GB"/>
              <a:t>RADNEXT 2nd Annual Meeting – 9-10 May 2023</a:t>
            </a:r>
            <a:endParaRPr lang="en-US" dirty="0"/>
          </a:p>
        </p:txBody>
      </p:sp>
      <p:pic>
        <p:nvPicPr>
          <p:cNvPr id="6" name="Image 44">
            <a:extLst>
              <a:ext uri="{FF2B5EF4-FFF2-40B4-BE49-F238E27FC236}">
                <a16:creationId xmlns:a16="http://schemas.microsoft.com/office/drawing/2014/main" id="{CDF42344-926E-4F86-8E1F-8EDB2F3435EB}"/>
              </a:ext>
            </a:extLst>
          </p:cNvPr>
          <p:cNvPicPr>
            <a:picLocks noChangeAspect="1"/>
          </p:cNvPicPr>
          <p:nvPr/>
        </p:nvPicPr>
        <p:blipFill rotWithShape="1">
          <a:blip r:embed="rId2"/>
          <a:srcRect r="37921"/>
          <a:stretch/>
        </p:blipFill>
        <p:spPr>
          <a:xfrm>
            <a:off x="1506083" y="1445145"/>
            <a:ext cx="4211163" cy="3115482"/>
          </a:xfrm>
          <a:prstGeom prst="rect">
            <a:avLst/>
          </a:prstGeom>
          <a:solidFill>
            <a:schemeClr val="bg1"/>
          </a:solidFill>
        </p:spPr>
      </p:pic>
      <p:pic>
        <p:nvPicPr>
          <p:cNvPr id="8" name="Content Placeholder 8">
            <a:extLst>
              <a:ext uri="{FF2B5EF4-FFF2-40B4-BE49-F238E27FC236}">
                <a16:creationId xmlns:a16="http://schemas.microsoft.com/office/drawing/2014/main" id="{5F7D2B26-0470-4CA0-B04D-B4780620854B}"/>
              </a:ext>
            </a:extLst>
          </p:cNvPr>
          <p:cNvPicPr>
            <a:picLocks noChangeAspect="1"/>
          </p:cNvPicPr>
          <p:nvPr/>
        </p:nvPicPr>
        <p:blipFill>
          <a:blip r:embed="rId3"/>
          <a:stretch>
            <a:fillRect/>
          </a:stretch>
        </p:blipFill>
        <p:spPr>
          <a:xfrm>
            <a:off x="6216501" y="607481"/>
            <a:ext cx="2841849" cy="1859220"/>
          </a:xfrm>
          <a:prstGeom prst="rect">
            <a:avLst/>
          </a:prstGeom>
        </p:spPr>
      </p:pic>
      <p:grpSp>
        <p:nvGrpSpPr>
          <p:cNvPr id="11" name="Group 10">
            <a:extLst>
              <a:ext uri="{FF2B5EF4-FFF2-40B4-BE49-F238E27FC236}">
                <a16:creationId xmlns:a16="http://schemas.microsoft.com/office/drawing/2014/main" id="{B1CF62C5-423A-422C-89A6-8DFE6749B38B}"/>
              </a:ext>
            </a:extLst>
          </p:cNvPr>
          <p:cNvGrpSpPr/>
          <p:nvPr/>
        </p:nvGrpSpPr>
        <p:grpSpPr>
          <a:xfrm>
            <a:off x="6094345" y="2457516"/>
            <a:ext cx="2873031" cy="2254646"/>
            <a:chOff x="6216501" y="2457983"/>
            <a:chExt cx="2873031" cy="2254646"/>
          </a:xfrm>
        </p:grpSpPr>
        <p:pic>
          <p:nvPicPr>
            <p:cNvPr id="7" name="Picture 6">
              <a:extLst>
                <a:ext uri="{FF2B5EF4-FFF2-40B4-BE49-F238E27FC236}">
                  <a16:creationId xmlns:a16="http://schemas.microsoft.com/office/drawing/2014/main" id="{C002F4B5-F164-456C-AEB4-B84B20414776}"/>
                </a:ext>
              </a:extLst>
            </p:cNvPr>
            <p:cNvPicPr>
              <a:picLocks noChangeAspect="1"/>
            </p:cNvPicPr>
            <p:nvPr/>
          </p:nvPicPr>
          <p:blipFill>
            <a:blip r:embed="rId4"/>
            <a:stretch>
              <a:fillRect/>
            </a:stretch>
          </p:blipFill>
          <p:spPr>
            <a:xfrm>
              <a:off x="6216501" y="2457983"/>
              <a:ext cx="2873031" cy="2254646"/>
            </a:xfrm>
            <a:prstGeom prst="rect">
              <a:avLst/>
            </a:prstGeom>
          </p:spPr>
        </p:pic>
        <p:sp>
          <p:nvSpPr>
            <p:cNvPr id="9" name="TextBox 8">
              <a:extLst>
                <a:ext uri="{FF2B5EF4-FFF2-40B4-BE49-F238E27FC236}">
                  <a16:creationId xmlns:a16="http://schemas.microsoft.com/office/drawing/2014/main" id="{21E06AB8-F0F8-4EF4-B292-BE129934781F}"/>
                </a:ext>
              </a:extLst>
            </p:cNvPr>
            <p:cNvSpPr txBox="1"/>
            <p:nvPr/>
          </p:nvSpPr>
          <p:spPr>
            <a:xfrm>
              <a:off x="7422128" y="3667666"/>
              <a:ext cx="461777" cy="307777"/>
            </a:xfrm>
            <a:prstGeom prst="rect">
              <a:avLst/>
            </a:prstGeom>
            <a:noFill/>
          </p:spPr>
          <p:txBody>
            <a:bodyPr wrap="square" rtlCol="0">
              <a:spAutoFit/>
            </a:bodyPr>
            <a:lstStyle/>
            <a:p>
              <a:r>
                <a:rPr lang="en-US" sz="1400" b="1" dirty="0">
                  <a:solidFill>
                    <a:schemeClr val="accent5">
                      <a:lumMod val="50000"/>
                    </a:schemeClr>
                  </a:solidFill>
                </a:rPr>
                <a:t>ON</a:t>
              </a:r>
            </a:p>
          </p:txBody>
        </p:sp>
        <p:sp>
          <p:nvSpPr>
            <p:cNvPr id="10" name="TextBox 9">
              <a:extLst>
                <a:ext uri="{FF2B5EF4-FFF2-40B4-BE49-F238E27FC236}">
                  <a16:creationId xmlns:a16="http://schemas.microsoft.com/office/drawing/2014/main" id="{8D598FD7-7900-4EAE-BB84-47B7A3D1EA58}"/>
                </a:ext>
              </a:extLst>
            </p:cNvPr>
            <p:cNvSpPr txBox="1"/>
            <p:nvPr/>
          </p:nvSpPr>
          <p:spPr>
            <a:xfrm>
              <a:off x="8400732" y="3667667"/>
              <a:ext cx="566644" cy="307777"/>
            </a:xfrm>
            <a:prstGeom prst="rect">
              <a:avLst/>
            </a:prstGeom>
            <a:noFill/>
          </p:spPr>
          <p:txBody>
            <a:bodyPr wrap="square" rtlCol="0">
              <a:spAutoFit/>
            </a:bodyPr>
            <a:lstStyle/>
            <a:p>
              <a:r>
                <a:rPr lang="en-US" sz="1400" b="1" dirty="0">
                  <a:solidFill>
                    <a:schemeClr val="accent5">
                      <a:lumMod val="50000"/>
                    </a:schemeClr>
                  </a:solidFill>
                </a:rPr>
                <a:t>OFF</a:t>
              </a:r>
            </a:p>
          </p:txBody>
        </p:sp>
      </p:grpSp>
    </p:spTree>
    <p:extLst>
      <p:ext uri="{BB962C8B-B14F-4D97-AF65-F5344CB8AC3E}">
        <p14:creationId xmlns:p14="http://schemas.microsoft.com/office/powerpoint/2010/main" val="402708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905B4-0C44-4761-B164-C9E9FC7770AD}"/>
              </a:ext>
            </a:extLst>
          </p:cNvPr>
          <p:cNvSpPr>
            <a:spLocks noGrp="1"/>
          </p:cNvSpPr>
          <p:nvPr>
            <p:ph type="title"/>
          </p:nvPr>
        </p:nvSpPr>
        <p:spPr/>
        <p:txBody>
          <a:bodyPr>
            <a:normAutofit fontScale="90000"/>
          </a:bodyPr>
          <a:lstStyle/>
          <a:p>
            <a:r>
              <a:rPr lang="en-US" dirty="0"/>
              <a:t>RIL-based dosimetry: N-doped fiber repeatability study</a:t>
            </a:r>
          </a:p>
        </p:txBody>
      </p:sp>
      <p:sp>
        <p:nvSpPr>
          <p:cNvPr id="3" name="Content Placeholder 2">
            <a:extLst>
              <a:ext uri="{FF2B5EF4-FFF2-40B4-BE49-F238E27FC236}">
                <a16:creationId xmlns:a16="http://schemas.microsoft.com/office/drawing/2014/main" id="{B5A92F77-D15E-49AB-AD82-2DC699D264DB}"/>
              </a:ext>
            </a:extLst>
          </p:cNvPr>
          <p:cNvSpPr>
            <a:spLocks noGrp="1"/>
          </p:cNvSpPr>
          <p:nvPr>
            <p:ph idx="1"/>
          </p:nvPr>
        </p:nvSpPr>
        <p:spPr>
          <a:xfrm>
            <a:off x="457200" y="994205"/>
            <a:ext cx="4670787" cy="3773058"/>
          </a:xfrm>
        </p:spPr>
        <p:txBody>
          <a:bodyPr>
            <a:normAutofit/>
          </a:bodyPr>
          <a:lstStyle/>
          <a:p>
            <a:pPr marL="36576" indent="0">
              <a:buNone/>
            </a:pPr>
            <a:r>
              <a:rPr lang="en-US" dirty="0"/>
              <a:t>The repeatability of dose rate RIL measurements with a N-doped fiber has been studied to evaluate the possibility to avoid the calibration of every single sample.</a:t>
            </a:r>
          </a:p>
          <a:p>
            <a:pPr marL="36576" indent="0">
              <a:buNone/>
            </a:pPr>
            <a:endParaRPr lang="en-US" dirty="0"/>
          </a:p>
          <a:p>
            <a:pPr marL="36576" indent="0">
              <a:buNone/>
            </a:pPr>
            <a:r>
              <a:rPr lang="en-US" dirty="0"/>
              <a:t>In addition, a method to correct errors related to the estimation of the sample length and the losses in the splices between two samples has been proposed and validated.</a:t>
            </a:r>
          </a:p>
          <a:p>
            <a:pPr marL="36576" indent="0">
              <a:buNone/>
            </a:pPr>
            <a:endParaRPr lang="en-US" dirty="0"/>
          </a:p>
          <a:p>
            <a:pPr marL="36576" indent="0">
              <a:buNone/>
            </a:pPr>
            <a:r>
              <a:rPr lang="en-US" dirty="0"/>
              <a:t>The solution showed its promise with a low dispersion over 20 different probes (4% for a single mode fiber, 25% for a multimode fiber).</a:t>
            </a:r>
          </a:p>
          <a:p>
            <a:pPr marL="36576" indent="0">
              <a:buNone/>
            </a:pPr>
            <a:endParaRPr lang="en-US" dirty="0"/>
          </a:p>
          <a:p>
            <a:pPr marL="36576" indent="0">
              <a:buNone/>
            </a:pPr>
            <a:endParaRPr lang="en-US" dirty="0"/>
          </a:p>
        </p:txBody>
      </p:sp>
      <p:sp>
        <p:nvSpPr>
          <p:cNvPr id="4" name="Slide Number Placeholder 3">
            <a:extLst>
              <a:ext uri="{FF2B5EF4-FFF2-40B4-BE49-F238E27FC236}">
                <a16:creationId xmlns:a16="http://schemas.microsoft.com/office/drawing/2014/main" id="{437C6AAA-A664-4B33-931C-3ED0FCFDF303}"/>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Footer Placeholder 4">
            <a:extLst>
              <a:ext uri="{FF2B5EF4-FFF2-40B4-BE49-F238E27FC236}">
                <a16:creationId xmlns:a16="http://schemas.microsoft.com/office/drawing/2014/main" id="{8B965DA9-A366-4B8A-8D7C-489E88CB6312}"/>
              </a:ext>
            </a:extLst>
          </p:cNvPr>
          <p:cNvSpPr>
            <a:spLocks noGrp="1"/>
          </p:cNvSpPr>
          <p:nvPr>
            <p:ph type="ftr" sz="quarter" idx="3"/>
          </p:nvPr>
        </p:nvSpPr>
        <p:spPr/>
        <p:txBody>
          <a:bodyPr/>
          <a:lstStyle/>
          <a:p>
            <a:r>
              <a:rPr lang="en-GB"/>
              <a:t>RADNEXT 2nd Annual Meeting – 9-10 May 2023</a:t>
            </a:r>
            <a:endParaRPr lang="en-US" dirty="0"/>
          </a:p>
        </p:txBody>
      </p:sp>
      <p:pic>
        <p:nvPicPr>
          <p:cNvPr id="6" name="Picture 5">
            <a:extLst>
              <a:ext uri="{FF2B5EF4-FFF2-40B4-BE49-F238E27FC236}">
                <a16:creationId xmlns:a16="http://schemas.microsoft.com/office/drawing/2014/main" id="{A3B6CB7B-E2B3-451D-9881-A30785744F74}"/>
              </a:ext>
            </a:extLst>
          </p:cNvPr>
          <p:cNvPicPr>
            <a:picLocks noChangeAspect="1"/>
          </p:cNvPicPr>
          <p:nvPr/>
        </p:nvPicPr>
        <p:blipFill>
          <a:blip r:embed="rId2"/>
          <a:stretch>
            <a:fillRect/>
          </a:stretch>
        </p:blipFill>
        <p:spPr>
          <a:xfrm>
            <a:off x="5596590" y="871014"/>
            <a:ext cx="2824310" cy="1887141"/>
          </a:xfrm>
          <a:prstGeom prst="rect">
            <a:avLst/>
          </a:prstGeom>
        </p:spPr>
      </p:pic>
      <p:pic>
        <p:nvPicPr>
          <p:cNvPr id="7" name="Picture 6">
            <a:extLst>
              <a:ext uri="{FF2B5EF4-FFF2-40B4-BE49-F238E27FC236}">
                <a16:creationId xmlns:a16="http://schemas.microsoft.com/office/drawing/2014/main" id="{B5394E5D-55D3-47FF-8DCD-C99019E7EC0A}"/>
              </a:ext>
            </a:extLst>
          </p:cNvPr>
          <p:cNvPicPr>
            <a:picLocks noChangeAspect="1"/>
          </p:cNvPicPr>
          <p:nvPr/>
        </p:nvPicPr>
        <p:blipFill>
          <a:blip r:embed="rId3"/>
          <a:stretch>
            <a:fillRect/>
          </a:stretch>
        </p:blipFill>
        <p:spPr>
          <a:xfrm>
            <a:off x="5592725" y="2819138"/>
            <a:ext cx="2828175" cy="1887141"/>
          </a:xfrm>
          <a:prstGeom prst="rect">
            <a:avLst/>
          </a:prstGeom>
        </p:spPr>
      </p:pic>
      <p:sp>
        <p:nvSpPr>
          <p:cNvPr id="14" name="TextBox 13">
            <a:extLst>
              <a:ext uri="{FF2B5EF4-FFF2-40B4-BE49-F238E27FC236}">
                <a16:creationId xmlns:a16="http://schemas.microsoft.com/office/drawing/2014/main" id="{84BB6913-7C7F-43A5-B8DC-11635A9F8C40}"/>
              </a:ext>
            </a:extLst>
          </p:cNvPr>
          <p:cNvSpPr txBox="1"/>
          <p:nvPr/>
        </p:nvSpPr>
        <p:spPr>
          <a:xfrm>
            <a:off x="1210499" y="4460058"/>
            <a:ext cx="3360128" cy="246221"/>
          </a:xfrm>
          <a:prstGeom prst="rect">
            <a:avLst/>
          </a:prstGeom>
          <a:noFill/>
        </p:spPr>
        <p:txBody>
          <a:bodyPr wrap="square" rtlCol="0">
            <a:spAutoFit/>
          </a:bodyPr>
          <a:lstStyle/>
          <a:p>
            <a:r>
              <a:rPr lang="en-US" sz="1000" dirty="0">
                <a:solidFill>
                  <a:schemeClr val="accent2">
                    <a:lumMod val="75000"/>
                  </a:schemeClr>
                </a:solidFill>
              </a:rPr>
              <a:t>F. Fricano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Early Access 2023.</a:t>
            </a:r>
          </a:p>
        </p:txBody>
      </p:sp>
    </p:spTree>
    <p:extLst>
      <p:ext uri="{BB962C8B-B14F-4D97-AF65-F5344CB8AC3E}">
        <p14:creationId xmlns:p14="http://schemas.microsoft.com/office/powerpoint/2010/main" val="3773253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CF37D8C5-4CD1-4970-850E-3CF0F2B0EA33}"/>
              </a:ext>
            </a:extLst>
          </p:cNvPr>
          <p:cNvGrpSpPr/>
          <p:nvPr/>
        </p:nvGrpSpPr>
        <p:grpSpPr>
          <a:xfrm>
            <a:off x="6208216" y="760595"/>
            <a:ext cx="2894572" cy="4059585"/>
            <a:chOff x="6208216" y="760595"/>
            <a:chExt cx="2894572" cy="4059585"/>
          </a:xfrm>
        </p:grpSpPr>
        <p:pic>
          <p:nvPicPr>
            <p:cNvPr id="10" name="Picture 9">
              <a:extLst>
                <a:ext uri="{FF2B5EF4-FFF2-40B4-BE49-F238E27FC236}">
                  <a16:creationId xmlns:a16="http://schemas.microsoft.com/office/drawing/2014/main" id="{389A9A57-7A61-4E2C-8AA0-6347809B7487}"/>
                </a:ext>
              </a:extLst>
            </p:cNvPr>
            <p:cNvPicPr>
              <a:picLocks noChangeAspect="1"/>
            </p:cNvPicPr>
            <p:nvPr/>
          </p:nvPicPr>
          <p:blipFill rotWithShape="1">
            <a:blip r:embed="rId2"/>
            <a:srcRect r="50581"/>
            <a:stretch/>
          </p:blipFill>
          <p:spPr>
            <a:xfrm>
              <a:off x="6356196" y="760595"/>
              <a:ext cx="2664000" cy="2171701"/>
            </a:xfrm>
            <a:prstGeom prst="rect">
              <a:avLst/>
            </a:prstGeom>
          </p:spPr>
        </p:pic>
        <p:pic>
          <p:nvPicPr>
            <p:cNvPr id="7" name="Image 2">
              <a:extLst>
                <a:ext uri="{FF2B5EF4-FFF2-40B4-BE49-F238E27FC236}">
                  <a16:creationId xmlns:a16="http://schemas.microsoft.com/office/drawing/2014/main" id="{C48D43EB-DCEE-4614-BC00-5ABEFB2C292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288" t="7720" r="9831" b="3849"/>
            <a:stretch/>
          </p:blipFill>
          <p:spPr bwMode="auto">
            <a:xfrm>
              <a:off x="6208216" y="2682222"/>
              <a:ext cx="2894572" cy="2137958"/>
            </a:xfrm>
            <a:prstGeom prst="rect">
              <a:avLst/>
            </a:prstGeom>
            <a:solidFill>
              <a:schemeClr val="bg1"/>
            </a:solidFill>
            <a:ln>
              <a:noFill/>
            </a:ln>
          </p:spPr>
        </p:pic>
        <p:sp>
          <p:nvSpPr>
            <p:cNvPr id="6" name="TextBox 5">
              <a:extLst>
                <a:ext uri="{FF2B5EF4-FFF2-40B4-BE49-F238E27FC236}">
                  <a16:creationId xmlns:a16="http://schemas.microsoft.com/office/drawing/2014/main" id="{135584F5-DA1B-433A-B2E5-E8D534523AD8}"/>
                </a:ext>
              </a:extLst>
            </p:cNvPr>
            <p:cNvSpPr txBox="1"/>
            <p:nvPr/>
          </p:nvSpPr>
          <p:spPr>
            <a:xfrm>
              <a:off x="6874915" y="4033115"/>
              <a:ext cx="1561171" cy="307777"/>
            </a:xfrm>
            <a:prstGeom prst="rect">
              <a:avLst/>
            </a:prstGeom>
            <a:noFill/>
          </p:spPr>
          <p:txBody>
            <a:bodyPr wrap="square" rtlCol="0">
              <a:spAutoFit/>
            </a:bodyPr>
            <a:lstStyle/>
            <a:p>
              <a:r>
                <a:rPr lang="en-US" sz="1400" dirty="0"/>
                <a:t>Raw Bragg Peak</a:t>
              </a:r>
            </a:p>
          </p:txBody>
        </p:sp>
      </p:grpSp>
      <p:grpSp>
        <p:nvGrpSpPr>
          <p:cNvPr id="14" name="Group 13">
            <a:extLst>
              <a:ext uri="{FF2B5EF4-FFF2-40B4-BE49-F238E27FC236}">
                <a16:creationId xmlns:a16="http://schemas.microsoft.com/office/drawing/2014/main" id="{4CC967ED-9CFF-4B46-A9A9-036373F53C49}"/>
              </a:ext>
            </a:extLst>
          </p:cNvPr>
          <p:cNvGrpSpPr/>
          <p:nvPr/>
        </p:nvGrpSpPr>
        <p:grpSpPr>
          <a:xfrm>
            <a:off x="6208215" y="692458"/>
            <a:ext cx="2894573" cy="4162022"/>
            <a:chOff x="6208215" y="692458"/>
            <a:chExt cx="2894573" cy="4162022"/>
          </a:xfrm>
        </p:grpSpPr>
        <p:pic>
          <p:nvPicPr>
            <p:cNvPr id="8" name="Image 4">
              <a:extLst>
                <a:ext uri="{FF2B5EF4-FFF2-40B4-BE49-F238E27FC236}">
                  <a16:creationId xmlns:a16="http://schemas.microsoft.com/office/drawing/2014/main" id="{67F2C9A4-3BD5-4A0D-A191-5166AF4C1A2D}"/>
                </a:ext>
              </a:extLst>
            </p:cNvPr>
            <p:cNvPicPr>
              <a:picLocks/>
            </p:cNvPicPr>
            <p:nvPr/>
          </p:nvPicPr>
          <p:blipFill rotWithShape="1">
            <a:blip r:embed="rId4" cstate="print">
              <a:extLst>
                <a:ext uri="{28A0092B-C50C-407E-A947-70E740481C1C}">
                  <a14:useLocalDpi xmlns:a14="http://schemas.microsoft.com/office/drawing/2010/main" val="0"/>
                </a:ext>
              </a:extLst>
            </a:blip>
            <a:srcRect l="5115" t="7807" r="10636" b="2027"/>
            <a:stretch/>
          </p:blipFill>
          <p:spPr bwMode="auto">
            <a:xfrm>
              <a:off x="6208215" y="2834423"/>
              <a:ext cx="2894573" cy="2020057"/>
            </a:xfrm>
            <a:prstGeom prst="rect">
              <a:avLst/>
            </a:prstGeom>
            <a:solidFill>
              <a:schemeClr val="bg1"/>
            </a:solidFill>
            <a:ln>
              <a:noFill/>
            </a:ln>
          </p:spPr>
        </p:pic>
        <p:pic>
          <p:nvPicPr>
            <p:cNvPr id="9" name="Picture 8">
              <a:extLst>
                <a:ext uri="{FF2B5EF4-FFF2-40B4-BE49-F238E27FC236}">
                  <a16:creationId xmlns:a16="http://schemas.microsoft.com/office/drawing/2014/main" id="{5B41E978-08A1-4CE7-B4E2-F9B8C293F25B}"/>
                </a:ext>
              </a:extLst>
            </p:cNvPr>
            <p:cNvPicPr>
              <a:picLocks noChangeAspect="1"/>
            </p:cNvPicPr>
            <p:nvPr/>
          </p:nvPicPr>
          <p:blipFill rotWithShape="1">
            <a:blip r:embed="rId2"/>
            <a:srcRect l="51085"/>
            <a:stretch/>
          </p:blipFill>
          <p:spPr>
            <a:xfrm>
              <a:off x="6347564" y="692458"/>
              <a:ext cx="2684501" cy="2210956"/>
            </a:xfrm>
            <a:prstGeom prst="rect">
              <a:avLst/>
            </a:prstGeom>
          </p:spPr>
        </p:pic>
        <p:sp>
          <p:nvSpPr>
            <p:cNvPr id="13" name="TextBox 12">
              <a:extLst>
                <a:ext uri="{FF2B5EF4-FFF2-40B4-BE49-F238E27FC236}">
                  <a16:creationId xmlns:a16="http://schemas.microsoft.com/office/drawing/2014/main" id="{0130BAFA-FB0F-4B5D-BCD8-30C5D5EA1E8E}"/>
                </a:ext>
              </a:extLst>
            </p:cNvPr>
            <p:cNvSpPr txBox="1"/>
            <p:nvPr/>
          </p:nvSpPr>
          <p:spPr>
            <a:xfrm>
              <a:off x="6913094" y="3821262"/>
              <a:ext cx="1223997" cy="523220"/>
            </a:xfrm>
            <a:prstGeom prst="rect">
              <a:avLst/>
            </a:prstGeom>
            <a:noFill/>
          </p:spPr>
          <p:txBody>
            <a:bodyPr wrap="square" rtlCol="0">
              <a:spAutoFit/>
            </a:bodyPr>
            <a:lstStyle/>
            <a:p>
              <a:r>
                <a:rPr lang="en-US" sz="1400" dirty="0"/>
                <a:t>Spread out Bragg Peak</a:t>
              </a:r>
            </a:p>
          </p:txBody>
        </p:sp>
      </p:grpSp>
      <p:sp>
        <p:nvSpPr>
          <p:cNvPr id="2" name="Title 1">
            <a:extLst>
              <a:ext uri="{FF2B5EF4-FFF2-40B4-BE49-F238E27FC236}">
                <a16:creationId xmlns:a16="http://schemas.microsoft.com/office/drawing/2014/main" id="{04EF8B2B-F79F-4F1B-8881-68994DF80C1A}"/>
              </a:ext>
            </a:extLst>
          </p:cNvPr>
          <p:cNvSpPr>
            <a:spLocks noGrp="1"/>
          </p:cNvSpPr>
          <p:nvPr>
            <p:ph type="title"/>
          </p:nvPr>
        </p:nvSpPr>
        <p:spPr/>
        <p:txBody>
          <a:bodyPr>
            <a:normAutofit fontScale="90000"/>
          </a:bodyPr>
          <a:lstStyle/>
          <a:p>
            <a:r>
              <a:rPr lang="en-US" dirty="0"/>
              <a:t>RIL-based dosimetry: Fibers for proton beam monitoring</a:t>
            </a:r>
          </a:p>
        </p:txBody>
      </p:sp>
      <p:sp>
        <p:nvSpPr>
          <p:cNvPr id="3" name="Content Placeholder 2">
            <a:extLst>
              <a:ext uri="{FF2B5EF4-FFF2-40B4-BE49-F238E27FC236}">
                <a16:creationId xmlns:a16="http://schemas.microsoft.com/office/drawing/2014/main" id="{21BABB8C-5022-4C8C-9232-75F00E87258E}"/>
              </a:ext>
            </a:extLst>
          </p:cNvPr>
          <p:cNvSpPr>
            <a:spLocks noGrp="1"/>
          </p:cNvSpPr>
          <p:nvPr>
            <p:ph idx="1"/>
          </p:nvPr>
        </p:nvSpPr>
        <p:spPr>
          <a:xfrm>
            <a:off x="457200" y="994205"/>
            <a:ext cx="5702595" cy="3528176"/>
          </a:xfrm>
        </p:spPr>
        <p:txBody>
          <a:bodyPr/>
          <a:lstStyle/>
          <a:p>
            <a:pPr marL="36576" indent="0">
              <a:buNone/>
            </a:pPr>
            <a:r>
              <a:rPr lang="en-US" dirty="0"/>
              <a:t>Different fibers have been characterized at TRIUMF to monitor their 74 MeV proton beam. </a:t>
            </a:r>
          </a:p>
          <a:p>
            <a:r>
              <a:rPr lang="en-US" dirty="0"/>
              <a:t>The fiber showed promise as a beam monitor with limited quenching present at high energies. </a:t>
            </a:r>
          </a:p>
          <a:p>
            <a:r>
              <a:rPr lang="en-US" dirty="0"/>
              <a:t>The limited size of the fiber (~250 um) offers an interesting trade-off in terms of spatial resolution of the beam monitoring, compared to the reference Markus chamber.</a:t>
            </a:r>
          </a:p>
          <a:p>
            <a:pPr marL="36576" indent="0">
              <a:buNone/>
            </a:pPr>
            <a:endParaRPr lang="en-US" dirty="0"/>
          </a:p>
          <a:p>
            <a:pPr marL="36576" indent="0">
              <a:buNone/>
            </a:pPr>
            <a:r>
              <a:rPr lang="en-US" dirty="0"/>
              <a:t>Among the investigated fibers, the </a:t>
            </a:r>
            <a:r>
              <a:rPr lang="en-US" dirty="0" err="1"/>
              <a:t>Gd</a:t>
            </a:r>
            <a:r>
              <a:rPr lang="en-US" dirty="0"/>
              <a:t>-doped one was the best at reproducing both the raw Bragg peak and the spread-out Bragg peak of the proton beam.</a:t>
            </a:r>
          </a:p>
          <a:p>
            <a:pPr marL="36576" indent="0">
              <a:buNone/>
            </a:pPr>
            <a:endParaRPr lang="en-US" dirty="0"/>
          </a:p>
        </p:txBody>
      </p:sp>
      <p:sp>
        <p:nvSpPr>
          <p:cNvPr id="4" name="Slide Number Placeholder 3">
            <a:extLst>
              <a:ext uri="{FF2B5EF4-FFF2-40B4-BE49-F238E27FC236}">
                <a16:creationId xmlns:a16="http://schemas.microsoft.com/office/drawing/2014/main" id="{FB3AAB48-5657-4F02-84EA-F06F0B407108}"/>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Footer Placeholder 4">
            <a:extLst>
              <a:ext uri="{FF2B5EF4-FFF2-40B4-BE49-F238E27FC236}">
                <a16:creationId xmlns:a16="http://schemas.microsoft.com/office/drawing/2014/main" id="{4DE8E759-314F-4542-82D8-317F6CDB1B53}"/>
              </a:ext>
            </a:extLst>
          </p:cNvPr>
          <p:cNvSpPr>
            <a:spLocks noGrp="1"/>
          </p:cNvSpPr>
          <p:nvPr>
            <p:ph type="ftr" sz="quarter" idx="3"/>
          </p:nvPr>
        </p:nvSpPr>
        <p:spPr/>
        <p:txBody>
          <a:bodyPr/>
          <a:lstStyle/>
          <a:p>
            <a:r>
              <a:rPr lang="en-GB"/>
              <a:t>RADNEXT 2nd Annual Meeting – 9-10 May 2023</a:t>
            </a:r>
            <a:endParaRPr lang="en-US" dirty="0"/>
          </a:p>
        </p:txBody>
      </p:sp>
      <p:sp>
        <p:nvSpPr>
          <p:cNvPr id="11" name="TextBox 10">
            <a:extLst>
              <a:ext uri="{FF2B5EF4-FFF2-40B4-BE49-F238E27FC236}">
                <a16:creationId xmlns:a16="http://schemas.microsoft.com/office/drawing/2014/main" id="{38A7CA38-F3D8-40D9-83A0-5CD0B3C59C3D}"/>
              </a:ext>
            </a:extLst>
          </p:cNvPr>
          <p:cNvSpPr txBox="1"/>
          <p:nvPr/>
        </p:nvSpPr>
        <p:spPr>
          <a:xfrm>
            <a:off x="1210499" y="4213265"/>
            <a:ext cx="3360128" cy="400110"/>
          </a:xfrm>
          <a:prstGeom prst="rect">
            <a:avLst/>
          </a:prstGeom>
          <a:noFill/>
        </p:spPr>
        <p:txBody>
          <a:bodyPr wrap="square" rtlCol="0">
            <a:spAutoFit/>
          </a:bodyPr>
          <a:lstStyle/>
          <a:p>
            <a:r>
              <a:rPr lang="en-US" sz="1000" dirty="0">
                <a:solidFill>
                  <a:schemeClr val="accent2">
                    <a:lumMod val="75000"/>
                  </a:schemeClr>
                </a:solidFill>
              </a:rPr>
              <a:t>S. Girard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IEEE TNS, 2019.</a:t>
            </a:r>
            <a:endParaRPr lang="en-US" sz="1000" dirty="0">
              <a:solidFill>
                <a:schemeClr val="accent2">
                  <a:lumMod val="75000"/>
                </a:schemeClr>
              </a:solidFill>
            </a:endParaRPr>
          </a:p>
          <a:p>
            <a:r>
              <a:rPr lang="en-US" sz="1000" dirty="0">
                <a:solidFill>
                  <a:schemeClr val="accent2">
                    <a:lumMod val="75000"/>
                  </a:schemeClr>
                </a:solidFill>
              </a:rPr>
              <a:t>C. </a:t>
            </a:r>
            <a:r>
              <a:rPr lang="en-US" sz="1000" dirty="0" err="1">
                <a:solidFill>
                  <a:schemeClr val="accent2">
                    <a:lumMod val="75000"/>
                  </a:schemeClr>
                </a:solidFill>
              </a:rPr>
              <a:t>Hoehr</a:t>
            </a:r>
            <a:r>
              <a:rPr lang="en-US" sz="1000" dirty="0">
                <a:solidFill>
                  <a:schemeClr val="accent2">
                    <a:lumMod val="75000"/>
                  </a:schemeClr>
                </a:solidFill>
              </a:rPr>
              <a:t> </a:t>
            </a:r>
            <a:r>
              <a:rPr lang="en-US" sz="1000" i="1" dirty="0">
                <a:solidFill>
                  <a:schemeClr val="accent2">
                    <a:lumMod val="75000"/>
                  </a:schemeClr>
                </a:solidFill>
              </a:rPr>
              <a:t>et al</a:t>
            </a:r>
            <a:r>
              <a:rPr lang="en-US" sz="1000" dirty="0">
                <a:solidFill>
                  <a:schemeClr val="accent2">
                    <a:lumMod val="75000"/>
                  </a:schemeClr>
                </a:solidFill>
              </a:rPr>
              <a:t>., </a:t>
            </a:r>
            <a:r>
              <a:rPr lang="en-US" sz="1000" i="1" dirty="0">
                <a:solidFill>
                  <a:schemeClr val="accent2">
                    <a:lumMod val="75000"/>
                  </a:schemeClr>
                </a:solidFill>
              </a:rPr>
              <a:t>Sci. Rep., 2019</a:t>
            </a:r>
            <a:r>
              <a:rPr lang="en-US" sz="1000" dirty="0">
                <a:solidFill>
                  <a:schemeClr val="accent2">
                    <a:lumMod val="75000"/>
                  </a:schemeClr>
                </a:solidFill>
              </a:rPr>
              <a:t>.</a:t>
            </a:r>
            <a:endParaRPr lang="en-US" sz="1000" i="1" dirty="0">
              <a:solidFill>
                <a:schemeClr val="accent2">
                  <a:lumMod val="75000"/>
                </a:schemeClr>
              </a:solidFill>
            </a:endParaRPr>
          </a:p>
        </p:txBody>
      </p:sp>
    </p:spTree>
    <p:extLst>
      <p:ext uri="{BB962C8B-B14F-4D97-AF65-F5344CB8AC3E}">
        <p14:creationId xmlns:p14="http://schemas.microsoft.com/office/powerpoint/2010/main" val="147457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21462</TotalTime>
  <Words>1229</Words>
  <Application>Microsoft Office PowerPoint</Application>
  <PresentationFormat>On-screen Show (16:9)</PresentationFormat>
  <Paragraphs>146</Paragraphs>
  <Slides>14</Slides>
  <Notes>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9" baseType="lpstr">
      <vt:lpstr>Arial</vt:lpstr>
      <vt:lpstr>Calibri</vt:lpstr>
      <vt:lpstr>Wingdings</vt:lpstr>
      <vt:lpstr>CERN2Corporate16-9</vt:lpstr>
      <vt:lpstr>Graph</vt:lpstr>
      <vt:lpstr>WP5 Optical Fibers for Dosimetry, Beam Instrumentation and Detectors</vt:lpstr>
      <vt:lpstr>Outline</vt:lpstr>
      <vt:lpstr>Radiation-Induced Attenuation (RIA)</vt:lpstr>
      <vt:lpstr>RIA-based dosimetry: Choosing an optical fiber</vt:lpstr>
      <vt:lpstr>RIA-based dosimetry: Distributed dosimetry</vt:lpstr>
      <vt:lpstr>RIA-based radiation detection: New ultra-low loss PSC fiber</vt:lpstr>
      <vt:lpstr>Radiation-Induced Luminescence</vt:lpstr>
      <vt:lpstr>RIL-based dosimetry: N-doped fiber repeatability study</vt:lpstr>
      <vt:lpstr>RIL-based dosimetry: Fibers for proton beam monitoring</vt:lpstr>
      <vt:lpstr>RIL-based dosimetry: 10-decades dose rate linearity span </vt:lpstr>
      <vt:lpstr>Conclusions</vt:lpstr>
      <vt:lpstr>Thanks for your attention! </vt:lpstr>
      <vt:lpstr>RIL dependence on fiber length</vt:lpstr>
      <vt:lpstr>RIL-based dosimetry: Optically Stimulated Luminescence</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Luca Weninger</cp:lastModifiedBy>
  <cp:revision>504</cp:revision>
  <dcterms:created xsi:type="dcterms:W3CDTF">2016-04-26T16:44:32Z</dcterms:created>
  <dcterms:modified xsi:type="dcterms:W3CDTF">2023-05-09T07:04:15Z</dcterms:modified>
</cp:coreProperties>
</file>