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5"/>
  </p:notesMasterIdLst>
  <p:sldIdLst>
    <p:sldId id="257" r:id="rId2"/>
    <p:sldId id="270" r:id="rId3"/>
    <p:sldId id="271" r:id="rId4"/>
    <p:sldId id="274" r:id="rId5"/>
    <p:sldId id="273" r:id="rId6"/>
    <p:sldId id="275" r:id="rId7"/>
    <p:sldId id="272" r:id="rId8"/>
    <p:sldId id="277" r:id="rId9"/>
    <p:sldId id="278" r:id="rId10"/>
    <p:sldId id="279" r:id="rId11"/>
    <p:sldId id="276" r:id="rId12"/>
    <p:sldId id="280" r:id="rId13"/>
    <p:sldId id="259"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9900"/>
    <a:srgbClr val="0C377B"/>
    <a:srgbClr val="DC3CB2"/>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snapToObjects="1">
      <p:cViewPr varScale="1">
        <p:scale>
          <a:sx n="146" d="100"/>
          <a:sy n="146" d="100"/>
        </p:scale>
        <p:origin x="552" y="120"/>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05/05/2023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‹N›</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‹N›</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indico.cern.ch/e/radnext-2023" TargetMode="Externa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71" y="1128279"/>
            <a:ext cx="8226854" cy="705332"/>
          </a:xfrm>
        </p:spPr>
        <p:txBody>
          <a:bodyPr>
            <a:noAutofit/>
          </a:bodyPr>
          <a:lstStyle/>
          <a:p>
            <a:r>
              <a:rPr lang="en-US" sz="2800" b="1" dirty="0"/>
              <a:t>WP5</a:t>
            </a:r>
            <a:br>
              <a:rPr lang="en-US" sz="2800" b="1" dirty="0"/>
            </a:br>
            <a:r>
              <a:rPr lang="en-US" sz="2400" b="1" dirty="0"/>
              <a:t>Effects of Heavy Ions on Replacement Gate Memories</a:t>
            </a:r>
            <a:endParaRPr lang="en-GB" sz="2800" b="1" dirty="0"/>
          </a:p>
        </p:txBody>
      </p:sp>
      <p:sp>
        <p:nvSpPr>
          <p:cNvPr id="6" name="Text Placeholder 5"/>
          <p:cNvSpPr>
            <a:spLocks noGrp="1"/>
          </p:cNvSpPr>
          <p:nvPr>
            <p:ph type="body" idx="10"/>
          </p:nvPr>
        </p:nvSpPr>
        <p:spPr>
          <a:xfrm>
            <a:off x="457200" y="2652278"/>
            <a:ext cx="5706777" cy="314740"/>
          </a:xfrm>
        </p:spPr>
        <p:txBody>
          <a:bodyPr>
            <a:normAutofit fontScale="25000" lnSpcReduction="20000"/>
          </a:bodyPr>
          <a:lstStyle/>
          <a:p>
            <a:r>
              <a:rPr lang="en-US" sz="6200" dirty="0"/>
              <a:t>Marta Bagatin, University of Padova</a:t>
            </a:r>
          </a:p>
          <a:p>
            <a:r>
              <a:rPr lang="en-GB" sz="6200" dirty="0"/>
              <a:t>RADNEXT 2</a:t>
            </a:r>
            <a:r>
              <a:rPr lang="en-GB" sz="6200" baseline="30000" dirty="0"/>
              <a:t>nd</a:t>
            </a:r>
            <a:r>
              <a:rPr lang="en-GB" sz="6200" dirty="0"/>
              <a:t> Annual Meeting </a:t>
            </a:r>
            <a:r>
              <a:rPr lang="en-US" sz="6200" dirty="0">
                <a:solidFill>
                  <a:schemeClr val="tx2">
                    <a:lumMod val="60000"/>
                    <a:lumOff val="40000"/>
                  </a:schemeClr>
                </a:solidFill>
              </a:rPr>
              <a:t>– 9-10 May 2023</a:t>
            </a:r>
          </a:p>
          <a:p>
            <a:r>
              <a:rPr lang="en-US" sz="6400" u="sng" dirty="0">
                <a:solidFill>
                  <a:srgbClr val="0563C1"/>
                </a:solidFill>
                <a:latin typeface="+mj-lt"/>
                <a:ea typeface="Calibri" panose="020F0502020204030204" pitchFamily="34" charset="0"/>
                <a:hlinkClick r:id="rId2"/>
              </a:rPr>
              <a:t>https://indico.cern.ch/e/radnext-2023</a:t>
            </a:r>
            <a:r>
              <a:rPr lang="en-US" sz="6400" u="sng" dirty="0">
                <a:solidFill>
                  <a:srgbClr val="0563C1"/>
                </a:solidFill>
                <a:latin typeface="+mj-lt"/>
                <a:ea typeface="Calibri" panose="020F0502020204030204" pitchFamily="34" charset="0"/>
              </a:rPr>
              <a:t>  </a:t>
            </a:r>
            <a:endParaRPr lang="en-GB" sz="6400" dirty="0">
              <a:solidFill>
                <a:schemeClr val="tx2">
                  <a:lumMod val="60000"/>
                  <a:lumOff val="40000"/>
                </a:schemeClr>
              </a:solidFill>
              <a:latin typeface="+mj-lt"/>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2410" y="2823356"/>
            <a:ext cx="4798615" cy="1817812"/>
          </a:xfrm>
          <a:prstGeom prst="rect">
            <a:avLst/>
          </a:prstGeom>
        </p:spPr>
      </p:pic>
      <p:sp>
        <p:nvSpPr>
          <p:cNvPr id="4" name="Footer Placeholder 3"/>
          <p:cNvSpPr>
            <a:spLocks noGrp="1"/>
          </p:cNvSpPr>
          <p:nvPr>
            <p:ph type="ftr" sz="quarter" idx="3"/>
          </p:nvPr>
        </p:nvSpPr>
        <p:spPr/>
        <p:txBody>
          <a:bodyPr/>
          <a:lstStyle/>
          <a:p>
            <a:r>
              <a:rPr lang="en-GB" dirty="0"/>
              <a:t>RADNEXT 2nd Annual Meeting – 9-10 May 2023</a:t>
            </a:r>
            <a:endParaRPr lang="en-US" dirty="0"/>
          </a:p>
        </p:txBody>
      </p:sp>
      <p:pic>
        <p:nvPicPr>
          <p:cNvPr id="7" name="Picture 6"/>
          <p:cNvPicPr>
            <a:picLocks noChangeAspect="1"/>
          </p:cNvPicPr>
          <p:nvPr/>
        </p:nvPicPr>
        <p:blipFill>
          <a:blip r:embed="rId4"/>
          <a:stretch>
            <a:fillRect/>
          </a:stretch>
        </p:blipFill>
        <p:spPr>
          <a:xfrm>
            <a:off x="0" y="4463227"/>
            <a:ext cx="3968954" cy="577880"/>
          </a:xfrm>
          <a:prstGeom prst="rect">
            <a:avLst/>
          </a:prstGeom>
        </p:spPr>
      </p:pic>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Experimental Results: V</a:t>
            </a:r>
            <a:r>
              <a:rPr lang="fr-CH" baseline="-25000" dirty="0"/>
              <a:t>th</a:t>
            </a:r>
            <a:r>
              <a:rPr lang="fr-CH" dirty="0"/>
              <a:t> distributions</a:t>
            </a:r>
            <a:endParaRPr lang="en-GB" dirty="0"/>
          </a:p>
        </p:txBody>
      </p:sp>
      <p:sp>
        <p:nvSpPr>
          <p:cNvPr id="3" name="Content Placeholder 2"/>
          <p:cNvSpPr>
            <a:spLocks noGrp="1"/>
          </p:cNvSpPr>
          <p:nvPr>
            <p:ph idx="1"/>
          </p:nvPr>
        </p:nvSpPr>
        <p:spPr>
          <a:xfrm>
            <a:off x="209483" y="3514887"/>
            <a:ext cx="8622662" cy="1243654"/>
          </a:xfrm>
        </p:spPr>
        <p:txBody>
          <a:bodyPr>
            <a:normAutofit fontScale="92500" lnSpcReduction="10000"/>
          </a:bodyPr>
          <a:lstStyle/>
          <a:p>
            <a:pPr marL="215583" indent="-176213"/>
            <a:r>
              <a:rPr lang="en-US" dirty="0"/>
              <a:t>V</a:t>
            </a:r>
            <a:r>
              <a:rPr lang="en-US" baseline="-25000" dirty="0"/>
              <a:t>th</a:t>
            </a:r>
            <a:r>
              <a:rPr lang="en-US" dirty="0"/>
              <a:t> shift increases with increasing LET for both </a:t>
            </a:r>
            <a:r>
              <a:rPr lang="en-US" dirty="0" err="1"/>
              <a:t>STP</a:t>
            </a:r>
            <a:r>
              <a:rPr lang="en-US" dirty="0"/>
              <a:t> and </a:t>
            </a:r>
            <a:r>
              <a:rPr lang="en-US" dirty="0" err="1"/>
              <a:t>LTP</a:t>
            </a:r>
            <a:r>
              <a:rPr lang="en-US" dirty="0"/>
              <a:t> samples</a:t>
            </a:r>
          </a:p>
          <a:p>
            <a:pPr marL="627063" lvl="1" indent="-176213"/>
            <a:r>
              <a:rPr lang="en-US" dirty="0"/>
              <a:t>The amplitude of the tails varies, but the shapes are consistent across the two tier pitches</a:t>
            </a:r>
          </a:p>
          <a:p>
            <a:pPr marL="215583" indent="-176213"/>
            <a:r>
              <a:rPr lang="en-US" dirty="0" err="1"/>
              <a:t>STP</a:t>
            </a:r>
            <a:r>
              <a:rPr lang="en-US" dirty="0"/>
              <a:t> distributions have a larger variability</a:t>
            </a:r>
          </a:p>
          <a:p>
            <a:pPr marL="215583" indent="-176213"/>
            <a:r>
              <a:rPr lang="en-US" dirty="0"/>
              <a:t>The two peaks observed in CT cells tend to be much less evident than in floating gate cells, due to the discrete nature of the charge storage and its reduced thickness</a:t>
            </a:r>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5" name="Footer Placeholder 4"/>
          <p:cNvSpPr>
            <a:spLocks noGrp="1"/>
          </p:cNvSpPr>
          <p:nvPr>
            <p:ph type="ftr" sz="quarter" idx="3"/>
          </p:nvPr>
        </p:nvSpPr>
        <p:spPr/>
        <p:txBody>
          <a:bodyPr/>
          <a:lstStyle/>
          <a:p>
            <a:r>
              <a:rPr lang="en-GB" dirty="0"/>
              <a:t>RADNEXT 2nd Annual Meeting – 9-10 May 2023</a:t>
            </a:r>
            <a:endParaRPr lang="en-US" dirty="0"/>
          </a:p>
        </p:txBody>
      </p:sp>
      <p:pic>
        <p:nvPicPr>
          <p:cNvPr id="7" name="Picture 11">
            <a:extLst>
              <a:ext uri="{FF2B5EF4-FFF2-40B4-BE49-F238E27FC236}">
                <a16:creationId xmlns:a16="http://schemas.microsoft.com/office/drawing/2014/main" id="{AA9C28FB-8BF9-7091-9617-21690C202222}"/>
              </a:ext>
            </a:extLst>
          </p:cNvPr>
          <p:cNvPicPr>
            <a:picLocks noChangeAspect="1"/>
          </p:cNvPicPr>
          <p:nvPr/>
        </p:nvPicPr>
        <p:blipFill rotWithShape="1">
          <a:blip r:embed="rId2">
            <a:extLst>
              <a:ext uri="{28A0092B-C50C-407E-A947-70E740481C1C}">
                <a14:useLocalDpi xmlns:a14="http://schemas.microsoft.com/office/drawing/2010/main" val="0"/>
              </a:ext>
            </a:extLst>
          </a:blip>
          <a:srcRect r="5040"/>
          <a:stretch/>
        </p:blipFill>
        <p:spPr bwMode="auto">
          <a:xfrm>
            <a:off x="129388" y="817114"/>
            <a:ext cx="3653251" cy="2800350"/>
          </a:xfrm>
          <a:prstGeom prst="rect">
            <a:avLst/>
          </a:prstGeom>
          <a:noFill/>
          <a:ln>
            <a:noFill/>
          </a:ln>
          <a:extLst>
            <a:ext uri="{53640926-AAD7-44D8-BBD7-CCE9431645EC}">
              <a14:shadowObscured xmlns:a14="http://schemas.microsoft.com/office/drawing/2010/main"/>
            </a:ext>
          </a:extLst>
        </p:spPr>
      </p:pic>
      <p:pic>
        <p:nvPicPr>
          <p:cNvPr id="8" name="Picture 1">
            <a:extLst>
              <a:ext uri="{FF2B5EF4-FFF2-40B4-BE49-F238E27FC236}">
                <a16:creationId xmlns:a16="http://schemas.microsoft.com/office/drawing/2014/main" id="{0F3DA31B-63EB-1376-8637-C869F68AF50B}"/>
              </a:ext>
            </a:extLst>
          </p:cNvPr>
          <p:cNvPicPr>
            <a:picLocks noChangeAspect="1"/>
          </p:cNvPicPr>
          <p:nvPr/>
        </p:nvPicPr>
        <p:blipFill rotWithShape="1">
          <a:blip r:embed="rId3">
            <a:extLst>
              <a:ext uri="{28A0092B-C50C-407E-A947-70E740481C1C}">
                <a14:useLocalDpi xmlns:a14="http://schemas.microsoft.com/office/drawing/2010/main" val="0"/>
              </a:ext>
            </a:extLst>
          </a:blip>
          <a:srcRect r="4746"/>
          <a:stretch/>
        </p:blipFill>
        <p:spPr bwMode="auto">
          <a:xfrm>
            <a:off x="4520814" y="817114"/>
            <a:ext cx="3664562" cy="27470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938472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Discussion</a:t>
            </a:r>
            <a:endParaRPr lang="en-GB" dirty="0"/>
          </a:p>
        </p:txBody>
      </p:sp>
      <p:sp>
        <p:nvSpPr>
          <p:cNvPr id="3" name="Content Placeholder 2"/>
          <p:cNvSpPr>
            <a:spLocks noGrp="1"/>
          </p:cNvSpPr>
          <p:nvPr>
            <p:ph idx="1"/>
          </p:nvPr>
        </p:nvSpPr>
        <p:spPr>
          <a:xfrm>
            <a:off x="457200" y="937327"/>
            <a:ext cx="8226854" cy="3724141"/>
          </a:xfrm>
        </p:spPr>
        <p:txBody>
          <a:bodyPr>
            <a:normAutofit/>
          </a:bodyPr>
          <a:lstStyle/>
          <a:p>
            <a:pPr marL="266700" indent="-230188"/>
            <a:r>
              <a:rPr lang="en-US" dirty="0"/>
              <a:t>Relative positions of kinks and peaks in the V</a:t>
            </a:r>
            <a:r>
              <a:rPr lang="en-US" baseline="-25000" dirty="0"/>
              <a:t>th</a:t>
            </a:r>
            <a:r>
              <a:rPr lang="en-US" dirty="0"/>
              <a:t> distributions after exposure does not depend on tier pitch</a:t>
            </a:r>
          </a:p>
          <a:p>
            <a:pPr marL="678180" lvl="1" indent="-230188"/>
            <a:r>
              <a:rPr lang="en-US" sz="1300" dirty="0"/>
              <a:t>Top view is identical for the two types of devices (at normal incidence, the same percentage of ions hit the tunnel oxide, the blocking oxide, and the storage element in the </a:t>
            </a:r>
            <a:r>
              <a:rPr lang="en-US" sz="1300" dirty="0" err="1"/>
              <a:t>STP</a:t>
            </a:r>
            <a:r>
              <a:rPr lang="en-US" sz="1300" dirty="0"/>
              <a:t>, and the </a:t>
            </a:r>
            <a:r>
              <a:rPr lang="en-US" sz="1300" dirty="0" err="1"/>
              <a:t>LTP</a:t>
            </a:r>
            <a:r>
              <a:rPr lang="en-US" sz="1300" dirty="0"/>
              <a:t> devices). Previous work have shown that differences in this area between CT and FG cells lead to different V</a:t>
            </a:r>
            <a:r>
              <a:rPr lang="en-US" sz="1300" baseline="-25000" dirty="0"/>
              <a:t>th</a:t>
            </a:r>
            <a:r>
              <a:rPr lang="en-US" sz="1300" dirty="0"/>
              <a:t> distributions features</a:t>
            </a:r>
          </a:p>
          <a:p>
            <a:pPr marL="266700" indent="-230188"/>
            <a:r>
              <a:rPr lang="en-US" dirty="0"/>
              <a:t>Heavy-ion cross section increases by approximately the same amount as the tier pitch reduction</a:t>
            </a:r>
          </a:p>
          <a:p>
            <a:pPr marL="678180" lvl="1" indent="-230188"/>
            <a:r>
              <a:rPr lang="en-US" sz="1300" dirty="0"/>
              <a:t>The reduction in stored charge in </a:t>
            </a:r>
            <a:r>
              <a:rPr lang="en-US" sz="1300" dirty="0" err="1"/>
              <a:t>STP</a:t>
            </a:r>
            <a:r>
              <a:rPr lang="en-US" sz="1300" dirty="0"/>
              <a:t> cells leads to larger susceptibility (for a 25% reduction in TP, a 25% reduction in threshold LET is expected, just because of stored charge reduction)</a:t>
            </a:r>
          </a:p>
          <a:p>
            <a:pPr marL="678180" lvl="1" indent="-230188"/>
            <a:r>
              <a:rPr lang="en-US" sz="1300" dirty="0"/>
              <a:t>The electric field between adjacent cells is higher in </a:t>
            </a:r>
            <a:r>
              <a:rPr lang="en-US" sz="1300" dirty="0" err="1"/>
              <a:t>STP</a:t>
            </a:r>
            <a:r>
              <a:rPr lang="en-US" sz="1300" dirty="0"/>
              <a:t> cells compared to </a:t>
            </a:r>
            <a:r>
              <a:rPr lang="en-US" sz="1300" dirty="0" err="1"/>
              <a:t>LTP</a:t>
            </a:r>
            <a:r>
              <a:rPr lang="en-US" sz="1300" dirty="0"/>
              <a:t>. This is relevant as the storage layers is uninterrupted along the pillar (contrary to FG cells), and charge migration can potentially occur. This implies larger V</a:t>
            </a:r>
            <a:r>
              <a:rPr lang="en-US" sz="1300" baseline="-25000" dirty="0"/>
              <a:t>th</a:t>
            </a:r>
            <a:r>
              <a:rPr lang="en-US" sz="1300" dirty="0"/>
              <a:t> distributions, which reduces noise margins and increases the heavy-ion sensitivity</a:t>
            </a:r>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spTree>
    <p:extLst>
      <p:ext uri="{BB962C8B-B14F-4D97-AF65-F5344CB8AC3E}">
        <p14:creationId xmlns:p14="http://schemas.microsoft.com/office/powerpoint/2010/main" val="765088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Conclusion</a:t>
            </a:r>
            <a:endParaRPr lang="en-GB" dirty="0"/>
          </a:p>
        </p:txBody>
      </p:sp>
      <p:sp>
        <p:nvSpPr>
          <p:cNvPr id="3" name="Content Placeholder 2"/>
          <p:cNvSpPr>
            <a:spLocks noGrp="1"/>
          </p:cNvSpPr>
          <p:nvPr>
            <p:ph idx="1"/>
          </p:nvPr>
        </p:nvSpPr>
        <p:spPr>
          <a:xfrm>
            <a:off x="365760" y="994205"/>
            <a:ext cx="8321040" cy="3408983"/>
          </a:xfrm>
        </p:spPr>
        <p:txBody>
          <a:bodyPr>
            <a:normAutofit/>
          </a:bodyPr>
          <a:lstStyle/>
          <a:p>
            <a:r>
              <a:rPr lang="en-US" dirty="0"/>
              <a:t>The impact of the tier pitch on the response of 3D NAND Flash with replacement gate technology and Charge Trap cells has been studied</a:t>
            </a:r>
          </a:p>
          <a:p>
            <a:r>
              <a:rPr lang="en-US" dirty="0"/>
              <a:t>The single event effect cross section was studied, considering the number of cells experiencing a threshold voltage shift larger than a given value, to understand the effects related to the memory cells alone</a:t>
            </a:r>
          </a:p>
          <a:p>
            <a:r>
              <a:rPr lang="en-US" dirty="0"/>
              <a:t>Cross-section measurements show an increase more than inversely proportional to the reduction in tier pitch</a:t>
            </a:r>
          </a:p>
          <a:p>
            <a:pPr lvl="1"/>
            <a:r>
              <a:rPr lang="en-US" sz="1400" dirty="0"/>
              <a:t>The increase has been primarily attributed to the reduction of stored charge, increased cell-to-cell electric fields, and increased variability in V</a:t>
            </a:r>
            <a:r>
              <a:rPr lang="en-US" sz="1400" baseline="-25000" dirty="0"/>
              <a:t>th</a:t>
            </a:r>
            <a:endParaRPr lang="en-US" baseline="-25000" dirty="0"/>
          </a:p>
          <a:p>
            <a:r>
              <a:rPr lang="en-US" dirty="0"/>
              <a:t>Future work will explore further technologies, compare them with previous FG data, and address the role of energy deposition variability through radiation transport simulations</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spTree>
    <p:extLst>
      <p:ext uri="{BB962C8B-B14F-4D97-AF65-F5344CB8AC3E}">
        <p14:creationId xmlns:p14="http://schemas.microsoft.com/office/powerpoint/2010/main" val="12698432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p:txBody>
          <a:bodyPr/>
          <a:lstStyle/>
          <a:p>
            <a:pPr algn="ctr"/>
            <a:r>
              <a:rPr lang="en-US" dirty="0"/>
              <a:t>Thanks for your attention! </a:t>
            </a:r>
            <a:endParaRPr lang="en-GB" dirty="0"/>
          </a:p>
        </p:txBody>
      </p:sp>
      <p:pic>
        <p:nvPicPr>
          <p:cNvPr id="6" name="Content Placeholder 5">
            <a:extLst>
              <a:ext uri="{FF2B5EF4-FFF2-40B4-BE49-F238E27FC236}">
                <a16:creationId xmlns:a16="http://schemas.microsoft.com/office/drawing/2014/main" id="{A294CD40-EDCC-4870-8842-DA3B39556D91}"/>
              </a:ext>
            </a:extLst>
          </p:cNvPr>
          <p:cNvPicPr>
            <a:picLocks noGrp="1" noChangeAspect="1"/>
          </p:cNvPicPr>
          <p:nvPr>
            <p:ph idx="1"/>
          </p:nvPr>
        </p:nvPicPr>
        <p:blipFill>
          <a:blip r:embed="rId2"/>
          <a:stretch>
            <a:fillRect/>
          </a:stretch>
        </p:blipFill>
        <p:spPr>
          <a:xfrm>
            <a:off x="2169319" y="993775"/>
            <a:ext cx="4805362" cy="3203575"/>
          </a:xfrm>
          <a:prstGeom prst="rect">
            <a:avLst/>
          </a:prstGeom>
        </p:spPr>
      </p:pic>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a:t>RADNEXT 2nd Annual Meeting – 9-10 May 2023</a:t>
            </a:r>
            <a:endParaRPr lang="en-US" dirty="0"/>
          </a:p>
        </p:txBody>
      </p:sp>
      <p:sp>
        <p:nvSpPr>
          <p:cNvPr id="8" name="TextBox 7">
            <a:extLst>
              <a:ext uri="{FF2B5EF4-FFF2-40B4-BE49-F238E27FC236}">
                <a16:creationId xmlns:a16="http://schemas.microsoft.com/office/drawing/2014/main" id="{958903C8-030D-4220-B9B3-A5D6AF8A118E}"/>
              </a:ext>
            </a:extLst>
          </p:cNvPr>
          <p:cNvSpPr txBox="1"/>
          <p:nvPr/>
        </p:nvSpPr>
        <p:spPr>
          <a:xfrm>
            <a:off x="5225142" y="4328418"/>
            <a:ext cx="1907895" cy="307777"/>
          </a:xfrm>
          <a:prstGeom prst="rect">
            <a:avLst/>
          </a:prstGeom>
          <a:noFill/>
        </p:spPr>
        <p:txBody>
          <a:bodyPr wrap="none" rtlCol="0">
            <a:spAutoFit/>
          </a:bodyPr>
          <a:lstStyle/>
          <a:p>
            <a:r>
              <a:rPr lang="en-US" sz="1400" i="1" dirty="0"/>
              <a:t>Image Source: CERN</a:t>
            </a:r>
            <a:endParaRPr lang="en-GB" sz="1400" i="1" dirty="0"/>
          </a:p>
        </p:txBody>
      </p:sp>
    </p:spTree>
    <p:extLst>
      <p:ext uri="{BB962C8B-B14F-4D97-AF65-F5344CB8AC3E}">
        <p14:creationId xmlns:p14="http://schemas.microsoft.com/office/powerpoint/2010/main" val="72409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p:txBody>
          <a:bodyPr>
            <a:normAutofit/>
          </a:bodyPr>
          <a:lstStyle/>
          <a:p>
            <a:r>
              <a:rPr lang="fr-CH" dirty="0"/>
              <a:t>Outline</a:t>
            </a:r>
            <a:endParaRPr lang="en-GB" dirty="0"/>
          </a:p>
        </p:txBody>
      </p:sp>
      <p:sp>
        <p:nvSpPr>
          <p:cNvPr id="3" name="Content Placeholder 2">
            <a:extLst>
              <a:ext uri="{FF2B5EF4-FFF2-40B4-BE49-F238E27FC236}">
                <a16:creationId xmlns:a16="http://schemas.microsoft.com/office/drawing/2014/main" id="{BBE7093C-C6E5-42D1-83D3-34B79A554CB3}"/>
              </a:ext>
            </a:extLst>
          </p:cNvPr>
          <p:cNvSpPr>
            <a:spLocks noGrp="1"/>
          </p:cNvSpPr>
          <p:nvPr>
            <p:ph idx="1"/>
          </p:nvPr>
        </p:nvSpPr>
        <p:spPr/>
        <p:txBody>
          <a:bodyPr>
            <a:normAutofit/>
          </a:bodyPr>
          <a:lstStyle/>
          <a:p>
            <a:r>
              <a:rPr lang="en-GB" sz="2000" dirty="0"/>
              <a:t>Introduction and motivations</a:t>
            </a:r>
          </a:p>
          <a:p>
            <a:r>
              <a:rPr lang="en-GB" sz="2000" dirty="0"/>
              <a:t>Experimental details</a:t>
            </a:r>
          </a:p>
          <a:p>
            <a:r>
              <a:rPr lang="en-GB" sz="2000" dirty="0"/>
              <a:t>Results and discussion</a:t>
            </a:r>
          </a:p>
          <a:p>
            <a:r>
              <a:rPr lang="en-GB" sz="2000" dirty="0"/>
              <a:t>Conclusions and future perspectives</a:t>
            </a:r>
          </a:p>
        </p:txBody>
      </p:sp>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dirty="0"/>
              <a:t>RADNEXT 2nd Annual Meeting – 9-10 May 2023</a:t>
            </a:r>
            <a:endParaRPr lang="en-US" dirty="0"/>
          </a:p>
        </p:txBody>
      </p:sp>
    </p:spTree>
    <p:extLst>
      <p:ext uri="{BB962C8B-B14F-4D97-AF65-F5344CB8AC3E}">
        <p14:creationId xmlns:p14="http://schemas.microsoft.com/office/powerpoint/2010/main" val="166858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Introduction</a:t>
            </a:r>
            <a:endParaRPr lang="en-GB" dirty="0"/>
          </a:p>
        </p:txBody>
      </p:sp>
      <p:sp>
        <p:nvSpPr>
          <p:cNvPr id="3" name="Content Placeholder 2"/>
          <p:cNvSpPr>
            <a:spLocks noGrp="1"/>
          </p:cNvSpPr>
          <p:nvPr>
            <p:ph idx="1"/>
          </p:nvPr>
        </p:nvSpPr>
        <p:spPr>
          <a:xfrm>
            <a:off x="418014" y="804796"/>
            <a:ext cx="8229600" cy="3283878"/>
          </a:xfrm>
        </p:spPr>
        <p:txBody>
          <a:bodyPr>
            <a:normAutofit/>
          </a:bodyPr>
          <a:lstStyle/>
          <a:p>
            <a:r>
              <a:rPr lang="en-US" dirty="0"/>
              <a:t>Ionizing radiation causes a </a:t>
            </a:r>
            <a:r>
              <a:rPr lang="en-US" b="1" dirty="0"/>
              <a:t>threshold voltage shift (</a:t>
            </a:r>
            <a:r>
              <a:rPr lang="en-US" b="1" dirty="0" err="1">
                <a:latin typeface="Symbol" panose="05050102010706020507" pitchFamily="18" charset="2"/>
              </a:rPr>
              <a:t>D</a:t>
            </a:r>
            <a:r>
              <a:rPr lang="en-US" b="1" dirty="0" err="1"/>
              <a:t>V</a:t>
            </a:r>
            <a:r>
              <a:rPr lang="en-US" b="1" baseline="-25000" dirty="0" err="1"/>
              <a:t>th</a:t>
            </a:r>
            <a:r>
              <a:rPr lang="en-US" b="1" dirty="0"/>
              <a:t>) </a:t>
            </a:r>
            <a:r>
              <a:rPr lang="en-US" dirty="0"/>
              <a:t>in Flash cells and this shift can be exploited to realize a </a:t>
            </a:r>
            <a:r>
              <a:rPr lang="en-US" b="1" dirty="0"/>
              <a:t>particle detector</a:t>
            </a:r>
          </a:p>
          <a:p>
            <a:r>
              <a:rPr lang="en-US" dirty="0"/>
              <a:t>3D NAND Flash devices offer many advantages as an ionizing particle         detector, compared to other memories</a:t>
            </a:r>
          </a:p>
          <a:p>
            <a:pPr lvl="1"/>
            <a:r>
              <a:rPr lang="en-US" dirty="0" err="1">
                <a:latin typeface="Symbol" panose="05050102010706020507" pitchFamily="18" charset="2"/>
              </a:rPr>
              <a:t>D</a:t>
            </a:r>
            <a:r>
              <a:rPr lang="en-US" dirty="0" err="1"/>
              <a:t>V</a:t>
            </a:r>
            <a:r>
              <a:rPr lang="en-US" baseline="-25000" dirty="0" err="1"/>
              <a:t>th</a:t>
            </a:r>
            <a:r>
              <a:rPr lang="en-US" dirty="0"/>
              <a:t> can be extracted, in addition to the number of errors</a:t>
            </a:r>
          </a:p>
          <a:p>
            <a:pPr lvl="1"/>
            <a:r>
              <a:rPr lang="en-US" b="1" dirty="0"/>
              <a:t>Non-volatility</a:t>
            </a:r>
            <a:r>
              <a:rPr lang="en-US" dirty="0"/>
              <a:t>: low power, no data loss with </a:t>
            </a:r>
            <a:r>
              <a:rPr lang="en-US" dirty="0" err="1"/>
              <a:t>SEFIs</a:t>
            </a:r>
            <a:r>
              <a:rPr lang="en-US" dirty="0"/>
              <a:t>, passive detectors, </a:t>
            </a:r>
            <a:r>
              <a:rPr lang="en-US" dirty="0" err="1"/>
              <a:t>etc</a:t>
            </a:r>
            <a:r>
              <a:rPr lang="en-US" dirty="0"/>
              <a:t>…</a:t>
            </a:r>
          </a:p>
          <a:p>
            <a:pPr lvl="1"/>
            <a:r>
              <a:rPr lang="en-US" dirty="0"/>
              <a:t>Capability of tracking particles in </a:t>
            </a:r>
            <a:r>
              <a:rPr lang="en-US" b="1" dirty="0"/>
              <a:t>three dimensions</a:t>
            </a:r>
            <a:r>
              <a:rPr lang="en-US" dirty="0"/>
              <a:t>, higher precision in determining the beam features, discrimination of errors due to radiation from other errors</a:t>
            </a:r>
          </a:p>
          <a:p>
            <a:r>
              <a:rPr lang="en-US" dirty="0"/>
              <a:t>3D NAND Flash exploit either FG cells (conductive polysilicon Floating Gate cells) or RG technology using Charge Trap (CT) cells</a:t>
            </a:r>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pic>
        <p:nvPicPr>
          <p:cNvPr id="6" name="Picture 2" descr="https://semiengineering.com/wp-content/uploads/2017/06/fig4.png">
            <a:extLst>
              <a:ext uri="{FF2B5EF4-FFF2-40B4-BE49-F238E27FC236}">
                <a16:creationId xmlns:a16="http://schemas.microsoft.com/office/drawing/2014/main" id="{6B06F33E-0362-4CEA-0CB4-C3B7C82CE3A6}"/>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5170" t="5610" r="40928" b="39402"/>
          <a:stretch/>
        </p:blipFill>
        <p:spPr bwMode="auto">
          <a:xfrm>
            <a:off x="7609828" y="1134252"/>
            <a:ext cx="1037786" cy="1296489"/>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C3ADDFC8-E2F4-2CB5-8916-BE1D9EAC8FE0}"/>
              </a:ext>
            </a:extLst>
          </p:cNvPr>
          <p:cNvPicPr>
            <a:picLocks noChangeAspect="1"/>
          </p:cNvPicPr>
          <p:nvPr/>
        </p:nvPicPr>
        <p:blipFill>
          <a:blip r:embed="rId3"/>
          <a:stretch>
            <a:fillRect/>
          </a:stretch>
        </p:blipFill>
        <p:spPr>
          <a:xfrm>
            <a:off x="7179653" y="3291702"/>
            <a:ext cx="1467961" cy="1445515"/>
          </a:xfrm>
          <a:prstGeom prst="rect">
            <a:avLst/>
          </a:prstGeom>
        </p:spPr>
      </p:pic>
      <p:sp>
        <p:nvSpPr>
          <p:cNvPr id="9" name="CasellaDiTesto 8">
            <a:extLst>
              <a:ext uri="{FF2B5EF4-FFF2-40B4-BE49-F238E27FC236}">
                <a16:creationId xmlns:a16="http://schemas.microsoft.com/office/drawing/2014/main" id="{813EA4BC-3D35-5CC4-37BC-E31558EE819B}"/>
              </a:ext>
            </a:extLst>
          </p:cNvPr>
          <p:cNvSpPr txBox="1"/>
          <p:nvPr/>
        </p:nvSpPr>
        <p:spPr>
          <a:xfrm>
            <a:off x="705394" y="3695498"/>
            <a:ext cx="6322423" cy="646331"/>
          </a:xfrm>
          <a:prstGeom prst="rect">
            <a:avLst/>
          </a:prstGeom>
          <a:noFill/>
        </p:spPr>
        <p:txBody>
          <a:bodyPr wrap="square">
            <a:spAutoFit/>
          </a:bodyPr>
          <a:lstStyle/>
          <a:p>
            <a:r>
              <a:rPr lang="en-US" sz="1800" dirty="0">
                <a:solidFill>
                  <a:srgbClr val="C00000"/>
                </a:solidFill>
              </a:rPr>
              <a:t>The purpose is to explore the </a:t>
            </a:r>
            <a:r>
              <a:rPr lang="en-US" sz="1800" b="1" dirty="0">
                <a:solidFill>
                  <a:srgbClr val="C00000"/>
                </a:solidFill>
              </a:rPr>
              <a:t>feasibility of a high-LET particle detector based on 3D NAND Flash CT memories</a:t>
            </a:r>
            <a:endParaRPr lang="en-GB" dirty="0"/>
          </a:p>
        </p:txBody>
      </p:sp>
    </p:spTree>
    <p:extLst>
      <p:ext uri="{BB962C8B-B14F-4D97-AF65-F5344CB8AC3E}">
        <p14:creationId xmlns:p14="http://schemas.microsoft.com/office/powerpoint/2010/main" val="1506244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C87BFEF-0662-8963-CA7C-03E356ADA52A}"/>
              </a:ext>
            </a:extLst>
          </p:cNvPr>
          <p:cNvSpPr>
            <a:spLocks noGrp="1"/>
          </p:cNvSpPr>
          <p:nvPr>
            <p:ph type="title"/>
          </p:nvPr>
        </p:nvSpPr>
        <p:spPr/>
        <p:txBody>
          <a:bodyPr/>
          <a:lstStyle/>
          <a:p>
            <a:r>
              <a:rPr lang="it-IT" dirty="0" err="1"/>
              <a:t>FG</a:t>
            </a:r>
            <a:r>
              <a:rPr lang="it-IT" dirty="0"/>
              <a:t> vs RG </a:t>
            </a:r>
            <a:r>
              <a:rPr lang="it-IT" dirty="0" err="1"/>
              <a:t>Cells</a:t>
            </a:r>
            <a:endParaRPr lang="it-IT" dirty="0"/>
          </a:p>
        </p:txBody>
      </p:sp>
      <p:sp>
        <p:nvSpPr>
          <p:cNvPr id="3" name="Segnaposto contenuto 2">
            <a:extLst>
              <a:ext uri="{FF2B5EF4-FFF2-40B4-BE49-F238E27FC236}">
                <a16:creationId xmlns:a16="http://schemas.microsoft.com/office/drawing/2014/main" id="{D74F536B-1B11-4686-B9CA-AC18C61B73DC}"/>
              </a:ext>
            </a:extLst>
          </p:cNvPr>
          <p:cNvSpPr>
            <a:spLocks noGrp="1"/>
          </p:cNvSpPr>
          <p:nvPr>
            <p:ph idx="1"/>
          </p:nvPr>
        </p:nvSpPr>
        <p:spPr>
          <a:xfrm>
            <a:off x="264478" y="3611880"/>
            <a:ext cx="3726225" cy="1016544"/>
          </a:xfrm>
        </p:spPr>
        <p:txBody>
          <a:bodyPr>
            <a:normAutofit/>
          </a:bodyPr>
          <a:lstStyle/>
          <a:p>
            <a:pPr marL="92075" indent="-92075">
              <a:tabLst>
                <a:tab pos="92075" algn="l"/>
              </a:tabLst>
            </a:pPr>
            <a:r>
              <a:rPr lang="en-US" sz="1100" b="1" dirty="0"/>
              <a:t>FG storage elements </a:t>
            </a:r>
            <a:r>
              <a:rPr lang="en-US" sz="1100" dirty="0"/>
              <a:t>(made of conductive polysilicon) are separated between cells</a:t>
            </a:r>
          </a:p>
          <a:p>
            <a:pPr marL="92075" indent="-92075">
              <a:tabLst>
                <a:tab pos="92075" algn="l"/>
              </a:tabLst>
            </a:pPr>
            <a:r>
              <a:rPr lang="en-US" sz="1100" dirty="0"/>
              <a:t>The cells are formed outside the pillar holes, so the diameter of the pillar etching is aligned with the final channel diameter of the string</a:t>
            </a:r>
          </a:p>
          <a:p>
            <a:endParaRPr lang="it-IT" sz="1100" dirty="0"/>
          </a:p>
        </p:txBody>
      </p:sp>
      <p:sp>
        <p:nvSpPr>
          <p:cNvPr id="4" name="Segnaposto numero diapositiva 3">
            <a:extLst>
              <a:ext uri="{FF2B5EF4-FFF2-40B4-BE49-F238E27FC236}">
                <a16:creationId xmlns:a16="http://schemas.microsoft.com/office/drawing/2014/main" id="{33C813AE-BEB5-99C8-655F-FEC18BE74683}"/>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Segnaposto piè di pagina 4">
            <a:extLst>
              <a:ext uri="{FF2B5EF4-FFF2-40B4-BE49-F238E27FC236}">
                <a16:creationId xmlns:a16="http://schemas.microsoft.com/office/drawing/2014/main" id="{3FA2E3EB-0104-ADBB-A56B-A7599C5B2BC5}"/>
              </a:ext>
            </a:extLst>
          </p:cNvPr>
          <p:cNvSpPr>
            <a:spLocks noGrp="1"/>
          </p:cNvSpPr>
          <p:nvPr>
            <p:ph type="ftr" sz="quarter" idx="3"/>
          </p:nvPr>
        </p:nvSpPr>
        <p:spPr/>
        <p:txBody>
          <a:bodyPr/>
          <a:lstStyle/>
          <a:p>
            <a:r>
              <a:rPr lang="en-GB"/>
              <a:t>RADNEXT 2nd Annual Meeting – 9-10 May 2023</a:t>
            </a:r>
            <a:endParaRPr lang="en-US" dirty="0"/>
          </a:p>
        </p:txBody>
      </p:sp>
      <p:sp>
        <p:nvSpPr>
          <p:cNvPr id="6" name="Ovale 5">
            <a:extLst>
              <a:ext uri="{FF2B5EF4-FFF2-40B4-BE49-F238E27FC236}">
                <a16:creationId xmlns:a16="http://schemas.microsoft.com/office/drawing/2014/main" id="{062489B2-33B9-9BC3-61F7-2AB29ED87FA0}"/>
              </a:ext>
            </a:extLst>
          </p:cNvPr>
          <p:cNvSpPr/>
          <p:nvPr/>
        </p:nvSpPr>
        <p:spPr>
          <a:xfrm>
            <a:off x="2851608" y="1585482"/>
            <a:ext cx="2648304" cy="1401289"/>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00" dirty="0">
                <a:solidFill>
                  <a:schemeClr val="tx1"/>
                </a:solidFill>
              </a:rPr>
              <a:t>Gate All Around structure: annular storage element between tunnel and blocking oxide</a:t>
            </a:r>
          </a:p>
        </p:txBody>
      </p:sp>
      <p:pic>
        <p:nvPicPr>
          <p:cNvPr id="7" name="Immagine 6">
            <a:extLst>
              <a:ext uri="{FF2B5EF4-FFF2-40B4-BE49-F238E27FC236}">
                <a16:creationId xmlns:a16="http://schemas.microsoft.com/office/drawing/2014/main" id="{59748AC0-F2F1-4757-D966-A5B6BD972801}"/>
              </a:ext>
            </a:extLst>
          </p:cNvPr>
          <p:cNvPicPr>
            <a:picLocks noChangeAspect="1"/>
          </p:cNvPicPr>
          <p:nvPr/>
        </p:nvPicPr>
        <p:blipFill rotWithShape="1">
          <a:blip r:embed="rId2"/>
          <a:srcRect l="9592" r="61122"/>
          <a:stretch/>
        </p:blipFill>
        <p:spPr>
          <a:xfrm>
            <a:off x="1416119" y="785841"/>
            <a:ext cx="1767614" cy="2586702"/>
          </a:xfrm>
          <a:prstGeom prst="rect">
            <a:avLst/>
          </a:prstGeom>
        </p:spPr>
      </p:pic>
      <p:pic>
        <p:nvPicPr>
          <p:cNvPr id="8" name="Immagine 7">
            <a:extLst>
              <a:ext uri="{FF2B5EF4-FFF2-40B4-BE49-F238E27FC236}">
                <a16:creationId xmlns:a16="http://schemas.microsoft.com/office/drawing/2014/main" id="{2A5846D1-2015-A168-ECBD-C5E3D2024A50}"/>
              </a:ext>
            </a:extLst>
          </p:cNvPr>
          <p:cNvPicPr>
            <a:picLocks noChangeAspect="1"/>
          </p:cNvPicPr>
          <p:nvPr/>
        </p:nvPicPr>
        <p:blipFill rotWithShape="1">
          <a:blip r:embed="rId2"/>
          <a:srcRect l="53969"/>
          <a:stretch/>
        </p:blipFill>
        <p:spPr>
          <a:xfrm>
            <a:off x="5079576" y="782017"/>
            <a:ext cx="2778288" cy="2586702"/>
          </a:xfrm>
          <a:prstGeom prst="rect">
            <a:avLst/>
          </a:prstGeom>
        </p:spPr>
      </p:pic>
      <p:sp>
        <p:nvSpPr>
          <p:cNvPr id="9" name="CasellaDiTesto 8">
            <a:extLst>
              <a:ext uri="{FF2B5EF4-FFF2-40B4-BE49-F238E27FC236}">
                <a16:creationId xmlns:a16="http://schemas.microsoft.com/office/drawing/2014/main" id="{D3A56F56-06D0-7E32-039D-C3EE4DAB4D7A}"/>
              </a:ext>
            </a:extLst>
          </p:cNvPr>
          <p:cNvSpPr txBox="1"/>
          <p:nvPr/>
        </p:nvSpPr>
        <p:spPr>
          <a:xfrm>
            <a:off x="3255958" y="772139"/>
            <a:ext cx="2016899" cy="252000"/>
          </a:xfrm>
          <a:prstGeom prst="rect">
            <a:avLst/>
          </a:prstGeom>
          <a:solidFill>
            <a:schemeClr val="bg1"/>
          </a:solidFill>
        </p:spPr>
        <p:txBody>
          <a:bodyPr wrap="none" rtlCol="0">
            <a:spAutoFit/>
          </a:bodyPr>
          <a:lstStyle/>
          <a:p>
            <a:r>
              <a:rPr lang="it-IT" sz="1400" dirty="0" err="1">
                <a:solidFill>
                  <a:srgbClr val="00B0F0"/>
                </a:solidFill>
              </a:rPr>
              <a:t>Etch</a:t>
            </a:r>
            <a:r>
              <a:rPr lang="it-IT" sz="1400" dirty="0">
                <a:solidFill>
                  <a:srgbClr val="00B0F0"/>
                </a:solidFill>
              </a:rPr>
              <a:t> </a:t>
            </a:r>
            <a:r>
              <a:rPr lang="it-IT" sz="1400" dirty="0" err="1">
                <a:solidFill>
                  <a:srgbClr val="00B0F0"/>
                </a:solidFill>
              </a:rPr>
              <a:t>Process</a:t>
            </a:r>
            <a:r>
              <a:rPr lang="it-IT" sz="1400" dirty="0">
                <a:solidFill>
                  <a:srgbClr val="00B0F0"/>
                </a:solidFill>
              </a:rPr>
              <a:t> </a:t>
            </a:r>
            <a:r>
              <a:rPr lang="it-IT" sz="1400" dirty="0" err="1">
                <a:solidFill>
                  <a:srgbClr val="00B0F0"/>
                </a:solidFill>
              </a:rPr>
              <a:t>Diameter</a:t>
            </a:r>
            <a:endParaRPr lang="it-IT" sz="1400" dirty="0">
              <a:solidFill>
                <a:srgbClr val="00B0F0"/>
              </a:solidFill>
            </a:endParaRPr>
          </a:p>
        </p:txBody>
      </p:sp>
      <p:sp>
        <p:nvSpPr>
          <p:cNvPr id="10" name="CasellaDiTesto 9">
            <a:extLst>
              <a:ext uri="{FF2B5EF4-FFF2-40B4-BE49-F238E27FC236}">
                <a16:creationId xmlns:a16="http://schemas.microsoft.com/office/drawing/2014/main" id="{3FBA200A-CE85-7716-17F2-F5D6CBB8EEA1}"/>
              </a:ext>
            </a:extLst>
          </p:cNvPr>
          <p:cNvSpPr txBox="1"/>
          <p:nvPr/>
        </p:nvSpPr>
        <p:spPr>
          <a:xfrm>
            <a:off x="3271763" y="1023133"/>
            <a:ext cx="1908000" cy="252000"/>
          </a:xfrm>
          <a:prstGeom prst="rect">
            <a:avLst/>
          </a:prstGeom>
          <a:solidFill>
            <a:schemeClr val="bg1"/>
          </a:solidFill>
        </p:spPr>
        <p:txBody>
          <a:bodyPr wrap="square" rtlCol="0">
            <a:spAutoFit/>
          </a:bodyPr>
          <a:lstStyle/>
          <a:p>
            <a:r>
              <a:rPr lang="it-IT" sz="1400" dirty="0">
                <a:solidFill>
                  <a:srgbClr val="78B832"/>
                </a:solidFill>
              </a:rPr>
              <a:t>Channel </a:t>
            </a:r>
            <a:r>
              <a:rPr lang="it-IT" sz="1400" dirty="0" err="1">
                <a:solidFill>
                  <a:srgbClr val="78B832"/>
                </a:solidFill>
              </a:rPr>
              <a:t>Diameter</a:t>
            </a:r>
            <a:endParaRPr lang="it-IT" sz="1400" dirty="0">
              <a:solidFill>
                <a:srgbClr val="78B832"/>
              </a:solidFill>
            </a:endParaRPr>
          </a:p>
        </p:txBody>
      </p:sp>
      <p:sp>
        <p:nvSpPr>
          <p:cNvPr id="11" name="CasellaDiTesto 10">
            <a:extLst>
              <a:ext uri="{FF2B5EF4-FFF2-40B4-BE49-F238E27FC236}">
                <a16:creationId xmlns:a16="http://schemas.microsoft.com/office/drawing/2014/main" id="{634001E0-1F1C-E054-0041-5FE3F589E133}"/>
              </a:ext>
            </a:extLst>
          </p:cNvPr>
          <p:cNvSpPr txBox="1"/>
          <p:nvPr/>
        </p:nvSpPr>
        <p:spPr>
          <a:xfrm>
            <a:off x="368102" y="2104108"/>
            <a:ext cx="1013869" cy="523220"/>
          </a:xfrm>
          <a:prstGeom prst="rect">
            <a:avLst/>
          </a:prstGeom>
          <a:solidFill>
            <a:schemeClr val="bg1"/>
          </a:solidFill>
        </p:spPr>
        <p:txBody>
          <a:bodyPr wrap="square" rtlCol="0">
            <a:spAutoFit/>
          </a:bodyPr>
          <a:lstStyle/>
          <a:p>
            <a:r>
              <a:rPr lang="it-IT" sz="1400" dirty="0">
                <a:solidFill>
                  <a:srgbClr val="7030A0"/>
                </a:solidFill>
              </a:rPr>
              <a:t>Poly Gate (word line)</a:t>
            </a:r>
          </a:p>
        </p:txBody>
      </p:sp>
      <p:sp>
        <p:nvSpPr>
          <p:cNvPr id="12" name="CasellaDiTesto 11">
            <a:extLst>
              <a:ext uri="{FF2B5EF4-FFF2-40B4-BE49-F238E27FC236}">
                <a16:creationId xmlns:a16="http://schemas.microsoft.com/office/drawing/2014/main" id="{C380BF2B-1ED6-D31B-0B8F-C2912EE28093}"/>
              </a:ext>
            </a:extLst>
          </p:cNvPr>
          <p:cNvSpPr txBox="1"/>
          <p:nvPr/>
        </p:nvSpPr>
        <p:spPr>
          <a:xfrm>
            <a:off x="7244330" y="2245366"/>
            <a:ext cx="1227068" cy="523220"/>
          </a:xfrm>
          <a:prstGeom prst="rect">
            <a:avLst/>
          </a:prstGeom>
          <a:solidFill>
            <a:schemeClr val="bg1"/>
          </a:solidFill>
        </p:spPr>
        <p:txBody>
          <a:bodyPr wrap="square" rtlCol="0">
            <a:spAutoFit/>
          </a:bodyPr>
          <a:lstStyle/>
          <a:p>
            <a:r>
              <a:rPr lang="it-IT" sz="1400" dirty="0">
                <a:solidFill>
                  <a:srgbClr val="7030A0"/>
                </a:solidFill>
              </a:rPr>
              <a:t>Metal Gate (word line)</a:t>
            </a:r>
          </a:p>
        </p:txBody>
      </p:sp>
      <p:sp>
        <p:nvSpPr>
          <p:cNvPr id="13" name="CasellaDiTesto 12">
            <a:extLst>
              <a:ext uri="{FF2B5EF4-FFF2-40B4-BE49-F238E27FC236}">
                <a16:creationId xmlns:a16="http://schemas.microsoft.com/office/drawing/2014/main" id="{E3E3F7F5-6877-0BBC-9180-B44CD42F2B48}"/>
              </a:ext>
            </a:extLst>
          </p:cNvPr>
          <p:cNvSpPr txBox="1"/>
          <p:nvPr/>
        </p:nvSpPr>
        <p:spPr>
          <a:xfrm>
            <a:off x="6702922" y="1270232"/>
            <a:ext cx="2340000" cy="307777"/>
          </a:xfrm>
          <a:prstGeom prst="rect">
            <a:avLst/>
          </a:prstGeom>
          <a:solidFill>
            <a:schemeClr val="bg1"/>
          </a:solidFill>
        </p:spPr>
        <p:txBody>
          <a:bodyPr wrap="square" rtlCol="0">
            <a:spAutoFit/>
          </a:bodyPr>
          <a:lstStyle/>
          <a:p>
            <a:r>
              <a:rPr lang="en-US" sz="1400" dirty="0">
                <a:solidFill>
                  <a:srgbClr val="FF0000"/>
                </a:solidFill>
                <a:latin typeface="+mn-lt"/>
              </a:rPr>
              <a:t>Silicon-nitride </a:t>
            </a:r>
            <a:r>
              <a:rPr lang="it-IT" sz="1400" dirty="0">
                <a:solidFill>
                  <a:srgbClr val="FF0000"/>
                </a:solidFill>
              </a:rPr>
              <a:t>storage </a:t>
            </a:r>
            <a:r>
              <a:rPr lang="it-IT" sz="1400" dirty="0" err="1">
                <a:solidFill>
                  <a:srgbClr val="FF0000"/>
                </a:solidFill>
              </a:rPr>
              <a:t>layer</a:t>
            </a:r>
            <a:endParaRPr lang="it-IT" sz="1400" dirty="0">
              <a:solidFill>
                <a:srgbClr val="FF0000"/>
              </a:solidFill>
            </a:endParaRPr>
          </a:p>
        </p:txBody>
      </p:sp>
      <p:sp>
        <p:nvSpPr>
          <p:cNvPr id="14" name="CasellaDiTesto 13">
            <a:extLst>
              <a:ext uri="{FF2B5EF4-FFF2-40B4-BE49-F238E27FC236}">
                <a16:creationId xmlns:a16="http://schemas.microsoft.com/office/drawing/2014/main" id="{2408DE56-043D-0913-E78C-075C2B10F20F}"/>
              </a:ext>
            </a:extLst>
          </p:cNvPr>
          <p:cNvSpPr txBox="1"/>
          <p:nvPr/>
        </p:nvSpPr>
        <p:spPr>
          <a:xfrm>
            <a:off x="645424" y="799720"/>
            <a:ext cx="1404000" cy="584775"/>
          </a:xfrm>
          <a:prstGeom prst="rect">
            <a:avLst/>
          </a:prstGeom>
          <a:noFill/>
        </p:spPr>
        <p:txBody>
          <a:bodyPr wrap="square">
            <a:spAutoFit/>
          </a:bodyPr>
          <a:lstStyle/>
          <a:p>
            <a:pPr algn="ctr"/>
            <a:r>
              <a:rPr lang="en-US" sz="1600" dirty="0">
                <a:solidFill>
                  <a:srgbClr val="981936"/>
                </a:solidFill>
              </a:rPr>
              <a:t>Floating Gate (FG)</a:t>
            </a:r>
            <a:endParaRPr lang="it-IT" sz="1600" dirty="0">
              <a:solidFill>
                <a:srgbClr val="981936"/>
              </a:solidFill>
            </a:endParaRPr>
          </a:p>
        </p:txBody>
      </p:sp>
      <p:sp>
        <p:nvSpPr>
          <p:cNvPr id="15" name="CasellaDiTesto 14">
            <a:extLst>
              <a:ext uri="{FF2B5EF4-FFF2-40B4-BE49-F238E27FC236}">
                <a16:creationId xmlns:a16="http://schemas.microsoft.com/office/drawing/2014/main" id="{31FCA382-7AB1-0758-A945-A0582FC18FE6}"/>
              </a:ext>
            </a:extLst>
          </p:cNvPr>
          <p:cNvSpPr txBox="1"/>
          <p:nvPr/>
        </p:nvSpPr>
        <p:spPr>
          <a:xfrm>
            <a:off x="6636786" y="778141"/>
            <a:ext cx="1908000" cy="584775"/>
          </a:xfrm>
          <a:prstGeom prst="rect">
            <a:avLst/>
          </a:prstGeom>
          <a:noFill/>
        </p:spPr>
        <p:txBody>
          <a:bodyPr wrap="square">
            <a:spAutoFit/>
          </a:bodyPr>
          <a:lstStyle/>
          <a:p>
            <a:pPr algn="ctr"/>
            <a:r>
              <a:rPr lang="en-US" sz="1600" dirty="0">
                <a:solidFill>
                  <a:srgbClr val="981936"/>
                </a:solidFill>
              </a:rPr>
              <a:t>Replacement Gate (RG)</a:t>
            </a:r>
            <a:endParaRPr lang="it-IT" sz="1600" dirty="0">
              <a:solidFill>
                <a:srgbClr val="981936"/>
              </a:solidFill>
            </a:endParaRPr>
          </a:p>
        </p:txBody>
      </p:sp>
      <p:cxnSp>
        <p:nvCxnSpPr>
          <p:cNvPr id="16" name="Connettore 2 15">
            <a:extLst>
              <a:ext uri="{FF2B5EF4-FFF2-40B4-BE49-F238E27FC236}">
                <a16:creationId xmlns:a16="http://schemas.microsoft.com/office/drawing/2014/main" id="{1BE17011-FD2C-AFC0-019D-CEC00973F01C}"/>
              </a:ext>
            </a:extLst>
          </p:cNvPr>
          <p:cNvCxnSpPr>
            <a:cxnSpLocks/>
          </p:cNvCxnSpPr>
          <p:nvPr/>
        </p:nvCxnSpPr>
        <p:spPr>
          <a:xfrm flipV="1">
            <a:off x="1414820" y="2564994"/>
            <a:ext cx="602511" cy="33891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8E4F1229-78E1-6A10-B5AF-768301936165}"/>
              </a:ext>
            </a:extLst>
          </p:cNvPr>
          <p:cNvSpPr txBox="1"/>
          <p:nvPr/>
        </p:nvSpPr>
        <p:spPr>
          <a:xfrm>
            <a:off x="269532" y="2710296"/>
            <a:ext cx="1260000" cy="523220"/>
          </a:xfrm>
          <a:prstGeom prst="rect">
            <a:avLst/>
          </a:prstGeom>
          <a:solidFill>
            <a:schemeClr val="bg1"/>
          </a:solidFill>
        </p:spPr>
        <p:txBody>
          <a:bodyPr wrap="square" rtlCol="0">
            <a:spAutoFit/>
          </a:bodyPr>
          <a:lstStyle/>
          <a:p>
            <a:pPr algn="ctr"/>
            <a:r>
              <a:rPr lang="it-IT" sz="1400" dirty="0" err="1">
                <a:solidFill>
                  <a:srgbClr val="FF0000"/>
                </a:solidFill>
              </a:rPr>
              <a:t>Polysilicon</a:t>
            </a:r>
            <a:r>
              <a:rPr lang="it-IT" sz="1400" dirty="0">
                <a:solidFill>
                  <a:srgbClr val="FF0000"/>
                </a:solidFill>
              </a:rPr>
              <a:t> storage </a:t>
            </a:r>
            <a:r>
              <a:rPr lang="it-IT" sz="1400" dirty="0" err="1">
                <a:solidFill>
                  <a:srgbClr val="FF0000"/>
                </a:solidFill>
              </a:rPr>
              <a:t>layer</a:t>
            </a:r>
            <a:endParaRPr lang="it-IT" sz="1400" dirty="0">
              <a:solidFill>
                <a:srgbClr val="FF0000"/>
              </a:solidFill>
            </a:endParaRPr>
          </a:p>
        </p:txBody>
      </p:sp>
      <p:sp>
        <p:nvSpPr>
          <p:cNvPr id="18" name="CasellaDiTesto 17">
            <a:extLst>
              <a:ext uri="{FF2B5EF4-FFF2-40B4-BE49-F238E27FC236}">
                <a16:creationId xmlns:a16="http://schemas.microsoft.com/office/drawing/2014/main" id="{9D74EF08-C876-1F17-FC44-2BD299A58E1E}"/>
              </a:ext>
            </a:extLst>
          </p:cNvPr>
          <p:cNvSpPr txBox="1"/>
          <p:nvPr/>
        </p:nvSpPr>
        <p:spPr>
          <a:xfrm>
            <a:off x="264477" y="1557335"/>
            <a:ext cx="1260000" cy="523220"/>
          </a:xfrm>
          <a:prstGeom prst="rect">
            <a:avLst/>
          </a:prstGeom>
          <a:solidFill>
            <a:schemeClr val="bg1"/>
          </a:solidFill>
        </p:spPr>
        <p:txBody>
          <a:bodyPr wrap="square" rtlCol="0">
            <a:spAutoFit/>
          </a:bodyPr>
          <a:lstStyle/>
          <a:p>
            <a:pPr algn="ctr"/>
            <a:r>
              <a:rPr lang="it-IT" sz="1400" dirty="0" err="1"/>
              <a:t>Floating</a:t>
            </a:r>
            <a:r>
              <a:rPr lang="it-IT" sz="1400" dirty="0"/>
              <a:t> Gate </a:t>
            </a:r>
            <a:r>
              <a:rPr lang="it-IT" sz="1400" dirty="0" err="1"/>
              <a:t>separation</a:t>
            </a:r>
            <a:endParaRPr lang="it-IT" sz="1400" dirty="0"/>
          </a:p>
        </p:txBody>
      </p:sp>
      <p:cxnSp>
        <p:nvCxnSpPr>
          <p:cNvPr id="19" name="Connettore 2 18">
            <a:extLst>
              <a:ext uri="{FF2B5EF4-FFF2-40B4-BE49-F238E27FC236}">
                <a16:creationId xmlns:a16="http://schemas.microsoft.com/office/drawing/2014/main" id="{1BDCFF91-79F0-55BA-F4ED-AD95979834CC}"/>
              </a:ext>
            </a:extLst>
          </p:cNvPr>
          <p:cNvCxnSpPr>
            <a:cxnSpLocks/>
          </p:cNvCxnSpPr>
          <p:nvPr/>
        </p:nvCxnSpPr>
        <p:spPr>
          <a:xfrm flipH="1" flipV="1">
            <a:off x="6334189" y="1658169"/>
            <a:ext cx="1137765" cy="5851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a:extLst>
              <a:ext uri="{FF2B5EF4-FFF2-40B4-BE49-F238E27FC236}">
                <a16:creationId xmlns:a16="http://schemas.microsoft.com/office/drawing/2014/main" id="{D8928D02-8E94-F9AD-2D64-7C309FBD41C0}"/>
              </a:ext>
            </a:extLst>
          </p:cNvPr>
          <p:cNvSpPr txBox="1"/>
          <p:nvPr/>
        </p:nvSpPr>
        <p:spPr>
          <a:xfrm>
            <a:off x="7490772" y="1562793"/>
            <a:ext cx="1455108" cy="307777"/>
          </a:xfrm>
          <a:prstGeom prst="rect">
            <a:avLst/>
          </a:prstGeom>
          <a:solidFill>
            <a:schemeClr val="bg1"/>
          </a:solidFill>
        </p:spPr>
        <p:txBody>
          <a:bodyPr wrap="square" rtlCol="0">
            <a:spAutoFit/>
          </a:bodyPr>
          <a:lstStyle/>
          <a:p>
            <a:r>
              <a:rPr lang="it-IT" sz="1400" dirty="0">
                <a:solidFill>
                  <a:srgbClr val="78B832"/>
                </a:solidFill>
              </a:rPr>
              <a:t>Channel </a:t>
            </a:r>
            <a:r>
              <a:rPr lang="it-IT" sz="1400" dirty="0" err="1">
                <a:solidFill>
                  <a:srgbClr val="78B832"/>
                </a:solidFill>
              </a:rPr>
              <a:t>poly</a:t>
            </a:r>
            <a:r>
              <a:rPr lang="it-IT" sz="1400" dirty="0">
                <a:solidFill>
                  <a:srgbClr val="78B832"/>
                </a:solidFill>
              </a:rPr>
              <a:t> Si</a:t>
            </a:r>
          </a:p>
        </p:txBody>
      </p:sp>
      <p:cxnSp>
        <p:nvCxnSpPr>
          <p:cNvPr id="21" name="Connettore 2 20">
            <a:extLst>
              <a:ext uri="{FF2B5EF4-FFF2-40B4-BE49-F238E27FC236}">
                <a16:creationId xmlns:a16="http://schemas.microsoft.com/office/drawing/2014/main" id="{23594C4B-B7A0-AE46-B269-AD0DC0EE10FE}"/>
              </a:ext>
            </a:extLst>
          </p:cNvPr>
          <p:cNvCxnSpPr>
            <a:cxnSpLocks/>
          </p:cNvCxnSpPr>
          <p:nvPr/>
        </p:nvCxnSpPr>
        <p:spPr>
          <a:xfrm flipH="1" flipV="1">
            <a:off x="2386857" y="3082147"/>
            <a:ext cx="1137765" cy="58513"/>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CasellaDiTesto 21">
            <a:extLst>
              <a:ext uri="{FF2B5EF4-FFF2-40B4-BE49-F238E27FC236}">
                <a16:creationId xmlns:a16="http://schemas.microsoft.com/office/drawing/2014/main" id="{BA4D2A08-3AEE-6B4B-12B8-721A81728192}"/>
              </a:ext>
            </a:extLst>
          </p:cNvPr>
          <p:cNvSpPr txBox="1"/>
          <p:nvPr/>
        </p:nvSpPr>
        <p:spPr>
          <a:xfrm>
            <a:off x="3543440" y="2986771"/>
            <a:ext cx="1455108" cy="307777"/>
          </a:xfrm>
          <a:prstGeom prst="rect">
            <a:avLst/>
          </a:prstGeom>
          <a:solidFill>
            <a:schemeClr val="bg1"/>
          </a:solidFill>
        </p:spPr>
        <p:txBody>
          <a:bodyPr wrap="square" rtlCol="0">
            <a:spAutoFit/>
          </a:bodyPr>
          <a:lstStyle/>
          <a:p>
            <a:r>
              <a:rPr lang="it-IT" sz="1400" dirty="0">
                <a:solidFill>
                  <a:srgbClr val="78B832"/>
                </a:solidFill>
              </a:rPr>
              <a:t>Channel </a:t>
            </a:r>
            <a:r>
              <a:rPr lang="it-IT" sz="1400" dirty="0" err="1">
                <a:solidFill>
                  <a:srgbClr val="78B832"/>
                </a:solidFill>
              </a:rPr>
              <a:t>poly</a:t>
            </a:r>
            <a:r>
              <a:rPr lang="it-IT" sz="1400" dirty="0">
                <a:solidFill>
                  <a:srgbClr val="78B832"/>
                </a:solidFill>
              </a:rPr>
              <a:t> Si</a:t>
            </a:r>
          </a:p>
        </p:txBody>
      </p:sp>
      <p:sp>
        <p:nvSpPr>
          <p:cNvPr id="24" name="CasellaDiTesto 23">
            <a:extLst>
              <a:ext uri="{FF2B5EF4-FFF2-40B4-BE49-F238E27FC236}">
                <a16:creationId xmlns:a16="http://schemas.microsoft.com/office/drawing/2014/main" id="{0B637153-F163-FAE9-AE0F-71EE485BF29B}"/>
              </a:ext>
            </a:extLst>
          </p:cNvPr>
          <p:cNvSpPr txBox="1"/>
          <p:nvPr/>
        </p:nvSpPr>
        <p:spPr>
          <a:xfrm>
            <a:off x="4208734" y="3611879"/>
            <a:ext cx="4670787" cy="1282969"/>
          </a:xfrm>
          <a:prstGeom prst="rect">
            <a:avLst/>
          </a:prstGeom>
        </p:spPr>
        <p:txBody>
          <a:bodyPr vert="horz">
            <a:normAutofit/>
          </a:bodyPr>
          <a:lstStyle>
            <a:lvl1pPr marL="92075" indent="-92075">
              <a:spcBef>
                <a:spcPct val="20000"/>
              </a:spcBef>
              <a:buClr>
                <a:schemeClr val="tx1"/>
              </a:buClr>
              <a:buSzPct val="80000"/>
              <a:buFont typeface="Arial"/>
              <a:buChar char="•"/>
              <a:tabLst>
                <a:tab pos="92075" algn="l"/>
              </a:tabLst>
              <a:defRPr kumimoji="0" sz="1100"/>
            </a:lvl1pPr>
            <a:lvl2pPr marL="905256" indent="-457200">
              <a:spcBef>
                <a:spcPct val="20000"/>
              </a:spcBef>
              <a:buClr>
                <a:schemeClr val="tx1"/>
              </a:buClr>
              <a:buSzPct val="90000"/>
              <a:buFont typeface="Arial"/>
              <a:buChar char="•"/>
              <a:defRPr kumimoji="0" sz="1500"/>
            </a:lvl2pPr>
            <a:lvl3pPr marL="1092708" indent="-342900">
              <a:spcBef>
                <a:spcPct val="20000"/>
              </a:spcBef>
              <a:buClr>
                <a:schemeClr val="tx1"/>
              </a:buClr>
              <a:buSzPct val="85000"/>
              <a:buFont typeface="Arial"/>
              <a:buChar char="•"/>
              <a:defRPr kumimoji="0" sz="1400"/>
            </a:lvl3pPr>
            <a:lvl4pPr marL="1385316" indent="-342900">
              <a:spcBef>
                <a:spcPct val="20000"/>
              </a:spcBef>
              <a:buClr>
                <a:schemeClr val="tx1"/>
              </a:buClr>
              <a:buSzPct val="90000"/>
              <a:buFont typeface="Arial"/>
              <a:buChar char="•"/>
              <a:defRPr kumimoji="0" sz="1300"/>
            </a:lvl4pPr>
            <a:lvl5pPr marL="1650492" indent="-342900">
              <a:spcBef>
                <a:spcPct val="20000"/>
              </a:spcBef>
              <a:buClr>
                <a:schemeClr val="tx1"/>
              </a:buClr>
              <a:buSzPct val="100000"/>
              <a:buFont typeface="Arial"/>
              <a:buChar char="•"/>
              <a:defRPr kumimoji="0" sz="12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pPr marL="534988" lvl="1" indent="-87313" defTabSz="534988">
              <a:tabLst>
                <a:tab pos="534988" algn="l"/>
              </a:tabLst>
            </a:pPr>
            <a:r>
              <a:rPr lang="en-US" sz="1100" dirty="0" err="1"/>
              <a:t>SiN</a:t>
            </a:r>
            <a:r>
              <a:rPr lang="en-US" sz="1100" dirty="0"/>
              <a:t> storage layer is shared, continuous among </a:t>
            </a:r>
            <a:r>
              <a:rPr lang="en-US" sz="1100" b="1" dirty="0"/>
              <a:t>CT cells</a:t>
            </a:r>
          </a:p>
          <a:p>
            <a:pPr marL="534988" lvl="1" indent="-87313" defTabSz="534988">
              <a:tabLst>
                <a:tab pos="534988" algn="l"/>
              </a:tabLst>
            </a:pPr>
            <a:r>
              <a:rPr lang="en-US" sz="1100" dirty="0"/>
              <a:t>The diameter of the pillar holes for etching can be larger than the channel diameter, advantageous for tall pillars</a:t>
            </a:r>
          </a:p>
          <a:p>
            <a:pPr marL="534988" lvl="1" indent="-87313" defTabSz="534988">
              <a:tabLst>
                <a:tab pos="534988" algn="l"/>
              </a:tabLst>
            </a:pPr>
            <a:r>
              <a:rPr lang="en-US" sz="1100" dirty="0"/>
              <a:t>The word line is formed by tungsten by replacing the sacrificial nitride films stacked originally (replacement gate technology)</a:t>
            </a:r>
            <a:endParaRPr lang="it-IT" sz="1100" dirty="0"/>
          </a:p>
        </p:txBody>
      </p:sp>
    </p:spTree>
    <p:extLst>
      <p:ext uri="{BB962C8B-B14F-4D97-AF65-F5344CB8AC3E}">
        <p14:creationId xmlns:p14="http://schemas.microsoft.com/office/powerpoint/2010/main" val="5348531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F4B437-9C12-2F39-859B-A984C7C4DA79}"/>
              </a:ext>
            </a:extLst>
          </p:cNvPr>
          <p:cNvSpPr>
            <a:spLocks noGrp="1"/>
          </p:cNvSpPr>
          <p:nvPr>
            <p:ph type="title"/>
          </p:nvPr>
        </p:nvSpPr>
        <p:spPr/>
        <p:txBody>
          <a:bodyPr/>
          <a:lstStyle/>
          <a:p>
            <a:r>
              <a:rPr lang="it-IT" dirty="0"/>
              <a:t>Scaling of 3D </a:t>
            </a:r>
            <a:r>
              <a:rPr lang="it-IT" dirty="0" err="1"/>
              <a:t>NAND</a:t>
            </a:r>
            <a:r>
              <a:rPr lang="it-IT" dirty="0"/>
              <a:t> Flash</a:t>
            </a:r>
          </a:p>
        </p:txBody>
      </p:sp>
      <p:sp>
        <p:nvSpPr>
          <p:cNvPr id="3" name="Segnaposto contenuto 2">
            <a:extLst>
              <a:ext uri="{FF2B5EF4-FFF2-40B4-BE49-F238E27FC236}">
                <a16:creationId xmlns:a16="http://schemas.microsoft.com/office/drawing/2014/main" id="{8CA2006B-6ED5-86C5-C24F-240C91CF1B81}"/>
              </a:ext>
            </a:extLst>
          </p:cNvPr>
          <p:cNvSpPr>
            <a:spLocks noGrp="1"/>
          </p:cNvSpPr>
          <p:nvPr>
            <p:ph idx="1"/>
          </p:nvPr>
        </p:nvSpPr>
        <p:spPr>
          <a:xfrm>
            <a:off x="4265025" y="994205"/>
            <a:ext cx="4389116" cy="3568998"/>
          </a:xfrm>
        </p:spPr>
        <p:txBody>
          <a:bodyPr>
            <a:normAutofit/>
          </a:bodyPr>
          <a:lstStyle/>
          <a:p>
            <a:r>
              <a:rPr lang="en-US" dirty="0"/>
              <a:t>Two possible approaches to </a:t>
            </a:r>
            <a:r>
              <a:rPr lang="en-US" b="1" dirty="0"/>
              <a:t>increase the density</a:t>
            </a:r>
            <a:r>
              <a:rPr lang="en-US" dirty="0"/>
              <a:t> of 3D Flash array </a:t>
            </a:r>
          </a:p>
          <a:p>
            <a:pPr lvl="1">
              <a:buFont typeface="+mj-lt"/>
              <a:buAutoNum type="arabicParenR"/>
            </a:pPr>
            <a:r>
              <a:rPr lang="en-US" sz="1400" dirty="0"/>
              <a:t>Act on </a:t>
            </a:r>
            <a:r>
              <a:rPr lang="en-US" sz="1400" dirty="0" err="1"/>
              <a:t>xy</a:t>
            </a:r>
            <a:r>
              <a:rPr lang="en-US" sz="1400" dirty="0"/>
              <a:t> plane: reduction of the cell feature size </a:t>
            </a:r>
          </a:p>
          <a:p>
            <a:pPr lvl="1">
              <a:buFont typeface="+mj-lt"/>
              <a:buAutoNum type="arabicParenR"/>
            </a:pPr>
            <a:r>
              <a:rPr lang="en-US" sz="1400" dirty="0"/>
              <a:t>Act in z-direction: increase the number of stacked layers (preferred strategy, minimizes the technological and electrical issues associated with taller pillars)</a:t>
            </a:r>
          </a:p>
          <a:p>
            <a:r>
              <a:rPr lang="en-US" dirty="0"/>
              <a:t>Tier pitch is the word line period (distance between adjacent WLs)</a:t>
            </a:r>
          </a:p>
          <a:p>
            <a:r>
              <a:rPr lang="en-US" b="1" dirty="0"/>
              <a:t>Tier pitch scaling </a:t>
            </a:r>
            <a:r>
              <a:rPr lang="en-US" dirty="0"/>
              <a:t>leads to higher electric fields between adjacent cells and therefore stronger disturbs</a:t>
            </a:r>
            <a:endParaRPr lang="it-IT" dirty="0"/>
          </a:p>
        </p:txBody>
      </p:sp>
      <p:sp>
        <p:nvSpPr>
          <p:cNvPr id="4" name="Segnaposto numero diapositiva 3">
            <a:extLst>
              <a:ext uri="{FF2B5EF4-FFF2-40B4-BE49-F238E27FC236}">
                <a16:creationId xmlns:a16="http://schemas.microsoft.com/office/drawing/2014/main" id="{CBE20C98-FB4C-5B2F-069A-4EEB453399E9}"/>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Segnaposto piè di pagina 4">
            <a:extLst>
              <a:ext uri="{FF2B5EF4-FFF2-40B4-BE49-F238E27FC236}">
                <a16:creationId xmlns:a16="http://schemas.microsoft.com/office/drawing/2014/main" id="{DD84E4B1-6B9B-ED08-C876-148D6EBB47DB}"/>
              </a:ext>
            </a:extLst>
          </p:cNvPr>
          <p:cNvSpPr>
            <a:spLocks noGrp="1"/>
          </p:cNvSpPr>
          <p:nvPr>
            <p:ph type="ftr" sz="quarter" idx="3"/>
          </p:nvPr>
        </p:nvSpPr>
        <p:spPr/>
        <p:txBody>
          <a:bodyPr/>
          <a:lstStyle/>
          <a:p>
            <a:r>
              <a:rPr lang="en-GB"/>
              <a:t>RADNEXT 2nd Annual Meeting – 9-10 May 2023</a:t>
            </a:r>
            <a:endParaRPr lang="en-US" dirty="0"/>
          </a:p>
        </p:txBody>
      </p:sp>
      <p:pic>
        <p:nvPicPr>
          <p:cNvPr id="8" name="Immagine 7">
            <a:extLst>
              <a:ext uri="{FF2B5EF4-FFF2-40B4-BE49-F238E27FC236}">
                <a16:creationId xmlns:a16="http://schemas.microsoft.com/office/drawing/2014/main" id="{97381F76-090C-179A-0C72-80A8AEE2D67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2609" y="994204"/>
            <a:ext cx="4069218" cy="3455247"/>
          </a:xfrm>
          <a:prstGeom prst="rect">
            <a:avLst/>
          </a:prstGeom>
          <a:noFill/>
          <a:ln>
            <a:noFill/>
          </a:ln>
        </p:spPr>
      </p:pic>
    </p:spTree>
    <p:extLst>
      <p:ext uri="{BB962C8B-B14F-4D97-AF65-F5344CB8AC3E}">
        <p14:creationId xmlns:p14="http://schemas.microsoft.com/office/powerpoint/2010/main" val="504050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F4B437-9C12-2F39-859B-A984C7C4DA79}"/>
              </a:ext>
            </a:extLst>
          </p:cNvPr>
          <p:cNvSpPr>
            <a:spLocks noGrp="1"/>
          </p:cNvSpPr>
          <p:nvPr>
            <p:ph type="title"/>
          </p:nvPr>
        </p:nvSpPr>
        <p:spPr/>
        <p:txBody>
          <a:bodyPr/>
          <a:lstStyle/>
          <a:p>
            <a:r>
              <a:rPr lang="en-US" altLang="en-US" dirty="0"/>
              <a:t>Devices and Irradiation Details</a:t>
            </a:r>
            <a:endParaRPr lang="it-IT" dirty="0"/>
          </a:p>
        </p:txBody>
      </p:sp>
      <p:sp>
        <p:nvSpPr>
          <p:cNvPr id="3" name="Segnaposto contenuto 2">
            <a:extLst>
              <a:ext uri="{FF2B5EF4-FFF2-40B4-BE49-F238E27FC236}">
                <a16:creationId xmlns:a16="http://schemas.microsoft.com/office/drawing/2014/main" id="{8CA2006B-6ED5-86C5-C24F-240C91CF1B81}"/>
              </a:ext>
            </a:extLst>
          </p:cNvPr>
          <p:cNvSpPr>
            <a:spLocks noGrp="1"/>
          </p:cNvSpPr>
          <p:nvPr>
            <p:ph idx="1"/>
          </p:nvPr>
        </p:nvSpPr>
        <p:spPr>
          <a:xfrm>
            <a:off x="427287" y="994205"/>
            <a:ext cx="8311764" cy="3568998"/>
          </a:xfrm>
        </p:spPr>
        <p:txBody>
          <a:bodyPr>
            <a:normAutofit fontScale="85000" lnSpcReduction="10000"/>
          </a:bodyPr>
          <a:lstStyle/>
          <a:p>
            <a:pPr marL="273050" indent="-273050">
              <a:lnSpc>
                <a:spcPct val="110000"/>
              </a:lnSpc>
              <a:spcBef>
                <a:spcPts val="800"/>
              </a:spcBef>
              <a:defRPr/>
            </a:pPr>
            <a:r>
              <a:rPr lang="en-US" sz="2000" b="1" dirty="0">
                <a:solidFill>
                  <a:srgbClr val="00B050"/>
                </a:solidFill>
              </a:rPr>
              <a:t>Devices under test</a:t>
            </a:r>
            <a:endParaRPr lang="en-US" sz="2000" dirty="0"/>
          </a:p>
          <a:p>
            <a:pPr marL="536575" lvl="1" indent="-179388">
              <a:lnSpc>
                <a:spcPct val="110000"/>
              </a:lnSpc>
              <a:spcBef>
                <a:spcPts val="0"/>
              </a:spcBef>
              <a:defRPr/>
            </a:pPr>
            <a:r>
              <a:rPr lang="en-US" sz="1600" dirty="0">
                <a:solidFill>
                  <a:srgbClr val="00B050"/>
                </a:solidFill>
              </a:rPr>
              <a:t>Charge-trap based 3D NAND Flash</a:t>
            </a:r>
            <a:r>
              <a:rPr lang="en-US" sz="1600" dirty="0"/>
              <a:t>: gate-last cell array with a Silicon Nitride layer spanning the whole vertical pillar, band-engineered tunnel oxide, high-k blocking oxide, and tungsten </a:t>
            </a:r>
            <a:r>
              <a:rPr lang="en-US" sz="1600" dirty="0" err="1"/>
              <a:t>wordlines</a:t>
            </a:r>
            <a:r>
              <a:rPr lang="en-US" sz="1600" dirty="0"/>
              <a:t>, Triple-Level Cells (3 bits per cell) </a:t>
            </a:r>
          </a:p>
          <a:p>
            <a:pPr marL="536575" lvl="1" indent="-179388">
              <a:lnSpc>
                <a:spcPct val="110000"/>
              </a:lnSpc>
              <a:spcBef>
                <a:spcPts val="0"/>
              </a:spcBef>
              <a:defRPr/>
            </a:pPr>
            <a:r>
              <a:rPr lang="en-US" sz="1600" dirty="0"/>
              <a:t>Devices with </a:t>
            </a:r>
            <a:r>
              <a:rPr lang="en-US" sz="1600" dirty="0">
                <a:solidFill>
                  <a:srgbClr val="00B050"/>
                </a:solidFill>
              </a:rPr>
              <a:t>two different tier pitches </a:t>
            </a:r>
            <a:r>
              <a:rPr lang="en-US" sz="1600" dirty="0"/>
              <a:t>have been tested, with a difference of approximately 25%, Large Tier Pitch (</a:t>
            </a:r>
            <a:r>
              <a:rPr lang="en-US" sz="1600" dirty="0" err="1"/>
              <a:t>LTP</a:t>
            </a:r>
            <a:r>
              <a:rPr lang="en-US" sz="1600" dirty="0"/>
              <a:t>) and Small Tier Pitch (</a:t>
            </a:r>
            <a:r>
              <a:rPr lang="en-US" sz="1600" dirty="0" err="1"/>
              <a:t>STP</a:t>
            </a:r>
            <a:r>
              <a:rPr lang="en-US" sz="1600" dirty="0"/>
              <a:t>), and with the </a:t>
            </a:r>
            <a:r>
              <a:rPr lang="en-US" sz="1600" dirty="0">
                <a:solidFill>
                  <a:srgbClr val="00B050"/>
                </a:solidFill>
              </a:rPr>
              <a:t>same number of layers </a:t>
            </a:r>
            <a:r>
              <a:rPr lang="en-US" sz="1600" dirty="0"/>
              <a:t>overall</a:t>
            </a:r>
          </a:p>
          <a:p>
            <a:pPr marL="273050" indent="-273050">
              <a:lnSpc>
                <a:spcPct val="114000"/>
              </a:lnSpc>
              <a:spcBef>
                <a:spcPts val="800"/>
              </a:spcBef>
              <a:defRPr/>
            </a:pPr>
            <a:r>
              <a:rPr lang="en-US" sz="2000" b="1" dirty="0">
                <a:solidFill>
                  <a:srgbClr val="981936"/>
                </a:solidFill>
              </a:rPr>
              <a:t>Heavy-ion irradiations (Transnational Access)</a:t>
            </a:r>
            <a:endParaRPr lang="en-US" sz="2000" dirty="0">
              <a:solidFill>
                <a:srgbClr val="981936"/>
              </a:solidFill>
            </a:endParaRPr>
          </a:p>
          <a:p>
            <a:pPr marL="536575" lvl="1" indent="-179388">
              <a:lnSpc>
                <a:spcPct val="110000"/>
              </a:lnSpc>
              <a:spcBef>
                <a:spcPts val="300"/>
              </a:spcBef>
              <a:defRPr/>
            </a:pPr>
            <a:r>
              <a:rPr lang="en-US" sz="1700" dirty="0">
                <a:solidFill>
                  <a:srgbClr val="981936"/>
                </a:solidFill>
              </a:rPr>
              <a:t>Heavy-Ion Facility (</a:t>
            </a:r>
            <a:r>
              <a:rPr lang="en-US" sz="1700" dirty="0" err="1">
                <a:solidFill>
                  <a:srgbClr val="981936"/>
                </a:solidFill>
              </a:rPr>
              <a:t>HIF</a:t>
            </a:r>
            <a:r>
              <a:rPr lang="en-US" sz="1700" dirty="0">
                <a:solidFill>
                  <a:srgbClr val="981936"/>
                </a:solidFill>
              </a:rPr>
              <a:t>) in Louvain-la-</a:t>
            </a:r>
            <a:r>
              <a:rPr lang="en-US" sz="1700" dirty="0" err="1">
                <a:solidFill>
                  <a:srgbClr val="981936"/>
                </a:solidFill>
              </a:rPr>
              <a:t>Neuve</a:t>
            </a:r>
            <a:r>
              <a:rPr lang="en-US" sz="1700" dirty="0">
                <a:solidFill>
                  <a:srgbClr val="981936"/>
                </a:solidFill>
              </a:rPr>
              <a:t>, Belgium</a:t>
            </a:r>
          </a:p>
          <a:p>
            <a:pPr marL="536575" lvl="1" indent="-179388">
              <a:lnSpc>
                <a:spcPct val="110000"/>
              </a:lnSpc>
              <a:spcBef>
                <a:spcPts val="300"/>
              </a:spcBef>
              <a:defRPr/>
            </a:pPr>
            <a:r>
              <a:rPr lang="en-US" sz="1700" dirty="0"/>
              <a:t>LET from 1.3 to 62.5 MeV·cm</a:t>
            </a:r>
            <a:r>
              <a:rPr lang="en-US" sz="1700" baseline="30000" dirty="0"/>
              <a:t>2</a:t>
            </a:r>
            <a:r>
              <a:rPr lang="en-US" sz="1700" dirty="0"/>
              <a:t>/mg, fluences 10</a:t>
            </a:r>
            <a:r>
              <a:rPr lang="en-US" sz="1700" baseline="30000" dirty="0"/>
              <a:t>7</a:t>
            </a:r>
            <a:r>
              <a:rPr lang="en-US" sz="1700" dirty="0"/>
              <a:t> ions/cm</a:t>
            </a:r>
            <a:r>
              <a:rPr lang="en-US" sz="1700" baseline="30000" dirty="0"/>
              <a:t>2</a:t>
            </a:r>
          </a:p>
          <a:p>
            <a:pPr marL="536575" lvl="1" indent="-179388">
              <a:lnSpc>
                <a:spcPct val="110000"/>
              </a:lnSpc>
              <a:spcBef>
                <a:spcPts val="300"/>
              </a:spcBef>
              <a:defRPr/>
            </a:pPr>
            <a:r>
              <a:rPr lang="en-US" sz="1700" dirty="0"/>
              <a:t>Devices irradiated </a:t>
            </a:r>
            <a:r>
              <a:rPr lang="en-US" sz="1700" dirty="0">
                <a:solidFill>
                  <a:srgbClr val="981936"/>
                </a:solidFill>
              </a:rPr>
              <a:t>unbiased with shorted pins</a:t>
            </a:r>
            <a:r>
              <a:rPr lang="en-US" sz="1700" dirty="0"/>
              <a:t> (relevant conditions in non-volatile memories to study radiation effects on the cells)</a:t>
            </a:r>
          </a:p>
          <a:p>
            <a:pPr marL="536575" lvl="1" indent="-179388">
              <a:lnSpc>
                <a:spcPct val="110000"/>
              </a:lnSpc>
              <a:spcBef>
                <a:spcPts val="300"/>
              </a:spcBef>
              <a:defRPr/>
            </a:pPr>
            <a:r>
              <a:rPr lang="en-US" sz="1700" dirty="0"/>
              <a:t>Cells were set up in</a:t>
            </a:r>
            <a:r>
              <a:rPr lang="en-US" sz="1700" dirty="0">
                <a:solidFill>
                  <a:srgbClr val="981936"/>
                </a:solidFill>
              </a:rPr>
              <a:t> all 8 logic levels (L0, L1, L2, …, L7) before irradiation (random pattern)</a:t>
            </a:r>
          </a:p>
          <a:p>
            <a:pPr marL="536575" lvl="1" indent="-179388">
              <a:lnSpc>
                <a:spcPct val="110000"/>
              </a:lnSpc>
              <a:spcBef>
                <a:spcPts val="300"/>
              </a:spcBef>
              <a:defRPr/>
            </a:pPr>
            <a:r>
              <a:rPr lang="en-US" sz="1700" dirty="0">
                <a:solidFill>
                  <a:srgbClr val="981936"/>
                </a:solidFill>
              </a:rPr>
              <a:t>Threshold voltage (V</a:t>
            </a:r>
            <a:r>
              <a:rPr lang="en-US" sz="1700" baseline="-25000" dirty="0">
                <a:solidFill>
                  <a:srgbClr val="981936"/>
                </a:solidFill>
              </a:rPr>
              <a:t>th</a:t>
            </a:r>
            <a:r>
              <a:rPr lang="en-US" sz="1700" dirty="0">
                <a:solidFill>
                  <a:srgbClr val="981936"/>
                </a:solidFill>
              </a:rPr>
              <a:t>) distributions </a:t>
            </a:r>
            <a:r>
              <a:rPr lang="en-US" sz="1700" dirty="0"/>
              <a:t>were read before and after exposure</a:t>
            </a:r>
          </a:p>
          <a:p>
            <a:pPr marL="536575" lvl="1" indent="-179388">
              <a:lnSpc>
                <a:spcPct val="110000"/>
              </a:lnSpc>
              <a:spcBef>
                <a:spcPts val="300"/>
              </a:spcBef>
              <a:defRPr/>
            </a:pPr>
            <a:r>
              <a:rPr lang="en-US" sz="1700" dirty="0"/>
              <a:t>Reference devices were kept to account for possible effects not due to irradiation</a:t>
            </a:r>
          </a:p>
        </p:txBody>
      </p:sp>
      <p:sp>
        <p:nvSpPr>
          <p:cNvPr id="4" name="Segnaposto numero diapositiva 3">
            <a:extLst>
              <a:ext uri="{FF2B5EF4-FFF2-40B4-BE49-F238E27FC236}">
                <a16:creationId xmlns:a16="http://schemas.microsoft.com/office/drawing/2014/main" id="{CBE20C98-FB4C-5B2F-069A-4EEB453399E9}"/>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Segnaposto piè di pagina 4">
            <a:extLst>
              <a:ext uri="{FF2B5EF4-FFF2-40B4-BE49-F238E27FC236}">
                <a16:creationId xmlns:a16="http://schemas.microsoft.com/office/drawing/2014/main" id="{DD84E4B1-6B9B-ED08-C876-148D6EBB47DB}"/>
              </a:ext>
            </a:extLst>
          </p:cNvPr>
          <p:cNvSpPr>
            <a:spLocks noGrp="1"/>
          </p:cNvSpPr>
          <p:nvPr>
            <p:ph type="ftr" sz="quarter" idx="3"/>
          </p:nvPr>
        </p:nvSpPr>
        <p:spPr/>
        <p:txBody>
          <a:bodyPr/>
          <a:lstStyle/>
          <a:p>
            <a:r>
              <a:rPr lang="en-GB"/>
              <a:t>RADNEXT 2nd Annual Meeting – 9-10 May 2023</a:t>
            </a:r>
            <a:endParaRPr lang="en-US" dirty="0"/>
          </a:p>
        </p:txBody>
      </p:sp>
    </p:spTree>
    <p:extLst>
      <p:ext uri="{BB962C8B-B14F-4D97-AF65-F5344CB8AC3E}">
        <p14:creationId xmlns:p14="http://schemas.microsoft.com/office/powerpoint/2010/main" val="3797422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Experimental Results: Cross Section</a:t>
            </a:r>
            <a:endParaRPr lang="en-GB" dirty="0"/>
          </a:p>
        </p:txBody>
      </p:sp>
      <p:sp>
        <p:nvSpPr>
          <p:cNvPr id="3" name="Content Placeholder 2"/>
          <p:cNvSpPr>
            <a:spLocks noGrp="1"/>
          </p:cNvSpPr>
          <p:nvPr>
            <p:ph idx="1"/>
          </p:nvPr>
        </p:nvSpPr>
        <p:spPr>
          <a:xfrm>
            <a:off x="4839788" y="946526"/>
            <a:ext cx="4043543" cy="3645068"/>
          </a:xfrm>
        </p:spPr>
        <p:txBody>
          <a:bodyPr>
            <a:normAutofit/>
          </a:bodyPr>
          <a:lstStyle/>
          <a:p>
            <a:pPr marL="268288" indent="-231775"/>
            <a:r>
              <a:rPr lang="en-US" dirty="0"/>
              <a:t>Cross-section data calculated considering the </a:t>
            </a:r>
            <a:r>
              <a:rPr lang="en-US" b="1" dirty="0"/>
              <a:t>number of events leading to a </a:t>
            </a:r>
            <a:r>
              <a:rPr lang="en-US" b="1" dirty="0" err="1">
                <a:latin typeface="Symbol" panose="05050102010706020507" pitchFamily="18" charset="2"/>
              </a:rPr>
              <a:t>D</a:t>
            </a:r>
            <a:r>
              <a:rPr lang="en-US" b="1" dirty="0" err="1"/>
              <a:t>V</a:t>
            </a:r>
            <a:r>
              <a:rPr lang="en-US" b="1" baseline="-25000" dirty="0" err="1"/>
              <a:t>th</a:t>
            </a:r>
            <a:r>
              <a:rPr lang="en-US" b="1" dirty="0"/>
              <a:t> above a certain value</a:t>
            </a:r>
            <a:r>
              <a:rPr lang="en-US" dirty="0"/>
              <a:t>, instead of considering the number of read errors</a:t>
            </a:r>
          </a:p>
          <a:p>
            <a:pPr marL="627063" lvl="1" indent="-176213"/>
            <a:r>
              <a:rPr lang="en-US" sz="1400" dirty="0"/>
              <a:t>Equivalent to considering the number of cells that have lost more than a given number of electrons from the storage element (~some hundreds, varying with the tier pitch)</a:t>
            </a:r>
          </a:p>
          <a:p>
            <a:pPr marL="215583" indent="-176213"/>
            <a:r>
              <a:rPr lang="en-US" dirty="0"/>
              <a:t>In this way we study the behavior of the cells with no dependence on the peripheral circuitry and the read-out scheme (e.g. read-retry modes)</a:t>
            </a:r>
          </a:p>
          <a:p>
            <a:pPr marL="215583" indent="-176213"/>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pic>
        <p:nvPicPr>
          <p:cNvPr id="7" name="Immagine 6">
            <a:extLst>
              <a:ext uri="{FF2B5EF4-FFF2-40B4-BE49-F238E27FC236}">
                <a16:creationId xmlns:a16="http://schemas.microsoft.com/office/drawing/2014/main" id="{87D45AA1-CEF5-28CC-FE80-993FB816E82E}"/>
              </a:ext>
            </a:extLst>
          </p:cNvPr>
          <p:cNvPicPr>
            <a:picLocks noChangeAspect="1"/>
          </p:cNvPicPr>
          <p:nvPr/>
        </p:nvPicPr>
        <p:blipFill rotWithShape="1">
          <a:blip r:embed="rId2">
            <a:extLst>
              <a:ext uri="{28A0092B-C50C-407E-A947-70E740481C1C}">
                <a14:useLocalDpi xmlns:a14="http://schemas.microsoft.com/office/drawing/2010/main" val="0"/>
              </a:ext>
            </a:extLst>
          </a:blip>
          <a:srcRect b="4869"/>
          <a:stretch/>
        </p:blipFill>
        <p:spPr bwMode="auto">
          <a:xfrm>
            <a:off x="260668" y="824776"/>
            <a:ext cx="4629123" cy="3203145"/>
          </a:xfrm>
          <a:prstGeom prst="rect">
            <a:avLst/>
          </a:prstGeom>
          <a:noFill/>
          <a:ln>
            <a:noFill/>
          </a:ln>
          <a:extLst>
            <a:ext uri="{53640926-AAD7-44D8-BBD7-CCE9431645EC}">
              <a14:shadowObscured xmlns:a14="http://schemas.microsoft.com/office/drawing/2010/main"/>
            </a:ext>
          </a:extLst>
        </p:spPr>
      </p:pic>
      <p:sp>
        <p:nvSpPr>
          <p:cNvPr id="8" name="CasellaDiTesto 7">
            <a:extLst>
              <a:ext uri="{FF2B5EF4-FFF2-40B4-BE49-F238E27FC236}">
                <a16:creationId xmlns:a16="http://schemas.microsoft.com/office/drawing/2014/main" id="{CFEE7784-37DD-FC9D-8CD7-E90FDF5DF9D0}"/>
              </a:ext>
            </a:extLst>
          </p:cNvPr>
          <p:cNvSpPr txBox="1"/>
          <p:nvPr/>
        </p:nvSpPr>
        <p:spPr>
          <a:xfrm>
            <a:off x="244791" y="4149671"/>
            <a:ext cx="4634184" cy="495841"/>
          </a:xfrm>
          <a:prstGeom prst="rect">
            <a:avLst/>
          </a:prstGeom>
          <a:noFill/>
        </p:spPr>
        <p:txBody>
          <a:bodyPr wrap="square">
            <a:spAutoFit/>
          </a:bodyPr>
          <a:lstStyle/>
          <a:p>
            <a:pPr eaLnBrk="0" hangingPunct="0">
              <a:lnSpc>
                <a:spcPct val="114000"/>
              </a:lnSpc>
              <a:spcBef>
                <a:spcPts val="800"/>
              </a:spcBef>
              <a:buClr>
                <a:srgbClr val="981936"/>
              </a:buClr>
              <a:defRPr/>
            </a:pPr>
            <a:r>
              <a:rPr lang="en-US" sz="1200" i="1" dirty="0">
                <a:solidFill>
                  <a:schemeClr val="bg1">
                    <a:lumMod val="50000"/>
                  </a:schemeClr>
                </a:solidFill>
                <a:latin typeface="+mn-lt"/>
              </a:rPr>
              <a:t>Cell cross section (averaged on 4 blocks) in 3D CT NAND with Large and Small Tier Pitch (</a:t>
            </a:r>
            <a:r>
              <a:rPr lang="en-US" sz="1200" i="1" dirty="0" err="1">
                <a:solidFill>
                  <a:schemeClr val="bg1">
                    <a:lumMod val="50000"/>
                  </a:schemeClr>
                </a:solidFill>
                <a:latin typeface="+mn-lt"/>
              </a:rPr>
              <a:t>LTP</a:t>
            </a:r>
            <a:r>
              <a:rPr lang="en-US" sz="1200" i="1" dirty="0">
                <a:solidFill>
                  <a:schemeClr val="bg1">
                    <a:lumMod val="50000"/>
                  </a:schemeClr>
                </a:solidFill>
                <a:latin typeface="+mn-lt"/>
              </a:rPr>
              <a:t>, </a:t>
            </a:r>
            <a:r>
              <a:rPr lang="en-US" sz="1200" i="1" dirty="0" err="1">
                <a:solidFill>
                  <a:schemeClr val="bg1">
                    <a:lumMod val="50000"/>
                  </a:schemeClr>
                </a:solidFill>
                <a:latin typeface="+mn-lt"/>
              </a:rPr>
              <a:t>STP</a:t>
            </a:r>
            <a:r>
              <a:rPr lang="en-US" sz="1200" i="1" dirty="0">
                <a:solidFill>
                  <a:schemeClr val="bg1">
                    <a:lumMod val="50000"/>
                  </a:schemeClr>
                </a:solidFill>
                <a:latin typeface="+mn-lt"/>
              </a:rPr>
              <a:t>) programmed to L7 level</a:t>
            </a:r>
            <a:endParaRPr lang="it-IT" sz="1200" i="1" dirty="0">
              <a:solidFill>
                <a:schemeClr val="bg1">
                  <a:lumMod val="50000"/>
                </a:schemeClr>
              </a:solidFill>
              <a:latin typeface="+mn-lt"/>
            </a:endParaRPr>
          </a:p>
        </p:txBody>
      </p:sp>
    </p:spTree>
    <p:extLst>
      <p:ext uri="{BB962C8B-B14F-4D97-AF65-F5344CB8AC3E}">
        <p14:creationId xmlns:p14="http://schemas.microsoft.com/office/powerpoint/2010/main" val="2466552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Experimental Results: Cross Section</a:t>
            </a:r>
            <a:endParaRPr lang="en-GB" dirty="0"/>
          </a:p>
        </p:txBody>
      </p:sp>
      <p:sp>
        <p:nvSpPr>
          <p:cNvPr id="3" name="Content Placeholder 2"/>
          <p:cNvSpPr>
            <a:spLocks noGrp="1"/>
          </p:cNvSpPr>
          <p:nvPr>
            <p:ph idx="1"/>
          </p:nvPr>
        </p:nvSpPr>
        <p:spPr>
          <a:xfrm>
            <a:off x="4839788" y="946526"/>
            <a:ext cx="4043543" cy="3645068"/>
          </a:xfrm>
        </p:spPr>
        <p:txBody>
          <a:bodyPr>
            <a:normAutofit/>
          </a:bodyPr>
          <a:lstStyle/>
          <a:p>
            <a:pPr marL="215583" indent="-176213"/>
            <a:r>
              <a:rPr lang="en-US" dirty="0">
                <a:latin typeface="Symbol" panose="05050102010706020507" pitchFamily="18" charset="2"/>
              </a:rPr>
              <a:t>s</a:t>
            </a:r>
            <a:r>
              <a:rPr lang="en-US" dirty="0"/>
              <a:t> for </a:t>
            </a:r>
            <a:r>
              <a:rPr lang="en-US" dirty="0" err="1"/>
              <a:t>STP</a:t>
            </a:r>
            <a:r>
              <a:rPr lang="en-US" dirty="0"/>
              <a:t> devices is larger than </a:t>
            </a:r>
            <a:r>
              <a:rPr lang="en-US" dirty="0" err="1"/>
              <a:t>LTP</a:t>
            </a:r>
            <a:endParaRPr lang="en-US" dirty="0"/>
          </a:p>
          <a:p>
            <a:pPr marL="627063" lvl="1" indent="-176213"/>
            <a:r>
              <a:rPr lang="en-US" sz="1400" dirty="0"/>
              <a:t>Increase larger than 30% for a ~25% decrease in tier pitch </a:t>
            </a:r>
          </a:p>
          <a:p>
            <a:pPr marL="627063" lvl="1" indent="-176213"/>
            <a:r>
              <a:rPr lang="en-US" sz="1400" dirty="0"/>
              <a:t>Increase is more visible close to the threshold LET and at high LET, whereas it is less pronounced in the region where the cross sections rapidly increase</a:t>
            </a:r>
          </a:p>
          <a:p>
            <a:pPr marL="215583" indent="-176213"/>
            <a:r>
              <a:rPr lang="en-US" dirty="0"/>
              <a:t>No clear saturation is visible</a:t>
            </a:r>
          </a:p>
          <a:p>
            <a:pPr marL="215583" indent="-176213"/>
            <a:r>
              <a:rPr lang="en-US" dirty="0"/>
              <a:t>The maximum measured </a:t>
            </a:r>
            <a:r>
              <a:rPr lang="en-US" dirty="0">
                <a:latin typeface="Symbol" panose="05050102010706020507" pitchFamily="18" charset="2"/>
              </a:rPr>
              <a:t>s</a:t>
            </a:r>
            <a:r>
              <a:rPr lang="en-US" dirty="0"/>
              <a:t> is in the order of some 10</a:t>
            </a:r>
            <a:r>
              <a:rPr lang="en-US" baseline="30000" dirty="0"/>
              <a:t>-10</a:t>
            </a:r>
            <a:r>
              <a:rPr lang="en-US" dirty="0"/>
              <a:t> cm</a:t>
            </a:r>
            <a:r>
              <a:rPr lang="en-US" baseline="30000" dirty="0"/>
              <a:t>2</a:t>
            </a:r>
            <a:r>
              <a:rPr lang="en-US" dirty="0"/>
              <a:t> (per bit), corresponding to a circular area with a diameter of ~100 nm</a:t>
            </a:r>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pic>
        <p:nvPicPr>
          <p:cNvPr id="7" name="Immagine 6">
            <a:extLst>
              <a:ext uri="{FF2B5EF4-FFF2-40B4-BE49-F238E27FC236}">
                <a16:creationId xmlns:a16="http://schemas.microsoft.com/office/drawing/2014/main" id="{87D45AA1-CEF5-28CC-FE80-993FB816E82E}"/>
              </a:ext>
            </a:extLst>
          </p:cNvPr>
          <p:cNvPicPr>
            <a:picLocks noChangeAspect="1"/>
          </p:cNvPicPr>
          <p:nvPr/>
        </p:nvPicPr>
        <p:blipFill rotWithShape="1">
          <a:blip r:embed="rId2">
            <a:extLst>
              <a:ext uri="{28A0092B-C50C-407E-A947-70E740481C1C}">
                <a14:useLocalDpi xmlns:a14="http://schemas.microsoft.com/office/drawing/2010/main" val="0"/>
              </a:ext>
            </a:extLst>
          </a:blip>
          <a:srcRect b="4869"/>
          <a:stretch/>
        </p:blipFill>
        <p:spPr bwMode="auto">
          <a:xfrm>
            <a:off x="260668" y="824776"/>
            <a:ext cx="4629123" cy="3203145"/>
          </a:xfrm>
          <a:prstGeom prst="rect">
            <a:avLst/>
          </a:prstGeom>
          <a:noFill/>
          <a:ln>
            <a:noFill/>
          </a:ln>
          <a:extLst>
            <a:ext uri="{53640926-AAD7-44D8-BBD7-CCE9431645EC}">
              <a14:shadowObscured xmlns:a14="http://schemas.microsoft.com/office/drawing/2010/main"/>
            </a:ext>
          </a:extLst>
        </p:spPr>
      </p:pic>
      <p:sp>
        <p:nvSpPr>
          <p:cNvPr id="8" name="CasellaDiTesto 7">
            <a:extLst>
              <a:ext uri="{FF2B5EF4-FFF2-40B4-BE49-F238E27FC236}">
                <a16:creationId xmlns:a16="http://schemas.microsoft.com/office/drawing/2014/main" id="{CFEE7784-37DD-FC9D-8CD7-E90FDF5DF9D0}"/>
              </a:ext>
            </a:extLst>
          </p:cNvPr>
          <p:cNvSpPr txBox="1"/>
          <p:nvPr/>
        </p:nvSpPr>
        <p:spPr>
          <a:xfrm>
            <a:off x="244791" y="4149671"/>
            <a:ext cx="4634184" cy="495841"/>
          </a:xfrm>
          <a:prstGeom prst="rect">
            <a:avLst/>
          </a:prstGeom>
          <a:noFill/>
        </p:spPr>
        <p:txBody>
          <a:bodyPr wrap="square">
            <a:spAutoFit/>
          </a:bodyPr>
          <a:lstStyle/>
          <a:p>
            <a:pPr eaLnBrk="0" hangingPunct="0">
              <a:lnSpc>
                <a:spcPct val="114000"/>
              </a:lnSpc>
              <a:spcBef>
                <a:spcPts val="800"/>
              </a:spcBef>
              <a:buClr>
                <a:srgbClr val="981936"/>
              </a:buClr>
              <a:defRPr/>
            </a:pPr>
            <a:r>
              <a:rPr lang="en-US" sz="1200" i="1" dirty="0">
                <a:solidFill>
                  <a:schemeClr val="bg1">
                    <a:lumMod val="50000"/>
                  </a:schemeClr>
                </a:solidFill>
                <a:latin typeface="+mn-lt"/>
              </a:rPr>
              <a:t>Cell cross section (averaged on 4 blocks) in 3D CT NAND with Large and Small Tier Pitch (</a:t>
            </a:r>
            <a:r>
              <a:rPr lang="en-US" sz="1200" i="1" dirty="0" err="1">
                <a:solidFill>
                  <a:schemeClr val="bg1">
                    <a:lumMod val="50000"/>
                  </a:schemeClr>
                </a:solidFill>
                <a:latin typeface="+mn-lt"/>
              </a:rPr>
              <a:t>LTP</a:t>
            </a:r>
            <a:r>
              <a:rPr lang="en-US" sz="1200" i="1" dirty="0">
                <a:solidFill>
                  <a:schemeClr val="bg1">
                    <a:lumMod val="50000"/>
                  </a:schemeClr>
                </a:solidFill>
                <a:latin typeface="+mn-lt"/>
              </a:rPr>
              <a:t>, </a:t>
            </a:r>
            <a:r>
              <a:rPr lang="en-US" sz="1200" i="1" dirty="0" err="1">
                <a:solidFill>
                  <a:schemeClr val="bg1">
                    <a:lumMod val="50000"/>
                  </a:schemeClr>
                </a:solidFill>
                <a:latin typeface="+mn-lt"/>
              </a:rPr>
              <a:t>STP</a:t>
            </a:r>
            <a:r>
              <a:rPr lang="en-US" sz="1200" i="1" dirty="0">
                <a:solidFill>
                  <a:schemeClr val="bg1">
                    <a:lumMod val="50000"/>
                  </a:schemeClr>
                </a:solidFill>
                <a:latin typeface="+mn-lt"/>
              </a:rPr>
              <a:t>) programmed to L7 level</a:t>
            </a:r>
            <a:endParaRPr lang="it-IT" sz="1200" i="1" dirty="0">
              <a:solidFill>
                <a:schemeClr val="bg1">
                  <a:lumMod val="50000"/>
                </a:schemeClr>
              </a:solidFill>
              <a:latin typeface="+mn-lt"/>
            </a:endParaRPr>
          </a:p>
        </p:txBody>
      </p:sp>
    </p:spTree>
    <p:extLst>
      <p:ext uri="{BB962C8B-B14F-4D97-AF65-F5344CB8AC3E}">
        <p14:creationId xmlns:p14="http://schemas.microsoft.com/office/powerpoint/2010/main" val="1443171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Experimental Results: Impact of Program Level</a:t>
            </a:r>
            <a:endParaRPr lang="en-GB" dirty="0"/>
          </a:p>
        </p:txBody>
      </p:sp>
      <p:sp>
        <p:nvSpPr>
          <p:cNvPr id="3" name="Content Placeholder 2"/>
          <p:cNvSpPr>
            <a:spLocks noGrp="1"/>
          </p:cNvSpPr>
          <p:nvPr>
            <p:ph idx="1"/>
          </p:nvPr>
        </p:nvSpPr>
        <p:spPr>
          <a:xfrm>
            <a:off x="260670" y="3728972"/>
            <a:ext cx="8622662" cy="1200627"/>
          </a:xfrm>
        </p:spPr>
        <p:txBody>
          <a:bodyPr>
            <a:normAutofit/>
          </a:bodyPr>
          <a:lstStyle/>
          <a:p>
            <a:pPr marL="215583" indent="-176213"/>
            <a:r>
              <a:rPr lang="en-US" dirty="0"/>
              <a:t>The higher the initial V</a:t>
            </a:r>
            <a:r>
              <a:rPr lang="en-US" baseline="-25000" dirty="0"/>
              <a:t>th</a:t>
            </a:r>
            <a:r>
              <a:rPr lang="en-US" dirty="0"/>
              <a:t>, the larger the number of events</a:t>
            </a:r>
          </a:p>
          <a:p>
            <a:pPr marL="541338" lvl="1" indent="-182563"/>
            <a:r>
              <a:rPr lang="en-US" sz="1400" dirty="0"/>
              <a:t>Due to different electric fields in the tunnel and blocking oxides, consistent over the whole LET range</a:t>
            </a:r>
          </a:p>
          <a:p>
            <a:pPr marL="215583" indent="-176213"/>
            <a:r>
              <a:rPr lang="en-US" dirty="0"/>
              <a:t>Behavior is similar to previous NAND Flash cells with FG architecture</a:t>
            </a:r>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Footer Placeholder 4"/>
          <p:cNvSpPr>
            <a:spLocks noGrp="1"/>
          </p:cNvSpPr>
          <p:nvPr>
            <p:ph type="ftr" sz="quarter" idx="3"/>
          </p:nvPr>
        </p:nvSpPr>
        <p:spPr/>
        <p:txBody>
          <a:bodyPr/>
          <a:lstStyle/>
          <a:p>
            <a:r>
              <a:rPr lang="en-GB" dirty="0"/>
              <a:t>RADNEXT 2nd Annual Meeting – 9-10 May 2023</a:t>
            </a:r>
            <a:endParaRPr lang="en-US" dirty="0"/>
          </a:p>
        </p:txBody>
      </p:sp>
      <p:pic>
        <p:nvPicPr>
          <p:cNvPr id="6" name="Immagine 5">
            <a:extLst>
              <a:ext uri="{FF2B5EF4-FFF2-40B4-BE49-F238E27FC236}">
                <a16:creationId xmlns:a16="http://schemas.microsoft.com/office/drawing/2014/main" id="{DB9711F4-5046-3DC8-74CE-32ACB7646D9D}"/>
              </a:ext>
            </a:extLst>
          </p:cNvPr>
          <p:cNvPicPr>
            <a:picLocks noChangeAspect="1"/>
          </p:cNvPicPr>
          <p:nvPr/>
        </p:nvPicPr>
        <p:blipFill rotWithShape="1">
          <a:blip r:embed="rId2">
            <a:extLst>
              <a:ext uri="{28A0092B-C50C-407E-A947-70E740481C1C}">
                <a14:useLocalDpi xmlns:a14="http://schemas.microsoft.com/office/drawing/2010/main" val="0"/>
              </a:ext>
            </a:extLst>
          </a:blip>
          <a:srcRect t="1692" b="-1"/>
          <a:stretch/>
        </p:blipFill>
        <p:spPr bwMode="auto">
          <a:xfrm>
            <a:off x="343566" y="844214"/>
            <a:ext cx="3847147" cy="2752996"/>
          </a:xfrm>
          <a:prstGeom prst="rect">
            <a:avLst/>
          </a:prstGeom>
          <a:noFill/>
          <a:ln>
            <a:noFill/>
          </a:ln>
          <a:extLst>
            <a:ext uri="{53640926-AAD7-44D8-BBD7-CCE9431645EC}">
              <a14:shadowObscured xmlns:a14="http://schemas.microsoft.com/office/drawing/2010/main"/>
            </a:ext>
          </a:extLst>
        </p:spPr>
      </p:pic>
      <p:pic>
        <p:nvPicPr>
          <p:cNvPr id="9" name="Immagine 8">
            <a:extLst>
              <a:ext uri="{FF2B5EF4-FFF2-40B4-BE49-F238E27FC236}">
                <a16:creationId xmlns:a16="http://schemas.microsoft.com/office/drawing/2014/main" id="{3EF35C5D-AF00-0AF1-619E-97BA62B42B7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13638" y="844214"/>
            <a:ext cx="3847147" cy="2800350"/>
          </a:xfrm>
          <a:prstGeom prst="rect">
            <a:avLst/>
          </a:prstGeom>
          <a:noFill/>
          <a:ln>
            <a:noFill/>
          </a:ln>
        </p:spPr>
      </p:pic>
    </p:spTree>
    <p:extLst>
      <p:ext uri="{BB962C8B-B14F-4D97-AF65-F5344CB8AC3E}">
        <p14:creationId xmlns:p14="http://schemas.microsoft.com/office/powerpoint/2010/main" val="2265464484"/>
      </p:ext>
    </p:extLst>
  </p:cSld>
  <p:clrMapOvr>
    <a:masterClrMapping/>
  </p:clrMapOvr>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18905</TotalTime>
  <Words>1392</Words>
  <Application>Microsoft Office PowerPoint</Application>
  <PresentationFormat>Presentazione su schermo (16:9)</PresentationFormat>
  <Paragraphs>113</Paragraphs>
  <Slides>13</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13</vt:i4>
      </vt:variant>
    </vt:vector>
  </HeadingPairs>
  <TitlesOfParts>
    <vt:vector size="17" baseType="lpstr">
      <vt:lpstr>Arial</vt:lpstr>
      <vt:lpstr>Calibri</vt:lpstr>
      <vt:lpstr>Symbol</vt:lpstr>
      <vt:lpstr>CERN2Corporate16-9</vt:lpstr>
      <vt:lpstr>WP5 Effects of Heavy Ions on Replacement Gate Memories</vt:lpstr>
      <vt:lpstr>Outline</vt:lpstr>
      <vt:lpstr>Introduction</vt:lpstr>
      <vt:lpstr>FG vs RG Cells</vt:lpstr>
      <vt:lpstr>Scaling of 3D NAND Flash</vt:lpstr>
      <vt:lpstr>Devices and Irradiation Details</vt:lpstr>
      <vt:lpstr>Experimental Results: Cross Section</vt:lpstr>
      <vt:lpstr>Experimental Results: Cross Section</vt:lpstr>
      <vt:lpstr>Experimental Results: Impact of Program Level</vt:lpstr>
      <vt:lpstr>Experimental Results: Vth distributions</vt:lpstr>
      <vt:lpstr>Discussion</vt:lpstr>
      <vt:lpstr>Conclusion</vt:lpstr>
      <vt:lpstr>Thanks for your attention!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Bagatin Marta</cp:lastModifiedBy>
  <cp:revision>461</cp:revision>
  <dcterms:created xsi:type="dcterms:W3CDTF">2016-04-26T16:44:32Z</dcterms:created>
  <dcterms:modified xsi:type="dcterms:W3CDTF">2023-05-05T12:55:41Z</dcterms:modified>
</cp:coreProperties>
</file>