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D6D6D6"/>
          </a:solidFill>
        </a:fill>
      </a:tcStyle>
    </a:wholeTbl>
    <a:band2H>
      <a:tcTxStyle b="def" i="def"/>
      <a:tcStyle>
        <a:tcBdr/>
        <a:fill>
          <a:solidFill>
            <a:srgbClr val="ECECEC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381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381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 b="def" i="def"/>
      <a:tcStyle>
        <a:tcBdr/>
        <a:fill>
          <a:solidFill>
            <a:schemeClr val="accent6">
              <a:lumOff val="63215"/>
            </a:schemeClr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381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381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 b="def" i="def"/>
      <a:tcStyle>
        <a:tcBdr/>
        <a:fill>
          <a:solidFill>
            <a:srgbClr val="E8E8E8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381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381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8EC"/>
          </a:solidFill>
        </a:fill>
      </a:tcStyle>
    </a:wholeTbl>
    <a:band2H>
      <a:tcTxStyle b="def" i="def"/>
      <a:tcStyle>
        <a:tcBdr/>
        <a:fill>
          <a:solidFill>
            <a:srgbClr val="0055A0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104282"/>
        </a:fontRef>
        <a:srgbClr val="10428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104282"/>
              </a:solidFill>
              <a:prstDash val="solid"/>
              <a:round/>
            </a:ln>
          </a:top>
          <a:bottom>
            <a:ln w="25400" cap="flat">
              <a:solidFill>
                <a:srgbClr val="10428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104282"/>
              </a:solidFill>
              <a:prstDash val="solid"/>
              <a:round/>
            </a:ln>
          </a:top>
          <a:bottom>
            <a:ln w="25400" cap="flat">
              <a:solidFill>
                <a:srgbClr val="10428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CACDD8"/>
          </a:solidFill>
        </a:fill>
      </a:tcStyle>
    </a:wholeTbl>
    <a:band2H>
      <a:tcTxStyle b="def" i="def"/>
      <a:tcStyle>
        <a:tcBdr/>
        <a:fill>
          <a:solidFill>
            <a:srgbClr val="E6E8EC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104282"/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381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104282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381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10428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1" name="Shape 14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09353" y="1327798"/>
            <a:ext cx="2520003" cy="2494677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Numero diapositiva"/>
          <p:cNvSpPr txBox="1"/>
          <p:nvPr>
            <p:ph type="sldNum" sz="quarter" idx="2"/>
          </p:nvPr>
        </p:nvSpPr>
        <p:spPr>
          <a:xfrm>
            <a:off x="6279546" y="4635136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368" y="4709826"/>
            <a:ext cx="1144800" cy="433675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Numero diapositiva"/>
          <p:cNvSpPr txBox="1"/>
          <p:nvPr>
            <p:ph type="sldNum" sz="quarter" idx="2"/>
          </p:nvPr>
        </p:nvSpPr>
        <p:spPr>
          <a:xfrm>
            <a:off x="8413148" y="4772059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368" y="4709826"/>
            <a:ext cx="1144800" cy="433675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olo Testo"/>
          <p:cNvSpPr txBox="1"/>
          <p:nvPr>
            <p:ph type="title"/>
          </p:nvPr>
        </p:nvSpPr>
        <p:spPr>
          <a:xfrm>
            <a:off x="457200" y="889146"/>
            <a:ext cx="3200400" cy="547690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800"/>
            </a:lvl1pPr>
          </a:lstStyle>
          <a:p>
            <a:pPr/>
            <a:r>
              <a:t>Titolo Testo</a:t>
            </a:r>
          </a:p>
        </p:txBody>
      </p:sp>
      <p:sp>
        <p:nvSpPr>
          <p:cNvPr id="102" name="Corpo livello uno…"/>
          <p:cNvSpPr txBox="1"/>
          <p:nvPr>
            <p:ph type="body" idx="1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981455" indent="-533400">
              <a:spcBef>
                <a:spcPts val="600"/>
              </a:spcBef>
              <a:defRPr sz="2800"/>
            </a:lvl2pPr>
            <a:lvl3pPr marL="1186226" indent="-436417">
              <a:spcBef>
                <a:spcPts val="600"/>
              </a:spcBef>
              <a:defRPr sz="2800"/>
            </a:lvl3pPr>
            <a:lvl4pPr marL="1522475" indent="-480059">
              <a:spcBef>
                <a:spcPts val="600"/>
              </a:spcBef>
              <a:defRPr sz="2800"/>
            </a:lvl4pPr>
            <a:lvl5pPr marL="1787651" indent="-480060">
              <a:spcBef>
                <a:spcPts val="600"/>
              </a:spcBef>
              <a:defRPr sz="2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03" name="Numero diapositiva"/>
          <p:cNvSpPr txBox="1"/>
          <p:nvPr>
            <p:ph type="sldNum" sz="quarter" idx="2"/>
          </p:nvPr>
        </p:nvSpPr>
        <p:spPr>
          <a:xfrm>
            <a:off x="8413148" y="4772059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368" y="4709826"/>
            <a:ext cx="1144800" cy="433675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Titolo Testo"/>
          <p:cNvSpPr txBox="1"/>
          <p:nvPr>
            <p:ph type="title"/>
          </p:nvPr>
        </p:nvSpPr>
        <p:spPr>
          <a:xfrm>
            <a:off x="5556732" y="1279281"/>
            <a:ext cx="3053870" cy="940358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pPr/>
            <a:r>
              <a:t>Titolo Testo</a:t>
            </a:r>
          </a:p>
        </p:txBody>
      </p:sp>
      <p:sp>
        <p:nvSpPr>
          <p:cNvPr id="112" name="Espace réservé pour une image  2"/>
          <p:cNvSpPr/>
          <p:nvPr>
            <p:ph type="pic" sz="half" idx="21"/>
          </p:nvPr>
        </p:nvSpPr>
        <p:spPr>
          <a:xfrm>
            <a:off x="558795" y="601648"/>
            <a:ext cx="4759518" cy="35696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3" name="Corpo livello uno…"/>
          <p:cNvSpPr txBox="1"/>
          <p:nvPr>
            <p:ph type="body" sz="quarter" idx="1"/>
          </p:nvPr>
        </p:nvSpPr>
        <p:spPr>
          <a:xfrm>
            <a:off x="5556734" y="2249072"/>
            <a:ext cx="3053866" cy="199761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0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0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0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0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14" name="Numero diapositiva"/>
          <p:cNvSpPr txBox="1"/>
          <p:nvPr>
            <p:ph type="sldNum" sz="quarter" idx="2"/>
          </p:nvPr>
        </p:nvSpPr>
        <p:spPr>
          <a:xfrm>
            <a:off x="8413148" y="4772059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Image 3" descr="Imag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96266" y="1833334"/>
            <a:ext cx="1172457" cy="1467043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Numero diapositiva"/>
          <p:cNvSpPr txBox="1"/>
          <p:nvPr>
            <p:ph type="sldNum" sz="quarter" idx="2"/>
          </p:nvPr>
        </p:nvSpPr>
        <p:spPr>
          <a:xfrm>
            <a:off x="6279546" y="4635136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1"/>
          <p:cNvGrpSpPr/>
          <p:nvPr/>
        </p:nvGrpSpPr>
        <p:grpSpPr>
          <a:xfrm>
            <a:off x="311245" y="4605118"/>
            <a:ext cx="1905184" cy="479686"/>
            <a:chOff x="0" y="0"/>
            <a:chExt cx="1905183" cy="479685"/>
          </a:xfrm>
        </p:grpSpPr>
        <p:pic>
          <p:nvPicPr>
            <p:cNvPr id="129" name="Picture 5" descr="Picture 5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38926" y="-1"/>
              <a:ext cx="1266258" cy="4796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0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43696"/>
              <a:ext cx="586972" cy="3922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2" name="Titolo Testo"/>
          <p:cNvSpPr txBox="1"/>
          <p:nvPr>
            <p:ph type="title"/>
          </p:nvPr>
        </p:nvSpPr>
        <p:spPr>
          <a:xfrm>
            <a:off x="457200" y="317672"/>
            <a:ext cx="8226854" cy="705334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133" name="Corpo livello uno…"/>
          <p:cNvSpPr txBox="1"/>
          <p:nvPr>
            <p:ph type="body" idx="1"/>
          </p:nvPr>
        </p:nvSpPr>
        <p:spPr>
          <a:xfrm>
            <a:off x="457200" y="1179131"/>
            <a:ext cx="8229600" cy="3203147"/>
          </a:xfrm>
          <a:prstGeom prst="rect">
            <a:avLst/>
          </a:prstGeom>
        </p:spPr>
        <p:txBody>
          <a:bodyPr/>
          <a:lstStyle>
            <a:lvl1pPr>
              <a:buChar char="❑"/>
            </a:lvl1pPr>
            <a:lvl2pPr>
              <a:buChar char="❑"/>
            </a:lvl2pPr>
            <a:lvl3pPr>
              <a:buChar char="❑"/>
            </a:lvl3pPr>
            <a:lvl4pPr>
              <a:buChar char="❑"/>
            </a:lvl4pPr>
            <a:lvl5pPr>
              <a:buChar char="❑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4" name="Numero diapositiva"/>
          <p:cNvSpPr txBox="1"/>
          <p:nvPr>
            <p:ph type="sldNum" sz="quarter" idx="2"/>
          </p:nvPr>
        </p:nvSpPr>
        <p:spPr>
          <a:xfrm>
            <a:off x="8410401" y="4699331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3" descr="Imag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96266" y="1833334"/>
            <a:ext cx="1172457" cy="1467043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Numero diapositiva"/>
          <p:cNvSpPr txBox="1"/>
          <p:nvPr>
            <p:ph type="sldNum" sz="quarter" idx="2"/>
          </p:nvPr>
        </p:nvSpPr>
        <p:spPr>
          <a:xfrm>
            <a:off x="6279546" y="4635136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0" y="1315400"/>
            <a:ext cx="2520002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Numero diapositiva"/>
          <p:cNvSpPr txBox="1"/>
          <p:nvPr>
            <p:ph type="sldNum" sz="quarter" idx="2"/>
          </p:nvPr>
        </p:nvSpPr>
        <p:spPr>
          <a:xfrm>
            <a:off x="6279546" y="4635136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9440" y="1805119"/>
            <a:ext cx="1221948" cy="153584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Numero diapositiva"/>
          <p:cNvSpPr txBox="1"/>
          <p:nvPr>
            <p:ph type="sldNum" sz="quarter" idx="2"/>
          </p:nvPr>
        </p:nvSpPr>
        <p:spPr>
          <a:xfrm>
            <a:off x="6279546" y="4635136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368" y="4709826"/>
            <a:ext cx="1144800" cy="433675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Titolo Testo"/>
          <p:cNvSpPr txBox="1"/>
          <p:nvPr>
            <p:ph type="title"/>
          </p:nvPr>
        </p:nvSpPr>
        <p:spPr>
          <a:xfrm>
            <a:off x="457200" y="1833609"/>
            <a:ext cx="8226854" cy="705334"/>
          </a:xfrm>
          <a:prstGeom prst="rect">
            <a:avLst/>
          </a:prstGeom>
        </p:spPr>
        <p:txBody>
          <a:bodyPr/>
          <a:lstStyle>
            <a:lvl1pPr>
              <a:defRPr b="0" sz="4600"/>
            </a:lvl1pPr>
          </a:lstStyle>
          <a:p>
            <a:pPr/>
            <a:r>
              <a:t>Titolo Testo</a:t>
            </a:r>
          </a:p>
        </p:txBody>
      </p:sp>
      <p:sp>
        <p:nvSpPr>
          <p:cNvPr id="46" name="Corpo livello uno…"/>
          <p:cNvSpPr txBox="1"/>
          <p:nvPr>
            <p:ph type="body" sz="quarter" idx="1"/>
          </p:nvPr>
        </p:nvSpPr>
        <p:spPr>
          <a:xfrm>
            <a:off x="457200" y="2543343"/>
            <a:ext cx="2743200" cy="314742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ClrTx/>
              <a:buSzTx/>
              <a:buFontTx/>
              <a:buNone/>
              <a:defRPr sz="1400"/>
            </a:lvl1pPr>
            <a:lvl2pPr marL="0" indent="0">
              <a:buClrTx/>
              <a:buSzTx/>
              <a:buFontTx/>
              <a:buNone/>
              <a:defRPr sz="1400"/>
            </a:lvl2pPr>
            <a:lvl3pPr marL="0" indent="0">
              <a:buClrTx/>
              <a:buSzTx/>
              <a:buFontTx/>
              <a:buNone/>
              <a:defRPr sz="1400"/>
            </a:lvl3pPr>
            <a:lvl4pPr marL="0" indent="0">
              <a:buClrTx/>
              <a:buSzTx/>
              <a:buFontTx/>
              <a:buNone/>
              <a:defRPr sz="1400"/>
            </a:lvl4pPr>
            <a:lvl5pPr marL="0" indent="0">
              <a:buClrTx/>
              <a:buSzTx/>
              <a:buFontTx/>
              <a:buNone/>
              <a:defRPr sz="1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7" name="Numero diapositiva"/>
          <p:cNvSpPr txBox="1"/>
          <p:nvPr>
            <p:ph type="sldNum" sz="quarter" idx="2"/>
          </p:nvPr>
        </p:nvSpPr>
        <p:spPr>
          <a:xfrm>
            <a:off x="8413148" y="4772059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olo Testo"/>
          <p:cNvSpPr txBox="1"/>
          <p:nvPr>
            <p:ph type="title"/>
          </p:nvPr>
        </p:nvSpPr>
        <p:spPr>
          <a:xfrm>
            <a:off x="457200" y="1833609"/>
            <a:ext cx="8226854" cy="705334"/>
          </a:xfrm>
          <a:prstGeom prst="rect">
            <a:avLst/>
          </a:prstGeom>
        </p:spPr>
        <p:txBody>
          <a:bodyPr/>
          <a:lstStyle>
            <a:lvl1pPr>
              <a:defRPr b="0" sz="4600"/>
            </a:lvl1pPr>
          </a:lstStyle>
          <a:p>
            <a:pPr/>
            <a:r>
              <a:t>Titolo Testo</a:t>
            </a:r>
          </a:p>
        </p:txBody>
      </p:sp>
      <p:sp>
        <p:nvSpPr>
          <p:cNvPr id="55" name="Corpo livello uno…"/>
          <p:cNvSpPr txBox="1"/>
          <p:nvPr>
            <p:ph type="body" sz="quarter" idx="1"/>
          </p:nvPr>
        </p:nvSpPr>
        <p:spPr>
          <a:xfrm>
            <a:off x="457200" y="2543343"/>
            <a:ext cx="2743200" cy="314742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ClrTx/>
              <a:buSzTx/>
              <a:buFontTx/>
              <a:buNone/>
              <a:defRPr sz="1400"/>
            </a:lvl1pPr>
            <a:lvl2pPr marL="0" indent="0">
              <a:buClrTx/>
              <a:buSzTx/>
              <a:buFontTx/>
              <a:buNone/>
              <a:defRPr sz="1400"/>
            </a:lvl2pPr>
            <a:lvl3pPr marL="0" indent="0">
              <a:buClrTx/>
              <a:buSzTx/>
              <a:buFontTx/>
              <a:buNone/>
              <a:defRPr sz="1400"/>
            </a:lvl3pPr>
            <a:lvl4pPr marL="0" indent="0">
              <a:buClrTx/>
              <a:buSzTx/>
              <a:buFontTx/>
              <a:buNone/>
              <a:defRPr sz="1400"/>
            </a:lvl4pPr>
            <a:lvl5pPr marL="0" indent="0">
              <a:buClrTx/>
              <a:buSzTx/>
              <a:buFontTx/>
              <a:buNone/>
              <a:defRPr sz="1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6" name="Numero diapositiva"/>
          <p:cNvSpPr txBox="1"/>
          <p:nvPr>
            <p:ph type="sldNum" sz="quarter" idx="2"/>
          </p:nvPr>
        </p:nvSpPr>
        <p:spPr>
          <a:xfrm>
            <a:off x="6279546" y="4635136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64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5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368" y="4709826"/>
            <a:ext cx="1144800" cy="433675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Titolo Testo"/>
          <p:cNvSpPr txBox="1"/>
          <p:nvPr>
            <p:ph type="title"/>
          </p:nvPr>
        </p:nvSpPr>
        <p:spPr>
          <a:xfrm>
            <a:off x="457200" y="205978"/>
            <a:ext cx="7467600" cy="857251"/>
          </a:xfrm>
          <a:prstGeom prst="rect">
            <a:avLst/>
          </a:prstGeom>
        </p:spPr>
        <p:txBody>
          <a:bodyPr/>
          <a:lstStyle>
            <a:lvl1pPr>
              <a:defRPr b="0" sz="4600"/>
            </a:lvl1pPr>
          </a:lstStyle>
          <a:p>
            <a:pPr/>
            <a:r>
              <a:t>Titolo Testo</a:t>
            </a:r>
          </a:p>
        </p:txBody>
      </p:sp>
      <p:sp>
        <p:nvSpPr>
          <p:cNvPr id="74" name="Corpo livello uno…"/>
          <p:cNvSpPr txBox="1"/>
          <p:nvPr>
            <p:ph type="body" sz="half" idx="1"/>
          </p:nvPr>
        </p:nvSpPr>
        <p:spPr>
          <a:xfrm>
            <a:off x="457200" y="1200150"/>
            <a:ext cx="3657600" cy="326279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2" indent="-540326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5" name="Numero diapositiva"/>
          <p:cNvSpPr txBox="1"/>
          <p:nvPr>
            <p:ph type="sldNum" sz="quarter" idx="2"/>
          </p:nvPr>
        </p:nvSpPr>
        <p:spPr>
          <a:xfrm>
            <a:off x="8413148" y="4772059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368" y="4709826"/>
            <a:ext cx="1144800" cy="433675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Titolo Testo"/>
          <p:cNvSpPr txBox="1"/>
          <p:nvPr>
            <p:ph type="title"/>
          </p:nvPr>
        </p:nvSpPr>
        <p:spPr>
          <a:xfrm>
            <a:off x="457200" y="204788"/>
            <a:ext cx="8229600" cy="670484"/>
          </a:xfrm>
          <a:prstGeom prst="rect">
            <a:avLst/>
          </a:prstGeom>
        </p:spPr>
        <p:txBody>
          <a:bodyPr/>
          <a:lstStyle>
            <a:lvl1pPr>
              <a:defRPr b="0" sz="4600"/>
            </a:lvl1pPr>
          </a:lstStyle>
          <a:p>
            <a:pPr/>
            <a:r>
              <a:t>Titolo Testo</a:t>
            </a:r>
          </a:p>
        </p:txBody>
      </p:sp>
      <p:sp>
        <p:nvSpPr>
          <p:cNvPr id="84" name="Corpo livello uno…"/>
          <p:cNvSpPr txBox="1"/>
          <p:nvPr>
            <p:ph type="body" sz="quarter" idx="1"/>
          </p:nvPr>
        </p:nvSpPr>
        <p:spPr>
          <a:xfrm>
            <a:off x="455612" y="3826474"/>
            <a:ext cx="8231189" cy="4470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1pPr>
            <a:lvl2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2pPr>
            <a:lvl3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3pPr>
            <a:lvl4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4pPr>
            <a:lvl5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5" name="Numero diapositiva"/>
          <p:cNvSpPr txBox="1"/>
          <p:nvPr>
            <p:ph type="sldNum" sz="quarter" idx="2"/>
          </p:nvPr>
        </p:nvSpPr>
        <p:spPr>
          <a:xfrm>
            <a:off x="8413148" y="4772059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368" y="4709826"/>
            <a:ext cx="1144800" cy="433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olo Testo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Titolo Testo</a:t>
            </a:r>
          </a:p>
        </p:txBody>
      </p:sp>
      <p:sp>
        <p:nvSpPr>
          <p:cNvPr id="4" name="Corpo livello uno…"/>
          <p:cNvSpPr txBox="1"/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" name="Numero diapositiva"/>
          <p:cNvSpPr txBox="1"/>
          <p:nvPr>
            <p:ph type="sldNum" sz="quarter" idx="2"/>
          </p:nvPr>
        </p:nvSpPr>
        <p:spPr>
          <a:xfrm>
            <a:off x="8413148" y="4772059"/>
            <a:ext cx="273654" cy="26425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935736" marR="0" indent="-487680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1141693" marR="0" indent="-391884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1464445" marR="0" indent="-42202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1764792" marR="0" indent="-457200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1664207" marR="0" indent="-146303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1899919" marR="0" indent="-16255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2139695" marR="0" indent="-18287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2331719" marR="0" indent="-18287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1600" u="none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5.png"/><Relationship Id="rId4" Type="http://schemas.openxmlformats.org/officeDocument/2006/relationships/hyperlink" Target="https://indico.cern.ch/e/radnext-2023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3.tif"/><Relationship Id="rId6" Type="http://schemas.openxmlformats.org/officeDocument/2006/relationships/image" Target="../media/image4.tif"/><Relationship Id="rId7" Type="http://schemas.openxmlformats.org/officeDocument/2006/relationships/image" Target="../media/image5.tif"/><Relationship Id="rId8" Type="http://schemas.openxmlformats.org/officeDocument/2006/relationships/image" Target="../media/image6.tif"/><Relationship Id="rId9" Type="http://schemas.openxmlformats.org/officeDocument/2006/relationships/image" Target="../media/image7.tif"/><Relationship Id="rId10" Type="http://schemas.openxmlformats.org/officeDocument/2006/relationships/image" Target="../media/image8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3.tif"/><Relationship Id="rId6" Type="http://schemas.openxmlformats.org/officeDocument/2006/relationships/image" Target="../media/image4.tif"/><Relationship Id="rId7" Type="http://schemas.openxmlformats.org/officeDocument/2006/relationships/image" Target="../media/image5.tif"/><Relationship Id="rId8" Type="http://schemas.openxmlformats.org/officeDocument/2006/relationships/image" Target="../media/image6.tif"/><Relationship Id="rId9" Type="http://schemas.openxmlformats.org/officeDocument/2006/relationships/image" Target="../media/image7.tif"/><Relationship Id="rId10" Type="http://schemas.openxmlformats.org/officeDocument/2006/relationships/image" Target="../media/image8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Footer Placeholder 3"/>
          <p:cNvSpPr txBox="1"/>
          <p:nvPr/>
        </p:nvSpPr>
        <p:spPr>
          <a:xfrm>
            <a:off x="3453288" y="4772058"/>
            <a:ext cx="457934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sp>
        <p:nvSpPr>
          <p:cNvPr id="144" name="Title 1"/>
          <p:cNvSpPr txBox="1"/>
          <p:nvPr>
            <p:ph type="title"/>
          </p:nvPr>
        </p:nvSpPr>
        <p:spPr>
          <a:xfrm>
            <a:off x="512976" y="696172"/>
            <a:ext cx="8118048" cy="1756450"/>
          </a:xfrm>
          <a:prstGeom prst="rect">
            <a:avLst/>
          </a:prstGeom>
        </p:spPr>
        <p:txBody>
          <a:bodyPr/>
          <a:lstStyle/>
          <a:p>
            <a:pPr>
              <a:defRPr b="1" sz="2800"/>
            </a:pPr>
            <a:r>
              <a:t>WP6</a:t>
            </a:r>
            <a:r>
              <a:t>,</a:t>
            </a:r>
            <a:r>
              <a:t> Objectives and outcomes of WP6 in the second year of RADNEXT: Methodologies for Radiation Test of Systems </a:t>
            </a:r>
          </a:p>
        </p:txBody>
      </p:sp>
      <p:sp>
        <p:nvSpPr>
          <p:cNvPr id="145" name="Slide Number Placeholder 4"/>
          <p:cNvSpPr txBox="1"/>
          <p:nvPr>
            <p:ph type="sldNum" sz="quarter" idx="4294967295"/>
          </p:nvPr>
        </p:nvSpPr>
        <p:spPr>
          <a:xfrm>
            <a:off x="8955101" y="4772454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30909" y="2823354"/>
            <a:ext cx="4798617" cy="18178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4463227"/>
            <a:ext cx="3968954" cy="577882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ext Placeholder 5"/>
          <p:cNvSpPr txBox="1"/>
          <p:nvPr/>
        </p:nvSpPr>
        <p:spPr>
          <a:xfrm>
            <a:off x="545109" y="2362301"/>
            <a:ext cx="5706781" cy="812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defTabSz="429768">
              <a:lnSpc>
                <a:spcPct val="80000"/>
              </a:lnSpc>
              <a:spcBef>
                <a:spcPts val="100"/>
              </a:spcBef>
              <a:defRPr sz="1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Luigi DILILLO (IES/University of Montpellier)</a:t>
            </a:r>
            <a:endParaRPr sz="700"/>
          </a:p>
          <a:p>
            <a:pPr defTabSz="429768">
              <a:lnSpc>
                <a:spcPct val="80000"/>
              </a:lnSpc>
              <a:spcBef>
                <a:spcPts val="100"/>
              </a:spcBef>
              <a:defRPr sz="1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Luis ENTRENA (UC3M)</a:t>
            </a:r>
            <a:endParaRPr sz="700"/>
          </a:p>
          <a:p>
            <a:pPr defTabSz="429768">
              <a:lnSpc>
                <a:spcPct val="80000"/>
              </a:lnSpc>
              <a:spcBef>
                <a:spcPts val="100"/>
              </a:spcBef>
              <a:defRPr sz="1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RADNEXT 2</a:t>
            </a:r>
            <a:r>
              <a:rPr baseline="27744"/>
              <a:t>nd</a:t>
            </a:r>
            <a:r>
              <a:t> Annual Meeting </a:t>
            </a:r>
            <a:r>
              <a:rPr>
                <a:solidFill>
                  <a:srgbClr val="2D9DFF"/>
                </a:solidFill>
              </a:rPr>
              <a:t>– 9-10 May 2023</a:t>
            </a:r>
            <a:endParaRPr sz="700"/>
          </a:p>
          <a:p>
            <a:pPr defTabSz="429768">
              <a:lnSpc>
                <a:spcPct val="80000"/>
              </a:lnSpc>
              <a:spcBef>
                <a:spcPts val="100"/>
              </a:spcBef>
              <a:defRPr sz="1600" u="sng">
                <a:solidFill>
                  <a:srgbClr val="535353"/>
                </a:solidFill>
                <a:uFill>
                  <a:solidFill>
                    <a:schemeClr val="accent5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 invalidUrl="" action="" tgtFrame="" tooltip="" history="1" highlightClick="0" endSnd="0"/>
              </a:rPr>
              <a:t>https://indico.cern.ch/e/radnext-2023</a:t>
            </a:r>
            <a:r>
              <a:rPr>
                <a:uFillTx/>
              </a:rPr>
              <a:t>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Footer Placeholder 4"/>
          <p:cNvSpPr txBox="1"/>
          <p:nvPr/>
        </p:nvSpPr>
        <p:spPr>
          <a:xfrm>
            <a:off x="3453288" y="4772058"/>
            <a:ext cx="457934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sp>
        <p:nvSpPr>
          <p:cNvPr id="217" name="Content Placeholder 2"/>
          <p:cNvSpPr txBox="1"/>
          <p:nvPr>
            <p:ph type="body" idx="1"/>
          </p:nvPr>
        </p:nvSpPr>
        <p:spPr>
          <a:xfrm>
            <a:off x="457200" y="1136275"/>
            <a:ext cx="7892523" cy="286495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40000"/>
              </a:lnSpc>
              <a:defRPr sz="1700"/>
            </a:pPr>
            <a:r>
              <a:t>New member and new PhD recruitment</a:t>
            </a:r>
          </a:p>
          <a:p>
            <a:pPr>
              <a:lnSpc>
                <a:spcPct val="140000"/>
              </a:lnSpc>
              <a:defRPr sz="1700"/>
            </a:pPr>
            <a:r>
              <a:t>Good partner interaction (UM/UC3M; UM/CERN)</a:t>
            </a:r>
          </a:p>
          <a:p>
            <a:pPr>
              <a:lnSpc>
                <a:spcPct val="140000"/>
              </a:lnSpc>
              <a:defRPr sz="1700"/>
            </a:pPr>
            <a:r>
              <a:t>Good ongoing scientific activity and dissemination</a:t>
            </a:r>
          </a:p>
          <a:p>
            <a:pPr>
              <a:lnSpc>
                <a:spcPct val="140000"/>
              </a:lnSpc>
              <a:defRPr sz="1700"/>
            </a:pPr>
            <a:r>
              <a:t>Starting milestone/deliverables elaboration</a:t>
            </a:r>
          </a:p>
        </p:txBody>
      </p:sp>
      <p:sp>
        <p:nvSpPr>
          <p:cNvPr id="218" name="Slide Number Placeholder 3"/>
          <p:cNvSpPr txBox="1"/>
          <p:nvPr>
            <p:ph type="sldNum" sz="quarter" idx="4294967295"/>
          </p:nvPr>
        </p:nvSpPr>
        <p:spPr>
          <a:xfrm>
            <a:off x="8413145" y="4772057"/>
            <a:ext cx="273654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9" name="Title 1"/>
          <p:cNvSpPr txBox="1"/>
          <p:nvPr/>
        </p:nvSpPr>
        <p:spPr>
          <a:xfrm>
            <a:off x="457200" y="175120"/>
            <a:ext cx="8226853" cy="7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>
            <a:lvl1pPr>
              <a:defRPr b="1" sz="2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Conclusions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Footer Placeholder 4"/>
          <p:cNvSpPr txBox="1"/>
          <p:nvPr/>
        </p:nvSpPr>
        <p:spPr>
          <a:xfrm>
            <a:off x="3453288" y="4772058"/>
            <a:ext cx="457934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sp>
        <p:nvSpPr>
          <p:cNvPr id="222" name="Title 1"/>
          <p:cNvSpPr txBox="1"/>
          <p:nvPr>
            <p:ph type="title"/>
          </p:nvPr>
        </p:nvSpPr>
        <p:spPr>
          <a:xfrm>
            <a:off x="457200" y="175119"/>
            <a:ext cx="8226853" cy="705335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Thanks for your attention! </a:t>
            </a:r>
          </a:p>
        </p:txBody>
      </p:sp>
      <p:sp>
        <p:nvSpPr>
          <p:cNvPr id="223" name="Slide Number Placeholder 3"/>
          <p:cNvSpPr txBox="1"/>
          <p:nvPr>
            <p:ph type="sldNum" sz="quarter" idx="4294967295"/>
          </p:nvPr>
        </p:nvSpPr>
        <p:spPr>
          <a:xfrm>
            <a:off x="8424456" y="4772057"/>
            <a:ext cx="262343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4" name="TextBox 7"/>
          <p:cNvSpPr txBox="1"/>
          <p:nvPr/>
        </p:nvSpPr>
        <p:spPr>
          <a:xfrm>
            <a:off x="3609456" y="4307795"/>
            <a:ext cx="192233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i="1" sz="1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Image Source: IES/UM</a:t>
            </a:r>
          </a:p>
        </p:txBody>
      </p:sp>
      <p:pic>
        <p:nvPicPr>
          <p:cNvPr id="225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52471" y="880453"/>
            <a:ext cx="2836309" cy="34126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ooter Placeholder 4"/>
          <p:cNvSpPr txBox="1"/>
          <p:nvPr/>
        </p:nvSpPr>
        <p:spPr>
          <a:xfrm>
            <a:off x="3453288" y="4772058"/>
            <a:ext cx="457934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sp>
        <p:nvSpPr>
          <p:cNvPr id="151" name="Title 1"/>
          <p:cNvSpPr txBox="1"/>
          <p:nvPr>
            <p:ph type="title"/>
          </p:nvPr>
        </p:nvSpPr>
        <p:spPr>
          <a:xfrm>
            <a:off x="457200" y="175119"/>
            <a:ext cx="8226853" cy="705335"/>
          </a:xfrm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152" name="Content Placeholder 2"/>
          <p:cNvSpPr txBox="1"/>
          <p:nvPr>
            <p:ph type="body" idx="1"/>
          </p:nvPr>
        </p:nvSpPr>
        <p:spPr>
          <a:xfrm>
            <a:off x="457200" y="970177"/>
            <a:ext cx="8229601" cy="3203146"/>
          </a:xfrm>
          <a:prstGeom prst="rect">
            <a:avLst/>
          </a:prstGeom>
        </p:spPr>
        <p:txBody>
          <a:bodyPr/>
          <a:lstStyle/>
          <a:p>
            <a:pPr>
              <a:defRPr sz="1900"/>
            </a:pPr>
            <a:r>
              <a:t>Structure and members</a:t>
            </a:r>
          </a:p>
          <a:p>
            <a:pPr>
              <a:defRPr sz="1900"/>
            </a:pPr>
            <a:r>
              <a:t>Work Programme overview</a:t>
            </a:r>
          </a:p>
          <a:p>
            <a:pPr>
              <a:defRPr sz="1900"/>
            </a:pPr>
            <a:r>
              <a:t>Second year achievements and ongoing activity</a:t>
            </a:r>
          </a:p>
          <a:p>
            <a:pPr>
              <a:defRPr sz="1900"/>
            </a:pPr>
            <a:r>
              <a:t>Conclusions</a:t>
            </a:r>
          </a:p>
        </p:txBody>
      </p:sp>
      <p:sp>
        <p:nvSpPr>
          <p:cNvPr id="153" name="Slide Number Placeholder 3"/>
          <p:cNvSpPr txBox="1"/>
          <p:nvPr>
            <p:ph type="sldNum" sz="quarter" idx="4294967295"/>
          </p:nvPr>
        </p:nvSpPr>
        <p:spPr>
          <a:xfrm>
            <a:off x="8497902" y="4772057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Footer Placeholder 3"/>
          <p:cNvSpPr txBox="1"/>
          <p:nvPr/>
        </p:nvSpPr>
        <p:spPr>
          <a:xfrm>
            <a:off x="3442777" y="4699330"/>
            <a:ext cx="457934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pic>
        <p:nvPicPr>
          <p:cNvPr id="15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7289" t="0" r="0" b="0"/>
          <a:stretch>
            <a:fillRect/>
          </a:stretch>
        </p:blipFill>
        <p:spPr>
          <a:xfrm>
            <a:off x="366608" y="1047459"/>
            <a:ext cx="3420437" cy="2083877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Inhaltsplatzhalter 2"/>
          <p:cNvSpPr txBox="1"/>
          <p:nvPr/>
        </p:nvSpPr>
        <p:spPr>
          <a:xfrm>
            <a:off x="4031353" y="740829"/>
            <a:ext cx="4881265" cy="2714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1900" u="sng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Participants and associates</a:t>
            </a:r>
          </a:p>
          <a:p>
            <a: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Université de Montpellier (UM/IES)</a:t>
            </a:r>
          </a:p>
          <a:p>
            <a: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Katholieke Universiteit Leuven (KUL)</a:t>
            </a:r>
          </a:p>
          <a:p>
            <a: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Universidad Carlos III de Madrid (UC3M)</a:t>
            </a:r>
          </a:p>
          <a:p>
            <a: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European Organization for Nuclear Research (CERN)</a:t>
            </a:r>
          </a:p>
          <a:p>
            <a: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German Space Agency (DLR)</a:t>
            </a:r>
          </a:p>
          <a:p>
            <a: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76D6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Politecnico di Torino</a:t>
            </a:r>
          </a:p>
          <a:p>
            <a: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National Centre for Nuclear Research (NCBJ)</a:t>
            </a:r>
          </a:p>
        </p:txBody>
      </p:sp>
      <p:pic>
        <p:nvPicPr>
          <p:cNvPr id="15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368" y="3685919"/>
            <a:ext cx="955263" cy="955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55880" y="3704018"/>
            <a:ext cx="919066" cy="919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60049" y="3792658"/>
            <a:ext cx="846400" cy="7053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magine" descr="Immagin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745921" y="3713036"/>
            <a:ext cx="846401" cy="827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Immagine" descr="Immagin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940204" y="3704018"/>
            <a:ext cx="737988" cy="955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Immagine" descr="Immagin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641906" y="3641125"/>
            <a:ext cx="978107" cy="978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Immagine" descr="Immagin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129791" y="3823732"/>
            <a:ext cx="1695294" cy="6431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Immagine" descr="Immagin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597357" y="3720024"/>
            <a:ext cx="1201640" cy="850600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itle 1"/>
          <p:cNvSpPr txBox="1"/>
          <p:nvPr/>
        </p:nvSpPr>
        <p:spPr>
          <a:xfrm>
            <a:off x="457200" y="175120"/>
            <a:ext cx="8226853" cy="7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>
            <a:lvl1pPr>
              <a:defRPr b="1" sz="2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Structure and Members</a:t>
            </a:r>
          </a:p>
        </p:txBody>
      </p:sp>
      <p:sp>
        <p:nvSpPr>
          <p:cNvPr id="167" name="Numero diapositiva"/>
          <p:cNvSpPr txBox="1"/>
          <p:nvPr>
            <p:ph type="sldNum" sz="quarter" idx="4294967295"/>
          </p:nvPr>
        </p:nvSpPr>
        <p:spPr>
          <a:xfrm>
            <a:off x="8955101" y="4772454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Footer Placeholder 3"/>
          <p:cNvSpPr txBox="1"/>
          <p:nvPr/>
        </p:nvSpPr>
        <p:spPr>
          <a:xfrm>
            <a:off x="3442777" y="4699330"/>
            <a:ext cx="457934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grpSp>
        <p:nvGrpSpPr>
          <p:cNvPr id="180" name="Group 1"/>
          <p:cNvGrpSpPr/>
          <p:nvPr/>
        </p:nvGrpSpPr>
        <p:grpSpPr>
          <a:xfrm>
            <a:off x="127367" y="842429"/>
            <a:ext cx="9167144" cy="3816852"/>
            <a:chOff x="0" y="0"/>
            <a:chExt cx="9167143" cy="3816851"/>
          </a:xfrm>
        </p:grpSpPr>
        <p:pic>
          <p:nvPicPr>
            <p:cNvPr id="170" name="Picture 1" descr="Picture 1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7289" t="0" r="0" b="0"/>
            <a:stretch>
              <a:fillRect/>
            </a:stretch>
          </p:blipFill>
          <p:spPr>
            <a:xfrm>
              <a:off x="239239" y="205030"/>
              <a:ext cx="3420438" cy="20838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1" name="Inhaltsplatzhalter 2"/>
            <p:cNvSpPr txBox="1"/>
            <p:nvPr/>
          </p:nvSpPr>
          <p:spPr>
            <a:xfrm>
              <a:off x="3942085" y="-1"/>
              <a:ext cx="5225058" cy="26575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90" tIns="34290" rIns="34290" bIns="34290" numCol="1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defRPr sz="1500" u="sng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Participants and associates</a:t>
              </a:r>
              <a:endParaRPr sz="2400"/>
            </a:p>
            <a:p>
              <a:pPr marL="228600" indent="-228600">
                <a:spcBef>
                  <a:spcPts val="1000"/>
                </a:spcBef>
                <a:buSzPct val="100000"/>
                <a:buFont typeface="Arial"/>
                <a:buChar char="•"/>
                <a:defRPr sz="15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Université de Montpellier (UM/LIRMM)</a:t>
              </a:r>
              <a:endParaRPr>
                <a:solidFill>
                  <a:srgbClr val="0055A0"/>
                </a:solidFill>
              </a:endParaRPr>
            </a:p>
            <a:p>
              <a:pPr marL="228600" indent="-228600">
                <a:spcBef>
                  <a:spcPts val="1000"/>
                </a:spcBef>
                <a:buSzPct val="100000"/>
                <a:buFont typeface="Arial"/>
                <a:buChar char="•"/>
                <a:defRPr sz="15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Katholieke Universiteit Leuven (KUL)</a:t>
              </a:r>
              <a:endParaRPr>
                <a:solidFill>
                  <a:srgbClr val="0055A0"/>
                </a:solidFill>
              </a:endParaRPr>
            </a:p>
            <a:p>
              <a:pPr marL="228600" indent="-228600">
                <a:spcBef>
                  <a:spcPts val="1000"/>
                </a:spcBef>
                <a:buSzPct val="100000"/>
                <a:buFont typeface="Arial"/>
                <a:buChar char="•"/>
                <a:defRPr sz="15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Universidad Carlos III de Madrid (UC3M)</a:t>
              </a:r>
              <a:endParaRPr>
                <a:solidFill>
                  <a:srgbClr val="0055A0"/>
                </a:solidFill>
              </a:endParaRPr>
            </a:p>
            <a:p>
              <a:pPr marL="228600" indent="-228600">
                <a:spcBef>
                  <a:spcPts val="1000"/>
                </a:spcBef>
                <a:buSzPct val="100000"/>
                <a:buFont typeface="Arial"/>
                <a:buChar char="•"/>
                <a:defRPr sz="15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European Organization for Nuclear Research (CERN)</a:t>
              </a:r>
              <a:endParaRPr>
                <a:solidFill>
                  <a:srgbClr val="0055A0"/>
                </a:solidFill>
              </a:endParaRPr>
            </a:p>
            <a:p>
              <a:pPr marL="228600" indent="-228600">
                <a:spcBef>
                  <a:spcPts val="1000"/>
                </a:spcBef>
                <a:buSzPct val="100000"/>
                <a:buFont typeface="Arial"/>
                <a:buChar char="•"/>
                <a:defRPr sz="15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German Space Agency (DLR)</a:t>
              </a:r>
              <a:endParaRPr>
                <a:solidFill>
                  <a:srgbClr val="0055A0"/>
                </a:solidFill>
              </a:endParaRPr>
            </a:p>
            <a:p>
              <a:pPr marL="228600" indent="-228600">
                <a:spcBef>
                  <a:spcPts val="1000"/>
                </a:spcBef>
                <a:buSzPct val="100000"/>
                <a:buFont typeface="Arial"/>
                <a:buChar char="•"/>
                <a:defRPr sz="15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Politecnico di Torino</a:t>
              </a:r>
              <a:endParaRPr>
                <a:solidFill>
                  <a:srgbClr val="76D6FF"/>
                </a:solidFill>
              </a:endParaRPr>
            </a:p>
            <a:p>
              <a:pPr marL="228600" indent="-228600">
                <a:spcBef>
                  <a:spcPts val="1000"/>
                </a:spcBef>
                <a:buSzPct val="100000"/>
                <a:buFont typeface="Arial"/>
                <a:buChar char="•"/>
                <a:defRPr sz="15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National Centre for Nuclear Research (NCBJ)</a:t>
              </a:r>
            </a:p>
          </p:txBody>
        </p:sp>
        <p:pic>
          <p:nvPicPr>
            <p:cNvPr id="172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2843490"/>
              <a:ext cx="955263" cy="9552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3" name="Immagine" descr="Immagin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828511" y="2861589"/>
              <a:ext cx="919066" cy="9190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4" name="Immagine" descr="Immagin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532681" y="2950228"/>
              <a:ext cx="846400" cy="7053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5" name="Immagine" descr="Immagin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618552" y="2870606"/>
              <a:ext cx="846401" cy="8277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6" name="Immagine" descr="Immagin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812836" y="2861589"/>
              <a:ext cx="737988" cy="9552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7" name="Immagine" descr="Immagin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6514538" y="2798696"/>
              <a:ext cx="978106" cy="978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8" name="Immagine" descr="Immagin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002423" y="2981302"/>
              <a:ext cx="1695293" cy="6431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9" name="Immagine" descr="Immagin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7469989" y="2877595"/>
              <a:ext cx="1201640" cy="850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1" name="Rettangolo"/>
          <p:cNvSpPr/>
          <p:nvPr/>
        </p:nvSpPr>
        <p:spPr>
          <a:xfrm>
            <a:off x="366607" y="842428"/>
            <a:ext cx="8488282" cy="27120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82" name="Immagine" descr="Immagin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65636" y="908106"/>
            <a:ext cx="911001" cy="1179215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Katholieke Universiteit Leuven (KUL)…"/>
          <p:cNvSpPr txBox="1"/>
          <p:nvPr/>
        </p:nvSpPr>
        <p:spPr>
          <a:xfrm>
            <a:off x="2201317" y="1004260"/>
            <a:ext cx="5470583" cy="986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Katholieke Universiteit Leuven (KUL)</a:t>
            </a:r>
          </a:p>
          <a:p>
            <a:pPr lvl="1" marL="6858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Recruitment of PhD student Levi MARIEN</a:t>
            </a:r>
          </a:p>
          <a:p>
            <a:pPr lvl="1" marL="6858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Change destination of a part of financing support (1PM)</a:t>
            </a:r>
          </a:p>
        </p:txBody>
      </p:sp>
      <p:sp>
        <p:nvSpPr>
          <p:cNvPr id="184" name="Title 1"/>
          <p:cNvSpPr txBox="1"/>
          <p:nvPr/>
        </p:nvSpPr>
        <p:spPr>
          <a:xfrm>
            <a:off x="457200" y="175120"/>
            <a:ext cx="8226853" cy="7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>
            <a:lvl1pPr>
              <a:defRPr b="1" sz="2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Structure and Members</a:t>
            </a:r>
          </a:p>
        </p:txBody>
      </p:sp>
      <p:sp>
        <p:nvSpPr>
          <p:cNvPr id="185" name="Numero diapositiva"/>
          <p:cNvSpPr txBox="1"/>
          <p:nvPr>
            <p:ph type="sldNum" sz="quarter" idx="4294967295"/>
          </p:nvPr>
        </p:nvSpPr>
        <p:spPr>
          <a:xfrm>
            <a:off x="8955101" y="4772454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6" name="Immagine" descr="Immagin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97936" y="2402724"/>
            <a:ext cx="846401" cy="827758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European Organization for Nuclear Research (CERN)…"/>
          <p:cNvSpPr txBox="1"/>
          <p:nvPr/>
        </p:nvSpPr>
        <p:spPr>
          <a:xfrm>
            <a:off x="2278755" y="2428852"/>
            <a:ext cx="4864369" cy="986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marL="2286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indent="-228600">
              <a:spcBef>
                <a:spcPts val="1000"/>
              </a:spcBef>
              <a:buSzPct val="100000"/>
              <a:buFont typeface="Arial"/>
              <a:buChar char="•"/>
              <a:defRPr sz="1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</a:lstStyle>
          <a:p>
            <a:pPr/>
            <a:r>
              <a:t>European Organization for Nuclear Research (CERN)</a:t>
            </a:r>
          </a:p>
          <a:p>
            <a:pPr lvl="1"/>
            <a:r>
              <a:t>Recruitment of PhD student Ivan SLIPUKHIN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Footer Placeholder 3"/>
          <p:cNvSpPr txBox="1"/>
          <p:nvPr/>
        </p:nvSpPr>
        <p:spPr>
          <a:xfrm>
            <a:off x="3442777" y="4699330"/>
            <a:ext cx="457934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sp>
        <p:nvSpPr>
          <p:cNvPr id="190" name="Inhaltsplatzhalter 2"/>
          <p:cNvSpPr txBox="1"/>
          <p:nvPr>
            <p:ph type="body" idx="1"/>
          </p:nvPr>
        </p:nvSpPr>
        <p:spPr>
          <a:xfrm>
            <a:off x="457200" y="1023005"/>
            <a:ext cx="7457300" cy="3174359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u="sng"/>
            </a:pPr>
            <a:r>
              <a:t>Work package overview:</a:t>
            </a:r>
          </a:p>
          <a:p>
            <a:pPr marL="0" indent="0" algn="ctr">
              <a:spcBef>
                <a:spcPts val="0"/>
              </a:spcBef>
              <a:buSzTx/>
              <a:buNone/>
              <a:defRPr i="1" sz="1900"/>
            </a:pPr>
            <a:r>
              <a:t>Standardization of system level radiation qualification methodology</a:t>
            </a:r>
            <a:endParaRPr b="1">
              <a:solidFill>
                <a:srgbClr val="2D9DFF"/>
              </a:solidFill>
            </a:endParaRPr>
          </a:p>
          <a:p>
            <a:pPr>
              <a:buChar char="•"/>
            </a:pPr>
            <a:r>
              <a:t>Three operative tasks will focus on: </a:t>
            </a:r>
          </a:p>
          <a:p>
            <a:pPr lvl="1" marL="905255" indent="-457200">
              <a:buChar char="-"/>
              <a:defRPr sz="1400"/>
            </a:pPr>
            <a:r>
              <a:t>Setup preparation and stimuli definition</a:t>
            </a:r>
            <a:endParaRPr sz="1500"/>
          </a:p>
          <a:p>
            <a:pPr lvl="1" marL="905255" indent="-457200">
              <a:buChar char="-"/>
              <a:defRPr sz="1400"/>
            </a:pPr>
            <a:r>
              <a:t>Pass/fail test </a:t>
            </a:r>
            <a:endParaRPr sz="1500"/>
          </a:p>
          <a:p>
            <a:pPr lvl="1" marL="905255" indent="-457200">
              <a:buChar char="-"/>
              <a:defRPr sz="1400"/>
            </a:pPr>
            <a:r>
              <a:t>Test with enhanced observability </a:t>
            </a:r>
          </a:p>
          <a:p>
            <a:pPr lvl="1" marL="905255" indent="-457200">
              <a:buChar char="•"/>
              <a:defRPr sz="1500"/>
            </a:pPr>
          </a:p>
          <a:p>
            <a:pPr algn="just">
              <a:buChar char="•"/>
            </a:pPr>
            <a:r>
              <a:t>The main goal will be the exploration of valid qualification procedures to be effective at system level. Its main added value is a reduced qualification cost and time, without significantly affecting the radiation hardness assurance level.</a:t>
            </a:r>
          </a:p>
        </p:txBody>
      </p:sp>
      <p:sp>
        <p:nvSpPr>
          <p:cNvPr id="191" name="Title 1"/>
          <p:cNvSpPr txBox="1"/>
          <p:nvPr/>
        </p:nvSpPr>
        <p:spPr>
          <a:xfrm>
            <a:off x="457200" y="175120"/>
            <a:ext cx="8226853" cy="7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>
            <a:lvl1pPr>
              <a:defRPr b="1" sz="2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Work Programme Overview</a:t>
            </a:r>
          </a:p>
        </p:txBody>
      </p:sp>
      <p:sp>
        <p:nvSpPr>
          <p:cNvPr id="192" name="Numero diapositiva"/>
          <p:cNvSpPr txBox="1"/>
          <p:nvPr>
            <p:ph type="sldNum" sz="quarter" idx="4294967295"/>
          </p:nvPr>
        </p:nvSpPr>
        <p:spPr>
          <a:xfrm>
            <a:off x="8955101" y="4772454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egular meetings (10 in total) with all WP partners…"/>
          <p:cNvSpPr txBox="1"/>
          <p:nvPr>
            <p:ph type="body" idx="1"/>
          </p:nvPr>
        </p:nvSpPr>
        <p:spPr>
          <a:xfrm>
            <a:off x="457199" y="880453"/>
            <a:ext cx="8476637" cy="3716273"/>
          </a:xfrm>
          <a:prstGeom prst="rect">
            <a:avLst/>
          </a:prstGeom>
        </p:spPr>
        <p:txBody>
          <a:bodyPr/>
          <a:lstStyle/>
          <a:p>
            <a:pPr>
              <a:buChar char="•"/>
              <a:defRPr sz="1500"/>
            </a:pPr>
            <a:r>
              <a:t>Regular meetings (10 in total) with all WP partners</a:t>
            </a:r>
          </a:p>
          <a:p>
            <a:pPr lvl="2" marL="1047750" indent="-285750">
              <a:buClrTx/>
              <a:buSzPct val="100000"/>
              <a:buChar char="-"/>
              <a:defRPr sz="1500"/>
            </a:pPr>
            <a:r>
              <a:t>Established connections/collaboration among partners </a:t>
            </a:r>
          </a:p>
          <a:p>
            <a:pPr lvl="2" marL="1047750" indent="-285750">
              <a:buClrTx/>
              <a:buSzPct val="100000"/>
              <a:buChar char="-"/>
              <a:defRPr sz="1500"/>
            </a:pPr>
            <a:r>
              <a:t>Introduction of new partner (NCBJ, Tomasz Rajkowski)</a:t>
            </a:r>
          </a:p>
          <a:p>
            <a:pPr lvl="2" marL="1047750" indent="-285750">
              <a:buClrTx/>
              <a:buSzPct val="100000"/>
              <a:buChar char="-"/>
              <a:defRPr sz="1500"/>
            </a:pPr>
            <a:r>
              <a:t>Activity status</a:t>
            </a:r>
          </a:p>
          <a:p>
            <a:pPr lvl="2" marL="1047750" indent="-285750">
              <a:buClrTx/>
              <a:buSzPct val="100000"/>
              <a:buChar char="-"/>
              <a:defRPr sz="1500"/>
            </a:pPr>
            <a:r>
              <a:t>Activity plans</a:t>
            </a:r>
          </a:p>
        </p:txBody>
      </p:sp>
      <p:sp>
        <p:nvSpPr>
          <p:cNvPr id="195" name="Footer Placeholder 3"/>
          <p:cNvSpPr txBox="1"/>
          <p:nvPr/>
        </p:nvSpPr>
        <p:spPr>
          <a:xfrm>
            <a:off x="3442777" y="4699330"/>
            <a:ext cx="457934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pic>
        <p:nvPicPr>
          <p:cNvPr id="196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rcRect l="0" t="8158" r="0" b="0"/>
          <a:stretch>
            <a:fillRect/>
          </a:stretch>
        </p:blipFill>
        <p:spPr>
          <a:xfrm>
            <a:off x="984969" y="2404113"/>
            <a:ext cx="3309931" cy="2137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41351" y="2204897"/>
            <a:ext cx="4042704" cy="2317109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Title 1"/>
          <p:cNvSpPr txBox="1"/>
          <p:nvPr/>
        </p:nvSpPr>
        <p:spPr>
          <a:xfrm>
            <a:off x="457200" y="175120"/>
            <a:ext cx="8226853" cy="7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>
            <a:lvl1pPr>
              <a:defRPr b="1" sz="2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Second year achievements and ongoing activity</a:t>
            </a:r>
          </a:p>
        </p:txBody>
      </p:sp>
      <p:sp>
        <p:nvSpPr>
          <p:cNvPr id="199" name="Numero diapositiva"/>
          <p:cNvSpPr txBox="1"/>
          <p:nvPr>
            <p:ph type="sldNum" sz="quarter" idx="4294967295"/>
          </p:nvPr>
        </p:nvSpPr>
        <p:spPr>
          <a:xfrm>
            <a:off x="8955101" y="4772454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Application to RADNEXT TA for probing irradiation test campaigns (PSI, ChipIR, PARTREC)…"/>
          <p:cNvSpPr txBox="1"/>
          <p:nvPr>
            <p:ph type="body" idx="1"/>
          </p:nvPr>
        </p:nvSpPr>
        <p:spPr>
          <a:xfrm>
            <a:off x="330199" y="964292"/>
            <a:ext cx="8525438" cy="3632433"/>
          </a:xfrm>
          <a:prstGeom prst="rect">
            <a:avLst/>
          </a:prstGeom>
        </p:spPr>
        <p:txBody>
          <a:bodyPr/>
          <a:lstStyle/>
          <a:p>
            <a:pPr marL="308060" indent="-285750" defTabSz="557783">
              <a:lnSpc>
                <a:spcPct val="110000"/>
              </a:lnSpc>
              <a:spcBef>
                <a:spcPts val="200"/>
              </a:spcBef>
              <a:buChar char="•"/>
              <a:defRPr b="1"/>
            </a:pPr>
            <a:r>
              <a:t>Application to RADNEXT TA for probing irradiation test campaigns (PSI, ChipIR, PARTREC, CHARM)</a:t>
            </a:r>
          </a:p>
          <a:p>
            <a:pPr lvl="2" marL="750569" indent="-285750" defTabSz="557783">
              <a:lnSpc>
                <a:spcPct val="110000"/>
              </a:lnSpc>
              <a:spcBef>
                <a:spcPts val="200"/>
              </a:spcBef>
              <a:buClrTx/>
              <a:buSzPct val="100000"/>
              <a:buChar char="-"/>
            </a:pPr>
            <a:r>
              <a:t> With more than one partner: direct exchanges and collaborations</a:t>
            </a:r>
          </a:p>
          <a:p>
            <a:pPr lvl="2" marL="750569" indent="-285750" defTabSz="557783">
              <a:lnSpc>
                <a:spcPct val="110000"/>
              </a:lnSpc>
              <a:spcBef>
                <a:spcPts val="200"/>
              </a:spcBef>
              <a:buClrTx/>
              <a:buSzPct val="100000"/>
              <a:buChar char="-"/>
            </a:pPr>
            <a:r>
              <a:t> Checking and applying on the field methodologies and practices</a:t>
            </a:r>
          </a:p>
          <a:p>
            <a:pPr marL="308060" indent="-285750" defTabSz="557783">
              <a:lnSpc>
                <a:spcPct val="110000"/>
              </a:lnSpc>
              <a:spcBef>
                <a:spcPts val="200"/>
              </a:spcBef>
              <a:buChar char="•"/>
              <a:defRPr b="1"/>
            </a:pPr>
            <a:r>
              <a:t>Dissemination</a:t>
            </a:r>
          </a:p>
          <a:p>
            <a:pPr lvl="2" marL="750569" indent="-285750" defTabSz="557783">
              <a:lnSpc>
                <a:spcPct val="110000"/>
              </a:lnSpc>
              <a:spcBef>
                <a:spcPts val="200"/>
              </a:spcBef>
              <a:buClrTx/>
              <a:buSzPct val="100000"/>
              <a:buChar char="-"/>
            </a:pPr>
            <a:r>
              <a:t>Several papers in international conferences (RADECS’23, ETS’22, DFTS’23, IWASI’23, REDW’22, REDW’23)</a:t>
            </a:r>
          </a:p>
          <a:p>
            <a:pPr lvl="2" marL="750569" indent="-285750" defTabSz="557783">
              <a:lnSpc>
                <a:spcPct val="110000"/>
              </a:lnSpc>
              <a:spcBef>
                <a:spcPts val="200"/>
              </a:spcBef>
              <a:buClrTx/>
              <a:buSzPct val="100000"/>
              <a:buChar char="-"/>
            </a:pPr>
            <a:r>
              <a:t>Several papers in international journals (Electronics, Journal of Instrumentation, TNS)</a:t>
            </a:r>
          </a:p>
          <a:p>
            <a:pPr marL="308060" indent="-285750" defTabSz="557783">
              <a:lnSpc>
                <a:spcPct val="110000"/>
              </a:lnSpc>
              <a:spcBef>
                <a:spcPts val="200"/>
              </a:spcBef>
              <a:buChar char="•"/>
              <a:defRPr b="1"/>
            </a:pPr>
            <a:r>
              <a:t>Collaboration with other WPs</a:t>
            </a:r>
          </a:p>
          <a:p>
            <a:pPr lvl="2" marL="750569" indent="-285750" defTabSz="557783">
              <a:lnSpc>
                <a:spcPct val="110000"/>
              </a:lnSpc>
              <a:spcBef>
                <a:spcPts val="200"/>
              </a:spcBef>
              <a:buClrTx/>
              <a:buSzPct val="100000"/>
              <a:buChar char="-"/>
            </a:pPr>
            <a:r>
              <a:t>WP8 dissemination (ETS’22)</a:t>
            </a:r>
          </a:p>
          <a:p>
            <a:pPr marL="308060" indent="-285750" defTabSz="557783">
              <a:lnSpc>
                <a:spcPct val="110000"/>
              </a:lnSpc>
              <a:spcBef>
                <a:spcPts val="200"/>
              </a:spcBef>
              <a:buChar char="•"/>
              <a:defRPr b="1"/>
            </a:pPr>
            <a:r>
              <a:t>Student exchange</a:t>
            </a:r>
          </a:p>
          <a:p>
            <a:pPr lvl="2" marL="750569" indent="-285750" defTabSz="557783">
              <a:lnSpc>
                <a:spcPct val="110000"/>
              </a:lnSpc>
              <a:spcBef>
                <a:spcPts val="200"/>
              </a:spcBef>
              <a:buClrTx/>
              <a:buSzPct val="100000"/>
              <a:buChar char="-"/>
            </a:pPr>
            <a:r>
              <a:t>UM/IES </a:t>
            </a:r>
            <a:r>
              <a:rPr sz="1800"/>
              <a:t>↔</a:t>
            </a:r>
            <a:r>
              <a:t> UC3M: Andre M. P. Mattos, Pablo M. A. Delgado</a:t>
            </a:r>
          </a:p>
        </p:txBody>
      </p:sp>
      <p:sp>
        <p:nvSpPr>
          <p:cNvPr id="202" name="Footer Placeholder 3"/>
          <p:cNvSpPr txBox="1"/>
          <p:nvPr/>
        </p:nvSpPr>
        <p:spPr>
          <a:xfrm>
            <a:off x="3442777" y="4699330"/>
            <a:ext cx="457934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sp>
        <p:nvSpPr>
          <p:cNvPr id="203" name="Title 1"/>
          <p:cNvSpPr txBox="1"/>
          <p:nvPr/>
        </p:nvSpPr>
        <p:spPr>
          <a:xfrm>
            <a:off x="457200" y="175120"/>
            <a:ext cx="8226853" cy="7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>
            <a:lvl1pPr>
              <a:defRPr b="1" sz="2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Second year achievements and ongoing activity</a:t>
            </a:r>
          </a:p>
        </p:txBody>
      </p:sp>
      <p:sp>
        <p:nvSpPr>
          <p:cNvPr id="204" name="Numero diapositiva"/>
          <p:cNvSpPr txBox="1"/>
          <p:nvPr>
            <p:ph type="sldNum" sz="quarter" idx="4294967295"/>
          </p:nvPr>
        </p:nvSpPr>
        <p:spPr>
          <a:xfrm>
            <a:off x="8955101" y="4772454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Footer Placeholder 3"/>
          <p:cNvSpPr txBox="1"/>
          <p:nvPr/>
        </p:nvSpPr>
        <p:spPr>
          <a:xfrm>
            <a:off x="3442777" y="4699330"/>
            <a:ext cx="457934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sp>
        <p:nvSpPr>
          <p:cNvPr id="207" name="Espace réservé du contenu 2"/>
          <p:cNvSpPr txBox="1"/>
          <p:nvPr>
            <p:ph type="body" idx="1"/>
          </p:nvPr>
        </p:nvSpPr>
        <p:spPr>
          <a:xfrm>
            <a:off x="457200" y="855877"/>
            <a:ext cx="8343900" cy="3631706"/>
          </a:xfrm>
          <a:prstGeom prst="rect">
            <a:avLst/>
          </a:prstGeom>
        </p:spPr>
        <p:txBody>
          <a:bodyPr/>
          <a:lstStyle/>
          <a:p>
            <a:pPr marL="224790" indent="-285750">
              <a:buClrTx/>
              <a:buSzPct val="100000"/>
              <a:buChar char="•"/>
              <a:defRPr sz="1700"/>
            </a:pPr>
            <a:r>
              <a:t>Experiments performed at </a:t>
            </a:r>
            <a:r>
              <a:rPr b="1"/>
              <a:t>CHARM</a:t>
            </a:r>
            <a:r>
              <a:t>, </a:t>
            </a:r>
            <a:r>
              <a:rPr b="1"/>
              <a:t>ChipIr</a:t>
            </a:r>
            <a:r>
              <a:t>, and </a:t>
            </a:r>
            <a:r>
              <a:rPr b="1"/>
              <a:t>PSI</a:t>
            </a:r>
            <a:r>
              <a:t>.  </a:t>
            </a:r>
            <a:endParaRPr sz="1800"/>
          </a:p>
          <a:p>
            <a:pPr lvl="1" marL="666750" indent="-285750">
              <a:buClrTx/>
              <a:buSzPct val="100000"/>
              <a:buChar char="-"/>
              <a:defRPr sz="1700"/>
            </a:pPr>
            <a:r>
              <a:t>Development of test setups targeting enhanced observability</a:t>
            </a:r>
            <a:endParaRPr sz="1800"/>
          </a:p>
          <a:p>
            <a:pPr lvl="1" marL="666750" indent="-285750">
              <a:buClrTx/>
              <a:buSzPct val="100000"/>
              <a:buChar char="-"/>
              <a:defRPr sz="1700"/>
            </a:pPr>
            <a:r>
              <a:t>Systems mainly based on:</a:t>
            </a:r>
            <a:endParaRPr sz="1800"/>
          </a:p>
          <a:p>
            <a:pPr lvl="3" marL="1328166" indent="-285750">
              <a:buClrTx/>
              <a:buSzPct val="100000"/>
              <a:buChar char="‣"/>
              <a:defRPr sz="1700"/>
            </a:pPr>
            <a:r>
              <a:t>Xilinx Zynq-7000 SoC</a:t>
            </a:r>
            <a:endParaRPr sz="1800"/>
          </a:p>
          <a:p>
            <a:pPr lvl="3" marL="1328166" indent="-285750">
              <a:buClrTx/>
              <a:buSzPct val="100000"/>
              <a:buChar char="‣"/>
              <a:defRPr sz="1700"/>
            </a:pPr>
            <a:r>
              <a:t>Microchip M2S010 SoC</a:t>
            </a:r>
            <a:endParaRPr sz="1800"/>
          </a:p>
          <a:p>
            <a:pPr marL="224790" indent="-285750">
              <a:buClrTx/>
              <a:buSzPct val="100000"/>
              <a:buChar char="•"/>
              <a:defRPr sz="1700"/>
            </a:pPr>
            <a:r>
              <a:t>Investigation of a SELs in a SRAM on-board PROBA-V satellite</a:t>
            </a:r>
            <a:endParaRPr sz="1800"/>
          </a:p>
          <a:p>
            <a:pPr marL="224790" indent="-285750">
              <a:buClrTx/>
              <a:buSzPct val="100000"/>
              <a:buChar char="•"/>
              <a:defRPr sz="1700"/>
            </a:pPr>
            <a:r>
              <a:t>Characterization of a fault-tolerant RISC-V SoC hosted on flash- and SRAM- based FPGAs</a:t>
            </a:r>
            <a:endParaRPr sz="1800"/>
          </a:p>
          <a:p>
            <a:pPr marL="224790" indent="-285750">
              <a:buClrTx/>
              <a:buSzPct val="100000"/>
              <a:buChar char="•"/>
              <a:defRPr sz="1700"/>
            </a:pPr>
            <a:r>
              <a:t>Characterization of GPUs</a:t>
            </a:r>
            <a:endParaRPr sz="1800"/>
          </a:p>
          <a:p>
            <a:pPr marL="224790" indent="-285750">
              <a:buClrTx/>
              <a:buSzPct val="100000"/>
              <a:buChar char="•"/>
              <a:defRPr sz="1700"/>
            </a:pPr>
            <a:r>
              <a:t>Characterization of FPGA SoCs, in which hard-core and soft-core are used</a:t>
            </a:r>
            <a:endParaRPr sz="1800"/>
          </a:p>
          <a:p>
            <a:pPr marL="224790" indent="-285750">
              <a:buClrTx/>
              <a:buSzPct val="100000"/>
              <a:buChar char="•"/>
              <a:defRPr sz="1700"/>
            </a:pPr>
            <a:r>
              <a:t>Characterization of a testing platform for targeting system-level testing at CHARM facility</a:t>
            </a:r>
          </a:p>
        </p:txBody>
      </p:sp>
      <p:sp>
        <p:nvSpPr>
          <p:cNvPr id="208" name="Title 1"/>
          <p:cNvSpPr txBox="1"/>
          <p:nvPr/>
        </p:nvSpPr>
        <p:spPr>
          <a:xfrm>
            <a:off x="457200" y="175120"/>
            <a:ext cx="8226853" cy="7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>
            <a:lvl1pPr>
              <a:defRPr b="1" sz="2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Second year achievements and ongoing activity</a:t>
            </a:r>
          </a:p>
        </p:txBody>
      </p:sp>
      <p:sp>
        <p:nvSpPr>
          <p:cNvPr id="209" name="Numero diapositiva"/>
          <p:cNvSpPr txBox="1"/>
          <p:nvPr>
            <p:ph type="sldNum" sz="quarter" idx="4294967295"/>
          </p:nvPr>
        </p:nvSpPr>
        <p:spPr>
          <a:xfrm>
            <a:off x="8955101" y="4772454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alize the methodologies/experiences from test campaigns…"/>
          <p:cNvSpPr txBox="1"/>
          <p:nvPr>
            <p:ph type="body" idx="1"/>
          </p:nvPr>
        </p:nvSpPr>
        <p:spPr>
          <a:xfrm>
            <a:off x="457199" y="1179131"/>
            <a:ext cx="7965566" cy="320314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  <a:buChar char="•"/>
              <a:defRPr sz="1700"/>
            </a:pPr>
            <a:r>
              <a:t>Formalize the methodologies/experiences from test campaigns</a:t>
            </a:r>
          </a:p>
          <a:p>
            <a:pPr>
              <a:lnSpc>
                <a:spcPct val="130000"/>
              </a:lnSpc>
              <a:buChar char="•"/>
              <a:defRPr sz="1700"/>
            </a:pPr>
            <a:r>
              <a:t>Participations to test campaigns in new types of facilities</a:t>
            </a:r>
          </a:p>
          <a:p>
            <a:pPr lvl="1" marL="733805" indent="-285750">
              <a:lnSpc>
                <a:spcPct val="130000"/>
              </a:lnSpc>
              <a:buSzPct val="80000"/>
              <a:buChar char="-"/>
              <a:defRPr sz="1700"/>
            </a:pPr>
            <a:r>
              <a:t>TA submission for ESRF micro-beam (new type of facility)</a:t>
            </a:r>
          </a:p>
          <a:p>
            <a:pPr lvl="1" marL="733805" indent="-285750">
              <a:lnSpc>
                <a:spcPct val="130000"/>
              </a:lnSpc>
              <a:buSzPct val="80000"/>
              <a:buChar char="-"/>
              <a:defRPr sz="1700"/>
            </a:pPr>
            <a:r>
              <a:t>Test campaign with Laser attack</a:t>
            </a:r>
          </a:p>
          <a:p>
            <a:pPr>
              <a:lnSpc>
                <a:spcPct val="130000"/>
              </a:lnSpc>
              <a:buChar char="•"/>
              <a:defRPr sz="1700"/>
            </a:pPr>
            <a:r>
              <a:t>Elaboration of the next milestones</a:t>
            </a:r>
          </a:p>
          <a:p>
            <a:pPr>
              <a:lnSpc>
                <a:spcPct val="130000"/>
              </a:lnSpc>
              <a:buChar char="•"/>
              <a:defRPr sz="1700"/>
            </a:pPr>
            <a:r>
              <a:t>Cross WPs activity</a:t>
            </a:r>
          </a:p>
        </p:txBody>
      </p:sp>
      <p:sp>
        <p:nvSpPr>
          <p:cNvPr id="212" name="Footer Placeholder 3"/>
          <p:cNvSpPr txBox="1"/>
          <p:nvPr/>
        </p:nvSpPr>
        <p:spPr>
          <a:xfrm>
            <a:off x="3442777" y="4699330"/>
            <a:ext cx="457934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RADNEXT 2nd Annual Meeting – 9-10 May 2023</a:t>
            </a:r>
          </a:p>
        </p:txBody>
      </p:sp>
      <p:sp>
        <p:nvSpPr>
          <p:cNvPr id="213" name="Title 1"/>
          <p:cNvSpPr txBox="1"/>
          <p:nvPr/>
        </p:nvSpPr>
        <p:spPr>
          <a:xfrm>
            <a:off x="457200" y="175120"/>
            <a:ext cx="8226853" cy="7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>
            <a:lvl1pPr>
              <a:defRPr b="1" sz="2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Ongoing activities</a:t>
            </a:r>
          </a:p>
        </p:txBody>
      </p:sp>
      <p:sp>
        <p:nvSpPr>
          <p:cNvPr id="214" name="Numero diapositiva"/>
          <p:cNvSpPr txBox="1"/>
          <p:nvPr>
            <p:ph type="sldNum" sz="quarter" idx="4294967295"/>
          </p:nvPr>
        </p:nvSpPr>
        <p:spPr>
          <a:xfrm>
            <a:off x="8955101" y="4772454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CERN2Corporate16-9">
  <a:themeElements>
    <a:clrScheme name="CERN2Corporate16-9">
      <a:dk1>
        <a:srgbClr val="104282"/>
      </a:dk1>
      <a:lt1>
        <a:srgbClr val="104282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2Corporate16-9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2Corporate16-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5A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104282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104282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ERN2Corporate16-9">
  <a:themeElements>
    <a:clrScheme name="CERN2Corporate16-9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2Corporate16-9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2Corporate16-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5A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104282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104282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