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7"/>
  </p:notesMasterIdLst>
  <p:sldIdLst>
    <p:sldId id="257" r:id="rId2"/>
    <p:sldId id="270" r:id="rId3"/>
    <p:sldId id="273" r:id="rId4"/>
    <p:sldId id="271" r:id="rId5"/>
    <p:sldId id="272" r:id="rId6"/>
    <p:sldId id="277" r:id="rId7"/>
    <p:sldId id="275" r:id="rId8"/>
    <p:sldId id="276" r:id="rId9"/>
    <p:sldId id="274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9" r:id="rId21"/>
    <p:sldId id="293" r:id="rId22"/>
    <p:sldId id="290" r:id="rId23"/>
    <p:sldId id="291" r:id="rId24"/>
    <p:sldId id="292" r:id="rId25"/>
    <p:sldId id="259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8261C24-D203-56D8-2EE4-9645952B253D}" name="André Martins Pio De Mattos" initials="AMPDM" userId="S::andre.martins-pio-de-mattos@etu.umontpellier.fr::a9266455-0c4c-4af7-98cd-9c56b8b4db8e" providerId="AD"/>
  <p188:author id="{A3F3DAFC-0393-2FBD-CE21-4B7BC9BADEF7}" name="Almudena Lindoso Muñoz" initials="ALM" userId="S::alindoso@ing.uc3m.es::a61d2038-3d34-43b3-b10c-1f426e0ebbb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FF9900"/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5664" autoAdjust="0"/>
  </p:normalViewPr>
  <p:slideViewPr>
    <p:cSldViewPr snapToGrid="0" snapToObjects="1">
      <p:cViewPr varScale="1">
        <p:scale>
          <a:sx n="97" d="100"/>
          <a:sy n="97" d="100"/>
        </p:scale>
        <p:origin x="1070" y="72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-76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5" d="100"/>
          <a:sy n="65" d="100"/>
        </p:scale>
        <p:origin x="3154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09/05/2023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079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697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3851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698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984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287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032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7677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398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149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radnext-2023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43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45.jpg"/><Relationship Id="rId4" Type="http://schemas.openxmlformats.org/officeDocument/2006/relationships/image" Target="../media/image7.jpg"/><Relationship Id="rId9" Type="http://schemas.openxmlformats.org/officeDocument/2006/relationships/image" Target="../media/image4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dirty="0"/>
              <a:t>WP6,</a:t>
            </a:r>
            <a:r>
              <a:rPr lang="en-US" sz="2800" dirty="0"/>
              <a:t> </a:t>
            </a:r>
            <a:r>
              <a:rPr lang="en-US" sz="2800" b="1" dirty="0"/>
              <a:t>Results and Outcomes from Latest WP6 Test Campaigns in Radiation Facilities</a:t>
            </a: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137647"/>
            <a:ext cx="5706777" cy="1019871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/>
              <a:t>André M. P. Mattos (IES/University of Montpellier)</a:t>
            </a:r>
          </a:p>
          <a:p>
            <a:r>
              <a:rPr lang="en-US" sz="6200" dirty="0" err="1"/>
              <a:t>Almudena</a:t>
            </a:r>
            <a:r>
              <a:rPr lang="en-US" sz="6200" dirty="0"/>
              <a:t> </a:t>
            </a:r>
            <a:r>
              <a:rPr lang="en-US" sz="6200" dirty="0" err="1"/>
              <a:t>Lindoso</a:t>
            </a:r>
            <a:r>
              <a:rPr lang="en-US" sz="6200" dirty="0"/>
              <a:t> (UC3M)</a:t>
            </a:r>
          </a:p>
          <a:p>
            <a:r>
              <a:rPr lang="en-GB" sz="6200" dirty="0"/>
              <a:t>RADNEXT 2</a:t>
            </a:r>
            <a:r>
              <a:rPr lang="en-GB" sz="6200" baseline="30000" dirty="0"/>
              <a:t>nd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9-10 May 2023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3"/>
              </a:rPr>
              <a:t>https://indico.cern.ch/e/radnext-2023</a:t>
            </a:r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  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PSI: SRAM &gt;&gt; Test Setup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5725E-AC03-A745-F8A0-6AB0976AB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3516916" cy="249194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Enhanced experimental setup</a:t>
            </a:r>
          </a:p>
          <a:p>
            <a:pPr lvl="1"/>
            <a:r>
              <a:rPr lang="en-US" dirty="0"/>
              <a:t>Precise </a:t>
            </a:r>
            <a:r>
              <a:rPr lang="en-US" b="1" dirty="0"/>
              <a:t>timing</a:t>
            </a:r>
            <a:r>
              <a:rPr lang="en-US" dirty="0"/>
              <a:t> and current measurements</a:t>
            </a:r>
          </a:p>
          <a:p>
            <a:pPr lvl="1"/>
            <a:r>
              <a:rPr lang="en-US" b="1" dirty="0"/>
              <a:t>Coherent monitoring </a:t>
            </a:r>
            <a:r>
              <a:rPr lang="en-US" dirty="0"/>
              <a:t>between memory errors and current measurements</a:t>
            </a:r>
          </a:p>
          <a:p>
            <a:pPr lvl="1"/>
            <a:r>
              <a:rPr lang="en-US" dirty="0"/>
              <a:t>Many test modes with </a:t>
            </a:r>
            <a:r>
              <a:rPr lang="en-US" b="1" dirty="0"/>
              <a:t>realistic stimuli</a:t>
            </a:r>
          </a:p>
          <a:p>
            <a:pPr lvl="1"/>
            <a:r>
              <a:rPr lang="en-US" dirty="0"/>
              <a:t>Robust and flexible test setup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05F6FD-252A-38FC-2E40-387D027F7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4116" y="1032775"/>
            <a:ext cx="4767088" cy="328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899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PSI: SRAM &gt;&gt; Experimental features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0CC9A3-03AE-E330-37E0-6072CBBB4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060" y="1878550"/>
            <a:ext cx="4866440" cy="242023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F5C135D-EC03-9682-C6FB-FAC713646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81339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Dynamic test: </a:t>
            </a:r>
            <a:r>
              <a:rPr lang="en-US" b="1" dirty="0"/>
              <a:t>current behavior</a:t>
            </a:r>
          </a:p>
          <a:p>
            <a:pPr lvl="1"/>
            <a:r>
              <a:rPr lang="en-US" b="1" dirty="0"/>
              <a:t>Correlation</a:t>
            </a:r>
            <a:r>
              <a:rPr lang="en-US" dirty="0"/>
              <a:t> with each </a:t>
            </a:r>
            <a:r>
              <a:rPr lang="en-US" b="1" dirty="0"/>
              <a:t>test operation</a:t>
            </a:r>
            <a:r>
              <a:rPr lang="en-US" dirty="0"/>
              <a:t> within a dynamic test cycle</a:t>
            </a:r>
          </a:p>
          <a:p>
            <a:pPr lvl="1"/>
            <a:r>
              <a:rPr lang="en-US" dirty="0"/>
              <a:t>Current values during SEL events</a:t>
            </a:r>
          </a:p>
          <a:p>
            <a:pPr lvl="1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FD7FFF-2F2F-FB5E-7AD3-D1DAE0C47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454" y="1993746"/>
            <a:ext cx="2895600" cy="21555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AC0872-EED1-B803-5E46-DFDA5495569E}"/>
              </a:ext>
            </a:extLst>
          </p:cNvPr>
          <p:cNvSpPr txBox="1"/>
          <p:nvPr/>
        </p:nvSpPr>
        <p:spPr>
          <a:xfrm>
            <a:off x="5843537" y="4089220"/>
            <a:ext cx="21066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*Data from heavy ions experiment</a:t>
            </a:r>
          </a:p>
        </p:txBody>
      </p:sp>
    </p:spTree>
    <p:extLst>
      <p:ext uri="{BB962C8B-B14F-4D97-AF65-F5344CB8AC3E}">
        <p14:creationId xmlns:p14="http://schemas.microsoft.com/office/powerpoint/2010/main" val="3056073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PSI: SRAM &gt;&gt;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5F64C9-1850-C912-1C56-A47C392EE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25627"/>
            <a:ext cx="4219914" cy="215543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E63AF2F-464E-EBEF-941C-D226B25D4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347658"/>
            <a:ext cx="3963338" cy="940696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Error accumulation during SEL events</a:t>
            </a:r>
          </a:p>
          <a:p>
            <a:pPr lvl="1"/>
            <a:r>
              <a:rPr lang="en-US" dirty="0"/>
              <a:t>Example within a dynamic test</a:t>
            </a:r>
          </a:p>
          <a:p>
            <a:pPr lvl="1"/>
            <a:r>
              <a:rPr lang="en-US" dirty="0"/>
              <a:t>50ms “hold time” and 200ms “cut time”</a:t>
            </a:r>
          </a:p>
          <a:p>
            <a:pPr lvl="1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34EEA0F-9A3A-166A-699B-C2FFD5C4D0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23463" y="855146"/>
            <a:ext cx="4003532" cy="240212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260A020-1452-D1A2-26C4-28EDEAB91DF6}"/>
              </a:ext>
            </a:extLst>
          </p:cNvPr>
          <p:cNvSpPr txBox="1">
            <a:spLocks/>
          </p:cNvSpPr>
          <p:nvPr/>
        </p:nvSpPr>
        <p:spPr>
          <a:xfrm>
            <a:off x="4723463" y="3347658"/>
            <a:ext cx="3810937" cy="11028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Event cross sections</a:t>
            </a:r>
          </a:p>
          <a:p>
            <a:pPr lvl="1"/>
            <a:r>
              <a:rPr lang="en-US" sz="1300" b="1" dirty="0"/>
              <a:t>Good correlation between lots</a:t>
            </a:r>
          </a:p>
          <a:p>
            <a:pPr lvl="1"/>
            <a:r>
              <a:rPr lang="en-US" sz="1300" dirty="0"/>
              <a:t>Weibull fitting</a:t>
            </a:r>
          </a:p>
        </p:txBody>
      </p:sp>
    </p:spTree>
    <p:extLst>
      <p:ext uri="{BB962C8B-B14F-4D97-AF65-F5344CB8AC3E}">
        <p14:creationId xmlns:p14="http://schemas.microsoft.com/office/powerpoint/2010/main" val="266864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9050E73-CB28-0F68-5249-5F38D6811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285695"/>
          </a:xfrm>
        </p:spPr>
        <p:txBody>
          <a:bodyPr>
            <a:normAutofit/>
          </a:bodyPr>
          <a:lstStyle/>
          <a:p>
            <a:r>
              <a:rPr lang="en-US" dirty="0"/>
              <a:t>Tests at </a:t>
            </a:r>
            <a:r>
              <a:rPr lang="en-US" b="1" dirty="0"/>
              <a:t>CHARM</a:t>
            </a:r>
            <a:r>
              <a:rPr lang="en-US" dirty="0"/>
              <a:t> presented many setup </a:t>
            </a:r>
            <a:r>
              <a:rPr lang="en-US" b="1" dirty="0"/>
              <a:t>challenges</a:t>
            </a:r>
            <a:r>
              <a:rPr lang="en-US" dirty="0"/>
              <a:t> to be addressed before the campaign</a:t>
            </a:r>
          </a:p>
          <a:p>
            <a:r>
              <a:rPr lang="en-US" dirty="0"/>
              <a:t>Tests at </a:t>
            </a:r>
            <a:r>
              <a:rPr lang="en-US" b="1" dirty="0" err="1"/>
              <a:t>ChipIr</a:t>
            </a:r>
            <a:r>
              <a:rPr lang="en-US" b="1" dirty="0"/>
              <a:t> </a:t>
            </a:r>
            <a:r>
              <a:rPr lang="en-US" dirty="0"/>
              <a:t>provided more insights on the </a:t>
            </a:r>
            <a:r>
              <a:rPr lang="en-US" b="1" dirty="0"/>
              <a:t>capabilities </a:t>
            </a:r>
            <a:r>
              <a:rPr lang="en-US" dirty="0"/>
              <a:t>of</a:t>
            </a:r>
            <a:r>
              <a:rPr lang="en-US" b="1" dirty="0"/>
              <a:t> Flash- </a:t>
            </a:r>
            <a:r>
              <a:rPr lang="en-US" dirty="0"/>
              <a:t>and</a:t>
            </a:r>
            <a:r>
              <a:rPr lang="en-US" b="1" dirty="0"/>
              <a:t> SRAM-</a:t>
            </a:r>
            <a:r>
              <a:rPr lang="en-US" dirty="0"/>
              <a:t> </a:t>
            </a:r>
            <a:r>
              <a:rPr lang="en-US" b="1" dirty="0"/>
              <a:t>based FPGAs </a:t>
            </a:r>
            <a:r>
              <a:rPr lang="en-US" dirty="0"/>
              <a:t>for radiation testing</a:t>
            </a:r>
          </a:p>
          <a:p>
            <a:r>
              <a:rPr lang="en-US" dirty="0"/>
              <a:t>Tests at </a:t>
            </a:r>
            <a:r>
              <a:rPr lang="en-US" b="1" dirty="0"/>
              <a:t>PSI </a:t>
            </a:r>
            <a:r>
              <a:rPr lang="en-US" dirty="0"/>
              <a:t>allowed the elaboration of an </a:t>
            </a:r>
            <a:r>
              <a:rPr lang="en-US" b="1" dirty="0"/>
              <a:t>enhanced setup</a:t>
            </a:r>
            <a:r>
              <a:rPr lang="en-US" dirty="0"/>
              <a:t> and provided practical insights</a:t>
            </a:r>
          </a:p>
          <a:p>
            <a:endParaRPr lang="en-US" dirty="0"/>
          </a:p>
          <a:p>
            <a:r>
              <a:rPr lang="en-US" dirty="0"/>
              <a:t>We are currently working in the </a:t>
            </a:r>
            <a:r>
              <a:rPr lang="en-US" b="1" dirty="0"/>
              <a:t>first</a:t>
            </a:r>
            <a:r>
              <a:rPr lang="en-US" dirty="0"/>
              <a:t> </a:t>
            </a:r>
            <a:r>
              <a:rPr lang="en-US" b="1" dirty="0"/>
              <a:t>WP6 milestone</a:t>
            </a:r>
            <a:r>
              <a:rPr lang="en-US" dirty="0"/>
              <a:t>, which will summarize the setup preparation experience obtained in these </a:t>
            </a:r>
            <a:r>
              <a:rPr lang="en-US" b="1" dirty="0"/>
              <a:t>first 2 years of the project</a:t>
            </a:r>
          </a:p>
          <a:p>
            <a:r>
              <a:rPr lang="en-US" dirty="0"/>
              <a:t>We intend to elaborate </a:t>
            </a:r>
            <a:r>
              <a:rPr lang="en-US" b="1" dirty="0"/>
              <a:t>more publications</a:t>
            </a:r>
            <a:r>
              <a:rPr lang="en-US" dirty="0"/>
              <a:t> using the acquired data and experience</a:t>
            </a:r>
          </a:p>
          <a:p>
            <a:pPr marL="36576" indent="0">
              <a:buNone/>
            </a:pPr>
            <a:endParaRPr lang="en-US" dirty="0"/>
          </a:p>
        </p:txBody>
      </p:sp>
      <p:pic>
        <p:nvPicPr>
          <p:cNvPr id="3" name="Graphic 18">
            <a:extLst>
              <a:ext uri="{FF2B5EF4-FFF2-40B4-BE49-F238E27FC236}">
                <a16:creationId xmlns:a16="http://schemas.microsoft.com/office/drawing/2014/main" id="{A569F41A-702F-A8E4-7AEF-EA44CC0004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6692"/>
          <a:stretch/>
        </p:blipFill>
        <p:spPr>
          <a:xfrm>
            <a:off x="2758584" y="291161"/>
            <a:ext cx="733564" cy="522075"/>
          </a:xfrm>
          <a:prstGeom prst="rect">
            <a:avLst/>
          </a:prstGeom>
        </p:spPr>
      </p:pic>
      <p:pic>
        <p:nvPicPr>
          <p:cNvPr id="7" name="Graphic 20">
            <a:extLst>
              <a:ext uri="{FF2B5EF4-FFF2-40B4-BE49-F238E27FC236}">
                <a16:creationId xmlns:a16="http://schemas.microsoft.com/office/drawing/2014/main" id="{F455F82F-C448-39E7-69D3-FB39F28CF8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6504"/>
          <a:stretch/>
        </p:blipFill>
        <p:spPr>
          <a:xfrm>
            <a:off x="3559322" y="268859"/>
            <a:ext cx="603196" cy="57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076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98BE38-BA48-DB2B-E635-C2CAD2E3FA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432DBD-79CA-21E9-AB21-1F8AE9F9A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7A527C-BE8D-7F6D-DD47-D22457A93A2F}"/>
              </a:ext>
            </a:extLst>
          </p:cNvPr>
          <p:cNvSpPr txBox="1">
            <a:spLocks/>
          </p:cNvSpPr>
          <p:nvPr/>
        </p:nvSpPr>
        <p:spPr>
          <a:xfrm>
            <a:off x="457200" y="2034400"/>
            <a:ext cx="8226854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UC3M: Test Campaigns</a:t>
            </a:r>
            <a:endParaRPr lang="en-GB" sz="2400" b="1" dirty="0"/>
          </a:p>
        </p:txBody>
      </p:sp>
      <p:pic>
        <p:nvPicPr>
          <p:cNvPr id="5" name="Picture 16" descr="A logo for a university&#10;&#10;Description automatically generated with low confidence">
            <a:extLst>
              <a:ext uri="{FF2B5EF4-FFF2-40B4-BE49-F238E27FC236}">
                <a16:creationId xmlns:a16="http://schemas.microsoft.com/office/drawing/2014/main" id="{40FA313C-2F68-1499-71D6-F0DC77E347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708" r="60715" b="33480"/>
          <a:stretch/>
        </p:blipFill>
        <p:spPr>
          <a:xfrm>
            <a:off x="5520387" y="1649092"/>
            <a:ext cx="1460854" cy="125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193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UC3M: Test Campaigns TA RADNEXT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graphicFrame>
        <p:nvGraphicFramePr>
          <p:cNvPr id="8" name="Table 15">
            <a:extLst>
              <a:ext uri="{FF2B5EF4-FFF2-40B4-BE49-F238E27FC236}">
                <a16:creationId xmlns:a16="http://schemas.microsoft.com/office/drawing/2014/main" id="{E0D7AFEE-0DE2-C373-7BF0-E343C2008A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6053686"/>
              </p:ext>
            </p:extLst>
          </p:nvPr>
        </p:nvGraphicFramePr>
        <p:xfrm>
          <a:off x="1001178" y="781419"/>
          <a:ext cx="7184198" cy="219456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75824">
                  <a:extLst>
                    <a:ext uri="{9D8B030D-6E8A-4147-A177-3AD203B41FA5}">
                      <a16:colId xmlns:a16="http://schemas.microsoft.com/office/drawing/2014/main" val="2577356656"/>
                    </a:ext>
                  </a:extLst>
                </a:gridCol>
                <a:gridCol w="1486469">
                  <a:extLst>
                    <a:ext uri="{9D8B030D-6E8A-4147-A177-3AD203B41FA5}">
                      <a16:colId xmlns:a16="http://schemas.microsoft.com/office/drawing/2014/main" val="3254818345"/>
                    </a:ext>
                  </a:extLst>
                </a:gridCol>
                <a:gridCol w="1347894">
                  <a:extLst>
                    <a:ext uri="{9D8B030D-6E8A-4147-A177-3AD203B41FA5}">
                      <a16:colId xmlns:a16="http://schemas.microsoft.com/office/drawing/2014/main" val="1303459495"/>
                    </a:ext>
                  </a:extLst>
                </a:gridCol>
                <a:gridCol w="1334346">
                  <a:extLst>
                    <a:ext uri="{9D8B030D-6E8A-4147-A177-3AD203B41FA5}">
                      <a16:colId xmlns:a16="http://schemas.microsoft.com/office/drawing/2014/main" val="1495907370"/>
                    </a:ext>
                  </a:extLst>
                </a:gridCol>
                <a:gridCol w="2239665">
                  <a:extLst>
                    <a:ext uri="{9D8B030D-6E8A-4147-A177-3AD203B41FA5}">
                      <a16:colId xmlns:a16="http://schemas.microsoft.com/office/drawing/2014/main" val="94918525"/>
                    </a:ext>
                  </a:extLst>
                </a:gridCol>
              </a:tblGrid>
              <a:tr h="254365"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Experiment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613513"/>
                  </a:ext>
                </a:extLst>
              </a:tr>
              <a:tr h="254365">
                <a:tc rowSpan="2">
                  <a:txBody>
                    <a:bodyPr/>
                    <a:lstStyle/>
                    <a:p>
                      <a:pPr algn="ctr"/>
                      <a:r>
                        <a:rPr lang="es-ES" sz="1200" b="1" noProof="0" dirty="0"/>
                        <a:t>1</a:t>
                      </a:r>
                      <a:r>
                        <a:rPr lang="es-ES" sz="1200" b="1" baseline="30000" noProof="0" dirty="0"/>
                        <a:t>st </a:t>
                      </a:r>
                      <a:r>
                        <a:rPr lang="es-ES" sz="1200" b="1" noProof="0" dirty="0" err="1"/>
                        <a:t>year</a:t>
                      </a:r>
                      <a:endParaRPr lang="en-US" sz="12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PSI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12/21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 dirty="0"/>
                        <a:t>µp/FPGA/SoC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698060"/>
                  </a:ext>
                </a:extLst>
              </a:tr>
              <a:tr h="254365">
                <a:tc vMerge="1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solidFill>
                            <a:srgbClr val="FF0000"/>
                          </a:solidFill>
                        </a:rPr>
                        <a:t>Neutrons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>
                          <a:solidFill>
                            <a:srgbClr val="FF0000"/>
                          </a:solidFill>
                        </a:rPr>
                        <a:t>ChipIr</a:t>
                      </a:r>
                      <a:r>
                        <a:rPr lang="en-US" sz="1200" noProof="0" dirty="0">
                          <a:solidFill>
                            <a:srgbClr val="FF0000"/>
                          </a:solidFill>
                        </a:rPr>
                        <a:t> (1/3)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solidFill>
                            <a:srgbClr val="FF0000"/>
                          </a:solidFill>
                        </a:rPr>
                        <a:t>05/22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rgbClr val="FF0000"/>
                          </a:solidFill>
                        </a:rPr>
                        <a:t>µp/FPGA/SoC/GPUs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84775"/>
                  </a:ext>
                </a:extLst>
              </a:tr>
              <a:tr h="254365">
                <a:tc rowSpan="3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200" b="1" kern="1200" baseline="300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kumimoji="0" lang="en-US" sz="12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rgbClr val="FF0000"/>
                          </a:solidFill>
                        </a:rPr>
                        <a:t>Neutrons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 err="1">
                          <a:solidFill>
                            <a:srgbClr val="FF0000"/>
                          </a:solidFill>
                        </a:rPr>
                        <a:t>ChipIr</a:t>
                      </a:r>
                      <a:r>
                        <a:rPr lang="en-US" sz="1200" b="0" noProof="0" dirty="0">
                          <a:solidFill>
                            <a:srgbClr val="FF0000"/>
                          </a:solidFill>
                        </a:rPr>
                        <a:t> (2/3)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rgbClr val="FF0000"/>
                          </a:solidFill>
                        </a:rPr>
                        <a:t>09/22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rgbClr val="FF0000"/>
                          </a:solidFill>
                        </a:rPr>
                        <a:t>µp/FPGA/SoC/GPUs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58822"/>
                  </a:ext>
                </a:extLst>
              </a:tr>
              <a:tr h="25436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/>
                        <a:t>Mixed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/>
                        <a:t>CHARM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/>
                        <a:t>10/22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 dirty="0"/>
                        <a:t>µp/SoC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0312641"/>
                  </a:ext>
                </a:extLst>
              </a:tr>
              <a:tr h="25436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Neutrons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 err="1"/>
                        <a:t>ChipIr</a:t>
                      </a:r>
                      <a:r>
                        <a:rPr lang="en-US" sz="1200" b="1" noProof="0" dirty="0"/>
                        <a:t> (3/3)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11/22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µp/FPGA/SoC/GPUs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429628"/>
                  </a:ext>
                </a:extLst>
              </a:tr>
              <a:tr h="274320">
                <a:tc rowSpan="2">
                  <a:txBody>
                    <a:bodyPr/>
                    <a:lstStyle/>
                    <a:p>
                      <a:r>
                        <a:rPr kumimoji="0" lang="en-US" sz="12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US" sz="1200" b="1" kern="1200" baseline="300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rd </a:t>
                      </a:r>
                      <a:r>
                        <a:rPr kumimoji="0" lang="en-US" sz="12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year</a:t>
                      </a:r>
                      <a:endParaRPr lang="en-US" sz="12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PARTREC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09/23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µp/FPGA/SoC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359494"/>
                  </a:ext>
                </a:extLst>
              </a:tr>
              <a:tr h="18841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X-ray (microbeam)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ESREF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Under 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µp/FPGA/SoC/Memories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032477"/>
                  </a:ext>
                </a:extLst>
              </a:tr>
            </a:tbl>
          </a:graphicData>
        </a:graphic>
      </p:graphicFrame>
      <p:grpSp>
        <p:nvGrpSpPr>
          <p:cNvPr id="9" name="Grupo 17">
            <a:extLst>
              <a:ext uri="{FF2B5EF4-FFF2-40B4-BE49-F238E27FC236}">
                <a16:creationId xmlns:a16="http://schemas.microsoft.com/office/drawing/2014/main" id="{ACBC0EB3-C5B6-6782-BAD2-954F1060C854}"/>
              </a:ext>
            </a:extLst>
          </p:cNvPr>
          <p:cNvGrpSpPr/>
          <p:nvPr/>
        </p:nvGrpSpPr>
        <p:grpSpPr>
          <a:xfrm>
            <a:off x="1001178" y="3077006"/>
            <a:ext cx="6708289" cy="1690257"/>
            <a:chOff x="804528" y="3086896"/>
            <a:chExt cx="6708289" cy="1690257"/>
          </a:xfrm>
        </p:grpSpPr>
        <p:pic>
          <p:nvPicPr>
            <p:cNvPr id="10" name="Imagen 12" descr="Un circuito electrónico&#10;&#10;Descripción generada automáticamente con confianza baja">
              <a:extLst>
                <a:ext uri="{FF2B5EF4-FFF2-40B4-BE49-F238E27FC236}">
                  <a16:creationId xmlns:a16="http://schemas.microsoft.com/office/drawing/2014/main" id="{F946ED22-ED90-93BF-83DF-4877DCC13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718605" y="3172819"/>
              <a:ext cx="1463769" cy="1291923"/>
            </a:xfrm>
            <a:prstGeom prst="rect">
              <a:avLst/>
            </a:prstGeom>
          </p:spPr>
        </p:pic>
        <p:sp>
          <p:nvSpPr>
            <p:cNvPr id="11" name="CuadroTexto 15">
              <a:extLst>
                <a:ext uri="{FF2B5EF4-FFF2-40B4-BE49-F238E27FC236}">
                  <a16:creationId xmlns:a16="http://schemas.microsoft.com/office/drawing/2014/main" id="{2A1106C8-79E2-6D08-DEFD-A1AB3326BA5B}"/>
                </a:ext>
              </a:extLst>
            </p:cNvPr>
            <p:cNvSpPr txBox="1"/>
            <p:nvPr/>
          </p:nvSpPr>
          <p:spPr>
            <a:xfrm>
              <a:off x="2427771" y="3207493"/>
              <a:ext cx="5085046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CHARM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2 commercial boards (</a:t>
              </a:r>
              <a:r>
                <a:rPr lang="en-US" sz="1600" dirty="0" err="1"/>
                <a:t>zybo</a:t>
              </a:r>
              <a:r>
                <a:rPr lang="en-US" sz="1600" dirty="0"/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Microprocessor hardening techniques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Complex setup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After 6.31krad (~20 hours), board non responsive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/>
            </a:p>
          </p:txBody>
        </p:sp>
      </p:grpSp>
      <p:sp>
        <p:nvSpPr>
          <p:cNvPr id="3" name="TextBox 9">
            <a:extLst>
              <a:ext uri="{FF2B5EF4-FFF2-40B4-BE49-F238E27FC236}">
                <a16:creationId xmlns:a16="http://schemas.microsoft.com/office/drawing/2014/main" id="{987C0064-C51F-94A3-B951-712714D6F44F}"/>
              </a:ext>
            </a:extLst>
          </p:cNvPr>
          <p:cNvSpPr txBox="1"/>
          <p:nvPr/>
        </p:nvSpPr>
        <p:spPr>
          <a:xfrm>
            <a:off x="1258197" y="4540775"/>
            <a:ext cx="777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CHARM</a:t>
            </a:r>
          </a:p>
        </p:txBody>
      </p:sp>
      <p:sp>
        <p:nvSpPr>
          <p:cNvPr id="6" name="CuadroTexto 17">
            <a:extLst>
              <a:ext uri="{FF2B5EF4-FFF2-40B4-BE49-F238E27FC236}">
                <a16:creationId xmlns:a16="http://schemas.microsoft.com/office/drawing/2014/main" id="{16C7072A-380E-AE80-902C-21BF16C58EE6}"/>
              </a:ext>
            </a:extLst>
          </p:cNvPr>
          <p:cNvSpPr txBox="1"/>
          <p:nvPr/>
        </p:nvSpPr>
        <p:spPr>
          <a:xfrm>
            <a:off x="7617736" y="2131025"/>
            <a:ext cx="115288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171450" indent="-171450" algn="ctr">
              <a:buClr>
                <a:srgbClr val="00B050"/>
              </a:buClr>
              <a:buSzPct val="110000"/>
              <a:buFont typeface="Wingdings" panose="05000000000000000000" pitchFamily="2" charset="2"/>
              <a:buChar char="ü"/>
            </a:pPr>
            <a:r>
              <a:rPr lang="es-ES" sz="1200" b="1" dirty="0" err="1"/>
              <a:t>Completed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1288383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</a:t>
            </a:r>
            <a:r>
              <a:rPr lang="en-US" dirty="0" err="1"/>
              <a:t>ChipIr</a:t>
            </a:r>
            <a:r>
              <a:rPr lang="en-US" dirty="0"/>
              <a:t>: Experimental setup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F2983-2DF4-0F5F-9392-0115767D0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285695"/>
          </a:xfrm>
        </p:spPr>
        <p:txBody>
          <a:bodyPr/>
          <a:lstStyle/>
          <a:p>
            <a:pPr marL="36576" indent="0">
              <a:buNone/>
            </a:pPr>
            <a:endParaRPr lang="en-US" b="1" dirty="0"/>
          </a:p>
          <a:p>
            <a:pPr lvl="1"/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7E8E13-041A-BC78-D50D-51A97A42B14F}"/>
              </a:ext>
            </a:extLst>
          </p:cNvPr>
          <p:cNvSpPr txBox="1">
            <a:spLocks/>
          </p:cNvSpPr>
          <p:nvPr/>
        </p:nvSpPr>
        <p:spPr>
          <a:xfrm>
            <a:off x="457200" y="933139"/>
            <a:ext cx="7909988" cy="160848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Experiments UC3M, complex COTS systems:</a:t>
            </a:r>
          </a:p>
          <a:p>
            <a:pPr lvl="1"/>
            <a:r>
              <a:rPr lang="en-US" sz="1600" dirty="0"/>
              <a:t>8x SoC Xilinx Zynq-7000 (28 nm): Microprocessors, FPGA, SoC</a:t>
            </a:r>
          </a:p>
          <a:p>
            <a:pPr lvl="1"/>
            <a:r>
              <a:rPr lang="en-US" sz="1600" dirty="0"/>
              <a:t>6x Jetson Nano (20 nm): Quad-core A57 &amp; NVIDIA Maxwell GPU</a:t>
            </a:r>
          </a:p>
          <a:p>
            <a:pPr lvl="1"/>
            <a:r>
              <a:rPr lang="en-US" sz="1600" dirty="0"/>
              <a:t>1x SoC Xilinx </a:t>
            </a:r>
            <a:r>
              <a:rPr lang="en-US" sz="1600" dirty="0" err="1"/>
              <a:t>UltraScale</a:t>
            </a:r>
            <a:r>
              <a:rPr lang="en-US" sz="1600" dirty="0"/>
              <a:t>+ (16 nm </a:t>
            </a:r>
            <a:r>
              <a:rPr lang="en-US" sz="1600" dirty="0" err="1"/>
              <a:t>FinFET</a:t>
            </a:r>
            <a:r>
              <a:rPr lang="en-US" sz="1600" dirty="0"/>
              <a:t>)</a:t>
            </a:r>
          </a:p>
          <a:p>
            <a:pPr marL="448056" lvl="1" indent="0">
              <a:buNone/>
            </a:pPr>
            <a:endParaRPr lang="en-US" sz="1600" dirty="0"/>
          </a:p>
        </p:txBody>
      </p:sp>
      <p:pic>
        <p:nvPicPr>
          <p:cNvPr id="13" name="Imagen 15" descr="Un circuito electrónico&#10;&#10;Descripción generada automáticamente con confianza baja">
            <a:extLst>
              <a:ext uri="{FF2B5EF4-FFF2-40B4-BE49-F238E27FC236}">
                <a16:creationId xmlns:a16="http://schemas.microsoft.com/office/drawing/2014/main" id="{3DDF8D7B-A324-9D3F-CC60-6B2E55033C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457" r="4307" b="16352"/>
          <a:stretch/>
        </p:blipFill>
        <p:spPr bwMode="auto">
          <a:xfrm>
            <a:off x="5025790" y="2370742"/>
            <a:ext cx="2967355" cy="2184400"/>
          </a:xfrm>
          <a:prstGeom prst="rect">
            <a:avLst/>
          </a:prstGeom>
          <a:ln>
            <a:noFill/>
          </a:ln>
        </p:spPr>
      </p:pic>
      <p:sp>
        <p:nvSpPr>
          <p:cNvPr id="14" name="CuadroTexto 17">
            <a:extLst>
              <a:ext uri="{FF2B5EF4-FFF2-40B4-BE49-F238E27FC236}">
                <a16:creationId xmlns:a16="http://schemas.microsoft.com/office/drawing/2014/main" id="{D73EDCCC-4D7D-23F9-BFF1-2D5433E94734}"/>
              </a:ext>
            </a:extLst>
          </p:cNvPr>
          <p:cNvSpPr txBox="1"/>
          <p:nvPr/>
        </p:nvSpPr>
        <p:spPr>
          <a:xfrm>
            <a:off x="446221" y="2601105"/>
            <a:ext cx="1531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b="1" dirty="0"/>
              <a:t>Experimental </a:t>
            </a:r>
          </a:p>
          <a:p>
            <a:pPr algn="ctr"/>
            <a:r>
              <a:rPr lang="es-ES" sz="1600" b="1" dirty="0" err="1"/>
              <a:t>Setup</a:t>
            </a:r>
            <a:r>
              <a:rPr lang="es-ES" sz="1600" b="1" dirty="0"/>
              <a:t> (May)</a:t>
            </a:r>
          </a:p>
        </p:txBody>
      </p:sp>
      <p:pic>
        <p:nvPicPr>
          <p:cNvPr id="16" name="Picture 15" descr="A picture containing screenshot, text, rectangle, design&#10;&#10;Description automatically generated">
            <a:extLst>
              <a:ext uri="{FF2B5EF4-FFF2-40B4-BE49-F238E27FC236}">
                <a16:creationId xmlns:a16="http://schemas.microsoft.com/office/drawing/2014/main" id="{38F77BE5-189B-0AE1-0EF6-5C9D7321D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883" y="2318541"/>
            <a:ext cx="3213081" cy="2448722"/>
          </a:xfrm>
          <a:prstGeom prst="rect">
            <a:avLst/>
          </a:prstGeom>
        </p:spPr>
      </p:pic>
      <p:sp>
        <p:nvSpPr>
          <p:cNvPr id="7" name="CuadroTexto 17">
            <a:extLst>
              <a:ext uri="{FF2B5EF4-FFF2-40B4-BE49-F238E27FC236}">
                <a16:creationId xmlns:a16="http://schemas.microsoft.com/office/drawing/2014/main" id="{025E50C8-8C73-AB3B-BB0A-68117679F473}"/>
              </a:ext>
            </a:extLst>
          </p:cNvPr>
          <p:cNvSpPr txBox="1"/>
          <p:nvPr/>
        </p:nvSpPr>
        <p:spPr>
          <a:xfrm>
            <a:off x="6949020" y="755680"/>
            <a:ext cx="189346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171450" indent="-171450" algn="ctr">
              <a:buClr>
                <a:srgbClr val="00B050"/>
              </a:buClr>
              <a:buSzPct val="110000"/>
              <a:buFont typeface="Wingdings" panose="05000000000000000000" pitchFamily="2" charset="2"/>
              <a:buChar char="ü"/>
            </a:pPr>
            <a:r>
              <a:rPr lang="es-ES" sz="1200" b="1" dirty="0" err="1"/>
              <a:t>Several</a:t>
            </a:r>
            <a:r>
              <a:rPr lang="es-ES" sz="1200" b="1" dirty="0"/>
              <a:t> </a:t>
            </a:r>
            <a:r>
              <a:rPr lang="es-ES" sz="1200" b="1" dirty="0" err="1"/>
              <a:t>experiments</a:t>
            </a:r>
            <a:r>
              <a:rPr lang="es-ES" sz="1200" b="1" dirty="0"/>
              <a:t> </a:t>
            </a:r>
          </a:p>
          <a:p>
            <a:pPr>
              <a:buClr>
                <a:srgbClr val="00B050"/>
              </a:buClr>
            </a:pPr>
            <a:r>
              <a:rPr lang="es-ES" sz="1200" b="1" dirty="0"/>
              <a:t>     per </a:t>
            </a:r>
            <a:r>
              <a:rPr lang="es-ES" sz="1200" b="1" dirty="0" err="1"/>
              <a:t>board</a:t>
            </a:r>
            <a:r>
              <a:rPr lang="es-ES" sz="1200" b="1" dirty="0"/>
              <a:t> </a:t>
            </a:r>
            <a:r>
              <a:rPr lang="es-ES" sz="1200" b="1" dirty="0" err="1"/>
              <a:t>type</a:t>
            </a:r>
            <a:endParaRPr lang="es-ES" sz="1200" b="1" dirty="0"/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0883DFA7-002D-4A90-01CB-9C89676F8140}"/>
              </a:ext>
            </a:extLst>
          </p:cNvPr>
          <p:cNvSpPr txBox="1"/>
          <p:nvPr/>
        </p:nvSpPr>
        <p:spPr>
          <a:xfrm>
            <a:off x="6081476" y="4546951"/>
            <a:ext cx="777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ChipIr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73605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</a:t>
            </a:r>
            <a:r>
              <a:rPr lang="en-US" dirty="0" err="1"/>
              <a:t>ChipIr</a:t>
            </a:r>
            <a:r>
              <a:rPr lang="en-US" dirty="0"/>
              <a:t>: Experimental setup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5B275-F7F0-A2B8-D973-3AB04B51625E}"/>
              </a:ext>
            </a:extLst>
          </p:cNvPr>
          <p:cNvSpPr txBox="1">
            <a:spLocks/>
          </p:cNvSpPr>
          <p:nvPr/>
        </p:nvSpPr>
        <p:spPr>
          <a:xfrm>
            <a:off x="457200" y="951168"/>
            <a:ext cx="7909988" cy="160848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Experiments UC3M, complex COTS systems :</a:t>
            </a:r>
          </a:p>
          <a:p>
            <a:pPr lvl="1"/>
            <a:r>
              <a:rPr lang="en-US" sz="1600" dirty="0"/>
              <a:t>8x SoC Xilinx Zynq-7000 (28 nm): Microprocessors, FPGA, SoC</a:t>
            </a:r>
          </a:p>
          <a:p>
            <a:pPr lvl="1"/>
            <a:r>
              <a:rPr lang="en-US" sz="1600" dirty="0"/>
              <a:t>6x Jetson Nano (20 nm): Quad-core A57 &amp; NVIDIA Maxwell GPU</a:t>
            </a:r>
          </a:p>
          <a:p>
            <a:pPr lvl="1"/>
            <a:r>
              <a:rPr lang="en-US" sz="1600" dirty="0"/>
              <a:t>1x SoC Xilinx </a:t>
            </a:r>
            <a:r>
              <a:rPr lang="en-US" sz="1600" dirty="0" err="1"/>
              <a:t>UltraScale</a:t>
            </a:r>
            <a:r>
              <a:rPr lang="en-US" sz="1600" dirty="0"/>
              <a:t>+ (16 nm </a:t>
            </a:r>
            <a:r>
              <a:rPr lang="en-US" sz="1600" dirty="0" err="1"/>
              <a:t>FinFET</a:t>
            </a:r>
            <a:r>
              <a:rPr lang="en-US" sz="1600" dirty="0"/>
              <a:t>)</a:t>
            </a:r>
          </a:p>
          <a:p>
            <a:pPr marL="448056" lvl="1" indent="0">
              <a:buNone/>
            </a:pPr>
            <a:endParaRPr lang="en-US" sz="1600" dirty="0"/>
          </a:p>
        </p:txBody>
      </p:sp>
      <p:sp>
        <p:nvSpPr>
          <p:cNvPr id="6" name="CuadroTexto 17">
            <a:extLst>
              <a:ext uri="{FF2B5EF4-FFF2-40B4-BE49-F238E27FC236}">
                <a16:creationId xmlns:a16="http://schemas.microsoft.com/office/drawing/2014/main" id="{56E09411-E17E-8FE1-B3CF-A8650835AF83}"/>
              </a:ext>
            </a:extLst>
          </p:cNvPr>
          <p:cNvSpPr txBox="1"/>
          <p:nvPr/>
        </p:nvSpPr>
        <p:spPr>
          <a:xfrm>
            <a:off x="262410" y="2820538"/>
            <a:ext cx="15311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b="1" dirty="0"/>
              <a:t>Experimental </a:t>
            </a:r>
          </a:p>
          <a:p>
            <a:pPr algn="ctr"/>
            <a:r>
              <a:rPr lang="es-ES" sz="1600" b="1" dirty="0" err="1"/>
              <a:t>Setup</a:t>
            </a:r>
            <a:r>
              <a:rPr lang="es-ES" sz="1600" b="1" dirty="0"/>
              <a:t> </a:t>
            </a:r>
          </a:p>
          <a:p>
            <a:pPr algn="ctr"/>
            <a:r>
              <a:rPr lang="es-ES" sz="1600" b="1" dirty="0"/>
              <a:t>(</a:t>
            </a:r>
            <a:r>
              <a:rPr lang="es-ES" sz="1600" b="1" dirty="0" err="1"/>
              <a:t>November</a:t>
            </a:r>
            <a:r>
              <a:rPr lang="es-ES" sz="1600" b="1" dirty="0"/>
              <a:t>)</a:t>
            </a:r>
          </a:p>
        </p:txBody>
      </p:sp>
      <p:pic>
        <p:nvPicPr>
          <p:cNvPr id="7" name="Imagen 19" descr="Imagen que contiene interior, tabla, cocina, pequeño&#10;&#10;Descripción generada automáticamente">
            <a:extLst>
              <a:ext uri="{FF2B5EF4-FFF2-40B4-BE49-F238E27FC236}">
                <a16:creationId xmlns:a16="http://schemas.microsoft.com/office/drawing/2014/main" id="{ADAFB03D-5413-F7AD-5705-9ED39CB3B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523" y="2300911"/>
            <a:ext cx="2985245" cy="2238934"/>
          </a:xfrm>
          <a:prstGeom prst="rect">
            <a:avLst/>
          </a:prstGeom>
        </p:spPr>
      </p:pic>
      <p:pic>
        <p:nvPicPr>
          <p:cNvPr id="8" name="Imagen 23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6C1201FB-E5BD-21C8-CDA1-C1A33A57D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0842" y="2300911"/>
            <a:ext cx="2985245" cy="2238934"/>
          </a:xfrm>
          <a:prstGeom prst="rect">
            <a:avLst/>
          </a:prstGeom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id="{7E36D63F-55DB-4CDD-8819-C4E0798A29A1}"/>
              </a:ext>
            </a:extLst>
          </p:cNvPr>
          <p:cNvSpPr txBox="1"/>
          <p:nvPr/>
        </p:nvSpPr>
        <p:spPr>
          <a:xfrm>
            <a:off x="3085533" y="4550666"/>
            <a:ext cx="777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ChipIr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5A421A-44C3-6954-CDBE-182BAD31C632}"/>
              </a:ext>
            </a:extLst>
          </p:cNvPr>
          <p:cNvSpPr txBox="1"/>
          <p:nvPr/>
        </p:nvSpPr>
        <p:spPr>
          <a:xfrm>
            <a:off x="6538677" y="4546951"/>
            <a:ext cx="777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ChipIr</a:t>
            </a:r>
            <a:endParaRPr lang="en-US" sz="1200" dirty="0"/>
          </a:p>
        </p:txBody>
      </p:sp>
      <p:sp>
        <p:nvSpPr>
          <p:cNvPr id="11" name="CuadroTexto 17">
            <a:extLst>
              <a:ext uri="{FF2B5EF4-FFF2-40B4-BE49-F238E27FC236}">
                <a16:creationId xmlns:a16="http://schemas.microsoft.com/office/drawing/2014/main" id="{D1441F72-29C4-9C31-D183-527BBDD40FCF}"/>
              </a:ext>
            </a:extLst>
          </p:cNvPr>
          <p:cNvSpPr txBox="1"/>
          <p:nvPr/>
        </p:nvSpPr>
        <p:spPr>
          <a:xfrm>
            <a:off x="7376340" y="3848122"/>
            <a:ext cx="851515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B050"/>
              </a:buClr>
            </a:pPr>
            <a:r>
              <a:rPr lang="es-ES" sz="1200" b="1" dirty="0"/>
              <a:t>8x </a:t>
            </a:r>
            <a:r>
              <a:rPr lang="es-ES" sz="1200" b="1" dirty="0" err="1"/>
              <a:t>Zybos</a:t>
            </a:r>
            <a:endParaRPr lang="es-ES" sz="1200" b="1" dirty="0"/>
          </a:p>
        </p:txBody>
      </p:sp>
      <p:sp>
        <p:nvSpPr>
          <p:cNvPr id="12" name="CuadroTexto 17">
            <a:extLst>
              <a:ext uri="{FF2B5EF4-FFF2-40B4-BE49-F238E27FC236}">
                <a16:creationId xmlns:a16="http://schemas.microsoft.com/office/drawing/2014/main" id="{974821F3-DD7A-4238-B7F1-F1831128ED2C}"/>
              </a:ext>
            </a:extLst>
          </p:cNvPr>
          <p:cNvSpPr txBox="1"/>
          <p:nvPr/>
        </p:nvSpPr>
        <p:spPr>
          <a:xfrm>
            <a:off x="5537992" y="3755790"/>
            <a:ext cx="102464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>
              <a:buClr>
                <a:srgbClr val="00B050"/>
              </a:buClr>
            </a:pPr>
            <a:r>
              <a:rPr lang="es-ES" sz="1200" b="1" dirty="0"/>
              <a:t>6x </a:t>
            </a:r>
            <a:r>
              <a:rPr lang="es-ES" sz="1200" b="1" dirty="0" err="1"/>
              <a:t>Jetson</a:t>
            </a:r>
            <a:endParaRPr lang="es-ES" sz="1200" b="1" dirty="0"/>
          </a:p>
          <a:p>
            <a:pPr algn="ctr">
              <a:buClr>
                <a:srgbClr val="00B050"/>
              </a:buClr>
            </a:pPr>
            <a:r>
              <a:rPr lang="es-ES" sz="1200" b="1" dirty="0" err="1"/>
              <a:t>UltraScale</a:t>
            </a:r>
            <a:r>
              <a:rPr lang="es-ES" sz="1200" b="1" dirty="0"/>
              <a:t>+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3A3A7FAD-A13F-DF4F-64B2-D28531952C29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6050312" y="3296215"/>
            <a:ext cx="549138" cy="45957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86EF47F5-C3AA-FCEC-943F-E89CDAAD0B51}"/>
              </a:ext>
            </a:extLst>
          </p:cNvPr>
          <p:cNvCxnSpPr>
            <a:cxnSpLocks/>
          </p:cNvCxnSpPr>
          <p:nvPr/>
        </p:nvCxnSpPr>
        <p:spPr>
          <a:xfrm flipH="1" flipV="1">
            <a:off x="7233440" y="3189613"/>
            <a:ext cx="568657" cy="65850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028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AE9C7CE-54F8-5201-A56F-08ED5039E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84" y="1001763"/>
            <a:ext cx="3789573" cy="177025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</a:t>
            </a:r>
            <a:r>
              <a:rPr lang="en-US" dirty="0" err="1"/>
              <a:t>ChipIr</a:t>
            </a:r>
            <a:r>
              <a:rPr lang="en-US" dirty="0"/>
              <a:t>: Experimental setup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grpSp>
        <p:nvGrpSpPr>
          <p:cNvPr id="3" name="Grupo 17">
            <a:extLst>
              <a:ext uri="{FF2B5EF4-FFF2-40B4-BE49-F238E27FC236}">
                <a16:creationId xmlns:a16="http://schemas.microsoft.com/office/drawing/2014/main" id="{86A054D5-5747-9365-6295-93DDD6E64571}"/>
              </a:ext>
            </a:extLst>
          </p:cNvPr>
          <p:cNvGrpSpPr/>
          <p:nvPr/>
        </p:nvGrpSpPr>
        <p:grpSpPr>
          <a:xfrm>
            <a:off x="491755" y="2942774"/>
            <a:ext cx="3810582" cy="1497010"/>
            <a:chOff x="4690650" y="991251"/>
            <a:chExt cx="4094587" cy="1647961"/>
          </a:xfrm>
          <a:solidFill>
            <a:schemeClr val="bg1"/>
          </a:solidFill>
        </p:grpSpPr>
        <p:pic>
          <p:nvPicPr>
            <p:cNvPr id="6" name="Imagen 12">
              <a:extLst>
                <a:ext uri="{FF2B5EF4-FFF2-40B4-BE49-F238E27FC236}">
                  <a16:creationId xmlns:a16="http://schemas.microsoft.com/office/drawing/2014/main" id="{F9318089-0689-A9FD-A224-EF85A9D58C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3439"/>
            <a:stretch/>
          </p:blipFill>
          <p:spPr>
            <a:xfrm>
              <a:off x="4690650" y="991251"/>
              <a:ext cx="4072013" cy="1646560"/>
            </a:xfrm>
            <a:prstGeom prst="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</p:pic>
        <p:sp>
          <p:nvSpPr>
            <p:cNvPr id="7" name="CuadroTexto 15">
              <a:extLst>
                <a:ext uri="{FF2B5EF4-FFF2-40B4-BE49-F238E27FC236}">
                  <a16:creationId xmlns:a16="http://schemas.microsoft.com/office/drawing/2014/main" id="{2A304ED9-C0D1-5D49-63B6-13F22D891BE0}"/>
                </a:ext>
              </a:extLst>
            </p:cNvPr>
            <p:cNvSpPr txBox="1"/>
            <p:nvPr/>
          </p:nvSpPr>
          <p:spPr>
            <a:xfrm>
              <a:off x="7379352" y="2266520"/>
              <a:ext cx="1405885" cy="3726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/>
                <a:t>UltraScale</a:t>
              </a:r>
              <a:r>
                <a:rPr lang="en-US" sz="1600" b="1" dirty="0"/>
                <a:t>+</a:t>
              </a:r>
            </a:p>
          </p:txBody>
        </p:sp>
      </p:grpSp>
      <p:grpSp>
        <p:nvGrpSpPr>
          <p:cNvPr id="9" name="Grupo 27">
            <a:extLst>
              <a:ext uri="{FF2B5EF4-FFF2-40B4-BE49-F238E27FC236}">
                <a16:creationId xmlns:a16="http://schemas.microsoft.com/office/drawing/2014/main" id="{ABAEEB0F-BCB9-8B7D-94A5-7B9C4DBC1E66}"/>
              </a:ext>
            </a:extLst>
          </p:cNvPr>
          <p:cNvGrpSpPr/>
          <p:nvPr/>
        </p:nvGrpSpPr>
        <p:grpSpPr>
          <a:xfrm>
            <a:off x="4791152" y="2180304"/>
            <a:ext cx="3644936" cy="2326601"/>
            <a:chOff x="4853327" y="2883334"/>
            <a:chExt cx="3414572" cy="2210100"/>
          </a:xfrm>
          <a:noFill/>
        </p:grpSpPr>
        <p:pic>
          <p:nvPicPr>
            <p:cNvPr id="10" name="Imagen 23" descr="Diagrama, Esquemático&#10;&#10;Descripción generada automáticamente">
              <a:extLst>
                <a:ext uri="{FF2B5EF4-FFF2-40B4-BE49-F238E27FC236}">
                  <a16:creationId xmlns:a16="http://schemas.microsoft.com/office/drawing/2014/main" id="{D681B666-10F9-2C80-D47F-90E3369E6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30840" y="2923314"/>
              <a:ext cx="2947516" cy="2067299"/>
            </a:xfrm>
            <a:prstGeom prst="rect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11" name="CuadroTexto 24">
              <a:extLst>
                <a:ext uri="{FF2B5EF4-FFF2-40B4-BE49-F238E27FC236}">
                  <a16:creationId xmlns:a16="http://schemas.microsoft.com/office/drawing/2014/main" id="{0FD75E39-BE5D-AA72-88D0-3FC445F3428F}"/>
                </a:ext>
              </a:extLst>
            </p:cNvPr>
            <p:cNvSpPr txBox="1"/>
            <p:nvPr/>
          </p:nvSpPr>
          <p:spPr>
            <a:xfrm>
              <a:off x="7639201" y="4754880"/>
              <a:ext cx="628698" cy="338554"/>
            </a:xfrm>
            <a:prstGeom prst="rect">
              <a:avLst/>
            </a:prstGeom>
            <a:grpFill/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s-ES" sz="1600" b="1" dirty="0"/>
                <a:t>GPU</a:t>
              </a:r>
            </a:p>
          </p:txBody>
        </p:sp>
        <p:sp>
          <p:nvSpPr>
            <p:cNvPr id="12" name="Rectángulo 25">
              <a:extLst>
                <a:ext uri="{FF2B5EF4-FFF2-40B4-BE49-F238E27FC236}">
                  <a16:creationId xmlns:a16="http://schemas.microsoft.com/office/drawing/2014/main" id="{A2B2E0DA-24FE-6453-CAB1-B37A019B18B8}"/>
                </a:ext>
              </a:extLst>
            </p:cNvPr>
            <p:cNvSpPr/>
            <p:nvPr/>
          </p:nvSpPr>
          <p:spPr>
            <a:xfrm>
              <a:off x="4853327" y="2883334"/>
              <a:ext cx="3364444" cy="2147257"/>
            </a:xfrm>
            <a:prstGeom prst="rect">
              <a:avLst/>
            </a:prstGeom>
            <a:grpFill/>
            <a:ln w="9525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3" name="CuadroTexto 26">
            <a:extLst>
              <a:ext uri="{FF2B5EF4-FFF2-40B4-BE49-F238E27FC236}">
                <a16:creationId xmlns:a16="http://schemas.microsoft.com/office/drawing/2014/main" id="{45D5460A-E35E-539F-898D-9D1239D444AB}"/>
              </a:ext>
            </a:extLst>
          </p:cNvPr>
          <p:cNvSpPr txBox="1"/>
          <p:nvPr/>
        </p:nvSpPr>
        <p:spPr>
          <a:xfrm>
            <a:off x="4690946" y="829773"/>
            <a:ext cx="4389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Zynq &amp; </a:t>
            </a:r>
            <a:r>
              <a:rPr lang="en-US" sz="1600" dirty="0" err="1"/>
              <a:t>UltraScale</a:t>
            </a:r>
            <a:r>
              <a:rPr lang="en-US" sz="1600" dirty="0"/>
              <a:t>+: serial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GPU: Ethernet 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External host (Raspberry Pi) to control the</a:t>
            </a:r>
          </a:p>
          <a:p>
            <a:r>
              <a:rPr lang="en-US" sz="1600" dirty="0"/>
              <a:t>     experiments &amp; Power cycles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UltraScale</a:t>
            </a:r>
            <a:r>
              <a:rPr lang="en-US" sz="1600" dirty="0"/>
              <a:t>+: SEL detector </a:t>
            </a:r>
          </a:p>
        </p:txBody>
      </p:sp>
      <p:sp>
        <p:nvSpPr>
          <p:cNvPr id="20" name="CuadroTexto 9">
            <a:extLst>
              <a:ext uri="{FF2B5EF4-FFF2-40B4-BE49-F238E27FC236}">
                <a16:creationId xmlns:a16="http://schemas.microsoft.com/office/drawing/2014/main" id="{94E291FF-607D-C24C-26AA-67D1B4CB3460}"/>
              </a:ext>
            </a:extLst>
          </p:cNvPr>
          <p:cNvSpPr txBox="1"/>
          <p:nvPr/>
        </p:nvSpPr>
        <p:spPr>
          <a:xfrm>
            <a:off x="3607747" y="2423907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b="1" dirty="0" err="1"/>
              <a:t>Zynq</a:t>
            </a:r>
            <a:endParaRPr lang="es-ES" sz="1600" b="1" dirty="0"/>
          </a:p>
        </p:txBody>
      </p:sp>
    </p:spTree>
    <p:extLst>
      <p:ext uri="{BB962C8B-B14F-4D97-AF65-F5344CB8AC3E}">
        <p14:creationId xmlns:p14="http://schemas.microsoft.com/office/powerpoint/2010/main" val="1000859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</a:t>
            </a:r>
            <a:r>
              <a:rPr lang="en-US" dirty="0" err="1"/>
              <a:t>ChipIr</a:t>
            </a:r>
            <a:r>
              <a:rPr lang="en-US" dirty="0"/>
              <a:t>: Evaluation of events vs board location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CuadroTexto 12">
            <a:extLst>
              <a:ext uri="{FF2B5EF4-FFF2-40B4-BE49-F238E27FC236}">
                <a16:creationId xmlns:a16="http://schemas.microsoft.com/office/drawing/2014/main" id="{6B552326-2F8B-D1FD-C050-2EEE5AF9BF92}"/>
              </a:ext>
            </a:extLst>
          </p:cNvPr>
          <p:cNvSpPr txBox="1"/>
          <p:nvPr/>
        </p:nvSpPr>
        <p:spPr>
          <a:xfrm>
            <a:off x="457200" y="808292"/>
            <a:ext cx="42737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Zynq 7000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 Different hardening techniques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SoC (PL+PS)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/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NIR_RRR_SEM behaves differently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Includes Xilinx SEM IP:</a:t>
            </a:r>
          </a:p>
          <a:p>
            <a:pPr lvl="1"/>
            <a:r>
              <a:rPr lang="en-US" sz="1600" dirty="0"/>
              <a:t>     Detects &amp; corrects PL errors</a:t>
            </a:r>
          </a:p>
        </p:txBody>
      </p:sp>
      <p:graphicFrame>
        <p:nvGraphicFramePr>
          <p:cNvPr id="7" name="Tabla 17">
            <a:extLst>
              <a:ext uri="{FF2B5EF4-FFF2-40B4-BE49-F238E27FC236}">
                <a16:creationId xmlns:a16="http://schemas.microsoft.com/office/drawing/2014/main" id="{62DD33D9-D8F4-E871-659E-6030FED7C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215164"/>
              </p:ext>
            </p:extLst>
          </p:nvPr>
        </p:nvGraphicFramePr>
        <p:xfrm>
          <a:off x="4570627" y="3575660"/>
          <a:ext cx="4203165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01055">
                  <a:extLst>
                    <a:ext uri="{9D8B030D-6E8A-4147-A177-3AD203B41FA5}">
                      <a16:colId xmlns:a16="http://schemas.microsoft.com/office/drawing/2014/main" val="289509871"/>
                    </a:ext>
                  </a:extLst>
                </a:gridCol>
                <a:gridCol w="1401055">
                  <a:extLst>
                    <a:ext uri="{9D8B030D-6E8A-4147-A177-3AD203B41FA5}">
                      <a16:colId xmlns:a16="http://schemas.microsoft.com/office/drawing/2014/main" val="3248315230"/>
                    </a:ext>
                  </a:extLst>
                </a:gridCol>
                <a:gridCol w="1401055">
                  <a:extLst>
                    <a:ext uri="{9D8B030D-6E8A-4147-A177-3AD203B41FA5}">
                      <a16:colId xmlns:a16="http://schemas.microsoft.com/office/drawing/2014/main" val="3004145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err="1"/>
                        <a:t>Board</a:t>
                      </a:r>
                      <a:r>
                        <a:rPr lang="es-ES" sz="1200" dirty="0"/>
                        <a:t>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SEM </a:t>
                      </a:r>
                      <a:r>
                        <a:rPr lang="es-ES" sz="1200" dirty="0" err="1"/>
                        <a:t>corrections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PL+PS </a:t>
                      </a:r>
                      <a:r>
                        <a:rPr lang="es-ES" sz="1200" dirty="0" err="1"/>
                        <a:t>events</a:t>
                      </a:r>
                      <a:endParaRPr lang="es-E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138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/>
                        <a:t>978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205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2534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/>
                        <a:t>1119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214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582546"/>
                  </a:ext>
                </a:extLst>
              </a:tr>
            </a:tbl>
          </a:graphicData>
        </a:graphic>
      </p:graphicFrame>
      <p:graphicFrame>
        <p:nvGraphicFramePr>
          <p:cNvPr id="9" name="Tabla 17">
            <a:extLst>
              <a:ext uri="{FF2B5EF4-FFF2-40B4-BE49-F238E27FC236}">
                <a16:creationId xmlns:a16="http://schemas.microsoft.com/office/drawing/2014/main" id="{A9BC06DA-6A70-6F92-5330-AB98965FC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827378"/>
              </p:ext>
            </p:extLst>
          </p:nvPr>
        </p:nvGraphicFramePr>
        <p:xfrm>
          <a:off x="196777" y="1949036"/>
          <a:ext cx="4153823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9635">
                  <a:extLst>
                    <a:ext uri="{9D8B030D-6E8A-4147-A177-3AD203B41FA5}">
                      <a16:colId xmlns:a16="http://schemas.microsoft.com/office/drawing/2014/main" val="289509871"/>
                    </a:ext>
                  </a:extLst>
                </a:gridCol>
                <a:gridCol w="2234188">
                  <a:extLst>
                    <a:ext uri="{9D8B030D-6E8A-4147-A177-3AD203B41FA5}">
                      <a16:colId xmlns:a16="http://schemas.microsoft.com/office/drawing/2014/main" val="32483152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err="1"/>
                        <a:t>Experiment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/>
                        <a:t>∆ </a:t>
                      </a:r>
                      <a:r>
                        <a:rPr lang="es-ES" sz="1200" dirty="0" err="1"/>
                        <a:t>Errors</a:t>
                      </a:r>
                      <a:r>
                        <a:rPr lang="es-ES" sz="1200" dirty="0"/>
                        <a:t>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138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err="1">
                          <a:solidFill>
                            <a:srgbClr val="00B050"/>
                          </a:solidFill>
                        </a:rPr>
                        <a:t>dCR_RRR</a:t>
                      </a:r>
                      <a:r>
                        <a:rPr lang="es-ES" sz="1200" dirty="0">
                          <a:solidFill>
                            <a:srgbClr val="00B050"/>
                          </a:solidFill>
                        </a:rPr>
                        <a:t> (PL)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/>
                        <a:t>- 13.37 (+3 positions)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2534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err="1">
                          <a:solidFill>
                            <a:srgbClr val="FF0000"/>
                          </a:solidFill>
                        </a:rPr>
                        <a:t>NIR_RRR_noSEM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</a:rPr>
                        <a:t>SoC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/>
                        <a:t>- 47.50 (+5 positions)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582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2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NIR_RRR_SEM (</a:t>
                      </a:r>
                      <a:r>
                        <a:rPr lang="es-ES" sz="1200" dirty="0" err="1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SoC</a:t>
                      </a:r>
                      <a:r>
                        <a:rPr lang="es-ES" sz="120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1" dirty="0"/>
                        <a:t>+4.21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509946"/>
                  </a:ext>
                </a:extLst>
              </a:tr>
            </a:tbl>
          </a:graphicData>
        </a:graphic>
      </p:graphicFrame>
      <p:grpSp>
        <p:nvGrpSpPr>
          <p:cNvPr id="12" name="Grupo 11">
            <a:extLst>
              <a:ext uri="{FF2B5EF4-FFF2-40B4-BE49-F238E27FC236}">
                <a16:creationId xmlns:a16="http://schemas.microsoft.com/office/drawing/2014/main" id="{1DB77873-E02E-0989-79E3-BE607AF85FFE}"/>
              </a:ext>
            </a:extLst>
          </p:cNvPr>
          <p:cNvGrpSpPr/>
          <p:nvPr/>
        </p:nvGrpSpPr>
        <p:grpSpPr>
          <a:xfrm>
            <a:off x="4479214" y="790946"/>
            <a:ext cx="4578493" cy="2725148"/>
            <a:chOff x="147281" y="746640"/>
            <a:chExt cx="4578493" cy="2725148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527D5C92-D45F-8F69-7A05-29678E3E9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7281" y="746640"/>
              <a:ext cx="4578493" cy="2725148"/>
            </a:xfrm>
            <a:prstGeom prst="rect">
              <a:avLst/>
            </a:prstGeom>
          </p:spPr>
        </p:pic>
        <p:sp>
          <p:nvSpPr>
            <p:cNvPr id="10" name="CuadroTexto 17">
              <a:extLst>
                <a:ext uri="{FF2B5EF4-FFF2-40B4-BE49-F238E27FC236}">
                  <a16:creationId xmlns:a16="http://schemas.microsoft.com/office/drawing/2014/main" id="{10F38593-E3EC-0DD4-3E4E-5A486B40B808}"/>
                </a:ext>
              </a:extLst>
            </p:cNvPr>
            <p:cNvSpPr txBox="1"/>
            <p:nvPr/>
          </p:nvSpPr>
          <p:spPr>
            <a:xfrm>
              <a:off x="3461830" y="2086719"/>
              <a:ext cx="1130438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b="1" dirty="0" err="1"/>
                <a:t>SoC</a:t>
              </a:r>
              <a:r>
                <a:rPr lang="es-ES" sz="1200" b="1" dirty="0"/>
                <a:t> (PL+PS)</a:t>
              </a:r>
            </a:p>
          </p:txBody>
        </p:sp>
        <p:sp>
          <p:nvSpPr>
            <p:cNvPr id="11" name="CuadroTexto 17">
              <a:extLst>
                <a:ext uri="{FF2B5EF4-FFF2-40B4-BE49-F238E27FC236}">
                  <a16:creationId xmlns:a16="http://schemas.microsoft.com/office/drawing/2014/main" id="{AF18FC40-D4BA-AB4A-04C3-3EC69715BB18}"/>
                </a:ext>
              </a:extLst>
            </p:cNvPr>
            <p:cNvSpPr txBox="1"/>
            <p:nvPr/>
          </p:nvSpPr>
          <p:spPr>
            <a:xfrm>
              <a:off x="4016820" y="1309657"/>
              <a:ext cx="381835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b="1" dirty="0"/>
                <a:t>PL</a:t>
              </a:r>
            </a:p>
          </p:txBody>
        </p:sp>
      </p:grp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8BB5BE50-0A62-FC2D-EF61-609E1EF5A3A9}"/>
              </a:ext>
            </a:extLst>
          </p:cNvPr>
          <p:cNvSpPr/>
          <p:nvPr/>
        </p:nvSpPr>
        <p:spPr>
          <a:xfrm>
            <a:off x="4034907" y="4065568"/>
            <a:ext cx="631386" cy="374726"/>
          </a:xfrm>
          <a:prstGeom prst="rightArrow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839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A logo for a university&#10;&#10;Description automatically generated with low confidence">
            <a:extLst>
              <a:ext uri="{FF2B5EF4-FFF2-40B4-BE49-F238E27FC236}">
                <a16:creationId xmlns:a16="http://schemas.microsoft.com/office/drawing/2014/main" id="{7528147F-254B-520A-C888-307659E1A3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535" r="60715" b="39655"/>
          <a:stretch/>
        </p:blipFill>
        <p:spPr>
          <a:xfrm>
            <a:off x="5572698" y="3432716"/>
            <a:ext cx="1460854" cy="7366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1497E08-DF9B-48F2-1D47-940C68F3B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114800" cy="2312875"/>
          </a:xfrm>
        </p:spPr>
        <p:txBody>
          <a:bodyPr>
            <a:normAutofit/>
          </a:bodyPr>
          <a:lstStyle/>
          <a:p>
            <a:r>
              <a:rPr lang="en-US" sz="1800" b="1" dirty="0"/>
              <a:t>IES/UM: Test Campaigns</a:t>
            </a:r>
          </a:p>
          <a:p>
            <a:pPr lvl="1"/>
            <a:r>
              <a:rPr lang="en-US" sz="1600" dirty="0"/>
              <a:t>CHARM: RISC-V/SoC</a:t>
            </a:r>
          </a:p>
          <a:p>
            <a:pPr lvl="2"/>
            <a:r>
              <a:rPr lang="en-US" sz="1600" dirty="0"/>
              <a:t>Power and logging challenges</a:t>
            </a:r>
          </a:p>
          <a:p>
            <a:pPr lvl="1"/>
            <a:r>
              <a:rPr lang="en-US" sz="1600" dirty="0" err="1"/>
              <a:t>ChipIr</a:t>
            </a:r>
            <a:r>
              <a:rPr lang="en-US" sz="1600" dirty="0"/>
              <a:t>: RISC-V/SoC/FPGA</a:t>
            </a:r>
          </a:p>
          <a:p>
            <a:pPr lvl="1"/>
            <a:r>
              <a:rPr lang="en-US" sz="1600" dirty="0"/>
              <a:t>PSI: SRAM</a:t>
            </a:r>
          </a:p>
          <a:p>
            <a:pPr lvl="2"/>
            <a:r>
              <a:rPr lang="en-US" sz="1600" dirty="0"/>
              <a:t>Setup, capabilities, and results</a:t>
            </a:r>
          </a:p>
          <a:p>
            <a:r>
              <a:rPr lang="en-US" sz="1800" dirty="0"/>
              <a:t>Conclusions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1E67D3F-3C6A-51FB-C101-42B5A240A85C}"/>
              </a:ext>
            </a:extLst>
          </p:cNvPr>
          <p:cNvSpPr txBox="1">
            <a:spLocks/>
          </p:cNvSpPr>
          <p:nvPr/>
        </p:nvSpPr>
        <p:spPr>
          <a:xfrm>
            <a:off x="4569254" y="985999"/>
            <a:ext cx="4114800" cy="232108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UC3M: Test Campaigns</a:t>
            </a:r>
          </a:p>
          <a:p>
            <a:pPr lvl="1"/>
            <a:r>
              <a:rPr lang="en-US" sz="1700" dirty="0"/>
              <a:t>CHARM: SoC</a:t>
            </a:r>
          </a:p>
          <a:p>
            <a:pPr lvl="1"/>
            <a:r>
              <a:rPr lang="en-US" sz="1700" dirty="0" err="1"/>
              <a:t>ChipIr</a:t>
            </a:r>
            <a:r>
              <a:rPr lang="en-US" sz="1700" dirty="0"/>
              <a:t>: </a:t>
            </a:r>
          </a:p>
          <a:p>
            <a:pPr lvl="2"/>
            <a:r>
              <a:rPr lang="en-US" sz="1600" dirty="0"/>
              <a:t>Microprocessors/SoC</a:t>
            </a:r>
          </a:p>
          <a:p>
            <a:pPr lvl="2"/>
            <a:r>
              <a:rPr lang="en-US" sz="1600" dirty="0"/>
              <a:t>FPGAs</a:t>
            </a:r>
          </a:p>
          <a:p>
            <a:pPr lvl="2"/>
            <a:r>
              <a:rPr lang="en-US" sz="1600" dirty="0"/>
              <a:t>GPUs</a:t>
            </a:r>
          </a:p>
          <a:p>
            <a:pPr lvl="1"/>
            <a:r>
              <a:rPr lang="en-US" sz="1700" dirty="0" err="1"/>
              <a:t>UltraScale</a:t>
            </a:r>
            <a:r>
              <a:rPr lang="en-US" sz="1700" dirty="0"/>
              <a:t>+</a:t>
            </a:r>
          </a:p>
          <a:p>
            <a:r>
              <a:rPr lang="en-US" sz="1800" dirty="0"/>
              <a:t>Publications</a:t>
            </a:r>
          </a:p>
          <a:p>
            <a:r>
              <a:rPr lang="en-US" sz="1800" dirty="0"/>
              <a:t>Conclusions</a:t>
            </a:r>
          </a:p>
          <a:p>
            <a:pPr marL="36576" indent="0">
              <a:buNone/>
            </a:pPr>
            <a:endParaRPr lang="en-US" sz="1800" b="1" dirty="0"/>
          </a:p>
          <a:p>
            <a:endParaRPr lang="en-US" dirty="0"/>
          </a:p>
        </p:txBody>
      </p:sp>
      <p:pic>
        <p:nvPicPr>
          <p:cNvPr id="6" name="Graphic 18">
            <a:extLst>
              <a:ext uri="{FF2B5EF4-FFF2-40B4-BE49-F238E27FC236}">
                <a16:creationId xmlns:a16="http://schemas.microsoft.com/office/drawing/2014/main" id="{75CC84A2-75F5-CE05-4E13-243BEF7C67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46692"/>
          <a:stretch/>
        </p:blipFill>
        <p:spPr>
          <a:xfrm>
            <a:off x="1524800" y="3386567"/>
            <a:ext cx="1105556" cy="786820"/>
          </a:xfrm>
          <a:prstGeom prst="rect">
            <a:avLst/>
          </a:prstGeom>
        </p:spPr>
      </p:pic>
      <p:pic>
        <p:nvPicPr>
          <p:cNvPr id="7" name="Graphic 20">
            <a:extLst>
              <a:ext uri="{FF2B5EF4-FFF2-40B4-BE49-F238E27FC236}">
                <a16:creationId xmlns:a16="http://schemas.microsoft.com/office/drawing/2014/main" id="{391A11B0-BE93-40CA-7559-633BB2D96BC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r="66504"/>
          <a:stretch/>
        </p:blipFill>
        <p:spPr>
          <a:xfrm>
            <a:off x="2746591" y="3420833"/>
            <a:ext cx="824713" cy="78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</a:t>
            </a:r>
            <a:r>
              <a:rPr lang="en-US" dirty="0" err="1"/>
              <a:t>ChipIr</a:t>
            </a:r>
            <a:r>
              <a:rPr lang="en-US" dirty="0"/>
              <a:t>: Cross-section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5FCD7-B8BF-5233-0958-249F19897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00922"/>
            <a:ext cx="8226854" cy="502702"/>
          </a:xfrm>
        </p:spPr>
        <p:txBody>
          <a:bodyPr/>
          <a:lstStyle/>
          <a:p>
            <a:pPr marL="36576" indent="0">
              <a:buNone/>
            </a:pPr>
            <a:r>
              <a:rPr lang="en-US" b="1" dirty="0"/>
              <a:t>Comparison different particles/ different complex systems</a:t>
            </a:r>
          </a:p>
          <a:p>
            <a:pPr lvl="1"/>
            <a:endParaRPr lang="en-US" dirty="0"/>
          </a:p>
        </p:txBody>
      </p:sp>
      <p:graphicFrame>
        <p:nvGraphicFramePr>
          <p:cNvPr id="6" name="Table 19">
            <a:extLst>
              <a:ext uri="{FF2B5EF4-FFF2-40B4-BE49-F238E27FC236}">
                <a16:creationId xmlns:a16="http://schemas.microsoft.com/office/drawing/2014/main" id="{26D34CB4-B857-62DB-07EF-758C9E180D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780177"/>
              </p:ext>
            </p:extLst>
          </p:nvPr>
        </p:nvGraphicFramePr>
        <p:xfrm>
          <a:off x="753493" y="3169317"/>
          <a:ext cx="7788341" cy="13716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80634">
                  <a:extLst>
                    <a:ext uri="{9D8B030D-6E8A-4147-A177-3AD203B41FA5}">
                      <a16:colId xmlns:a16="http://schemas.microsoft.com/office/drawing/2014/main" val="687033742"/>
                    </a:ext>
                  </a:extLst>
                </a:gridCol>
                <a:gridCol w="1339454">
                  <a:extLst>
                    <a:ext uri="{9D8B030D-6E8A-4147-A177-3AD203B41FA5}">
                      <a16:colId xmlns:a16="http://schemas.microsoft.com/office/drawing/2014/main" val="242175675"/>
                    </a:ext>
                  </a:extLst>
                </a:gridCol>
                <a:gridCol w="1356139">
                  <a:extLst>
                    <a:ext uri="{9D8B030D-6E8A-4147-A177-3AD203B41FA5}">
                      <a16:colId xmlns:a16="http://schemas.microsoft.com/office/drawing/2014/main" val="3549725515"/>
                    </a:ext>
                  </a:extLst>
                </a:gridCol>
                <a:gridCol w="1225176">
                  <a:extLst>
                    <a:ext uri="{9D8B030D-6E8A-4147-A177-3AD203B41FA5}">
                      <a16:colId xmlns:a16="http://schemas.microsoft.com/office/drawing/2014/main" val="1042279489"/>
                    </a:ext>
                  </a:extLst>
                </a:gridCol>
                <a:gridCol w="1193469">
                  <a:extLst>
                    <a:ext uri="{9D8B030D-6E8A-4147-A177-3AD203B41FA5}">
                      <a16:colId xmlns:a16="http://schemas.microsoft.com/office/drawing/2014/main" val="135623017"/>
                    </a:ext>
                  </a:extLst>
                </a:gridCol>
                <a:gridCol w="1193469">
                  <a:extLst>
                    <a:ext uri="{9D8B030D-6E8A-4147-A177-3AD203B41FA5}">
                      <a16:colId xmlns:a16="http://schemas.microsoft.com/office/drawing/2014/main" val="275483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1000" noProof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FPGA</a:t>
                      </a:r>
                    </a:p>
                    <a:p>
                      <a:pPr algn="ctr"/>
                      <a:r>
                        <a:rPr lang="en-US" sz="1000" noProof="0" dirty="0"/>
                        <a:t>Zynq-7000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Microprocessors </a:t>
                      </a:r>
                    </a:p>
                    <a:p>
                      <a:pPr algn="ctr"/>
                      <a:r>
                        <a:rPr lang="en-US" sz="1000" noProof="0" dirty="0"/>
                        <a:t>Zynq-7000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SoC</a:t>
                      </a:r>
                    </a:p>
                    <a:p>
                      <a:pPr algn="ctr"/>
                      <a:r>
                        <a:rPr lang="en-US" sz="1000" noProof="0" dirty="0"/>
                        <a:t>Zynq-7000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GPU</a:t>
                      </a:r>
                    </a:p>
                    <a:p>
                      <a:pPr algn="ctr"/>
                      <a:r>
                        <a:rPr lang="en-US" sz="1000" noProof="0" dirty="0"/>
                        <a:t>Experiment 1 </a:t>
                      </a:r>
                    </a:p>
                    <a:p>
                      <a:pPr algn="ctr"/>
                      <a:r>
                        <a:rPr lang="en-US" sz="1000" noProof="0" dirty="0"/>
                        <a:t>(6 benchmarks)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GPU </a:t>
                      </a:r>
                    </a:p>
                    <a:p>
                      <a:pPr algn="ctr"/>
                      <a:r>
                        <a:rPr lang="en-US" sz="1000" noProof="0" dirty="0"/>
                        <a:t>Experiment 2 </a:t>
                      </a:r>
                    </a:p>
                    <a:p>
                      <a:pPr algn="ctr"/>
                      <a:r>
                        <a:rPr lang="en-US" sz="1000" noProof="0" dirty="0"/>
                        <a:t>(12 benchmarks)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96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000" noProof="0" dirty="0"/>
                        <a:t>Total Fluence [n/cm²]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2.72x10</a:t>
                      </a:r>
                      <a:r>
                        <a:rPr kumimoji="0" lang="en-US" sz="1050" b="1" kern="1200" baseline="300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2.57x10</a:t>
                      </a:r>
                      <a:r>
                        <a:rPr kumimoji="0" lang="en-US" sz="1050" b="1" kern="1200" baseline="300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1" kern="12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3.38x10</a:t>
                      </a:r>
                      <a:r>
                        <a:rPr kumimoji="0" lang="en-US" sz="1050" b="1" kern="1200" baseline="30000" noProof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  <a:p>
                      <a:pPr algn="ctr"/>
                      <a:endParaRPr lang="en-US" sz="105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[1.51x10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10 </a:t>
                      </a:r>
                      <a:r>
                        <a:rPr lang="en-US" sz="1050" b="1" baseline="0" noProof="0" dirty="0">
                          <a:solidFill>
                            <a:srgbClr val="002060"/>
                          </a:solidFill>
                        </a:rPr>
                        <a:t>,</a:t>
                      </a: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 9.30x10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10 </a:t>
                      </a: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]</a:t>
                      </a:r>
                      <a:endParaRPr lang="en-US" sz="1050" b="1" baseline="30000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[3.56x10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11</a:t>
                      </a:r>
                      <a:r>
                        <a:rPr lang="en-US" sz="1050" b="1" baseline="0" noProof="0" dirty="0">
                          <a:solidFill>
                            <a:srgbClr val="002060"/>
                          </a:solidFill>
                        </a:rPr>
                        <a:t>,</a:t>
                      </a: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 1.17x10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12 </a:t>
                      </a: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]</a:t>
                      </a:r>
                      <a:endParaRPr lang="en-US" sz="1050" b="1" baseline="30000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5344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000" noProof="0" dirty="0"/>
                        <a:t>Cross-section [cm²]</a:t>
                      </a:r>
                    </a:p>
                    <a:p>
                      <a:pPr algn="r"/>
                      <a:r>
                        <a:rPr lang="en-US" sz="1000" noProof="0" dirty="0"/>
                        <a:t>Neutrons </a:t>
                      </a:r>
                      <a:r>
                        <a:rPr lang="en-US" sz="1000" noProof="0" dirty="0" err="1"/>
                        <a:t>ChipIr</a:t>
                      </a:r>
                      <a:endParaRPr lang="en-US" sz="1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1.38x10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9.64x10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1.28x10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-8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[9.68x10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-9</a:t>
                      </a:r>
                      <a:r>
                        <a:rPr lang="en-US" sz="1050" b="1" baseline="0" noProof="0" dirty="0">
                          <a:solidFill>
                            <a:srgbClr val="002060"/>
                          </a:solidFill>
                        </a:rPr>
                        <a:t>,</a:t>
                      </a: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 1.56x10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-9 </a:t>
                      </a: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]</a:t>
                      </a:r>
                      <a:endParaRPr lang="en-US" sz="1050" b="1" baseline="30000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[8.48x10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-9</a:t>
                      </a:r>
                      <a:r>
                        <a:rPr lang="en-US" sz="1050" b="1" baseline="0" noProof="0" dirty="0">
                          <a:solidFill>
                            <a:srgbClr val="002060"/>
                          </a:solidFill>
                        </a:rPr>
                        <a:t>,</a:t>
                      </a: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 3.53x10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-9 </a:t>
                      </a: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]</a:t>
                      </a:r>
                      <a:endParaRPr lang="en-US" sz="1050" b="1" baseline="30000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857186"/>
                  </a:ext>
                </a:extLst>
              </a:tr>
            </a:tbl>
          </a:graphicData>
        </a:graphic>
      </p:graphicFrame>
      <p:graphicFrame>
        <p:nvGraphicFramePr>
          <p:cNvPr id="11" name="Table 19">
            <a:extLst>
              <a:ext uri="{FF2B5EF4-FFF2-40B4-BE49-F238E27FC236}">
                <a16:creationId xmlns:a16="http://schemas.microsoft.com/office/drawing/2014/main" id="{EB1F8677-019A-B161-282B-EFE5B25398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827380"/>
              </p:ext>
            </p:extLst>
          </p:nvPr>
        </p:nvGraphicFramePr>
        <p:xfrm>
          <a:off x="760294" y="1311915"/>
          <a:ext cx="4093610" cy="11887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51343">
                  <a:extLst>
                    <a:ext uri="{9D8B030D-6E8A-4147-A177-3AD203B41FA5}">
                      <a16:colId xmlns:a16="http://schemas.microsoft.com/office/drawing/2014/main" val="687033742"/>
                    </a:ext>
                  </a:extLst>
                </a:gridCol>
                <a:gridCol w="1312956">
                  <a:extLst>
                    <a:ext uri="{9D8B030D-6E8A-4147-A177-3AD203B41FA5}">
                      <a16:colId xmlns:a16="http://schemas.microsoft.com/office/drawing/2014/main" val="242175675"/>
                    </a:ext>
                  </a:extLst>
                </a:gridCol>
                <a:gridCol w="1329311">
                  <a:extLst>
                    <a:ext uri="{9D8B030D-6E8A-4147-A177-3AD203B41FA5}">
                      <a16:colId xmlns:a16="http://schemas.microsoft.com/office/drawing/2014/main" val="354972551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1000" noProof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FPGA</a:t>
                      </a:r>
                    </a:p>
                    <a:p>
                      <a:pPr algn="ctr"/>
                      <a:r>
                        <a:rPr lang="en-US" sz="1000" noProof="0" dirty="0"/>
                        <a:t>Zynq-7000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Microprocessors </a:t>
                      </a:r>
                    </a:p>
                    <a:p>
                      <a:pPr algn="ctr"/>
                      <a:r>
                        <a:rPr lang="en-US" sz="1000" noProof="0" dirty="0"/>
                        <a:t>Zynq-7000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96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Cross-section [cm²]</a:t>
                      </a:r>
                    </a:p>
                    <a:p>
                      <a:pPr algn="r"/>
                      <a:r>
                        <a:rPr lang="en-US" sz="1000" noProof="0" dirty="0"/>
                        <a:t>Protons PSI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4.42x10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-10</a:t>
                      </a:r>
                    </a:p>
                    <a:p>
                      <a:pPr algn="ctr"/>
                      <a:endParaRPr lang="en-US" sz="1050" b="1" baseline="30000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1.38x10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-9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1" baseline="30000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232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Cross-section [cm²]</a:t>
                      </a:r>
                    </a:p>
                    <a:p>
                      <a:pPr algn="r"/>
                      <a:r>
                        <a:rPr lang="en-US" sz="1000" noProof="0" dirty="0"/>
                        <a:t>Protons CNA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1.86x10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-10</a:t>
                      </a:r>
                    </a:p>
                    <a:p>
                      <a:pPr algn="ctr"/>
                      <a:endParaRPr lang="en-US" sz="1050" b="1" baseline="30000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noProof="0" dirty="0">
                          <a:solidFill>
                            <a:srgbClr val="002060"/>
                          </a:solidFill>
                        </a:rPr>
                        <a:t>5.61x10</a:t>
                      </a:r>
                      <a:r>
                        <a:rPr lang="en-US" sz="1050" b="1" baseline="30000" noProof="0" dirty="0">
                          <a:solidFill>
                            <a:srgbClr val="002060"/>
                          </a:solidFill>
                        </a:rPr>
                        <a:t>-10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1" baseline="30000" noProof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034359"/>
                  </a:ext>
                </a:extLst>
              </a:tr>
            </a:tbl>
          </a:graphicData>
        </a:graphic>
      </p:graphicFrame>
      <p:sp>
        <p:nvSpPr>
          <p:cNvPr id="13" name="Rectángulo 12">
            <a:extLst>
              <a:ext uri="{FF2B5EF4-FFF2-40B4-BE49-F238E27FC236}">
                <a16:creationId xmlns:a16="http://schemas.microsoft.com/office/drawing/2014/main" id="{5A563754-DFF7-9445-FFE4-E7B4A454D61B}"/>
              </a:ext>
            </a:extLst>
          </p:cNvPr>
          <p:cNvSpPr/>
          <p:nvPr/>
        </p:nvSpPr>
        <p:spPr>
          <a:xfrm>
            <a:off x="2215375" y="3169317"/>
            <a:ext cx="2698595" cy="1341120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994083B-F834-D469-54FB-D3447DA1C887}"/>
              </a:ext>
            </a:extLst>
          </p:cNvPr>
          <p:cNvSpPr/>
          <p:nvPr/>
        </p:nvSpPr>
        <p:spPr>
          <a:xfrm>
            <a:off x="2211662" y="1303624"/>
            <a:ext cx="2620534" cy="1197011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Flecha: hacia abajo 14">
            <a:extLst>
              <a:ext uri="{FF2B5EF4-FFF2-40B4-BE49-F238E27FC236}">
                <a16:creationId xmlns:a16="http://schemas.microsoft.com/office/drawing/2014/main" id="{58C4CE30-EB85-7167-9500-FB4994B66A5B}"/>
              </a:ext>
            </a:extLst>
          </p:cNvPr>
          <p:cNvSpPr/>
          <p:nvPr/>
        </p:nvSpPr>
        <p:spPr>
          <a:xfrm>
            <a:off x="3977277" y="2461960"/>
            <a:ext cx="302071" cy="74603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CuadroTexto 26">
            <a:extLst>
              <a:ext uri="{FF2B5EF4-FFF2-40B4-BE49-F238E27FC236}">
                <a16:creationId xmlns:a16="http://schemas.microsoft.com/office/drawing/2014/main" id="{66C14B8A-029D-DA65-EDF7-679E02110DF8}"/>
              </a:ext>
            </a:extLst>
          </p:cNvPr>
          <p:cNvSpPr txBox="1"/>
          <p:nvPr/>
        </p:nvSpPr>
        <p:spPr>
          <a:xfrm>
            <a:off x="5196468" y="1159105"/>
            <a:ext cx="3345366" cy="184665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/>
              <a:t>    </a:t>
            </a:r>
            <a:r>
              <a:rPr lang="en-US" sz="1400" dirty="0" err="1"/>
              <a:t>ChipIr</a:t>
            </a:r>
            <a:r>
              <a:rPr lang="en-US" sz="1400" dirty="0"/>
              <a:t> experiments/benchmarks: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FPGA: 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SoC: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GPUs: 12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Microprocessor: 3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2 soft-core (RISC-V)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1 hard-core (Cortex A9)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F6B5B944-5327-D530-C42C-51AF50EF48F5}"/>
              </a:ext>
            </a:extLst>
          </p:cNvPr>
          <p:cNvSpPr/>
          <p:nvPr/>
        </p:nvSpPr>
        <p:spPr>
          <a:xfrm>
            <a:off x="2676310" y="2461960"/>
            <a:ext cx="302071" cy="74603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7">
            <a:extLst>
              <a:ext uri="{FF2B5EF4-FFF2-40B4-BE49-F238E27FC236}">
                <a16:creationId xmlns:a16="http://schemas.microsoft.com/office/drawing/2014/main" id="{30E78099-F440-6283-7210-3CE5DD8D43CD}"/>
              </a:ext>
            </a:extLst>
          </p:cNvPr>
          <p:cNvSpPr txBox="1"/>
          <p:nvPr/>
        </p:nvSpPr>
        <p:spPr>
          <a:xfrm>
            <a:off x="2634346" y="2647620"/>
            <a:ext cx="1645002" cy="27699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28575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Similar experiments</a:t>
            </a:r>
          </a:p>
        </p:txBody>
      </p:sp>
      <p:sp>
        <p:nvSpPr>
          <p:cNvPr id="8" name="CuadroTexto 17">
            <a:extLst>
              <a:ext uri="{FF2B5EF4-FFF2-40B4-BE49-F238E27FC236}">
                <a16:creationId xmlns:a16="http://schemas.microsoft.com/office/drawing/2014/main" id="{22A263F3-50ED-FA7C-B849-B137252C5A01}"/>
              </a:ext>
            </a:extLst>
          </p:cNvPr>
          <p:cNvSpPr txBox="1"/>
          <p:nvPr/>
        </p:nvSpPr>
        <p:spPr>
          <a:xfrm>
            <a:off x="596889" y="1180504"/>
            <a:ext cx="1475084" cy="461665"/>
          </a:xfrm>
          <a:prstGeom prst="rect">
            <a:avLst/>
          </a:prstGeom>
          <a:solidFill>
            <a:srgbClr val="00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Previous Results </a:t>
            </a:r>
          </a:p>
          <a:p>
            <a:pPr algn="ctr"/>
            <a:r>
              <a:rPr lang="en-US" sz="1200" b="1" dirty="0"/>
              <a:t>RADECS DW 22</a:t>
            </a:r>
          </a:p>
        </p:txBody>
      </p:sp>
      <p:sp>
        <p:nvSpPr>
          <p:cNvPr id="9" name="CuadroTexto 17">
            <a:extLst>
              <a:ext uri="{FF2B5EF4-FFF2-40B4-BE49-F238E27FC236}">
                <a16:creationId xmlns:a16="http://schemas.microsoft.com/office/drawing/2014/main" id="{55B87D67-1728-DE3F-04E9-E0E7A9467852}"/>
              </a:ext>
            </a:extLst>
          </p:cNvPr>
          <p:cNvSpPr txBox="1"/>
          <p:nvPr/>
        </p:nvSpPr>
        <p:spPr>
          <a:xfrm>
            <a:off x="1174548" y="3287591"/>
            <a:ext cx="630302" cy="276999"/>
          </a:xfrm>
          <a:prstGeom prst="rect">
            <a:avLst/>
          </a:prstGeom>
          <a:solidFill>
            <a:srgbClr val="00FF99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sz="1200" b="1" dirty="0" err="1"/>
              <a:t>ChipIr</a:t>
            </a:r>
            <a:endParaRPr lang="es-ES" sz="1200" b="1" dirty="0"/>
          </a:p>
        </p:txBody>
      </p:sp>
    </p:spTree>
    <p:extLst>
      <p:ext uri="{BB962C8B-B14F-4D97-AF65-F5344CB8AC3E}">
        <p14:creationId xmlns:p14="http://schemas.microsoft.com/office/powerpoint/2010/main" val="2001655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</a:t>
            </a:r>
            <a:r>
              <a:rPr lang="en-US" dirty="0" err="1"/>
              <a:t>ChipIr</a:t>
            </a:r>
            <a:r>
              <a:rPr lang="en-US" dirty="0"/>
              <a:t>: Cross-section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5FCD7-B8BF-5233-0958-249F19897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498" y="800922"/>
            <a:ext cx="8401556" cy="502702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b="1" dirty="0"/>
              <a:t>Comparison CHARM/</a:t>
            </a:r>
            <a:r>
              <a:rPr lang="en-US" b="1" dirty="0" err="1"/>
              <a:t>ChipIr</a:t>
            </a:r>
            <a:r>
              <a:rPr lang="en-US" b="1" dirty="0"/>
              <a:t> complex system microprocessor-based hardening technique</a:t>
            </a:r>
          </a:p>
          <a:p>
            <a:pPr lvl="1"/>
            <a:r>
              <a:rPr lang="en-US" dirty="0"/>
              <a:t>Based in: </a:t>
            </a:r>
          </a:p>
          <a:p>
            <a:pPr lvl="1"/>
            <a:endParaRPr lang="en-US" dirty="0"/>
          </a:p>
        </p:txBody>
      </p:sp>
      <p:graphicFrame>
        <p:nvGraphicFramePr>
          <p:cNvPr id="7" name="Tabla 17">
            <a:extLst>
              <a:ext uri="{FF2B5EF4-FFF2-40B4-BE49-F238E27FC236}">
                <a16:creationId xmlns:a16="http://schemas.microsoft.com/office/drawing/2014/main" id="{931114EB-BBD2-3B35-78A2-B92DA8E78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60165"/>
              </p:ext>
            </p:extLst>
          </p:nvPr>
        </p:nvGraphicFramePr>
        <p:xfrm>
          <a:off x="862359" y="1770972"/>
          <a:ext cx="6074869" cy="2397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1502">
                  <a:extLst>
                    <a:ext uri="{9D8B030D-6E8A-4147-A177-3AD203B41FA5}">
                      <a16:colId xmlns:a16="http://schemas.microsoft.com/office/drawing/2014/main" val="3834081890"/>
                    </a:ext>
                  </a:extLst>
                </a:gridCol>
                <a:gridCol w="2066693">
                  <a:extLst>
                    <a:ext uri="{9D8B030D-6E8A-4147-A177-3AD203B41FA5}">
                      <a16:colId xmlns:a16="http://schemas.microsoft.com/office/drawing/2014/main" val="289509871"/>
                    </a:ext>
                  </a:extLst>
                </a:gridCol>
                <a:gridCol w="1464527">
                  <a:extLst>
                    <a:ext uri="{9D8B030D-6E8A-4147-A177-3AD203B41FA5}">
                      <a16:colId xmlns:a16="http://schemas.microsoft.com/office/drawing/2014/main" val="3248315230"/>
                    </a:ext>
                  </a:extLst>
                </a:gridCol>
                <a:gridCol w="1302147">
                  <a:extLst>
                    <a:ext uri="{9D8B030D-6E8A-4147-A177-3AD203B41FA5}">
                      <a16:colId xmlns:a16="http://schemas.microsoft.com/office/drawing/2014/main" val="3004145057"/>
                    </a:ext>
                  </a:extLst>
                </a:gridCol>
              </a:tblGrid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Microprocessor</a:t>
                      </a:r>
                    </a:p>
                    <a:p>
                      <a:pPr algn="ctr"/>
                      <a:r>
                        <a:rPr lang="en-US" sz="1000" noProof="0" dirty="0"/>
                        <a:t>Hardening technique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CHARM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err="1"/>
                        <a:t>ChipIr</a:t>
                      </a:r>
                      <a:endParaRPr lang="en-US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1384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/>
                        <a:t>Fluence [particles/m</a:t>
                      </a:r>
                      <a:r>
                        <a:rPr lang="en-US" sz="1200" b="1" baseline="30000" noProof="0" dirty="0"/>
                        <a:t>2</a:t>
                      </a:r>
                      <a:r>
                        <a:rPr lang="en-US" sz="1200" b="1" noProof="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noProof="0" dirty="0"/>
                        <a:t>5.67x10</a:t>
                      </a:r>
                      <a:r>
                        <a:rPr lang="en-US" sz="1200" b="0" baseline="30000" noProof="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2.57x10</a:t>
                      </a:r>
                      <a:r>
                        <a:rPr lang="en-US" sz="1200" baseline="30000" noProof="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253483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/>
                        <a:t>Cross-section [cm</a:t>
                      </a:r>
                      <a:r>
                        <a:rPr lang="en-US" sz="1200" b="1" baseline="30000" noProof="0" dirty="0"/>
                        <a:t>2</a:t>
                      </a:r>
                      <a:r>
                        <a:rPr lang="en-US" sz="1200" b="1" baseline="0" noProof="0" dirty="0"/>
                        <a:t>]</a:t>
                      </a:r>
                      <a:endParaRPr lang="en-US" sz="1200" b="1" baseline="30000" noProof="0" dirty="0"/>
                    </a:p>
                    <a:p>
                      <a:pPr algn="ctr"/>
                      <a:r>
                        <a:rPr lang="en-US" sz="1200" b="1" noProof="0" dirty="0"/>
                        <a:t>(Total events)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/>
                        <a:t>2.35x10</a:t>
                      </a:r>
                      <a:r>
                        <a:rPr lang="en-US" sz="1200" baseline="30000" noProof="0" dirty="0"/>
                        <a:t>-9</a:t>
                      </a:r>
                    </a:p>
                    <a:p>
                      <a:pPr algn="ctr"/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/>
                        <a:t>9.64x10</a:t>
                      </a:r>
                      <a:r>
                        <a:rPr lang="en-US" sz="1200" baseline="30000" noProof="0" dirty="0"/>
                        <a:t>-9</a:t>
                      </a:r>
                    </a:p>
                    <a:p>
                      <a:pPr algn="ctr"/>
                      <a:endParaRPr lang="en-US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58254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/>
                        <a:t>Cross-section [cm</a:t>
                      </a:r>
                      <a:r>
                        <a:rPr lang="en-US" sz="1200" b="1" baseline="30000" noProof="0" dirty="0"/>
                        <a:t>2</a:t>
                      </a:r>
                      <a:r>
                        <a:rPr lang="en-US" sz="1200" b="1" baseline="0" noProof="0" dirty="0"/>
                        <a:t>]</a:t>
                      </a:r>
                      <a:endParaRPr lang="en-US" sz="1200" b="1" noProof="0" dirty="0"/>
                    </a:p>
                    <a:p>
                      <a:pPr algn="ctr"/>
                      <a:r>
                        <a:rPr lang="en-US" sz="1200" b="1" noProof="0" dirty="0"/>
                        <a:t>(Undetected errors)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noProof="0" dirty="0"/>
                        <a:t>1.23x10</a:t>
                      </a:r>
                      <a:r>
                        <a:rPr lang="en-US" sz="1200" b="0" baseline="30000" noProof="0" dirty="0"/>
                        <a:t>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/>
                        <a:t>5.84x</a:t>
                      </a:r>
                      <a:r>
                        <a:rPr lang="en-US" sz="1200" b="0" noProof="0" dirty="0"/>
                        <a:t>10</a:t>
                      </a:r>
                      <a:r>
                        <a:rPr lang="en-US" sz="1200" b="0" baseline="30000" noProof="0" dirty="0"/>
                        <a:t>-11</a:t>
                      </a:r>
                    </a:p>
                    <a:p>
                      <a:pPr algn="ctr"/>
                      <a:endParaRPr lang="en-US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75223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/>
                        <a:t>Error rate [errors/hour]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114.12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105.13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96655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/>
                        <a:t>Time [hours]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23.56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60486"/>
                  </a:ext>
                </a:extLst>
              </a:tr>
            </a:tbl>
          </a:graphicData>
        </a:graphic>
      </p:graphicFrame>
      <p:grpSp>
        <p:nvGrpSpPr>
          <p:cNvPr id="10" name="Grupo 9">
            <a:extLst>
              <a:ext uri="{FF2B5EF4-FFF2-40B4-BE49-F238E27FC236}">
                <a16:creationId xmlns:a16="http://schemas.microsoft.com/office/drawing/2014/main" id="{E4C740A9-3317-41A2-6067-74CC43515410}"/>
              </a:ext>
            </a:extLst>
          </p:cNvPr>
          <p:cNvGrpSpPr/>
          <p:nvPr/>
        </p:nvGrpSpPr>
        <p:grpSpPr>
          <a:xfrm>
            <a:off x="6718981" y="2643188"/>
            <a:ext cx="1738938" cy="647450"/>
            <a:chOff x="7254241" y="3661670"/>
            <a:chExt cx="1738938" cy="647450"/>
          </a:xfrm>
        </p:grpSpPr>
        <p:sp>
          <p:nvSpPr>
            <p:cNvPr id="8" name="CuadroTexto 17">
              <a:extLst>
                <a:ext uri="{FF2B5EF4-FFF2-40B4-BE49-F238E27FC236}">
                  <a16:creationId xmlns:a16="http://schemas.microsoft.com/office/drawing/2014/main" id="{BB36643C-EC29-327D-51EC-2A32DF33AD6B}"/>
                </a:ext>
              </a:extLst>
            </p:cNvPr>
            <p:cNvSpPr txBox="1"/>
            <p:nvPr/>
          </p:nvSpPr>
          <p:spPr>
            <a:xfrm>
              <a:off x="7548553" y="3661670"/>
              <a:ext cx="1444626" cy="646331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marL="171450" indent="-171450" algn="ctr">
                <a:buClr>
                  <a:srgbClr val="00B050"/>
                </a:buClr>
                <a:buSzPct val="110000"/>
                <a:buFont typeface="Wingdings" panose="05000000000000000000" pitchFamily="2" charset="2"/>
                <a:buChar char="ü"/>
              </a:pPr>
              <a:r>
                <a:rPr lang="en-US" sz="1200" b="1"/>
                <a:t>Up to 2 orders </a:t>
              </a:r>
            </a:p>
            <a:p>
              <a:pPr algn="ctr"/>
              <a:r>
                <a:rPr lang="en-US" sz="1200" b="1" dirty="0"/>
                <a:t>of magnitude</a:t>
              </a:r>
            </a:p>
            <a:p>
              <a:pPr algn="ctr"/>
              <a:r>
                <a:rPr lang="en-US" sz="1200" b="1" dirty="0"/>
                <a:t>improvement</a:t>
              </a:r>
            </a:p>
          </p:txBody>
        </p:sp>
        <p:sp>
          <p:nvSpPr>
            <p:cNvPr id="9" name="Flecha: curvada hacia la izquierda 8">
              <a:extLst>
                <a:ext uri="{FF2B5EF4-FFF2-40B4-BE49-F238E27FC236}">
                  <a16:creationId xmlns:a16="http://schemas.microsoft.com/office/drawing/2014/main" id="{29A13AF3-1A61-081A-81E9-48A4D42D3033}"/>
                </a:ext>
              </a:extLst>
            </p:cNvPr>
            <p:cNvSpPr/>
            <p:nvPr/>
          </p:nvSpPr>
          <p:spPr>
            <a:xfrm>
              <a:off x="7254241" y="3662789"/>
              <a:ext cx="390956" cy="646331"/>
            </a:xfrm>
            <a:prstGeom prst="curvedLeftArrow">
              <a:avLst>
                <a:gd name="adj1" fmla="val 25000"/>
                <a:gd name="adj2" fmla="val 45255"/>
                <a:gd name="adj3" fmla="val 25000"/>
              </a:avLst>
            </a:prstGeom>
            <a:solidFill>
              <a:srgbClr val="00B0F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Box 12">
            <a:extLst>
              <a:ext uri="{FF2B5EF4-FFF2-40B4-BE49-F238E27FC236}">
                <a16:creationId xmlns:a16="http://schemas.microsoft.com/office/drawing/2014/main" id="{C7661E44-DCFF-B60D-F79B-308C2164E1C1}"/>
              </a:ext>
            </a:extLst>
          </p:cNvPr>
          <p:cNvSpPr txBox="1"/>
          <p:nvPr/>
        </p:nvSpPr>
        <p:spPr>
          <a:xfrm>
            <a:off x="2031091" y="1052273"/>
            <a:ext cx="6763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P. M. Aviles, A. Lindoso, J. A. </a:t>
            </a:r>
            <a:r>
              <a:rPr lang="en-US" sz="800" dirty="0" err="1"/>
              <a:t>Belloch</a:t>
            </a:r>
            <a:r>
              <a:rPr lang="en-US" sz="800" dirty="0"/>
              <a:t>, M. Garcia-</a:t>
            </a:r>
            <a:r>
              <a:rPr lang="en-US" sz="800" dirty="0" err="1"/>
              <a:t>Valderas</a:t>
            </a:r>
            <a:r>
              <a:rPr lang="en-US" sz="800" dirty="0"/>
              <a:t>, Y. </a:t>
            </a:r>
            <a:r>
              <a:rPr lang="en-US" sz="800" dirty="0" err="1"/>
              <a:t>Morilla</a:t>
            </a:r>
            <a:r>
              <a:rPr lang="en-US" sz="800" dirty="0"/>
              <a:t> and L. </a:t>
            </a:r>
            <a:r>
              <a:rPr lang="en-US" sz="800" dirty="0" err="1"/>
              <a:t>Entrena</a:t>
            </a:r>
            <a:r>
              <a:rPr lang="en-US" sz="800" dirty="0"/>
              <a:t>, "Radiation Testing of a Multiprocessor </a:t>
            </a:r>
            <a:r>
              <a:rPr lang="en-US" sz="800" dirty="0" err="1"/>
              <a:t>Macrosynchronized</a:t>
            </a:r>
            <a:r>
              <a:rPr lang="en-US" sz="800" dirty="0"/>
              <a:t> Lockstep Architecture With </a:t>
            </a:r>
            <a:r>
              <a:rPr lang="en-US" sz="800" dirty="0" err="1"/>
              <a:t>FreeRTOS</a:t>
            </a:r>
            <a:r>
              <a:rPr lang="en-US" sz="800" dirty="0"/>
              <a:t>," in IEEE Transactions on Nuclear Science, vol. 69, no. 3, pp. 462-469, March 2022</a:t>
            </a:r>
          </a:p>
          <a:p>
            <a:r>
              <a:rPr lang="en-US" sz="800" dirty="0" err="1"/>
              <a:t>doi</a:t>
            </a:r>
            <a:r>
              <a:rPr lang="en-US" sz="800" dirty="0"/>
              <a:t>: 10.1109/TNS.2021.3129164.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8374751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</a:t>
            </a:r>
            <a:r>
              <a:rPr lang="en-US" dirty="0" err="1"/>
              <a:t>ChipIr</a:t>
            </a:r>
            <a:r>
              <a:rPr lang="en-US" dirty="0"/>
              <a:t>: SoC </a:t>
            </a:r>
            <a:r>
              <a:rPr lang="en-US" dirty="0" err="1"/>
              <a:t>UltraScale</a:t>
            </a:r>
            <a:r>
              <a:rPr lang="en-US" dirty="0"/>
              <a:t>+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E385C-06C5-0839-2E0D-186638902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285695"/>
          </a:xfrm>
        </p:spPr>
        <p:txBody>
          <a:bodyPr/>
          <a:lstStyle/>
          <a:p>
            <a:pPr algn="just"/>
            <a:r>
              <a:rPr lang="en-US" dirty="0"/>
              <a:t>Small number of events</a:t>
            </a:r>
          </a:p>
          <a:p>
            <a:pPr algn="just"/>
            <a:r>
              <a:rPr lang="en-US" dirty="0" err="1"/>
              <a:t>Microlatchup</a:t>
            </a:r>
            <a:r>
              <a:rPr lang="en-US" dirty="0"/>
              <a:t> (under SEL stablished limit=500 mA)</a:t>
            </a:r>
          </a:p>
          <a:p>
            <a:pPr algn="just"/>
            <a:r>
              <a:rPr lang="en-US" dirty="0"/>
              <a:t>The same test was performed at CNA (15 MeV protons)</a:t>
            </a:r>
          </a:p>
          <a:p>
            <a:pPr lvl="1" algn="just"/>
            <a:r>
              <a:rPr lang="en-US" dirty="0"/>
              <a:t>Small number of events</a:t>
            </a:r>
          </a:p>
          <a:p>
            <a:pPr lvl="2" algn="just"/>
            <a:r>
              <a:rPr lang="en-US" dirty="0"/>
              <a:t>Flux was increased: TID effects observed (persistent current degradation)</a:t>
            </a:r>
          </a:p>
          <a:p>
            <a:pPr lvl="1" algn="just"/>
            <a:r>
              <a:rPr lang="en-US" dirty="0"/>
              <a:t>No SEL observed</a:t>
            </a:r>
          </a:p>
          <a:p>
            <a:pPr algn="just"/>
            <a:r>
              <a:rPr lang="en-US" dirty="0"/>
              <a:t>Additional tests will be performed in the next TA campaigns (PARTREC)</a:t>
            </a:r>
          </a:p>
          <a:p>
            <a:pPr lvl="2"/>
            <a:endParaRPr lang="en-US" dirty="0"/>
          </a:p>
        </p:txBody>
      </p:sp>
      <p:pic>
        <p:nvPicPr>
          <p:cNvPr id="6" name="Imagen 9" descr="Imagen que contiene interior, espejo, tabla, pequeño&#10;&#10;Descripción generada automáticamente">
            <a:extLst>
              <a:ext uri="{FF2B5EF4-FFF2-40B4-BE49-F238E27FC236}">
                <a16:creationId xmlns:a16="http://schemas.microsoft.com/office/drawing/2014/main" id="{172CCB3F-285D-0DB0-B17B-30F616897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672" y="277890"/>
            <a:ext cx="2320724" cy="1042876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3CF8255F-E096-776A-3439-117FD24CD2EB}"/>
              </a:ext>
            </a:extLst>
          </p:cNvPr>
          <p:cNvSpPr txBox="1"/>
          <p:nvPr/>
        </p:nvSpPr>
        <p:spPr>
          <a:xfrm>
            <a:off x="7149688" y="1302621"/>
            <a:ext cx="777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CNA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ED9B9861-C583-8D98-4924-2FA97B8ADBF8}"/>
              </a:ext>
            </a:extLst>
          </p:cNvPr>
          <p:cNvGrpSpPr/>
          <p:nvPr/>
        </p:nvGrpSpPr>
        <p:grpSpPr>
          <a:xfrm>
            <a:off x="176716" y="3061306"/>
            <a:ext cx="2584560" cy="1688942"/>
            <a:chOff x="5504542" y="1385031"/>
            <a:chExt cx="2584560" cy="1688942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6140DB8A-07D1-BEB2-7FCA-1C4249C58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4542" y="1560701"/>
              <a:ext cx="2584560" cy="1513272"/>
            </a:xfrm>
            <a:prstGeom prst="rect">
              <a:avLst/>
            </a:prstGeom>
          </p:spPr>
        </p:pic>
        <p:sp>
          <p:nvSpPr>
            <p:cNvPr id="12" name="CuadroTexto 17">
              <a:extLst>
                <a:ext uri="{FF2B5EF4-FFF2-40B4-BE49-F238E27FC236}">
                  <a16:creationId xmlns:a16="http://schemas.microsoft.com/office/drawing/2014/main" id="{8EF8F463-EF07-8502-D043-581688DCA8A7}"/>
                </a:ext>
              </a:extLst>
            </p:cNvPr>
            <p:cNvSpPr txBox="1"/>
            <p:nvPr/>
          </p:nvSpPr>
          <p:spPr>
            <a:xfrm>
              <a:off x="6479385" y="1385031"/>
              <a:ext cx="630302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b="1" dirty="0" err="1"/>
                <a:t>ChipIr</a:t>
              </a:r>
              <a:endParaRPr lang="es-ES" sz="1200" b="1" dirty="0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AB170A1-6979-5EB0-16CC-B4A5D3BCF35C}"/>
              </a:ext>
            </a:extLst>
          </p:cNvPr>
          <p:cNvGrpSpPr/>
          <p:nvPr/>
        </p:nvGrpSpPr>
        <p:grpSpPr>
          <a:xfrm>
            <a:off x="3003885" y="3085936"/>
            <a:ext cx="2888006" cy="1664978"/>
            <a:chOff x="5884869" y="2986268"/>
            <a:chExt cx="2888006" cy="1664978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E686A8D5-9133-D2CE-1859-37D406524D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84869" y="3137974"/>
              <a:ext cx="2888006" cy="1513272"/>
            </a:xfrm>
            <a:prstGeom prst="rect">
              <a:avLst/>
            </a:prstGeom>
          </p:spPr>
        </p:pic>
        <p:sp>
          <p:nvSpPr>
            <p:cNvPr id="13" name="CuadroTexto 17">
              <a:extLst>
                <a:ext uri="{FF2B5EF4-FFF2-40B4-BE49-F238E27FC236}">
                  <a16:creationId xmlns:a16="http://schemas.microsoft.com/office/drawing/2014/main" id="{36A3375C-27F8-5811-BAC4-B8885FEBD659}"/>
                </a:ext>
              </a:extLst>
            </p:cNvPr>
            <p:cNvSpPr txBox="1"/>
            <p:nvPr/>
          </p:nvSpPr>
          <p:spPr>
            <a:xfrm>
              <a:off x="7070627" y="2986268"/>
              <a:ext cx="516488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b="1" dirty="0"/>
                <a:t>CNA</a:t>
              </a:r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BF988E99-4C2E-A686-3C13-5BBBCA185F9B}"/>
              </a:ext>
            </a:extLst>
          </p:cNvPr>
          <p:cNvGrpSpPr/>
          <p:nvPr/>
        </p:nvGrpSpPr>
        <p:grpSpPr>
          <a:xfrm>
            <a:off x="6115081" y="3082222"/>
            <a:ext cx="2847099" cy="1656069"/>
            <a:chOff x="5765677" y="3082222"/>
            <a:chExt cx="2847099" cy="1656069"/>
          </a:xfrm>
        </p:grpSpPr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785A9D72-4AB0-4DDB-8EF4-8FAA5C1F6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65677" y="3245076"/>
              <a:ext cx="2847099" cy="1493215"/>
            </a:xfrm>
            <a:prstGeom prst="rect">
              <a:avLst/>
            </a:prstGeom>
          </p:spPr>
        </p:pic>
        <p:sp>
          <p:nvSpPr>
            <p:cNvPr id="17" name="CuadroTexto 17">
              <a:extLst>
                <a:ext uri="{FF2B5EF4-FFF2-40B4-BE49-F238E27FC236}">
                  <a16:creationId xmlns:a16="http://schemas.microsoft.com/office/drawing/2014/main" id="{6ECE4BE4-26DB-96B6-1120-4D5BAE67F296}"/>
                </a:ext>
              </a:extLst>
            </p:cNvPr>
            <p:cNvSpPr txBox="1"/>
            <p:nvPr/>
          </p:nvSpPr>
          <p:spPr>
            <a:xfrm>
              <a:off x="6899386" y="3082222"/>
              <a:ext cx="516488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200" b="1" dirty="0"/>
                <a:t>CNA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58325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 descr="A logo for a university&#10;&#10;Description automatically generated with low confidence">
            <a:extLst>
              <a:ext uri="{FF2B5EF4-FFF2-40B4-BE49-F238E27FC236}">
                <a16:creationId xmlns:a16="http://schemas.microsoft.com/office/drawing/2014/main" id="{7DE309D5-938B-CDED-4F55-4EB0A94219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693" r="60715" b="40792"/>
          <a:stretch/>
        </p:blipFill>
        <p:spPr>
          <a:xfrm>
            <a:off x="2769749" y="175121"/>
            <a:ext cx="1460854" cy="688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3D1B1-C027-F6DF-0190-F293800A8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285695"/>
          </a:xfrm>
        </p:spPr>
        <p:txBody>
          <a:bodyPr>
            <a:normAutofit fontScale="92500"/>
          </a:bodyPr>
          <a:lstStyle/>
          <a:p>
            <a:pPr algn="just">
              <a:buFont typeface="+mj-lt"/>
              <a:buAutoNum type="arabicPeriod"/>
            </a:pPr>
            <a:r>
              <a:rPr lang="en-US" b="1" dirty="0"/>
              <a:t>RADECS 2022 Data Workshop: </a:t>
            </a:r>
            <a:r>
              <a:rPr lang="es-ES" dirty="0"/>
              <a:t>P. M. </a:t>
            </a:r>
            <a:r>
              <a:rPr lang="es-ES" dirty="0" err="1"/>
              <a:t>Aviles</a:t>
            </a:r>
            <a:r>
              <a:rPr lang="es-ES" dirty="0"/>
              <a:t>, L. A García-Astudillo, J.A. Belloch, L. Entrena, A. Lindoso, </a:t>
            </a:r>
            <a:r>
              <a:rPr lang="en-US" dirty="0"/>
              <a:t>“Comparative of proton radiation data for 28 nm Zynq-7000 SoC”</a:t>
            </a:r>
          </a:p>
          <a:p>
            <a:pPr algn="just">
              <a:buFont typeface="+mj-lt"/>
              <a:buAutoNum type="arabicPeriod"/>
            </a:pPr>
            <a:r>
              <a:rPr lang="en-US" b="1" dirty="0"/>
              <a:t>IEEE TNS (Special issue RADECS 2022) </a:t>
            </a:r>
            <a:r>
              <a:rPr lang="en-US" dirty="0"/>
              <a:t>: L. A. García-Astudillo, A. Lindoso, et al., "Evaluating Reduced Resolution Redundancy for Radiation Hardening in FPGA designs" </a:t>
            </a:r>
          </a:p>
          <a:p>
            <a:pPr marL="36576" indent="0" algn="just">
              <a:buNone/>
            </a:pPr>
            <a:r>
              <a:rPr lang="en-US" dirty="0"/>
              <a:t>         </a:t>
            </a:r>
            <a:r>
              <a:rPr lang="en-US" dirty="0" err="1"/>
              <a:t>doi</a:t>
            </a:r>
            <a:r>
              <a:rPr lang="en-US" dirty="0"/>
              <a:t>: 10.1109/TNS.2023.3268825 </a:t>
            </a:r>
          </a:p>
          <a:p>
            <a:pPr marL="36576" indent="0" algn="just">
              <a:buNone/>
            </a:pPr>
            <a:r>
              <a:rPr lang="en-US" b="1" dirty="0"/>
              <a:t>Under Review:</a:t>
            </a:r>
          </a:p>
          <a:p>
            <a:pPr algn="just"/>
            <a:r>
              <a:rPr lang="en-US" b="1" dirty="0"/>
              <a:t>RADECS 2023 </a:t>
            </a:r>
          </a:p>
          <a:p>
            <a:pPr lvl="1" algn="just">
              <a:buFont typeface="+mj-lt"/>
              <a:buAutoNum type="arabicPeriod"/>
            </a:pPr>
            <a:r>
              <a:rPr lang="en-US" dirty="0"/>
              <a:t>D. A. Santos, P.M. Aviles, A.M.P. Mattos, M. Garcia-</a:t>
            </a:r>
            <a:r>
              <a:rPr lang="en-US" dirty="0" err="1"/>
              <a:t>Valderas</a:t>
            </a:r>
            <a:r>
              <a:rPr lang="en-US" dirty="0"/>
              <a:t>, L. </a:t>
            </a:r>
            <a:r>
              <a:rPr lang="en-US" dirty="0" err="1"/>
              <a:t>Entrena</a:t>
            </a:r>
            <a:r>
              <a:rPr lang="en-US" dirty="0"/>
              <a:t>, A. Lindoso, L. </a:t>
            </a:r>
            <a:r>
              <a:rPr lang="en-US" dirty="0" err="1"/>
              <a:t>DiLillo</a:t>
            </a:r>
            <a:r>
              <a:rPr lang="en-US" dirty="0"/>
              <a:t>, “Hybrid Hardening Approach for a Fault-Tolerant RISC-V System-on-Chip”</a:t>
            </a:r>
          </a:p>
          <a:p>
            <a:pPr lvl="1" algn="just">
              <a:buFont typeface="+mj-lt"/>
              <a:buAutoNum type="arabicPeriod"/>
            </a:pPr>
            <a:r>
              <a:rPr lang="en-US" dirty="0"/>
              <a:t>G. Leon, J.M. </a:t>
            </a:r>
            <a:r>
              <a:rPr lang="en-US" dirty="0" err="1"/>
              <a:t>Badia</a:t>
            </a:r>
            <a:r>
              <a:rPr lang="en-US" dirty="0"/>
              <a:t>, J.A. </a:t>
            </a:r>
            <a:r>
              <a:rPr lang="en-US" dirty="0" err="1"/>
              <a:t>Belloch</a:t>
            </a:r>
            <a:r>
              <a:rPr lang="en-US" dirty="0"/>
              <a:t>, M. Garcia-</a:t>
            </a:r>
            <a:r>
              <a:rPr lang="en-US" dirty="0" err="1"/>
              <a:t>Valderas</a:t>
            </a:r>
            <a:r>
              <a:rPr lang="en-US" dirty="0"/>
              <a:t>, A. Lindoso, L. </a:t>
            </a:r>
            <a:r>
              <a:rPr lang="en-US" dirty="0" err="1"/>
              <a:t>Entrena</a:t>
            </a:r>
            <a:r>
              <a:rPr lang="en-US" dirty="0"/>
              <a:t>, “</a:t>
            </a:r>
            <a:r>
              <a:rPr lang="en-US" dirty="0" err="1"/>
              <a:t>Analysing</a:t>
            </a:r>
            <a:r>
              <a:rPr lang="en-US" dirty="0"/>
              <a:t> the influence of memory and workload on the reliability of GPUs under radiation”</a:t>
            </a:r>
          </a:p>
          <a:p>
            <a:pPr marL="36576" indent="0" algn="just">
              <a:buNone/>
            </a:pPr>
            <a:r>
              <a:rPr lang="en-US" b="1" dirty="0"/>
              <a:t>Journal publications &amp; conference communications in progress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6575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A logo for a university&#10;&#10;Description automatically generated with low confidence">
            <a:extLst>
              <a:ext uri="{FF2B5EF4-FFF2-40B4-BE49-F238E27FC236}">
                <a16:creationId xmlns:a16="http://schemas.microsoft.com/office/drawing/2014/main" id="{F3FE5E6C-CCDB-4928-129A-B35B6322C3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737" r="60715" b="40339"/>
          <a:stretch/>
        </p:blipFill>
        <p:spPr>
          <a:xfrm>
            <a:off x="2769749" y="102393"/>
            <a:ext cx="1460854" cy="7780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71F983-EF8F-0F17-0E89-1999E6A7F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500946" cy="328569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Successful test of complex systems in different facilities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SoC, hard-core &amp; soft-core microprocessors, FPGA and GPUs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Combine different experiments/different boards &amp; sensitivities for a radiation campaign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Challenges in testing complex devices: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SoC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GPUs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Comparison of irradiation campaigns results for different facilities/particles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Developing guidelines for non-expert end users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2383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4212" y="521011"/>
            <a:ext cx="4360911" cy="705332"/>
          </a:xfrm>
        </p:spPr>
        <p:txBody>
          <a:bodyPr/>
          <a:lstStyle/>
          <a:p>
            <a:r>
              <a:rPr lang="en-US" dirty="0"/>
              <a:t>Thanks for your attention!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752918" y="4320650"/>
            <a:ext cx="201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Source: IES/UM</a:t>
            </a:r>
            <a:endParaRPr lang="en-GB" sz="1400" i="1" dirty="0"/>
          </a:p>
        </p:txBody>
      </p:sp>
      <p:pic>
        <p:nvPicPr>
          <p:cNvPr id="9" name="Picture 8" descr="A metal square with a hole in it&#10;&#10;Description automatically generated with low confidence">
            <a:extLst>
              <a:ext uri="{FF2B5EF4-FFF2-40B4-BE49-F238E27FC236}">
                <a16:creationId xmlns:a16="http://schemas.microsoft.com/office/drawing/2014/main" id="{1ED05C89-7884-27E5-2C56-C21892474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14" y="590906"/>
            <a:ext cx="3099887" cy="3729744"/>
          </a:xfrm>
          <a:prstGeom prst="rect">
            <a:avLst/>
          </a:prstGeom>
        </p:spPr>
      </p:pic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A86AF0FF-9D52-BB63-9C13-2EB40331481B}"/>
              </a:ext>
            </a:extLst>
          </p:cNvPr>
          <p:cNvSpPr txBox="1">
            <a:spLocks/>
          </p:cNvSpPr>
          <p:nvPr/>
        </p:nvSpPr>
        <p:spPr>
          <a:xfrm>
            <a:off x="4463666" y="1414061"/>
            <a:ext cx="4737028" cy="158689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400" dirty="0"/>
              <a:t>André M. P. Mattos (IES/UM): </a:t>
            </a:r>
          </a:p>
          <a:p>
            <a:pPr marL="36576" indent="0">
              <a:buNone/>
            </a:pPr>
            <a:r>
              <a:rPr lang="en-US" sz="1400" b="1" dirty="0"/>
              <a:t>andre.martins-pio-de-mattos@etu.umontpellier.fr</a:t>
            </a:r>
          </a:p>
          <a:p>
            <a:pPr marL="36576" indent="0">
              <a:buNone/>
            </a:pPr>
            <a:endParaRPr lang="en-US" sz="1400" dirty="0"/>
          </a:p>
          <a:p>
            <a:pPr marL="36576" indent="0">
              <a:buNone/>
            </a:pPr>
            <a:r>
              <a:rPr lang="en-US" sz="1400" dirty="0" err="1"/>
              <a:t>Almudena</a:t>
            </a:r>
            <a:r>
              <a:rPr lang="en-US" sz="1400" dirty="0"/>
              <a:t> </a:t>
            </a:r>
            <a:r>
              <a:rPr lang="en-US" sz="1400" dirty="0" err="1"/>
              <a:t>Lindoso</a:t>
            </a:r>
            <a:r>
              <a:rPr lang="en-US" sz="1400" dirty="0"/>
              <a:t> (UC3M): </a:t>
            </a:r>
          </a:p>
          <a:p>
            <a:pPr marL="36576" indent="0">
              <a:buNone/>
            </a:pPr>
            <a:r>
              <a:rPr lang="en-US" sz="1400" b="1" dirty="0"/>
              <a:t>alindoso@ing.uc3m.es</a:t>
            </a:r>
          </a:p>
        </p:txBody>
      </p:sp>
      <p:pic>
        <p:nvPicPr>
          <p:cNvPr id="17" name="Picture 16" descr="A logo for a university&#10;&#10;Description automatically generated with low confidence">
            <a:extLst>
              <a:ext uri="{FF2B5EF4-FFF2-40B4-BE49-F238E27FC236}">
                <a16:creationId xmlns:a16="http://schemas.microsoft.com/office/drawing/2014/main" id="{3C992E46-FE29-9D76-6E51-661F0B27E7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708" r="60715" b="33480"/>
          <a:stretch/>
        </p:blipFill>
        <p:spPr>
          <a:xfrm>
            <a:off x="5947958" y="3108936"/>
            <a:ext cx="1407831" cy="1211714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543F73A8-26A7-A5D6-2DBF-435955469D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r="46692"/>
          <a:stretch/>
        </p:blipFill>
        <p:spPr>
          <a:xfrm>
            <a:off x="3679973" y="3319392"/>
            <a:ext cx="1122164" cy="79864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4F5C3848-308C-42F8-3FA1-7A2E3D7F925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r="66504"/>
          <a:stretch/>
        </p:blipFill>
        <p:spPr>
          <a:xfrm>
            <a:off x="4948746" y="3296606"/>
            <a:ext cx="905921" cy="859729"/>
          </a:xfrm>
          <a:prstGeom prst="rect">
            <a:avLst/>
          </a:prstGeom>
        </p:spPr>
      </p:pic>
      <p:pic>
        <p:nvPicPr>
          <p:cNvPr id="7" name="Imagen 6" descr="Persona con corbata sonriendo&#10;&#10;Descripción generada automáticamente">
            <a:extLst>
              <a:ext uri="{FF2B5EF4-FFF2-40B4-BE49-F238E27FC236}">
                <a16:creationId xmlns:a16="http://schemas.microsoft.com/office/drawing/2014/main" id="{7EC07DE2-373B-025E-3B7D-80ACE5C9E7A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9028" t="298" r="9028" b="-298"/>
          <a:stretch/>
        </p:blipFill>
        <p:spPr>
          <a:xfrm>
            <a:off x="3674212" y="2134186"/>
            <a:ext cx="739384" cy="750484"/>
          </a:xfrm>
          <a:prstGeom prst="rect">
            <a:avLst/>
          </a:prstGeom>
        </p:spPr>
      </p:pic>
      <p:pic>
        <p:nvPicPr>
          <p:cNvPr id="10" name="Picture 9" descr="A picture containing human face, person, smile, clothing&#10;&#10;Description automatically generated">
            <a:extLst>
              <a:ext uri="{FF2B5EF4-FFF2-40B4-BE49-F238E27FC236}">
                <a16:creationId xmlns:a16="http://schemas.microsoft.com/office/drawing/2014/main" id="{4EE11E48-0A8A-C513-14FB-8FB2C53BA22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706" t="10694" r="6835" b="1548"/>
          <a:stretch/>
        </p:blipFill>
        <p:spPr>
          <a:xfrm>
            <a:off x="3674212" y="1285823"/>
            <a:ext cx="739384" cy="75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98BE38-BA48-DB2B-E635-C2CAD2E3FA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432DBD-79CA-21E9-AB21-1F8AE9F9A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27A527C-BE8D-7F6D-DD47-D22457A93A2F}"/>
              </a:ext>
            </a:extLst>
          </p:cNvPr>
          <p:cNvSpPr txBox="1">
            <a:spLocks/>
          </p:cNvSpPr>
          <p:nvPr/>
        </p:nvSpPr>
        <p:spPr>
          <a:xfrm>
            <a:off x="457200" y="2034400"/>
            <a:ext cx="8226854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IES/UM: Test Campaigns</a:t>
            </a:r>
            <a:endParaRPr lang="en-GB" sz="2400" b="1" dirty="0"/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D601DC7E-3F8A-4457-7276-95A3373FB1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6692"/>
          <a:stretch/>
        </p:blipFill>
        <p:spPr>
          <a:xfrm>
            <a:off x="5093172" y="1841200"/>
            <a:ext cx="1344497" cy="956874"/>
          </a:xfrm>
          <a:prstGeom prst="rect">
            <a:avLst/>
          </a:prstGeom>
        </p:spPr>
      </p:pic>
      <p:pic>
        <p:nvPicPr>
          <p:cNvPr id="6" name="Graphic 20">
            <a:extLst>
              <a:ext uri="{FF2B5EF4-FFF2-40B4-BE49-F238E27FC236}">
                <a16:creationId xmlns:a16="http://schemas.microsoft.com/office/drawing/2014/main" id="{4023DDD3-943A-1A56-3DC5-BAF3FEF2FD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6504"/>
          <a:stretch/>
        </p:blipFill>
        <p:spPr>
          <a:xfrm>
            <a:off x="6627474" y="1768043"/>
            <a:ext cx="1105555" cy="104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431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IES/UM: Test Campaigns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ABBC403C-CBDE-0C20-B653-94BBC0D181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4229402"/>
              </p:ext>
            </p:extLst>
          </p:nvPr>
        </p:nvGraphicFramePr>
        <p:xfrm>
          <a:off x="534052" y="1164000"/>
          <a:ext cx="4537508" cy="256046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365760">
                  <a:extLst>
                    <a:ext uri="{9D8B030D-6E8A-4147-A177-3AD203B41FA5}">
                      <a16:colId xmlns:a16="http://schemas.microsoft.com/office/drawing/2014/main" val="2577356656"/>
                    </a:ext>
                  </a:extLst>
                </a:gridCol>
                <a:gridCol w="1025434">
                  <a:extLst>
                    <a:ext uri="{9D8B030D-6E8A-4147-A177-3AD203B41FA5}">
                      <a16:colId xmlns:a16="http://schemas.microsoft.com/office/drawing/2014/main" val="3254818345"/>
                    </a:ext>
                  </a:extLst>
                </a:gridCol>
                <a:gridCol w="927463">
                  <a:extLst>
                    <a:ext uri="{9D8B030D-6E8A-4147-A177-3AD203B41FA5}">
                      <a16:colId xmlns:a16="http://schemas.microsoft.com/office/drawing/2014/main" val="1303459495"/>
                    </a:ext>
                  </a:extLst>
                </a:gridCol>
                <a:gridCol w="633549">
                  <a:extLst>
                    <a:ext uri="{9D8B030D-6E8A-4147-A177-3AD203B41FA5}">
                      <a16:colId xmlns:a16="http://schemas.microsoft.com/office/drawing/2014/main" val="1495907370"/>
                    </a:ext>
                  </a:extLst>
                </a:gridCol>
                <a:gridCol w="1585302">
                  <a:extLst>
                    <a:ext uri="{9D8B030D-6E8A-4147-A177-3AD203B41FA5}">
                      <a16:colId xmlns:a16="http://schemas.microsoft.com/office/drawing/2014/main" val="94918525"/>
                    </a:ext>
                  </a:extLst>
                </a:gridCol>
              </a:tblGrid>
              <a:tr h="284496"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Experiment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613513"/>
                  </a:ext>
                </a:extLst>
              </a:tr>
              <a:tr h="284496">
                <a:tc rowSpan="4">
                  <a:txBody>
                    <a:bodyPr/>
                    <a:lstStyle/>
                    <a:p>
                      <a:pPr algn="ctr"/>
                      <a:r>
                        <a:rPr lang="es-ES" sz="1200" b="1" noProof="0" dirty="0"/>
                        <a:t>1</a:t>
                      </a:r>
                      <a:r>
                        <a:rPr lang="es-ES" sz="1200" b="1" baseline="30000" noProof="0" dirty="0"/>
                        <a:t>st</a:t>
                      </a:r>
                      <a:r>
                        <a:rPr lang="es-ES" sz="1200" b="1" noProof="0" dirty="0"/>
                        <a:t> </a:t>
                      </a:r>
                      <a:r>
                        <a:rPr lang="es-ES" sz="1200" b="1" noProof="0" dirty="0" err="1"/>
                        <a:t>year</a:t>
                      </a:r>
                      <a:endParaRPr lang="en-US" sz="1200" b="1" noProof="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PSI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12/21*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SDRAM/</a:t>
                      </a:r>
                      <a:r>
                        <a:rPr lang="en-US" sz="1200" noProof="0" dirty="0" err="1"/>
                        <a:t>HyperRAM</a:t>
                      </a:r>
                      <a:endParaRPr lang="en-US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698060"/>
                  </a:ext>
                </a:extLst>
              </a:tr>
              <a:tr h="284496">
                <a:tc vMerge="1">
                  <a:txBody>
                    <a:bodyPr/>
                    <a:lstStyle/>
                    <a:p>
                      <a:endParaRPr lang="en-US" sz="12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/>
                        <a:t>Heavy 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/>
                        <a:t>RADEF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/>
                        <a:t>02/22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/>
                        <a:t>SRAM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340697"/>
                  </a:ext>
                </a:extLst>
              </a:tr>
              <a:tr h="284496">
                <a:tc vMerge="1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Neutrons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/>
                        <a:t>ChipIr</a:t>
                      </a:r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05/22*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RISC-V/SoC/</a:t>
                      </a:r>
                      <a:r>
                        <a:rPr lang="en-US" sz="1200" noProof="0" dirty="0" err="1"/>
                        <a:t>NoC</a:t>
                      </a:r>
                      <a:endParaRPr lang="en-US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84775"/>
                  </a:ext>
                </a:extLst>
              </a:tr>
              <a:tr h="284496">
                <a:tc vMerge="1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PARTREC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06/22*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RISC-V/SoC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694899"/>
                  </a:ext>
                </a:extLst>
              </a:tr>
              <a:tr h="284496">
                <a:tc rowSpan="4">
                  <a:txBody>
                    <a:bodyPr/>
                    <a:lstStyle/>
                    <a:p>
                      <a:pPr algn="ctr"/>
                      <a:r>
                        <a:rPr lang="es-ES" sz="1200" b="1" noProof="0" dirty="0"/>
                        <a:t>2</a:t>
                      </a:r>
                      <a:r>
                        <a:rPr kumimoji="0" lang="en-US" sz="1200" b="1" kern="1200" baseline="30000" noProof="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s-ES" sz="1200" b="1" noProof="0" dirty="0"/>
                        <a:t> </a:t>
                      </a:r>
                      <a:r>
                        <a:rPr lang="es-ES" sz="1200" b="1" noProof="0" dirty="0" err="1"/>
                        <a:t>year</a:t>
                      </a:r>
                      <a:endParaRPr lang="en-US" sz="1200" b="1" noProof="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Mixed-Field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CHARM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10/22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RISC-V/SoC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525237"/>
                  </a:ext>
                </a:extLst>
              </a:tr>
              <a:tr h="284496">
                <a:tc vMerge="1">
                  <a:txBody>
                    <a:bodyPr/>
                    <a:lstStyle/>
                    <a:p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Neutrons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 err="1"/>
                        <a:t>ChipIr</a:t>
                      </a:r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11/22*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RISC-V/SoC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58822"/>
                  </a:ext>
                </a:extLst>
              </a:tr>
              <a:tr h="284496">
                <a:tc vMerge="1">
                  <a:txBody>
                    <a:bodyPr/>
                    <a:lstStyle/>
                    <a:p>
                      <a:endParaRPr lang="en-US" sz="12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PSI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12/22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noProof="0" dirty="0"/>
                        <a:t>SRAM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359494"/>
                  </a:ext>
                </a:extLst>
              </a:tr>
              <a:tr h="284496">
                <a:tc vMerge="1">
                  <a:txBody>
                    <a:bodyPr/>
                    <a:lstStyle/>
                    <a:p>
                      <a:endParaRPr lang="en-US" sz="1200" b="0" noProof="0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Laser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ESTEC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05/23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noProof="0" dirty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SRAM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01097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9E48007-2F75-AE9D-F9B2-D197F99552B0}"/>
              </a:ext>
            </a:extLst>
          </p:cNvPr>
          <p:cNvSpPr txBox="1"/>
          <p:nvPr/>
        </p:nvSpPr>
        <p:spPr>
          <a:xfrm>
            <a:off x="932978" y="3702501"/>
            <a:ext cx="36342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*Test campaigns through TA calls</a:t>
            </a:r>
          </a:p>
        </p:txBody>
      </p:sp>
      <p:pic>
        <p:nvPicPr>
          <p:cNvPr id="8" name="Picture 7" descr="A picture containing electronics, electronic engineering, electrical wiring, circuit&#10;&#10;Description automatically generated">
            <a:extLst>
              <a:ext uri="{FF2B5EF4-FFF2-40B4-BE49-F238E27FC236}">
                <a16:creationId xmlns:a16="http://schemas.microsoft.com/office/drawing/2014/main" id="{ED5EC4D4-4D27-5109-B8F2-57922848DD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19" r="18474" b="3428"/>
          <a:stretch/>
        </p:blipFill>
        <p:spPr>
          <a:xfrm rot="5400000">
            <a:off x="4784126" y="1675400"/>
            <a:ext cx="2547769" cy="15338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C5E11D4-3043-7E5A-934A-43EF23E2FA37}"/>
              </a:ext>
            </a:extLst>
          </p:cNvPr>
          <p:cNvSpPr txBox="1"/>
          <p:nvPr/>
        </p:nvSpPr>
        <p:spPr>
          <a:xfrm>
            <a:off x="5669068" y="3732673"/>
            <a:ext cx="777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CHARM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6936BD-0D1E-1319-954D-3E349C59D81D}"/>
              </a:ext>
            </a:extLst>
          </p:cNvPr>
          <p:cNvSpPr txBox="1"/>
          <p:nvPr/>
        </p:nvSpPr>
        <p:spPr>
          <a:xfrm>
            <a:off x="7402201" y="3740962"/>
            <a:ext cx="1073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CHARM</a:t>
            </a:r>
            <a:endParaRPr lang="en-US" sz="1200" dirty="0"/>
          </a:p>
        </p:txBody>
      </p:sp>
      <p:pic>
        <p:nvPicPr>
          <p:cNvPr id="12" name="Picture 11" descr="A picture containing electronics, computer, electronic engineering, electrical wiring&#10;&#10;Description automatically generated">
            <a:extLst>
              <a:ext uri="{FF2B5EF4-FFF2-40B4-BE49-F238E27FC236}">
                <a16:creationId xmlns:a16="http://schemas.microsoft.com/office/drawing/2014/main" id="{9F46EE7A-A2B5-77DD-35F4-0AD7F512D3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05" r="9939" b="31120"/>
          <a:stretch/>
        </p:blipFill>
        <p:spPr>
          <a:xfrm>
            <a:off x="7012710" y="1168451"/>
            <a:ext cx="1668700" cy="25636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A78F7E-1079-6B71-AE3D-675B33FBE83A}"/>
              </a:ext>
            </a:extLst>
          </p:cNvPr>
          <p:cNvSpPr txBox="1"/>
          <p:nvPr/>
        </p:nvSpPr>
        <p:spPr>
          <a:xfrm>
            <a:off x="5200760" y="3964743"/>
            <a:ext cx="1714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Irradiation room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3322B6-9A9F-EB29-5C77-3F17C5BAA044}"/>
              </a:ext>
            </a:extLst>
          </p:cNvPr>
          <p:cNvSpPr txBox="1"/>
          <p:nvPr/>
        </p:nvSpPr>
        <p:spPr>
          <a:xfrm>
            <a:off x="7081885" y="3958658"/>
            <a:ext cx="1714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Control room</a:t>
            </a:r>
          </a:p>
        </p:txBody>
      </p:sp>
    </p:spTree>
    <p:extLst>
      <p:ext uri="{BB962C8B-B14F-4D97-AF65-F5344CB8AC3E}">
        <p14:creationId xmlns:p14="http://schemas.microsoft.com/office/powerpoint/2010/main" val="1506244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CHARM: RISC-V/SoC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pic>
        <p:nvPicPr>
          <p:cNvPr id="6" name="Picture 5" descr="A close-up of a green circuit board&#10;&#10;Description automatically generated with medium confidence">
            <a:extLst>
              <a:ext uri="{FF2B5EF4-FFF2-40B4-BE49-F238E27FC236}">
                <a16:creationId xmlns:a16="http://schemas.microsoft.com/office/drawing/2014/main" id="{36EA4030-B555-279E-8EBE-F2FF7CABC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01269">
            <a:off x="5816218" y="2430564"/>
            <a:ext cx="1668186" cy="112324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A014200-58FB-47A2-C4BF-A1DA1D3A8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5283200" cy="302766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Characterization of a fault-tolerant RISC-V system-on-chip in flash-based FPGAs</a:t>
            </a:r>
          </a:p>
          <a:p>
            <a:pPr lvl="1"/>
            <a:r>
              <a:rPr lang="en-US" dirty="0"/>
              <a:t>Two different board designs with same FPGA family, but different power regulators</a:t>
            </a:r>
          </a:p>
          <a:p>
            <a:pPr lvl="1"/>
            <a:r>
              <a:rPr lang="en-US" dirty="0"/>
              <a:t>Both boards with external SEL protection and current monitoring</a:t>
            </a:r>
            <a:endParaRPr lang="en-US" b="1" dirty="0"/>
          </a:p>
          <a:p>
            <a:pPr lvl="1"/>
            <a:r>
              <a:rPr lang="en-US" dirty="0"/>
              <a:t>External robust communication fixtures were used to extend the logging interfaces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Similar setups and conditions, but two very distinct experimental characteristics</a:t>
            </a:r>
          </a:p>
          <a:p>
            <a:pPr lvl="1"/>
            <a:r>
              <a:rPr lang="en-US" b="1" dirty="0"/>
              <a:t>Despite that, there is good correlation between results considering the useful operation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AA1632-C62F-1584-546E-BDF4E3F28556}"/>
              </a:ext>
            </a:extLst>
          </p:cNvPr>
          <p:cNvSpPr txBox="1"/>
          <p:nvPr/>
        </p:nvSpPr>
        <p:spPr>
          <a:xfrm>
            <a:off x="5538803" y="4214501"/>
            <a:ext cx="3107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[2] [Accepted] </a:t>
            </a:r>
            <a:r>
              <a:rPr lang="en-US" sz="800" dirty="0"/>
              <a:t>André M. P. Mattos, Douglas A. Santos, et. al., “Using HARV-SoC for Reliable Sensing Applications in Radiation Harsh Environments”, IWASI, 2023. </a:t>
            </a:r>
            <a:endParaRPr lang="en-US" sz="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69DB5B-E12F-F024-E437-4414F1844979}"/>
              </a:ext>
            </a:extLst>
          </p:cNvPr>
          <p:cNvSpPr txBox="1"/>
          <p:nvPr/>
        </p:nvSpPr>
        <p:spPr>
          <a:xfrm>
            <a:off x="5538803" y="3795308"/>
            <a:ext cx="3107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[1] [Under review]</a:t>
            </a:r>
            <a:r>
              <a:rPr lang="en-US" sz="800" dirty="0"/>
              <a:t> Douglas A. Santos, André M. P. Mattos, et. al., “Enhancing Fault Awareness and Reliability of a Fault-Tolerant RISC-V System-on-Chip”, Electronics, 2023. </a:t>
            </a:r>
            <a:endParaRPr lang="en-US" sz="800" b="1" dirty="0"/>
          </a:p>
        </p:txBody>
      </p:sp>
      <p:pic>
        <p:nvPicPr>
          <p:cNvPr id="14" name="Picture 13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516B0842-6605-25E9-4E90-A43FC3E14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900" y="924169"/>
            <a:ext cx="1808300" cy="12779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37888EE-EB0B-2315-2D25-7602EEB1C333}"/>
              </a:ext>
            </a:extLst>
          </p:cNvPr>
          <p:cNvSpPr txBox="1"/>
          <p:nvPr/>
        </p:nvSpPr>
        <p:spPr>
          <a:xfrm>
            <a:off x="7409596" y="2725772"/>
            <a:ext cx="1117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SMF2000: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CC3B56-E46A-00CA-4000-7403D3F6A50F}"/>
              </a:ext>
            </a:extLst>
          </p:cNvPr>
          <p:cNvSpPr txBox="1"/>
          <p:nvPr/>
        </p:nvSpPr>
        <p:spPr>
          <a:xfrm>
            <a:off x="7453630" y="2934637"/>
            <a:ext cx="92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M2S010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SDRAM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F0C6A3-ACD8-B174-F773-873BAAE873CF}"/>
              </a:ext>
            </a:extLst>
          </p:cNvPr>
          <p:cNvSpPr txBox="1"/>
          <p:nvPr/>
        </p:nvSpPr>
        <p:spPr>
          <a:xfrm>
            <a:off x="7409597" y="1478344"/>
            <a:ext cx="876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HARSH: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069A7F-7085-6C31-BADB-0E7BF690E36B}"/>
              </a:ext>
            </a:extLst>
          </p:cNvPr>
          <p:cNvSpPr txBox="1"/>
          <p:nvPr/>
        </p:nvSpPr>
        <p:spPr>
          <a:xfrm>
            <a:off x="7453629" y="1687209"/>
            <a:ext cx="1117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M2S025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3x SDRAM</a:t>
            </a:r>
          </a:p>
        </p:txBody>
      </p:sp>
    </p:spTree>
    <p:extLst>
      <p:ext uri="{BB962C8B-B14F-4D97-AF65-F5344CB8AC3E}">
        <p14:creationId xmlns:p14="http://schemas.microsoft.com/office/powerpoint/2010/main" val="2466552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CHARM: RISC-V/SoC &gt;&gt; Power regulators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2812760-9C4A-4DC2-A303-48ABA7BCF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66" y="812289"/>
            <a:ext cx="4334030" cy="384277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230B76D-FF44-4370-521C-7A9009A3DB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048" b="35329"/>
          <a:stretch/>
        </p:blipFill>
        <p:spPr>
          <a:xfrm>
            <a:off x="410540" y="3301909"/>
            <a:ext cx="4334030" cy="125363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930C57C-042A-4039-14A0-D760ADD50D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493" b="2589"/>
          <a:stretch/>
        </p:blipFill>
        <p:spPr>
          <a:xfrm>
            <a:off x="399879" y="2092366"/>
            <a:ext cx="4334030" cy="1226537"/>
          </a:xfrm>
          <a:prstGeom prst="rect">
            <a:avLst/>
          </a:prstGeom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03D44733-938B-D4C7-D346-035345C18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703" y="966342"/>
            <a:ext cx="604943" cy="60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>
            <a:extLst>
              <a:ext uri="{FF2B5EF4-FFF2-40B4-BE49-F238E27FC236}">
                <a16:creationId xmlns:a16="http://schemas.microsoft.com/office/drawing/2014/main" id="{81096FB5-54C7-B78E-913D-74256D44C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064" y="811344"/>
            <a:ext cx="816677" cy="79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TLV62565DBVR Texas Instruments | Mouser">
            <a:extLst>
              <a:ext uri="{FF2B5EF4-FFF2-40B4-BE49-F238E27FC236}">
                <a16:creationId xmlns:a16="http://schemas.microsoft.com/office/drawing/2014/main" id="{4E89B669-BD2D-39F0-3BDE-0E7EB804B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619" y="943467"/>
            <a:ext cx="707353" cy="70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" name="Table 43">
            <a:extLst>
              <a:ext uri="{FF2B5EF4-FFF2-40B4-BE49-F238E27FC236}">
                <a16:creationId xmlns:a16="http://schemas.microsoft.com/office/drawing/2014/main" id="{694774B4-D3B7-F09B-8CC1-D23F4FEEF5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663025"/>
              </p:ext>
            </p:extLst>
          </p:nvPr>
        </p:nvGraphicFramePr>
        <p:xfrm>
          <a:off x="4881470" y="1586230"/>
          <a:ext cx="3908693" cy="283464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75497">
                  <a:extLst>
                    <a:ext uri="{9D8B030D-6E8A-4147-A177-3AD203B41FA5}">
                      <a16:colId xmlns:a16="http://schemas.microsoft.com/office/drawing/2014/main" val="1185100543"/>
                    </a:ext>
                  </a:extLst>
                </a:gridCol>
                <a:gridCol w="996283">
                  <a:extLst>
                    <a:ext uri="{9D8B030D-6E8A-4147-A177-3AD203B41FA5}">
                      <a16:colId xmlns:a16="http://schemas.microsoft.com/office/drawing/2014/main" val="3078749697"/>
                    </a:ext>
                  </a:extLst>
                </a:gridCol>
                <a:gridCol w="953364">
                  <a:extLst>
                    <a:ext uri="{9D8B030D-6E8A-4147-A177-3AD203B41FA5}">
                      <a16:colId xmlns:a16="http://schemas.microsoft.com/office/drawing/2014/main" val="43717631"/>
                    </a:ext>
                  </a:extLst>
                </a:gridCol>
                <a:gridCol w="883549">
                  <a:extLst>
                    <a:ext uri="{9D8B030D-6E8A-4147-A177-3AD203B41FA5}">
                      <a16:colId xmlns:a16="http://schemas.microsoft.com/office/drawing/2014/main" val="1022070053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en-US" sz="1000" b="1" noProof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/>
                        <a:t>TLV62565</a:t>
                      </a:r>
                      <a:endParaRPr lang="en-US" sz="100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US" sz="1000" b="1" noProof="0" dirty="0"/>
                        <a:t>EP53A7HQI</a:t>
                      </a:r>
                      <a:endParaRPr lang="en-US" sz="100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000" noProof="0" dirty="0"/>
                        <a:t>LM317</a:t>
                      </a:r>
                      <a:endParaRPr lang="en-US" sz="100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0584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000" b="1" noProof="0" dirty="0"/>
                        <a:t>Device type</a:t>
                      </a:r>
                    </a:p>
                  </a:txBody>
                  <a:tcP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Switching regulator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Switching regulator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Linear regulator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95025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000" b="1" noProof="0" dirty="0"/>
                        <a:t>Board critical TID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~ 19 </a:t>
                      </a:r>
                      <a:r>
                        <a:rPr lang="en-US" sz="1000" noProof="0" dirty="0" err="1">
                          <a:solidFill>
                            <a:schemeClr val="tx1"/>
                          </a:solidFill>
                        </a:rPr>
                        <a:t>krad</a:t>
                      </a:r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&gt; 36 </a:t>
                      </a:r>
                      <a:r>
                        <a:rPr lang="en-US" sz="1000" noProof="0" dirty="0" err="1">
                          <a:solidFill>
                            <a:schemeClr val="tx1"/>
                          </a:solidFill>
                        </a:rPr>
                        <a:t>krad</a:t>
                      </a:r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&gt; 36 </a:t>
                      </a:r>
                      <a:r>
                        <a:rPr lang="en-US" sz="1000" noProof="0" dirty="0" err="1">
                          <a:solidFill>
                            <a:schemeClr val="tx1"/>
                          </a:solidFill>
                        </a:rPr>
                        <a:t>krad</a:t>
                      </a:r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73721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000" b="1" noProof="0" dirty="0"/>
                        <a:t># SELs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noProof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48948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000" b="1" noProof="0" dirty="0"/>
                        <a:t># Transients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noProof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noProof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noProof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97695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000" b="1" noProof="0" dirty="0"/>
                        <a:t>Observations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After critical TID, it was not operational, but current limited. After 29 </a:t>
                      </a:r>
                      <a:r>
                        <a:rPr lang="en-US" sz="1000" noProof="0" dirty="0" err="1">
                          <a:solidFill>
                            <a:schemeClr val="tx1"/>
                          </a:solidFill>
                        </a:rPr>
                        <a:t>krad</a:t>
                      </a:r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, it had unlimited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Steady current increase (voltage decrease)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~ 6.5%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Steady current decrease (voltage increase)</a:t>
                      </a:r>
                    </a:p>
                    <a:p>
                      <a:pPr algn="ctr"/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>
                          <a:solidFill>
                            <a:schemeClr val="tx1"/>
                          </a:solidFill>
                        </a:rPr>
                        <a:t>~ 8.5%</a:t>
                      </a:r>
                    </a:p>
                    <a:p>
                      <a:pPr algn="ctr"/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387193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C1DD1B77-911D-E207-F9D5-6F533A2AE34F}"/>
              </a:ext>
            </a:extLst>
          </p:cNvPr>
          <p:cNvSpPr txBox="1"/>
          <p:nvPr/>
        </p:nvSpPr>
        <p:spPr>
          <a:xfrm>
            <a:off x="835238" y="2443579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75 mA</a:t>
            </a:r>
            <a:endParaRPr lang="en-US" sz="1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DBB22CC-6909-0A12-9E91-F4477B48CB2B}"/>
              </a:ext>
            </a:extLst>
          </p:cNvPr>
          <p:cNvSpPr txBox="1"/>
          <p:nvPr/>
        </p:nvSpPr>
        <p:spPr>
          <a:xfrm>
            <a:off x="1076650" y="3604606"/>
            <a:ext cx="6238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135 mA</a:t>
            </a:r>
            <a:endParaRPr lang="en-US" sz="1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322F7B-FF7D-ED95-7ACF-54AF7148B0A4}"/>
              </a:ext>
            </a:extLst>
          </p:cNvPr>
          <p:cNvSpPr txBox="1"/>
          <p:nvPr/>
        </p:nvSpPr>
        <p:spPr>
          <a:xfrm>
            <a:off x="3714159" y="3684585"/>
            <a:ext cx="6238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124 mA</a:t>
            </a:r>
            <a:endParaRPr lang="en-US" sz="1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2E80B0-CCD4-9CF4-5A4F-33495B1BD25D}"/>
              </a:ext>
            </a:extLst>
          </p:cNvPr>
          <p:cNvSpPr txBox="1"/>
          <p:nvPr/>
        </p:nvSpPr>
        <p:spPr>
          <a:xfrm>
            <a:off x="3978170" y="2431824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80 mA</a:t>
            </a:r>
            <a:endParaRPr lang="en-US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22992E6-CD85-FCA3-6D6A-74A194632416}"/>
              </a:ext>
            </a:extLst>
          </p:cNvPr>
          <p:cNvSpPr txBox="1"/>
          <p:nvPr/>
        </p:nvSpPr>
        <p:spPr>
          <a:xfrm>
            <a:off x="3992886" y="879134"/>
            <a:ext cx="8068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TLV62565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1981791-3B84-B515-71AA-AB1F4C9FFFF6}"/>
              </a:ext>
            </a:extLst>
          </p:cNvPr>
          <p:cNvSpPr txBox="1"/>
          <p:nvPr/>
        </p:nvSpPr>
        <p:spPr>
          <a:xfrm>
            <a:off x="3901011" y="2104068"/>
            <a:ext cx="9554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EP53A7HQI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A65B2C-AB32-D6DA-6A25-23EAA017699B}"/>
              </a:ext>
            </a:extLst>
          </p:cNvPr>
          <p:cNvSpPr txBox="1"/>
          <p:nvPr/>
        </p:nvSpPr>
        <p:spPr>
          <a:xfrm>
            <a:off x="4179639" y="3356829"/>
            <a:ext cx="6584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LM317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5B0DF35-ADE4-6E36-72FE-0DE03F20B2AF}"/>
              </a:ext>
            </a:extLst>
          </p:cNvPr>
          <p:cNvCxnSpPr>
            <a:cxnSpLocks/>
          </p:cNvCxnSpPr>
          <p:nvPr/>
        </p:nvCxnSpPr>
        <p:spPr>
          <a:xfrm flipH="1">
            <a:off x="2635745" y="2333455"/>
            <a:ext cx="175448" cy="127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31E50A2-6096-B2F0-F6A4-998A0485DF3E}"/>
              </a:ext>
            </a:extLst>
          </p:cNvPr>
          <p:cNvCxnSpPr>
            <a:cxnSpLocks/>
          </p:cNvCxnSpPr>
          <p:nvPr/>
        </p:nvCxnSpPr>
        <p:spPr>
          <a:xfrm flipH="1" flipV="1">
            <a:off x="3025200" y="4044013"/>
            <a:ext cx="199285" cy="11657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03D5637-DE48-58B9-9669-1EF4C54315F3}"/>
              </a:ext>
            </a:extLst>
          </p:cNvPr>
          <p:cNvSpPr txBox="1"/>
          <p:nvPr/>
        </p:nvSpPr>
        <p:spPr>
          <a:xfrm>
            <a:off x="2767620" y="2200360"/>
            <a:ext cx="425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SEL</a:t>
            </a:r>
            <a:endParaRPr lang="en-US" sz="1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E1257D8-0461-7F86-1D8F-823D7565748F}"/>
              </a:ext>
            </a:extLst>
          </p:cNvPr>
          <p:cNvSpPr txBox="1"/>
          <p:nvPr/>
        </p:nvSpPr>
        <p:spPr>
          <a:xfrm>
            <a:off x="3175232" y="4077059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Transients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69A4F1E-CD77-EEBA-923A-0059AE89376D}"/>
              </a:ext>
            </a:extLst>
          </p:cNvPr>
          <p:cNvCxnSpPr>
            <a:cxnSpLocks/>
          </p:cNvCxnSpPr>
          <p:nvPr/>
        </p:nvCxnSpPr>
        <p:spPr>
          <a:xfrm flipH="1">
            <a:off x="2931374" y="1387696"/>
            <a:ext cx="175448" cy="127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9501C58-16C3-EB35-9DAE-F95434D5494C}"/>
              </a:ext>
            </a:extLst>
          </p:cNvPr>
          <p:cNvSpPr txBox="1"/>
          <p:nvPr/>
        </p:nvSpPr>
        <p:spPr>
          <a:xfrm>
            <a:off x="3063249" y="1254601"/>
            <a:ext cx="5966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Limited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76EE066-9F4E-B2F8-5E84-7A7B50E73DF4}"/>
              </a:ext>
            </a:extLst>
          </p:cNvPr>
          <p:cNvCxnSpPr>
            <a:cxnSpLocks/>
          </p:cNvCxnSpPr>
          <p:nvPr/>
        </p:nvCxnSpPr>
        <p:spPr>
          <a:xfrm flipH="1">
            <a:off x="3894229" y="1398624"/>
            <a:ext cx="175448" cy="127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8F831D2-01F5-60EA-B9E2-054324BF4C66}"/>
              </a:ext>
            </a:extLst>
          </p:cNvPr>
          <p:cNvSpPr txBox="1"/>
          <p:nvPr/>
        </p:nvSpPr>
        <p:spPr>
          <a:xfrm>
            <a:off x="4026104" y="1265529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Unlimited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CA88740-9650-CDA6-3443-16540D8E65E9}"/>
              </a:ext>
            </a:extLst>
          </p:cNvPr>
          <p:cNvSpPr txBox="1"/>
          <p:nvPr/>
        </p:nvSpPr>
        <p:spPr>
          <a:xfrm>
            <a:off x="2076157" y="1066282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~150mA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68979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CHARM: RISC-V/SoC &gt;&gt; Logging interface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Picture 5" descr="A picture containing electronics, electronic engineering, circuit component, passive circuit component&#10;&#10;Description automatically generated">
            <a:extLst>
              <a:ext uri="{FF2B5EF4-FFF2-40B4-BE49-F238E27FC236}">
                <a16:creationId xmlns:a16="http://schemas.microsoft.com/office/drawing/2014/main" id="{14D20532-14F6-8AFF-957E-D507CDFF6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096" y="949210"/>
            <a:ext cx="2044982" cy="156031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DDC0C35-61CA-372E-6752-9231CE818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725556" cy="1868685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Robust interface: UART </a:t>
            </a:r>
            <a:r>
              <a:rPr lang="en-US" sz="1600" b="1" noProof="0" dirty="0"/>
              <a:t>↔</a:t>
            </a:r>
            <a:r>
              <a:rPr lang="en-US" b="1" dirty="0"/>
              <a:t> RS-485 </a:t>
            </a:r>
          </a:p>
          <a:p>
            <a:pPr lvl="1"/>
            <a:r>
              <a:rPr lang="en-US" dirty="0"/>
              <a:t>UART </a:t>
            </a:r>
            <a:r>
              <a:rPr lang="en-US" b="1" dirty="0"/>
              <a:t>with</a:t>
            </a:r>
            <a:r>
              <a:rPr lang="en-US" dirty="0"/>
              <a:t> </a:t>
            </a:r>
            <a:r>
              <a:rPr lang="en-US" b="1" dirty="0"/>
              <a:t>flow control</a:t>
            </a:r>
          </a:p>
          <a:p>
            <a:pPr lvl="1"/>
            <a:r>
              <a:rPr lang="en-US" dirty="0"/>
              <a:t>RS-485 transceiver</a:t>
            </a:r>
          </a:p>
          <a:p>
            <a:pPr lvl="1"/>
            <a:r>
              <a:rPr lang="en-US" dirty="0"/>
              <a:t>IO buffer</a:t>
            </a:r>
          </a:p>
          <a:p>
            <a:pPr lvl="1"/>
            <a:r>
              <a:rPr lang="en-US" dirty="0"/>
              <a:t>Flexible and easy to use (transparent)</a:t>
            </a:r>
          </a:p>
          <a:p>
            <a:pPr lvl="1"/>
            <a:r>
              <a:rPr lang="en-US" dirty="0"/>
              <a:t>RJ45 connector/cable for physical connection</a:t>
            </a:r>
          </a:p>
          <a:p>
            <a:pPr lvl="2"/>
            <a:r>
              <a:rPr lang="en-US" dirty="0"/>
              <a:t>Robust and often available in patch panels</a:t>
            </a:r>
          </a:p>
        </p:txBody>
      </p:sp>
      <p:graphicFrame>
        <p:nvGraphicFramePr>
          <p:cNvPr id="8" name="Table 15">
            <a:extLst>
              <a:ext uri="{FF2B5EF4-FFF2-40B4-BE49-F238E27FC236}">
                <a16:creationId xmlns:a16="http://schemas.microsoft.com/office/drawing/2014/main" id="{694ABE11-9704-858E-E1E8-879A484F2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087709"/>
              </p:ext>
            </p:extLst>
          </p:nvPr>
        </p:nvGraphicFramePr>
        <p:xfrm>
          <a:off x="441904" y="3055242"/>
          <a:ext cx="6250740" cy="11887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562685">
                  <a:extLst>
                    <a:ext uri="{9D8B030D-6E8A-4147-A177-3AD203B41FA5}">
                      <a16:colId xmlns:a16="http://schemas.microsoft.com/office/drawing/2014/main" val="4147782462"/>
                    </a:ext>
                  </a:extLst>
                </a:gridCol>
                <a:gridCol w="1608561">
                  <a:extLst>
                    <a:ext uri="{9D8B030D-6E8A-4147-A177-3AD203B41FA5}">
                      <a16:colId xmlns:a16="http://schemas.microsoft.com/office/drawing/2014/main" val="1468623456"/>
                    </a:ext>
                  </a:extLst>
                </a:gridCol>
                <a:gridCol w="1555750">
                  <a:extLst>
                    <a:ext uri="{9D8B030D-6E8A-4147-A177-3AD203B41FA5}">
                      <a16:colId xmlns:a16="http://schemas.microsoft.com/office/drawing/2014/main" val="2922500383"/>
                    </a:ext>
                  </a:extLst>
                </a:gridCol>
                <a:gridCol w="1523744">
                  <a:extLst>
                    <a:ext uri="{9D8B030D-6E8A-4147-A177-3AD203B41FA5}">
                      <a16:colId xmlns:a16="http://schemas.microsoft.com/office/drawing/2014/main" val="3341403324"/>
                    </a:ext>
                  </a:extLst>
                </a:gridCol>
              </a:tblGrid>
              <a:tr h="253816">
                <a:tc>
                  <a:txBody>
                    <a:bodyPr/>
                    <a:lstStyle/>
                    <a:p>
                      <a:endParaRPr lang="en-US" sz="1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 err="1"/>
                        <a:t>ChipIr</a:t>
                      </a:r>
                      <a:endParaRPr lang="en-US" sz="1000" noProof="0" dirty="0"/>
                    </a:p>
                    <a:p>
                      <a:pPr algn="ctr"/>
                      <a:r>
                        <a:rPr lang="en-US" sz="1000" noProof="0" dirty="0"/>
                        <a:t>[Neutrons]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PARTREC</a:t>
                      </a:r>
                    </a:p>
                    <a:p>
                      <a:pPr algn="ctr"/>
                      <a:r>
                        <a:rPr lang="en-US" sz="1000" noProof="0" dirty="0"/>
                        <a:t>[High-energy protons]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CHARM</a:t>
                      </a:r>
                    </a:p>
                    <a:p>
                      <a:pPr algn="ctr"/>
                      <a:r>
                        <a:rPr lang="en-US" sz="1000" noProof="0" dirty="0"/>
                        <a:t>[Mixed-field]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988382"/>
                  </a:ext>
                </a:extLst>
              </a:tr>
              <a:tr h="193641">
                <a:tc>
                  <a:txBody>
                    <a:bodyPr/>
                    <a:lstStyle/>
                    <a:p>
                      <a:pPr algn="r"/>
                      <a:r>
                        <a:rPr lang="en-US" sz="1000" noProof="0" dirty="0"/>
                        <a:t>High-level failures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None¹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Desynchronization¹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None²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153545"/>
                  </a:ext>
                </a:extLst>
              </a:tr>
              <a:tr h="351438">
                <a:tc>
                  <a:txBody>
                    <a:bodyPr/>
                    <a:lstStyle/>
                    <a:p>
                      <a:pPr algn="r"/>
                      <a:r>
                        <a:rPr lang="en-US" sz="1000" noProof="0" dirty="0"/>
                        <a:t>Observation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noProof="0" dirty="0"/>
                        <a:t>Cable: </a:t>
                      </a:r>
                      <a:r>
                        <a:rPr lang="en-US" sz="1000" noProof="0" dirty="0"/>
                        <a:t>125m (with patch panel connections)</a:t>
                      </a:r>
                    </a:p>
                    <a:p>
                      <a:pPr algn="ctr"/>
                      <a:r>
                        <a:rPr lang="en-US" sz="1000" b="1" noProof="0" dirty="0"/>
                        <a:t>Baud Rate: </a:t>
                      </a:r>
                      <a:r>
                        <a:rPr lang="en-US" sz="1000" noProof="0" dirty="0"/>
                        <a:t>3Mbauds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Only one occurrence: IO buffer caused the flow control to </a:t>
                      </a:r>
                      <a:r>
                        <a:rPr lang="en-US" sz="1000" noProof="0" dirty="0" err="1"/>
                        <a:t>unsync</a:t>
                      </a:r>
                      <a:r>
                        <a:rPr lang="en-US" sz="1000" noProof="0" dirty="0"/>
                        <a:t>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579028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94DA8FE-9CA8-A706-7C7A-7F41B6E8A7B6}"/>
              </a:ext>
            </a:extLst>
          </p:cNvPr>
          <p:cNvSpPr txBox="1"/>
          <p:nvPr/>
        </p:nvSpPr>
        <p:spPr>
          <a:xfrm>
            <a:off x="365334" y="4220087"/>
            <a:ext cx="52277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noProof="0" dirty="0"/>
              <a:t>¹Functional testing only (loopback) with direct irradiation, ²Only usage (no </a:t>
            </a:r>
            <a:r>
              <a:rPr lang="en-US" sz="1000" dirty="0"/>
              <a:t>specific </a:t>
            </a:r>
            <a:r>
              <a:rPr lang="en-US" sz="1000" noProof="0" dirty="0"/>
              <a:t>testing)</a:t>
            </a:r>
            <a:endParaRPr lang="en-US" sz="1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80DA39-2CCD-9C17-5F19-48095765DCB6}"/>
              </a:ext>
            </a:extLst>
          </p:cNvPr>
          <p:cNvSpPr/>
          <p:nvPr/>
        </p:nvSpPr>
        <p:spPr>
          <a:xfrm>
            <a:off x="7401784" y="1504297"/>
            <a:ext cx="1168656" cy="2349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/>
              <a:t>UART</a:t>
            </a:r>
            <a:r>
              <a:rPr lang="en-US" sz="1000" noProof="0" dirty="0"/>
              <a:t> →</a:t>
            </a:r>
            <a:r>
              <a:rPr lang="en-US" sz="1000" dirty="0"/>
              <a:t> RS-485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B168A7-011D-261F-9D67-C4BC1D5B1410}"/>
              </a:ext>
            </a:extLst>
          </p:cNvPr>
          <p:cNvSpPr/>
          <p:nvPr/>
        </p:nvSpPr>
        <p:spPr>
          <a:xfrm>
            <a:off x="7401784" y="2627940"/>
            <a:ext cx="1168656" cy="2349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RS-485 </a:t>
            </a:r>
            <a:r>
              <a:rPr lang="en-US" sz="1000" noProof="0" dirty="0"/>
              <a:t>→ </a:t>
            </a:r>
            <a:r>
              <a:rPr lang="es-ES" sz="1000" dirty="0"/>
              <a:t>UART</a:t>
            </a:r>
            <a:endParaRPr lang="en-US" sz="1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068820-EE6B-C0D0-7530-0A0FC6180384}"/>
              </a:ext>
            </a:extLst>
          </p:cNvPr>
          <p:cNvSpPr/>
          <p:nvPr/>
        </p:nvSpPr>
        <p:spPr>
          <a:xfrm>
            <a:off x="7401784" y="984557"/>
            <a:ext cx="1168656" cy="2349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/>
              <a:t>DUT</a:t>
            </a:r>
            <a:endParaRPr lang="en-US" sz="1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2162D0F-D24E-4196-370A-C479B1B9518A}"/>
              </a:ext>
            </a:extLst>
          </p:cNvPr>
          <p:cNvSpPr/>
          <p:nvPr/>
        </p:nvSpPr>
        <p:spPr>
          <a:xfrm>
            <a:off x="7401784" y="3744029"/>
            <a:ext cx="1168656" cy="49443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/>
              <a:t>HOST COMPUTER</a:t>
            </a:r>
            <a:endParaRPr lang="en-US" sz="10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950264-0C29-2A51-A635-BE7D3EFF16CE}"/>
              </a:ext>
            </a:extLst>
          </p:cNvPr>
          <p:cNvCxnSpPr>
            <a:cxnSpLocks/>
          </p:cNvCxnSpPr>
          <p:nvPr/>
        </p:nvCxnSpPr>
        <p:spPr>
          <a:xfrm flipH="1">
            <a:off x="6893648" y="2120900"/>
            <a:ext cx="1676792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5E669C7-45C4-5BA9-0358-A655EED109D1}"/>
              </a:ext>
            </a:extLst>
          </p:cNvPr>
          <p:cNvCxnSpPr>
            <a:cxnSpLocks/>
          </p:cNvCxnSpPr>
          <p:nvPr/>
        </p:nvCxnSpPr>
        <p:spPr>
          <a:xfrm>
            <a:off x="7986112" y="2387600"/>
            <a:ext cx="0" cy="2403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40452B-5029-C69C-0518-570375AF34AC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7986112" y="1162357"/>
            <a:ext cx="0" cy="3419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F73F949-D017-5BE9-13D9-3FFB7753702C}"/>
              </a:ext>
            </a:extLst>
          </p:cNvPr>
          <p:cNvCxnSpPr>
            <a:cxnSpLocks/>
          </p:cNvCxnSpPr>
          <p:nvPr/>
        </p:nvCxnSpPr>
        <p:spPr>
          <a:xfrm>
            <a:off x="7986112" y="1688447"/>
            <a:ext cx="0" cy="5404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95BA7A0-BDF6-7F05-A6AB-C96AF9F96ABF}"/>
              </a:ext>
            </a:extLst>
          </p:cNvPr>
          <p:cNvSpPr txBox="1"/>
          <p:nvPr/>
        </p:nvSpPr>
        <p:spPr>
          <a:xfrm>
            <a:off x="7836810" y="2121219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≈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7A869B-7CF5-B670-B786-8E1087528026}"/>
              </a:ext>
            </a:extLst>
          </p:cNvPr>
          <p:cNvSpPr txBox="1"/>
          <p:nvPr/>
        </p:nvSpPr>
        <p:spPr>
          <a:xfrm>
            <a:off x="6893648" y="1853429"/>
            <a:ext cx="11705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Irradiation room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03342D-17CA-B043-AC3E-123744FE5532}"/>
              </a:ext>
            </a:extLst>
          </p:cNvPr>
          <p:cNvSpPr txBox="1"/>
          <p:nvPr/>
        </p:nvSpPr>
        <p:spPr>
          <a:xfrm>
            <a:off x="6891105" y="2150976"/>
            <a:ext cx="9989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Control room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12B6C2-8A1E-3FC1-06A6-9DBD9896082D}"/>
              </a:ext>
            </a:extLst>
          </p:cNvPr>
          <p:cNvSpPr/>
          <p:nvPr/>
        </p:nvSpPr>
        <p:spPr>
          <a:xfrm>
            <a:off x="7401784" y="3218956"/>
            <a:ext cx="1168656" cy="2349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/>
              <a:t>UART </a:t>
            </a:r>
            <a:r>
              <a:rPr lang="en-US" sz="1000" noProof="0" dirty="0"/>
              <a:t>→ USB</a:t>
            </a:r>
            <a:endParaRPr lang="en-US" sz="1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5EF11D4-3A00-FDAD-4E8B-FD6AB5034C50}"/>
              </a:ext>
            </a:extLst>
          </p:cNvPr>
          <p:cNvCxnSpPr>
            <a:stCxn id="3" idx="2"/>
          </p:cNvCxnSpPr>
          <p:nvPr/>
        </p:nvCxnSpPr>
        <p:spPr>
          <a:xfrm>
            <a:off x="7986112" y="3453906"/>
            <a:ext cx="0" cy="2901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7CB8762-9ECA-1F3D-B035-9271216874C1}"/>
              </a:ext>
            </a:extLst>
          </p:cNvPr>
          <p:cNvCxnSpPr>
            <a:endCxn id="3" idx="0"/>
          </p:cNvCxnSpPr>
          <p:nvPr/>
        </p:nvCxnSpPr>
        <p:spPr>
          <a:xfrm>
            <a:off x="7986112" y="2843840"/>
            <a:ext cx="0" cy="37511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16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</a:t>
            </a:r>
            <a:r>
              <a:rPr lang="en-US" dirty="0" err="1"/>
              <a:t>ChipIr</a:t>
            </a:r>
            <a:r>
              <a:rPr lang="en-US" dirty="0"/>
              <a:t>: RISC-V/SoC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614E0B0-30B1-C0A7-8A31-BEF55F9EB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6"/>
            <a:ext cx="4934733" cy="1608486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Characterization of a fault-tolerant RISC-V system-on-chip in a SRAM-based FPGA</a:t>
            </a:r>
          </a:p>
          <a:p>
            <a:pPr lvl="1"/>
            <a:r>
              <a:rPr lang="en-US" dirty="0"/>
              <a:t>Adaptation from the flash-based port</a:t>
            </a:r>
          </a:p>
          <a:p>
            <a:pPr lvl="1"/>
            <a:r>
              <a:rPr lang="en-US" dirty="0"/>
              <a:t>External bitstream memory required</a:t>
            </a:r>
          </a:p>
          <a:p>
            <a:pPr lvl="1"/>
            <a:r>
              <a:rPr lang="en-US" dirty="0"/>
              <a:t>Sensitive configuration memory </a:t>
            </a:r>
          </a:p>
          <a:p>
            <a:pPr lvl="2"/>
            <a:r>
              <a:rPr lang="en-US" dirty="0"/>
              <a:t>Custom scrubbing and correction (alternative to the SEM IP) with integration to the SoC</a:t>
            </a:r>
          </a:p>
        </p:txBody>
      </p:sp>
      <p:pic>
        <p:nvPicPr>
          <p:cNvPr id="7" name="Picture 6" descr="A picture containing electronics, electronic component, circuit component, passive circuit component&#10;&#10;Description automatically generated">
            <a:extLst>
              <a:ext uri="{FF2B5EF4-FFF2-40B4-BE49-F238E27FC236}">
                <a16:creationId xmlns:a16="http://schemas.microsoft.com/office/drawing/2014/main" id="{63CE36D2-E1E4-2BA2-BE48-B85D0B9A1E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9" t="14950" r="3335" b="14488"/>
          <a:stretch/>
        </p:blipFill>
        <p:spPr>
          <a:xfrm>
            <a:off x="6211150" y="994205"/>
            <a:ext cx="2291887" cy="17206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1D2EE0-6DB8-5CBD-7C9A-1606B1F2E979}"/>
              </a:ext>
            </a:extLst>
          </p:cNvPr>
          <p:cNvSpPr txBox="1"/>
          <p:nvPr/>
        </p:nvSpPr>
        <p:spPr>
          <a:xfrm>
            <a:off x="6781858" y="2586055"/>
            <a:ext cx="1037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Zybo</a:t>
            </a:r>
            <a:r>
              <a:rPr lang="en-US" sz="1200" dirty="0"/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BC9E91-9208-3DD9-710D-58BDEF95A6DC}"/>
              </a:ext>
            </a:extLst>
          </p:cNvPr>
          <p:cNvSpPr txBox="1"/>
          <p:nvPr/>
        </p:nvSpPr>
        <p:spPr>
          <a:xfrm>
            <a:off x="6825890" y="2794920"/>
            <a:ext cx="1677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Zynq-7000 family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Flash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SDRAM</a:t>
            </a:r>
          </a:p>
        </p:txBody>
      </p:sp>
      <p:graphicFrame>
        <p:nvGraphicFramePr>
          <p:cNvPr id="10" name="Table 19">
            <a:extLst>
              <a:ext uri="{FF2B5EF4-FFF2-40B4-BE49-F238E27FC236}">
                <a16:creationId xmlns:a16="http://schemas.microsoft.com/office/drawing/2014/main" id="{444DC01E-5322-E638-0536-39923F848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786930"/>
              </p:ext>
            </p:extLst>
          </p:nvPr>
        </p:nvGraphicFramePr>
        <p:xfrm>
          <a:off x="494362" y="2702588"/>
          <a:ext cx="5906436" cy="11506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44315">
                  <a:extLst>
                    <a:ext uri="{9D8B030D-6E8A-4147-A177-3AD203B41FA5}">
                      <a16:colId xmlns:a16="http://schemas.microsoft.com/office/drawing/2014/main" val="687033742"/>
                    </a:ext>
                  </a:extLst>
                </a:gridCol>
                <a:gridCol w="1939854">
                  <a:extLst>
                    <a:ext uri="{9D8B030D-6E8A-4147-A177-3AD203B41FA5}">
                      <a16:colId xmlns:a16="http://schemas.microsoft.com/office/drawing/2014/main" val="242175675"/>
                    </a:ext>
                  </a:extLst>
                </a:gridCol>
                <a:gridCol w="1822267">
                  <a:extLst>
                    <a:ext uri="{9D8B030D-6E8A-4147-A177-3AD203B41FA5}">
                      <a16:colId xmlns:a16="http://schemas.microsoft.com/office/drawing/2014/main" val="354972551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err="1"/>
                        <a:t>SoC</a:t>
                      </a:r>
                      <a:r>
                        <a:rPr lang="es-ES" sz="1000" dirty="0"/>
                        <a:t> in Flash-</a:t>
                      </a:r>
                      <a:r>
                        <a:rPr lang="es-ES" sz="1000" dirty="0" err="1"/>
                        <a:t>based</a:t>
                      </a:r>
                      <a:r>
                        <a:rPr lang="es-ES" sz="1000" dirty="0"/>
                        <a:t> FPGA</a:t>
                      </a:r>
                    </a:p>
                    <a:p>
                      <a:pPr algn="ctr"/>
                      <a:r>
                        <a:rPr lang="es-ES" sz="1000" dirty="0"/>
                        <a:t>[Microchip] [M2S010]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err="1"/>
                        <a:t>SoC</a:t>
                      </a:r>
                      <a:r>
                        <a:rPr lang="es-ES" sz="1000" dirty="0"/>
                        <a:t> in SRAM-</a:t>
                      </a:r>
                      <a:r>
                        <a:rPr lang="es-ES" sz="1000" dirty="0" err="1"/>
                        <a:t>based</a:t>
                      </a:r>
                      <a:r>
                        <a:rPr lang="es-ES" sz="1000" dirty="0"/>
                        <a:t> FPGA</a:t>
                      </a:r>
                    </a:p>
                    <a:p>
                      <a:pPr algn="ctr"/>
                      <a:r>
                        <a:rPr lang="es-ES" sz="1000" dirty="0"/>
                        <a:t>[Xilinx] [Zynq-7010]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96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000" dirty="0"/>
                        <a:t>Total </a:t>
                      </a:r>
                      <a:r>
                        <a:rPr lang="es-ES" sz="1000" dirty="0" err="1"/>
                        <a:t>Fluence</a:t>
                      </a:r>
                      <a:r>
                        <a:rPr lang="es-ES" sz="1000" dirty="0"/>
                        <a:t> [n/cm²]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dirty="0"/>
                        <a:t>1.80x10¹²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dirty="0"/>
                        <a:t>5.83x10¹⁰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5344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000" dirty="0"/>
                        <a:t>Mean </a:t>
                      </a:r>
                      <a:r>
                        <a:rPr lang="es-ES" sz="1000" dirty="0" err="1"/>
                        <a:t>Fluence</a:t>
                      </a:r>
                      <a:r>
                        <a:rPr lang="es-ES" sz="1000" dirty="0"/>
                        <a:t> </a:t>
                      </a:r>
                      <a:r>
                        <a:rPr lang="es-ES" sz="1000" dirty="0" err="1"/>
                        <a:t>to</a:t>
                      </a:r>
                      <a:r>
                        <a:rPr lang="es-ES" sz="1000" dirty="0"/>
                        <a:t> </a:t>
                      </a:r>
                      <a:r>
                        <a:rPr lang="es-ES" sz="1000" dirty="0" err="1"/>
                        <a:t>Failure</a:t>
                      </a:r>
                      <a:r>
                        <a:rPr lang="es-ES" sz="1000" dirty="0"/>
                        <a:t> [n/cm²]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dirty="0"/>
                        <a:t>2.06x10¹⁰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dirty="0"/>
                        <a:t>3.60x10⁸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15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000" dirty="0"/>
                        <a:t>Cross </a:t>
                      </a:r>
                      <a:r>
                        <a:rPr lang="es-ES" sz="1000" dirty="0" err="1"/>
                        <a:t>Section</a:t>
                      </a:r>
                      <a:r>
                        <a:rPr lang="es-ES" sz="1000" dirty="0"/>
                        <a:t> [cm²]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50" b="1" dirty="0"/>
                        <a:t>4.98x10‾¹¹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50" b="1" dirty="0"/>
                        <a:t>2.78x10‾⁹</a:t>
                      </a:r>
                      <a:endParaRPr lang="en-US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85718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7D6A4C6-E48F-B1C1-9908-1167305C280B}"/>
              </a:ext>
            </a:extLst>
          </p:cNvPr>
          <p:cNvSpPr txBox="1"/>
          <p:nvPr/>
        </p:nvSpPr>
        <p:spPr>
          <a:xfrm>
            <a:off x="3374986" y="3977861"/>
            <a:ext cx="2294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~ 200x difference in robustness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12E8673A-7783-AB33-51EB-3DDCD3CAF358}"/>
              </a:ext>
            </a:extLst>
          </p:cNvPr>
          <p:cNvSpPr/>
          <p:nvPr/>
        </p:nvSpPr>
        <p:spPr>
          <a:xfrm rot="5400000">
            <a:off x="4515704" y="2903729"/>
            <a:ext cx="109845" cy="206752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51B737-C5A9-9D45-B0BF-2E219F116A1F}"/>
              </a:ext>
            </a:extLst>
          </p:cNvPr>
          <p:cNvSpPr txBox="1"/>
          <p:nvPr/>
        </p:nvSpPr>
        <p:spPr>
          <a:xfrm>
            <a:off x="5523632" y="4220836"/>
            <a:ext cx="3107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[3] [Under review]</a:t>
            </a:r>
            <a:r>
              <a:rPr lang="en-US" sz="800" dirty="0"/>
              <a:t> Douglas A. Santos, Pablo M. Aviles, André M. P. Mattos, et. al., “Hybrid Hardening Approach for a Fault-Tolerant RISC-V System-on-Chip”, RADECS, 2023. 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470188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&gt; PSI: SRAM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D338C4C-B049-5CA6-A8EA-29911890F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6328953" cy="301899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Investigation on radiation-induced single-event latch-ups in SRAM memories on-board PROBA-V mission</a:t>
            </a:r>
          </a:p>
          <a:p>
            <a:pPr lvl="1"/>
            <a:r>
              <a:rPr lang="en-US" dirty="0"/>
              <a:t>Understanding the flight behavior and error rates</a:t>
            </a:r>
          </a:p>
          <a:p>
            <a:pPr marL="36576" indent="0">
              <a:buNone/>
            </a:pPr>
            <a:endParaRPr lang="en-US" b="1" dirty="0"/>
          </a:p>
          <a:p>
            <a:r>
              <a:rPr lang="en-US" b="1" dirty="0"/>
              <a:t>Utilization of an experimental approach attending the target environment</a:t>
            </a:r>
          </a:p>
          <a:p>
            <a:pPr lvl="1"/>
            <a:r>
              <a:rPr lang="en-US" dirty="0"/>
              <a:t>RADEF: </a:t>
            </a:r>
            <a:r>
              <a:rPr lang="en-US" b="1" dirty="0"/>
              <a:t>Heavy Ions</a:t>
            </a:r>
          </a:p>
          <a:p>
            <a:pPr lvl="1"/>
            <a:r>
              <a:rPr lang="en-US" dirty="0"/>
              <a:t>PSI: </a:t>
            </a:r>
            <a:r>
              <a:rPr lang="en-US" b="1" dirty="0"/>
              <a:t>Protons</a:t>
            </a:r>
          </a:p>
          <a:p>
            <a:pPr lvl="1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ESTEC: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Laser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(further investigation of the observed phenomena)</a:t>
            </a:r>
          </a:p>
          <a:p>
            <a:endParaRPr lang="en-US" dirty="0"/>
          </a:p>
          <a:p>
            <a:r>
              <a:rPr lang="en-US" b="1" dirty="0"/>
              <a:t>Development of an experimental setup for enhanced observability</a:t>
            </a:r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795D0D-1A86-4A81-9AD8-61571D5C5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401" y="1006228"/>
            <a:ext cx="1370250" cy="1247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378E4E-2A1E-4798-F53C-70A73428A8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401" y="2376000"/>
            <a:ext cx="1370251" cy="12638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E8B4A7-A1E7-C3BF-29BC-95D3AB801406}"/>
              </a:ext>
            </a:extLst>
          </p:cNvPr>
          <p:cNvSpPr txBox="1"/>
          <p:nvPr/>
        </p:nvSpPr>
        <p:spPr>
          <a:xfrm>
            <a:off x="5523632" y="4138286"/>
            <a:ext cx="3107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[5] [Under review]</a:t>
            </a:r>
            <a:r>
              <a:rPr lang="en-US" sz="800" dirty="0"/>
              <a:t> André M. P. Mattos, Douglas A. Santos, et. al., “Instrumentation and Methodology for In-Depth Analysis of Single-Event Latch-up on Memory Devices”, Journal of Instrumentation, 2023. </a:t>
            </a:r>
            <a:endParaRPr lang="en-US" sz="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FFF06A-FA6D-D965-3959-D77661DEE5E8}"/>
              </a:ext>
            </a:extLst>
          </p:cNvPr>
          <p:cNvSpPr txBox="1"/>
          <p:nvPr/>
        </p:nvSpPr>
        <p:spPr>
          <a:xfrm>
            <a:off x="5523632" y="3713218"/>
            <a:ext cx="3107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[4] [Under review] </a:t>
            </a:r>
            <a:r>
              <a:rPr lang="en-US" sz="800" dirty="0"/>
              <a:t>André M. P. Mattos, Douglas A. Santos, et. al., “Investigation on Radiation-Induced Single-Event Latch-up in SRAM Memories on-Board PROBA-V”, RADECS, 2023. 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6748955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18815</TotalTime>
  <Words>2275</Words>
  <Application>Microsoft Office PowerPoint</Application>
  <PresentationFormat>On-screen Show (16:9)</PresentationFormat>
  <Paragraphs>503</Paragraphs>
  <Slides>25</Slides>
  <Notes>10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CERN2Corporate16-9</vt:lpstr>
      <vt:lpstr>WP6, Results and Outcomes from Latest WP6 Test Campaigns in Radiation Facilities</vt:lpstr>
      <vt:lpstr>Outline</vt:lpstr>
      <vt:lpstr>PowerPoint Presentation</vt:lpstr>
      <vt:lpstr>IES/UM: Test Campaigns</vt:lpstr>
      <vt:lpstr>&gt; CHARM: RISC-V/SoC</vt:lpstr>
      <vt:lpstr>&gt; CHARM: RISC-V/SoC &gt;&gt; Power regulators</vt:lpstr>
      <vt:lpstr>&gt; CHARM: RISC-V/SoC &gt;&gt; Logging interface</vt:lpstr>
      <vt:lpstr>&gt; ChipIr: RISC-V/SoC</vt:lpstr>
      <vt:lpstr>&gt; PSI: SRAM</vt:lpstr>
      <vt:lpstr>&gt; PSI: SRAM &gt;&gt; Test Setup</vt:lpstr>
      <vt:lpstr>&gt; PSI: SRAM &gt;&gt; Experimental features</vt:lpstr>
      <vt:lpstr>&gt; PSI: SRAM &gt;&gt; Results</vt:lpstr>
      <vt:lpstr>Conclusions</vt:lpstr>
      <vt:lpstr>PowerPoint Presentation</vt:lpstr>
      <vt:lpstr>UC3M: Test Campaigns TA RADNEXT </vt:lpstr>
      <vt:lpstr>&gt; ChipIr: Experimental setup</vt:lpstr>
      <vt:lpstr>&gt; ChipIr: Experimental setup</vt:lpstr>
      <vt:lpstr>&gt; ChipIr: Experimental setup</vt:lpstr>
      <vt:lpstr>&gt; ChipIr: Evaluation of events vs board location </vt:lpstr>
      <vt:lpstr>&gt; ChipIr: Cross-section</vt:lpstr>
      <vt:lpstr>&gt; ChipIr: Cross-section</vt:lpstr>
      <vt:lpstr>&gt; ChipIr: SoC UltraScale+</vt:lpstr>
      <vt:lpstr>Publications</vt:lpstr>
      <vt:lpstr>Conclusions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André Martins Pio De Mattos</cp:lastModifiedBy>
  <cp:revision>626</cp:revision>
  <dcterms:created xsi:type="dcterms:W3CDTF">2016-04-26T16:44:32Z</dcterms:created>
  <dcterms:modified xsi:type="dcterms:W3CDTF">2023-05-09T02:39:17Z</dcterms:modified>
</cp:coreProperties>
</file>