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sdx" ContentType="application/vnd.ms-visio.drawing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8"/>
  </p:notesMasterIdLst>
  <p:sldIdLst>
    <p:sldId id="257" r:id="rId2"/>
    <p:sldId id="270" r:id="rId3"/>
    <p:sldId id="271" r:id="rId4"/>
    <p:sldId id="272" r:id="rId5"/>
    <p:sldId id="273" r:id="rId6"/>
    <p:sldId id="274" r:id="rId7"/>
    <p:sldId id="275" r:id="rId8"/>
    <p:sldId id="276" r:id="rId9"/>
    <p:sldId id="277" r:id="rId10"/>
    <p:sldId id="278" r:id="rId11"/>
    <p:sldId id="279" r:id="rId12"/>
    <p:sldId id="280" r:id="rId13"/>
    <p:sldId id="281" r:id="rId14"/>
    <p:sldId id="282" r:id="rId15"/>
    <p:sldId id="283" r:id="rId16"/>
    <p:sldId id="259" r:id="rId17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uben Garcia Alia" initials="RGA" lastIdx="1" clrIdx="0">
    <p:extLst>
      <p:ext uri="{19B8F6BF-5375-455C-9EA6-DF929625EA0E}">
        <p15:presenceInfo xmlns:p15="http://schemas.microsoft.com/office/powerpoint/2012/main" userId="S::ruben.garcia.alia@cern.ch::0d622252-54ff-4c3d-aaf0-7d44d5315123" providerId="AD"/>
      </p:ext>
    </p:extLst>
  </p:cmAuthor>
  <p:cmAuthor id="2" name="Pablo Federico Lopez" initials="PFL" lastIdx="2" clrIdx="1">
    <p:extLst>
      <p:ext uri="{19B8F6BF-5375-455C-9EA6-DF929625EA0E}">
        <p15:presenceInfo xmlns:p15="http://schemas.microsoft.com/office/powerpoint/2012/main" userId="S-1-5-21-1526224874-1540688658-1361462980-956899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0C377B"/>
    <a:srgbClr val="DC3CB2"/>
    <a:srgbClr val="104282"/>
    <a:srgbClr val="0B387C"/>
    <a:srgbClr val="0055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4" autoAdjust="0"/>
    <p:restoredTop sz="94660"/>
  </p:normalViewPr>
  <p:slideViewPr>
    <p:cSldViewPr snapToGrid="0" snapToObjects="1">
      <p:cViewPr varScale="1">
        <p:scale>
          <a:sx n="151" d="100"/>
          <a:sy n="151" d="100"/>
        </p:scale>
        <p:origin x="510" y="138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136" d="100"/>
          <a:sy n="136" d="100"/>
        </p:scale>
        <p:origin x="-3872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DA8CDB-4CDB-0047-B0A3-926A8FE44A35}" type="datetimeFigureOut">
              <a:rPr lang="fr-FR" smtClean="0"/>
              <a:t>04/05/2023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0EA63-43D2-E842-92EA-B304A8820AD7}" type="slidenum">
              <a:rPr lang="fr-FR" smtClean="0"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912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1F1F9CF6-ACF9-4B7D-9006-C11E82761E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RADNEXT 2nd Annual Meeting – 9-10 May 2023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30924EA9-8476-433D-83CF-F6236DD740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RADNEXT 2nd Annual Meeting – 9-10 May 2023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1" name="Footer Placeholder 2">
            <a:extLst>
              <a:ext uri="{FF2B5EF4-FFF2-40B4-BE49-F238E27FC236}">
                <a16:creationId xmlns:a16="http://schemas.microsoft.com/office/drawing/2014/main" id="{D38214CE-5E7A-42A7-86D0-23B7A8C131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RADNEXT 2nd Annual Meeting – 9-10 May 2023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5C3EB8EC-D224-41DF-9F8A-06FBFEA104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RADNEXT 2nd Annual Meeting – 9-10 May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43BBF022-EAE7-44E2-B560-8402578555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RADNEXT 2nd Annual Meeting – 9-10 May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2600" b="1"/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600"/>
            </a:lvl1pPr>
            <a:lvl2pPr>
              <a:defRPr sz="1500"/>
            </a:lvl2pPr>
            <a:lvl3pPr>
              <a:defRPr sz="1400"/>
            </a:lvl3pPr>
            <a:lvl4pPr>
              <a:defRPr sz="1300"/>
            </a:lvl4pPr>
            <a:lvl5pPr>
              <a:defRPr sz="1200"/>
            </a:lvl5pPr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FC72C277-F481-4AEC-BE20-39B5F5CA8A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RADNEXT 2nd Annual Meeting – 9-10 May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1" name="Footer Placeholder 2">
            <a:extLst>
              <a:ext uri="{FF2B5EF4-FFF2-40B4-BE49-F238E27FC236}">
                <a16:creationId xmlns:a16="http://schemas.microsoft.com/office/drawing/2014/main" id="{CD8D1CD9-9CA0-4386-970F-E72087CC85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RADNEXT 2nd Annual Meeting – 9-10 May 2023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9" name="Footer Placeholder 2">
            <a:extLst>
              <a:ext uri="{FF2B5EF4-FFF2-40B4-BE49-F238E27FC236}">
                <a16:creationId xmlns:a16="http://schemas.microsoft.com/office/drawing/2014/main" id="{2622A7C7-9F4A-438B-B9FD-D4E59BF2DC2D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RADNEXT 2nd Annual Meeting – 9-10 May 2023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RADNEXT 2nd Annual Meeting – 9-10 May 2023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89B27FB-FA01-4CBA-8008-D7658876D9BA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199368" y="4709827"/>
            <a:ext cx="1144799" cy="43367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hyperlink" Target="https://indico.cern.ch/e/radnext-2023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Visio_Drawing.vsd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6.png"/><Relationship Id="rId4" Type="http://schemas.openxmlformats.org/officeDocument/2006/relationships/image" Target="../media/image15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4171" y="1128279"/>
            <a:ext cx="8226854" cy="705332"/>
          </a:xfrm>
        </p:spPr>
        <p:txBody>
          <a:bodyPr>
            <a:noAutofit/>
          </a:bodyPr>
          <a:lstStyle/>
          <a:p>
            <a:r>
              <a:rPr lang="en-US" sz="2800" b="1" dirty="0"/>
              <a:t>WP6, Investigation of Proton-Induced Single Event Effects on the Zynq-7000 System on Chip for On-Board Computing Applications in Space Missions</a:t>
            </a:r>
            <a:br>
              <a:rPr lang="en-US" sz="2800" b="1" dirty="0"/>
            </a:br>
            <a:endParaRPr lang="en-GB" sz="2800" b="1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457200" y="2652278"/>
            <a:ext cx="5706777" cy="314740"/>
          </a:xfrm>
        </p:spPr>
        <p:txBody>
          <a:bodyPr>
            <a:normAutofit fontScale="25000" lnSpcReduction="20000"/>
          </a:bodyPr>
          <a:lstStyle/>
          <a:p>
            <a:r>
              <a:rPr lang="en-US" sz="6200" dirty="0"/>
              <a:t>Jan Budroweit (DLR)</a:t>
            </a:r>
          </a:p>
          <a:p>
            <a:r>
              <a:rPr lang="en-GB" sz="6200" dirty="0"/>
              <a:t>RADNEXT 2</a:t>
            </a:r>
            <a:r>
              <a:rPr lang="en-GB" sz="6200" baseline="30000" dirty="0"/>
              <a:t>nd</a:t>
            </a:r>
            <a:r>
              <a:rPr lang="en-GB" sz="6200" dirty="0"/>
              <a:t> Annual Meeting </a:t>
            </a:r>
            <a:r>
              <a:rPr lang="en-US" sz="6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– 9-10 May 2023</a:t>
            </a:r>
          </a:p>
          <a:p>
            <a:r>
              <a:rPr lang="en-US" sz="6400" u="sng" dirty="0">
                <a:solidFill>
                  <a:srgbClr val="0563C1"/>
                </a:solidFill>
                <a:latin typeface="+mj-lt"/>
                <a:ea typeface="Calibri" panose="020F0502020204030204" pitchFamily="34" charset="0"/>
                <a:hlinkClick r:id="rId2"/>
              </a:rPr>
              <a:t>https://indico.cern.ch/e/radnext-2023</a:t>
            </a:r>
            <a:r>
              <a:rPr lang="en-US" sz="6400" u="sng" dirty="0">
                <a:solidFill>
                  <a:srgbClr val="0563C1"/>
                </a:solidFill>
                <a:latin typeface="+mj-lt"/>
                <a:ea typeface="Calibri" panose="020F0502020204030204" pitchFamily="34" charset="0"/>
              </a:rPr>
              <a:t>  </a:t>
            </a:r>
            <a:endParaRPr lang="en-GB" sz="64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642350" y="4767263"/>
            <a:ext cx="501650" cy="274637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2410" y="2823356"/>
            <a:ext cx="4798615" cy="1817812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RADNEXT 2nd Annual Meeting – 9-10 May 2023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463227"/>
            <a:ext cx="3968954" cy="577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0182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SEE Test </a:t>
            </a:r>
            <a:r>
              <a:rPr lang="fr-CH" dirty="0" err="1"/>
              <a:t>Results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994205"/>
            <a:ext cx="5575299" cy="3203145"/>
          </a:xfrm>
        </p:spPr>
        <p:txBody>
          <a:bodyPr/>
          <a:lstStyle/>
          <a:p>
            <a:pPr marL="36576" indent="0">
              <a:buNone/>
            </a:pPr>
            <a:r>
              <a:rPr lang="en-GB" b="1" dirty="0"/>
              <a:t>SEM-IP Core</a:t>
            </a:r>
          </a:p>
          <a:p>
            <a:r>
              <a:rPr lang="en-GB" dirty="0"/>
              <a:t>Methodology :</a:t>
            </a:r>
          </a:p>
          <a:p>
            <a:pPr lvl="1"/>
            <a:r>
              <a:rPr lang="en-GB" dirty="0"/>
              <a:t>Testing the SEM-Core at different flux level</a:t>
            </a:r>
          </a:p>
          <a:p>
            <a:pPr lvl="1"/>
            <a:r>
              <a:rPr lang="en-GB" dirty="0"/>
              <a:t>Data from IP-Core being transmitted to host pc by RS422 interface (115200 baud)</a:t>
            </a:r>
          </a:p>
          <a:p>
            <a:pPr lvl="1"/>
            <a:r>
              <a:rPr lang="en-GB" dirty="0"/>
              <a:t>Read-out FPGA configuration with JTAG </a:t>
            </a:r>
          </a:p>
          <a:p>
            <a:pPr lvl="1"/>
            <a:r>
              <a:rPr lang="en-GB" dirty="0"/>
              <a:t>Further irradiation once the SEM-Core crashes to evaluate the SEUs in the CRAM (target fluence)</a:t>
            </a:r>
          </a:p>
          <a:p>
            <a:pPr lvl="1"/>
            <a:r>
              <a:rPr lang="en-GB" dirty="0"/>
              <a:t>Two bitstreams / configuration tested (max. and min.)</a:t>
            </a:r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2nd Annual Meeting – 9-10 May 2023</a:t>
            </a:r>
            <a:endParaRPr lang="en-US" dirty="0"/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5D4506AB-BDC2-46B0-BAC6-99C45AD461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08650" y="1092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" name="Objekt 6">
            <a:extLst>
              <a:ext uri="{FF2B5EF4-FFF2-40B4-BE49-F238E27FC236}">
                <a16:creationId xmlns:a16="http://schemas.microsoft.com/office/drawing/2014/main" id="{30DE2B13-D436-4F81-B9E7-4D1A66A0093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62855460"/>
              </p:ext>
            </p:extLst>
          </p:nvPr>
        </p:nvGraphicFramePr>
        <p:xfrm>
          <a:off x="6164358" y="1137445"/>
          <a:ext cx="2915851" cy="16636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4" name="Visio" r:id="rId3" imgW="3543083" imgH="2009788" progId="Visio.Drawing.15">
                  <p:embed/>
                </p:oleObj>
              </mc:Choice>
              <mc:Fallback>
                <p:oleObj name="Visio" r:id="rId3" imgW="3543083" imgH="2009788" progId="Visio.Drawing.15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64358" y="1137445"/>
                        <a:ext cx="2915851" cy="166369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3">
            <a:extLst>
              <a:ext uri="{FF2B5EF4-FFF2-40B4-BE49-F238E27FC236}">
                <a16:creationId xmlns:a16="http://schemas.microsoft.com/office/drawing/2014/main" id="{C19A1743-B84A-465B-AC3F-2A15CFA738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08650" y="2901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57FD8580-23A3-4D30-BDE3-886A88938E2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82268" y="3008813"/>
            <a:ext cx="2697942" cy="1384575"/>
          </a:xfrm>
          <a:prstGeom prst="rect">
            <a:avLst/>
          </a:prstGeom>
        </p:spPr>
      </p:pic>
      <p:graphicFrame>
        <p:nvGraphicFramePr>
          <p:cNvPr id="10" name="Tabelle 9">
            <a:extLst>
              <a:ext uri="{FF2B5EF4-FFF2-40B4-BE49-F238E27FC236}">
                <a16:creationId xmlns:a16="http://schemas.microsoft.com/office/drawing/2014/main" id="{38ACFB8B-1739-4473-A577-0AD6E7188ED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2410127"/>
              </p:ext>
            </p:extLst>
          </p:nvPr>
        </p:nvGraphicFramePr>
        <p:xfrm>
          <a:off x="1451610" y="3558470"/>
          <a:ext cx="4580889" cy="985659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1526963">
                  <a:extLst>
                    <a:ext uri="{9D8B030D-6E8A-4147-A177-3AD203B41FA5}">
                      <a16:colId xmlns:a16="http://schemas.microsoft.com/office/drawing/2014/main" val="4226011779"/>
                    </a:ext>
                  </a:extLst>
                </a:gridCol>
                <a:gridCol w="1526963">
                  <a:extLst>
                    <a:ext uri="{9D8B030D-6E8A-4147-A177-3AD203B41FA5}">
                      <a16:colId xmlns:a16="http://schemas.microsoft.com/office/drawing/2014/main" val="1686065724"/>
                    </a:ext>
                  </a:extLst>
                </a:gridCol>
                <a:gridCol w="1526963">
                  <a:extLst>
                    <a:ext uri="{9D8B030D-6E8A-4147-A177-3AD203B41FA5}">
                      <a16:colId xmlns:a16="http://schemas.microsoft.com/office/drawing/2014/main" val="1619333636"/>
                    </a:ext>
                  </a:extLst>
                </a:gridCol>
              </a:tblGrid>
              <a:tr h="394263">
                <a:tc>
                  <a:txBody>
                    <a:bodyPr/>
                    <a:lstStyle/>
                    <a:p>
                      <a:pPr marL="0" algn="l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en-US" sz="10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+mn-cs"/>
                        </a:rPr>
                        <a:t>Flux [#/cm²/s]</a:t>
                      </a:r>
                      <a:endParaRPr kumimoji="0" lang="de-DE" sz="1000" b="1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en-US" sz="1000" b="1" kern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+mn-cs"/>
                        </a:rPr>
                        <a:t>2nd run duration [s]</a:t>
                      </a:r>
                      <a:endParaRPr kumimoji="0" lang="de-DE" sz="1000" b="1" kern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en-US" sz="10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+mn-cs"/>
                        </a:rPr>
                        <a:t>2nd run Fluence [#/cm²]</a:t>
                      </a:r>
                      <a:endParaRPr kumimoji="0" lang="de-DE" sz="1000" b="1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13673415"/>
                  </a:ext>
                </a:extLst>
              </a:tr>
              <a:tr h="197132">
                <a:tc>
                  <a:txBody>
                    <a:bodyPr/>
                    <a:lstStyle/>
                    <a:p>
                      <a:pPr marL="0" algn="l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en-US" sz="10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+mn-cs"/>
                        </a:rPr>
                        <a:t>0.5 E+7</a:t>
                      </a:r>
                      <a:endParaRPr kumimoji="0" lang="de-DE" sz="1000" b="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en-US" sz="10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+mn-cs"/>
                        </a:rPr>
                        <a:t>60</a:t>
                      </a:r>
                      <a:endParaRPr kumimoji="0" lang="de-DE" sz="1000" b="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en-US" sz="10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+mn-cs"/>
                        </a:rPr>
                        <a:t>30 E+7</a:t>
                      </a:r>
                      <a:endParaRPr kumimoji="0" lang="de-DE" sz="1000" b="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42133717"/>
                  </a:ext>
                </a:extLst>
              </a:tr>
              <a:tr h="197132">
                <a:tc>
                  <a:txBody>
                    <a:bodyPr/>
                    <a:lstStyle/>
                    <a:p>
                      <a:pPr marL="0" algn="l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en-US" sz="1000" b="0" kern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+mn-cs"/>
                        </a:rPr>
                        <a:t>1.0 E+7</a:t>
                      </a:r>
                      <a:endParaRPr kumimoji="0" lang="de-DE" sz="1000" b="0" kern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en-US" sz="10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+mn-cs"/>
                        </a:rPr>
                        <a:t>30</a:t>
                      </a:r>
                      <a:endParaRPr kumimoji="0" lang="de-DE" sz="1000" b="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en-US" sz="10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+mn-cs"/>
                        </a:rPr>
                        <a:t>30 E+7</a:t>
                      </a:r>
                      <a:endParaRPr kumimoji="0" lang="de-DE" sz="1000" b="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99807788"/>
                  </a:ext>
                </a:extLst>
              </a:tr>
              <a:tr h="197132">
                <a:tc>
                  <a:txBody>
                    <a:bodyPr/>
                    <a:lstStyle/>
                    <a:p>
                      <a:pPr marL="0" algn="l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en-US" sz="10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+mn-cs"/>
                        </a:rPr>
                        <a:t>5.0 E+7</a:t>
                      </a:r>
                      <a:endParaRPr kumimoji="0" lang="de-DE" sz="1000" b="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en-US" sz="10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+mn-cs"/>
                        </a:rPr>
                        <a:t>15</a:t>
                      </a:r>
                      <a:endParaRPr kumimoji="0" lang="de-DE" sz="1000" b="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en-US" sz="10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+mn-cs"/>
                        </a:rPr>
                        <a:t>75 E+7</a:t>
                      </a:r>
                      <a:endParaRPr kumimoji="0" lang="de-DE" sz="1000" b="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78182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254189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SEE Test </a:t>
            </a:r>
            <a:r>
              <a:rPr lang="fr-CH" dirty="0" err="1"/>
              <a:t>Results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994205"/>
            <a:ext cx="5575299" cy="3203145"/>
          </a:xfrm>
        </p:spPr>
        <p:txBody>
          <a:bodyPr/>
          <a:lstStyle/>
          <a:p>
            <a:pPr marL="36576" indent="0">
              <a:buNone/>
            </a:pPr>
            <a:r>
              <a:rPr lang="en-GB" b="1" dirty="0"/>
              <a:t>SEM-IP Core</a:t>
            </a:r>
          </a:p>
          <a:p>
            <a:r>
              <a:rPr lang="en-GB" dirty="0"/>
              <a:t>Results :</a:t>
            </a:r>
          </a:p>
          <a:p>
            <a:pPr lvl="1"/>
            <a:r>
              <a:rPr lang="en-GB" dirty="0"/>
              <a:t>Flux dependency of SEM IP-Core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2nd Annual Meeting – 9-10 May 2023</a:t>
            </a:r>
            <a:endParaRPr lang="en-US" dirty="0"/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5D4506AB-BDC2-46B0-BAC6-99C45AD461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08650" y="1092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C19A1743-B84A-465B-AC3F-2A15CFA738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08650" y="2901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812FD30D-B577-4A1E-A673-1BF2F56EE5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61882" y="1047259"/>
            <a:ext cx="3097036" cy="3097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56951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SEE Test </a:t>
            </a:r>
            <a:r>
              <a:rPr lang="fr-CH" dirty="0" err="1"/>
              <a:t>Results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994205"/>
            <a:ext cx="5575299" cy="3203145"/>
          </a:xfrm>
        </p:spPr>
        <p:txBody>
          <a:bodyPr/>
          <a:lstStyle/>
          <a:p>
            <a:pPr marL="36576" indent="0">
              <a:buNone/>
            </a:pPr>
            <a:r>
              <a:rPr lang="en-GB" b="1" dirty="0"/>
              <a:t>SEM-IP Core</a:t>
            </a:r>
          </a:p>
          <a:p>
            <a:r>
              <a:rPr lang="en-GB" dirty="0"/>
              <a:t>Results :</a:t>
            </a:r>
          </a:p>
          <a:p>
            <a:pPr lvl="1"/>
            <a:r>
              <a:rPr lang="en-GB" dirty="0"/>
              <a:t>Flux dependency of SEM IP-Core</a:t>
            </a:r>
          </a:p>
          <a:p>
            <a:pPr lvl="1"/>
            <a:r>
              <a:rPr lang="en-GB" dirty="0"/>
              <a:t>SEM vs. JTAG-Readback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2nd Annual Meeting – 9-10 May 2023</a:t>
            </a:r>
            <a:endParaRPr lang="en-US" dirty="0"/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5D4506AB-BDC2-46B0-BAC6-99C45AD461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08650" y="1092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C19A1743-B84A-465B-AC3F-2A15CFA738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08650" y="2901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812FD30D-B577-4A1E-A673-1BF2F56EE5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61882" y="1047259"/>
            <a:ext cx="3097036" cy="3097036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0F879356-E6E6-4B3B-B49F-6E860C6866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0654" y="1090653"/>
            <a:ext cx="2999492" cy="3005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91134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SEE Test </a:t>
            </a:r>
            <a:r>
              <a:rPr lang="fr-CH" dirty="0" err="1"/>
              <a:t>Results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994205"/>
            <a:ext cx="4773707" cy="3546042"/>
          </a:xfrm>
        </p:spPr>
        <p:txBody>
          <a:bodyPr>
            <a:normAutofit fontScale="92500" lnSpcReduction="20000"/>
          </a:bodyPr>
          <a:lstStyle/>
          <a:p>
            <a:pPr marL="36576" indent="0">
              <a:buNone/>
            </a:pPr>
            <a:r>
              <a:rPr lang="en-GB" b="1" dirty="0"/>
              <a:t>SEM-IP Core</a:t>
            </a:r>
          </a:p>
          <a:p>
            <a:r>
              <a:rPr lang="en-GB" dirty="0"/>
              <a:t>Results :</a:t>
            </a:r>
          </a:p>
          <a:p>
            <a:pPr lvl="1"/>
            <a:r>
              <a:rPr lang="en-GB" dirty="0"/>
              <a:t>Flux dependency of SEM IP-Core</a:t>
            </a:r>
          </a:p>
          <a:p>
            <a:pPr lvl="1"/>
            <a:r>
              <a:rPr lang="en-GB" dirty="0"/>
              <a:t>SEM vs. JTAG-Readback</a:t>
            </a:r>
          </a:p>
          <a:p>
            <a:pPr lvl="1"/>
            <a:r>
              <a:rPr lang="en-US" dirty="0"/>
              <a:t>Error classification</a:t>
            </a:r>
          </a:p>
          <a:p>
            <a:pPr lvl="2"/>
            <a:r>
              <a:rPr lang="en-US" dirty="0"/>
              <a:t>“SED OK” - 1-bit ECC errors</a:t>
            </a:r>
          </a:p>
          <a:p>
            <a:pPr lvl="2"/>
            <a:r>
              <a:rPr lang="en-US" dirty="0"/>
              <a:t>“DED” - 2-bit ECC errors</a:t>
            </a:r>
          </a:p>
          <a:p>
            <a:pPr lvl="2"/>
            <a:r>
              <a:rPr lang="en-US" dirty="0"/>
              <a:t>“CRC” - non-correctable errors</a:t>
            </a:r>
          </a:p>
          <a:p>
            <a:pPr lvl="1"/>
            <a:r>
              <a:rPr lang="en-US" dirty="0"/>
              <a:t>The duration of the first run shows a very high variance and degrades with increasing flux</a:t>
            </a:r>
          </a:p>
          <a:p>
            <a:pPr lvl="1"/>
            <a:r>
              <a:rPr lang="en-US" dirty="0"/>
              <a:t>No significant difference in SEE cross-section has been observed</a:t>
            </a:r>
          </a:p>
          <a:p>
            <a:pPr lvl="1"/>
            <a:r>
              <a:rPr lang="en-US" dirty="0"/>
              <a:t>CRAM completely checked independent of PL allocation</a:t>
            </a:r>
          </a:p>
          <a:p>
            <a:pPr lvl="1"/>
            <a:r>
              <a:rPr lang="en-US" dirty="0"/>
              <a:t>Essential-bit mask could be used to improve performance</a:t>
            </a:r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2nd Annual Meeting – 9-10 May 2023</a:t>
            </a:r>
            <a:endParaRPr lang="en-US" dirty="0"/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5D4506AB-BDC2-46B0-BAC6-99C45AD461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08650" y="1092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C19A1743-B84A-465B-AC3F-2A15CFA738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08650" y="2901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9" name="Tabelle 8">
            <a:extLst>
              <a:ext uri="{FF2B5EF4-FFF2-40B4-BE49-F238E27FC236}">
                <a16:creationId xmlns:a16="http://schemas.microsoft.com/office/drawing/2014/main" id="{F961F345-7733-480E-8101-69850783E6C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9354342"/>
              </p:ext>
            </p:extLst>
          </p:nvPr>
        </p:nvGraphicFramePr>
        <p:xfrm>
          <a:off x="5492750" y="1684338"/>
          <a:ext cx="3143250" cy="609600"/>
        </p:xfrm>
        <a:graphic>
          <a:graphicData uri="http://schemas.openxmlformats.org/drawingml/2006/table">
            <a:tbl>
              <a:tblPr firstRow="1" firstCol="1" bandRow="1"/>
              <a:tblGrid>
                <a:gridCol w="898526">
                  <a:extLst>
                    <a:ext uri="{9D8B030D-6E8A-4147-A177-3AD203B41FA5}">
                      <a16:colId xmlns:a16="http://schemas.microsoft.com/office/drawing/2014/main" val="967034748"/>
                    </a:ext>
                  </a:extLst>
                </a:gridCol>
                <a:gridCol w="747818">
                  <a:extLst>
                    <a:ext uri="{9D8B030D-6E8A-4147-A177-3AD203B41FA5}">
                      <a16:colId xmlns:a16="http://schemas.microsoft.com/office/drawing/2014/main" val="1519424004"/>
                    </a:ext>
                  </a:extLst>
                </a:gridCol>
                <a:gridCol w="748453">
                  <a:extLst>
                    <a:ext uri="{9D8B030D-6E8A-4147-A177-3AD203B41FA5}">
                      <a16:colId xmlns:a16="http://schemas.microsoft.com/office/drawing/2014/main" val="466771148"/>
                    </a:ext>
                  </a:extLst>
                </a:gridCol>
                <a:gridCol w="748453">
                  <a:extLst>
                    <a:ext uri="{9D8B030D-6E8A-4147-A177-3AD203B41FA5}">
                      <a16:colId xmlns:a16="http://schemas.microsoft.com/office/drawing/2014/main" val="2807331011"/>
                    </a:ext>
                  </a:extLst>
                </a:gridCol>
              </a:tblGrid>
              <a:tr h="1460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Flux [#/cm²/s]</a:t>
                      </a:r>
                      <a:endParaRPr lang="de-D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SED OK</a:t>
                      </a:r>
                      <a:endParaRPr lang="de-DE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DED</a:t>
                      </a:r>
                      <a:endParaRPr lang="de-D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CRC</a:t>
                      </a:r>
                      <a:endParaRPr lang="de-D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48897570"/>
                  </a:ext>
                </a:extLst>
              </a:tr>
              <a:tr h="1460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0.5e+7</a:t>
                      </a:r>
                      <a:endParaRPr lang="de-DE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9.9e-8</a:t>
                      </a:r>
                      <a:endParaRPr lang="de-D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7.0e-9</a:t>
                      </a:r>
                      <a:endParaRPr lang="de-D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1.4e-9</a:t>
                      </a:r>
                      <a:endParaRPr lang="de-D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77174770"/>
                  </a:ext>
                </a:extLst>
              </a:tr>
              <a:tr h="1460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1.0e+7</a:t>
                      </a:r>
                      <a:endParaRPr lang="de-D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10.0e-8</a:t>
                      </a:r>
                      <a:endParaRPr lang="de-D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7.0e-9</a:t>
                      </a:r>
                      <a:endParaRPr lang="de-D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1.6e-9</a:t>
                      </a:r>
                      <a:endParaRPr lang="de-D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806249"/>
                  </a:ext>
                </a:extLst>
              </a:tr>
              <a:tr h="1460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5.0e+7</a:t>
                      </a:r>
                      <a:endParaRPr lang="de-D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6.8e-8</a:t>
                      </a:r>
                      <a:endParaRPr lang="de-DE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4.5e-9</a:t>
                      </a:r>
                      <a:endParaRPr lang="de-D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0.8e-9</a:t>
                      </a:r>
                      <a:endParaRPr lang="de-DE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0825818"/>
                  </a:ext>
                </a:extLst>
              </a:tr>
            </a:tbl>
          </a:graphicData>
        </a:graphic>
      </p:graphicFrame>
      <p:graphicFrame>
        <p:nvGraphicFramePr>
          <p:cNvPr id="10" name="Tabelle 9">
            <a:extLst>
              <a:ext uri="{FF2B5EF4-FFF2-40B4-BE49-F238E27FC236}">
                <a16:creationId xmlns:a16="http://schemas.microsoft.com/office/drawing/2014/main" id="{3AF5A605-6C0D-402C-AB2F-3489E996B46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3212267"/>
              </p:ext>
            </p:extLst>
          </p:nvPr>
        </p:nvGraphicFramePr>
        <p:xfrm>
          <a:off x="5490004" y="2517164"/>
          <a:ext cx="3194050" cy="457200"/>
        </p:xfrm>
        <a:graphic>
          <a:graphicData uri="http://schemas.openxmlformats.org/drawingml/2006/table">
            <a:tbl>
              <a:tblPr firstRow="1" firstCol="1" bandRow="1"/>
              <a:tblGrid>
                <a:gridCol w="1524635">
                  <a:extLst>
                    <a:ext uri="{9D8B030D-6E8A-4147-A177-3AD203B41FA5}">
                      <a16:colId xmlns:a16="http://schemas.microsoft.com/office/drawing/2014/main" val="2694953398"/>
                    </a:ext>
                  </a:extLst>
                </a:gridCol>
                <a:gridCol w="1669415">
                  <a:extLst>
                    <a:ext uri="{9D8B030D-6E8A-4147-A177-3AD203B41FA5}">
                      <a16:colId xmlns:a16="http://schemas.microsoft.com/office/drawing/2014/main" val="392130722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Type</a:t>
                      </a:r>
                      <a:endParaRPr lang="de-D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Duration [ms]</a:t>
                      </a:r>
                      <a:endParaRPr lang="de-D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2133173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SED OK (1-bit)</a:t>
                      </a:r>
                      <a:endParaRPr lang="de-D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0.009±0.008</a:t>
                      </a:r>
                      <a:endParaRPr lang="de-D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02321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DED (2-bit)</a:t>
                      </a:r>
                      <a:endParaRPr lang="de-D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0.014±0.008</a:t>
                      </a:r>
                      <a:endParaRPr lang="de-DE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53618309"/>
                  </a:ext>
                </a:extLst>
              </a:tr>
            </a:tbl>
          </a:graphicData>
        </a:graphic>
      </p:graphicFrame>
      <p:graphicFrame>
        <p:nvGraphicFramePr>
          <p:cNvPr id="12" name="Tabelle 11">
            <a:extLst>
              <a:ext uri="{FF2B5EF4-FFF2-40B4-BE49-F238E27FC236}">
                <a16:creationId xmlns:a16="http://schemas.microsoft.com/office/drawing/2014/main" id="{3D560554-9E40-4B88-9A38-DF30C123BC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248492"/>
              </p:ext>
            </p:extLst>
          </p:nvPr>
        </p:nvGraphicFramePr>
        <p:xfrm>
          <a:off x="5490004" y="3259785"/>
          <a:ext cx="3219450" cy="655320"/>
        </p:xfrm>
        <a:graphic>
          <a:graphicData uri="http://schemas.openxmlformats.org/drawingml/2006/table">
            <a:tbl>
              <a:tblPr firstRow="1" firstCol="1" bandRow="1"/>
              <a:tblGrid>
                <a:gridCol w="1526874">
                  <a:extLst>
                    <a:ext uri="{9D8B030D-6E8A-4147-A177-3AD203B41FA5}">
                      <a16:colId xmlns:a16="http://schemas.microsoft.com/office/drawing/2014/main" val="1372135680"/>
                    </a:ext>
                  </a:extLst>
                </a:gridCol>
                <a:gridCol w="1692576">
                  <a:extLst>
                    <a:ext uri="{9D8B030D-6E8A-4147-A177-3AD203B41FA5}">
                      <a16:colId xmlns:a16="http://schemas.microsoft.com/office/drawing/2014/main" val="3893529058"/>
                    </a:ext>
                  </a:extLst>
                </a:gridCol>
              </a:tblGrid>
              <a:tr h="1638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Flux [#/cm²/s]</a:t>
                      </a:r>
                      <a:endParaRPr lang="de-D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Mean duration [s]</a:t>
                      </a:r>
                      <a:endParaRPr lang="de-D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82042323"/>
                  </a:ext>
                </a:extLst>
              </a:tr>
              <a:tr h="1638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0.5e+7</a:t>
                      </a:r>
                      <a:endParaRPr lang="de-D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77.7±65.0</a:t>
                      </a:r>
                      <a:endParaRPr lang="de-D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62954971"/>
                  </a:ext>
                </a:extLst>
              </a:tr>
              <a:tr h="1638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1.0e+7</a:t>
                      </a:r>
                      <a:endParaRPr lang="de-D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50.5±55.6</a:t>
                      </a:r>
                      <a:endParaRPr lang="de-D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7563382"/>
                  </a:ext>
                </a:extLst>
              </a:tr>
              <a:tr h="1638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5.0e+7</a:t>
                      </a:r>
                      <a:endParaRPr lang="de-D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16.9±34.3</a:t>
                      </a:r>
                      <a:endParaRPr lang="de-DE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163300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044161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994205"/>
            <a:ext cx="8226854" cy="3546042"/>
          </a:xfrm>
        </p:spPr>
        <p:txBody>
          <a:bodyPr>
            <a:normAutofit lnSpcReduction="10000"/>
          </a:bodyPr>
          <a:lstStyle/>
          <a:p>
            <a:r>
              <a:rPr lang="en-GB" dirty="0"/>
              <a:t>Right use of ARM cache configuration can improve system crashes up 800%</a:t>
            </a:r>
          </a:p>
          <a:p>
            <a:r>
              <a:rPr lang="en-GB" dirty="0"/>
              <a:t>Kernel always causes system crashes not the executed test program</a:t>
            </a:r>
          </a:p>
          <a:p>
            <a:pPr lvl="1"/>
            <a:r>
              <a:rPr lang="en-GB" dirty="0"/>
              <a:t>Wrong addressing, wrong register values, prefetch aborts (L1i), unhandled page requests, null pointer reference and processor crashes (all caches disabled) </a:t>
            </a:r>
          </a:p>
          <a:p>
            <a:r>
              <a:rPr lang="en-GB" dirty="0"/>
              <a:t>The XADC is a nice solution for system-internal voltage/current monitoring instead of using additional ADCs</a:t>
            </a:r>
          </a:p>
          <a:p>
            <a:r>
              <a:rPr lang="en-GB" dirty="0"/>
              <a:t>No SEE indication found, but uncertainties needs to be considered (calibration enabled, dynamic input to XADC)</a:t>
            </a:r>
          </a:p>
          <a:p>
            <a:r>
              <a:rPr lang="en-GB" dirty="0"/>
              <a:t>SEM Core is a useful tool to detect an correct SEUs in the CRAM</a:t>
            </a:r>
          </a:p>
          <a:p>
            <a:r>
              <a:rPr lang="en-GB" dirty="0"/>
              <a:t>Once the SEM Core cannot correct an error its stops operating an a reprogramming is required</a:t>
            </a:r>
          </a:p>
          <a:p>
            <a:r>
              <a:rPr lang="en-GB" dirty="0"/>
              <a:t>Essential bit mask could be helpful but requires additional an dedicated memory</a:t>
            </a:r>
          </a:p>
          <a:p>
            <a:r>
              <a:rPr lang="en-GB" dirty="0"/>
              <a:t>Further investigation on mapping the error reports to CRAM locations (decoding of addresses and logic).</a:t>
            </a:r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2nd Annual Meeting – 9-10 May 2023</a:t>
            </a:r>
            <a:endParaRPr lang="en-US" dirty="0"/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5D4506AB-BDC2-46B0-BAC6-99C45AD461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08650" y="1092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C19A1743-B84A-465B-AC3F-2A15CFA738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08650" y="2901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4732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Publications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994205"/>
            <a:ext cx="8226854" cy="3546042"/>
          </a:xfrm>
        </p:spPr>
        <p:txBody>
          <a:bodyPr>
            <a:normAutofit/>
          </a:bodyPr>
          <a:lstStyle/>
          <a:p>
            <a:pPr>
              <a:spcAft>
                <a:spcPts val="0"/>
              </a:spcAft>
            </a:pPr>
            <a:r>
              <a:rPr lang="en-US" sz="1400" dirty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M. Jaksch, J. Budroweit and F. Stehle, "Debugging Xilinx Zynq-7000 SoC Processor Caches during Linux System Execution under Proton Irradiation," </a:t>
            </a:r>
            <a:r>
              <a:rPr lang="en-US" sz="1400" i="1" dirty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2022 IEEE Radiation Effects Data Workshop (REDW) (in conjunction with 2022 NSREC)</a:t>
            </a:r>
            <a:r>
              <a:rPr lang="en-US" sz="1400" dirty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, Provo, UT, USA, 2022, pp. 1-4, </a:t>
            </a:r>
            <a:r>
              <a:rPr lang="en-US" sz="1400" dirty="0" err="1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doi</a:t>
            </a:r>
            <a:r>
              <a:rPr lang="en-US" sz="1400" dirty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: 10.1109/REDW56037.2022.9921631.</a:t>
            </a:r>
            <a:endParaRPr lang="de-DE" sz="18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r>
              <a:rPr lang="en-US" sz="1400" dirty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F. Stehle, J. Budroweit and F. Eichstaedt, "Investigation of the Xilinx SEM Core on a Zynq-based Software-Defined Radio under Proton Irradiation," </a:t>
            </a:r>
            <a:r>
              <a:rPr lang="en-US" sz="1400" i="1" dirty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2023 IEEE Radiation Effects Data Workshop (REDW)</a:t>
            </a:r>
            <a:r>
              <a:rPr lang="en-US" sz="1400" dirty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. </a:t>
            </a:r>
            <a:r>
              <a:rPr lang="en-US" sz="1400" i="1" dirty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Accepted Paper</a:t>
            </a:r>
            <a:endParaRPr lang="de-DE" sz="1800" i="1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sz="1400" dirty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F. Eichstaedt, J. Budroweit and F. Stehle, “</a:t>
            </a:r>
            <a:r>
              <a:rPr lang="en-US" sz="1400" dirty="0">
                <a:solidFill>
                  <a:srgbClr val="333333"/>
                </a:solidFill>
                <a:latin typeface="Arial" panose="020B0604020202020204" pitchFamily="34" charset="0"/>
              </a:rPr>
              <a:t>I</a:t>
            </a:r>
            <a:r>
              <a:rPr lang="en-US" sz="1400" dirty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nvestigation of the Zynq-7000 Integrated XADC under Proton Irradiation," </a:t>
            </a:r>
            <a:r>
              <a:rPr lang="en-US" sz="1400" i="1" dirty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2023 IEEE Radiation Effects Data Workshop (REDW)</a:t>
            </a:r>
            <a:r>
              <a:rPr lang="en-US" sz="1400" dirty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. </a:t>
            </a:r>
            <a:r>
              <a:rPr lang="en-US" sz="1400" i="1" dirty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Accepted Paper</a:t>
            </a:r>
            <a:endParaRPr lang="en-GB" sz="1400" i="1" dirty="0"/>
          </a:p>
          <a:p>
            <a:pPr lvl="1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2nd Annual Meeting – 9-10 May 2023</a:t>
            </a:r>
            <a:endParaRPr lang="en-US" dirty="0"/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5D4506AB-BDC2-46B0-BAC6-99C45AD461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08650" y="1092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C19A1743-B84A-465B-AC3F-2A15CFA738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08650" y="2901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00849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AAB4C2-E1D9-4936-B07F-0D3C77ADD7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Thanks for your attention! 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FE8B0F-A498-460B-AC9F-93E0ECC400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AEC017-2364-4E0A-B0CC-F183867E9E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2nd Annual Meeting – 9-10 May 2023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58903C8-030D-4220-B9B3-A5D6AF8A118E}"/>
              </a:ext>
            </a:extLst>
          </p:cNvPr>
          <p:cNvSpPr txBox="1"/>
          <p:nvPr/>
        </p:nvSpPr>
        <p:spPr>
          <a:xfrm>
            <a:off x="4990192" y="4109158"/>
            <a:ext cx="17572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Image Source: DLR</a:t>
            </a:r>
            <a:endParaRPr lang="en-GB" sz="1400" i="1" dirty="0"/>
          </a:p>
        </p:txBody>
      </p:sp>
      <p:pic>
        <p:nvPicPr>
          <p:cNvPr id="9" name="Inhaltsplatzhalter 8">
            <a:extLst>
              <a:ext uri="{FF2B5EF4-FFF2-40B4-BE49-F238E27FC236}">
                <a16:creationId xmlns:a16="http://schemas.microsoft.com/office/drawing/2014/main" id="{C5E4DB5E-51E2-498C-8FE2-2FD79853ED0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00950" y="1017339"/>
            <a:ext cx="4142100" cy="3108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4091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82F6F1-ECC8-43D5-A9FC-E1A25451E9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/>
              <a:t>Outline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E7093C-C6E5-42D1-83D3-34B79A554C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/>
              <a:t>Introduction</a:t>
            </a:r>
          </a:p>
          <a:p>
            <a:r>
              <a:rPr lang="en-GB" sz="2400" dirty="0"/>
              <a:t>SEE Test Results</a:t>
            </a:r>
          </a:p>
          <a:p>
            <a:pPr lvl="1"/>
            <a:r>
              <a:rPr lang="en-GB" sz="2000" dirty="0"/>
              <a:t>ARM Caches</a:t>
            </a:r>
          </a:p>
          <a:p>
            <a:pPr lvl="1"/>
            <a:r>
              <a:rPr lang="en-GB" sz="2000" dirty="0"/>
              <a:t>XADC</a:t>
            </a:r>
          </a:p>
          <a:p>
            <a:pPr lvl="1"/>
            <a:r>
              <a:rPr lang="en-GB" sz="2000" dirty="0"/>
              <a:t>SEM IP-Core</a:t>
            </a:r>
          </a:p>
          <a:p>
            <a:r>
              <a:rPr lang="en-GB" sz="2400" dirty="0"/>
              <a:t>Conclusion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CCCEFF-4D43-427C-8363-065829565B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1703EA-F732-40C3-BCA4-483F7DED34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RADNEXT 2nd Annual Meeting – 9-10 May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85882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4749800" cy="3203145"/>
          </a:xfrm>
        </p:spPr>
        <p:txBody>
          <a:bodyPr>
            <a:normAutofit/>
          </a:bodyPr>
          <a:lstStyle/>
          <a:p>
            <a:r>
              <a:rPr lang="en-GB" sz="1400" dirty="0"/>
              <a:t>DUT: Zynq-7000 (ZC7020)</a:t>
            </a:r>
          </a:p>
          <a:p>
            <a:r>
              <a:rPr lang="en-GB" sz="1400" dirty="0"/>
              <a:t>Platform: Customized Software-Defined Radio (SDR)</a:t>
            </a:r>
          </a:p>
          <a:p>
            <a:r>
              <a:rPr lang="en-GB" sz="1400" dirty="0"/>
              <a:t>Particles: Protons</a:t>
            </a:r>
          </a:p>
          <a:p>
            <a:r>
              <a:rPr lang="en-GB" sz="1400" dirty="0"/>
              <a:t>Facilities: PSI, PARTREC</a:t>
            </a:r>
          </a:p>
          <a:p>
            <a:r>
              <a:rPr lang="en-GB" sz="1400" dirty="0"/>
              <a:t>Energies: 230 MeV (PSI) and 184 MeV (PARTREC)</a:t>
            </a:r>
          </a:p>
          <a:p>
            <a:r>
              <a:rPr lang="en-GB" sz="1400" dirty="0"/>
              <a:t>Flux: 0.5 to 5 E+7 #/cm²/s (depending on the experiment)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2nd Annual Meeting – 9-10 May 2023</a:t>
            </a:r>
            <a:endParaRPr lang="en-US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B996DF2C-5681-4913-89BC-05C129199B86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104153" y="606017"/>
            <a:ext cx="1914095" cy="3035299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hteck 7">
            <a:extLst>
              <a:ext uri="{FF2B5EF4-FFF2-40B4-BE49-F238E27FC236}">
                <a16:creationId xmlns:a16="http://schemas.microsoft.com/office/drawing/2014/main" id="{55EA84C8-C5B5-4F39-82F8-2CD3E4676C4E}"/>
              </a:ext>
            </a:extLst>
          </p:cNvPr>
          <p:cNvSpPr/>
          <p:nvPr/>
        </p:nvSpPr>
        <p:spPr>
          <a:xfrm>
            <a:off x="457200" y="3382320"/>
            <a:ext cx="829945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u="sng" dirty="0"/>
              <a:t>Objectives:</a:t>
            </a:r>
          </a:p>
          <a:p>
            <a:pPr lvl="1"/>
            <a:r>
              <a:rPr lang="en-GB" sz="1400" dirty="0"/>
              <a:t>Influence of ARM caches configuration while running a operating system</a:t>
            </a:r>
          </a:p>
          <a:p>
            <a:pPr lvl="1"/>
            <a:r>
              <a:rPr lang="en-GB" sz="1400" dirty="0"/>
              <a:t>Investigations of the integrated Xilinx XADC for system-integrated latch-up detection</a:t>
            </a:r>
          </a:p>
          <a:p>
            <a:pPr lvl="1"/>
            <a:r>
              <a:rPr lang="en-GB" sz="1400" dirty="0"/>
              <a:t>Investigation of the SEM-IP Core as mitigation mechanism for SEUs in the FPGA bitstream</a:t>
            </a:r>
          </a:p>
        </p:txBody>
      </p:sp>
    </p:spTree>
    <p:extLst>
      <p:ext uri="{BB962C8B-B14F-4D97-AF65-F5344CB8AC3E}">
        <p14:creationId xmlns:p14="http://schemas.microsoft.com/office/powerpoint/2010/main" val="15062449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SEE Test </a:t>
            </a:r>
            <a:r>
              <a:rPr lang="fr-CH" dirty="0" err="1"/>
              <a:t>Results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" indent="0">
              <a:buNone/>
            </a:pPr>
            <a:r>
              <a:rPr lang="en-GB" b="1" dirty="0"/>
              <a:t>ARM Caches</a:t>
            </a:r>
          </a:p>
          <a:p>
            <a:r>
              <a:rPr lang="en-GB" dirty="0"/>
              <a:t>Methodology:</a:t>
            </a:r>
          </a:p>
          <a:p>
            <a:pPr lvl="1"/>
            <a:r>
              <a:rPr lang="en-US" dirty="0"/>
              <a:t>Impact of SEEs while using and running an embedded Linux operating system</a:t>
            </a:r>
          </a:p>
          <a:p>
            <a:pPr lvl="1"/>
            <a:r>
              <a:rPr lang="en-US" dirty="0"/>
              <a:t>Use of different cache configurations of the dual ARM core (L1i, L1d and L2)</a:t>
            </a:r>
          </a:p>
          <a:p>
            <a:pPr lvl="1"/>
            <a:r>
              <a:rPr lang="en-US" dirty="0"/>
              <a:t>Tested while Linux is running and executing a dedicated program (matrix multiplication)</a:t>
            </a:r>
          </a:p>
          <a:p>
            <a:pPr lvl="1"/>
            <a:r>
              <a:rPr lang="en-US" dirty="0"/>
              <a:t>Linux kernel GNU debugger (KGDB) used to trace failure after system crash</a:t>
            </a:r>
          </a:p>
          <a:p>
            <a:pPr lvl="1"/>
            <a:r>
              <a:rPr lang="en-US" dirty="0"/>
              <a:t>Proton beam of PSI used at primary energy of 230 MeV and tailored flux (depending on the </a:t>
            </a:r>
            <a:r>
              <a:rPr lang="en-US" dirty="0" err="1"/>
              <a:t>the</a:t>
            </a:r>
            <a:r>
              <a:rPr lang="en-US" dirty="0"/>
              <a:t> cache configuration)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2nd Annual Meeting – 9-10 May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65529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SEE Test </a:t>
            </a:r>
            <a:r>
              <a:rPr lang="fr-CH" dirty="0" err="1"/>
              <a:t>Results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5813668" cy="3469845"/>
          </a:xfrm>
        </p:spPr>
        <p:txBody>
          <a:bodyPr>
            <a:normAutofit fontScale="92500" lnSpcReduction="10000"/>
          </a:bodyPr>
          <a:lstStyle/>
          <a:p>
            <a:pPr marL="36576" indent="0">
              <a:buNone/>
            </a:pPr>
            <a:r>
              <a:rPr lang="en-GB" b="1" dirty="0"/>
              <a:t>ARM Caches</a:t>
            </a:r>
          </a:p>
          <a:p>
            <a:r>
              <a:rPr lang="en-GB" dirty="0"/>
              <a:t>Results:</a:t>
            </a:r>
          </a:p>
          <a:p>
            <a:pPr lvl="1"/>
            <a:r>
              <a:rPr lang="en-US" dirty="0"/>
              <a:t>SEFI results:</a:t>
            </a:r>
          </a:p>
          <a:p>
            <a:pPr lvl="2"/>
            <a:r>
              <a:rPr lang="en-US" dirty="0"/>
              <a:t>L1,L2 on: 1.92 x 10E-8 cm²/device </a:t>
            </a:r>
          </a:p>
          <a:p>
            <a:pPr lvl="2"/>
            <a:r>
              <a:rPr lang="en-US" dirty="0"/>
              <a:t>L1 off, L2 on: 1.08 x 10E-9 cm²/device</a:t>
            </a:r>
          </a:p>
          <a:p>
            <a:pPr lvl="2"/>
            <a:r>
              <a:rPr lang="en-US" dirty="0"/>
              <a:t>L1, L2 off: 1.52 x 10E-10 cm²/device</a:t>
            </a:r>
          </a:p>
          <a:p>
            <a:pPr lvl="1"/>
            <a:r>
              <a:rPr lang="en-US" dirty="0"/>
              <a:t>SEFIs origin is different:</a:t>
            </a:r>
          </a:p>
          <a:p>
            <a:pPr lvl="2"/>
            <a:r>
              <a:rPr lang="en-US" dirty="0"/>
              <a:t>Mostly happened by prefetch aborts (counter errors) – coming from L1</a:t>
            </a:r>
          </a:p>
          <a:p>
            <a:pPr lvl="2"/>
            <a:r>
              <a:rPr lang="en-US" dirty="0"/>
              <a:t>When L1 is disable, errors are more diverse: unhandled paging request, null pointer references</a:t>
            </a:r>
          </a:p>
          <a:p>
            <a:pPr lvl="2"/>
            <a:r>
              <a:rPr lang="en-US" dirty="0"/>
              <a:t>All caches disabled error occurred mainly by wrong addresses being accessed by the kernel</a:t>
            </a:r>
          </a:p>
          <a:p>
            <a:pPr lvl="1"/>
            <a:r>
              <a:rPr lang="en-US" dirty="0"/>
              <a:t>No error observed in the data caches itself (by checking the matrix multiplication result)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2nd Annual Meeting – 9-10 May 2023</a:t>
            </a:r>
            <a:endParaRPr lang="en-US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D9A96151-5F6A-4001-BE8C-66623F8F08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0868" y="1569491"/>
            <a:ext cx="2625482" cy="2004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61275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SEE Test </a:t>
            </a:r>
            <a:r>
              <a:rPr lang="fr-CH" dirty="0" err="1"/>
              <a:t>Results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5873750" cy="3203145"/>
          </a:xfrm>
        </p:spPr>
        <p:txBody>
          <a:bodyPr/>
          <a:lstStyle/>
          <a:p>
            <a:pPr marL="36576" indent="0">
              <a:buNone/>
            </a:pPr>
            <a:r>
              <a:rPr lang="en-GB" b="1" dirty="0"/>
              <a:t>XADC</a:t>
            </a:r>
          </a:p>
          <a:p>
            <a:r>
              <a:rPr lang="en-GB" dirty="0"/>
              <a:t>Methodology:</a:t>
            </a:r>
          </a:p>
          <a:p>
            <a:pPr lvl="1"/>
            <a:r>
              <a:rPr lang="en-GB" dirty="0"/>
              <a:t>XADC inputs connected to shunt-resistors and current sense amplifier in the SDR power domains</a:t>
            </a:r>
          </a:p>
          <a:p>
            <a:pPr lvl="1"/>
            <a:r>
              <a:rPr lang="en-GB" dirty="0"/>
              <a:t>Data being transmitted to host pc </a:t>
            </a:r>
            <a:r>
              <a:rPr lang="en-GB"/>
              <a:t>by RS422 </a:t>
            </a:r>
            <a:r>
              <a:rPr lang="en-GB" dirty="0"/>
              <a:t>interface</a:t>
            </a:r>
          </a:p>
          <a:p>
            <a:pPr lvl="1"/>
            <a:r>
              <a:rPr lang="en-GB" dirty="0"/>
              <a:t>ADC (12-bit) raw data used (no compression or additional  data processing)</a:t>
            </a:r>
          </a:p>
          <a:p>
            <a:pPr lvl="1"/>
            <a:r>
              <a:rPr lang="en-GB" dirty="0"/>
              <a:t>Bare-metal code being used (all caches disabled)</a:t>
            </a:r>
          </a:p>
          <a:p>
            <a:pPr lvl="1"/>
            <a:r>
              <a:rPr lang="en-GB" dirty="0"/>
              <a:t>Voltages/Currents monitored with DAQ system in parallel</a:t>
            </a:r>
          </a:p>
          <a:p>
            <a:pPr lvl="1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2nd Annual Meeting – 9-10 May 2023</a:t>
            </a:r>
            <a:endParaRPr lang="en-US" dirty="0"/>
          </a:p>
        </p:txBody>
      </p:sp>
      <p:pic>
        <p:nvPicPr>
          <p:cNvPr id="6" name="Grafik 5" descr="https://docs.xilinx.com/api/khub/maps/qOeib0vlzXa1isUAfuFzOQ/resources/kuRTNPpUD4J1wB4_~W85RA/content?Ft-Calling-App=ft%2Fturnkey-portal&amp;Ft-Calling-App-Version=4.0.36&amp;filename=X17015-xadc-block-diagram.jpg">
            <a:extLst>
              <a:ext uri="{FF2B5EF4-FFF2-40B4-BE49-F238E27FC236}">
                <a16:creationId xmlns:a16="http://schemas.microsoft.com/office/drawing/2014/main" id="{A01328A5-7205-4011-B29F-ADDC8DB8D2CA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0" t="1722" r="30706" b="19056"/>
          <a:stretch/>
        </p:blipFill>
        <p:spPr bwMode="auto">
          <a:xfrm>
            <a:off x="6381115" y="1173697"/>
            <a:ext cx="2302939" cy="16501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21EF4C2F-47F6-4EFD-ADE2-008C900659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34545" y="3117102"/>
            <a:ext cx="2257719" cy="1650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43400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SEE Test </a:t>
            </a:r>
            <a:r>
              <a:rPr lang="fr-CH" dirty="0" err="1"/>
              <a:t>Results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610600" cy="3203145"/>
          </a:xfrm>
        </p:spPr>
        <p:txBody>
          <a:bodyPr/>
          <a:lstStyle/>
          <a:p>
            <a:pPr marL="36576" indent="0">
              <a:buNone/>
            </a:pPr>
            <a:r>
              <a:rPr lang="en-GB" b="1" dirty="0"/>
              <a:t>XADC</a:t>
            </a:r>
          </a:p>
          <a:p>
            <a:r>
              <a:rPr lang="en-GB" dirty="0"/>
              <a:t>Results:</a:t>
            </a:r>
          </a:p>
          <a:p>
            <a:pPr lvl="1"/>
            <a:r>
              <a:rPr lang="en-GB" dirty="0"/>
              <a:t>No indication of SEUs in the ADC data</a:t>
            </a:r>
          </a:p>
          <a:p>
            <a:pPr marL="448056" lvl="1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2nd Annual Meeting – 9-10 May 2023</a:t>
            </a:r>
            <a:endParaRPr lang="en-US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1B1017AD-C845-4FCF-BAB5-DE65376297A0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 bwMode="auto">
          <a:xfrm>
            <a:off x="1105535" y="2100262"/>
            <a:ext cx="6602730" cy="94297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BEFB2C45-264B-43EB-8ACD-0DAC34CB55C2}"/>
              </a:ext>
            </a:extLst>
          </p:cNvPr>
          <p:cNvPicPr/>
          <p:nvPr/>
        </p:nvPicPr>
        <p:blipFill rotWithShape="1">
          <a:blip r:embed="rId3"/>
          <a:srcRect t="11129" b="2422"/>
          <a:stretch/>
        </p:blipFill>
        <p:spPr bwMode="auto">
          <a:xfrm>
            <a:off x="1105535" y="3222195"/>
            <a:ext cx="6584315" cy="12192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9029478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SEE Test </a:t>
            </a:r>
            <a:r>
              <a:rPr lang="fr-CH" dirty="0" err="1"/>
              <a:t>Results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610600" cy="3203145"/>
          </a:xfrm>
        </p:spPr>
        <p:txBody>
          <a:bodyPr/>
          <a:lstStyle/>
          <a:p>
            <a:pPr marL="36576" indent="0">
              <a:buNone/>
            </a:pPr>
            <a:r>
              <a:rPr lang="en-GB" b="1" dirty="0"/>
              <a:t>XADC</a:t>
            </a:r>
          </a:p>
          <a:p>
            <a:r>
              <a:rPr lang="en-GB" dirty="0"/>
              <a:t>Results:</a:t>
            </a:r>
          </a:p>
          <a:p>
            <a:pPr lvl="1"/>
            <a:r>
              <a:rPr lang="en-GB" dirty="0"/>
              <a:t>No indication of SEUs in the ADC data</a:t>
            </a:r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2nd Annual Meeting – 9-10 May 2023</a:t>
            </a:r>
            <a:endParaRPr lang="en-US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51FF9D0D-6420-41B6-86A3-2347515819D8}"/>
              </a:ext>
            </a:extLst>
          </p:cNvPr>
          <p:cNvPicPr/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276350" y="2019300"/>
            <a:ext cx="6083300" cy="2533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4754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SEE Test </a:t>
            </a:r>
            <a:r>
              <a:rPr lang="fr-CH" dirty="0" err="1"/>
              <a:t>Results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610600" cy="3203145"/>
          </a:xfrm>
        </p:spPr>
        <p:txBody>
          <a:bodyPr/>
          <a:lstStyle/>
          <a:p>
            <a:pPr marL="36576" indent="0">
              <a:buNone/>
            </a:pPr>
            <a:r>
              <a:rPr lang="en-GB" b="1" dirty="0"/>
              <a:t>XADC</a:t>
            </a:r>
          </a:p>
          <a:p>
            <a:r>
              <a:rPr lang="en-GB" dirty="0"/>
              <a:t>Results:</a:t>
            </a:r>
          </a:p>
          <a:p>
            <a:pPr lvl="1"/>
            <a:r>
              <a:rPr lang="en-GB" dirty="0"/>
              <a:t>No indication of SEUs in the ADC data</a:t>
            </a:r>
          </a:p>
          <a:p>
            <a:pPr lvl="1"/>
            <a:r>
              <a:rPr lang="en-GB" dirty="0"/>
              <a:t>12-bit are aligned to 16-bit samples (MSB), LSB of the data not noticed</a:t>
            </a:r>
          </a:p>
          <a:p>
            <a:pPr lvl="1"/>
            <a:r>
              <a:rPr lang="en-GB" dirty="0"/>
              <a:t>Calibration of the XADC enabled (smoothing of data)</a:t>
            </a:r>
          </a:p>
          <a:p>
            <a:pPr lvl="1"/>
            <a:r>
              <a:rPr lang="en-GB" dirty="0"/>
              <a:t>Deviation of the data due to dynamic load of the system (“noise”)</a:t>
            </a:r>
          </a:p>
          <a:p>
            <a:pPr lvl="1"/>
            <a:r>
              <a:rPr lang="en-GB" dirty="0"/>
              <a:t>Pulling the XADC inputs to ground would give better results</a:t>
            </a:r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2nd Annual Meeting – 9-10 May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3781609"/>
      </p:ext>
    </p:extLst>
  </p:cSld>
  <p:clrMapOvr>
    <a:masterClrMapping/>
  </p:clrMapOvr>
</p:sld>
</file>

<file path=ppt/theme/theme1.xml><?xml version="1.0" encoding="utf-8"?>
<a:theme xmlns:a="http://schemas.openxmlformats.org/drawingml/2006/main" name="CERN2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CERNcobrandi16-9</Template>
  <TotalTime>0</TotalTime>
  <Words>1214</Words>
  <Application>Microsoft Office PowerPoint</Application>
  <PresentationFormat>Bildschirmpräsentation (16:9)</PresentationFormat>
  <Paragraphs>188</Paragraphs>
  <Slides>16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16</vt:i4>
      </vt:variant>
    </vt:vector>
  </HeadingPairs>
  <TitlesOfParts>
    <vt:vector size="21" baseType="lpstr">
      <vt:lpstr>Arial</vt:lpstr>
      <vt:lpstr>Calibri</vt:lpstr>
      <vt:lpstr>Times New Roman</vt:lpstr>
      <vt:lpstr>CERN2Corporate16-9</vt:lpstr>
      <vt:lpstr>Visio</vt:lpstr>
      <vt:lpstr>WP6, Investigation of Proton-Induced Single Event Effects on the Zynq-7000 System on Chip for On-Board Computing Applications in Space Missions </vt:lpstr>
      <vt:lpstr>Outline</vt:lpstr>
      <vt:lpstr>Introduction</vt:lpstr>
      <vt:lpstr>SEE Test Results</vt:lpstr>
      <vt:lpstr>SEE Test Results</vt:lpstr>
      <vt:lpstr>SEE Test Results</vt:lpstr>
      <vt:lpstr>SEE Test Results</vt:lpstr>
      <vt:lpstr>SEE Test Results</vt:lpstr>
      <vt:lpstr>SEE Test Results</vt:lpstr>
      <vt:lpstr>SEE Test Results</vt:lpstr>
      <vt:lpstr>SEE Test Results</vt:lpstr>
      <vt:lpstr>SEE Test Results</vt:lpstr>
      <vt:lpstr>SEE Test Results</vt:lpstr>
      <vt:lpstr>Conclusion</vt:lpstr>
      <vt:lpstr>Publications</vt:lpstr>
      <vt:lpstr>Thanks for your attention! 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Ruben Garcia Alia</dc:creator>
  <cp:lastModifiedBy>Budroweit, Jan</cp:lastModifiedBy>
  <cp:revision>461</cp:revision>
  <dcterms:created xsi:type="dcterms:W3CDTF">2016-04-26T16:44:32Z</dcterms:created>
  <dcterms:modified xsi:type="dcterms:W3CDTF">2023-05-05T08:13:42Z</dcterms:modified>
</cp:coreProperties>
</file>