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7"/>
  </p:notesMasterIdLst>
  <p:sldIdLst>
    <p:sldId id="257" r:id="rId2"/>
    <p:sldId id="270" r:id="rId3"/>
    <p:sldId id="271" r:id="rId4"/>
    <p:sldId id="272" r:id="rId5"/>
    <p:sldId id="259" r:id="rId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77516" autoAdjust="0"/>
  </p:normalViewPr>
  <p:slideViewPr>
    <p:cSldViewPr snapToGrid="0" snapToObjects="1">
      <p:cViewPr varScale="1">
        <p:scale>
          <a:sx n="84" d="100"/>
          <a:sy n="84" d="100"/>
        </p:scale>
        <p:origin x="1387" y="72"/>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05/05/2023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‹N°›</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Hi Everyone,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I’m Vincent GIRONES from Montpellier University.</a:t>
            </a:r>
          </a:p>
          <a:p>
            <a:r>
              <a:rPr lang="en-US" dirty="0"/>
              <a:t>I will present you the work which is realized in this </a:t>
            </a:r>
            <a:r>
              <a:rPr lang="en-US" dirty="0" err="1"/>
              <a:t>workpackage</a:t>
            </a:r>
            <a:r>
              <a:rPr lang="en-US" dirty="0"/>
              <a:t> 7 of the RADNEXT project.</a:t>
            </a:r>
          </a:p>
          <a:p>
            <a:r>
              <a:rPr lang="fr-FR" dirty="0"/>
              <a:t>This </a:t>
            </a:r>
            <a:r>
              <a:rPr lang="fr-FR" dirty="0" err="1"/>
              <a:t>workpackage</a:t>
            </a:r>
            <a:r>
              <a:rPr lang="fr-FR" dirty="0"/>
              <a:t> </a:t>
            </a:r>
            <a:r>
              <a:rPr lang="fr-FR" dirty="0" err="1"/>
              <a:t>is</a:t>
            </a:r>
            <a:r>
              <a:rPr lang="fr-FR" dirty="0"/>
              <a:t> </a:t>
            </a:r>
            <a:r>
              <a:rPr lang="fr-FR" dirty="0" err="1"/>
              <a:t>entitled</a:t>
            </a:r>
            <a:r>
              <a:rPr lang="fr-FR" dirty="0"/>
              <a:t> « Cumulative radiation </a:t>
            </a:r>
            <a:r>
              <a:rPr lang="fr-FR" dirty="0" err="1"/>
              <a:t>effects</a:t>
            </a:r>
            <a:r>
              <a:rPr lang="fr-FR" dirty="0"/>
              <a:t> on </a:t>
            </a:r>
            <a:r>
              <a:rPr lang="fr-FR" dirty="0" err="1"/>
              <a:t>electronics</a:t>
            </a:r>
            <a:r>
              <a:rPr lang="fr-FR" dirty="0"/>
              <a:t> ».</a:t>
            </a:r>
          </a:p>
          <a:p>
            <a:endParaRPr lang="fr-FR" dirty="0"/>
          </a:p>
        </p:txBody>
      </p:sp>
      <p:sp>
        <p:nvSpPr>
          <p:cNvPr id="4" name="Espace réservé du numéro de diapositive 3"/>
          <p:cNvSpPr>
            <a:spLocks noGrp="1"/>
          </p:cNvSpPr>
          <p:nvPr>
            <p:ph type="sldNum" sz="quarter" idx="5"/>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4271331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I’m</a:t>
            </a:r>
            <a:r>
              <a:rPr lang="fr-FR" dirty="0"/>
              <a:t> the</a:t>
            </a:r>
            <a:r>
              <a:rPr lang="fr-FR" baseline="0" dirty="0"/>
              <a:t> leader of </a:t>
            </a:r>
            <a:r>
              <a:rPr lang="fr-FR" baseline="0" dirty="0" err="1"/>
              <a:t>this</a:t>
            </a:r>
            <a:r>
              <a:rPr lang="fr-FR" baseline="0" dirty="0"/>
              <a:t> </a:t>
            </a:r>
            <a:r>
              <a:rPr lang="fr-FR" baseline="0" dirty="0" err="1"/>
              <a:t>workpackage</a:t>
            </a:r>
            <a:r>
              <a:rPr lang="fr-FR" baseline="0" dirty="0"/>
              <a:t> and Vincent </a:t>
            </a:r>
            <a:r>
              <a:rPr lang="fr-FR" baseline="0" dirty="0" err="1"/>
              <a:t>Goiffon</a:t>
            </a:r>
            <a:r>
              <a:rPr lang="fr-FR" baseline="0" dirty="0"/>
              <a:t>, </a:t>
            </a:r>
            <a:r>
              <a:rPr lang="fr-FR" baseline="0" dirty="0" err="1"/>
              <a:t>from</a:t>
            </a:r>
            <a:r>
              <a:rPr lang="fr-FR" baseline="0" dirty="0"/>
              <a:t> ISAE-SUPAERO </a:t>
            </a:r>
            <a:r>
              <a:rPr lang="fr-FR" baseline="0" dirty="0" err="1"/>
              <a:t>is</a:t>
            </a:r>
            <a:r>
              <a:rPr lang="fr-FR" baseline="0" dirty="0"/>
              <a:t> the </a:t>
            </a:r>
            <a:r>
              <a:rPr lang="fr-FR" baseline="0" dirty="0" err="1"/>
              <a:t>Deputy</a:t>
            </a:r>
            <a:r>
              <a:rPr lang="fr-FR" baseline="0" dirty="0"/>
              <a:t> </a:t>
            </a:r>
            <a:r>
              <a:rPr lang="fr-FR" baseline="0" dirty="0" err="1"/>
              <a:t>workpakage</a:t>
            </a:r>
            <a:r>
              <a:rPr lang="fr-FR" baseline="0" dirty="0"/>
              <a:t> leader.</a:t>
            </a:r>
          </a:p>
          <a:p>
            <a:r>
              <a:rPr lang="fr-FR" baseline="0" dirty="0"/>
              <a:t>6 RADNEXT </a:t>
            </a:r>
            <a:r>
              <a:rPr lang="fr-FR" baseline="0" dirty="0" err="1"/>
              <a:t>partners</a:t>
            </a:r>
            <a:r>
              <a:rPr lang="fr-FR" baseline="0" dirty="0"/>
              <a:t> are </a:t>
            </a:r>
            <a:r>
              <a:rPr lang="fr-FR" baseline="0" dirty="0" err="1"/>
              <a:t>involved</a:t>
            </a:r>
            <a:r>
              <a:rPr lang="fr-FR" baseline="0" dirty="0"/>
              <a:t> in </a:t>
            </a:r>
            <a:r>
              <a:rPr lang="fr-FR" baseline="0" dirty="0" err="1"/>
              <a:t>workpackage</a:t>
            </a:r>
            <a:r>
              <a:rPr lang="fr-FR" baseline="0" dirty="0"/>
              <a:t> 7:</a:t>
            </a:r>
          </a:p>
          <a:p>
            <a:pPr marL="171450" indent="-171450">
              <a:buFontTx/>
              <a:buChar char="-"/>
            </a:pPr>
            <a:r>
              <a:rPr lang="fr-FR" baseline="0" dirty="0"/>
              <a:t>Université de Montpellier</a:t>
            </a:r>
          </a:p>
          <a:p>
            <a:pPr marL="171450" indent="-171450">
              <a:buFontTx/>
              <a:buChar char="-"/>
            </a:pPr>
            <a:r>
              <a:rPr lang="fr-FR" baseline="0" dirty="0"/>
              <a:t>ISAE-SUPAERO in Toulouse</a:t>
            </a:r>
          </a:p>
          <a:p>
            <a:pPr marL="171450" indent="-171450">
              <a:buFontTx/>
              <a:buChar char="-"/>
            </a:pPr>
            <a:r>
              <a:rPr lang="fr-FR" baseline="0" dirty="0"/>
              <a:t>Université de </a:t>
            </a:r>
            <a:r>
              <a:rPr lang="fr-FR" baseline="0" dirty="0" err="1"/>
              <a:t>Liege</a:t>
            </a:r>
            <a:endParaRPr lang="fr-FR" baseline="0" dirty="0"/>
          </a:p>
          <a:p>
            <a:pPr marL="171450" indent="-171450">
              <a:buFontTx/>
              <a:buChar char="-"/>
            </a:pPr>
            <a:r>
              <a:rPr lang="fr-FR" baseline="0" dirty="0"/>
              <a:t>Université Jean-Monnet in Saint Etienne</a:t>
            </a:r>
          </a:p>
          <a:p>
            <a:pPr marL="171450" indent="-171450">
              <a:buFontTx/>
              <a:buChar char="-"/>
            </a:pPr>
            <a:r>
              <a:rPr lang="fr-FR" baseline="0" dirty="0"/>
              <a:t>ATRON </a:t>
            </a:r>
            <a:r>
              <a:rPr lang="fr-FR" baseline="0" dirty="0" err="1"/>
              <a:t>which</a:t>
            </a:r>
            <a:r>
              <a:rPr lang="fr-FR" baseline="0" dirty="0"/>
              <a:t> </a:t>
            </a:r>
            <a:r>
              <a:rPr lang="fr-FR" baseline="0" dirty="0" err="1"/>
              <a:t>is</a:t>
            </a:r>
            <a:r>
              <a:rPr lang="fr-FR" baseline="0" dirty="0"/>
              <a:t> a french </a:t>
            </a:r>
            <a:r>
              <a:rPr lang="fr-FR" baseline="0" dirty="0" err="1"/>
              <a:t>compagny</a:t>
            </a:r>
            <a:r>
              <a:rPr lang="fr-FR" baseline="0" dirty="0"/>
              <a:t> </a:t>
            </a:r>
            <a:r>
              <a:rPr lang="fr-FR" baseline="0" dirty="0" err="1"/>
              <a:t>that</a:t>
            </a:r>
            <a:r>
              <a:rPr lang="fr-FR" baseline="0" dirty="0"/>
              <a:t> has a 3.5MeV </a:t>
            </a:r>
            <a:r>
              <a:rPr lang="fr-FR" baseline="0" dirty="0" err="1"/>
              <a:t>electron</a:t>
            </a:r>
            <a:r>
              <a:rPr lang="fr-FR" baseline="0" dirty="0"/>
              <a:t> </a:t>
            </a:r>
            <a:r>
              <a:rPr lang="fr-FR" baseline="0" dirty="0" err="1"/>
              <a:t>accelerator</a:t>
            </a:r>
            <a:endParaRPr lang="fr-FR" baseline="0" dirty="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fr-FR" baseline="0" dirty="0"/>
              <a:t>Airbus </a:t>
            </a:r>
            <a:r>
              <a:rPr lang="fr-FR" baseline="0" dirty="0" err="1"/>
              <a:t>Defence</a:t>
            </a:r>
            <a:r>
              <a:rPr lang="fr-FR" baseline="0" dirty="0"/>
              <a:t> and </a:t>
            </a:r>
            <a:r>
              <a:rPr lang="fr-FR" baseline="0" dirty="0" err="1"/>
              <a:t>Space</a:t>
            </a:r>
            <a:endParaRPr lang="fr-FR" baseline="0" dirty="0"/>
          </a:p>
        </p:txBody>
      </p:sp>
      <p:sp>
        <p:nvSpPr>
          <p:cNvPr id="4" name="Espace réservé du numéro de diapositive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3244663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 present you</a:t>
            </a:r>
            <a:r>
              <a:rPr lang="en-US" baseline="0" dirty="0"/>
              <a:t> in this slide</a:t>
            </a:r>
            <a:r>
              <a:rPr lang="en-US" dirty="0"/>
              <a:t> a quick view of the structure of this </a:t>
            </a:r>
            <a:r>
              <a:rPr lang="en-US" dirty="0" err="1"/>
              <a:t>workpackage</a:t>
            </a:r>
            <a:r>
              <a:rPr lang="en-US" dirty="0"/>
              <a:t>.</a:t>
            </a:r>
          </a:p>
          <a:p>
            <a:endParaRPr lang="en-US" dirty="0"/>
          </a:p>
          <a:p>
            <a:r>
              <a:rPr lang="en-US" dirty="0"/>
              <a:t>The main objective of this </a:t>
            </a:r>
            <a:r>
              <a:rPr lang="en-US" dirty="0" err="1"/>
              <a:t>workpackage</a:t>
            </a:r>
            <a:r>
              <a:rPr lang="en-US" dirty="0"/>
              <a:t> 7 on cumulative effects is to understand the physical mechanisms leading to degradation and to propose test methodologies to test electronics devices at component and system levels.</a:t>
            </a:r>
          </a:p>
          <a:p>
            <a:endParaRPr lang="en-US" dirty="0"/>
          </a:p>
          <a:p>
            <a:r>
              <a:rPr lang="en-US" dirty="0"/>
              <a:t>In order to investigate cumulative effects, </a:t>
            </a:r>
            <a:r>
              <a:rPr lang="en-US" dirty="0" err="1"/>
              <a:t>workpackage</a:t>
            </a:r>
            <a:r>
              <a:rPr lang="en-US" baseline="0" dirty="0"/>
              <a:t> 7 is divided into 3 tasks</a:t>
            </a:r>
            <a:r>
              <a:rPr lang="en-US" dirty="0"/>
              <a:t>.</a:t>
            </a:r>
          </a:p>
          <a:p>
            <a:r>
              <a:rPr lang="en-US" dirty="0"/>
              <a:t>The first task</a:t>
            </a:r>
            <a:r>
              <a:rPr lang="en-US" baseline="0" dirty="0"/>
              <a:t> is dedicated to the coordination of the </a:t>
            </a:r>
            <a:r>
              <a:rPr lang="en-US" baseline="0" dirty="0" err="1"/>
              <a:t>workpackage</a:t>
            </a:r>
            <a:r>
              <a:rPr lang="en-US" baseline="0" dirty="0"/>
              <a:t>.</a:t>
            </a:r>
            <a:endParaRPr lang="en-US" dirty="0"/>
          </a:p>
          <a:p>
            <a:r>
              <a:rPr lang="en-US" dirty="0"/>
              <a:t>The task 2 is on Total Ionizing Dose.</a:t>
            </a:r>
          </a:p>
          <a:p>
            <a:r>
              <a:rPr lang="en-US" dirty="0"/>
              <a:t>And the task 3 is on Total Non-Ionizing Dose.</a:t>
            </a:r>
          </a:p>
          <a:p>
            <a:endParaRPr lang="en-US" dirty="0"/>
          </a:p>
          <a:p>
            <a:r>
              <a:rPr lang="en-US" dirty="0" err="1"/>
              <a:t>Workpackage</a:t>
            </a:r>
            <a:r>
              <a:rPr lang="en-US" dirty="0"/>
              <a:t> 7 takes 46 months to complete.</a:t>
            </a:r>
          </a:p>
          <a:p>
            <a:r>
              <a:rPr lang="en-US" dirty="0"/>
              <a:t>The task on TID starts from the beginning of the project, and will run for the duration of the project.</a:t>
            </a:r>
          </a:p>
          <a:p>
            <a:r>
              <a:rPr lang="en-US" dirty="0"/>
              <a:t>I have been recruited as PhD on this task</a:t>
            </a:r>
            <a:r>
              <a:rPr lang="en-US" baseline="0" dirty="0"/>
              <a:t> from October 2021.</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The second task lasts a little over one year and begin now.</a:t>
            </a:r>
          </a:p>
          <a:p>
            <a:r>
              <a:rPr lang="en-US" dirty="0" err="1"/>
              <a:t>Maxence</a:t>
            </a:r>
            <a:r>
              <a:rPr lang="en-US" dirty="0"/>
              <a:t> GUENIN</a:t>
            </a:r>
            <a:r>
              <a:rPr lang="en-US" baseline="0" dirty="0"/>
              <a:t> </a:t>
            </a:r>
            <a:r>
              <a:rPr lang="en-US" dirty="0"/>
              <a:t>has been recruited as postdoc on this task</a:t>
            </a:r>
            <a:r>
              <a:rPr lang="en-US" baseline="0" dirty="0"/>
              <a:t> from October 2022.</a:t>
            </a:r>
            <a:endParaRPr lang="en-US" dirty="0"/>
          </a:p>
          <a:p>
            <a:endParaRPr lang="en-US" dirty="0"/>
          </a:p>
          <a:p>
            <a:endParaRPr lang="fr-FR" dirty="0"/>
          </a:p>
        </p:txBody>
      </p:sp>
      <p:sp>
        <p:nvSpPr>
          <p:cNvPr id="4" name="Espace réservé du numéro de diapositive 3"/>
          <p:cNvSpPr>
            <a:spLocks noGrp="1"/>
          </p:cNvSpPr>
          <p:nvPr>
            <p:ph type="sldNum" sz="quarter" idx="5"/>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2311837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Milestones</a:t>
            </a:r>
            <a:r>
              <a:rPr lang="fr-FR" dirty="0"/>
              <a:t> and </a:t>
            </a:r>
            <a:r>
              <a:rPr lang="fr-FR" dirty="0" err="1"/>
              <a:t>deliverables</a:t>
            </a:r>
            <a:r>
              <a:rPr lang="fr-FR" baseline="0" dirty="0"/>
              <a:t> are </a:t>
            </a:r>
            <a:r>
              <a:rPr lang="fr-FR" baseline="0" dirty="0" err="1"/>
              <a:t>given</a:t>
            </a:r>
            <a:r>
              <a:rPr lang="fr-FR" baseline="0" dirty="0"/>
              <a:t> in </a:t>
            </a:r>
            <a:r>
              <a:rPr lang="fr-FR" baseline="0" dirty="0" err="1"/>
              <a:t>this</a:t>
            </a:r>
            <a:r>
              <a:rPr lang="fr-FR" baseline="0" dirty="0"/>
              <a:t> slides.</a:t>
            </a:r>
          </a:p>
          <a:p>
            <a:r>
              <a:rPr lang="fr-FR" baseline="0" dirty="0"/>
              <a:t>In </a:t>
            </a:r>
            <a:r>
              <a:rPr lang="fr-FR" baseline="0" dirty="0" err="1"/>
              <a:t>this</a:t>
            </a:r>
            <a:r>
              <a:rPr lang="fr-FR" baseline="0" dirty="0"/>
              <a:t> WP </a:t>
            </a:r>
            <a:r>
              <a:rPr lang="fr-FR" baseline="0" dirty="0" err="1"/>
              <a:t>we</a:t>
            </a:r>
            <a:r>
              <a:rPr lang="fr-FR" baseline="0" dirty="0"/>
              <a:t> have </a:t>
            </a:r>
            <a:r>
              <a:rPr lang="fr-FR" baseline="0" dirty="0" err="1"/>
              <a:t>defined</a:t>
            </a:r>
            <a:r>
              <a:rPr lang="fr-FR" baseline="0" dirty="0"/>
              <a:t> 3 </a:t>
            </a:r>
            <a:r>
              <a:rPr lang="fr-FR" baseline="0" dirty="0" err="1"/>
              <a:t>milestones</a:t>
            </a:r>
            <a:r>
              <a:rPr lang="fr-FR" baseline="0" dirty="0"/>
              <a:t> and 4 </a:t>
            </a:r>
            <a:r>
              <a:rPr lang="fr-FR" baseline="0" dirty="0" err="1"/>
              <a:t>deliverables</a:t>
            </a:r>
            <a:r>
              <a:rPr lang="fr-FR" baseline="0" dirty="0"/>
              <a:t>.</a:t>
            </a:r>
          </a:p>
          <a:p>
            <a:r>
              <a:rPr lang="en-US" dirty="0"/>
              <a:t>For the next months, there is only one milestone planned.</a:t>
            </a:r>
            <a:endParaRPr lang="fr-FR" dirty="0"/>
          </a:p>
          <a:p>
            <a:r>
              <a:rPr lang="fr-FR" dirty="0"/>
              <a:t>The</a:t>
            </a:r>
            <a:r>
              <a:rPr lang="fr-FR" baseline="0" dirty="0"/>
              <a:t> report on the first </a:t>
            </a:r>
            <a:r>
              <a:rPr lang="fr-FR" baseline="0" dirty="0" err="1"/>
              <a:t>period</a:t>
            </a:r>
            <a:r>
              <a:rPr lang="fr-FR" baseline="0" dirty="0"/>
              <a:t> </a:t>
            </a:r>
            <a:r>
              <a:rPr lang="fr-FR" baseline="0" dirty="0" err="1"/>
              <a:t>was</a:t>
            </a:r>
            <a:r>
              <a:rPr lang="fr-FR" baseline="0" dirty="0"/>
              <a:t> </a:t>
            </a:r>
            <a:r>
              <a:rPr lang="fr-FR" baseline="0" dirty="0" err="1"/>
              <a:t>written</a:t>
            </a:r>
            <a:r>
              <a:rPr lang="fr-FR" baseline="0" dirty="0"/>
              <a:t> in the end of 2022.</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647282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radnext-2023"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1128279"/>
            <a:ext cx="8226854" cy="705332"/>
          </a:xfrm>
        </p:spPr>
        <p:txBody>
          <a:bodyPr>
            <a:noAutofit/>
          </a:bodyPr>
          <a:lstStyle/>
          <a:p>
            <a:r>
              <a:rPr lang="en-US" sz="2800" b="1" dirty="0"/>
              <a:t>WP07-JRA3, Cumulative radiation effects on electronics - </a:t>
            </a:r>
            <a:r>
              <a:rPr lang="en-US" sz="2800" dirty="0">
                <a:solidFill>
                  <a:srgbClr val="059EEE"/>
                </a:solidFill>
              </a:rPr>
              <a:t>Overview of WP7</a:t>
            </a:r>
            <a:endParaRPr lang="en-GB" sz="2800" b="1" dirty="0"/>
          </a:p>
        </p:txBody>
      </p:sp>
      <p:sp>
        <p:nvSpPr>
          <p:cNvPr id="6" name="Text Placeholder 5"/>
          <p:cNvSpPr>
            <a:spLocks noGrp="1"/>
          </p:cNvSpPr>
          <p:nvPr>
            <p:ph type="body" idx="10"/>
          </p:nvPr>
        </p:nvSpPr>
        <p:spPr>
          <a:xfrm>
            <a:off x="457200" y="2652278"/>
            <a:ext cx="5706777" cy="314740"/>
          </a:xfrm>
        </p:spPr>
        <p:txBody>
          <a:bodyPr>
            <a:normAutofit fontScale="25000" lnSpcReduction="20000"/>
          </a:bodyPr>
          <a:lstStyle/>
          <a:p>
            <a:r>
              <a:rPr lang="en-US" sz="6200" dirty="0"/>
              <a:t>Vincent GIRONES (University of Montpellier)</a:t>
            </a:r>
          </a:p>
          <a:p>
            <a:r>
              <a:rPr lang="en-GB" sz="6200" dirty="0"/>
              <a:t>RADNEXT 2</a:t>
            </a:r>
            <a:r>
              <a:rPr lang="en-GB" sz="6200" baseline="30000" dirty="0"/>
              <a:t>nd</a:t>
            </a:r>
            <a:r>
              <a:rPr lang="en-GB" sz="6200" dirty="0"/>
              <a:t> Annual Meeting </a:t>
            </a:r>
            <a:r>
              <a:rPr lang="en-US" sz="6200" dirty="0">
                <a:solidFill>
                  <a:schemeClr val="tx2">
                    <a:lumMod val="60000"/>
                    <a:lumOff val="40000"/>
                  </a:schemeClr>
                </a:solidFill>
              </a:rPr>
              <a:t>– 9-10 May 2023</a:t>
            </a:r>
          </a:p>
          <a:p>
            <a:r>
              <a:rPr lang="en-US" sz="6400" u="sng" dirty="0">
                <a:solidFill>
                  <a:srgbClr val="0563C1"/>
                </a:solidFill>
                <a:latin typeface="+mj-lt"/>
                <a:ea typeface="Calibri" panose="020F0502020204030204" pitchFamily="34" charset="0"/>
                <a:hlinkClick r:id="rId3"/>
              </a:rPr>
              <a:t>https://indico.cern.ch/e/radnext-2023</a:t>
            </a:r>
            <a:r>
              <a:rPr lang="en-US" sz="6400" u="sng" dirty="0">
                <a:solidFill>
                  <a:srgbClr val="0563C1"/>
                </a:solidFill>
                <a:latin typeface="+mj-lt"/>
                <a:ea typeface="Calibri" panose="020F0502020204030204" pitchFamily="34" charset="0"/>
              </a:rPr>
              <a:t>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4" name="Footer Placeholder 3"/>
          <p:cNvSpPr>
            <a:spLocks noGrp="1"/>
          </p:cNvSpPr>
          <p:nvPr>
            <p:ph type="ftr" sz="quarter" idx="3"/>
          </p:nvPr>
        </p:nvSpPr>
        <p:spPr/>
        <p:txBody>
          <a:bodyPr/>
          <a:lstStyle/>
          <a:p>
            <a:r>
              <a:rPr lang="en-GB" dirty="0"/>
              <a:t>RADNEXT 2nd Annual Meeting – 9-10 May 2023</a:t>
            </a:r>
            <a:endParaRPr lang="en-US" dirty="0"/>
          </a:p>
        </p:txBody>
      </p:sp>
      <p:pic>
        <p:nvPicPr>
          <p:cNvPr id="7" name="Picture 6"/>
          <p:cNvPicPr>
            <a:picLocks noChangeAspect="1"/>
          </p:cNvPicPr>
          <p:nvPr/>
        </p:nvPicPr>
        <p:blipFill>
          <a:blip r:embed="rId5"/>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2nd Annual Meeting – 9-10 May 2023</a:t>
            </a:r>
            <a:endParaRPr lang="en-US" dirty="0"/>
          </a:p>
        </p:txBody>
      </p:sp>
      <p:sp>
        <p:nvSpPr>
          <p:cNvPr id="36" name="Title 1">
            <a:extLst>
              <a:ext uri="{FF2B5EF4-FFF2-40B4-BE49-F238E27FC236}">
                <a16:creationId xmlns:a16="http://schemas.microsoft.com/office/drawing/2014/main" id="{D305F9B2-3AFA-B5AB-CF94-AD8380537018}"/>
              </a:ext>
            </a:extLst>
          </p:cNvPr>
          <p:cNvSpPr>
            <a:spLocks noGrp="1"/>
          </p:cNvSpPr>
          <p:nvPr>
            <p:ph type="title"/>
          </p:nvPr>
        </p:nvSpPr>
        <p:spPr>
          <a:xfrm>
            <a:off x="609601" y="233494"/>
            <a:ext cx="7910202" cy="665678"/>
          </a:xfrm>
        </p:spPr>
        <p:txBody>
          <a:bodyPr/>
          <a:lstStyle/>
          <a:p>
            <a:r>
              <a:rPr lang="en-US" dirty="0"/>
              <a:t>WP7 members </a:t>
            </a:r>
            <a:endParaRPr lang="en-GB" dirty="0"/>
          </a:p>
        </p:txBody>
      </p:sp>
      <p:sp>
        <p:nvSpPr>
          <p:cNvPr id="37" name="Espace réservé du contenu 2">
            <a:extLst>
              <a:ext uri="{FF2B5EF4-FFF2-40B4-BE49-F238E27FC236}">
                <a16:creationId xmlns:a16="http://schemas.microsoft.com/office/drawing/2014/main" id="{0E58DC54-8014-27A1-F1AB-AE651F0B07B0}"/>
              </a:ext>
            </a:extLst>
          </p:cNvPr>
          <p:cNvSpPr>
            <a:spLocks noGrp="1"/>
          </p:cNvSpPr>
          <p:nvPr>
            <p:ph idx="1"/>
          </p:nvPr>
        </p:nvSpPr>
        <p:spPr>
          <a:xfrm>
            <a:off x="609601" y="1103764"/>
            <a:ext cx="5069840" cy="3573977"/>
          </a:xfrm>
        </p:spPr>
        <p:txBody>
          <a:bodyPr>
            <a:noAutofit/>
          </a:bodyPr>
          <a:lstStyle/>
          <a:p>
            <a:pPr marL="1792773" indent="-1555712"/>
            <a:r>
              <a:rPr lang="fr-FR" sz="1550" dirty="0"/>
              <a:t>Université de Montpellier</a:t>
            </a:r>
          </a:p>
          <a:p>
            <a:pPr marL="1792773" indent="-1555712"/>
            <a:endParaRPr lang="fr-FR" sz="1550" dirty="0"/>
          </a:p>
          <a:p>
            <a:pPr marL="1792773" indent="-1555712"/>
            <a:r>
              <a:rPr lang="fr-FR" sz="1550" dirty="0"/>
              <a:t>ISAE-SUPAERO</a:t>
            </a:r>
          </a:p>
          <a:p>
            <a:pPr marL="1792773" indent="-1555712"/>
            <a:endParaRPr lang="fr-FR" sz="1550" dirty="0"/>
          </a:p>
          <a:p>
            <a:pPr marL="1792773" indent="-1555712"/>
            <a:r>
              <a:rPr lang="fr-FR" sz="1550" dirty="0"/>
              <a:t>Université de Liège</a:t>
            </a:r>
          </a:p>
          <a:p>
            <a:pPr marL="1792773" indent="-1555712"/>
            <a:endParaRPr lang="fr-FR" sz="1550" dirty="0"/>
          </a:p>
          <a:p>
            <a:pPr marL="1792773" indent="-1555712"/>
            <a:r>
              <a:rPr lang="fr-FR" sz="1550" dirty="0"/>
              <a:t>Université Jean Monnet  Saint-Etienne</a:t>
            </a:r>
          </a:p>
          <a:p>
            <a:pPr marL="1792773" indent="-1555712"/>
            <a:endParaRPr lang="fr-FR" sz="1550" dirty="0"/>
          </a:p>
          <a:p>
            <a:pPr marL="1792773" indent="-1555712"/>
            <a:r>
              <a:rPr lang="fr-FR" sz="1550" dirty="0"/>
              <a:t>ATRON</a:t>
            </a:r>
          </a:p>
          <a:p>
            <a:pPr marL="1792773" indent="-1555712"/>
            <a:endParaRPr lang="fr-FR" sz="1550" dirty="0"/>
          </a:p>
          <a:p>
            <a:pPr marL="1792773" indent="-1555712"/>
            <a:r>
              <a:rPr lang="fr-FR" sz="1550" dirty="0"/>
              <a:t>Airbus </a:t>
            </a:r>
            <a:r>
              <a:rPr lang="fr-FR" sz="1550" dirty="0" err="1"/>
              <a:t>Defence</a:t>
            </a:r>
            <a:r>
              <a:rPr lang="fr-FR" sz="1550" dirty="0"/>
              <a:t> &amp; </a:t>
            </a:r>
            <a:r>
              <a:rPr lang="fr-FR" sz="1550" dirty="0" err="1"/>
              <a:t>Space</a:t>
            </a:r>
            <a:endParaRPr lang="fr-FR" sz="1550" dirty="0"/>
          </a:p>
        </p:txBody>
      </p:sp>
      <p:grpSp>
        <p:nvGrpSpPr>
          <p:cNvPr id="38" name="Groupe 37">
            <a:extLst>
              <a:ext uri="{FF2B5EF4-FFF2-40B4-BE49-F238E27FC236}">
                <a16:creationId xmlns:a16="http://schemas.microsoft.com/office/drawing/2014/main" id="{3BCB4417-41C8-2027-B387-1526235CB61E}"/>
              </a:ext>
            </a:extLst>
          </p:cNvPr>
          <p:cNvGrpSpPr/>
          <p:nvPr/>
        </p:nvGrpSpPr>
        <p:grpSpPr>
          <a:xfrm>
            <a:off x="6436167" y="438510"/>
            <a:ext cx="2414990" cy="1134301"/>
            <a:chOff x="6285928" y="216462"/>
            <a:chExt cx="2511665" cy="1201871"/>
          </a:xfrm>
        </p:grpSpPr>
        <p:sp>
          <p:nvSpPr>
            <p:cNvPr id="39" name="Inhaltsplatzhalter 2">
              <a:extLst>
                <a:ext uri="{FF2B5EF4-FFF2-40B4-BE49-F238E27FC236}">
                  <a16:creationId xmlns:a16="http://schemas.microsoft.com/office/drawing/2014/main" id="{84A43399-204C-1DA5-A8D3-EA5E6EEE66FC}"/>
                </a:ext>
              </a:extLst>
            </p:cNvPr>
            <p:cNvSpPr txBox="1">
              <a:spLocks/>
            </p:cNvSpPr>
            <p:nvPr/>
          </p:nvSpPr>
          <p:spPr>
            <a:xfrm>
              <a:off x="7450089" y="1167637"/>
              <a:ext cx="1347504" cy="250696"/>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dirty="0"/>
                <a:t>Vincent </a:t>
              </a:r>
              <a:r>
                <a:rPr lang="en-GB" sz="1600" b="1" dirty="0" err="1"/>
                <a:t>Goiffon</a:t>
              </a:r>
              <a:r>
                <a:rPr lang="en-GB" sz="1600" b="1" dirty="0"/>
                <a:t> Deputy WPL</a:t>
              </a:r>
            </a:p>
          </p:txBody>
        </p:sp>
        <p:pic>
          <p:nvPicPr>
            <p:cNvPr id="40" name="Image 39">
              <a:extLst>
                <a:ext uri="{FF2B5EF4-FFF2-40B4-BE49-F238E27FC236}">
                  <a16:creationId xmlns:a16="http://schemas.microsoft.com/office/drawing/2014/main" id="{9F8033BD-3C90-3C6F-9D2D-F6DAC8DB1F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8784" y="216462"/>
              <a:ext cx="919143" cy="919143"/>
            </a:xfrm>
            <a:prstGeom prst="rect">
              <a:avLst/>
            </a:prstGeom>
          </p:spPr>
        </p:pic>
        <p:pic>
          <p:nvPicPr>
            <p:cNvPr id="41" name="Image 40">
              <a:extLst>
                <a:ext uri="{FF2B5EF4-FFF2-40B4-BE49-F238E27FC236}">
                  <a16:creationId xmlns:a16="http://schemas.microsoft.com/office/drawing/2014/main" id="{CD73D7A5-46DD-3C0F-C826-F2B89E3188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7013" y="280528"/>
              <a:ext cx="855535" cy="855077"/>
            </a:xfrm>
            <a:prstGeom prst="rect">
              <a:avLst/>
            </a:prstGeom>
          </p:spPr>
        </p:pic>
        <p:sp>
          <p:nvSpPr>
            <p:cNvPr id="42" name="Inhaltsplatzhalter 2">
              <a:extLst>
                <a:ext uri="{FF2B5EF4-FFF2-40B4-BE49-F238E27FC236}">
                  <a16:creationId xmlns:a16="http://schemas.microsoft.com/office/drawing/2014/main" id="{695D2201-9B7A-4A70-9272-DAF526016B5F}"/>
                </a:ext>
              </a:extLst>
            </p:cNvPr>
            <p:cNvSpPr txBox="1">
              <a:spLocks/>
            </p:cNvSpPr>
            <p:nvPr/>
          </p:nvSpPr>
          <p:spPr>
            <a:xfrm>
              <a:off x="6285928" y="1167637"/>
              <a:ext cx="1164161" cy="250696"/>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dirty="0" err="1"/>
                <a:t>Jérôme</a:t>
              </a:r>
              <a:r>
                <a:rPr lang="en-GB" sz="1600" b="1" dirty="0"/>
                <a:t> Boch WPL</a:t>
              </a:r>
            </a:p>
          </p:txBody>
        </p:sp>
      </p:grpSp>
      <p:grpSp>
        <p:nvGrpSpPr>
          <p:cNvPr id="43" name="Groupe 42">
            <a:extLst>
              <a:ext uri="{FF2B5EF4-FFF2-40B4-BE49-F238E27FC236}">
                <a16:creationId xmlns:a16="http://schemas.microsoft.com/office/drawing/2014/main" id="{2DA2B4E6-83E6-FBE3-6231-FDD1BAE3FB84}"/>
              </a:ext>
            </a:extLst>
          </p:cNvPr>
          <p:cNvGrpSpPr/>
          <p:nvPr/>
        </p:nvGrpSpPr>
        <p:grpSpPr>
          <a:xfrm>
            <a:off x="1172246" y="1046230"/>
            <a:ext cx="907919" cy="3573976"/>
            <a:chOff x="1172246" y="1134256"/>
            <a:chExt cx="1259018" cy="4714978"/>
          </a:xfrm>
        </p:grpSpPr>
        <p:pic>
          <p:nvPicPr>
            <p:cNvPr id="44" name="Image 43">
              <a:extLst>
                <a:ext uri="{FF2B5EF4-FFF2-40B4-BE49-F238E27FC236}">
                  <a16:creationId xmlns:a16="http://schemas.microsoft.com/office/drawing/2014/main" id="{9A965BCE-B6A2-43CF-67BC-EBC3B77687AA}"/>
                </a:ext>
              </a:extLst>
            </p:cNvPr>
            <p:cNvPicPr>
              <a:picLocks noChangeAspect="1"/>
            </p:cNvPicPr>
            <p:nvPr/>
          </p:nvPicPr>
          <p:blipFill>
            <a:blip r:embed="rId5"/>
            <a:stretch>
              <a:fillRect/>
            </a:stretch>
          </p:blipFill>
          <p:spPr>
            <a:xfrm>
              <a:off x="1441379" y="1134256"/>
              <a:ext cx="761134" cy="766494"/>
            </a:xfrm>
            <a:prstGeom prst="rect">
              <a:avLst/>
            </a:prstGeom>
          </p:spPr>
        </p:pic>
        <p:pic>
          <p:nvPicPr>
            <p:cNvPr id="45" name="Image 44">
              <a:extLst>
                <a:ext uri="{FF2B5EF4-FFF2-40B4-BE49-F238E27FC236}">
                  <a16:creationId xmlns:a16="http://schemas.microsoft.com/office/drawing/2014/main" id="{E5ED1C60-5BF2-978E-5676-8D6325E1367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39475" y="2082205"/>
              <a:ext cx="924561" cy="562956"/>
            </a:xfrm>
            <a:prstGeom prst="rect">
              <a:avLst/>
            </a:prstGeom>
          </p:spPr>
        </p:pic>
        <p:pic>
          <p:nvPicPr>
            <p:cNvPr id="46" name="Image 45">
              <a:extLst>
                <a:ext uri="{FF2B5EF4-FFF2-40B4-BE49-F238E27FC236}">
                  <a16:creationId xmlns:a16="http://schemas.microsoft.com/office/drawing/2014/main" id="{B020BC60-CB84-1F01-8966-2F3ECF43FAD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458" t="13750" r="6835" b="17360"/>
            <a:stretch/>
          </p:blipFill>
          <p:spPr>
            <a:xfrm>
              <a:off x="1261899" y="3567648"/>
              <a:ext cx="1129352" cy="616008"/>
            </a:xfrm>
            <a:prstGeom prst="rect">
              <a:avLst/>
            </a:prstGeom>
          </p:spPr>
        </p:pic>
        <p:pic>
          <p:nvPicPr>
            <p:cNvPr id="47" name="Image 46">
              <a:extLst>
                <a:ext uri="{FF2B5EF4-FFF2-40B4-BE49-F238E27FC236}">
                  <a16:creationId xmlns:a16="http://schemas.microsoft.com/office/drawing/2014/main" id="{3D6C19E5-09CC-2E5B-B7CF-2C76B27ACC4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842" t="11677" r="3842" b="11318"/>
            <a:stretch/>
          </p:blipFill>
          <p:spPr>
            <a:xfrm>
              <a:off x="1325691" y="2827712"/>
              <a:ext cx="1065560" cy="499825"/>
            </a:xfrm>
            <a:prstGeom prst="rect">
              <a:avLst/>
            </a:prstGeom>
          </p:spPr>
        </p:pic>
        <p:pic>
          <p:nvPicPr>
            <p:cNvPr id="48" name="Image 47">
              <a:extLst>
                <a:ext uri="{FF2B5EF4-FFF2-40B4-BE49-F238E27FC236}">
                  <a16:creationId xmlns:a16="http://schemas.microsoft.com/office/drawing/2014/main" id="{AF65E041-47A9-2BAC-2FAA-5423B35DE881}"/>
                </a:ext>
              </a:extLst>
            </p:cNvPr>
            <p:cNvPicPr>
              <a:picLocks noChangeAspect="1"/>
            </p:cNvPicPr>
            <p:nvPr/>
          </p:nvPicPr>
          <p:blipFill rotWithShape="1">
            <a:blip r:embed="rId9">
              <a:extLst>
                <a:ext uri="{28A0092B-C50C-407E-A947-70E740481C1C}">
                  <a14:useLocalDpi xmlns:a14="http://schemas.microsoft.com/office/drawing/2010/main" val="0"/>
                </a:ext>
              </a:extLst>
            </a:blip>
            <a:srcRect l="24651" t="7396" r="23499" b="8261"/>
            <a:stretch/>
          </p:blipFill>
          <p:spPr>
            <a:xfrm>
              <a:off x="1342556" y="4320624"/>
              <a:ext cx="859957" cy="699431"/>
            </a:xfrm>
            <a:prstGeom prst="rect">
              <a:avLst/>
            </a:prstGeom>
          </p:spPr>
        </p:pic>
        <p:pic>
          <p:nvPicPr>
            <p:cNvPr id="49" name="Picture 6" descr="https://digitallawmootcourtnet.files.wordpress.com/2019/01/airbus-defence-and-space.png?w=300">
              <a:extLst>
                <a:ext uri="{FF2B5EF4-FFF2-40B4-BE49-F238E27FC236}">
                  <a16:creationId xmlns:a16="http://schemas.microsoft.com/office/drawing/2014/main" id="{D5883A0A-A7B7-F7F1-B17A-EE866483F3E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72246" y="5179722"/>
              <a:ext cx="1259018" cy="66951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6858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
        <p:nvSpPr>
          <p:cNvPr id="8" name="Title 1">
            <a:extLst>
              <a:ext uri="{FF2B5EF4-FFF2-40B4-BE49-F238E27FC236}">
                <a16:creationId xmlns:a16="http://schemas.microsoft.com/office/drawing/2014/main" id="{DD3E0131-F7D5-76C9-BAAA-DA470AB261E5}"/>
              </a:ext>
            </a:extLst>
          </p:cNvPr>
          <p:cNvSpPr>
            <a:spLocks noGrp="1"/>
          </p:cNvSpPr>
          <p:nvPr>
            <p:ph type="title"/>
          </p:nvPr>
        </p:nvSpPr>
        <p:spPr>
          <a:xfrm>
            <a:off x="609601" y="233493"/>
            <a:ext cx="8410294" cy="685821"/>
          </a:xfrm>
        </p:spPr>
        <p:txBody>
          <a:bodyPr/>
          <a:lstStyle/>
          <a:p>
            <a:r>
              <a:rPr lang="en-US" dirty="0"/>
              <a:t>WP7 structure </a:t>
            </a:r>
            <a:endParaRPr lang="en-GB" dirty="0"/>
          </a:p>
        </p:txBody>
      </p:sp>
      <p:sp>
        <p:nvSpPr>
          <p:cNvPr id="9" name="Rectangle 8">
            <a:extLst>
              <a:ext uri="{FF2B5EF4-FFF2-40B4-BE49-F238E27FC236}">
                <a16:creationId xmlns:a16="http://schemas.microsoft.com/office/drawing/2014/main" id="{CFDA727E-06C7-4372-652D-58648B59CAA6}"/>
              </a:ext>
            </a:extLst>
          </p:cNvPr>
          <p:cNvSpPr/>
          <p:nvPr/>
        </p:nvSpPr>
        <p:spPr>
          <a:xfrm>
            <a:off x="239087" y="1113986"/>
            <a:ext cx="8904913" cy="3539430"/>
          </a:xfrm>
          <a:prstGeom prst="rect">
            <a:avLst/>
          </a:prstGeom>
        </p:spPr>
        <p:txBody>
          <a:bodyPr wrap="square">
            <a:spAutoFit/>
          </a:bodyPr>
          <a:lstStyle/>
          <a:p>
            <a:r>
              <a:rPr lang="en-US" sz="1400" dirty="0"/>
              <a:t>The main objective is to understand the physical mechanisms behind the damage caused by TID and TNID and to propose test methodologies adapted to the use of electronic components and systems in </a:t>
            </a:r>
            <a:r>
              <a:rPr lang="en-US" sz="1400" dirty="0" err="1"/>
              <a:t>radiative</a:t>
            </a:r>
            <a:r>
              <a:rPr lang="en-US" sz="1400" dirty="0"/>
              <a:t> environment. </a:t>
            </a:r>
          </a:p>
          <a:p>
            <a:endParaRPr lang="en-US" sz="1400" dirty="0"/>
          </a:p>
          <a:p>
            <a:r>
              <a:rPr lang="en-US" sz="1400" u="sng" dirty="0"/>
              <a:t>Two main technical tasks are studied: </a:t>
            </a:r>
          </a:p>
          <a:p>
            <a:endParaRPr lang="en-US" sz="1400" u="sng" dirty="0"/>
          </a:p>
          <a:p>
            <a:pPr marL="380990" indent="-380990">
              <a:buFont typeface="Arial" panose="020B0604020202020204" pitchFamily="34" charset="0"/>
              <a:buChar char="•"/>
            </a:pPr>
            <a:r>
              <a:rPr lang="en-US" sz="1400" b="1" dirty="0">
                <a:solidFill>
                  <a:schemeClr val="tx2">
                    <a:lumMod val="60000"/>
                    <a:lumOff val="40000"/>
                  </a:schemeClr>
                </a:solidFill>
              </a:rPr>
              <a:t>Task 7.1: Coordination and communication</a:t>
            </a:r>
          </a:p>
          <a:p>
            <a:endParaRPr lang="en-US" sz="1400" u="sng" dirty="0"/>
          </a:p>
          <a:p>
            <a:pPr marL="380990" indent="-380990">
              <a:buFont typeface="Arial" panose="020B0604020202020204" pitchFamily="34" charset="0"/>
              <a:buChar char="•"/>
            </a:pPr>
            <a:r>
              <a:rPr lang="en-US" sz="1400" b="1" dirty="0">
                <a:solidFill>
                  <a:schemeClr val="tx2">
                    <a:lumMod val="60000"/>
                    <a:lumOff val="40000"/>
                  </a:schemeClr>
                </a:solidFill>
              </a:rPr>
              <a:t>Task 7.2: The effects of ionizing dose (TID = Total Ionizing Dose)</a:t>
            </a:r>
          </a:p>
          <a:p>
            <a:r>
              <a:rPr lang="en-US" sz="1400" dirty="0"/>
              <a:t>	This task began in month 1</a:t>
            </a:r>
          </a:p>
          <a:p>
            <a:r>
              <a:rPr lang="en-US" sz="1400" dirty="0"/>
              <a:t>	PhD recruitment from October 2021 (36 months) at UM</a:t>
            </a:r>
          </a:p>
          <a:p>
            <a:r>
              <a:rPr lang="en-US" sz="1400" dirty="0"/>
              <a:t>	</a:t>
            </a:r>
          </a:p>
          <a:p>
            <a:pPr marL="380990" indent="-380990">
              <a:buFont typeface="Arial" panose="020B0604020202020204" pitchFamily="34" charset="0"/>
              <a:buChar char="•"/>
            </a:pPr>
            <a:r>
              <a:rPr lang="en-US" sz="1400" b="1" dirty="0">
                <a:solidFill>
                  <a:schemeClr val="tx2">
                    <a:lumMod val="60000"/>
                    <a:lumOff val="40000"/>
                  </a:schemeClr>
                </a:solidFill>
              </a:rPr>
              <a:t>Task 7.3: The effects of non-ionizing dose (TNID = Total Non-Ionizing Dose)</a:t>
            </a:r>
          </a:p>
          <a:p>
            <a:r>
              <a:rPr lang="en-US" sz="1400" dirty="0"/>
              <a:t>	This task is just beginning</a:t>
            </a:r>
          </a:p>
          <a:p>
            <a:r>
              <a:rPr lang="en-US" sz="1400" dirty="0"/>
              <a:t>	Postdoc recruitment from October 2022 (12 months) at ISAE-SUPAERO</a:t>
            </a:r>
          </a:p>
          <a:p>
            <a:r>
              <a:rPr lang="en-US" sz="1400" dirty="0"/>
              <a:t>	</a:t>
            </a:r>
          </a:p>
        </p:txBody>
      </p:sp>
      <p:pic>
        <p:nvPicPr>
          <p:cNvPr id="10" name="Image 9">
            <a:extLst>
              <a:ext uri="{FF2B5EF4-FFF2-40B4-BE49-F238E27FC236}">
                <a16:creationId xmlns:a16="http://schemas.microsoft.com/office/drawing/2014/main" id="{BA576B2D-7FEE-8008-17F0-C918A83AAB0F}"/>
              </a:ext>
            </a:extLst>
          </p:cNvPr>
          <p:cNvPicPr>
            <a:picLocks noChangeAspect="1"/>
          </p:cNvPicPr>
          <p:nvPr/>
        </p:nvPicPr>
        <p:blipFill rotWithShape="1">
          <a:blip r:embed="rId3"/>
          <a:srcRect t="4341" b="6641"/>
          <a:stretch/>
        </p:blipFill>
        <p:spPr>
          <a:xfrm>
            <a:off x="7643788" y="3073855"/>
            <a:ext cx="961203" cy="955659"/>
          </a:xfrm>
          <a:prstGeom prst="rect">
            <a:avLst/>
          </a:prstGeom>
        </p:spPr>
      </p:pic>
      <p:pic>
        <p:nvPicPr>
          <p:cNvPr id="11" name="Image 10">
            <a:extLst>
              <a:ext uri="{FF2B5EF4-FFF2-40B4-BE49-F238E27FC236}">
                <a16:creationId xmlns:a16="http://schemas.microsoft.com/office/drawing/2014/main" id="{32DC64AA-C069-847C-7294-4F2E614B220B}"/>
              </a:ext>
            </a:extLst>
          </p:cNvPr>
          <p:cNvPicPr>
            <a:picLocks noChangeAspect="1"/>
          </p:cNvPicPr>
          <p:nvPr/>
        </p:nvPicPr>
        <p:blipFill>
          <a:blip r:embed="rId4"/>
          <a:stretch>
            <a:fillRect/>
          </a:stretch>
        </p:blipFill>
        <p:spPr>
          <a:xfrm>
            <a:off x="7656102" y="1763905"/>
            <a:ext cx="951762" cy="951762"/>
          </a:xfrm>
          <a:prstGeom prst="rect">
            <a:avLst/>
          </a:prstGeom>
        </p:spPr>
      </p:pic>
      <p:sp>
        <p:nvSpPr>
          <p:cNvPr id="12" name="Inhaltsplatzhalter 2">
            <a:extLst>
              <a:ext uri="{FF2B5EF4-FFF2-40B4-BE49-F238E27FC236}">
                <a16:creationId xmlns:a16="http://schemas.microsoft.com/office/drawing/2014/main" id="{5506E759-0398-5FA8-92C5-D79D2CF3E245}"/>
              </a:ext>
            </a:extLst>
          </p:cNvPr>
          <p:cNvSpPr txBox="1">
            <a:spLocks/>
          </p:cNvSpPr>
          <p:nvPr/>
        </p:nvSpPr>
        <p:spPr>
          <a:xfrm>
            <a:off x="7330343" y="2743419"/>
            <a:ext cx="1603047" cy="243761"/>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dirty="0"/>
              <a:t>Vincent GIRONES</a:t>
            </a:r>
          </a:p>
        </p:txBody>
      </p:sp>
      <p:sp>
        <p:nvSpPr>
          <p:cNvPr id="13" name="Inhaltsplatzhalter 2">
            <a:extLst>
              <a:ext uri="{FF2B5EF4-FFF2-40B4-BE49-F238E27FC236}">
                <a16:creationId xmlns:a16="http://schemas.microsoft.com/office/drawing/2014/main" id="{C236FA6C-AF58-032D-F4BE-F3F4D4DE983C}"/>
              </a:ext>
            </a:extLst>
          </p:cNvPr>
          <p:cNvSpPr txBox="1">
            <a:spLocks/>
          </p:cNvSpPr>
          <p:nvPr/>
        </p:nvSpPr>
        <p:spPr>
          <a:xfrm>
            <a:off x="7330343" y="4029514"/>
            <a:ext cx="1603047" cy="243761"/>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dirty="0" err="1"/>
              <a:t>Maxence</a:t>
            </a:r>
            <a:r>
              <a:rPr lang="en-GB" sz="1200" b="1" dirty="0"/>
              <a:t> GUENIN</a:t>
            </a:r>
          </a:p>
        </p:txBody>
      </p:sp>
    </p:spTree>
    <p:extLst>
      <p:ext uri="{BB962C8B-B14F-4D97-AF65-F5344CB8AC3E}">
        <p14:creationId xmlns:p14="http://schemas.microsoft.com/office/powerpoint/2010/main" val="1506244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
        <p:nvSpPr>
          <p:cNvPr id="8" name="Title 1">
            <a:extLst>
              <a:ext uri="{FF2B5EF4-FFF2-40B4-BE49-F238E27FC236}">
                <a16:creationId xmlns:a16="http://schemas.microsoft.com/office/drawing/2014/main" id="{E0CE1783-1360-C5D7-52F5-87B6A473A6B2}"/>
              </a:ext>
            </a:extLst>
          </p:cNvPr>
          <p:cNvSpPr>
            <a:spLocks noGrp="1"/>
          </p:cNvSpPr>
          <p:nvPr>
            <p:ph type="title"/>
          </p:nvPr>
        </p:nvSpPr>
        <p:spPr>
          <a:xfrm>
            <a:off x="609600" y="233493"/>
            <a:ext cx="10969139" cy="940443"/>
          </a:xfrm>
        </p:spPr>
        <p:txBody>
          <a:bodyPr>
            <a:normAutofit/>
          </a:bodyPr>
          <a:lstStyle/>
          <a:p>
            <a:r>
              <a:rPr lang="en-US" dirty="0"/>
              <a:t>WP7 milestones, deliverables and reports</a:t>
            </a:r>
            <a:endParaRPr lang="en-GB" dirty="0"/>
          </a:p>
        </p:txBody>
      </p:sp>
      <p:graphicFrame>
        <p:nvGraphicFramePr>
          <p:cNvPr id="9" name="Tableau 8">
            <a:extLst>
              <a:ext uri="{FF2B5EF4-FFF2-40B4-BE49-F238E27FC236}">
                <a16:creationId xmlns:a16="http://schemas.microsoft.com/office/drawing/2014/main" id="{615668D2-03A9-CC4C-B7A9-9E3D4666C636}"/>
              </a:ext>
            </a:extLst>
          </p:cNvPr>
          <p:cNvGraphicFramePr>
            <a:graphicFrameLocks noGrp="1"/>
          </p:cNvGraphicFramePr>
          <p:nvPr>
            <p:extLst>
              <p:ext uri="{D42A27DB-BD31-4B8C-83A1-F6EECF244321}">
                <p14:modId xmlns:p14="http://schemas.microsoft.com/office/powerpoint/2010/main" val="4047836290"/>
              </p:ext>
            </p:extLst>
          </p:nvPr>
        </p:nvGraphicFramePr>
        <p:xfrm>
          <a:off x="155788" y="1221236"/>
          <a:ext cx="3892973" cy="1463040"/>
        </p:xfrm>
        <a:graphic>
          <a:graphicData uri="http://schemas.openxmlformats.org/drawingml/2006/table">
            <a:tbl>
              <a:tblPr firstRow="1" bandRow="1">
                <a:tableStyleId>{69CF1AB2-1976-4502-BF36-3FF5EA218861}</a:tableStyleId>
              </a:tblPr>
              <a:tblGrid>
                <a:gridCol w="657012">
                  <a:extLst>
                    <a:ext uri="{9D8B030D-6E8A-4147-A177-3AD203B41FA5}">
                      <a16:colId xmlns:a16="http://schemas.microsoft.com/office/drawing/2014/main" val="20000"/>
                    </a:ext>
                  </a:extLst>
                </a:gridCol>
                <a:gridCol w="2143760">
                  <a:extLst>
                    <a:ext uri="{9D8B030D-6E8A-4147-A177-3AD203B41FA5}">
                      <a16:colId xmlns:a16="http://schemas.microsoft.com/office/drawing/2014/main" val="20001"/>
                    </a:ext>
                  </a:extLst>
                </a:gridCol>
                <a:gridCol w="1092201">
                  <a:extLst>
                    <a:ext uri="{9D8B030D-6E8A-4147-A177-3AD203B41FA5}">
                      <a16:colId xmlns:a16="http://schemas.microsoft.com/office/drawing/2014/main" val="20002"/>
                    </a:ext>
                  </a:extLst>
                </a:gridCol>
              </a:tblGrid>
              <a:tr h="368588">
                <a:tc>
                  <a:txBody>
                    <a:bodyPr/>
                    <a:lstStyle/>
                    <a:p>
                      <a:r>
                        <a:rPr lang="fr-FR" sz="1200" b="0" dirty="0">
                          <a:latin typeface="+mj-lt"/>
                        </a:rPr>
                        <a:t>MS24</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a:effectLst/>
                          <a:latin typeface="+mj-lt"/>
                          <a:ea typeface="Times New Roman" panose="02020603050405020304" pitchFamily="18" charset="0"/>
                        </a:rPr>
                        <a:t>X-ray ATRON Facility modelling</a:t>
                      </a:r>
                      <a:endParaRPr lang="fr-FR" sz="1200" dirty="0">
                        <a:latin typeface="+mj-lt"/>
                      </a:endParaRP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2023/05/31</a:t>
                      </a:r>
                    </a:p>
                  </a:txBody>
                  <a:tcPr marL="121920" marR="121920" marT="60960" marB="60960"/>
                </a:tc>
                <a:extLst>
                  <a:ext uri="{0D108BD9-81ED-4DB2-BD59-A6C34878D82A}">
                    <a16:rowId xmlns:a16="http://schemas.microsoft.com/office/drawing/2014/main" val="10000"/>
                  </a:ext>
                </a:extLst>
              </a:tr>
              <a:tr h="454424">
                <a:tc>
                  <a:txBody>
                    <a:bodyPr/>
                    <a:lstStyle/>
                    <a:p>
                      <a:r>
                        <a:rPr lang="fr-FR" sz="1200" dirty="0">
                          <a:latin typeface="+mj-lt"/>
                        </a:rPr>
                        <a:t>MS25</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mj-lt"/>
                          <a:ea typeface="Times New Roman" panose="02020603050405020304" pitchFamily="18" charset="0"/>
                        </a:rPr>
                        <a:t>Comparison of X-ray / cobalt experimental data</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2024/05/31</a:t>
                      </a:r>
                      <a:endParaRPr lang="fr-FR" sz="1200" dirty="0">
                        <a:latin typeface="+mj-lt"/>
                      </a:endParaRPr>
                    </a:p>
                  </a:txBody>
                  <a:tcPr marL="121920" marR="121920" marT="60960" marB="60960"/>
                </a:tc>
                <a:extLst>
                  <a:ext uri="{0D108BD9-81ED-4DB2-BD59-A6C34878D82A}">
                    <a16:rowId xmlns:a16="http://schemas.microsoft.com/office/drawing/2014/main" val="10001"/>
                  </a:ext>
                </a:extLst>
              </a:tr>
              <a:tr h="466172">
                <a:tc>
                  <a:txBody>
                    <a:bodyPr/>
                    <a:lstStyle/>
                    <a:p>
                      <a:r>
                        <a:rPr lang="fr-FR" sz="1200" dirty="0">
                          <a:latin typeface="+mj-lt"/>
                        </a:rPr>
                        <a:t>MS30</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mj-lt"/>
                          <a:ea typeface="Times New Roman" panose="02020603050405020304" pitchFamily="18" charset="0"/>
                        </a:rPr>
                        <a:t>Beginning of TNID irradiation campaign</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2024/05/31</a:t>
                      </a:r>
                      <a:endParaRPr lang="fr-FR" sz="1200" dirty="0">
                        <a:latin typeface="+mj-lt"/>
                      </a:endParaRPr>
                    </a:p>
                  </a:txBody>
                  <a:tcPr marL="121920" marR="121920" marT="60960" marB="60960"/>
                </a:tc>
                <a:extLst>
                  <a:ext uri="{0D108BD9-81ED-4DB2-BD59-A6C34878D82A}">
                    <a16:rowId xmlns:a16="http://schemas.microsoft.com/office/drawing/2014/main" val="10002"/>
                  </a:ext>
                </a:extLst>
              </a:tr>
            </a:tbl>
          </a:graphicData>
        </a:graphic>
      </p:graphicFrame>
      <p:graphicFrame>
        <p:nvGraphicFramePr>
          <p:cNvPr id="10" name="Tableau 9">
            <a:extLst>
              <a:ext uri="{FF2B5EF4-FFF2-40B4-BE49-F238E27FC236}">
                <a16:creationId xmlns:a16="http://schemas.microsoft.com/office/drawing/2014/main" id="{704C0CBE-9E63-EAF1-6E02-5C56D2F082B8}"/>
              </a:ext>
            </a:extLst>
          </p:cNvPr>
          <p:cNvGraphicFramePr>
            <a:graphicFrameLocks noGrp="1"/>
          </p:cNvGraphicFramePr>
          <p:nvPr>
            <p:extLst>
              <p:ext uri="{D42A27DB-BD31-4B8C-83A1-F6EECF244321}">
                <p14:modId xmlns:p14="http://schemas.microsoft.com/office/powerpoint/2010/main" val="3610757484"/>
              </p:ext>
            </p:extLst>
          </p:nvPr>
        </p:nvGraphicFramePr>
        <p:xfrm>
          <a:off x="4254546" y="1221236"/>
          <a:ext cx="4789547" cy="1950720"/>
        </p:xfrm>
        <a:graphic>
          <a:graphicData uri="http://schemas.openxmlformats.org/drawingml/2006/table">
            <a:tbl>
              <a:tblPr firstRow="1" bandRow="1">
                <a:tableStyleId>{69CF1AB2-1976-4502-BF36-3FF5EA218861}</a:tableStyleId>
              </a:tblPr>
              <a:tblGrid>
                <a:gridCol w="512370">
                  <a:extLst>
                    <a:ext uri="{9D8B030D-6E8A-4147-A177-3AD203B41FA5}">
                      <a16:colId xmlns:a16="http://schemas.microsoft.com/office/drawing/2014/main" val="20000"/>
                    </a:ext>
                  </a:extLst>
                </a:gridCol>
                <a:gridCol w="3126907">
                  <a:extLst>
                    <a:ext uri="{9D8B030D-6E8A-4147-A177-3AD203B41FA5}">
                      <a16:colId xmlns:a16="http://schemas.microsoft.com/office/drawing/2014/main" val="20001"/>
                    </a:ext>
                  </a:extLst>
                </a:gridCol>
                <a:gridCol w="1150270">
                  <a:extLst>
                    <a:ext uri="{9D8B030D-6E8A-4147-A177-3AD203B41FA5}">
                      <a16:colId xmlns:a16="http://schemas.microsoft.com/office/drawing/2014/main" val="20002"/>
                    </a:ext>
                  </a:extLst>
                </a:gridCol>
              </a:tblGrid>
              <a:tr h="440662">
                <a:tc>
                  <a:txBody>
                    <a:bodyPr/>
                    <a:lstStyle/>
                    <a:p>
                      <a:r>
                        <a:rPr lang="fr-FR" sz="1200" b="0" dirty="0">
                          <a:latin typeface="+mj-lt"/>
                        </a:rPr>
                        <a:t>D1</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a:effectLst/>
                          <a:latin typeface="+mj-lt"/>
                          <a:ea typeface="Times New Roman" panose="02020603050405020304" pitchFamily="18" charset="0"/>
                        </a:rPr>
                        <a:t>Comparison of X-ray / cobalt experimental data</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2024/05/31</a:t>
                      </a:r>
                    </a:p>
                  </a:txBody>
                  <a:tcPr marL="121920" marR="121920" marT="60960" marB="60960"/>
                </a:tc>
                <a:extLst>
                  <a:ext uri="{0D108BD9-81ED-4DB2-BD59-A6C34878D82A}">
                    <a16:rowId xmlns:a16="http://schemas.microsoft.com/office/drawing/2014/main" val="10000"/>
                  </a:ext>
                </a:extLst>
              </a:tr>
              <a:tr h="440662">
                <a:tc>
                  <a:txBody>
                    <a:bodyPr/>
                    <a:lstStyle/>
                    <a:p>
                      <a:r>
                        <a:rPr lang="fr-FR" sz="1200" dirty="0">
                          <a:latin typeface="+mj-lt"/>
                        </a:rPr>
                        <a:t>D2</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mj-lt"/>
                          <a:ea typeface="Times New Roman" panose="02020603050405020304" pitchFamily="18" charset="0"/>
                        </a:rPr>
                        <a:t>Published list of tested components against cumulative effects</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2024/05/31</a:t>
                      </a:r>
                      <a:endParaRPr lang="fr-FR" sz="1200" dirty="0">
                        <a:latin typeface="+mj-lt"/>
                      </a:endParaRPr>
                    </a:p>
                  </a:txBody>
                  <a:tcPr marL="121920" marR="121920" marT="60960" marB="60960"/>
                </a:tc>
                <a:extLst>
                  <a:ext uri="{0D108BD9-81ED-4DB2-BD59-A6C34878D82A}">
                    <a16:rowId xmlns:a16="http://schemas.microsoft.com/office/drawing/2014/main" val="10001"/>
                  </a:ext>
                </a:extLst>
              </a:tr>
              <a:tr h="452054">
                <a:tc>
                  <a:txBody>
                    <a:bodyPr/>
                    <a:lstStyle/>
                    <a:p>
                      <a:r>
                        <a:rPr lang="fr-FR" sz="1200" dirty="0">
                          <a:latin typeface="+mj-lt"/>
                        </a:rPr>
                        <a:t>D3</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mj-lt"/>
                          <a:ea typeface="Times New Roman" panose="02020603050405020304" pitchFamily="18" charset="0"/>
                        </a:rPr>
                        <a:t>Final TID results and guidelines for dose testing with X-ray facilities</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2025/03/31</a:t>
                      </a:r>
                      <a:endParaRPr lang="fr-FR" sz="1200" dirty="0">
                        <a:latin typeface="+mj-lt"/>
                      </a:endParaRPr>
                    </a:p>
                  </a:txBody>
                  <a:tcPr marL="121920" marR="121920" marT="60960" marB="60960"/>
                </a:tc>
                <a:extLst>
                  <a:ext uri="{0D108BD9-81ED-4DB2-BD59-A6C34878D82A}">
                    <a16:rowId xmlns:a16="http://schemas.microsoft.com/office/drawing/2014/main" val="10002"/>
                  </a:ext>
                </a:extLst>
              </a:tr>
              <a:tr h="440662">
                <a:tc>
                  <a:txBody>
                    <a:bodyPr/>
                    <a:lstStyle/>
                    <a:p>
                      <a:r>
                        <a:rPr lang="fr-FR" sz="1200" dirty="0">
                          <a:latin typeface="+mj-lt"/>
                        </a:rPr>
                        <a:t>D4</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mj-lt"/>
                          <a:ea typeface="Times New Roman" panose="02020603050405020304" pitchFamily="18" charset="0"/>
                        </a:rPr>
                        <a:t>Final TID results and guidelines for dose testing with X-ray facilities</a:t>
                      </a:r>
                      <a:endParaRPr lang="fr-FR" sz="12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200" b="0" i="0" kern="1200" dirty="0">
                          <a:solidFill>
                            <a:schemeClr val="dk1"/>
                          </a:solidFill>
                          <a:effectLst/>
                          <a:latin typeface="+mn-lt"/>
                          <a:ea typeface="+mn-ea"/>
                          <a:cs typeface="+mn-cs"/>
                        </a:rPr>
                        <a:t>2025/03/31</a:t>
                      </a:r>
                      <a:endParaRPr lang="fr-FR" sz="1200" dirty="0">
                        <a:latin typeface="+mj-lt"/>
                      </a:endParaRPr>
                    </a:p>
                  </a:txBody>
                  <a:tcPr marL="121920" marR="121920" marT="60960" marB="60960"/>
                </a:tc>
                <a:extLst>
                  <a:ext uri="{0D108BD9-81ED-4DB2-BD59-A6C34878D82A}">
                    <a16:rowId xmlns:a16="http://schemas.microsoft.com/office/drawing/2014/main" val="10003"/>
                  </a:ext>
                </a:extLst>
              </a:tr>
            </a:tbl>
          </a:graphicData>
        </a:graphic>
      </p:graphicFrame>
      <p:pic>
        <p:nvPicPr>
          <p:cNvPr id="11" name="Image 10">
            <a:extLst>
              <a:ext uri="{FF2B5EF4-FFF2-40B4-BE49-F238E27FC236}">
                <a16:creationId xmlns:a16="http://schemas.microsoft.com/office/drawing/2014/main" id="{B3888164-6298-A048-CE92-4DF5BF098C3A}"/>
              </a:ext>
            </a:extLst>
          </p:cNvPr>
          <p:cNvPicPr>
            <a:picLocks noChangeAspect="1"/>
          </p:cNvPicPr>
          <p:nvPr/>
        </p:nvPicPr>
        <p:blipFill>
          <a:blip r:embed="rId3"/>
          <a:stretch>
            <a:fillRect/>
          </a:stretch>
        </p:blipFill>
        <p:spPr>
          <a:xfrm rot="20912526">
            <a:off x="1575577" y="2985860"/>
            <a:ext cx="1905291" cy="1884787"/>
          </a:xfrm>
          <a:prstGeom prst="rect">
            <a:avLst/>
          </a:prstGeom>
          <a:effectLst>
            <a:outerShdw blurRad="50800" dist="127000" dir="18900000" algn="bl" rotWithShape="0">
              <a:prstClr val="black">
                <a:alpha val="40000"/>
              </a:prstClr>
            </a:outerShdw>
            <a:softEdge rad="0"/>
          </a:effectLst>
        </p:spPr>
      </p:pic>
      <p:sp>
        <p:nvSpPr>
          <p:cNvPr id="12" name="Rectangle 11">
            <a:extLst>
              <a:ext uri="{FF2B5EF4-FFF2-40B4-BE49-F238E27FC236}">
                <a16:creationId xmlns:a16="http://schemas.microsoft.com/office/drawing/2014/main" id="{0A355E4C-99D7-5B88-7F3A-E137AEA4960D}"/>
              </a:ext>
            </a:extLst>
          </p:cNvPr>
          <p:cNvSpPr/>
          <p:nvPr/>
        </p:nvSpPr>
        <p:spPr>
          <a:xfrm>
            <a:off x="3717150" y="4227878"/>
            <a:ext cx="5040770" cy="307777"/>
          </a:xfrm>
          <a:prstGeom prst="rect">
            <a:avLst/>
          </a:prstGeom>
        </p:spPr>
        <p:txBody>
          <a:bodyPr wrap="square">
            <a:spAutoFit/>
          </a:bodyPr>
          <a:lstStyle/>
          <a:p>
            <a:r>
              <a:rPr lang="en-US" sz="1400" dirty="0"/>
              <a:t>The report on the first period was written in December 2022</a:t>
            </a:r>
            <a:endParaRPr lang="fr-FR" sz="1400" dirty="0"/>
          </a:p>
        </p:txBody>
      </p:sp>
    </p:spTree>
    <p:extLst>
      <p:ext uri="{BB962C8B-B14F-4D97-AF65-F5344CB8AC3E}">
        <p14:creationId xmlns:p14="http://schemas.microsoft.com/office/powerpoint/2010/main" val="2466552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dirty="0"/>
              <a:t>Thanks for your attention! </a:t>
            </a:r>
            <a:endParaRPr lang="en-GB" dirty="0"/>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2nd Annual Meeting – 9-10 May 2023</a:t>
            </a:r>
            <a:endParaRPr lang="en-US" dirty="0"/>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dirty="0"/>
              <a:t>Image Source: CERN</a:t>
            </a:r>
            <a:endParaRPr lang="en-GB" sz="1400" i="1" dirty="0"/>
          </a:p>
        </p:txBody>
      </p:sp>
    </p:spTree>
    <p:extLst>
      <p:ext uri="{BB962C8B-B14F-4D97-AF65-F5344CB8AC3E}">
        <p14:creationId xmlns:p14="http://schemas.microsoft.com/office/powerpoint/2010/main" val="72409165"/>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0</TotalTime>
  <Words>636</Words>
  <Application>Microsoft Office PowerPoint</Application>
  <PresentationFormat>Affichage à l'écran (16:9)</PresentationFormat>
  <Paragraphs>104</Paragraphs>
  <Slides>5</Slides>
  <Notes>4</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5</vt:i4>
      </vt:variant>
    </vt:vector>
  </HeadingPairs>
  <TitlesOfParts>
    <vt:vector size="8" baseType="lpstr">
      <vt:lpstr>Arial</vt:lpstr>
      <vt:lpstr>Calibri</vt:lpstr>
      <vt:lpstr>CERN2Corporate16-9</vt:lpstr>
      <vt:lpstr>WP07-JRA3, Cumulative radiation effects on electronics - Overview of WP7</vt:lpstr>
      <vt:lpstr>WP7 members </vt:lpstr>
      <vt:lpstr>WP7 structure </vt:lpstr>
      <vt:lpstr>WP7 milestones, deliverables and reports</vt:lpstr>
      <vt:lpstr>Thanks for your attention!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Vincent Girones</cp:lastModifiedBy>
  <cp:revision>498</cp:revision>
  <dcterms:created xsi:type="dcterms:W3CDTF">2016-04-26T16:44:32Z</dcterms:created>
  <dcterms:modified xsi:type="dcterms:W3CDTF">2023-05-05T09:25:28Z</dcterms:modified>
</cp:coreProperties>
</file>