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1"/>
  </p:notesMasterIdLst>
  <p:sldIdLst>
    <p:sldId id="257" r:id="rId2"/>
    <p:sldId id="308" r:id="rId3"/>
    <p:sldId id="276" r:id="rId4"/>
    <p:sldId id="290" r:id="rId5"/>
    <p:sldId id="292" r:id="rId6"/>
    <p:sldId id="326" r:id="rId7"/>
    <p:sldId id="305" r:id="rId8"/>
    <p:sldId id="304" r:id="rId9"/>
    <p:sldId id="291" r:id="rId10"/>
    <p:sldId id="300" r:id="rId11"/>
    <p:sldId id="312" r:id="rId12"/>
    <p:sldId id="324" r:id="rId13"/>
    <p:sldId id="313" r:id="rId14"/>
    <p:sldId id="317" r:id="rId15"/>
    <p:sldId id="322" r:id="rId16"/>
    <p:sldId id="323" r:id="rId17"/>
    <p:sldId id="307" r:id="rId18"/>
    <p:sldId id="275" r:id="rId19"/>
    <p:sldId id="280" r:id="rId20"/>
    <p:sldId id="277" r:id="rId21"/>
    <p:sldId id="318" r:id="rId22"/>
    <p:sldId id="320" r:id="rId23"/>
    <p:sldId id="273" r:id="rId24"/>
    <p:sldId id="294" r:id="rId25"/>
    <p:sldId id="283" r:id="rId26"/>
    <p:sldId id="314" r:id="rId27"/>
    <p:sldId id="271" r:id="rId28"/>
    <p:sldId id="272" r:id="rId29"/>
    <p:sldId id="259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C377B"/>
    <a:srgbClr val="DC3CB2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82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346" y="7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09/05/2023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/radnext-2023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2800" b="1" dirty="0"/>
              <a:t>WP10-TA</a:t>
            </a:r>
            <a:br>
              <a:rPr lang="en-US" sz="2800" b="1" dirty="0"/>
            </a:br>
            <a:r>
              <a:rPr lang="en-US" sz="2800" b="1" dirty="0"/>
              <a:t>Laser-driven particle beams at CLPU</a:t>
            </a:r>
            <a:endParaRPr lang="en-GB" sz="2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652278"/>
            <a:ext cx="5706777" cy="314740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/>
              <a:t>José-Manuel Álvarez on behalf of CLPU team</a:t>
            </a:r>
          </a:p>
          <a:p>
            <a:r>
              <a:rPr lang="en-GB" sz="6200" dirty="0"/>
              <a:t>RADNEXT 2</a:t>
            </a:r>
            <a:r>
              <a:rPr lang="en-GB" sz="6200" baseline="30000" dirty="0"/>
              <a:t>nd</a:t>
            </a:r>
            <a:r>
              <a:rPr lang="en-GB" sz="6200" dirty="0"/>
              <a:t> Annual Meeting 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9-10 May 2023</a:t>
            </a:r>
          </a:p>
          <a:p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  <a:hlinkClick r:id="rId2"/>
              </a:rPr>
              <a:t>https://indico.cern.ch/e/radnext-2023</a:t>
            </a:r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</a:rPr>
              <a:t>  </a:t>
            </a:r>
            <a:endParaRPr lang="en-GB" sz="64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63227"/>
            <a:ext cx="3968954" cy="577880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1EDB1511-172B-7541-B812-94EA8C6DE9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813" y="3477265"/>
            <a:ext cx="2390376" cy="74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1103" y="818263"/>
            <a:ext cx="4792897" cy="26590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0" y="940744"/>
            <a:ext cx="4792897" cy="3267416"/>
          </a:xfrm>
          <a:prstGeom prst="rect">
            <a:avLst/>
          </a:prstGeom>
        </p:spPr>
      </p:pic>
      <p:sp>
        <p:nvSpPr>
          <p:cNvPr id="7" name="9 Rectángulo"/>
          <p:cNvSpPr/>
          <p:nvPr/>
        </p:nvSpPr>
        <p:spPr>
          <a:xfrm>
            <a:off x="1828181" y="2156813"/>
            <a:ext cx="28239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T. Liang et al., 2016</a:t>
            </a:r>
          </a:p>
        </p:txBody>
      </p:sp>
      <p:sp>
        <p:nvSpPr>
          <p:cNvPr id="8" name="9 Rectángulo"/>
          <p:cNvSpPr/>
          <p:nvPr/>
        </p:nvSpPr>
        <p:spPr>
          <a:xfrm>
            <a:off x="715535" y="4216608"/>
            <a:ext cx="40881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A </a:t>
            </a:r>
            <a:r>
              <a:rPr lang="en-US" sz="1200" dirty="0" err="1"/>
              <a:t>Maxwellian</a:t>
            </a:r>
            <a:r>
              <a:rPr lang="en-US" sz="1200" dirty="0"/>
              <a:t> fit yields a characteristic slope of T=2.1MeV</a:t>
            </a:r>
          </a:p>
        </p:txBody>
      </p:sp>
      <p:sp>
        <p:nvSpPr>
          <p:cNvPr id="10" name="Título 2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s-ES" dirty="0" err="1"/>
              <a:t>Electrons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solid</a:t>
            </a:r>
            <a:r>
              <a:rPr lang="es-ES" dirty="0"/>
              <a:t> targets</a:t>
            </a:r>
          </a:p>
        </p:txBody>
      </p:sp>
    </p:spTree>
    <p:extLst>
      <p:ext uri="{BB962C8B-B14F-4D97-AF65-F5344CB8AC3E}">
        <p14:creationId xmlns:p14="http://schemas.microsoft.com/office/powerpoint/2010/main" val="2770184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grpSp>
        <p:nvGrpSpPr>
          <p:cNvPr id="7" name="Agrupar 8"/>
          <p:cNvGrpSpPr/>
          <p:nvPr/>
        </p:nvGrpSpPr>
        <p:grpSpPr>
          <a:xfrm>
            <a:off x="789990" y="756523"/>
            <a:ext cx="2433220" cy="2718910"/>
            <a:chOff x="66675" y="1892300"/>
            <a:chExt cx="3975814" cy="3962886"/>
          </a:xfrm>
        </p:grpSpPr>
        <p:pic>
          <p:nvPicPr>
            <p:cNvPr id="8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675" y="1892300"/>
              <a:ext cx="3975814" cy="3352800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333128" y="5362743"/>
              <a:ext cx="3517310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/>
                <a:t>Electron acceleration from a gas jet. </a:t>
              </a:r>
            </a:p>
            <a:p>
              <a:pPr algn="ctr"/>
              <a:r>
                <a:rPr lang="en-US" sz="1000" dirty="0"/>
                <a:t>Image from Rev. in </a:t>
              </a:r>
              <a:r>
                <a:rPr lang="en-US" sz="1000" dirty="0" err="1"/>
                <a:t>Mut</a:t>
              </a:r>
              <a:r>
                <a:rPr lang="en-US" sz="1000" dirty="0"/>
                <a:t>. Res. 704 (1-3), 142, 2010 </a:t>
              </a:r>
              <a:endParaRPr lang="es-ES" sz="1000" dirty="0"/>
            </a:p>
          </p:txBody>
        </p:sp>
      </p:grpSp>
      <p:pic>
        <p:nvPicPr>
          <p:cNvPr id="6" name="Imagen 1">
            <a:extLst>
              <a:ext uri="{FF2B5EF4-FFF2-40B4-BE49-F238E27FC236}">
                <a16:creationId xmlns:a16="http://schemas.microsoft.com/office/drawing/2014/main" id="{7BD91A4E-D17E-5B44-CE17-415C7692C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2015" y="0"/>
            <a:ext cx="5411985" cy="456901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100410E-500D-0045-2C21-C80D6CDE9781}"/>
              </a:ext>
            </a:extLst>
          </p:cNvPr>
          <p:cNvSpPr txBox="1"/>
          <p:nvPr/>
        </p:nvSpPr>
        <p:spPr>
          <a:xfrm>
            <a:off x="0" y="3823316"/>
            <a:ext cx="4013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 algn="just">
              <a:buNone/>
            </a:pPr>
            <a:r>
              <a:rPr lang="en-US" sz="1200" dirty="0"/>
              <a:t>Data is based on 50+ publications on LWFA during the last 15-20 years from </a:t>
            </a:r>
            <a:r>
              <a:rPr lang="en-US" sz="1200" i="1" dirty="0"/>
              <a:t>Wenz, J., &amp; </a:t>
            </a:r>
            <a:r>
              <a:rPr lang="en-US" sz="1200" i="1" dirty="0" err="1"/>
              <a:t>Karsch</a:t>
            </a:r>
            <a:r>
              <a:rPr lang="en-US" sz="1200" i="1" dirty="0"/>
              <a:t>, S. (2020). Physics of Laser-Wakefield Accelerators (LWFA). </a:t>
            </a:r>
            <a:r>
              <a:rPr lang="en-US" sz="1200" i="1" dirty="0" err="1"/>
              <a:t>arXiv</a:t>
            </a:r>
            <a:r>
              <a:rPr lang="en-US" sz="1200" i="1" dirty="0"/>
              <a:t>: Accelerator Physics.</a:t>
            </a:r>
            <a:endParaRPr lang="en-GB" sz="1200" dirty="0"/>
          </a:p>
        </p:txBody>
      </p:sp>
      <p:sp>
        <p:nvSpPr>
          <p:cNvPr id="17" name="Título 2">
            <a:extLst>
              <a:ext uri="{FF2B5EF4-FFF2-40B4-BE49-F238E27FC236}">
                <a16:creationId xmlns:a16="http://schemas.microsoft.com/office/drawing/2014/main" id="{D60A8C6D-24C8-CF89-6433-BC064CE16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279" y="0"/>
            <a:ext cx="8226854" cy="705332"/>
          </a:xfrm>
        </p:spPr>
        <p:txBody>
          <a:bodyPr>
            <a:normAutofit/>
          </a:bodyPr>
          <a:lstStyle/>
          <a:p>
            <a:r>
              <a:rPr lang="es-ES" sz="2000" dirty="0"/>
              <a:t>Laser Wakefield </a:t>
            </a:r>
            <a:r>
              <a:rPr lang="es-ES" sz="2000" dirty="0" err="1"/>
              <a:t>Acceleration</a:t>
            </a:r>
            <a:r>
              <a:rPr lang="es-ES" sz="2000" dirty="0"/>
              <a:t> - LWFA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3E67D9-4ED4-6B28-FE36-B667F24C4E2E}"/>
              </a:ext>
            </a:extLst>
          </p:cNvPr>
          <p:cNvSpPr txBox="1"/>
          <p:nvPr/>
        </p:nvSpPr>
        <p:spPr>
          <a:xfrm>
            <a:off x="3732015" y="4478904"/>
            <a:ext cx="51138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200" dirty="0"/>
              <a:t>Experimental results for electron peak energy and charge.</a:t>
            </a:r>
          </a:p>
        </p:txBody>
      </p:sp>
    </p:spTree>
    <p:extLst>
      <p:ext uri="{BB962C8B-B14F-4D97-AF65-F5344CB8AC3E}">
        <p14:creationId xmlns:p14="http://schemas.microsoft.com/office/powerpoint/2010/main" val="2154576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grpSp>
        <p:nvGrpSpPr>
          <p:cNvPr id="7" name="Agrupar 8"/>
          <p:cNvGrpSpPr/>
          <p:nvPr/>
        </p:nvGrpSpPr>
        <p:grpSpPr>
          <a:xfrm>
            <a:off x="789990" y="756523"/>
            <a:ext cx="2433220" cy="2718910"/>
            <a:chOff x="66675" y="1892300"/>
            <a:chExt cx="3975814" cy="3962886"/>
          </a:xfrm>
        </p:grpSpPr>
        <p:pic>
          <p:nvPicPr>
            <p:cNvPr id="8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675" y="1892300"/>
              <a:ext cx="3975814" cy="3352800"/>
            </a:xfrm>
            <a:prstGeom prst="rect">
              <a:avLst/>
            </a:prstGeom>
          </p:spPr>
        </p:pic>
        <p:sp>
          <p:nvSpPr>
            <p:cNvPr id="9" name="Rectángulo 8"/>
            <p:cNvSpPr/>
            <p:nvPr/>
          </p:nvSpPr>
          <p:spPr>
            <a:xfrm>
              <a:off x="333128" y="5362743"/>
              <a:ext cx="3517310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/>
                <a:t>Electron acceleration from a gas jet. </a:t>
              </a:r>
            </a:p>
            <a:p>
              <a:pPr algn="ctr"/>
              <a:r>
                <a:rPr lang="en-US" sz="1000" dirty="0"/>
                <a:t>Image from Rev. in </a:t>
              </a:r>
              <a:r>
                <a:rPr lang="en-US" sz="1000" dirty="0" err="1"/>
                <a:t>Mut</a:t>
              </a:r>
              <a:r>
                <a:rPr lang="en-US" sz="1000" dirty="0"/>
                <a:t>. Res. 704 (1-3), 142, 2010 </a:t>
              </a:r>
              <a:endParaRPr lang="es-ES" sz="1000" dirty="0"/>
            </a:p>
          </p:txBody>
        </p:sp>
      </p:grpSp>
      <p:pic>
        <p:nvPicPr>
          <p:cNvPr id="6" name="Imagen 1">
            <a:extLst>
              <a:ext uri="{FF2B5EF4-FFF2-40B4-BE49-F238E27FC236}">
                <a16:creationId xmlns:a16="http://schemas.microsoft.com/office/drawing/2014/main" id="{7BD91A4E-D17E-5B44-CE17-415C7692C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2015" y="0"/>
            <a:ext cx="5411985" cy="456901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100410E-500D-0045-2C21-C80D6CDE9781}"/>
              </a:ext>
            </a:extLst>
          </p:cNvPr>
          <p:cNvSpPr txBox="1"/>
          <p:nvPr/>
        </p:nvSpPr>
        <p:spPr>
          <a:xfrm>
            <a:off x="0" y="3823316"/>
            <a:ext cx="4013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 algn="just">
              <a:buNone/>
            </a:pPr>
            <a:r>
              <a:rPr lang="en-US" sz="1200" dirty="0"/>
              <a:t>Data is based on 50+ publications on LWFA during the last 15-20 years from </a:t>
            </a:r>
            <a:r>
              <a:rPr lang="en-US" sz="1200" i="1" dirty="0"/>
              <a:t>Wenz, J., &amp; </a:t>
            </a:r>
            <a:r>
              <a:rPr lang="en-US" sz="1200" i="1" dirty="0" err="1"/>
              <a:t>Karsch</a:t>
            </a:r>
            <a:r>
              <a:rPr lang="en-US" sz="1200" i="1" dirty="0"/>
              <a:t>, S. (2020). Physics of Laser-Wakefield Accelerators (LWFA). </a:t>
            </a:r>
            <a:r>
              <a:rPr lang="en-US" sz="1200" i="1" dirty="0" err="1"/>
              <a:t>arXiv</a:t>
            </a:r>
            <a:r>
              <a:rPr lang="en-US" sz="1200" i="1" dirty="0"/>
              <a:t>: Accelerator Physics.</a:t>
            </a:r>
            <a:endParaRPr lang="en-GB" sz="1200" dirty="0"/>
          </a:p>
        </p:txBody>
      </p:sp>
      <p:sp>
        <p:nvSpPr>
          <p:cNvPr id="17" name="Título 2">
            <a:extLst>
              <a:ext uri="{FF2B5EF4-FFF2-40B4-BE49-F238E27FC236}">
                <a16:creationId xmlns:a16="http://schemas.microsoft.com/office/drawing/2014/main" id="{D60A8C6D-24C8-CF89-6433-BC064CE16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279" y="0"/>
            <a:ext cx="8226854" cy="705332"/>
          </a:xfrm>
        </p:spPr>
        <p:txBody>
          <a:bodyPr>
            <a:normAutofit/>
          </a:bodyPr>
          <a:lstStyle/>
          <a:p>
            <a:r>
              <a:rPr lang="es-ES" sz="2000" dirty="0"/>
              <a:t>Laser Wakefield </a:t>
            </a:r>
            <a:r>
              <a:rPr lang="es-ES" sz="2000" dirty="0" err="1"/>
              <a:t>Acceleration</a:t>
            </a:r>
            <a:r>
              <a:rPr lang="es-ES" sz="2000" dirty="0"/>
              <a:t> - LWFA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3E67D9-4ED4-6B28-FE36-B667F24C4E2E}"/>
              </a:ext>
            </a:extLst>
          </p:cNvPr>
          <p:cNvSpPr txBox="1"/>
          <p:nvPr/>
        </p:nvSpPr>
        <p:spPr>
          <a:xfrm>
            <a:off x="3732015" y="4478904"/>
            <a:ext cx="51138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200" dirty="0"/>
              <a:t>Experimental results for electron peak energy and charge.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B14776-5FE5-EEDF-FB0E-FEBB06EAC7D3}"/>
              </a:ext>
            </a:extLst>
          </p:cNvPr>
          <p:cNvSpPr txBox="1"/>
          <p:nvPr/>
        </p:nvSpPr>
        <p:spPr>
          <a:xfrm>
            <a:off x="1842347" y="1989668"/>
            <a:ext cx="6047817" cy="160043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400" dirty="0">
                <a:latin typeface="+mj-lt"/>
                <a:ea typeface="+mj-ea"/>
                <a:cs typeface="+mj-cs"/>
              </a:rPr>
              <a:t>Laser </a:t>
            </a:r>
            <a:r>
              <a:rPr lang="en-US" sz="1400" dirty="0" err="1">
                <a:latin typeface="+mj-lt"/>
                <a:ea typeface="+mj-ea"/>
                <a:cs typeface="+mj-cs"/>
              </a:rPr>
              <a:t>wakefield</a:t>
            </a:r>
            <a:r>
              <a:rPr lang="en-US" sz="1400" dirty="0">
                <a:latin typeface="+mj-lt"/>
                <a:ea typeface="+mj-ea"/>
                <a:cs typeface="+mj-cs"/>
              </a:rPr>
              <a:t> accelerator is one of the plasma acceleration schemes that underpins the </a:t>
            </a:r>
            <a:r>
              <a:rPr lang="en-US" sz="1400" dirty="0" err="1">
                <a:latin typeface="+mj-lt"/>
                <a:ea typeface="+mj-ea"/>
                <a:cs typeface="+mj-cs"/>
              </a:rPr>
              <a:t>EuPRAXIA</a:t>
            </a:r>
            <a:r>
              <a:rPr lang="en-US" sz="1400" dirty="0">
                <a:latin typeface="+mj-lt"/>
                <a:ea typeface="+mj-ea"/>
                <a:cs typeface="+mj-cs"/>
              </a:rPr>
              <a:t> project.</a:t>
            </a:r>
          </a:p>
          <a:p>
            <a:pPr algn="ctr">
              <a:spcBef>
                <a:spcPct val="0"/>
              </a:spcBef>
            </a:pPr>
            <a:endParaRPr lang="en-US" sz="1400" dirty="0"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endParaRPr lang="en-US" sz="1400" dirty="0"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endParaRPr lang="en-US" sz="1400" dirty="0"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en-US" sz="1400" dirty="0" err="1">
                <a:latin typeface="+mj-lt"/>
                <a:ea typeface="+mj-ea"/>
                <a:cs typeface="+mj-cs"/>
              </a:rPr>
              <a:t>EuPRAXIA</a:t>
            </a:r>
            <a:r>
              <a:rPr lang="en-US" sz="1400" dirty="0">
                <a:latin typeface="+mj-lt"/>
                <a:ea typeface="+mj-ea"/>
                <a:cs typeface="+mj-cs"/>
              </a:rPr>
              <a:t> envisions a beam energy of 1 to 5 </a:t>
            </a:r>
            <a:r>
              <a:rPr lang="en-US" sz="1400" dirty="0" err="1">
                <a:latin typeface="+mj-lt"/>
                <a:ea typeface="+mj-ea"/>
                <a:cs typeface="+mj-cs"/>
              </a:rPr>
              <a:t>gigaelectronvolts</a:t>
            </a:r>
            <a:r>
              <a:rPr lang="en-US" sz="1400" dirty="0">
                <a:latin typeface="+mj-lt"/>
                <a:ea typeface="+mj-ea"/>
                <a:cs typeface="+mj-cs"/>
              </a:rPr>
              <a:t> (GeV) and a beam quality (single pulse) equivalent to present RF-based </a:t>
            </a:r>
            <a:r>
              <a:rPr lang="en-US" sz="1400" dirty="0" err="1">
                <a:latin typeface="+mj-lt"/>
                <a:ea typeface="+mj-ea"/>
                <a:cs typeface="+mj-cs"/>
              </a:rPr>
              <a:t>linacs</a:t>
            </a:r>
            <a:r>
              <a:rPr lang="en-US" sz="1400" dirty="0">
                <a:latin typeface="+mj-lt"/>
                <a:ea typeface="+mj-ea"/>
                <a:cs typeface="+mj-cs"/>
              </a:rPr>
              <a:t>.</a:t>
            </a:r>
            <a:endParaRPr lang="es-ES" sz="1400" dirty="0"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5007053-9AEE-B0D5-EA20-408CA110A4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7775" y="2498260"/>
            <a:ext cx="1216959" cy="52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108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/>
              <a:t>Applications - Space radiation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grpSp>
        <p:nvGrpSpPr>
          <p:cNvPr id="3" name="Agrupar 5">
            <a:extLst>
              <a:ext uri="{FF2B5EF4-FFF2-40B4-BE49-F238E27FC236}">
                <a16:creationId xmlns:a16="http://schemas.microsoft.com/office/drawing/2014/main" id="{0CC93FA7-079A-5C06-9476-784CC1A5B5A9}"/>
              </a:ext>
            </a:extLst>
          </p:cNvPr>
          <p:cNvGrpSpPr/>
          <p:nvPr/>
        </p:nvGrpSpPr>
        <p:grpSpPr>
          <a:xfrm>
            <a:off x="1554480" y="1118051"/>
            <a:ext cx="5870787" cy="3586233"/>
            <a:chOff x="0" y="762000"/>
            <a:chExt cx="9144000" cy="5791200"/>
          </a:xfrm>
        </p:grpSpPr>
        <p:pic>
          <p:nvPicPr>
            <p:cNvPr id="6" name="Picture 10" descr="magfield">
              <a:extLst>
                <a:ext uri="{FF2B5EF4-FFF2-40B4-BE49-F238E27FC236}">
                  <a16:creationId xmlns:a16="http://schemas.microsoft.com/office/drawing/2014/main" id="{DDC225ED-8D4F-2BE2-2942-FA36D1A6F0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62000"/>
              <a:ext cx="9144000" cy="579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14">
              <a:extLst>
                <a:ext uri="{FF2B5EF4-FFF2-40B4-BE49-F238E27FC236}">
                  <a16:creationId xmlns:a16="http://schemas.microsoft.com/office/drawing/2014/main" id="{B61F3D84-8EA1-B364-2EC7-ECE021B14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800" y="5181600"/>
              <a:ext cx="4079782" cy="497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s-ES" sz="1400" b="1" dirty="0" err="1">
                  <a:solidFill>
                    <a:schemeClr val="bg1"/>
                  </a:solidFill>
                </a:rPr>
                <a:t>Trapped</a:t>
              </a:r>
              <a:r>
                <a:rPr lang="es-ES" sz="1400" b="1" dirty="0">
                  <a:solidFill>
                    <a:schemeClr val="bg1"/>
                  </a:solidFill>
                </a:rPr>
                <a:t> </a:t>
              </a:r>
              <a:r>
                <a:rPr lang="es-ES" sz="1400" b="1" dirty="0" err="1">
                  <a:solidFill>
                    <a:schemeClr val="bg1"/>
                  </a:solidFill>
                </a:rPr>
                <a:t>protons</a:t>
              </a:r>
              <a:r>
                <a:rPr lang="es-ES" sz="1400" b="1" dirty="0">
                  <a:solidFill>
                    <a:schemeClr val="bg1"/>
                  </a:solidFill>
                </a:rPr>
                <a:t> &amp; </a:t>
              </a:r>
              <a:r>
                <a:rPr lang="es-ES" sz="1400" b="1" dirty="0" err="1">
                  <a:solidFill>
                    <a:schemeClr val="bg1"/>
                  </a:solidFill>
                </a:rPr>
                <a:t>electrons</a:t>
              </a:r>
              <a:endParaRPr lang="es-E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E801D9C8-B05C-FAAE-CD9F-90B041969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799" y="2895599"/>
              <a:ext cx="2743200" cy="1393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Solar flares: </a:t>
              </a:r>
            </a:p>
            <a:p>
              <a:r>
                <a:rPr lang="en-US" sz="1600" b="1" dirty="0">
                  <a:solidFill>
                    <a:schemeClr val="bg1"/>
                  </a:solidFill>
                </a:rPr>
                <a:t>photons, </a:t>
              </a:r>
            </a:p>
            <a:p>
              <a:r>
                <a:rPr lang="en-US" sz="1600" b="1" dirty="0">
                  <a:solidFill>
                    <a:schemeClr val="bg1"/>
                  </a:solidFill>
                </a:rPr>
                <a:t>charged particles</a:t>
              </a:r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3428F624-3EE5-7738-4F1B-B2C1D761BA38}"/>
                </a:ext>
              </a:extLst>
            </p:cNvPr>
            <p:cNvSpPr/>
            <p:nvPr/>
          </p:nvSpPr>
          <p:spPr>
            <a:xfrm>
              <a:off x="5153691" y="1733549"/>
              <a:ext cx="3813429" cy="546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Van Allen radiation belt</a:t>
              </a:r>
            </a:p>
          </p:txBody>
        </p:sp>
      </p:grpSp>
      <p:grpSp>
        <p:nvGrpSpPr>
          <p:cNvPr id="10" name="Agrupar 11">
            <a:extLst>
              <a:ext uri="{FF2B5EF4-FFF2-40B4-BE49-F238E27FC236}">
                <a16:creationId xmlns:a16="http://schemas.microsoft.com/office/drawing/2014/main" id="{9A1513B4-6E51-31BD-63F8-3DADEECAB8B7}"/>
              </a:ext>
            </a:extLst>
          </p:cNvPr>
          <p:cNvGrpSpPr/>
          <p:nvPr/>
        </p:nvGrpSpPr>
        <p:grpSpPr>
          <a:xfrm>
            <a:off x="2223893" y="757503"/>
            <a:ext cx="4815170" cy="914473"/>
            <a:chOff x="1257642" y="3940681"/>
            <a:chExt cx="6692900" cy="1510869"/>
          </a:xfrm>
        </p:grpSpPr>
        <p:pic>
          <p:nvPicPr>
            <p:cNvPr id="11" name="Imagen 12">
              <a:extLst>
                <a:ext uri="{FF2B5EF4-FFF2-40B4-BE49-F238E27FC236}">
                  <a16:creationId xmlns:a16="http://schemas.microsoft.com/office/drawing/2014/main" id="{956D7DAA-2D3C-20EC-7CD0-2F23C9300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7642" y="3940681"/>
              <a:ext cx="6692900" cy="1473200"/>
            </a:xfrm>
            <a:prstGeom prst="rect">
              <a:avLst/>
            </a:prstGeom>
          </p:spPr>
        </p:pic>
        <p:pic>
          <p:nvPicPr>
            <p:cNvPr id="12" name="Imagen 13" descr="42_digital_logo_dark_blue_sign_A.png">
              <a:extLst>
                <a:ext uri="{FF2B5EF4-FFF2-40B4-BE49-F238E27FC236}">
                  <a16:creationId xmlns:a16="http://schemas.microsoft.com/office/drawing/2014/main" id="{AA5DFCA8-46F2-42D9-0505-B6407E126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7642" y="4604910"/>
              <a:ext cx="1333158" cy="846640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6FB0145-388D-6671-24BF-5006D456AD32}"/>
              </a:ext>
            </a:extLst>
          </p:cNvPr>
          <p:cNvSpPr txBox="1"/>
          <p:nvPr/>
        </p:nvSpPr>
        <p:spPr>
          <a:xfrm>
            <a:off x="5519389" y="1402955"/>
            <a:ext cx="154093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B. </a:t>
            </a:r>
            <a:r>
              <a:rPr lang="en-US" sz="1000" dirty="0" err="1"/>
              <a:t>Hidding</a:t>
            </a:r>
            <a:r>
              <a:rPr lang="en-US" sz="1000" dirty="0"/>
              <a:t> et al, (2013)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3314780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b="1" dirty="0"/>
              <a:t>Applications - Space radiation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25F078-5FF0-EDFC-6571-47326B0E7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36" y="1029579"/>
            <a:ext cx="3812875" cy="3057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3 Rectángulo">
            <a:extLst>
              <a:ext uri="{FF2B5EF4-FFF2-40B4-BE49-F238E27FC236}">
                <a16:creationId xmlns:a16="http://schemas.microsoft.com/office/drawing/2014/main" id="{2EE3DF6D-3F90-52D5-B707-981B38CCE85A}"/>
              </a:ext>
            </a:extLst>
          </p:cNvPr>
          <p:cNvSpPr/>
          <p:nvPr/>
        </p:nvSpPr>
        <p:spPr>
          <a:xfrm>
            <a:off x="4603229" y="3948930"/>
            <a:ext cx="408357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Trebuchet MS" pitchFamily="-110" charset="0"/>
                <a:ea typeface="ＭＳ Ｐゴシック" pitchFamily="-110" charset="-128"/>
                <a:cs typeface="ＭＳ Ｐゴシック" pitchFamily="-110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Trebuchet MS" pitchFamily="-110" charset="0"/>
                <a:ea typeface="ＭＳ Ｐゴシック" pitchFamily="-110" charset="-128"/>
                <a:cs typeface="ＭＳ Ｐゴシック" pitchFamily="-110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Trebuchet MS" pitchFamily="-110" charset="0"/>
                <a:ea typeface="ＭＳ Ｐゴシック" pitchFamily="-110" charset="-128"/>
                <a:cs typeface="ＭＳ Ｐゴシック" pitchFamily="-110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Trebuchet MS" pitchFamily="-110" charset="0"/>
                <a:ea typeface="ＭＳ Ｐゴシック" pitchFamily="-110" charset="-128"/>
                <a:cs typeface="ＭＳ Ｐゴシック" pitchFamily="-110" charset="-128"/>
              </a:defRPr>
            </a:lvl9pPr>
          </a:lstStyle>
          <a:p>
            <a:pPr algn="ctr"/>
            <a:r>
              <a:rPr lang="en-US" sz="1200" dirty="0" err="1"/>
              <a:t>Schimmerling</a:t>
            </a:r>
            <a:r>
              <a:rPr lang="en-US" sz="1200" dirty="0"/>
              <a:t>,.W and Curtis, S.B, NASA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643157-D4A5-C539-E24A-64A9C6977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954" y="1139525"/>
            <a:ext cx="4251846" cy="28094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279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b="1" dirty="0"/>
              <a:t>Applications - Space radiation</a:t>
            </a:r>
            <a:endParaRPr lang="en-GB" dirty="0"/>
          </a:p>
        </p:txBody>
      </p:sp>
      <p:sp>
        <p:nvSpPr>
          <p:cNvPr id="2" name="3 Rectángulo">
            <a:extLst>
              <a:ext uri="{FF2B5EF4-FFF2-40B4-BE49-F238E27FC236}">
                <a16:creationId xmlns:a16="http://schemas.microsoft.com/office/drawing/2014/main" id="{3891D5E2-F7E8-8922-89EC-3C407BFE099F}"/>
              </a:ext>
            </a:extLst>
          </p:cNvPr>
          <p:cNvSpPr/>
          <p:nvPr/>
        </p:nvSpPr>
        <p:spPr>
          <a:xfrm>
            <a:off x="0" y="77822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Trapped Particles Environment : Electron</a:t>
            </a:r>
          </a:p>
        </p:txBody>
      </p:sp>
      <p:pic>
        <p:nvPicPr>
          <p:cNvPr id="6" name="Picture 4" descr="C:\Users\Radiacion\Desktop\TrappedElectronFluence.JPG">
            <a:extLst>
              <a:ext uri="{FF2B5EF4-FFF2-40B4-BE49-F238E27FC236}">
                <a16:creationId xmlns:a16="http://schemas.microsoft.com/office/drawing/2014/main" id="{18A430D2-8F21-88FD-CDF9-73B4EBBF7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035" y="1224105"/>
            <a:ext cx="3301929" cy="264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>
            <a:extLst>
              <a:ext uri="{FF2B5EF4-FFF2-40B4-BE49-F238E27FC236}">
                <a16:creationId xmlns:a16="http://schemas.microsoft.com/office/drawing/2014/main" id="{9CA26B96-ACFC-7468-E3C7-794F0A5EA51B}"/>
              </a:ext>
            </a:extLst>
          </p:cNvPr>
          <p:cNvSpPr/>
          <p:nvPr/>
        </p:nvSpPr>
        <p:spPr>
          <a:xfrm>
            <a:off x="646036" y="3895746"/>
            <a:ext cx="3765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S. </a:t>
            </a:r>
            <a:r>
              <a:rPr lang="en-US" sz="1200" dirty="0" err="1"/>
              <a:t>Samwel</a:t>
            </a:r>
            <a:r>
              <a:rPr lang="en-US" sz="1200" dirty="0"/>
              <a:t> et </a:t>
            </a:r>
            <a:r>
              <a:rPr lang="en-US" sz="1200" dirty="0" err="1"/>
              <a:t>al.,International</a:t>
            </a:r>
            <a:r>
              <a:rPr lang="en-US" sz="1200" dirty="0"/>
              <a:t> Journal of Astronomy and Astrophysics 01, 2006.</a:t>
            </a: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FB78F2C2-444D-49A9-A5EB-E6B3D1C94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992" y="1172206"/>
            <a:ext cx="4851008" cy="279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3 Rectángulo">
            <a:extLst>
              <a:ext uri="{FF2B5EF4-FFF2-40B4-BE49-F238E27FC236}">
                <a16:creationId xmlns:a16="http://schemas.microsoft.com/office/drawing/2014/main" id="{70386D83-1AE5-31EF-8D60-9D1544F1AE62}"/>
              </a:ext>
            </a:extLst>
          </p:cNvPr>
          <p:cNvSpPr/>
          <p:nvPr/>
        </p:nvSpPr>
        <p:spPr>
          <a:xfrm>
            <a:off x="4345361" y="3971293"/>
            <a:ext cx="49436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Reproduction of electron fluxes in the GPS orbit with laser-plasma-generated electron flux with T=0.65MeV. </a:t>
            </a:r>
            <a:r>
              <a:rPr lang="es-ES" sz="1200" dirty="0" err="1"/>
              <a:t>Hidding</a:t>
            </a:r>
            <a:r>
              <a:rPr lang="es-ES" sz="1200" dirty="0"/>
              <a:t> et al. (2013), </a:t>
            </a:r>
            <a:r>
              <a:rPr lang="en-US" sz="1200" dirty="0"/>
              <a:t>ESA NPI Activity 4000102854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65885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b="1" dirty="0"/>
              <a:t>Applications - Space radiation</a:t>
            </a:r>
            <a:endParaRPr lang="en-GB" dirty="0"/>
          </a:p>
        </p:txBody>
      </p:sp>
      <p:sp>
        <p:nvSpPr>
          <p:cNvPr id="6" name="8 Rectángulo">
            <a:extLst>
              <a:ext uri="{FF2B5EF4-FFF2-40B4-BE49-F238E27FC236}">
                <a16:creationId xmlns:a16="http://schemas.microsoft.com/office/drawing/2014/main" id="{651C225C-02B8-0AEF-1BEF-900328834D07}"/>
              </a:ext>
            </a:extLst>
          </p:cNvPr>
          <p:cNvSpPr/>
          <p:nvPr/>
        </p:nvSpPr>
        <p:spPr>
          <a:xfrm>
            <a:off x="4971936" y="4074962"/>
            <a:ext cx="32818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>
                <a:cs typeface="Arial" pitchFamily="34" charset="0"/>
              </a:rPr>
              <a:t>Hidding</a:t>
            </a:r>
            <a:r>
              <a:rPr lang="en-US" sz="1200" dirty="0">
                <a:cs typeface="Arial" pitchFamily="34" charset="0"/>
              </a:rPr>
              <a:t>, B., et al. Laser-plasma-based Space Radiation Reproduction in the Laboratory. Sci Rep 7, 42354 (2017).</a:t>
            </a:r>
            <a:endParaRPr lang="en-US" sz="1600" dirty="0"/>
          </a:p>
        </p:txBody>
      </p:sp>
      <p:sp>
        <p:nvSpPr>
          <p:cNvPr id="7" name="11 Rectángulo">
            <a:extLst>
              <a:ext uri="{FF2B5EF4-FFF2-40B4-BE49-F238E27FC236}">
                <a16:creationId xmlns:a16="http://schemas.microsoft.com/office/drawing/2014/main" id="{D457AB2D-E744-37A3-E83C-DB12CFED408F}"/>
              </a:ext>
            </a:extLst>
          </p:cNvPr>
          <p:cNvSpPr/>
          <p:nvPr/>
        </p:nvSpPr>
        <p:spPr>
          <a:xfrm>
            <a:off x="0" y="69600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Trapped Particles Environment : Proton</a:t>
            </a:r>
          </a:p>
        </p:txBody>
      </p:sp>
      <p:pic>
        <p:nvPicPr>
          <p:cNvPr id="9" name="Picture 5" descr="C:\Users\Radiacion\Desktop\Trapped proton fluence.JPG">
            <a:extLst>
              <a:ext uri="{FF2B5EF4-FFF2-40B4-BE49-F238E27FC236}">
                <a16:creationId xmlns:a16="http://schemas.microsoft.com/office/drawing/2014/main" id="{1C185601-7869-8C78-080A-E082E5AD6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265" y="1255145"/>
            <a:ext cx="3281827" cy="261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9 Rectángulo">
            <a:extLst>
              <a:ext uri="{FF2B5EF4-FFF2-40B4-BE49-F238E27FC236}">
                <a16:creationId xmlns:a16="http://schemas.microsoft.com/office/drawing/2014/main" id="{A9DC9130-68B9-5A0B-87E8-4559A17B8477}"/>
              </a:ext>
            </a:extLst>
          </p:cNvPr>
          <p:cNvSpPr/>
          <p:nvPr/>
        </p:nvSpPr>
        <p:spPr>
          <a:xfrm>
            <a:off x="681213" y="3888355"/>
            <a:ext cx="37659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S. </a:t>
            </a:r>
            <a:r>
              <a:rPr lang="en-US" sz="1200" dirty="0" err="1"/>
              <a:t>Samwel</a:t>
            </a:r>
            <a:r>
              <a:rPr lang="en-US" sz="1200" dirty="0"/>
              <a:t> et </a:t>
            </a:r>
            <a:r>
              <a:rPr lang="en-US" sz="1200" dirty="0" err="1"/>
              <a:t>al.,International</a:t>
            </a:r>
            <a:r>
              <a:rPr lang="en-US" sz="1200" dirty="0"/>
              <a:t> Journal of Astronomy and Astrophysics 01,  (2006). </a:t>
            </a:r>
          </a:p>
          <a:p>
            <a:pPr algn="just"/>
            <a:endParaRPr lang="en-US" sz="1600" dirty="0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D668C1EC-C32E-96CF-14F0-EBB2991CD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7141" y="1216208"/>
            <a:ext cx="3994529" cy="285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467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Outline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33858"/>
            <a:ext cx="7728176" cy="311101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Part 1: Introduction</a:t>
            </a:r>
          </a:p>
          <a:p>
            <a:pPr lvl="1"/>
            <a:r>
              <a:rPr lang="en-GB" sz="16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High intensity laser facilities</a:t>
            </a:r>
          </a:p>
          <a:p>
            <a:pPr lvl="1"/>
            <a:r>
              <a:rPr lang="en-US" sz="16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Laser plasma accelerator</a:t>
            </a:r>
            <a:endParaRPr lang="en-GB" sz="16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en-GB" sz="16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Applications - Space radiation</a:t>
            </a:r>
          </a:p>
          <a:p>
            <a:pPr lvl="1"/>
            <a:endParaRPr lang="en-GB" dirty="0"/>
          </a:p>
          <a:p>
            <a:r>
              <a:rPr lang="en-GB" b="1" dirty="0"/>
              <a:t>Part 2: CLPU</a:t>
            </a:r>
          </a:p>
          <a:p>
            <a:pPr lvl="1"/>
            <a:r>
              <a:rPr lang="en-GB" b="1" dirty="0"/>
              <a:t>Laser VEGA</a:t>
            </a:r>
          </a:p>
          <a:p>
            <a:pPr lvl="1"/>
            <a:r>
              <a:rPr lang="en-GB" b="1" dirty="0"/>
              <a:t>Transnational Access – WP10/TA2</a:t>
            </a:r>
          </a:p>
          <a:p>
            <a:pPr lvl="1"/>
            <a:r>
              <a:rPr lang="en-GB" b="1" dirty="0"/>
              <a:t>Conclusion</a:t>
            </a:r>
          </a:p>
          <a:p>
            <a:pPr marL="448056" lvl="1" indent="0">
              <a:buNone/>
            </a:pPr>
            <a:endParaRPr lang="en-GB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134" y="933858"/>
            <a:ext cx="3986784" cy="263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018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id="{4AABDE20-CA94-A945-9AF8-6EA7EF3B443C}"/>
              </a:ext>
            </a:extLst>
          </p:cNvPr>
          <p:cNvSpPr/>
          <p:nvPr/>
        </p:nvSpPr>
        <p:spPr>
          <a:xfrm>
            <a:off x="777105" y="779604"/>
            <a:ext cx="52609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1400" b="1" dirty="0"/>
              <a:t>CLPU 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1400" dirty="0"/>
              <a:t>a user facility opened to national &amp; international users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</a:t>
            </a:r>
            <a:r>
              <a:rPr lang="x-none" sz="1400" dirty="0"/>
              <a:t> ICTS Technical and Scientific unique Infrastructure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</a:t>
            </a:r>
            <a:r>
              <a:rPr lang="x-none" sz="1400" dirty="0"/>
              <a:t>adiactive authorized installation IRA-3254</a:t>
            </a:r>
          </a:p>
        </p:txBody>
      </p:sp>
      <p:pic>
        <p:nvPicPr>
          <p:cNvPr id="13" name="Picture 19">
            <a:extLst>
              <a:ext uri="{FF2B5EF4-FFF2-40B4-BE49-F238E27FC236}">
                <a16:creationId xmlns:a16="http://schemas.microsoft.com/office/drawing/2014/main" id="{82971CA5-87A1-DA46-9529-6588779DE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278" y="2475982"/>
            <a:ext cx="2718608" cy="1522069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87" y="1865654"/>
            <a:ext cx="4529713" cy="2789162"/>
          </a:xfrm>
          <a:prstGeom prst="rect">
            <a:avLst/>
          </a:prstGeom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1EDB1511-172B-7541-B812-94EA8C6DE9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6424" y="574208"/>
            <a:ext cx="2390376" cy="748716"/>
          </a:xfrm>
          <a:prstGeom prst="rect">
            <a:avLst/>
          </a:prstGeom>
        </p:spPr>
      </p:pic>
      <p:sp>
        <p:nvSpPr>
          <p:cNvPr id="18" name="Elipse 17"/>
          <p:cNvSpPr/>
          <p:nvPr/>
        </p:nvSpPr>
        <p:spPr>
          <a:xfrm>
            <a:off x="6279703" y="2946400"/>
            <a:ext cx="142240" cy="1422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Centro de Láseres Pulsados - CLPU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4933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426013"/>
          </a:xfrm>
        </p:spPr>
        <p:txBody>
          <a:bodyPr>
            <a:normAutofit fontScale="90000"/>
          </a:bodyPr>
          <a:lstStyle/>
          <a:p>
            <a:r>
              <a:rPr lang="fr-CH" dirty="0"/>
              <a:t>Laser VEGA overview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388" y="615708"/>
            <a:ext cx="6854419" cy="285540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51198" y="3458535"/>
            <a:ext cx="7907867" cy="130872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5F5F5F"/>
                </a:solidFill>
                <a:latin typeface="Arial" pitchFamily="34" charset="0"/>
              </a:rPr>
              <a:t>Target Area close to compressor’s output.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5F5F5F"/>
                </a:solidFill>
                <a:latin typeface="Arial" pitchFamily="34" charset="0"/>
              </a:rPr>
              <a:t> Laminar flow cabinets with ISO Class 7 level.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rgbClr val="5F5F5F"/>
                </a:solidFill>
                <a:latin typeface="Arial" pitchFamily="34" charset="0"/>
              </a:rPr>
              <a:t> Metrology bench installed between VEGA 2 and VEGA 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5F5F5F"/>
                </a:solidFill>
                <a:latin typeface="Arial" pitchFamily="34" charset="0"/>
              </a:rPr>
              <a:t> CEP and ns laser installed at the beginning of 2019 in the laser bay.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5F5F5F"/>
                </a:solidFill>
                <a:latin typeface="Arial" pitchFamily="34" charset="0"/>
              </a:rPr>
              <a:t> Uncompressed VEGA 3 output also indicated.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 txBox="1">
            <a:spLocks/>
          </p:cNvSpPr>
          <p:nvPr/>
        </p:nvSpPr>
        <p:spPr>
          <a:xfrm>
            <a:off x="5172718" y="3415712"/>
            <a:ext cx="2377120" cy="124961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ctr">
              <a:buFont typeface="Arial"/>
              <a:buNone/>
            </a:pPr>
            <a:r>
              <a:rPr lang="en-GB" dirty="0">
                <a:solidFill>
                  <a:srgbClr val="FF2600"/>
                </a:solidFill>
              </a:rPr>
              <a:t>VEGA 3</a:t>
            </a:r>
          </a:p>
          <a:p>
            <a:pPr marL="749808" lvl="2" indent="0">
              <a:buFont typeface="Arial"/>
              <a:buNone/>
            </a:pPr>
            <a:r>
              <a:rPr lang="en-GB" dirty="0">
                <a:solidFill>
                  <a:srgbClr val="FF2600"/>
                </a:solidFill>
              </a:rPr>
              <a:t>Energy 30 Joules </a:t>
            </a:r>
          </a:p>
          <a:p>
            <a:pPr marL="749808" lvl="2" indent="0">
              <a:buFont typeface="Arial"/>
              <a:buNone/>
            </a:pPr>
            <a:r>
              <a:rPr lang="en-GB" dirty="0">
                <a:solidFill>
                  <a:srgbClr val="FF2600"/>
                </a:solidFill>
              </a:rPr>
              <a:t>Power  1 PW</a:t>
            </a:r>
          </a:p>
          <a:p>
            <a:pPr marL="749808" lvl="2" indent="0">
              <a:buFont typeface="Arial"/>
              <a:buNone/>
            </a:pPr>
            <a:r>
              <a:rPr lang="en-GB" dirty="0">
                <a:solidFill>
                  <a:srgbClr val="FF2600"/>
                </a:solidFill>
              </a:rPr>
              <a:t>Rep rate 1 Hz</a:t>
            </a:r>
          </a:p>
          <a:p>
            <a:pPr lvl="1"/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E69D552-9D80-FB4F-90ED-2FEDF12AAF90}"/>
              </a:ext>
            </a:extLst>
          </p:cNvPr>
          <p:cNvSpPr txBox="1">
            <a:spLocks/>
          </p:cNvSpPr>
          <p:nvPr/>
        </p:nvSpPr>
        <p:spPr>
          <a:xfrm>
            <a:off x="6760842" y="3405551"/>
            <a:ext cx="2377120" cy="124961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ctr">
              <a:buNone/>
            </a:pPr>
            <a:r>
              <a:rPr lang="en-GB" dirty="0">
                <a:solidFill>
                  <a:srgbClr val="00B050"/>
                </a:solidFill>
              </a:rPr>
              <a:t>VEGA 2 </a:t>
            </a:r>
          </a:p>
          <a:p>
            <a:pPr marL="749808" lvl="2" indent="0">
              <a:buNone/>
            </a:pPr>
            <a:r>
              <a:rPr lang="en-GB" dirty="0">
                <a:solidFill>
                  <a:srgbClr val="00B050"/>
                </a:solidFill>
              </a:rPr>
              <a:t>Energy 6 Joules</a:t>
            </a:r>
          </a:p>
          <a:p>
            <a:pPr marL="749808" lvl="2" indent="0">
              <a:buNone/>
            </a:pPr>
            <a:r>
              <a:rPr lang="en-GB" dirty="0">
                <a:solidFill>
                  <a:srgbClr val="00B050"/>
                </a:solidFill>
              </a:rPr>
              <a:t>Power 200 TW</a:t>
            </a:r>
          </a:p>
          <a:p>
            <a:pPr marL="749808" lvl="2" indent="0">
              <a:buNone/>
            </a:pPr>
            <a:r>
              <a:rPr lang="en-GB" dirty="0">
                <a:solidFill>
                  <a:srgbClr val="00B050"/>
                </a:solidFill>
              </a:rPr>
              <a:t>Rep rate 10 Hz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B92EF4-6662-1827-A2EA-F69D1CC805FC}"/>
              </a:ext>
            </a:extLst>
          </p:cNvPr>
          <p:cNvSpPr txBox="1"/>
          <p:nvPr/>
        </p:nvSpPr>
        <p:spPr>
          <a:xfrm>
            <a:off x="7213600" y="237737"/>
            <a:ext cx="192367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fr-CH" sz="1200" dirty="0"/>
              <a:t>Slice </a:t>
            </a:r>
            <a:r>
              <a:rPr lang="fr-CH" sz="1200" dirty="0" err="1"/>
              <a:t>from</a:t>
            </a:r>
            <a:r>
              <a:rPr lang="fr-CH" sz="1200" dirty="0"/>
              <a:t> Cruz Mendez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29103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Outline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33858"/>
            <a:ext cx="7728176" cy="3111012"/>
          </a:xfrm>
        </p:spPr>
        <p:txBody>
          <a:bodyPr>
            <a:normAutofit/>
          </a:bodyPr>
          <a:lstStyle/>
          <a:p>
            <a:r>
              <a:rPr lang="en-US" b="1" dirty="0"/>
              <a:t>Part 1: Introduction</a:t>
            </a:r>
          </a:p>
          <a:p>
            <a:pPr lvl="1"/>
            <a:r>
              <a:rPr lang="en-GB" sz="1600" b="1" dirty="0"/>
              <a:t>High intensity laser facilities</a:t>
            </a:r>
          </a:p>
          <a:p>
            <a:pPr lvl="1"/>
            <a:r>
              <a:rPr lang="en-US" sz="1600" b="1" dirty="0"/>
              <a:t>Laser plasma accelerator</a:t>
            </a:r>
            <a:endParaRPr lang="en-GB" sz="1600" b="1" dirty="0"/>
          </a:p>
          <a:p>
            <a:pPr lvl="1"/>
            <a:r>
              <a:rPr lang="en-GB" sz="1600" b="1" dirty="0"/>
              <a:t>Applications - Space radiation</a:t>
            </a:r>
          </a:p>
          <a:p>
            <a:pPr lvl="1"/>
            <a:endParaRPr lang="en-GB" dirty="0"/>
          </a:p>
          <a:p>
            <a:r>
              <a:rPr lang="en-GB" b="1" dirty="0"/>
              <a:t>Part 2: CLPU</a:t>
            </a:r>
          </a:p>
          <a:p>
            <a:pPr lvl="1"/>
            <a:r>
              <a:rPr lang="en-GB" b="1" dirty="0"/>
              <a:t>Laser VEGA</a:t>
            </a:r>
          </a:p>
          <a:p>
            <a:pPr lvl="1"/>
            <a:r>
              <a:rPr lang="en-GB" b="1" dirty="0"/>
              <a:t>Transnational Access – WP10</a:t>
            </a:r>
          </a:p>
          <a:p>
            <a:pPr lvl="1"/>
            <a:r>
              <a:rPr lang="en-GB" b="1" dirty="0"/>
              <a:t>Conclusion</a:t>
            </a:r>
          </a:p>
          <a:p>
            <a:pPr marL="448056" lvl="1" indent="0">
              <a:buNone/>
            </a:pPr>
            <a:endParaRPr lang="en-GB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134" y="933858"/>
            <a:ext cx="3986784" cy="263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506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Array of data given to users from the metrology bench every day: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3793072"/>
            <a:ext cx="5943599" cy="1047358"/>
          </a:xfrm>
        </p:spPr>
        <p:txBody>
          <a:bodyPr>
            <a:normAutofit/>
          </a:bodyPr>
          <a:lstStyle/>
          <a:p>
            <a:pPr lvl="1"/>
            <a:r>
              <a:rPr lang="en-GB" sz="1600" dirty="0"/>
              <a:t>Sequoia temporal contrast measurement</a:t>
            </a:r>
          </a:p>
          <a:p>
            <a:pPr lvl="1"/>
            <a:r>
              <a:rPr lang="en-GB" sz="1600" dirty="0" err="1"/>
              <a:t>Wavefront+Strehl</a:t>
            </a:r>
            <a:r>
              <a:rPr lang="en-GB" sz="1600" dirty="0"/>
              <a:t> ratio measurement (</a:t>
            </a:r>
            <a:r>
              <a:rPr lang="en-GB" sz="1600" dirty="0" err="1"/>
              <a:t>Phasics</a:t>
            </a:r>
            <a:r>
              <a:rPr lang="en-GB" sz="1600" dirty="0"/>
              <a:t>)</a:t>
            </a:r>
          </a:p>
          <a:p>
            <a:pPr lvl="1"/>
            <a:r>
              <a:rPr lang="en-GB" sz="1600" dirty="0"/>
              <a:t>Output spectrum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-1" y="1798383"/>
            <a:ext cx="3096757" cy="203451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600" dirty="0"/>
              <a:t>Near field (image at compressor entrance)</a:t>
            </a:r>
          </a:p>
          <a:p>
            <a:pPr lvl="1"/>
            <a:r>
              <a:rPr lang="en-GB" sz="1600" dirty="0"/>
              <a:t>Far field (lens focal plane 2.1 m focal length)</a:t>
            </a:r>
          </a:p>
          <a:p>
            <a:pPr lvl="1"/>
            <a:r>
              <a:rPr lang="en-GB" sz="1600" dirty="0" err="1"/>
              <a:t>Wizzler</a:t>
            </a:r>
            <a:r>
              <a:rPr lang="en-GB" sz="1600" dirty="0"/>
              <a:t> temporal measurement (shape and phase)</a:t>
            </a:r>
          </a:p>
          <a:p>
            <a:pPr marL="448056" lvl="1" indent="0">
              <a:buNone/>
            </a:pPr>
            <a:endParaRPr lang="en-GB" sz="1600" dirty="0"/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569" y="744420"/>
            <a:ext cx="5419725" cy="28479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8F1B56-FA63-E1ED-E965-A6E97635E430}"/>
              </a:ext>
            </a:extLst>
          </p:cNvPr>
          <p:cNvSpPr txBox="1"/>
          <p:nvPr/>
        </p:nvSpPr>
        <p:spPr>
          <a:xfrm>
            <a:off x="7223539" y="4316751"/>
            <a:ext cx="192367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fr-CH" sz="1200" dirty="0"/>
              <a:t>Slice </a:t>
            </a:r>
            <a:r>
              <a:rPr lang="fr-CH" sz="1200" dirty="0" err="1"/>
              <a:t>from</a:t>
            </a:r>
            <a:r>
              <a:rPr lang="fr-CH" sz="1200" dirty="0"/>
              <a:t> Cruz Mendez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29103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grpSp>
        <p:nvGrpSpPr>
          <p:cNvPr id="2" name="1 Grupo">
            <a:extLst>
              <a:ext uri="{FF2B5EF4-FFF2-40B4-BE49-F238E27FC236}">
                <a16:creationId xmlns:a16="http://schemas.microsoft.com/office/drawing/2014/main" id="{59492094-8CC6-FE79-B83B-AE721D929E17}"/>
              </a:ext>
            </a:extLst>
          </p:cNvPr>
          <p:cNvGrpSpPr/>
          <p:nvPr/>
        </p:nvGrpSpPr>
        <p:grpSpPr>
          <a:xfrm>
            <a:off x="1378911" y="630184"/>
            <a:ext cx="5898189" cy="4031848"/>
            <a:chOff x="1130300" y="599625"/>
            <a:chExt cx="6939032" cy="5575639"/>
          </a:xfrm>
        </p:grpSpPr>
        <p:pic>
          <p:nvPicPr>
            <p:cNvPr id="3" name="Picture 4" descr="C:\Users\Radiacion\Desktop\DSC_0520 copia.JPG">
              <a:extLst>
                <a:ext uri="{FF2B5EF4-FFF2-40B4-BE49-F238E27FC236}">
                  <a16:creationId xmlns:a16="http://schemas.microsoft.com/office/drawing/2014/main" id="{9D59B540-41B7-E8A8-3650-1804F8F50D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0300" y="4083266"/>
              <a:ext cx="6921721" cy="20919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C:\Users\Radiacion\Desktop\vega3.jpg">
              <a:extLst>
                <a:ext uri="{FF2B5EF4-FFF2-40B4-BE49-F238E27FC236}">
                  <a16:creationId xmlns:a16="http://schemas.microsoft.com/office/drawing/2014/main" id="{632F0F96-3C95-5A51-F328-1F4E606D6C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0300" y="599625"/>
              <a:ext cx="6939032" cy="3278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280A5FFD-42AA-8FA7-976E-4ACDFB721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426013"/>
          </a:xfrm>
        </p:spPr>
        <p:txBody>
          <a:bodyPr>
            <a:normAutofit fontScale="90000"/>
          </a:bodyPr>
          <a:lstStyle/>
          <a:p>
            <a:r>
              <a:rPr lang="fr-CH" dirty="0"/>
              <a:t>Laser VEGA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331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CB6FC8-5055-332D-ECDE-6428B26DE3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79" y="673171"/>
            <a:ext cx="6004521" cy="400539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4D94815-FBC6-9585-A662-1244144F49FE}"/>
              </a:ext>
            </a:extLst>
          </p:cNvPr>
          <p:cNvGrpSpPr/>
          <p:nvPr/>
        </p:nvGrpSpPr>
        <p:grpSpPr>
          <a:xfrm>
            <a:off x="6234287" y="1686449"/>
            <a:ext cx="2909713" cy="3068286"/>
            <a:chOff x="6106886" y="3358931"/>
            <a:chExt cx="2909713" cy="3068286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34FD4E72-1DC6-DFEE-D914-FBB4C1E33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0574" y="3358931"/>
              <a:ext cx="2286025" cy="3068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0" name="4 Conector recto de flecha">
              <a:extLst>
                <a:ext uri="{FF2B5EF4-FFF2-40B4-BE49-F238E27FC236}">
                  <a16:creationId xmlns:a16="http://schemas.microsoft.com/office/drawing/2014/main" id="{96910326-F798-7B46-8A05-F095D051636A}"/>
                </a:ext>
              </a:extLst>
            </p:cNvPr>
            <p:cNvCxnSpPr/>
            <p:nvPr/>
          </p:nvCxnSpPr>
          <p:spPr>
            <a:xfrm flipH="1">
              <a:off x="6106886" y="3421392"/>
              <a:ext cx="623688" cy="11265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3 Conector recto de flecha">
              <a:extLst>
                <a:ext uri="{FF2B5EF4-FFF2-40B4-BE49-F238E27FC236}">
                  <a16:creationId xmlns:a16="http://schemas.microsoft.com/office/drawing/2014/main" id="{9516B0B5-E69B-99D6-7462-77B33467EABB}"/>
                </a:ext>
              </a:extLst>
            </p:cNvPr>
            <p:cNvCxnSpPr/>
            <p:nvPr/>
          </p:nvCxnSpPr>
          <p:spPr>
            <a:xfrm flipH="1" flipV="1">
              <a:off x="6106886" y="4547937"/>
              <a:ext cx="623688" cy="187928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A37AF720-6485-4696-75EB-24AA72497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426013"/>
          </a:xfrm>
        </p:spPr>
        <p:txBody>
          <a:bodyPr>
            <a:normAutofit fontScale="90000"/>
          </a:bodyPr>
          <a:lstStyle/>
          <a:p>
            <a:r>
              <a:rPr lang="fr-CH" dirty="0"/>
              <a:t>Laser VEGA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541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569" y="971907"/>
            <a:ext cx="3781286" cy="3203145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Offered particle beams:</a:t>
            </a:r>
          </a:p>
          <a:p>
            <a:pPr lvl="1"/>
            <a:r>
              <a:rPr lang="en-GB" dirty="0"/>
              <a:t>Proton beam </a:t>
            </a:r>
          </a:p>
          <a:p>
            <a:pPr lvl="2"/>
            <a:r>
              <a:rPr lang="en-GB" dirty="0"/>
              <a:t>Energy 10-20 MeV </a:t>
            </a:r>
          </a:p>
          <a:p>
            <a:pPr lvl="2"/>
            <a:r>
              <a:rPr lang="en-GB" dirty="0"/>
              <a:t>Charge ~ </a:t>
            </a:r>
            <a:r>
              <a:rPr lang="en-GB" dirty="0" err="1"/>
              <a:t>nC</a:t>
            </a:r>
            <a:r>
              <a:rPr lang="en-GB" dirty="0"/>
              <a:t>/</a:t>
            </a:r>
            <a:r>
              <a:rPr lang="en-GB" dirty="0" err="1"/>
              <a:t>ps</a:t>
            </a:r>
            <a:endParaRPr lang="en-GB" dirty="0"/>
          </a:p>
          <a:p>
            <a:pPr lvl="2"/>
            <a:r>
              <a:rPr lang="en-GB" dirty="0"/>
              <a:t>Divergence 0.3-0.4 rad (~ 20˚)</a:t>
            </a:r>
          </a:p>
          <a:p>
            <a:pPr lvl="1"/>
            <a:r>
              <a:rPr lang="en-GB" dirty="0"/>
              <a:t>Electron beam up to </a:t>
            </a:r>
          </a:p>
          <a:p>
            <a:pPr lvl="2"/>
            <a:r>
              <a:rPr lang="en-GB" dirty="0"/>
              <a:t>Energy 300-400 MeV </a:t>
            </a:r>
          </a:p>
          <a:p>
            <a:pPr lvl="2"/>
            <a:r>
              <a:rPr lang="en-GB" dirty="0"/>
              <a:t>Charge ~ </a:t>
            </a:r>
            <a:r>
              <a:rPr lang="en-GB" dirty="0" err="1"/>
              <a:t>pC</a:t>
            </a:r>
            <a:r>
              <a:rPr lang="en-GB" dirty="0"/>
              <a:t>/fs</a:t>
            </a:r>
          </a:p>
          <a:p>
            <a:pPr lvl="3"/>
            <a:r>
              <a:rPr lang="en-GB" dirty="0"/>
              <a:t>Divergence 10-20 </a:t>
            </a:r>
            <a:r>
              <a:rPr lang="en-GB" dirty="0" err="1"/>
              <a:t>mrad</a:t>
            </a:r>
            <a:r>
              <a:rPr lang="en-GB" dirty="0"/>
              <a:t> (~ 1˚)</a:t>
            </a:r>
          </a:p>
          <a:p>
            <a:r>
              <a:rPr lang="en-GB" b="1" dirty="0"/>
              <a:t>Offered access time </a:t>
            </a:r>
          </a:p>
          <a:p>
            <a:pPr lvl="1"/>
            <a:r>
              <a:rPr lang="en-GB" dirty="0"/>
              <a:t>150 hours </a:t>
            </a:r>
          </a:p>
          <a:p>
            <a:pPr lvl="1"/>
            <a:r>
              <a:rPr lang="en-GB" dirty="0"/>
              <a:t>Number of projects ~ 3 </a:t>
            </a:r>
          </a:p>
          <a:p>
            <a:pPr lvl="1"/>
            <a:r>
              <a:rPr lang="en-GB" dirty="0"/>
              <a:t>Number of Users  ~ 6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062" y="801139"/>
            <a:ext cx="4700876" cy="351561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D7BD7BD-F43D-6F08-8AA4-B896AC2D6E74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Transnational Access – WP10/TA2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AAAA7F-4345-8E61-7900-F252C3CF2151}"/>
              </a:ext>
            </a:extLst>
          </p:cNvPr>
          <p:cNvSpPr txBox="1"/>
          <p:nvPr/>
        </p:nvSpPr>
        <p:spPr>
          <a:xfrm>
            <a:off x="7223539" y="4316751"/>
            <a:ext cx="192367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fr-CH" sz="1200" dirty="0"/>
              <a:t>Slice </a:t>
            </a:r>
            <a:r>
              <a:rPr lang="fr-CH" sz="1200" dirty="0" err="1"/>
              <a:t>from</a:t>
            </a:r>
            <a:r>
              <a:rPr lang="fr-CH" sz="1200" dirty="0"/>
              <a:t> Luca </a:t>
            </a:r>
            <a:r>
              <a:rPr lang="fr-CH" sz="1200" dirty="0" err="1"/>
              <a:t>Volpe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349332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Imagen 5" descr="IMG_43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26" y="829732"/>
            <a:ext cx="4089840" cy="3067381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168" y="124931"/>
            <a:ext cx="2171016" cy="2083475"/>
          </a:xfrm>
          <a:prstGeom prst="rect">
            <a:avLst/>
          </a:prstGeom>
        </p:spPr>
      </p:pic>
      <p:cxnSp>
        <p:nvCxnSpPr>
          <p:cNvPr id="14" name="Conector recto 13"/>
          <p:cNvCxnSpPr>
            <a:endCxn id="2" idx="1"/>
          </p:cNvCxnSpPr>
          <p:nvPr/>
        </p:nvCxnSpPr>
        <p:spPr>
          <a:xfrm flipV="1">
            <a:off x="1910687" y="1166669"/>
            <a:ext cx="4055481" cy="16038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fr-CH" b="0" dirty="0"/>
              <a:t>Interaction Chamber VEGA2</a:t>
            </a:r>
            <a:endParaRPr lang="en-GB" b="0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948" y="2208406"/>
            <a:ext cx="2821390" cy="1853878"/>
          </a:xfrm>
          <a:prstGeom prst="rect">
            <a:avLst/>
          </a:prstGeom>
        </p:spPr>
      </p:pic>
      <p:sp>
        <p:nvSpPr>
          <p:cNvPr id="21" name="Rectángulo 20"/>
          <p:cNvSpPr/>
          <p:nvPr/>
        </p:nvSpPr>
        <p:spPr>
          <a:xfrm>
            <a:off x="1733266" y="4028599"/>
            <a:ext cx="74107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 err="1">
                <a:latin typeface="CMR9"/>
              </a:rPr>
              <a:t>Typical</a:t>
            </a:r>
            <a:r>
              <a:rPr lang="es-ES" sz="1000" dirty="0">
                <a:latin typeface="CMR9"/>
              </a:rPr>
              <a:t> non-</a:t>
            </a:r>
            <a:r>
              <a:rPr lang="es-ES" sz="1000" dirty="0" err="1">
                <a:latin typeface="CMR9"/>
              </a:rPr>
              <a:t>monoenergetic</a:t>
            </a:r>
            <a:r>
              <a:rPr lang="es-ES" sz="1000" dirty="0">
                <a:latin typeface="CMR9"/>
              </a:rPr>
              <a:t> </a:t>
            </a:r>
            <a:r>
              <a:rPr lang="es-ES" sz="1000" dirty="0" err="1">
                <a:latin typeface="CMR9"/>
              </a:rPr>
              <a:t>electron</a:t>
            </a:r>
            <a:r>
              <a:rPr lang="es-ES" sz="1000" dirty="0">
                <a:latin typeface="CMR9"/>
              </a:rPr>
              <a:t> </a:t>
            </a:r>
            <a:r>
              <a:rPr lang="en-US" sz="1000" dirty="0">
                <a:latin typeface="CMR9"/>
              </a:rPr>
              <a:t>spectrum measured with 1.2 tesla magnetic spectrometer; (in-</a:t>
            </a:r>
            <a:r>
              <a:rPr lang="en-US" sz="1000" dirty="0" err="1">
                <a:latin typeface="CMR9"/>
              </a:rPr>
              <a:t>sertion</a:t>
            </a:r>
            <a:r>
              <a:rPr lang="en-US" sz="1000" dirty="0">
                <a:latin typeface="CMR9"/>
              </a:rPr>
              <a:t>) </a:t>
            </a:r>
            <a:r>
              <a:rPr lang="en-US" sz="1000" dirty="0" err="1">
                <a:latin typeface="CMR9"/>
              </a:rPr>
              <a:t>ltered</a:t>
            </a:r>
            <a:r>
              <a:rPr lang="en-US" sz="1000" dirty="0">
                <a:latin typeface="CMR9"/>
              </a:rPr>
              <a:t> image of measured electron energy spectrum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767051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005" y="331043"/>
            <a:ext cx="2058352" cy="250696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17" name="Imagen 16" descr="IC_VEGA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57" y="777921"/>
            <a:ext cx="5015775" cy="3605987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3725333" y="4386831"/>
            <a:ext cx="541866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_tradnl" sz="1000" dirty="0"/>
              <a:t>Salgado-López, C. et al. Angular-Resolved Thomson </a:t>
            </a:r>
            <a:r>
              <a:rPr lang="es-ES_tradnl" sz="1000" dirty="0" err="1"/>
              <a:t>Parabola</a:t>
            </a:r>
            <a:r>
              <a:rPr lang="es-ES_tradnl" sz="1000" dirty="0"/>
              <a:t> </a:t>
            </a:r>
            <a:r>
              <a:rPr lang="es-ES_tradnl" sz="1000" dirty="0" err="1"/>
              <a:t>Spectrometer</a:t>
            </a:r>
            <a:r>
              <a:rPr lang="es-ES_tradnl" sz="1000" dirty="0"/>
              <a:t> </a:t>
            </a:r>
            <a:r>
              <a:rPr lang="es-ES_tradnl" sz="1000" dirty="0" err="1"/>
              <a:t>for</a:t>
            </a:r>
            <a:r>
              <a:rPr lang="es-ES_tradnl" sz="1000" dirty="0"/>
              <a:t> Laser-</a:t>
            </a:r>
            <a:r>
              <a:rPr lang="es-ES_tradnl" sz="1000" dirty="0" err="1"/>
              <a:t>Driven</a:t>
            </a:r>
            <a:r>
              <a:rPr lang="es-ES_tradnl" sz="1000" dirty="0"/>
              <a:t> Ion </a:t>
            </a:r>
            <a:r>
              <a:rPr lang="es-ES_tradnl" sz="1000" dirty="0" err="1"/>
              <a:t>Accelerators</a:t>
            </a:r>
            <a:r>
              <a:rPr lang="es-ES_tradnl" sz="1000" dirty="0"/>
              <a:t>. </a:t>
            </a:r>
            <a:r>
              <a:rPr lang="es-ES_tradnl" sz="1000" dirty="0" err="1"/>
              <a:t>Sensors</a:t>
            </a:r>
            <a:r>
              <a:rPr lang="es-ES_tradnl" sz="1000" dirty="0"/>
              <a:t> 2022, 22, 3239. </a:t>
            </a:r>
            <a:r>
              <a:rPr lang="es-ES_tradnl" sz="1000" dirty="0" err="1"/>
              <a:t>https</a:t>
            </a:r>
            <a:r>
              <a:rPr lang="es-ES_tradnl" sz="1000" dirty="0"/>
              <a:t>://</a:t>
            </a:r>
            <a:r>
              <a:rPr lang="es-ES_tradnl" sz="1000" dirty="0" err="1"/>
              <a:t>doi.org</a:t>
            </a:r>
            <a:r>
              <a:rPr lang="es-ES_tradnl" sz="1000" dirty="0"/>
              <a:t>/10.3390/s22093239 </a:t>
            </a:r>
            <a:endParaRPr lang="es-ES" sz="1000" dirty="0"/>
          </a:p>
        </p:txBody>
      </p:sp>
      <p:pic>
        <p:nvPicPr>
          <p:cNvPr id="19" name="Imagen 18" descr="sensors-22-03239-g003-55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003" y="1883523"/>
            <a:ext cx="1041400" cy="243732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484" y="2893182"/>
            <a:ext cx="2383743" cy="1493649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fr-CH" b="0" dirty="0"/>
              <a:t>Interaction Chamber VEGA3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9291030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686800" cy="705332"/>
          </a:xfrm>
        </p:spPr>
        <p:txBody>
          <a:bodyPr>
            <a:normAutofit/>
          </a:bodyPr>
          <a:lstStyle/>
          <a:p>
            <a:r>
              <a:rPr lang="en-US" dirty="0"/>
              <a:t>Some requirements on the diagnostic 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8E03AA7-94FD-4D21-B138-198427873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203145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500" dirty="0"/>
              <a:t>The proton/ions accelerated by laser-plasma typically present a broadband spectrum. The complete and accurate characterization of the whole spectrum requires to have a diagnostic system characterized by </a:t>
            </a:r>
            <a:r>
              <a:rPr lang="en-US" sz="1500" b="1" dirty="0"/>
              <a:t>high sensitivity </a:t>
            </a:r>
            <a:r>
              <a:rPr lang="en-US" sz="1500" dirty="0"/>
              <a:t>to appreciate the maximum achievable energy, but also to have a </a:t>
            </a:r>
            <a:r>
              <a:rPr lang="en-US" sz="1500" b="1" dirty="0"/>
              <a:t>high dynamic range</a:t>
            </a:r>
            <a:r>
              <a:rPr lang="en-US" sz="1500" dirty="0"/>
              <a:t>.</a:t>
            </a:r>
          </a:p>
          <a:p>
            <a:pPr marL="36576" indent="0" algn="just">
              <a:buNone/>
            </a:pPr>
            <a:endParaRPr lang="en-US" sz="1500" dirty="0"/>
          </a:p>
          <a:p>
            <a:pPr algn="just"/>
            <a:r>
              <a:rPr lang="en-US" sz="1500" dirty="0"/>
              <a:t>When a high intensity laser interacts with matter, </a:t>
            </a:r>
            <a:r>
              <a:rPr lang="en-US" sz="1500" b="1" dirty="0"/>
              <a:t>intense electromagnetic waves (EMP) </a:t>
            </a:r>
            <a:r>
              <a:rPr lang="en-US" sz="1500" dirty="0"/>
              <a:t>in the microwave-radiofrequency range are produced. This is a serious threat for any electronic device placed near the interaction point, leading to the disabling, or even to the damaging, of the deployed diagnostic systems.</a:t>
            </a:r>
          </a:p>
          <a:p>
            <a:pPr algn="just"/>
            <a:endParaRPr lang="en-US" sz="1500" dirty="0"/>
          </a:p>
          <a:p>
            <a:pPr algn="just"/>
            <a:r>
              <a:rPr lang="en-US" sz="1500" dirty="0"/>
              <a:t>The use of </a:t>
            </a:r>
            <a:r>
              <a:rPr lang="en-US" sz="1500" b="1" dirty="0"/>
              <a:t>passive detectors generally solves the problem</a:t>
            </a:r>
            <a:r>
              <a:rPr lang="en-US" sz="1500" dirty="0"/>
              <a:t>, but this is not a viable solution when aiming for an on-line characterization of a system working at </a:t>
            </a:r>
            <a:r>
              <a:rPr lang="en-US" sz="1500" b="1" dirty="0"/>
              <a:t>high repetition rates</a:t>
            </a:r>
            <a:r>
              <a:rPr lang="en-US" sz="1500" dirty="0"/>
              <a:t>.</a:t>
            </a:r>
          </a:p>
          <a:p>
            <a:pPr marL="36576" indent="0">
              <a:buNone/>
            </a:pPr>
            <a:endParaRPr lang="es-ES" sz="1500" dirty="0"/>
          </a:p>
        </p:txBody>
      </p:sp>
    </p:spTree>
    <p:extLst>
      <p:ext uri="{BB962C8B-B14F-4D97-AF65-F5344CB8AC3E}">
        <p14:creationId xmlns:p14="http://schemas.microsoft.com/office/powerpoint/2010/main" val="2207048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fr-FR" sz="2300" dirty="0"/>
              <a:t>Transnational Access </a:t>
            </a:r>
            <a:r>
              <a:rPr lang="fr-CH" sz="2300" dirty="0"/>
              <a:t>Campaign</a:t>
            </a:r>
            <a:br>
              <a:rPr lang="fr-CH" sz="2300" dirty="0"/>
            </a:br>
            <a:endParaRPr lang="en-GB" sz="23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52941"/>
            <a:ext cx="8229600" cy="405541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fr-CH" sz="1400" dirty="0"/>
              <a:t>CLPU has </a:t>
            </a:r>
            <a:r>
              <a:rPr lang="fr-CH" sz="1400" dirty="0" err="1"/>
              <a:t>hosted</a:t>
            </a:r>
            <a:r>
              <a:rPr lang="fr-CH" sz="1400" dirty="0"/>
              <a:t> </a:t>
            </a:r>
            <a:r>
              <a:rPr lang="fr-CH" sz="1400" b="1" dirty="0"/>
              <a:t>one</a:t>
            </a:r>
            <a:r>
              <a:rPr lang="fr-CH" sz="1400" dirty="0"/>
              <a:t> RADNEXT Campaign</a:t>
            </a:r>
            <a:endParaRPr lang="en-GB" sz="1400" dirty="0"/>
          </a:p>
          <a:p>
            <a:pPr marL="36576" indent="0">
              <a:buNone/>
            </a:pPr>
            <a:endParaRPr lang="es-ES_tradnl" sz="1400" dirty="0"/>
          </a:p>
          <a:p>
            <a:pPr marL="36576" indent="0">
              <a:buNone/>
            </a:pPr>
            <a:r>
              <a:rPr lang="es-ES_tradnl" sz="1400" dirty="0"/>
              <a:t>TA04-55:Laser-driven Ion </a:t>
            </a:r>
            <a:r>
              <a:rPr lang="es-ES_tradnl" sz="1400" dirty="0" err="1"/>
              <a:t>Sources</a:t>
            </a:r>
            <a:r>
              <a:rPr lang="es-ES_tradnl" sz="1400" dirty="0"/>
              <a:t> </a:t>
            </a:r>
            <a:r>
              <a:rPr lang="es-ES_tradnl" sz="1400" dirty="0" err="1"/>
              <a:t>for</a:t>
            </a:r>
            <a:r>
              <a:rPr lang="es-ES_tradnl" sz="1400" dirty="0"/>
              <a:t> </a:t>
            </a:r>
            <a:r>
              <a:rPr lang="es-ES_tradnl" sz="1400" dirty="0" err="1"/>
              <a:t>Applications</a:t>
            </a:r>
            <a:endParaRPr lang="es-ES_tradnl" sz="1400" dirty="0"/>
          </a:p>
          <a:p>
            <a:pPr marL="36576" indent="0">
              <a:buNone/>
            </a:pPr>
            <a:r>
              <a:rPr lang="es-ES_tradnl" sz="1400" dirty="0"/>
              <a:t>(PI Dimitri </a:t>
            </a:r>
            <a:r>
              <a:rPr lang="es-ES_tradnl" sz="1400" dirty="0" err="1"/>
              <a:t>Batani</a:t>
            </a:r>
            <a:r>
              <a:rPr lang="es-ES_tradnl" sz="1400" dirty="0"/>
              <a:t>) </a:t>
            </a:r>
          </a:p>
          <a:p>
            <a:pPr marL="36576" indent="0">
              <a:buNone/>
            </a:pPr>
            <a:endParaRPr lang="es-ES_tradnl" sz="1400" dirty="0"/>
          </a:p>
          <a:p>
            <a:pPr marL="36576" indent="0">
              <a:buNone/>
            </a:pPr>
            <a:r>
              <a:rPr lang="es-ES_tradnl" sz="1400" dirty="0" err="1"/>
              <a:t>The</a:t>
            </a:r>
            <a:r>
              <a:rPr lang="es-ES_tradnl" sz="1400" dirty="0"/>
              <a:t> </a:t>
            </a:r>
            <a:r>
              <a:rPr lang="es-ES_tradnl" sz="1400" dirty="0" err="1"/>
              <a:t>proton-boron</a:t>
            </a:r>
            <a:r>
              <a:rPr lang="es-ES_tradnl" sz="1400" dirty="0"/>
              <a:t> </a:t>
            </a:r>
            <a:r>
              <a:rPr lang="es-ES_tradnl" sz="1400" dirty="0" err="1"/>
              <a:t>fusion</a:t>
            </a:r>
            <a:r>
              <a:rPr lang="es-ES_tradnl" sz="1400" dirty="0"/>
              <a:t> </a:t>
            </a:r>
            <a:r>
              <a:rPr lang="es-ES_tradnl" sz="1400" dirty="0" err="1"/>
              <a:t>reaction</a:t>
            </a:r>
            <a:r>
              <a:rPr lang="es-ES_tradnl" sz="1400" dirty="0"/>
              <a:t> </a:t>
            </a:r>
          </a:p>
          <a:p>
            <a:pPr marL="36576" indent="0">
              <a:buNone/>
            </a:pPr>
            <a:endParaRPr lang="es-ES_tradnl" sz="1400" dirty="0"/>
          </a:p>
          <a:p>
            <a:pPr marL="36576" indent="0">
              <a:buNone/>
            </a:pPr>
            <a:endParaRPr lang="es-ES_tradnl" sz="1400" dirty="0"/>
          </a:p>
          <a:p>
            <a:pPr marL="36576" indent="0">
              <a:buNone/>
            </a:pPr>
            <a:endParaRPr lang="es-ES_tradnl" sz="1400" dirty="0"/>
          </a:p>
          <a:p>
            <a:pPr marL="36576" indent="0">
              <a:buNone/>
            </a:pPr>
            <a:r>
              <a:rPr lang="es-ES_tradnl" sz="1400" dirty="0" err="1"/>
              <a:t>was</a:t>
            </a:r>
            <a:r>
              <a:rPr lang="es-ES_tradnl" sz="1400" dirty="0"/>
              <a:t> </a:t>
            </a:r>
            <a:r>
              <a:rPr lang="es-ES_tradnl" sz="1400" dirty="0" err="1"/>
              <a:t>explored</a:t>
            </a:r>
            <a:r>
              <a:rPr lang="es-ES_tradnl" sz="1400" dirty="0"/>
              <a:t> </a:t>
            </a:r>
            <a:r>
              <a:rPr lang="es-ES_tradnl" sz="1400" dirty="0" err="1"/>
              <a:t>to</a:t>
            </a:r>
            <a:r>
              <a:rPr lang="es-ES_tradnl" sz="1400" dirty="0"/>
              <a:t> </a:t>
            </a:r>
            <a:r>
              <a:rPr lang="es-ES_tradnl" sz="1400" dirty="0" err="1"/>
              <a:t>develop</a:t>
            </a:r>
            <a:r>
              <a:rPr lang="es-ES_tradnl" sz="1400" dirty="0"/>
              <a:t> a </a:t>
            </a:r>
            <a:r>
              <a:rPr lang="es-ES_tradnl" sz="1400" dirty="0" err="1"/>
              <a:t>high</a:t>
            </a:r>
            <a:r>
              <a:rPr lang="es-ES_tradnl" sz="1400" dirty="0"/>
              <a:t> </a:t>
            </a:r>
            <a:r>
              <a:rPr lang="es-ES_tradnl" sz="1400" dirty="0" err="1"/>
              <a:t>brightness</a:t>
            </a:r>
            <a:r>
              <a:rPr lang="es-ES_tradnl" sz="1400" dirty="0"/>
              <a:t> laser-</a:t>
            </a:r>
            <a:r>
              <a:rPr lang="es-ES_tradnl" sz="1400" dirty="0" err="1"/>
              <a:t>driven</a:t>
            </a:r>
            <a:r>
              <a:rPr lang="es-ES_tradnl" sz="1400" dirty="0"/>
              <a:t> </a:t>
            </a:r>
          </a:p>
          <a:p>
            <a:pPr marL="36576" indent="0">
              <a:buNone/>
            </a:pPr>
            <a:r>
              <a:rPr lang="es-ES_tradnl" sz="1400" dirty="0" err="1"/>
              <a:t>alpha-particle</a:t>
            </a:r>
            <a:r>
              <a:rPr lang="es-ES_tradnl" sz="1400" dirty="0"/>
              <a:t> </a:t>
            </a:r>
            <a:r>
              <a:rPr lang="es-ES_tradnl" sz="1400" dirty="0" err="1"/>
              <a:t>source</a:t>
            </a:r>
            <a:r>
              <a:rPr lang="es-ES_tradnl" sz="1400" dirty="0"/>
              <a:t>  </a:t>
            </a:r>
          </a:p>
          <a:p>
            <a:pPr marL="36576" indent="0">
              <a:buNone/>
            </a:pPr>
            <a:endParaRPr lang="es-ES_tradnl" sz="1400" dirty="0"/>
          </a:p>
          <a:p>
            <a:pPr marL="36576" indent="0">
              <a:buNone/>
            </a:pPr>
            <a:r>
              <a:rPr lang="es-ES_tradnl" sz="1400" dirty="0" err="1"/>
              <a:t>The</a:t>
            </a:r>
            <a:r>
              <a:rPr lang="es-ES_tradnl" sz="1400" dirty="0"/>
              <a:t> </a:t>
            </a:r>
            <a:r>
              <a:rPr lang="es-ES_tradnl" sz="1400" dirty="0" err="1"/>
              <a:t>campaign</a:t>
            </a:r>
            <a:r>
              <a:rPr lang="es-ES_tradnl" sz="1400" dirty="0"/>
              <a:t> </a:t>
            </a:r>
            <a:r>
              <a:rPr lang="es-ES_tradnl" sz="1400" dirty="0" err="1"/>
              <a:t>was</a:t>
            </a:r>
            <a:r>
              <a:rPr lang="es-ES_tradnl" sz="1400" dirty="0"/>
              <a:t> </a:t>
            </a:r>
            <a:r>
              <a:rPr lang="es-ES_tradnl" sz="1400" dirty="0" err="1"/>
              <a:t>performed</a:t>
            </a:r>
            <a:r>
              <a:rPr lang="es-ES_tradnl" sz="1400" dirty="0"/>
              <a:t> in </a:t>
            </a:r>
            <a:r>
              <a:rPr lang="es-ES_tradnl" sz="1400" dirty="0" err="1"/>
              <a:t>marz</a:t>
            </a:r>
            <a:r>
              <a:rPr lang="es-ES_tradnl" sz="1400" dirty="0"/>
              <a:t> 2023 </a:t>
            </a:r>
          </a:p>
          <a:p>
            <a:pPr marL="36576" indent="0">
              <a:buNone/>
            </a:pPr>
            <a:r>
              <a:rPr lang="es-ES_tradnl" sz="1400" dirty="0" err="1"/>
              <a:t>with</a:t>
            </a:r>
            <a:r>
              <a:rPr lang="es-ES_tradnl" sz="1400" dirty="0"/>
              <a:t> VEGA-3. </a:t>
            </a:r>
            <a:r>
              <a:rPr lang="en-GB" sz="1400" dirty="0"/>
              <a:t>CLPU offered the laser ion-acceleration set up.</a:t>
            </a:r>
          </a:p>
        </p:txBody>
      </p:sp>
      <p:pic>
        <p:nvPicPr>
          <p:cNvPr id="10" name="Imagen 9" descr="fphy-08-00343-g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360" y="175120"/>
            <a:ext cx="2819440" cy="310055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5608718" y="3356937"/>
            <a:ext cx="35352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Different setup where proposed:</a:t>
            </a:r>
          </a:p>
          <a:p>
            <a:r>
              <a:rPr lang="en-US" sz="1200" dirty="0"/>
              <a:t>(a) Pitcher-catcher configuration: TNSA proton produced from thin </a:t>
            </a:r>
            <a:r>
              <a:rPr lang="en-US" sz="1200" dirty="0" err="1"/>
              <a:t>aluminium</a:t>
            </a:r>
            <a:r>
              <a:rPr lang="en-US" sz="1200" dirty="0"/>
              <a:t> foil target (Pitcher)</a:t>
            </a:r>
          </a:p>
          <a:p>
            <a:r>
              <a:rPr lang="en-US" sz="1200" dirty="0"/>
              <a:t>interact on a solid thick B6Ca or B target (catcher).</a:t>
            </a:r>
          </a:p>
          <a:p>
            <a:r>
              <a:rPr lang="en-US" sz="1200" dirty="0"/>
              <a:t>(b) Directly irradiation of thick samples rich of Boron-nitride (BN) target.</a:t>
            </a:r>
            <a:endParaRPr lang="es-ES" sz="1200" dirty="0"/>
          </a:p>
        </p:txBody>
      </p:sp>
      <p:pic>
        <p:nvPicPr>
          <p:cNvPr id="13" name="Imagen 12" descr="Captura de pantalla 2023-05-03 a las 9.49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829" y="2319402"/>
            <a:ext cx="2883685" cy="56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2449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sz="1500" dirty="0"/>
              <a:t>During the past twenty years the progresses in laser-driven acceleration mechanisms led to the proposition to use them as an alternative source of energetic particles for many different applications.</a:t>
            </a:r>
          </a:p>
          <a:p>
            <a:pPr marL="36576" indent="0" algn="just">
              <a:buNone/>
            </a:pPr>
            <a:endParaRPr lang="en-US" sz="1500" dirty="0"/>
          </a:p>
          <a:p>
            <a:pPr algn="just"/>
            <a:r>
              <a:rPr lang="en-US" sz="1500" dirty="0"/>
              <a:t>Laser-driven source might cover the need of affordable and compact accelerators for electronics component irradiation.</a:t>
            </a:r>
          </a:p>
          <a:p>
            <a:pPr algn="just"/>
            <a:endParaRPr lang="en-US" sz="1500" dirty="0"/>
          </a:p>
          <a:p>
            <a:pPr algn="just"/>
            <a:r>
              <a:rPr lang="en-US" sz="1500" dirty="0"/>
              <a:t>The generation of particle beams with energy and </a:t>
            </a:r>
            <a:r>
              <a:rPr lang="en-US" sz="1600" dirty="0">
                <a:latin typeface="+mj-lt"/>
                <a:ea typeface="+mj-ea"/>
                <a:cs typeface="+mj-cs"/>
              </a:rPr>
              <a:t>quality (single pulse) equivalent to conventional accelerator is envisions </a:t>
            </a:r>
            <a:r>
              <a:rPr lang="en-US" dirty="0">
                <a:latin typeface="+mj-lt"/>
                <a:ea typeface="+mj-ea"/>
                <a:cs typeface="+mj-cs"/>
              </a:rPr>
              <a:t>(</a:t>
            </a:r>
            <a:r>
              <a:rPr lang="en-US" sz="1600" dirty="0" err="1">
                <a:latin typeface="+mj-lt"/>
                <a:ea typeface="+mj-ea"/>
                <a:cs typeface="+mj-cs"/>
              </a:rPr>
              <a:t>EuPRAXIA</a:t>
            </a:r>
            <a:r>
              <a:rPr lang="en-US" sz="1600" dirty="0">
                <a:latin typeface="+mj-lt"/>
                <a:ea typeface="+mj-ea"/>
                <a:cs typeface="+mj-cs"/>
              </a:rPr>
              <a:t> project</a:t>
            </a:r>
            <a:r>
              <a:rPr lang="en-US" dirty="0">
                <a:latin typeface="+mj-lt"/>
                <a:ea typeface="+mj-ea"/>
                <a:cs typeface="+mj-cs"/>
              </a:rPr>
              <a:t>).</a:t>
            </a:r>
            <a:endParaRPr lang="en-US" sz="1600" dirty="0">
              <a:latin typeface="+mj-lt"/>
              <a:ea typeface="+mj-ea"/>
              <a:cs typeface="+mj-cs"/>
            </a:endParaRPr>
          </a:p>
          <a:p>
            <a:pPr algn="just"/>
            <a:endParaRPr lang="en-US" dirty="0">
              <a:latin typeface="+mj-lt"/>
              <a:ea typeface="+mj-ea"/>
              <a:cs typeface="+mj-cs"/>
            </a:endParaRPr>
          </a:p>
          <a:p>
            <a:pPr algn="just"/>
            <a:r>
              <a:rPr lang="en-US" dirty="0">
                <a:latin typeface="+mj-lt"/>
                <a:ea typeface="+mj-ea"/>
                <a:cs typeface="+mj-cs"/>
              </a:rPr>
              <a:t>The generation of b</a:t>
            </a:r>
            <a:r>
              <a:rPr lang="en-US" sz="1500" dirty="0"/>
              <a:t>roadband energy is much easier than the monoenergetic beams, early applications of the high intensity laser facilities for space radiation reproduction are possible.</a:t>
            </a:r>
          </a:p>
          <a:p>
            <a:pPr marL="36576" indent="0" algn="just">
              <a:buNone/>
            </a:pPr>
            <a:endParaRPr lang="en-US" sz="1500" dirty="0"/>
          </a:p>
          <a:p>
            <a:pPr algn="just"/>
            <a:r>
              <a:rPr lang="en-US" sz="1500" dirty="0"/>
              <a:t>The Spanish Laser Center (CLPU) is a high intensity laser facility with capability to contribute in this field, together with the community.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65529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C017-2364-4E0A-B0CC-F183867E9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RADNEXT 2nd Annual Meeting – 9-10 May 2023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pPr algn="ctr"/>
            <a:r>
              <a:rPr lang="en-US" dirty="0"/>
              <a:t>Thanks for your attention! </a:t>
            </a:r>
            <a:endParaRPr lang="en-GB" dirty="0"/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" y="1315402"/>
            <a:ext cx="6583680" cy="2560320"/>
          </a:xfrm>
        </p:spPr>
      </p:pic>
      <p:pic>
        <p:nvPicPr>
          <p:cNvPr id="2" name="Picture 6">
            <a:extLst>
              <a:ext uri="{FF2B5EF4-FFF2-40B4-BE49-F238E27FC236}">
                <a16:creationId xmlns:a16="http://schemas.microsoft.com/office/drawing/2014/main" id="{D73791FA-4B8A-2912-6C08-0EDCB7427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7678" y="3965167"/>
            <a:ext cx="2275229" cy="71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18" name="1 Rectángulo"/>
          <p:cNvSpPr/>
          <p:nvPr/>
        </p:nvSpPr>
        <p:spPr>
          <a:xfrm>
            <a:off x="0" y="1735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Intense Laser Labs World Wide</a:t>
            </a:r>
          </a:p>
        </p:txBody>
      </p:sp>
      <p:sp>
        <p:nvSpPr>
          <p:cNvPr id="19" name="2 Rectángulo"/>
          <p:cNvSpPr/>
          <p:nvPr/>
        </p:nvSpPr>
        <p:spPr>
          <a:xfrm>
            <a:off x="0" y="4428139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err="1">
                <a:solidFill>
                  <a:srgbClr val="0070C0"/>
                </a:solidFill>
              </a:rPr>
              <a:t>Image</a:t>
            </a:r>
            <a:r>
              <a:rPr lang="es-ES" sz="1200" dirty="0">
                <a:solidFill>
                  <a:srgbClr val="0070C0"/>
                </a:solidFill>
              </a:rPr>
              <a:t> </a:t>
            </a:r>
            <a:r>
              <a:rPr lang="es-ES" sz="1200" dirty="0" err="1">
                <a:solidFill>
                  <a:srgbClr val="0070C0"/>
                </a:solidFill>
              </a:rPr>
              <a:t>source</a:t>
            </a:r>
            <a:r>
              <a:rPr lang="es-ES" sz="1200" dirty="0">
                <a:solidFill>
                  <a:srgbClr val="0070C0"/>
                </a:solidFill>
              </a:rPr>
              <a:t> “International </a:t>
            </a:r>
            <a:r>
              <a:rPr lang="es-ES" sz="1200" dirty="0" err="1">
                <a:solidFill>
                  <a:srgbClr val="0070C0"/>
                </a:solidFill>
              </a:rPr>
              <a:t>Committee</a:t>
            </a:r>
            <a:r>
              <a:rPr lang="es-ES" sz="1200" dirty="0">
                <a:solidFill>
                  <a:srgbClr val="0070C0"/>
                </a:solidFill>
              </a:rPr>
              <a:t> of Ultra-High </a:t>
            </a:r>
            <a:r>
              <a:rPr lang="es-ES" sz="1200" dirty="0" err="1">
                <a:solidFill>
                  <a:srgbClr val="0070C0"/>
                </a:solidFill>
              </a:rPr>
              <a:t>Intensity</a:t>
            </a:r>
            <a:r>
              <a:rPr lang="es-ES" sz="1200" dirty="0">
                <a:solidFill>
                  <a:srgbClr val="0070C0"/>
                </a:solidFill>
              </a:rPr>
              <a:t> </a:t>
            </a:r>
            <a:r>
              <a:rPr lang="es-ES" sz="1200" dirty="0" err="1">
                <a:solidFill>
                  <a:srgbClr val="0070C0"/>
                </a:solidFill>
              </a:rPr>
              <a:t>Lasers</a:t>
            </a:r>
            <a:r>
              <a:rPr lang="es-ES" sz="1200" dirty="0">
                <a:solidFill>
                  <a:srgbClr val="0070C0"/>
                </a:solidFill>
              </a:rPr>
              <a:t>” </a:t>
            </a:r>
            <a:r>
              <a:rPr lang="en-US" sz="1200" dirty="0">
                <a:solidFill>
                  <a:srgbClr val="0070C0"/>
                </a:solidFill>
              </a:rPr>
              <a:t>(ICUIL, www.icuil.org)</a:t>
            </a:r>
          </a:p>
        </p:txBody>
      </p:sp>
      <p:pic>
        <p:nvPicPr>
          <p:cNvPr id="20" name="Imagen 19" descr="laser-lab-map-2009-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43" y="474494"/>
            <a:ext cx="7030380" cy="395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93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18" name="1 Rectángulo"/>
          <p:cNvSpPr/>
          <p:nvPr/>
        </p:nvSpPr>
        <p:spPr>
          <a:xfrm>
            <a:off x="0" y="1735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Intense Laser Labs World Wide</a:t>
            </a:r>
          </a:p>
        </p:txBody>
      </p:sp>
      <p:sp>
        <p:nvSpPr>
          <p:cNvPr id="19" name="2 Rectángulo"/>
          <p:cNvSpPr/>
          <p:nvPr/>
        </p:nvSpPr>
        <p:spPr>
          <a:xfrm>
            <a:off x="0" y="4428139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err="1">
                <a:solidFill>
                  <a:srgbClr val="0070C0"/>
                </a:solidFill>
              </a:rPr>
              <a:t>Image</a:t>
            </a:r>
            <a:r>
              <a:rPr lang="es-ES" sz="1200" dirty="0">
                <a:solidFill>
                  <a:srgbClr val="0070C0"/>
                </a:solidFill>
              </a:rPr>
              <a:t> </a:t>
            </a:r>
            <a:r>
              <a:rPr lang="es-ES" sz="1200" dirty="0" err="1">
                <a:solidFill>
                  <a:srgbClr val="0070C0"/>
                </a:solidFill>
              </a:rPr>
              <a:t>source</a:t>
            </a:r>
            <a:r>
              <a:rPr lang="es-ES" sz="1200" dirty="0">
                <a:solidFill>
                  <a:srgbClr val="0070C0"/>
                </a:solidFill>
              </a:rPr>
              <a:t> “International </a:t>
            </a:r>
            <a:r>
              <a:rPr lang="es-ES" sz="1200" dirty="0" err="1">
                <a:solidFill>
                  <a:srgbClr val="0070C0"/>
                </a:solidFill>
              </a:rPr>
              <a:t>Committee</a:t>
            </a:r>
            <a:r>
              <a:rPr lang="es-ES" sz="1200" dirty="0">
                <a:solidFill>
                  <a:srgbClr val="0070C0"/>
                </a:solidFill>
              </a:rPr>
              <a:t> of Ultra-High </a:t>
            </a:r>
            <a:r>
              <a:rPr lang="es-ES" sz="1200" dirty="0" err="1">
                <a:solidFill>
                  <a:srgbClr val="0070C0"/>
                </a:solidFill>
              </a:rPr>
              <a:t>Intensity</a:t>
            </a:r>
            <a:r>
              <a:rPr lang="es-ES" sz="1200" dirty="0">
                <a:solidFill>
                  <a:srgbClr val="0070C0"/>
                </a:solidFill>
              </a:rPr>
              <a:t> </a:t>
            </a:r>
            <a:r>
              <a:rPr lang="es-ES" sz="1200" dirty="0" err="1">
                <a:solidFill>
                  <a:srgbClr val="0070C0"/>
                </a:solidFill>
              </a:rPr>
              <a:t>Lasers</a:t>
            </a:r>
            <a:r>
              <a:rPr lang="es-ES" sz="1200" dirty="0">
                <a:solidFill>
                  <a:srgbClr val="0070C0"/>
                </a:solidFill>
              </a:rPr>
              <a:t>” </a:t>
            </a:r>
            <a:r>
              <a:rPr lang="en-US" sz="1200" dirty="0">
                <a:solidFill>
                  <a:srgbClr val="0070C0"/>
                </a:solidFill>
              </a:rPr>
              <a:t>(ICUIL, www.icuil.org)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1067710" y="372232"/>
            <a:ext cx="7211791" cy="4061479"/>
            <a:chOff x="1067710" y="372232"/>
            <a:chExt cx="7211791" cy="4061479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7710" y="372232"/>
              <a:ext cx="7211791" cy="4061479"/>
            </a:xfrm>
            <a:prstGeom prst="rect">
              <a:avLst/>
            </a:prstGeom>
          </p:spPr>
        </p:pic>
        <p:sp>
          <p:nvSpPr>
            <p:cNvPr id="3" name="Elipse 2"/>
            <p:cNvSpPr/>
            <p:nvPr/>
          </p:nvSpPr>
          <p:spPr>
            <a:xfrm>
              <a:off x="3673862" y="2652119"/>
              <a:ext cx="372534" cy="15240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Elipse 7"/>
            <p:cNvSpPr/>
            <p:nvPr/>
          </p:nvSpPr>
          <p:spPr>
            <a:xfrm>
              <a:off x="4753870" y="406744"/>
              <a:ext cx="372534" cy="15240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Elipse 8"/>
            <p:cNvSpPr/>
            <p:nvPr/>
          </p:nvSpPr>
          <p:spPr>
            <a:xfrm>
              <a:off x="4240112" y="482944"/>
              <a:ext cx="372534" cy="15240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123210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5533" y="880452"/>
            <a:ext cx="5236590" cy="3881237"/>
          </a:xfrm>
          <a:prstGeom prst="rect">
            <a:avLst/>
          </a:prstGeom>
        </p:spPr>
      </p:pic>
      <p:pic>
        <p:nvPicPr>
          <p:cNvPr id="7" name="Picture 13">
            <a:extLst>
              <a:ext uri="{FF2B5EF4-FFF2-40B4-BE49-F238E27FC236}">
                <a16:creationId xmlns:a16="http://schemas.microsoft.com/office/drawing/2014/main" id="{6F94EDE6-B4FB-664A-9808-F22A04F73B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717" y="975239"/>
            <a:ext cx="2679852" cy="1790684"/>
          </a:xfrm>
          <a:prstGeom prst="rect">
            <a:avLst/>
          </a:prstGeom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EDE289EC-3E46-F74E-B23C-D795F3C1C0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717" y="2893511"/>
            <a:ext cx="2679852" cy="177896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32039A3-93DB-2301-BEAE-930A5CB21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fr-CH" dirty="0"/>
              <a:t>High </a:t>
            </a:r>
            <a:r>
              <a:rPr lang="fr-CH" dirty="0" err="1"/>
              <a:t>intensity</a:t>
            </a:r>
            <a:r>
              <a:rPr lang="fr-CH" dirty="0"/>
              <a:t> laser </a:t>
            </a:r>
            <a:r>
              <a:rPr lang="fr-CH" dirty="0" err="1"/>
              <a:t>facilities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2059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32039A3-93DB-2301-BEAE-930A5CB21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fr-CH" dirty="0"/>
              <a:t>High </a:t>
            </a:r>
            <a:r>
              <a:rPr lang="fr-CH" dirty="0" err="1"/>
              <a:t>intensity</a:t>
            </a:r>
            <a:r>
              <a:rPr lang="fr-CH" dirty="0"/>
              <a:t> laser </a:t>
            </a:r>
            <a:r>
              <a:rPr lang="fr-CH" dirty="0" err="1"/>
              <a:t>facilities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86EA2E-C51A-78FD-4973-E66300D01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605" y="1601289"/>
            <a:ext cx="5120175" cy="28380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1F9976-921B-E7B4-5F54-264608769160}"/>
              </a:ext>
            </a:extLst>
          </p:cNvPr>
          <p:cNvSpPr txBox="1"/>
          <p:nvPr/>
        </p:nvSpPr>
        <p:spPr>
          <a:xfrm>
            <a:off x="657013" y="880452"/>
            <a:ext cx="77419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Nobel Prize in Physics (2018) to Arthur </a:t>
            </a:r>
            <a:r>
              <a:rPr lang="en-US" sz="1200" dirty="0" err="1"/>
              <a:t>Ashkin</a:t>
            </a:r>
            <a:r>
              <a:rPr lang="en-US" sz="1200" dirty="0"/>
              <a:t>, Donna Strickland and Gérard </a:t>
            </a:r>
            <a:r>
              <a:rPr lang="en-US" sz="1200" dirty="0" err="1"/>
              <a:t>Mourou</a:t>
            </a:r>
            <a:r>
              <a:rPr lang="en-US" sz="1200" dirty="0"/>
              <a:t> “for ground-breaking inventions in the field of laser physics”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3422811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15" name="Picture 2" descr="C:\Users\Radiacion\Desktop\004221_10_f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379" y="368324"/>
            <a:ext cx="4126970" cy="361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42" y="864937"/>
            <a:ext cx="2853339" cy="179021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C0F16353-B223-688E-53E1-737ADEBCF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fr-CH" dirty="0"/>
              <a:t>High </a:t>
            </a:r>
            <a:r>
              <a:rPr lang="fr-CH" dirty="0" err="1"/>
              <a:t>intensity</a:t>
            </a:r>
            <a:r>
              <a:rPr lang="fr-CH" dirty="0"/>
              <a:t> laser </a:t>
            </a:r>
            <a:r>
              <a:rPr lang="fr-CH" dirty="0" err="1"/>
              <a:t>facilities</a:t>
            </a:r>
            <a:endParaRPr lang="en-GB" dirty="0"/>
          </a:p>
        </p:txBody>
      </p:sp>
      <p:sp>
        <p:nvSpPr>
          <p:cNvPr id="12" name="1 Rectángulo">
            <a:extLst>
              <a:ext uri="{FF2B5EF4-FFF2-40B4-BE49-F238E27FC236}">
                <a16:creationId xmlns:a16="http://schemas.microsoft.com/office/drawing/2014/main" id="{F8F160EB-1D0C-4129-7D2E-C6D8E37BE96A}"/>
              </a:ext>
            </a:extLst>
          </p:cNvPr>
          <p:cNvSpPr/>
          <p:nvPr/>
        </p:nvSpPr>
        <p:spPr>
          <a:xfrm>
            <a:off x="5073468" y="4113563"/>
            <a:ext cx="40705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Intensity evolution since the first laser demonstration in 1960, with the different regimes of optics and electrodynamics.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A514DA-7672-64F1-D33C-F2AD78576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644" y="3028171"/>
            <a:ext cx="3393762" cy="1739092"/>
          </a:xfrm>
          <a:prstGeom prst="rect">
            <a:avLst/>
          </a:prstGeom>
        </p:spPr>
      </p:pic>
      <p:sp>
        <p:nvSpPr>
          <p:cNvPr id="14" name="Rectangle 49">
            <a:extLst>
              <a:ext uri="{FF2B5EF4-FFF2-40B4-BE49-F238E27FC236}">
                <a16:creationId xmlns:a16="http://schemas.microsoft.com/office/drawing/2014/main" id="{14D940C6-89D0-48F3-0233-B6594712B26E}"/>
              </a:ext>
            </a:extLst>
          </p:cNvPr>
          <p:cNvSpPr>
            <a:spLocks/>
          </p:cNvSpPr>
          <p:nvPr/>
        </p:nvSpPr>
        <p:spPr bwMode="auto">
          <a:xfrm>
            <a:off x="1978874" y="2509492"/>
            <a:ext cx="169181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81280" bIns="0">
            <a:spAutoFit/>
          </a:bodyPr>
          <a:lstStyle>
            <a:lvl1pPr marL="80963"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just"/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10</a:t>
            </a:r>
            <a:r>
              <a:rPr lang="en-US" altLang="en-US" sz="2400" baseline="31000" dirty="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20</a:t>
            </a:r>
            <a:r>
              <a:rPr lang="en-US" altLang="en-US" sz="2400" baseline="310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W/cm</a:t>
            </a:r>
            <a:r>
              <a:rPr lang="en-US" altLang="en-US" sz="2400" baseline="31000" dirty="0">
                <a:latin typeface="Arial Bold" panose="020B0704020202020204" pitchFamily="34" charset="0"/>
                <a:cs typeface="Arial Bold" panose="020B0704020202020204" pitchFamily="34" charset="0"/>
                <a:sym typeface="Arial Bold" panose="020B07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60792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6" name="Imagen 5" descr="TNSA_red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91" y="809332"/>
            <a:ext cx="7151011" cy="3059043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686800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Laser-driven proton/ion acceleration using TNSA mechanism</a:t>
            </a:r>
            <a:endParaRPr lang="en-GB" dirty="0"/>
          </a:p>
        </p:txBody>
      </p:sp>
      <p:sp>
        <p:nvSpPr>
          <p:cNvPr id="17" name="Rectángulo 16"/>
          <p:cNvSpPr/>
          <p:nvPr/>
        </p:nvSpPr>
        <p:spPr>
          <a:xfrm>
            <a:off x="321733" y="4101420"/>
            <a:ext cx="84666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In the Target Normal Sheath Acceleration (TNSA) mechanism the accelerating electrostatic field is located at the rear target surface of a solid target.</a:t>
            </a:r>
            <a:endParaRPr lang="es-ES" sz="1200" dirty="0"/>
          </a:p>
        </p:txBody>
      </p:sp>
      <p:pic>
        <p:nvPicPr>
          <p:cNvPr id="18" name="Imagen 17" descr="labLogo-e14334542794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125" y="977000"/>
            <a:ext cx="1309753" cy="47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126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2nd Annual Meeting – 9-10 May 2023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467" y="2151452"/>
            <a:ext cx="3606800" cy="2700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347133" y="980275"/>
            <a:ext cx="512233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Protons have been observed and characterized in a large number of laboratories and for different laser pulse regimes. </a:t>
            </a:r>
            <a:r>
              <a:rPr lang="en-US" dirty="0" err="1"/>
              <a:t>Snavely</a:t>
            </a:r>
            <a:r>
              <a:rPr lang="en-US" dirty="0"/>
              <a:t> et al, PRL 85 (2000) 2945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Experimental scaling of proton energy cut-off with laser power and pulse duration from </a:t>
            </a:r>
            <a:r>
              <a:rPr lang="en-US" dirty="0" err="1">
                <a:cs typeface="Arial" pitchFamily="34" charset="0"/>
              </a:rPr>
              <a:t>Zeil</a:t>
            </a:r>
            <a:r>
              <a:rPr lang="en-US" dirty="0">
                <a:cs typeface="Arial" pitchFamily="34" charset="0"/>
              </a:rPr>
              <a:t> et al. (2010), New J. Phys. 12, 045015.</a:t>
            </a:r>
          </a:p>
          <a:p>
            <a:pPr algn="just"/>
            <a:endParaRPr lang="en-US" dirty="0">
              <a:cs typeface="Arial" pitchFamily="34" charset="0"/>
            </a:endParaRPr>
          </a:p>
          <a:p>
            <a:pPr algn="just"/>
            <a:r>
              <a:rPr lang="en-US" dirty="0"/>
              <a:t>Up to 94MeV protons observed at</a:t>
            </a:r>
          </a:p>
          <a:p>
            <a:pPr algn="just"/>
            <a:r>
              <a:rPr lang="en-US" dirty="0"/>
              <a:t>Vulcan laser, Nat </a:t>
            </a:r>
            <a:r>
              <a:rPr lang="en-US" dirty="0" err="1"/>
              <a:t>Commun</a:t>
            </a:r>
            <a:r>
              <a:rPr lang="en-US" dirty="0"/>
              <a:t> 9, 724 (2018)</a:t>
            </a:r>
            <a:r>
              <a:rPr lang="fr-FR" dirty="0"/>
              <a:t>.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/>
          <a:lstStyle/>
          <a:p>
            <a:r>
              <a:rPr lang="en-US" dirty="0"/>
              <a:t>Multi-MeV protons from solid targets</a:t>
            </a:r>
            <a:endParaRPr lang="en-GB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00" y="175120"/>
            <a:ext cx="2777066" cy="2090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9325724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24831</TotalTime>
  <Words>1609</Words>
  <Application>Microsoft Office PowerPoint</Application>
  <PresentationFormat>On-screen Show (16:9)</PresentationFormat>
  <Paragraphs>221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Arial Bold</vt:lpstr>
      <vt:lpstr>Calibri</vt:lpstr>
      <vt:lpstr>CMR9</vt:lpstr>
      <vt:lpstr>Trebuchet MS</vt:lpstr>
      <vt:lpstr>CERN2Corporate16-9</vt:lpstr>
      <vt:lpstr>WP10-TA Laser-driven particle beams at CLPU</vt:lpstr>
      <vt:lpstr>Outline</vt:lpstr>
      <vt:lpstr>PowerPoint Presentation</vt:lpstr>
      <vt:lpstr>PowerPoint Presentation</vt:lpstr>
      <vt:lpstr>High intensity laser facilities</vt:lpstr>
      <vt:lpstr>High intensity laser facilities</vt:lpstr>
      <vt:lpstr>High intensity laser facilities</vt:lpstr>
      <vt:lpstr>Laser-driven proton/ion acceleration using TNSA mechanism</vt:lpstr>
      <vt:lpstr>Multi-MeV protons from solid targets</vt:lpstr>
      <vt:lpstr>Electrons from solid targets</vt:lpstr>
      <vt:lpstr>Laser Wakefield Acceleration - LWFA</vt:lpstr>
      <vt:lpstr>Laser Wakefield Acceleration - LWFA</vt:lpstr>
      <vt:lpstr>Applications - Space radiation</vt:lpstr>
      <vt:lpstr>Applications - Space radiation</vt:lpstr>
      <vt:lpstr>Applications - Space radiation</vt:lpstr>
      <vt:lpstr>Applications - Space radiation</vt:lpstr>
      <vt:lpstr>Outline</vt:lpstr>
      <vt:lpstr>PowerPoint Presentation</vt:lpstr>
      <vt:lpstr>Laser VEGA overview</vt:lpstr>
      <vt:lpstr>Array of data given to users from the metrology bench every day:</vt:lpstr>
      <vt:lpstr>Laser VEGA</vt:lpstr>
      <vt:lpstr>Laser VEGA</vt:lpstr>
      <vt:lpstr>PowerPoint Presentation</vt:lpstr>
      <vt:lpstr>Interaction Chamber VEGA2</vt:lpstr>
      <vt:lpstr>Interaction Chamber VEGA3</vt:lpstr>
      <vt:lpstr>Some requirements on the diagnostic systems</vt:lpstr>
      <vt:lpstr>Transnational Access Campaign </vt:lpstr>
      <vt:lpstr>Conclusion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Jose M</cp:lastModifiedBy>
  <cp:revision>710</cp:revision>
  <dcterms:created xsi:type="dcterms:W3CDTF">2016-04-26T16:44:32Z</dcterms:created>
  <dcterms:modified xsi:type="dcterms:W3CDTF">2023-05-09T06:29:02Z</dcterms:modified>
</cp:coreProperties>
</file>