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9"/>
  </p:notesMasterIdLst>
  <p:handoutMasterIdLst>
    <p:handoutMasterId r:id="rId40"/>
  </p:handoutMasterIdLst>
  <p:sldIdLst>
    <p:sldId id="280" r:id="rId2"/>
    <p:sldId id="261" r:id="rId3"/>
    <p:sldId id="281" r:id="rId4"/>
    <p:sldId id="358" r:id="rId5"/>
    <p:sldId id="277" r:id="rId6"/>
    <p:sldId id="349" r:id="rId7"/>
    <p:sldId id="351" r:id="rId8"/>
    <p:sldId id="350" r:id="rId9"/>
    <p:sldId id="353" r:id="rId10"/>
    <p:sldId id="278" r:id="rId11"/>
    <p:sldId id="343" r:id="rId12"/>
    <p:sldId id="354" r:id="rId13"/>
    <p:sldId id="341" r:id="rId14"/>
    <p:sldId id="342" r:id="rId15"/>
    <p:sldId id="345" r:id="rId16"/>
    <p:sldId id="270" r:id="rId17"/>
    <p:sldId id="344" r:id="rId18"/>
    <p:sldId id="282" r:id="rId19"/>
    <p:sldId id="346" r:id="rId20"/>
    <p:sldId id="279" r:id="rId21"/>
    <p:sldId id="274" r:id="rId22"/>
    <p:sldId id="348" r:id="rId23"/>
    <p:sldId id="355" r:id="rId24"/>
    <p:sldId id="361" r:id="rId25"/>
    <p:sldId id="359" r:id="rId26"/>
    <p:sldId id="362" r:id="rId27"/>
    <p:sldId id="363" r:id="rId28"/>
    <p:sldId id="364" r:id="rId29"/>
    <p:sldId id="365" r:id="rId30"/>
    <p:sldId id="366" r:id="rId31"/>
    <p:sldId id="367" r:id="rId32"/>
    <p:sldId id="368" r:id="rId33"/>
    <p:sldId id="369" r:id="rId34"/>
    <p:sldId id="370" r:id="rId35"/>
    <p:sldId id="360" r:id="rId36"/>
    <p:sldId id="268" r:id="rId37"/>
    <p:sldId id="357" r:id="rId3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245866F-00D4-464C-03DC-337B5395E3BB}" name="Paul Leroux" initials="PL" userId="9fe0d3f8a5ca3892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ben Garcia Alia" initials="RGA" lastIdx="1" clrIdx="0">
    <p:extLst>
      <p:ext uri="{19B8F6BF-5375-455C-9EA6-DF929625EA0E}">
        <p15:presenceInfo xmlns:p15="http://schemas.microsoft.com/office/powerpoint/2012/main" userId="S::ruben.garcia.alia@cern.ch::0d622252-54ff-4c3d-aaf0-7d44d531512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ADF0"/>
    <a:srgbClr val="053299"/>
    <a:srgbClr val="0055A0"/>
    <a:srgbClr val="0C377B"/>
    <a:srgbClr val="DC3CB2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52" autoAdjust="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624" y="7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7E94B-2B19-4A07-9E9B-58B71C14282E}" type="datetimeFigureOut">
              <a:rPr lang="en-GB" smtClean="0"/>
              <a:t>10/05/2023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FD7D44-A19D-4BAC-9A13-A0FB1C626F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8677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10/05/2023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_End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604558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5C3EB8EC-D224-41DF-9F8A-06FBFEA10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22272" y="4725221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[title of event]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199" y="2336276"/>
            <a:ext cx="8226854" cy="705332"/>
          </a:xfrm>
        </p:spPr>
        <p:txBody>
          <a:bodyPr/>
          <a:lstStyle>
            <a:lvl1pPr algn="ctr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199026" y="3234514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D27A84-E86E-E44E-ACDD-BD00BDB1BB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8213"/>
          <a:stretch/>
        </p:blipFill>
        <p:spPr>
          <a:xfrm>
            <a:off x="2821849" y="160160"/>
            <a:ext cx="3789159" cy="1563836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97ED6E2F-180A-9440-B677-95F18942F4C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3" y="4631310"/>
            <a:ext cx="638872" cy="426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9370ACFD-B167-1B42-A82A-18970F79B7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22272" y="4684325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[title of event]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B9C548-0344-7D46-B8A1-5090FA932108}"/>
              </a:ext>
            </a:extLst>
          </p:cNvPr>
          <p:cNvSpPr txBox="1"/>
          <p:nvPr userDrawn="1"/>
        </p:nvSpPr>
        <p:spPr>
          <a:xfrm>
            <a:off x="750684" y="4631310"/>
            <a:ext cx="3371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project has received funding from the European Union's Horizon 2020 research and innovation programme under grant agreement No </a:t>
            </a:r>
            <a:r>
              <a:rPr lang="en-GB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101008126</a:t>
            </a:r>
            <a:endParaRPr lang="en-FR" sz="800" b="1" dirty="0"/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199" y="2336276"/>
            <a:ext cx="8226854" cy="705332"/>
          </a:xfrm>
        </p:spPr>
        <p:txBody>
          <a:bodyPr/>
          <a:lstStyle>
            <a:lvl1pPr algn="ctr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199026" y="3234514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D27A84-E86E-E44E-ACDD-BD00BDB1BB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8213"/>
          <a:stretch/>
        </p:blipFill>
        <p:spPr>
          <a:xfrm>
            <a:off x="2821849" y="160160"/>
            <a:ext cx="3789159" cy="1563836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97ED6E2F-180A-9440-B677-95F18942F4C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617" y="4609967"/>
            <a:ext cx="638872" cy="426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9370ACFD-B167-1B42-A82A-18970F79B7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2242" y="468653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[title of event]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B9C548-0344-7D46-B8A1-5090FA932108}"/>
              </a:ext>
            </a:extLst>
          </p:cNvPr>
          <p:cNvSpPr txBox="1"/>
          <p:nvPr userDrawn="1"/>
        </p:nvSpPr>
        <p:spPr>
          <a:xfrm>
            <a:off x="4993029" y="4592623"/>
            <a:ext cx="3371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project has received funding from the European Union's Horizon 2020 research and innovation programme under grant agreement No </a:t>
            </a:r>
            <a:r>
              <a:rPr lang="en-GB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101008126</a:t>
            </a:r>
            <a:endParaRPr lang="en-FR" sz="800" b="1" dirty="0"/>
          </a:p>
        </p:txBody>
      </p:sp>
    </p:spTree>
    <p:extLst>
      <p:ext uri="{BB962C8B-B14F-4D97-AF65-F5344CB8AC3E}">
        <p14:creationId xmlns:p14="http://schemas.microsoft.com/office/powerpoint/2010/main" val="2499951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17672"/>
            <a:ext cx="8226854" cy="705332"/>
          </a:xfrm>
        </p:spPr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79133"/>
            <a:ext cx="8229600" cy="3203145"/>
          </a:xfrm>
        </p:spPr>
        <p:txBody>
          <a:bodyPr/>
          <a:lstStyle>
            <a:lvl1pPr>
              <a:defRPr sz="16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2630" y="469453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F0BD21AF-153E-994E-A124-62862347F2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97058" y="4694536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[title of event]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1F1F9CF6-ACF9-4B7D-9006-C11E82761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Kick-Off Meeting - 19-21 May 2021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D05AC5-865E-A14D-B8D3-BB6ED5872B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8213"/>
          <a:stretch/>
        </p:blipFill>
        <p:spPr>
          <a:xfrm>
            <a:off x="2821849" y="160160"/>
            <a:ext cx="3789159" cy="15638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3C0CBF-07F8-6643-9721-BB38105031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27E5C1E-8BD4-F44E-8E00-905FA34FE0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26A716-3D10-1D44-AA9B-8C22D5329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24.03.2023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895383-11E9-1A41-8AD8-0FCDBB38E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Dr. Gerd Datzmann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AA049A-0AB3-EB43-950D-3F917EA55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5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FE6347C-E453-9747-9204-8F758FD9F6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374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[title of event]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99BFC6C-A0D2-014E-9E2B-C945AADE95F4}"/>
              </a:ext>
            </a:extLst>
          </p:cNvPr>
          <p:cNvGrpSpPr/>
          <p:nvPr userDrawn="1"/>
        </p:nvGrpSpPr>
        <p:grpSpPr>
          <a:xfrm>
            <a:off x="311245" y="4605119"/>
            <a:ext cx="1905183" cy="479683"/>
            <a:chOff x="311245" y="4605119"/>
            <a:chExt cx="1905183" cy="47968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89B27FB-FA01-4CBA-8008-D7658876D9B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/>
            <a:stretch>
              <a:fillRect/>
            </a:stretch>
          </p:blipFill>
          <p:spPr>
            <a:xfrm>
              <a:off x="950172" y="4605119"/>
              <a:ext cx="1266256" cy="479683"/>
            </a:xfrm>
            <a:prstGeom prst="rect">
              <a:avLst/>
            </a:prstGeom>
          </p:spPr>
        </p:pic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B4FDC112-423C-D649-8EED-687F215A6C0F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45" y="4648815"/>
              <a:ext cx="586971" cy="3922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82" r:id="rId3"/>
    <p:sldLayoutId id="2147483679" r:id="rId4"/>
    <p:sldLayoutId id="2147483667" r:id="rId5"/>
    <p:sldLayoutId id="2147483683" r:id="rId6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radnext-helpline@cern.ch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zenodo.org/communities/radnext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indico.cern.ch/event/1251241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mailto:radnext-helpline@cern.ch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EA2AD-DD2B-0BA3-8AAB-CCBD7254C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WP2 – NA1 status and </a:t>
            </a:r>
            <a:r>
              <a:rPr lang="nl-BE" dirty="0" err="1"/>
              <a:t>plans</a:t>
            </a:r>
            <a:r>
              <a:rPr lang="nl-BE" dirty="0"/>
              <a:t/>
            </a:r>
            <a:br>
              <a:rPr lang="nl-BE" dirty="0"/>
            </a:br>
            <a:r>
              <a:rPr lang="nl-BE" sz="2400" dirty="0"/>
              <a:t>Communication, </a:t>
            </a:r>
            <a:r>
              <a:rPr lang="nl-BE" sz="2400" dirty="0" err="1"/>
              <a:t>Dissemination</a:t>
            </a:r>
            <a:r>
              <a:rPr lang="nl-BE" sz="2400" dirty="0"/>
              <a:t>, </a:t>
            </a:r>
            <a:r>
              <a:rPr lang="nl-BE" sz="2400" dirty="0" err="1"/>
              <a:t>Exploitation</a:t>
            </a:r>
            <a:r>
              <a:rPr lang="nl-BE" sz="2400" dirty="0"/>
              <a:t> and Training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1D2054-922C-BCBD-0842-15BC403999EE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3199026" y="3299250"/>
            <a:ext cx="2743200" cy="314740"/>
          </a:xfrm>
        </p:spPr>
        <p:txBody>
          <a:bodyPr/>
          <a:lstStyle/>
          <a:p>
            <a:r>
              <a:rPr lang="nl-BE" dirty="0"/>
              <a:t>Ennio Capria (ESRF)</a:t>
            </a: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F41368-D502-64FD-7E38-1C76637D8B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Annual meeting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8946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89F65-88DA-FB74-FC5A-99DC5E8F7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Communication and </a:t>
            </a:r>
            <a:r>
              <a:rPr lang="nl-BE" dirty="0" err="1"/>
              <a:t>dissemination</a:t>
            </a:r>
            <a:r>
              <a:rPr lang="nl-BE" dirty="0"/>
              <a:t/>
            </a:r>
            <a:br>
              <a:rPr lang="nl-BE" dirty="0"/>
            </a:b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LinkedIn</a:t>
            </a:r>
            <a:endParaRPr lang="nl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3222B0-5CD0-166D-7CB0-7FC16A4D63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79133"/>
            <a:ext cx="4689566" cy="2381363"/>
          </a:xfrm>
        </p:spPr>
        <p:txBody>
          <a:bodyPr>
            <a:normAutofit/>
          </a:bodyPr>
          <a:lstStyle/>
          <a:p>
            <a:r>
              <a:rPr lang="nl-BE" dirty="0" err="1"/>
              <a:t>Already</a:t>
            </a:r>
            <a:r>
              <a:rPr lang="nl-BE" dirty="0"/>
              <a:t> 1025 </a:t>
            </a:r>
            <a:r>
              <a:rPr lang="nl-BE" dirty="0" err="1"/>
              <a:t>followers</a:t>
            </a:r>
            <a:r>
              <a:rPr lang="nl-BE" dirty="0"/>
              <a:t>! </a:t>
            </a:r>
          </a:p>
          <a:p>
            <a:r>
              <a:rPr lang="nl-BE" dirty="0"/>
              <a:t>And a lot of </a:t>
            </a:r>
            <a:r>
              <a:rPr lang="nl-BE" dirty="0" err="1"/>
              <a:t>activity</a:t>
            </a:r>
            <a:r>
              <a:rPr lang="nl-BE" dirty="0"/>
              <a:t> on LinkedIn</a:t>
            </a:r>
          </a:p>
          <a:p>
            <a:pPr lvl="1"/>
            <a:r>
              <a:rPr lang="nl-BE" dirty="0" err="1"/>
              <a:t>Regular</a:t>
            </a:r>
            <a:r>
              <a:rPr lang="nl-BE" dirty="0"/>
              <a:t> </a:t>
            </a:r>
            <a:r>
              <a:rPr lang="nl-BE" dirty="0" err="1"/>
              <a:t>posts</a:t>
            </a:r>
            <a:r>
              <a:rPr lang="nl-BE" dirty="0"/>
              <a:t> </a:t>
            </a:r>
            <a:r>
              <a:rPr lang="nl-BE" dirty="0" err="1"/>
              <a:t>about</a:t>
            </a:r>
            <a:r>
              <a:rPr lang="nl-BE" dirty="0"/>
              <a:t> events (G-RADNEXT, SERESSA, </a:t>
            </a:r>
            <a:r>
              <a:rPr lang="nl-BE" dirty="0" err="1"/>
              <a:t>webinars</a:t>
            </a:r>
            <a:r>
              <a:rPr lang="nl-BE" dirty="0"/>
              <a:t>, </a:t>
            </a:r>
            <a:r>
              <a:rPr lang="nl-BE" dirty="0" err="1"/>
              <a:t>exhibitor</a:t>
            </a:r>
            <a:r>
              <a:rPr lang="nl-BE" dirty="0"/>
              <a:t> </a:t>
            </a:r>
            <a:r>
              <a:rPr lang="nl-BE" dirty="0" err="1"/>
              <a:t>booths</a:t>
            </a:r>
            <a:r>
              <a:rPr lang="nl-BE" dirty="0"/>
              <a:t> and </a:t>
            </a:r>
            <a:r>
              <a:rPr lang="nl-BE" dirty="0" err="1"/>
              <a:t>fun</a:t>
            </a:r>
            <a:r>
              <a:rPr lang="nl-BE" dirty="0"/>
              <a:t> games, …)</a:t>
            </a:r>
          </a:p>
          <a:p>
            <a:pPr lvl="1"/>
            <a:r>
              <a:rPr lang="nl-BE" dirty="0" err="1"/>
              <a:t>Posts</a:t>
            </a:r>
            <a:r>
              <a:rPr lang="nl-BE" dirty="0"/>
              <a:t> </a:t>
            </a:r>
            <a:r>
              <a:rPr lang="nl-BE" dirty="0" err="1"/>
              <a:t>about</a:t>
            </a:r>
            <a:r>
              <a:rPr lang="nl-BE" dirty="0"/>
              <a:t> calls </a:t>
            </a:r>
            <a:r>
              <a:rPr lang="nl-BE" dirty="0" err="1"/>
              <a:t>for</a:t>
            </a:r>
            <a:r>
              <a:rPr lang="nl-BE" dirty="0"/>
              <a:t> </a:t>
            </a:r>
            <a:r>
              <a:rPr lang="nl-BE" dirty="0" err="1"/>
              <a:t>beam</a:t>
            </a:r>
            <a:r>
              <a:rPr lang="nl-BE" dirty="0"/>
              <a:t> time </a:t>
            </a:r>
            <a:r>
              <a:rPr lang="nl-BE" dirty="0" err="1"/>
              <a:t>proposals</a:t>
            </a:r>
            <a:endParaRPr lang="nl-BE" dirty="0"/>
          </a:p>
          <a:p>
            <a:pPr lvl="1"/>
            <a:r>
              <a:rPr lang="nl-BE" dirty="0"/>
              <a:t>A lot of </a:t>
            </a:r>
            <a:r>
              <a:rPr lang="nl-BE" dirty="0" err="1"/>
              <a:t>posts</a:t>
            </a:r>
            <a:r>
              <a:rPr lang="nl-BE" dirty="0"/>
              <a:t>/tags </a:t>
            </a:r>
            <a:r>
              <a:rPr lang="nl-BE" dirty="0" err="1"/>
              <a:t>by</a:t>
            </a:r>
            <a:r>
              <a:rPr lang="nl-BE" dirty="0"/>
              <a:t> facility users </a:t>
            </a:r>
            <a:r>
              <a:rPr lang="nl-BE" dirty="0" err="1"/>
              <a:t>after</a:t>
            </a:r>
            <a:r>
              <a:rPr lang="nl-BE" dirty="0"/>
              <a:t> </a:t>
            </a:r>
            <a:r>
              <a:rPr lang="nl-BE" dirty="0" err="1"/>
              <a:t>their</a:t>
            </a:r>
            <a:r>
              <a:rPr lang="nl-BE" dirty="0"/>
              <a:t> </a:t>
            </a:r>
            <a:r>
              <a:rPr lang="nl-BE" dirty="0" err="1"/>
              <a:t>irradiation</a:t>
            </a:r>
            <a:r>
              <a:rPr lang="nl-BE" dirty="0"/>
              <a:t> </a:t>
            </a:r>
            <a:r>
              <a:rPr lang="nl-BE" dirty="0" err="1"/>
              <a:t>experiments</a:t>
            </a:r>
            <a:endParaRPr lang="nl-B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9C210E-9973-1DD9-F9A6-05A9931B44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Annual meeting 2023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35EA2C6-4E1A-2A6D-F6D5-F97EEC4DE0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8549" y="1093715"/>
            <a:ext cx="2899857" cy="2613272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028467C-545F-A35F-27FB-68CE2FD6A70C}"/>
              </a:ext>
            </a:extLst>
          </p:cNvPr>
          <p:cNvSpPr txBox="1">
            <a:spLocks/>
          </p:cNvSpPr>
          <p:nvPr/>
        </p:nvSpPr>
        <p:spPr>
          <a:xfrm>
            <a:off x="528765" y="3777698"/>
            <a:ext cx="8340106" cy="23813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94604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BD65D-62E5-8011-B93F-35E7BE5C2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Communication and </a:t>
            </a:r>
            <a:r>
              <a:rPr lang="nl-BE" dirty="0" err="1"/>
              <a:t>dissemination</a:t>
            </a:r>
            <a:r>
              <a:rPr lang="nl-BE" dirty="0"/>
              <a:t/>
            </a:r>
            <a:br>
              <a:rPr lang="nl-BE" dirty="0"/>
            </a:b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LinkedIn </a:t>
            </a:r>
            <a:r>
              <a:rPr lang="nl-BE" sz="2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statistics</a:t>
            </a:r>
            <a:endParaRPr lang="nl-BE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40F71FF-3625-E872-E2F7-81BA4E26EB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9448" y="1635463"/>
            <a:ext cx="6827192" cy="260343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5E39C-8586-0591-7501-6F9918809D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Annual meeting 2023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14FF4B9-E1EF-239E-7636-19A2BFD8538F}"/>
              </a:ext>
            </a:extLst>
          </p:cNvPr>
          <p:cNvSpPr txBox="1">
            <a:spLocks/>
          </p:cNvSpPr>
          <p:nvPr/>
        </p:nvSpPr>
        <p:spPr>
          <a:xfrm>
            <a:off x="457199" y="1179133"/>
            <a:ext cx="6067697" cy="23813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nl-BE" dirty="0"/>
              <a:t>Page views</a:t>
            </a:r>
          </a:p>
        </p:txBody>
      </p:sp>
    </p:spTree>
    <p:extLst>
      <p:ext uri="{BB962C8B-B14F-4D97-AF65-F5344CB8AC3E}">
        <p14:creationId xmlns:p14="http://schemas.microsoft.com/office/powerpoint/2010/main" val="72792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82E1D-0F53-AB7C-326C-888088CFB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Communication and </a:t>
            </a:r>
            <a:r>
              <a:rPr lang="nl-BE" dirty="0" err="1"/>
              <a:t>dissemination</a:t>
            </a:r>
            <a:r>
              <a:rPr lang="nl-BE" dirty="0"/>
              <a:t/>
            </a:r>
            <a:br>
              <a:rPr lang="nl-BE" dirty="0"/>
            </a:b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LinkedIn </a:t>
            </a:r>
            <a:r>
              <a:rPr lang="nl-BE" sz="2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statistics</a:t>
            </a:r>
            <a:endParaRPr lang="nl-BE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A7548AF-6FBC-D9A6-8F9A-101F736D0E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3746" y="1592033"/>
            <a:ext cx="6864531" cy="221996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DC9FB1-B6B4-3F38-DB15-2572F94C56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Annual meeting 2023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A08A14C-2F99-4F99-CE33-DDE73BE54583}"/>
              </a:ext>
            </a:extLst>
          </p:cNvPr>
          <p:cNvCxnSpPr>
            <a:cxnSpLocks/>
          </p:cNvCxnSpPr>
          <p:nvPr/>
        </p:nvCxnSpPr>
        <p:spPr>
          <a:xfrm>
            <a:off x="3500846" y="2722416"/>
            <a:ext cx="27432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9C97212-A71C-9DE4-FD42-0E3DC8838B4D}"/>
              </a:ext>
            </a:extLst>
          </p:cNvPr>
          <p:cNvSpPr txBox="1">
            <a:spLocks/>
          </p:cNvSpPr>
          <p:nvPr/>
        </p:nvSpPr>
        <p:spPr>
          <a:xfrm>
            <a:off x="3348479" y="2559825"/>
            <a:ext cx="652758" cy="2738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nl-BE" sz="600" dirty="0"/>
              <a:t>RADECS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B69F1DB-CAD9-8F8B-1C22-C8D92682C407}"/>
              </a:ext>
            </a:extLst>
          </p:cNvPr>
          <p:cNvCxnSpPr>
            <a:cxnSpLocks/>
          </p:cNvCxnSpPr>
          <p:nvPr/>
        </p:nvCxnSpPr>
        <p:spPr>
          <a:xfrm>
            <a:off x="2111829" y="2286987"/>
            <a:ext cx="27432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D1A9089-9242-7CBE-2A19-8AFCA162587B}"/>
              </a:ext>
            </a:extLst>
          </p:cNvPr>
          <p:cNvSpPr txBox="1">
            <a:spLocks/>
          </p:cNvSpPr>
          <p:nvPr/>
        </p:nvSpPr>
        <p:spPr>
          <a:xfrm>
            <a:off x="1985586" y="2119546"/>
            <a:ext cx="652758" cy="2738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nl-BE" sz="600" dirty="0"/>
              <a:t>NSREC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329EEB1-2CE1-56A2-46CB-2EF7A5D5F3D1}"/>
              </a:ext>
            </a:extLst>
          </p:cNvPr>
          <p:cNvCxnSpPr>
            <a:cxnSpLocks/>
          </p:cNvCxnSpPr>
          <p:nvPr/>
        </p:nvCxnSpPr>
        <p:spPr>
          <a:xfrm>
            <a:off x="4502331" y="2549451"/>
            <a:ext cx="27432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3F14031-C87A-D67B-BF18-109006BCAB09}"/>
              </a:ext>
            </a:extLst>
          </p:cNvPr>
          <p:cNvSpPr txBox="1">
            <a:spLocks/>
          </p:cNvSpPr>
          <p:nvPr/>
        </p:nvSpPr>
        <p:spPr>
          <a:xfrm>
            <a:off x="4330371" y="2393391"/>
            <a:ext cx="652758" cy="2738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nl-BE" sz="600" dirty="0"/>
              <a:t>SERESSA</a:t>
            </a:r>
          </a:p>
        </p:txBody>
      </p:sp>
    </p:spTree>
    <p:extLst>
      <p:ext uri="{BB962C8B-B14F-4D97-AF65-F5344CB8AC3E}">
        <p14:creationId xmlns:p14="http://schemas.microsoft.com/office/powerpoint/2010/main" val="2451722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89F65-88DA-FB74-FC5A-99DC5E8F7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Communication and </a:t>
            </a:r>
            <a:r>
              <a:rPr lang="nl-BE" dirty="0" err="1"/>
              <a:t>dissemination</a:t>
            </a:r>
            <a:r>
              <a:rPr lang="nl-BE" dirty="0"/>
              <a:t/>
            </a:r>
            <a:br>
              <a:rPr lang="nl-BE" dirty="0"/>
            </a:b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LinkedIn</a:t>
            </a:r>
            <a:endParaRPr lang="nl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3222B0-5CD0-166D-7CB0-7FC16A4D63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79133"/>
            <a:ext cx="5498538" cy="2381363"/>
          </a:xfrm>
        </p:spPr>
        <p:txBody>
          <a:bodyPr>
            <a:normAutofit/>
          </a:bodyPr>
          <a:lstStyle/>
          <a:p>
            <a:r>
              <a:rPr lang="nl-BE" dirty="0" err="1"/>
              <a:t>Add</a:t>
            </a:r>
            <a:r>
              <a:rPr lang="nl-BE" dirty="0"/>
              <a:t> </a:t>
            </a:r>
            <a:r>
              <a:rPr lang="nl-BE" dirty="0" err="1"/>
              <a:t>your</a:t>
            </a:r>
            <a:r>
              <a:rPr lang="nl-BE" dirty="0"/>
              <a:t> RADNEXT </a:t>
            </a:r>
            <a:r>
              <a:rPr lang="nl-BE" dirty="0" err="1"/>
              <a:t>membership</a:t>
            </a:r>
            <a:r>
              <a:rPr lang="nl-BE" dirty="0"/>
              <a:t> on LinkedIn!</a:t>
            </a:r>
          </a:p>
          <a:p>
            <a:r>
              <a:rPr lang="nl-BE" dirty="0" err="1"/>
              <a:t>Currently</a:t>
            </a:r>
            <a:r>
              <a:rPr lang="nl-BE" dirty="0"/>
              <a:t>: 24 employees</a:t>
            </a:r>
          </a:p>
          <a:p>
            <a:r>
              <a:rPr lang="nl-BE" dirty="0"/>
              <a:t>Guideline on </a:t>
            </a:r>
            <a:r>
              <a:rPr lang="nl-BE" dirty="0" err="1"/>
              <a:t>how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do </a:t>
            </a:r>
            <a:r>
              <a:rPr lang="nl-BE" dirty="0" err="1"/>
              <a:t>it</a:t>
            </a:r>
            <a:r>
              <a:rPr lang="nl-BE" dirty="0"/>
              <a:t> is </a:t>
            </a:r>
            <a:r>
              <a:rPr lang="nl-BE" dirty="0" err="1"/>
              <a:t>available</a:t>
            </a:r>
            <a:endParaRPr lang="nl-BE" dirty="0"/>
          </a:p>
          <a:p>
            <a:endParaRPr lang="nl-BE" dirty="0"/>
          </a:p>
          <a:p>
            <a:endParaRPr lang="nl-B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9C210E-9973-1DD9-F9A6-05A9931B44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Annual meeting 2023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6E2ED2-F8EA-4E80-15E9-B517A0E08A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0022" y="1636417"/>
            <a:ext cx="4193978" cy="2255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4635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89F65-88DA-FB74-FC5A-99DC5E8F7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Communication and </a:t>
            </a:r>
            <a:r>
              <a:rPr lang="nl-BE" dirty="0" err="1"/>
              <a:t>dissemination</a:t>
            </a:r>
            <a:r>
              <a:rPr lang="nl-BE" dirty="0"/>
              <a:t/>
            </a:r>
            <a:br>
              <a:rPr lang="nl-BE" dirty="0"/>
            </a:b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LinkedIn</a:t>
            </a:r>
            <a:endParaRPr lang="nl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3222B0-5CD0-166D-7CB0-7FC16A4D63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79134"/>
            <a:ext cx="6890368" cy="1248478"/>
          </a:xfrm>
        </p:spPr>
        <p:txBody>
          <a:bodyPr>
            <a:normAutofit/>
          </a:bodyPr>
          <a:lstStyle/>
          <a:p>
            <a:r>
              <a:rPr lang="nl-BE" dirty="0"/>
              <a:t>Help </a:t>
            </a:r>
            <a:r>
              <a:rPr lang="nl-BE" dirty="0" err="1"/>
              <a:t>us</a:t>
            </a:r>
            <a:r>
              <a:rPr lang="nl-BE" dirty="0"/>
              <a:t> </a:t>
            </a:r>
            <a:r>
              <a:rPr lang="nl-BE" dirty="0" err="1"/>
              <a:t>increase</a:t>
            </a:r>
            <a:r>
              <a:rPr lang="nl-BE" dirty="0"/>
              <a:t> </a:t>
            </a:r>
            <a:r>
              <a:rPr lang="nl-BE" dirty="0" err="1"/>
              <a:t>our</a:t>
            </a:r>
            <a:r>
              <a:rPr lang="nl-BE" dirty="0"/>
              <a:t> </a:t>
            </a:r>
            <a:r>
              <a:rPr lang="nl-BE" dirty="0" err="1"/>
              <a:t>outreach</a:t>
            </a:r>
            <a:endParaRPr lang="nl-BE" dirty="0"/>
          </a:p>
          <a:p>
            <a:pPr lvl="1"/>
            <a:r>
              <a:rPr lang="nl-BE" sz="1600" dirty="0" err="1"/>
              <a:t>Engage</a:t>
            </a:r>
            <a:r>
              <a:rPr lang="nl-BE" sz="1600" dirty="0"/>
              <a:t> </a:t>
            </a:r>
            <a:r>
              <a:rPr lang="nl-BE" sz="1600" dirty="0" err="1"/>
              <a:t>with</a:t>
            </a:r>
            <a:r>
              <a:rPr lang="nl-BE" sz="1600" dirty="0"/>
              <a:t> </a:t>
            </a:r>
            <a:r>
              <a:rPr lang="nl-BE" sz="1600" dirty="0" err="1"/>
              <a:t>our</a:t>
            </a:r>
            <a:r>
              <a:rPr lang="nl-BE" sz="1600" dirty="0"/>
              <a:t> </a:t>
            </a:r>
            <a:r>
              <a:rPr lang="nl-BE" sz="1600" dirty="0" err="1"/>
              <a:t>posts</a:t>
            </a:r>
            <a:r>
              <a:rPr lang="nl-BE" sz="1600" dirty="0"/>
              <a:t> (like, share)</a:t>
            </a:r>
          </a:p>
          <a:p>
            <a:pPr lvl="1"/>
            <a:r>
              <a:rPr lang="nl-BE" sz="1600" dirty="0"/>
              <a:t>Show </a:t>
            </a:r>
            <a:r>
              <a:rPr lang="nl-BE" sz="1600" dirty="0" err="1"/>
              <a:t>that</a:t>
            </a:r>
            <a:r>
              <a:rPr lang="nl-BE" sz="1600" dirty="0"/>
              <a:t> </a:t>
            </a:r>
            <a:r>
              <a:rPr lang="nl-BE" sz="1600" dirty="0" err="1"/>
              <a:t>you</a:t>
            </a:r>
            <a:r>
              <a:rPr lang="nl-BE" sz="1600" dirty="0"/>
              <a:t> are </a:t>
            </a:r>
            <a:r>
              <a:rPr lang="nl-BE" sz="1600" dirty="0" err="1"/>
              <a:t>an</a:t>
            </a:r>
            <a:r>
              <a:rPr lang="nl-BE" sz="1600" dirty="0"/>
              <a:t> </a:t>
            </a:r>
            <a:r>
              <a:rPr lang="nl-BE" sz="1600" dirty="0" err="1"/>
              <a:t>ambassador</a:t>
            </a:r>
            <a:r>
              <a:rPr lang="nl-BE" sz="1600" dirty="0"/>
              <a:t> of RADNEXT</a:t>
            </a:r>
          </a:p>
          <a:p>
            <a:pPr lvl="1"/>
            <a:r>
              <a:rPr lang="nl-BE" sz="1600" dirty="0" err="1"/>
              <a:t>Promote</a:t>
            </a:r>
            <a:r>
              <a:rPr lang="nl-BE" sz="1600" dirty="0"/>
              <a:t> </a:t>
            </a:r>
            <a:r>
              <a:rPr lang="nl-BE" sz="1600" dirty="0" err="1"/>
              <a:t>posting</a:t>
            </a:r>
            <a:r>
              <a:rPr lang="nl-BE" sz="1600" dirty="0"/>
              <a:t>/</a:t>
            </a:r>
            <a:r>
              <a:rPr lang="nl-BE" sz="1600" dirty="0" err="1"/>
              <a:t>tagging</a:t>
            </a:r>
            <a:r>
              <a:rPr lang="nl-BE" sz="1600" dirty="0"/>
              <a:t>/</a:t>
            </a:r>
            <a:r>
              <a:rPr lang="nl-BE" sz="1600" dirty="0" err="1"/>
              <a:t>sharing</a:t>
            </a:r>
            <a:r>
              <a:rPr lang="nl-BE" sz="1600" dirty="0"/>
              <a:t> </a:t>
            </a:r>
            <a:r>
              <a:rPr lang="nl-BE" sz="1600" dirty="0" err="1"/>
              <a:t>by</a:t>
            </a:r>
            <a:r>
              <a:rPr lang="nl-BE" sz="1600" dirty="0"/>
              <a:t> RADNEXT TA users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9C210E-9973-1DD9-F9A6-05A9931B44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Annual meeting 2023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0E90C6-B8F5-49C4-7517-8643B9D8E27A}"/>
              </a:ext>
            </a:extLst>
          </p:cNvPr>
          <p:cNvSpPr txBox="1"/>
          <p:nvPr/>
        </p:nvSpPr>
        <p:spPr>
          <a:xfrm>
            <a:off x="364141" y="2943775"/>
            <a:ext cx="78492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8056" lvl="1" indent="0">
              <a:buNone/>
            </a:pPr>
            <a:r>
              <a:rPr lang="nl-BE" dirty="0">
                <a:sym typeface="Wingdings" panose="05000000000000000000" pitchFamily="2" charset="2"/>
              </a:rPr>
              <a:t> </a:t>
            </a:r>
            <a:r>
              <a:rPr lang="nl-BE" dirty="0" err="1"/>
              <a:t>If</a:t>
            </a:r>
            <a:r>
              <a:rPr lang="nl-BE" dirty="0"/>
              <a:t> </a:t>
            </a:r>
            <a:r>
              <a:rPr lang="nl-BE" dirty="0" err="1"/>
              <a:t>you</a:t>
            </a:r>
            <a:r>
              <a:rPr lang="nl-BE" dirty="0"/>
              <a:t> have </a:t>
            </a:r>
            <a:r>
              <a:rPr lang="nl-BE" dirty="0" err="1"/>
              <a:t>interesting</a:t>
            </a:r>
            <a:r>
              <a:rPr lang="nl-BE" dirty="0"/>
              <a:t> content </a:t>
            </a:r>
            <a:r>
              <a:rPr lang="nl-BE" dirty="0" err="1"/>
              <a:t>for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LinkedIn page (or website), </a:t>
            </a:r>
            <a:r>
              <a:rPr lang="nl-BE" dirty="0" err="1"/>
              <a:t>please</a:t>
            </a:r>
            <a:r>
              <a:rPr lang="nl-BE" dirty="0"/>
              <a:t> let </a:t>
            </a:r>
            <a:r>
              <a:rPr lang="nl-BE" dirty="0" err="1"/>
              <a:t>us</a:t>
            </a:r>
            <a:r>
              <a:rPr lang="nl-BE" dirty="0"/>
              <a:t> </a:t>
            </a:r>
            <a:r>
              <a:rPr lang="nl-BE" dirty="0" err="1"/>
              <a:t>know</a:t>
            </a:r>
            <a:r>
              <a:rPr lang="nl-BE" dirty="0"/>
              <a:t>! </a:t>
            </a:r>
            <a:r>
              <a:rPr lang="nl-BE" dirty="0">
                <a:hlinkClick r:id="rId2"/>
              </a:rPr>
              <a:t>radnext-helpline@cern.ch</a:t>
            </a:r>
            <a:r>
              <a:rPr lang="nl-B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61967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FC852-2DDF-DFA2-F60C-026699E5F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Communication and </a:t>
            </a:r>
            <a:r>
              <a:rPr lang="nl-BE" dirty="0" err="1"/>
              <a:t>dissemination</a:t>
            </a:r>
            <a:r>
              <a:rPr lang="nl-BE" dirty="0"/>
              <a:t/>
            </a:r>
            <a:br>
              <a:rPr lang="nl-BE" dirty="0"/>
            </a:b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Conferences and events</a:t>
            </a:r>
            <a:endParaRPr lang="nl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132E6A-92D9-3344-8CF2-351B9DF445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dirty="0"/>
              <a:t>In 2022, RADNEXT was present at</a:t>
            </a:r>
          </a:p>
          <a:p>
            <a:r>
              <a:rPr lang="nl-BE" dirty="0"/>
              <a:t>Space </a:t>
            </a:r>
            <a:r>
              <a:rPr lang="nl-BE" dirty="0" err="1"/>
              <a:t>Qualification</a:t>
            </a:r>
            <a:r>
              <a:rPr lang="nl-BE" dirty="0"/>
              <a:t> Workshop </a:t>
            </a:r>
            <a:r>
              <a:rPr lang="nl-BE" dirty="0" err="1"/>
              <a:t>by</a:t>
            </a:r>
            <a:r>
              <a:rPr lang="nl-BE" dirty="0"/>
              <a:t> University of Wollongong (22-23 </a:t>
            </a:r>
            <a:r>
              <a:rPr lang="nl-BE" dirty="0" err="1"/>
              <a:t>March</a:t>
            </a:r>
            <a:r>
              <a:rPr lang="nl-BE" dirty="0"/>
              <a:t>)</a:t>
            </a:r>
          </a:p>
          <a:p>
            <a:r>
              <a:rPr lang="nl-BE" dirty="0"/>
              <a:t>G-RAD(NEXT) workshop (online, 4 May) </a:t>
            </a:r>
          </a:p>
          <a:p>
            <a:r>
              <a:rPr lang="nl-BE" dirty="0"/>
              <a:t>RADHARD Symposium 2022 (26 April, online)</a:t>
            </a:r>
          </a:p>
          <a:p>
            <a:r>
              <a:rPr lang="nl-BE" dirty="0"/>
              <a:t>NSREC (18-22 </a:t>
            </a:r>
            <a:r>
              <a:rPr lang="nl-BE" dirty="0" err="1"/>
              <a:t>July</a:t>
            </a:r>
            <a:r>
              <a:rPr lang="nl-BE" dirty="0"/>
              <a:t>, Provo)</a:t>
            </a:r>
          </a:p>
          <a:p>
            <a:r>
              <a:rPr lang="nl-BE" dirty="0"/>
              <a:t>RADECS (3-7 </a:t>
            </a:r>
            <a:r>
              <a:rPr lang="nl-BE" dirty="0" err="1"/>
              <a:t>October</a:t>
            </a:r>
            <a:r>
              <a:rPr lang="nl-BE" dirty="0"/>
              <a:t>, </a:t>
            </a:r>
            <a:r>
              <a:rPr lang="nl-BE" dirty="0" err="1"/>
              <a:t>Venice</a:t>
            </a:r>
            <a:r>
              <a:rPr lang="nl-BE" dirty="0"/>
              <a:t>)</a:t>
            </a:r>
          </a:p>
          <a:p>
            <a:r>
              <a:rPr lang="nl-BE" dirty="0"/>
              <a:t>SERESSA International School (5-9 December, Geneva)</a:t>
            </a:r>
          </a:p>
          <a:p>
            <a:endParaRPr lang="nl-B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11FC88-5559-7F1C-CC5A-6526E9B8F3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Annual meeting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3635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16C40-115A-46C9-A6BF-A718D4E9D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Communication and </a:t>
            </a:r>
            <a:r>
              <a:rPr lang="nl-BE" dirty="0" err="1"/>
              <a:t>dissemination</a:t>
            </a:r>
            <a:r>
              <a:rPr lang="nl-BE" dirty="0"/>
              <a:t/>
            </a:r>
            <a:br>
              <a:rPr lang="nl-BE" dirty="0"/>
            </a:br>
            <a:r>
              <a:rPr lang="nl-BE" sz="2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Exhibitor</a:t>
            </a: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nl-BE" sz="2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booths</a:t>
            </a:r>
            <a:endParaRPr lang="nl-BE" sz="22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8CD29-C563-40C9-A528-8DD42225A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454" y="1179133"/>
            <a:ext cx="8229600" cy="32031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BE" dirty="0" err="1"/>
              <a:t>Several</a:t>
            </a:r>
            <a:r>
              <a:rPr lang="nl-BE" dirty="0"/>
              <a:t> </a:t>
            </a:r>
            <a:r>
              <a:rPr lang="nl-BE" dirty="0" err="1"/>
              <a:t>promotional</a:t>
            </a:r>
            <a:r>
              <a:rPr lang="nl-BE" dirty="0"/>
              <a:t> </a:t>
            </a:r>
            <a:r>
              <a:rPr lang="nl-BE" dirty="0" err="1"/>
              <a:t>materials</a:t>
            </a:r>
            <a:r>
              <a:rPr lang="nl-BE" dirty="0"/>
              <a:t> </a:t>
            </a:r>
            <a:r>
              <a:rPr lang="nl-BE" dirty="0" err="1"/>
              <a:t>were</a:t>
            </a:r>
            <a:r>
              <a:rPr lang="nl-BE" dirty="0"/>
              <a:t> made: </a:t>
            </a:r>
          </a:p>
          <a:p>
            <a:pPr marL="285750" indent="-285750"/>
            <a:r>
              <a:rPr lang="nl-BE" dirty="0"/>
              <a:t>Pens</a:t>
            </a:r>
          </a:p>
          <a:p>
            <a:pPr marL="285750" indent="-285750"/>
            <a:r>
              <a:rPr lang="nl-BE" dirty="0" err="1"/>
              <a:t>Tablecloth</a:t>
            </a:r>
            <a:endParaRPr lang="nl-BE" dirty="0"/>
          </a:p>
          <a:p>
            <a:pPr marL="285750" indent="-285750"/>
            <a:r>
              <a:rPr lang="nl-BE" dirty="0"/>
              <a:t>Posters</a:t>
            </a:r>
          </a:p>
          <a:p>
            <a:pPr marL="285750" indent="-285750"/>
            <a:r>
              <a:rPr lang="nl-BE" dirty="0"/>
              <a:t>Flyers</a:t>
            </a:r>
          </a:p>
          <a:p>
            <a:pPr marL="285750" indent="-285750"/>
            <a:r>
              <a:rPr lang="nl-BE" dirty="0" err="1"/>
              <a:t>Beachflag</a:t>
            </a:r>
            <a:endParaRPr lang="nl-BE" dirty="0"/>
          </a:p>
          <a:p>
            <a:pPr marL="285750" indent="-285750"/>
            <a:r>
              <a:rPr lang="nl-BE" dirty="0" err="1"/>
              <a:t>Roll</a:t>
            </a:r>
            <a:r>
              <a:rPr lang="nl-BE" dirty="0"/>
              <a:t>-up</a:t>
            </a:r>
          </a:p>
          <a:p>
            <a:pPr marL="285750" indent="-285750"/>
            <a:r>
              <a:rPr lang="nl-BE" dirty="0" err="1"/>
              <a:t>Polos</a:t>
            </a:r>
            <a:endParaRPr lang="nl-BE" dirty="0"/>
          </a:p>
          <a:p>
            <a:pPr marL="285750" indent="-285750"/>
            <a:r>
              <a:rPr lang="nl-BE" dirty="0"/>
              <a:t>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2A0C79-54FB-6508-363B-23796B3C8F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254" y="1328174"/>
            <a:ext cx="3694308" cy="27708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28466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2051A-0DAE-E50C-2CD2-75183931C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Communication and </a:t>
            </a:r>
            <a:r>
              <a:rPr lang="nl-BE" dirty="0" err="1"/>
              <a:t>dissemination</a:t>
            </a:r>
            <a:r>
              <a:rPr lang="nl-BE" dirty="0"/>
              <a:t/>
            </a:r>
            <a:br>
              <a:rPr lang="nl-BE" dirty="0"/>
            </a:br>
            <a:r>
              <a:rPr lang="nl-BE" sz="2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Exhibitor</a:t>
            </a: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nl-BE" sz="2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booths</a:t>
            </a:r>
            <a:endParaRPr lang="nl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D23E3E-78C9-FC01-A133-45344E68EF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7652" y="3986811"/>
            <a:ext cx="2669722" cy="36053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nl-BE" sz="1200" dirty="0"/>
              <a:t>RADNEXT team at RADECS 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2CFFAF-76A6-B5DF-E41E-86DCD40F76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Annual meeting 2023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70F1D6-D613-93BD-D76C-FF26B699EE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10992"/>
            <a:ext cx="4530627" cy="2548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36BB5890-961B-1FFE-B23E-1900C4DD87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3252" y="934291"/>
            <a:ext cx="3216594" cy="3076274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66F55BA-F641-4CA0-3802-D627A26E5268}"/>
              </a:ext>
            </a:extLst>
          </p:cNvPr>
          <p:cNvSpPr txBox="1">
            <a:spLocks/>
          </p:cNvSpPr>
          <p:nvPr/>
        </p:nvSpPr>
        <p:spPr>
          <a:xfrm>
            <a:off x="5546688" y="4010565"/>
            <a:ext cx="2669722" cy="36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nl-BE" sz="1200" dirty="0"/>
              <a:t>RADNEXT team at NSREC 2022</a:t>
            </a:r>
          </a:p>
        </p:txBody>
      </p:sp>
    </p:spTree>
    <p:extLst>
      <p:ext uri="{BB962C8B-B14F-4D97-AF65-F5344CB8AC3E}">
        <p14:creationId xmlns:p14="http://schemas.microsoft.com/office/powerpoint/2010/main" val="33481239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CD483-E506-6F42-9967-67ECC31C7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Communication and </a:t>
            </a:r>
            <a:r>
              <a:rPr lang="nl-BE" dirty="0" err="1"/>
              <a:t>dissemination</a:t>
            </a:r>
            <a:r>
              <a:rPr lang="nl-BE" dirty="0"/>
              <a:t/>
            </a:r>
            <a:br>
              <a:rPr lang="nl-BE" dirty="0"/>
            </a:br>
            <a:r>
              <a:rPr lang="nl-BE" sz="2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Exhibitor</a:t>
            </a: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nl-BE" sz="2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booths</a:t>
            </a: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+ games</a:t>
            </a:r>
            <a:endParaRPr lang="nl-B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76CE01-99DE-ED5B-B538-6B1AD25BB8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Annual meeting 2023</a:t>
            </a:r>
            <a:endParaRPr lang="en-US" dirty="0"/>
          </a:p>
        </p:txBody>
      </p:sp>
      <p:pic>
        <p:nvPicPr>
          <p:cNvPr id="5" name="Content Placeholder 4" descr="No alternative text description for this image">
            <a:extLst>
              <a:ext uri="{FF2B5EF4-FFF2-40B4-BE49-F238E27FC236}">
                <a16:creationId xmlns:a16="http://schemas.microsoft.com/office/drawing/2014/main" id="{B2B3F281-7CFE-D5F9-41A9-6A6465B580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82" y="1719523"/>
            <a:ext cx="2993589" cy="224788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58AFDE2-3A73-3221-D837-BD249012DC4E}"/>
              </a:ext>
            </a:extLst>
          </p:cNvPr>
          <p:cNvSpPr txBox="1">
            <a:spLocks/>
          </p:cNvSpPr>
          <p:nvPr/>
        </p:nvSpPr>
        <p:spPr>
          <a:xfrm>
            <a:off x="384372" y="1189228"/>
            <a:ext cx="4114800" cy="23813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nl-BE" dirty="0"/>
              <a:t>Special </a:t>
            </a:r>
            <a:r>
              <a:rPr lang="nl-BE" dirty="0" err="1"/>
              <a:t>thanks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Pedro!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472FDFC-63C3-DB88-7AFC-D98B8CB327D3}"/>
              </a:ext>
            </a:extLst>
          </p:cNvPr>
          <p:cNvSpPr txBox="1">
            <a:spLocks/>
          </p:cNvSpPr>
          <p:nvPr/>
        </p:nvSpPr>
        <p:spPr>
          <a:xfrm>
            <a:off x="873939" y="3964837"/>
            <a:ext cx="4114800" cy="23813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nl-BE" sz="1300" dirty="0"/>
              <a:t>#BestParticlePitcher at NSREC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33F51E-EEDA-5A52-6799-327E429DF8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3" t="2925" r="26048" b="8509"/>
          <a:stretch/>
        </p:blipFill>
        <p:spPr bwMode="auto">
          <a:xfrm>
            <a:off x="4335138" y="1706392"/>
            <a:ext cx="3422932" cy="22478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E7C2F9F-45E2-77F5-5280-5A76F89268B7}"/>
              </a:ext>
            </a:extLst>
          </p:cNvPr>
          <p:cNvSpPr txBox="1">
            <a:spLocks/>
          </p:cNvSpPr>
          <p:nvPr/>
        </p:nvSpPr>
        <p:spPr>
          <a:xfrm>
            <a:off x="4499172" y="3967403"/>
            <a:ext cx="4114800" cy="23813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nl-BE" sz="1300" dirty="0"/>
              <a:t>#BestParticlePizzaMaker at RADECS</a:t>
            </a:r>
          </a:p>
        </p:txBody>
      </p:sp>
    </p:spTree>
    <p:extLst>
      <p:ext uri="{BB962C8B-B14F-4D97-AF65-F5344CB8AC3E}">
        <p14:creationId xmlns:p14="http://schemas.microsoft.com/office/powerpoint/2010/main" val="36995856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E7730A-9354-B9E3-371A-790DB1D122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Annual meeting 2023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3830A5C-1BD3-5062-A5C1-3F20CED4E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17672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nl-BE" dirty="0"/>
              <a:t>Communication and </a:t>
            </a:r>
            <a:r>
              <a:rPr lang="nl-BE" dirty="0" err="1"/>
              <a:t>dissemination</a:t>
            </a:r>
            <a:r>
              <a:rPr lang="nl-BE" dirty="0"/>
              <a:t/>
            </a:r>
            <a:br>
              <a:rPr lang="nl-BE" dirty="0"/>
            </a:br>
            <a:r>
              <a:rPr lang="nl-BE" sz="2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Invited</a:t>
            </a: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nl-BE" sz="2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talks</a:t>
            </a:r>
            <a:endParaRPr lang="nl-BE" dirty="0"/>
          </a:p>
        </p:txBody>
      </p:sp>
      <p:pic>
        <p:nvPicPr>
          <p:cNvPr id="12" name="Content Placeholder 4">
            <a:extLst>
              <a:ext uri="{FF2B5EF4-FFF2-40B4-BE49-F238E27FC236}">
                <a16:creationId xmlns:a16="http://schemas.microsoft.com/office/drawing/2014/main" id="{756F5586-BCC9-E82C-3CF7-DCBC15DCE1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10122" y="347004"/>
            <a:ext cx="3033549" cy="150662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F7A7E2B-3D6D-BC62-3588-F18789C413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964"/>
          <a:stretch/>
        </p:blipFill>
        <p:spPr>
          <a:xfrm>
            <a:off x="6310195" y="1853633"/>
            <a:ext cx="2233402" cy="240072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B433D2A-11AF-D528-0F88-323955EE5E45}"/>
              </a:ext>
            </a:extLst>
          </p:cNvPr>
          <p:cNvSpPr txBox="1"/>
          <p:nvPr/>
        </p:nvSpPr>
        <p:spPr>
          <a:xfrm>
            <a:off x="457199" y="1445831"/>
            <a:ext cx="53286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Invited talks by RADNEXT project members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If you are giving a talk somewhere, please let us know so we can post about it on LinkedIn</a:t>
            </a:r>
          </a:p>
        </p:txBody>
      </p:sp>
      <p:pic>
        <p:nvPicPr>
          <p:cNvPr id="15" name="Content Placeholder 6">
            <a:extLst>
              <a:ext uri="{FF2B5EF4-FFF2-40B4-BE49-F238E27FC236}">
                <a16:creationId xmlns:a16="http://schemas.microsoft.com/office/drawing/2014/main" id="{E72567EE-DA75-9E4B-9534-4F6005CC6BE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0475" b="27791"/>
          <a:stretch/>
        </p:blipFill>
        <p:spPr>
          <a:xfrm>
            <a:off x="507003" y="3770670"/>
            <a:ext cx="4365141" cy="58900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45C436C-3B6E-A0FA-4A5D-53B8542306C9}"/>
              </a:ext>
            </a:extLst>
          </p:cNvPr>
          <p:cNvSpPr txBox="1"/>
          <p:nvPr/>
        </p:nvSpPr>
        <p:spPr>
          <a:xfrm>
            <a:off x="457200" y="3118643"/>
            <a:ext cx="57286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+ don’t forget: short introductory presentation available (EDMS)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0965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766C9-D581-8A47-BDE3-C74061D60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Deliverables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94484E-8EDB-E34B-B575-E81608D5E2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970177"/>
            <a:ext cx="8549235" cy="3203145"/>
          </a:xfrm>
        </p:spPr>
        <p:txBody>
          <a:bodyPr/>
          <a:lstStyle/>
          <a:p>
            <a:pPr marL="36576" indent="0">
              <a:buNone/>
            </a:pPr>
            <a:endParaRPr lang="nl-BE" dirty="0"/>
          </a:p>
          <a:p>
            <a:r>
              <a:rPr lang="nl-BE" dirty="0"/>
              <a:t>Deliverable D2.1: Communication and </a:t>
            </a:r>
            <a:r>
              <a:rPr lang="nl-BE" dirty="0" err="1"/>
              <a:t>Dissemination</a:t>
            </a:r>
            <a:r>
              <a:rPr lang="nl-BE" dirty="0"/>
              <a:t> plan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BE" dirty="0" err="1"/>
              <a:t>Uploaded</a:t>
            </a:r>
            <a:r>
              <a:rPr lang="nl-BE" dirty="0"/>
              <a:t> on European </a:t>
            </a:r>
            <a:r>
              <a:rPr lang="nl-BE" dirty="0" err="1"/>
              <a:t>Commission</a:t>
            </a:r>
            <a:r>
              <a:rPr lang="nl-BE" dirty="0"/>
              <a:t> portal on 31 August 2021</a:t>
            </a:r>
          </a:p>
          <a:p>
            <a:endParaRPr lang="nl-BE" dirty="0"/>
          </a:p>
          <a:p>
            <a:r>
              <a:rPr lang="nl-BE" dirty="0"/>
              <a:t>Deliverable D2.2: </a:t>
            </a:r>
            <a:r>
              <a:rPr lang="nl-BE" dirty="0" err="1"/>
              <a:t>Exploitation</a:t>
            </a:r>
            <a:r>
              <a:rPr lang="nl-BE" dirty="0"/>
              <a:t> and Data Management plan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BE" dirty="0" err="1"/>
              <a:t>Uploaded</a:t>
            </a:r>
            <a:r>
              <a:rPr lang="nl-BE" dirty="0"/>
              <a:t> on European </a:t>
            </a:r>
            <a:r>
              <a:rPr lang="nl-BE" dirty="0" err="1"/>
              <a:t>Commission</a:t>
            </a:r>
            <a:r>
              <a:rPr lang="nl-BE" dirty="0"/>
              <a:t> portal on 30 September 2021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nl-BE" dirty="0"/>
          </a:p>
          <a:p>
            <a:r>
              <a:rPr lang="nl-BE" b="1" dirty="0"/>
              <a:t>Deliverable D2.3: </a:t>
            </a:r>
            <a:br>
              <a:rPr lang="nl-BE" b="1" dirty="0"/>
            </a:br>
            <a:r>
              <a:rPr lang="nl-BE" b="1" dirty="0" err="1"/>
              <a:t>Intermediate</a:t>
            </a:r>
            <a:r>
              <a:rPr lang="nl-BE" b="1" dirty="0"/>
              <a:t> report on Communication, </a:t>
            </a:r>
            <a:r>
              <a:rPr lang="nl-BE" b="1" dirty="0" err="1"/>
              <a:t>Dissemination</a:t>
            </a:r>
            <a:r>
              <a:rPr lang="nl-BE" b="1" dirty="0"/>
              <a:t>, </a:t>
            </a:r>
            <a:r>
              <a:rPr lang="nl-BE" b="1" dirty="0" err="1"/>
              <a:t>Exploitation</a:t>
            </a:r>
            <a:r>
              <a:rPr lang="nl-BE" b="1" dirty="0"/>
              <a:t> and Training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BE" b="1" dirty="0" err="1"/>
              <a:t>Currently</a:t>
            </a:r>
            <a:r>
              <a:rPr lang="nl-BE" b="1" dirty="0"/>
              <a:t> in </a:t>
            </a:r>
            <a:r>
              <a:rPr lang="nl-BE" b="1" dirty="0" err="1"/>
              <a:t>progress</a:t>
            </a:r>
            <a:r>
              <a:rPr lang="nl-BE" b="1" dirty="0"/>
              <a:t> (</a:t>
            </a:r>
            <a:r>
              <a:rPr lang="nl-BE" b="1" dirty="0" err="1"/>
              <a:t>due</a:t>
            </a:r>
            <a:r>
              <a:rPr lang="nl-BE" b="1" dirty="0"/>
              <a:t> end of May)</a:t>
            </a:r>
          </a:p>
          <a:p>
            <a:pPr>
              <a:buFont typeface="Courier New" panose="02070309020205020404" pitchFamily="49" charset="0"/>
              <a:buChar char="o"/>
            </a:pPr>
            <a:endParaRPr lang="nl-B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2A5AC0-0324-43D3-9AE4-F78B3978D3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3313" y="599216"/>
            <a:ext cx="1409753" cy="1566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8617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09A79-58AF-FE94-5EFF-B2C842F12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Communication and </a:t>
            </a:r>
            <a:r>
              <a:rPr lang="nl-BE" dirty="0" err="1"/>
              <a:t>dissemination</a:t>
            </a:r>
            <a:r>
              <a:rPr lang="nl-BE" dirty="0"/>
              <a:t/>
            </a:r>
            <a:br>
              <a:rPr lang="nl-BE" dirty="0"/>
            </a:b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Conferences and events</a:t>
            </a:r>
            <a:endParaRPr lang="nl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17E30C-C641-C0DF-0B8E-C2F6BED9FF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nl-BE" dirty="0"/>
              <a:t>For 2023, RADNEXT </a:t>
            </a:r>
            <a:r>
              <a:rPr lang="nl-BE" dirty="0" err="1"/>
              <a:t>presence</a:t>
            </a:r>
            <a:r>
              <a:rPr lang="nl-BE" dirty="0"/>
              <a:t> at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following</a:t>
            </a:r>
            <a:r>
              <a:rPr lang="nl-BE" dirty="0"/>
              <a:t> events is </a:t>
            </a:r>
            <a:r>
              <a:rPr lang="nl-BE" dirty="0" err="1"/>
              <a:t>already</a:t>
            </a:r>
            <a:r>
              <a:rPr lang="nl-BE" dirty="0"/>
              <a:t> </a:t>
            </a:r>
            <a:r>
              <a:rPr lang="nl-BE" dirty="0" err="1"/>
              <a:t>foreseen</a:t>
            </a:r>
            <a:r>
              <a:rPr lang="nl-BE" dirty="0"/>
              <a:t>:</a:t>
            </a:r>
          </a:p>
          <a:p>
            <a:r>
              <a:rPr lang="nl-BE" dirty="0"/>
              <a:t>Space </a:t>
            </a:r>
            <a:r>
              <a:rPr lang="nl-BE" dirty="0" err="1"/>
              <a:t>Qualification</a:t>
            </a:r>
            <a:r>
              <a:rPr lang="nl-BE" dirty="0"/>
              <a:t> Workshop (11-13 </a:t>
            </a:r>
            <a:r>
              <a:rPr lang="nl-BE" dirty="0" err="1"/>
              <a:t>February</a:t>
            </a:r>
            <a:r>
              <a:rPr lang="nl-BE" dirty="0"/>
              <a:t>)</a:t>
            </a:r>
          </a:p>
          <a:p>
            <a:r>
              <a:rPr lang="nl-BE" dirty="0"/>
              <a:t>EUCASS-CEAS (9-13 </a:t>
            </a:r>
            <a:r>
              <a:rPr lang="nl-BE" dirty="0" err="1"/>
              <a:t>July</a:t>
            </a:r>
            <a:r>
              <a:rPr lang="nl-BE" dirty="0"/>
              <a:t>, Lausanne)</a:t>
            </a:r>
          </a:p>
          <a:p>
            <a:r>
              <a:rPr lang="nl-BE" dirty="0"/>
              <a:t>NSREC (24-28 </a:t>
            </a:r>
            <a:r>
              <a:rPr lang="nl-BE" dirty="0" err="1"/>
              <a:t>July</a:t>
            </a:r>
            <a:r>
              <a:rPr lang="nl-BE" dirty="0"/>
              <a:t>, Kansas City)</a:t>
            </a:r>
          </a:p>
          <a:p>
            <a:r>
              <a:rPr lang="nl-BE" dirty="0"/>
              <a:t>RADECS (25-29 September, Toulouse)</a:t>
            </a:r>
          </a:p>
          <a:p>
            <a:r>
              <a:rPr lang="nl-BE" dirty="0"/>
              <a:t>G-RAD(NEXT) workshop (8-9 November, Geneva) </a:t>
            </a:r>
          </a:p>
          <a:p>
            <a:pPr marL="36576" indent="0">
              <a:buNone/>
            </a:pPr>
            <a:endParaRPr lang="nl-BE" dirty="0"/>
          </a:p>
          <a:p>
            <a:pPr marL="36576" indent="0">
              <a:buNone/>
            </a:pPr>
            <a:endParaRPr lang="nl-B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B19567-F3C0-5D74-ECF6-4B08CAD0E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Annual meeting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4941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16C40-115A-46C9-A6BF-A718D4E9D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Communication and </a:t>
            </a:r>
            <a:r>
              <a:rPr lang="nl-BE" dirty="0" err="1"/>
              <a:t>dissemination</a:t>
            </a:r>
            <a:r>
              <a:rPr lang="nl-BE" dirty="0"/>
              <a:t/>
            </a:r>
            <a:br>
              <a:rPr lang="nl-BE" dirty="0"/>
            </a:b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Webinars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8CD29-C563-40C9-A528-8DD42225A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35184"/>
            <a:ext cx="6866092" cy="3009103"/>
          </a:xfrm>
        </p:spPr>
        <p:txBody>
          <a:bodyPr>
            <a:normAutofit lnSpcReduction="10000"/>
          </a:bodyPr>
          <a:lstStyle/>
          <a:p>
            <a:r>
              <a:rPr lang="en-US" sz="1300" b="1" dirty="0"/>
              <a:t>16 February </a:t>
            </a:r>
            <a:r>
              <a:rPr lang="en-US" sz="1300" dirty="0"/>
              <a:t>| The Once and Future of SEE Science Facilities at BNL – by </a:t>
            </a:r>
            <a:r>
              <a:rPr lang="en-US" sz="1300" i="1" dirty="0"/>
              <a:t>Kevin A. Brown, Brookhaven National Laboratory</a:t>
            </a:r>
          </a:p>
          <a:p>
            <a:endParaRPr lang="en-US" sz="1300" dirty="0"/>
          </a:p>
          <a:p>
            <a:r>
              <a:rPr lang="nl-BE" sz="1300" b="1" dirty="0"/>
              <a:t>6 April </a:t>
            </a:r>
            <a:r>
              <a:rPr lang="nl-BE" sz="1300" dirty="0"/>
              <a:t>|  The National Space </a:t>
            </a:r>
            <a:r>
              <a:rPr lang="nl-BE" sz="1300" dirty="0" err="1"/>
              <a:t>Qualification</a:t>
            </a:r>
            <a:r>
              <a:rPr lang="nl-BE" sz="1300" dirty="0"/>
              <a:t> Network: Space </a:t>
            </a:r>
            <a:r>
              <a:rPr lang="nl-BE" sz="1300" dirty="0" err="1"/>
              <a:t>Qualification</a:t>
            </a:r>
            <a:r>
              <a:rPr lang="nl-BE" sz="1300" dirty="0"/>
              <a:t> </a:t>
            </a:r>
            <a:r>
              <a:rPr lang="nl-BE" sz="1300" dirty="0" err="1"/>
              <a:t>facilities</a:t>
            </a:r>
            <a:r>
              <a:rPr lang="nl-BE" sz="1300" dirty="0"/>
              <a:t> in Australia </a:t>
            </a:r>
            <a:r>
              <a:rPr lang="nl-BE" sz="1300" i="1" dirty="0"/>
              <a:t>– </a:t>
            </a:r>
            <a:r>
              <a:rPr lang="nl-BE" sz="1300" i="1" dirty="0" err="1"/>
              <a:t>by</a:t>
            </a:r>
            <a:r>
              <a:rPr lang="nl-BE" sz="1300" i="1" dirty="0"/>
              <a:t> Marco </a:t>
            </a:r>
            <a:r>
              <a:rPr lang="nl-BE" sz="1300" i="1" dirty="0" err="1"/>
              <a:t>Petasecca</a:t>
            </a:r>
            <a:r>
              <a:rPr lang="nl-BE" sz="1300" i="1" dirty="0"/>
              <a:t>, University of Wollongong</a:t>
            </a:r>
          </a:p>
          <a:p>
            <a:endParaRPr lang="nl-BE" sz="1300" i="1" dirty="0"/>
          </a:p>
          <a:p>
            <a:r>
              <a:rPr lang="nl-BE" sz="1300" b="1" dirty="0"/>
              <a:t>22 </a:t>
            </a:r>
            <a:r>
              <a:rPr lang="nl-BE" sz="1300" b="1" dirty="0" err="1"/>
              <a:t>June</a:t>
            </a:r>
            <a:r>
              <a:rPr lang="nl-BE" sz="1300" b="1" dirty="0"/>
              <a:t> </a:t>
            </a:r>
            <a:r>
              <a:rPr lang="nl-BE" sz="1300" dirty="0"/>
              <a:t>| </a:t>
            </a:r>
            <a:r>
              <a:rPr lang="en-US" sz="1300" dirty="0"/>
              <a:t>Space and Terrestrial Considerations for Access to High Energy U.S. Proton Accelerators for the Electronics Community – </a:t>
            </a:r>
            <a:r>
              <a:rPr lang="en-US" sz="1300" i="1" dirty="0"/>
              <a:t>by Kenneth A. </a:t>
            </a:r>
            <a:r>
              <a:rPr lang="en-US" sz="1300" i="1" dirty="0" err="1"/>
              <a:t>LaBel</a:t>
            </a:r>
            <a:r>
              <a:rPr lang="en-US" sz="1300" i="1" dirty="0"/>
              <a:t>, NASA</a:t>
            </a:r>
          </a:p>
          <a:p>
            <a:endParaRPr lang="en-US" sz="1300" i="1" dirty="0"/>
          </a:p>
          <a:p>
            <a:r>
              <a:rPr lang="en-US" sz="1300" b="1" dirty="0"/>
              <a:t>19 September </a:t>
            </a:r>
            <a:r>
              <a:rPr lang="nl-BE" sz="1300" dirty="0"/>
              <a:t>| </a:t>
            </a:r>
            <a:r>
              <a:rPr lang="en-US" sz="1300" dirty="0"/>
              <a:t>Thermal Neutron Effects in Electronic Components </a:t>
            </a:r>
            <a:r>
              <a:rPr lang="en-US" sz="1300" i="1" dirty="0"/>
              <a:t>- by Robert Baumann and Paolo </a:t>
            </a:r>
            <a:r>
              <a:rPr lang="en-US" sz="1300" i="1" dirty="0" err="1"/>
              <a:t>Rech</a:t>
            </a:r>
            <a:r>
              <a:rPr lang="en-US" sz="1300" i="1" dirty="0"/>
              <a:t>, </a:t>
            </a:r>
            <a:r>
              <a:rPr lang="en-US" sz="1300" i="1" dirty="0" err="1"/>
              <a:t>Universidade</a:t>
            </a:r>
            <a:r>
              <a:rPr lang="en-US" sz="1300" i="1" dirty="0"/>
              <a:t> Federal do Rio Grande do Sul</a:t>
            </a:r>
          </a:p>
          <a:p>
            <a:endParaRPr lang="en-US" sz="1300" i="1" dirty="0"/>
          </a:p>
          <a:p>
            <a:r>
              <a:rPr lang="en-US" sz="1300" b="1" dirty="0"/>
              <a:t>13 December </a:t>
            </a:r>
            <a:r>
              <a:rPr lang="nl-BE" sz="1300" dirty="0"/>
              <a:t>| </a:t>
            </a:r>
            <a:r>
              <a:rPr lang="en-US" sz="1300" dirty="0"/>
              <a:t>A Guide to Japan for SEE Travelers </a:t>
            </a:r>
            <a:r>
              <a:rPr lang="en-US" sz="1300" i="1" dirty="0"/>
              <a:t>- by Takahiro Makino (QST), Masanori Hashimoto  (Kyoto University) and Daisuke Kobayashi</a:t>
            </a:r>
            <a:endParaRPr lang="nl-BE" sz="1300" i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91C76E-220A-40F6-B8AB-66AFDF098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2905" y="327364"/>
            <a:ext cx="1546345" cy="21746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327C5BE-35D2-470F-9CFE-90F2F9A538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9322" y="2707878"/>
            <a:ext cx="1644497" cy="16017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D979816-3F95-9FED-69CF-49A10CCCA9CF}"/>
              </a:ext>
            </a:extLst>
          </p:cNvPr>
          <p:cNvSpPr txBox="1"/>
          <p:nvPr/>
        </p:nvSpPr>
        <p:spPr>
          <a:xfrm>
            <a:off x="419185" y="1091845"/>
            <a:ext cx="70917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nl-BE" sz="1600" dirty="0"/>
              <a:t>Webinar series on present and </a:t>
            </a:r>
            <a:r>
              <a:rPr lang="nl-BE" sz="1600" dirty="0" err="1"/>
              <a:t>future</a:t>
            </a:r>
            <a:r>
              <a:rPr lang="nl-BE" sz="1600" dirty="0"/>
              <a:t> </a:t>
            </a:r>
            <a:r>
              <a:rPr lang="nl-BE" sz="1600" dirty="0" err="1"/>
              <a:t>irradiation</a:t>
            </a:r>
            <a:r>
              <a:rPr lang="nl-BE" sz="1600" dirty="0"/>
              <a:t> </a:t>
            </a:r>
            <a:r>
              <a:rPr lang="nl-BE" sz="1600" dirty="0" err="1"/>
              <a:t>facilties</a:t>
            </a:r>
            <a:r>
              <a:rPr lang="nl-BE" sz="1600" dirty="0"/>
              <a:t> </a:t>
            </a:r>
            <a:r>
              <a:rPr lang="nl-BE" sz="1600" dirty="0" err="1"/>
              <a:t>around</a:t>
            </a:r>
            <a:r>
              <a:rPr lang="nl-BE" sz="1600" dirty="0"/>
              <a:t> </a:t>
            </a:r>
            <a:r>
              <a:rPr lang="nl-BE" sz="1600" dirty="0" err="1"/>
              <a:t>the</a:t>
            </a:r>
            <a:r>
              <a:rPr lang="nl-BE" sz="1600" dirty="0"/>
              <a:t> </a:t>
            </a:r>
            <a:r>
              <a:rPr lang="nl-BE" sz="1600" dirty="0" err="1"/>
              <a:t>world</a:t>
            </a:r>
            <a:r>
              <a:rPr lang="nl-BE" sz="1600" dirty="0"/>
              <a:t>:</a:t>
            </a:r>
            <a:endParaRPr lang="en-US" sz="1600" b="1" i="0" dirty="0">
              <a:solidFill>
                <a:srgbClr val="25408F"/>
              </a:solidFill>
              <a:effectLst/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0794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24C0E-F0CF-5DA0-0BE3-3EDCC6858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Communication and </a:t>
            </a:r>
            <a:r>
              <a:rPr lang="nl-BE" dirty="0" err="1"/>
              <a:t>dissemination</a:t>
            </a:r>
            <a:r>
              <a:rPr lang="nl-BE" dirty="0"/>
              <a:t/>
            </a:r>
            <a:br>
              <a:rPr lang="nl-BE" dirty="0"/>
            </a:b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Webinars</a:t>
            </a:r>
            <a:endParaRPr lang="nl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61209E-EB0B-57C8-F25F-4C9458F5B2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nl-BE" dirty="0" err="1"/>
              <a:t>All</a:t>
            </a:r>
            <a:r>
              <a:rPr lang="nl-BE" dirty="0"/>
              <a:t> </a:t>
            </a:r>
            <a:r>
              <a:rPr lang="nl-BE" dirty="0" err="1"/>
              <a:t>webinars</a:t>
            </a:r>
            <a:r>
              <a:rPr lang="nl-BE" dirty="0"/>
              <a:t> are </a:t>
            </a:r>
            <a:r>
              <a:rPr lang="nl-BE" dirty="0" err="1"/>
              <a:t>recorded</a:t>
            </a:r>
            <a:r>
              <a:rPr lang="nl-BE" dirty="0"/>
              <a:t> and </a:t>
            </a:r>
            <a:r>
              <a:rPr lang="nl-BE" dirty="0" err="1"/>
              <a:t>can</a:t>
            </a:r>
            <a:r>
              <a:rPr lang="nl-BE" dirty="0"/>
              <a:t> </a:t>
            </a:r>
            <a:r>
              <a:rPr lang="nl-BE" dirty="0" err="1"/>
              <a:t>be</a:t>
            </a:r>
            <a:r>
              <a:rPr lang="nl-BE" dirty="0"/>
              <a:t> re-</a:t>
            </a:r>
            <a:r>
              <a:rPr lang="nl-BE" dirty="0" err="1"/>
              <a:t>watched</a:t>
            </a:r>
            <a:r>
              <a:rPr lang="nl-BE" dirty="0"/>
              <a:t> on </a:t>
            </a:r>
            <a:r>
              <a:rPr lang="nl-BE" dirty="0" err="1"/>
              <a:t>our</a:t>
            </a:r>
            <a:r>
              <a:rPr lang="nl-BE" dirty="0"/>
              <a:t> YouTube </a:t>
            </a:r>
            <a:r>
              <a:rPr lang="nl-BE" dirty="0" err="1"/>
              <a:t>channel</a:t>
            </a:r>
            <a:endParaRPr lang="nl-B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8E15ED-D25F-3DF3-FE66-D37C2F0C53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Annual meeting 2023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8CC5C1-1F21-ECBB-9F5C-72D3DDCB4E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72"/>
          <a:stretch/>
        </p:blipFill>
        <p:spPr>
          <a:xfrm>
            <a:off x="718056" y="1691806"/>
            <a:ext cx="6354382" cy="2613157"/>
          </a:xfrm>
          <a:prstGeom prst="rect">
            <a:avLst/>
          </a:prstGeom>
        </p:spPr>
      </p:pic>
      <p:pic>
        <p:nvPicPr>
          <p:cNvPr id="7" name="Picture 2" descr="Free Youtube Logo SVG, PNG Icon, Symbol. Download Image.">
            <a:extLst>
              <a:ext uri="{FF2B5EF4-FFF2-40B4-BE49-F238E27FC236}">
                <a16:creationId xmlns:a16="http://schemas.microsoft.com/office/drawing/2014/main" id="{584A0E1D-0D9F-52B2-0E28-F27FF5FB71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0402" y="1049663"/>
            <a:ext cx="571197" cy="571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7831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24610-5CC7-9F43-4AA7-6D7DF67CC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Communication and </a:t>
            </a:r>
            <a:r>
              <a:rPr lang="nl-BE" dirty="0" err="1"/>
              <a:t>dissemination</a:t>
            </a:r>
            <a:r>
              <a:rPr lang="nl-BE" dirty="0"/>
              <a:t/>
            </a:r>
            <a:br>
              <a:rPr lang="nl-BE" dirty="0"/>
            </a:br>
            <a:r>
              <a:rPr lang="nl-BE" sz="2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Zenodo</a:t>
            </a:r>
            <a:endParaRPr lang="nl-B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47EFA3-C1CB-4BBD-ADA1-3E13AED53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Annual meeting 2023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CC33921-F72D-317C-B2F0-9F79C6E0E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79513"/>
            <a:ext cx="8229600" cy="3201987"/>
          </a:xfrm>
        </p:spPr>
        <p:txBody>
          <a:bodyPr>
            <a:normAutofit/>
          </a:bodyPr>
          <a:lstStyle/>
          <a:p>
            <a:pPr marL="285750" indent="-285750"/>
            <a:r>
              <a:rPr lang="nl-BE" sz="1600" dirty="0"/>
              <a:t>Public RADNEXT community on </a:t>
            </a:r>
            <a:r>
              <a:rPr lang="nl-BE" sz="1600" dirty="0" err="1"/>
              <a:t>Zenodo</a:t>
            </a:r>
            <a:r>
              <a:rPr lang="nl-BE" sz="1600" dirty="0"/>
              <a:t/>
            </a:r>
            <a:br>
              <a:rPr lang="nl-BE" sz="1600" dirty="0"/>
            </a:br>
            <a:r>
              <a:rPr lang="en-GB" dirty="0">
                <a:hlinkClick r:id="rId2"/>
              </a:rPr>
              <a:t>https://zenodo.org/communities/radnext</a:t>
            </a:r>
            <a:endParaRPr lang="en-GB" dirty="0"/>
          </a:p>
          <a:p>
            <a:pPr marL="285750" indent="-285750"/>
            <a:endParaRPr lang="en-GB" dirty="0"/>
          </a:p>
          <a:p>
            <a:pPr marL="285750" indent="-285750"/>
            <a:r>
              <a:rPr lang="en-GB" dirty="0"/>
              <a:t>All TA Summary Reports are stored here</a:t>
            </a:r>
          </a:p>
          <a:p>
            <a:pPr marL="285750" indent="-285750"/>
            <a:endParaRPr lang="nl-BE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638245-294B-2463-D871-D6B2DB9C02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0822" y="1179133"/>
            <a:ext cx="2592977" cy="2398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3500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FEFEF-F0CF-99F9-F02B-8431DC521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Communication and </a:t>
            </a:r>
            <a:r>
              <a:rPr lang="nl-BE" dirty="0" err="1"/>
              <a:t>dissemination</a:t>
            </a:r>
            <a:r>
              <a:rPr lang="nl-BE" dirty="0"/>
              <a:t/>
            </a:r>
            <a:br>
              <a:rPr lang="nl-BE" dirty="0"/>
            </a:br>
            <a:r>
              <a:rPr lang="nl-BE" sz="2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Future</a:t>
            </a: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nl-BE" sz="2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plans</a:t>
            </a:r>
            <a:endParaRPr lang="nl-BE" sz="2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0E379F-81BF-A1B5-CC87-91A6E38D17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/>
              <a:t>As of Y3, we want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distribute</a:t>
            </a:r>
            <a:r>
              <a:rPr lang="nl-BE" dirty="0"/>
              <a:t> </a:t>
            </a:r>
            <a:r>
              <a:rPr lang="nl-BE" dirty="0" err="1"/>
              <a:t>an</a:t>
            </a:r>
            <a:r>
              <a:rPr lang="nl-BE" dirty="0"/>
              <a:t> e-</a:t>
            </a:r>
            <a:r>
              <a:rPr lang="nl-BE" dirty="0" err="1"/>
              <a:t>newsletter</a:t>
            </a:r>
            <a:endParaRPr lang="nl-BE" dirty="0"/>
          </a:p>
          <a:p>
            <a:pPr lvl="1"/>
            <a:r>
              <a:rPr lang="nl-BE" dirty="0"/>
              <a:t>Up </a:t>
            </a:r>
            <a:r>
              <a:rPr lang="nl-BE" dirty="0" err="1"/>
              <a:t>until</a:t>
            </a:r>
            <a:r>
              <a:rPr lang="nl-BE" dirty="0"/>
              <a:t> </a:t>
            </a:r>
            <a:r>
              <a:rPr lang="nl-BE" dirty="0" err="1"/>
              <a:t>now</a:t>
            </a:r>
            <a:r>
              <a:rPr lang="nl-BE" dirty="0"/>
              <a:t>, we </a:t>
            </a:r>
            <a:r>
              <a:rPr lang="nl-BE" dirty="0" err="1"/>
              <a:t>haven’t</a:t>
            </a:r>
            <a:r>
              <a:rPr lang="nl-BE" dirty="0"/>
              <a:t> </a:t>
            </a:r>
            <a:r>
              <a:rPr lang="nl-BE" dirty="0" err="1"/>
              <a:t>done</a:t>
            </a:r>
            <a:r>
              <a:rPr lang="nl-BE" dirty="0"/>
              <a:t> </a:t>
            </a:r>
            <a:r>
              <a:rPr lang="nl-BE" dirty="0" err="1"/>
              <a:t>so</a:t>
            </a:r>
            <a:r>
              <a:rPr lang="nl-BE" dirty="0"/>
              <a:t> </a:t>
            </a:r>
            <a:r>
              <a:rPr lang="nl-BE" dirty="0" err="1"/>
              <a:t>due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limited</a:t>
            </a:r>
            <a:r>
              <a:rPr lang="nl-BE" dirty="0"/>
              <a:t> time</a:t>
            </a:r>
          </a:p>
          <a:p>
            <a:pPr lvl="1"/>
            <a:r>
              <a:rPr lang="nl-BE" dirty="0"/>
              <a:t>Platform is </a:t>
            </a:r>
            <a:r>
              <a:rPr lang="nl-BE" dirty="0" err="1"/>
              <a:t>already</a:t>
            </a:r>
            <a:r>
              <a:rPr lang="nl-BE" dirty="0"/>
              <a:t> </a:t>
            </a:r>
            <a:r>
              <a:rPr lang="nl-BE" dirty="0" err="1"/>
              <a:t>chosen</a:t>
            </a:r>
            <a:r>
              <a:rPr lang="nl-BE" dirty="0"/>
              <a:t>: </a:t>
            </a:r>
            <a:r>
              <a:rPr lang="nl-BE" dirty="0" err="1"/>
              <a:t>Spotler</a:t>
            </a:r>
            <a:r>
              <a:rPr lang="nl-BE" dirty="0"/>
              <a:t> (shared account </a:t>
            </a:r>
            <a:r>
              <a:rPr lang="nl-BE" dirty="0" err="1"/>
              <a:t>with</a:t>
            </a:r>
            <a:r>
              <a:rPr lang="nl-BE" dirty="0"/>
              <a:t> 5 </a:t>
            </a:r>
            <a:r>
              <a:rPr lang="nl-BE" dirty="0" err="1"/>
              <a:t>other</a:t>
            </a:r>
            <a:r>
              <a:rPr lang="nl-BE" dirty="0"/>
              <a:t> </a:t>
            </a:r>
            <a:r>
              <a:rPr lang="nl-BE" dirty="0" err="1"/>
              <a:t>projects</a:t>
            </a:r>
            <a:r>
              <a:rPr lang="nl-BE" dirty="0"/>
              <a:t> at CERN)</a:t>
            </a:r>
          </a:p>
          <a:p>
            <a:pPr lvl="1"/>
            <a:r>
              <a:rPr lang="en-US" dirty="0"/>
              <a:t>Goal is to send a newsletter every 3 months</a:t>
            </a:r>
          </a:p>
          <a:p>
            <a:pPr lvl="1"/>
            <a:r>
              <a:rPr lang="en-US" dirty="0"/>
              <a:t>Future TA calls can also be distributed via </a:t>
            </a:r>
            <a:r>
              <a:rPr lang="en-US" dirty="0" err="1"/>
              <a:t>Spotler</a:t>
            </a:r>
            <a:endParaRPr lang="en-US" dirty="0"/>
          </a:p>
          <a:p>
            <a:pPr lvl="1"/>
            <a:r>
              <a:rPr lang="en-US" u="sng" dirty="0"/>
              <a:t>Topics:</a:t>
            </a:r>
            <a:r>
              <a:rPr lang="en-US" dirty="0"/>
              <a:t> updates and interesting news on the project, research results, TA calls but also anything useful/interesting/educational related to Radiation Effects and Radiation Environments</a:t>
            </a:r>
          </a:p>
          <a:p>
            <a:pPr lvl="2"/>
            <a:endParaRPr lang="nl-BE" dirty="0"/>
          </a:p>
          <a:p>
            <a:r>
              <a:rPr lang="nl-BE" dirty="0"/>
              <a:t>RADNEXT </a:t>
            </a:r>
            <a:r>
              <a:rPr lang="nl-BE" dirty="0" err="1"/>
              <a:t>promotional</a:t>
            </a:r>
            <a:r>
              <a:rPr lang="nl-BE" dirty="0"/>
              <a:t> video (</a:t>
            </a:r>
            <a:r>
              <a:rPr lang="nl-BE" dirty="0" err="1"/>
              <a:t>with</a:t>
            </a:r>
            <a:r>
              <a:rPr lang="nl-BE" dirty="0"/>
              <a:t> a focus on </a:t>
            </a:r>
            <a:r>
              <a:rPr lang="nl-BE" dirty="0" err="1"/>
              <a:t>industry</a:t>
            </a:r>
            <a:r>
              <a:rPr lang="nl-BE" dirty="0"/>
              <a:t>)</a:t>
            </a:r>
          </a:p>
          <a:p>
            <a:endParaRPr lang="nl-BE" dirty="0"/>
          </a:p>
          <a:p>
            <a:pPr marL="36576" indent="0">
              <a:buNone/>
            </a:pPr>
            <a:r>
              <a:rPr lang="nl-BE" dirty="0">
                <a:sym typeface="Wingdings" panose="05000000000000000000" pitchFamily="2" charset="2"/>
              </a:rPr>
              <a:t> </a:t>
            </a:r>
            <a:r>
              <a:rPr lang="nl-BE" dirty="0" err="1"/>
              <a:t>Any</a:t>
            </a:r>
            <a:r>
              <a:rPr lang="nl-BE" dirty="0"/>
              <a:t> </a:t>
            </a:r>
            <a:r>
              <a:rPr lang="nl-BE" dirty="0" err="1"/>
              <a:t>other</a:t>
            </a:r>
            <a:r>
              <a:rPr lang="nl-BE" dirty="0"/>
              <a:t> </a:t>
            </a:r>
            <a:r>
              <a:rPr lang="nl-BE" dirty="0" err="1"/>
              <a:t>plans</a:t>
            </a:r>
            <a:r>
              <a:rPr lang="nl-BE" dirty="0"/>
              <a:t> or </a:t>
            </a:r>
            <a:r>
              <a:rPr lang="nl-BE" dirty="0" err="1"/>
              <a:t>ideas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increase</a:t>
            </a:r>
            <a:r>
              <a:rPr lang="nl-BE" dirty="0"/>
              <a:t> </a:t>
            </a:r>
            <a:r>
              <a:rPr lang="nl-BE" dirty="0" err="1"/>
              <a:t>our</a:t>
            </a:r>
            <a:r>
              <a:rPr lang="nl-BE" dirty="0"/>
              <a:t> </a:t>
            </a:r>
            <a:r>
              <a:rPr lang="nl-BE" dirty="0" err="1"/>
              <a:t>outreach</a:t>
            </a:r>
            <a:r>
              <a:rPr lang="nl-BE" dirty="0"/>
              <a:t> are </a:t>
            </a:r>
            <a:r>
              <a:rPr lang="nl-BE" dirty="0" err="1"/>
              <a:t>always</a:t>
            </a:r>
            <a:r>
              <a:rPr lang="nl-BE" dirty="0"/>
              <a:t> </a:t>
            </a:r>
            <a:r>
              <a:rPr lang="nl-BE" dirty="0" err="1"/>
              <a:t>welcome</a:t>
            </a:r>
            <a:r>
              <a:rPr lang="nl-BE" dirty="0"/>
              <a:t>!</a:t>
            </a:r>
          </a:p>
          <a:p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12356E-8185-3E8F-BCB0-87616FAC05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Annual meeting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2724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D9A82-1F00-E6AA-BBC9-A69C97F15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Exploitation</a:t>
            </a:r>
            <a:r>
              <a:rPr lang="nl-BE" dirty="0"/>
              <a:t> and link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industry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0C46D2-28CF-F31F-AEFE-DA3D0217AADD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E5CA43-E9F8-6184-EBF9-B2EAE63B2B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Annual meeting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9105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E5C6BE-699D-354C-81EF-FE7F4858E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24.03.2023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47F520-D52A-1742-85B4-F2E8796E4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Dr. Gerd Datzmann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09FD92-D02D-6E4E-B1B1-364DB159A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347C-E453-9747-9204-8F758FD9F6EF}" type="slidenum">
              <a:rPr lang="en-US" smtClean="0"/>
              <a:t>26</a:t>
            </a:fld>
            <a:endParaRPr lang="en-US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3F397A0C-86DE-54BF-2043-4C98D8C1F9C9}"/>
              </a:ext>
            </a:extLst>
          </p:cNvPr>
          <p:cNvGrpSpPr/>
          <p:nvPr/>
        </p:nvGrpSpPr>
        <p:grpSpPr>
          <a:xfrm>
            <a:off x="-5962" y="-27917"/>
            <a:ext cx="2934031" cy="1178869"/>
            <a:chOff x="1319917" y="-21321"/>
            <a:chExt cx="3912041" cy="1571825"/>
          </a:xfrm>
        </p:grpSpPr>
        <p:sp>
          <p:nvSpPr>
            <p:cNvPr id="8" name="Freihandform 7">
              <a:extLst>
                <a:ext uri="{FF2B5EF4-FFF2-40B4-BE49-F238E27FC236}">
                  <a16:creationId xmlns:a16="http://schemas.microsoft.com/office/drawing/2014/main" id="{DF4F7577-491D-BC91-1EB7-A6D5849DB5F6}"/>
                </a:ext>
              </a:extLst>
            </p:cNvPr>
            <p:cNvSpPr/>
            <p:nvPr/>
          </p:nvSpPr>
          <p:spPr>
            <a:xfrm>
              <a:off x="1319917" y="0"/>
              <a:ext cx="3912041" cy="1550504"/>
            </a:xfrm>
            <a:custGeom>
              <a:avLst/>
              <a:gdLst>
                <a:gd name="connsiteX0" fmla="*/ 15902 w 3912041"/>
                <a:gd name="connsiteY0" fmla="*/ 0 h 1550504"/>
                <a:gd name="connsiteX1" fmla="*/ 3912041 w 3912041"/>
                <a:gd name="connsiteY1" fmla="*/ 0 h 1550504"/>
                <a:gd name="connsiteX2" fmla="*/ 3355450 w 3912041"/>
                <a:gd name="connsiteY2" fmla="*/ 962108 h 1550504"/>
                <a:gd name="connsiteX3" fmla="*/ 2735248 w 3912041"/>
                <a:gd name="connsiteY3" fmla="*/ 1304014 h 1550504"/>
                <a:gd name="connsiteX4" fmla="*/ 0 w 3912041"/>
                <a:gd name="connsiteY4" fmla="*/ 1550504 h 155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12041" h="1550504">
                  <a:moveTo>
                    <a:pt x="15902" y="0"/>
                  </a:moveTo>
                  <a:lnTo>
                    <a:pt x="3912041" y="0"/>
                  </a:lnTo>
                  <a:lnTo>
                    <a:pt x="3355450" y="962108"/>
                  </a:lnTo>
                  <a:lnTo>
                    <a:pt x="2735248" y="1304014"/>
                  </a:lnTo>
                  <a:lnTo>
                    <a:pt x="0" y="1550504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FE6A859-4BC2-6E44-25D1-157C9FE57CCB}"/>
                </a:ext>
              </a:extLst>
            </p:cNvPr>
            <p:cNvSpPr/>
            <p:nvPr/>
          </p:nvSpPr>
          <p:spPr>
            <a:xfrm>
              <a:off x="3435269" y="-21321"/>
              <a:ext cx="1325563" cy="13255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pic>
          <p:nvPicPr>
            <p:cNvPr id="10" name="Picture 34">
              <a:extLst>
                <a:ext uri="{FF2B5EF4-FFF2-40B4-BE49-F238E27FC236}">
                  <a16:creationId xmlns:a16="http://schemas.microsoft.com/office/drawing/2014/main" id="{A3EEB41F-90C8-8029-3C20-47BCBEE9F4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7772"/>
            <a:stretch/>
          </p:blipFill>
          <p:spPr>
            <a:xfrm>
              <a:off x="1542551" y="32515"/>
              <a:ext cx="2814762" cy="1156144"/>
            </a:xfrm>
            <a:prstGeom prst="rect">
              <a:avLst/>
            </a:prstGeom>
          </p:spPr>
        </p:pic>
      </p:grpSp>
      <p:pic>
        <p:nvPicPr>
          <p:cNvPr id="12" name="Grafik 11" descr="Ein Bild, das Text enthält.&#10;&#10;Automatisch generierte Beschreibung">
            <a:extLst>
              <a:ext uri="{FF2B5EF4-FFF2-40B4-BE49-F238E27FC236}">
                <a16:creationId xmlns:a16="http://schemas.microsoft.com/office/drawing/2014/main" id="{806823CD-C130-5488-1CE3-2B330FD664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2086" y="12786"/>
            <a:ext cx="6871915" cy="422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3965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E0F35C-F56C-54F0-E670-222F8C84A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Format and Location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B772BC3-A37F-F229-BE04-E53B642679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3307" y="1501378"/>
            <a:ext cx="3815690" cy="3263504"/>
          </a:xfrm>
        </p:spPr>
        <p:txBody>
          <a:bodyPr>
            <a:normAutofit/>
          </a:bodyPr>
          <a:lstStyle/>
          <a:p>
            <a:pPr marL="257175" indent="-257175">
              <a:buFont typeface="Symbol" pitchFamily="2" charset="2"/>
              <a:buChar char="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Location: CERN</a:t>
            </a:r>
            <a:endParaRPr lang="de-DE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57175" indent="-257175">
              <a:buFont typeface="Symbol" pitchFamily="2" charset="2"/>
              <a:buChar char="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In-person workshop</a:t>
            </a:r>
          </a:p>
          <a:p>
            <a:pPr marL="257175" indent="-257175">
              <a:buFont typeface="Symbol" pitchFamily="2" charset="2"/>
              <a:buChar char="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Date: November 8</a:t>
            </a:r>
            <a:r>
              <a:rPr lang="en-US" sz="18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9</a:t>
            </a:r>
            <a:r>
              <a:rPr lang="en-US" sz="18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, 2023</a:t>
            </a:r>
          </a:p>
          <a:p>
            <a:pPr marL="257175" indent="-257175">
              <a:buFont typeface="Symbol" pitchFamily="2" charset="2"/>
              <a:buChar char="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2-day event: </a:t>
            </a:r>
          </a:p>
          <a:p>
            <a:pPr marL="600075" lvl="1" indent="-257175">
              <a:buFont typeface="Symbol" pitchFamily="2" charset="2"/>
              <a:buChar char="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Day 1: Afternoon session </a:t>
            </a:r>
          </a:p>
          <a:p>
            <a:pPr marL="600075" lvl="1" indent="-257175">
              <a:buFont typeface="Symbol" pitchFamily="2" charset="2"/>
              <a:buChar char="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Day 2: Morning session</a:t>
            </a:r>
          </a:p>
          <a:p>
            <a:pPr marL="600075" lvl="1" indent="-257175">
              <a:buFont typeface="Symbol" pitchFamily="2" charset="2"/>
              <a:buChar char="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Enabling traveling on same day</a:t>
            </a:r>
          </a:p>
          <a:p>
            <a:pPr marL="257175" indent="-257175">
              <a:buFont typeface="Symbol" pitchFamily="2" charset="2"/>
              <a:buChar char="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Attendance of the technical program is free of charge </a:t>
            </a:r>
          </a:p>
          <a:p>
            <a:pPr marL="257175" indent="-257175">
              <a:buFont typeface="Symbol" pitchFamily="2" charset="2"/>
              <a:buChar char="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4FC2E6A-630A-C38A-010F-4262CA59E3FC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r>
              <a:rPr lang="de-DE"/>
              <a:t>24.03.2023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ED3CFE-462F-0CCB-AE75-D9E38C8A6601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/>
              <a:t>Dr. Gerd Datzmann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6F619DB-619F-52C4-415F-D02095CB07E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CFE6347C-E453-9747-9204-8F758FD9F6EF}" type="slidenum">
              <a:rPr lang="en-US" smtClean="0"/>
              <a:t>27</a:t>
            </a:fld>
            <a:endParaRPr lang="en-US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81D966F1-A8F5-9F13-8558-2DAB2374D302}"/>
              </a:ext>
            </a:extLst>
          </p:cNvPr>
          <p:cNvGrpSpPr/>
          <p:nvPr/>
        </p:nvGrpSpPr>
        <p:grpSpPr>
          <a:xfrm>
            <a:off x="-5962" y="-27917"/>
            <a:ext cx="2934031" cy="1178869"/>
            <a:chOff x="1319917" y="-21321"/>
            <a:chExt cx="3912041" cy="1571825"/>
          </a:xfrm>
        </p:grpSpPr>
        <p:sp>
          <p:nvSpPr>
            <p:cNvPr id="8" name="Freihandform 7">
              <a:extLst>
                <a:ext uri="{FF2B5EF4-FFF2-40B4-BE49-F238E27FC236}">
                  <a16:creationId xmlns:a16="http://schemas.microsoft.com/office/drawing/2014/main" id="{49E386A1-AC1D-2FCF-4095-2DA612E9801E}"/>
                </a:ext>
              </a:extLst>
            </p:cNvPr>
            <p:cNvSpPr/>
            <p:nvPr/>
          </p:nvSpPr>
          <p:spPr>
            <a:xfrm>
              <a:off x="1319917" y="0"/>
              <a:ext cx="3912041" cy="1550504"/>
            </a:xfrm>
            <a:custGeom>
              <a:avLst/>
              <a:gdLst>
                <a:gd name="connsiteX0" fmla="*/ 15902 w 3912041"/>
                <a:gd name="connsiteY0" fmla="*/ 0 h 1550504"/>
                <a:gd name="connsiteX1" fmla="*/ 3912041 w 3912041"/>
                <a:gd name="connsiteY1" fmla="*/ 0 h 1550504"/>
                <a:gd name="connsiteX2" fmla="*/ 3355450 w 3912041"/>
                <a:gd name="connsiteY2" fmla="*/ 962108 h 1550504"/>
                <a:gd name="connsiteX3" fmla="*/ 2735248 w 3912041"/>
                <a:gd name="connsiteY3" fmla="*/ 1304014 h 1550504"/>
                <a:gd name="connsiteX4" fmla="*/ 0 w 3912041"/>
                <a:gd name="connsiteY4" fmla="*/ 1550504 h 155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12041" h="1550504">
                  <a:moveTo>
                    <a:pt x="15902" y="0"/>
                  </a:moveTo>
                  <a:lnTo>
                    <a:pt x="3912041" y="0"/>
                  </a:lnTo>
                  <a:lnTo>
                    <a:pt x="3355450" y="962108"/>
                  </a:lnTo>
                  <a:lnTo>
                    <a:pt x="2735248" y="1304014"/>
                  </a:lnTo>
                  <a:lnTo>
                    <a:pt x="0" y="1550504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DAE2CD5-D032-C478-F3E7-6D3732EA3726}"/>
                </a:ext>
              </a:extLst>
            </p:cNvPr>
            <p:cNvSpPr/>
            <p:nvPr/>
          </p:nvSpPr>
          <p:spPr>
            <a:xfrm>
              <a:off x="3435269" y="-21321"/>
              <a:ext cx="1325563" cy="13255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pic>
          <p:nvPicPr>
            <p:cNvPr id="11" name="Picture 34">
              <a:extLst>
                <a:ext uri="{FF2B5EF4-FFF2-40B4-BE49-F238E27FC236}">
                  <a16:creationId xmlns:a16="http://schemas.microsoft.com/office/drawing/2014/main" id="{30794A40-3DF6-6C38-CAEC-FF39EBEBDB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7772"/>
            <a:stretch/>
          </p:blipFill>
          <p:spPr>
            <a:xfrm>
              <a:off x="1542551" y="32515"/>
              <a:ext cx="2814762" cy="1156144"/>
            </a:xfrm>
            <a:prstGeom prst="rect">
              <a:avLst/>
            </a:prstGeom>
          </p:spPr>
        </p:pic>
      </p:grpSp>
      <p:pic>
        <p:nvPicPr>
          <p:cNvPr id="13" name="Grafik 12" descr="Ein Bild, das Gras, Himmel, draußen, Straße enthält.&#10;&#10;Automatisch generierte Beschreibung">
            <a:extLst>
              <a:ext uri="{FF2B5EF4-FFF2-40B4-BE49-F238E27FC236}">
                <a16:creationId xmlns:a16="http://schemas.microsoft.com/office/drawing/2014/main" id="{2C2039C7-9AAD-FC01-1B39-108E84C1A8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004" t="17362" r="1781" b="18216"/>
          <a:stretch/>
        </p:blipFill>
        <p:spPr>
          <a:xfrm>
            <a:off x="16204" y="1490373"/>
            <a:ext cx="5025710" cy="2816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7131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E0F35C-F56C-54F0-E670-222F8C84A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6050" y="457941"/>
            <a:ext cx="9124619" cy="994172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B772BC3-A37F-F229-BE04-E53B642679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993054"/>
            <a:ext cx="4977020" cy="2639668"/>
          </a:xfrm>
        </p:spPr>
        <p:txBody>
          <a:bodyPr/>
          <a:lstStyle/>
          <a:p>
            <a:pPr marL="257175" indent="-257175">
              <a:buFont typeface="Symbol" pitchFamily="2" charset="2"/>
              <a:buChar char=""/>
            </a:pPr>
            <a:r>
              <a:rPr lang="en-US" sz="1500" dirty="0">
                <a:ea typeface="Calibri" panose="020F0502020204030204" pitchFamily="34" charset="0"/>
                <a:cs typeface="Times New Roman" panose="02020603050405020304" pitchFamily="18" charset="0"/>
              </a:rPr>
              <a:t>Collect needs, requirements and trends from the industrial stakeholders to better support them within the RADNEXT activities</a:t>
            </a:r>
          </a:p>
          <a:p>
            <a:pPr marL="257175" indent="-257175">
              <a:buFont typeface="Symbol" pitchFamily="2" charset="2"/>
              <a:buChar char=""/>
            </a:pPr>
            <a:r>
              <a:rPr lang="en-US" sz="1500" dirty="0">
                <a:ea typeface="Calibri" panose="020F0502020204030204" pitchFamily="34" charset="0"/>
                <a:cs typeface="Times New Roman" panose="02020603050405020304" pitchFamily="18" charset="0"/>
              </a:rPr>
              <a:t>Highlighting the results gained in TA and JRA of RADNEXT</a:t>
            </a:r>
          </a:p>
          <a:p>
            <a:pPr marL="257175" indent="-257175">
              <a:buFont typeface="Symbol" pitchFamily="2" charset="2"/>
              <a:buChar char=""/>
            </a:pPr>
            <a:r>
              <a:rPr lang="en-US" sz="1500" dirty="0">
                <a:ea typeface="Calibri" panose="020F0502020204030204" pitchFamily="34" charset="0"/>
                <a:cs typeface="Times New Roman" panose="02020603050405020304" pitchFamily="18" charset="0"/>
              </a:rPr>
              <a:t>Giving young professionals from industry and academia the opportunity to present their work</a:t>
            </a:r>
          </a:p>
          <a:p>
            <a:pPr marL="257175" indent="-257175">
              <a:buFont typeface="Symbol" pitchFamily="2" charset="2"/>
              <a:buChar char=""/>
            </a:pPr>
            <a:r>
              <a:rPr lang="en-US" sz="1500" dirty="0">
                <a:ea typeface="Calibri" panose="020F0502020204030204" pitchFamily="34" charset="0"/>
                <a:cs typeface="Times New Roman" panose="02020603050405020304" pitchFamily="18" charset="0"/>
              </a:rPr>
              <a:t>Offer networking opportunities between </a:t>
            </a:r>
            <a:r>
              <a:rPr lang="en-US" sz="1500" dirty="0" err="1">
                <a:ea typeface="Calibri" panose="020F0502020204030204" pitchFamily="34" charset="0"/>
                <a:cs typeface="Times New Roman" panose="02020603050405020304" pitchFamily="18" charset="0"/>
              </a:rPr>
              <a:t>particants</a:t>
            </a:r>
            <a:r>
              <a:rPr lang="en-US" sz="1500" dirty="0">
                <a:ea typeface="Calibri" panose="020F0502020204030204" pitchFamily="34" charset="0"/>
                <a:cs typeface="Times New Roman" panose="02020603050405020304" pitchFamily="18" charset="0"/>
              </a:rPr>
              <a:t> from industry, academia, irradiation facilities and space agencies </a:t>
            </a:r>
          </a:p>
          <a:p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4FC2E6A-630A-C38A-010F-4262CA59E3FC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r>
              <a:rPr lang="de-DE"/>
              <a:t>24.03.2023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ED3CFE-462F-0CCB-AE75-D9E38C8A6601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/>
              <a:t>Dr. Gerd Datzmann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6F619DB-619F-52C4-415F-D02095CB07E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CFE6347C-E453-9747-9204-8F758FD9F6EF}" type="slidenum">
              <a:rPr lang="en-US" smtClean="0"/>
              <a:t>28</a:t>
            </a:fld>
            <a:endParaRPr lang="en-US"/>
          </a:p>
        </p:txBody>
      </p:sp>
      <p:sp>
        <p:nvSpPr>
          <p:cNvPr id="7" name="Abgerundetes Rechteck 6">
            <a:extLst>
              <a:ext uri="{FF2B5EF4-FFF2-40B4-BE49-F238E27FC236}">
                <a16:creationId xmlns:a16="http://schemas.microsoft.com/office/drawing/2014/main" id="{FF2627B0-EE58-37F4-FA8F-59CB7FD2C4B8}"/>
              </a:ext>
            </a:extLst>
          </p:cNvPr>
          <p:cNvSpPr/>
          <p:nvPr/>
        </p:nvSpPr>
        <p:spPr>
          <a:xfrm>
            <a:off x="713132" y="1268016"/>
            <a:ext cx="4609272" cy="588894"/>
          </a:xfrm>
          <a:prstGeom prst="roundRect">
            <a:avLst/>
          </a:prstGeom>
          <a:solidFill>
            <a:srgbClr val="B38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500" dirty="0">
                <a:ea typeface="Calibri" panose="020F0502020204030204" pitchFamily="34" charset="0"/>
                <a:cs typeface="Times New Roman" panose="02020603050405020304" pitchFamily="18" charset="0"/>
              </a:rPr>
              <a:t>Engage the industrial community with RADNEXT </a:t>
            </a:r>
          </a:p>
          <a:p>
            <a:pPr lvl="0" algn="ctr"/>
            <a:r>
              <a:rPr lang="en-US" sz="1500" dirty="0">
                <a:ea typeface="Calibri" panose="020F0502020204030204" pitchFamily="34" charset="0"/>
                <a:cs typeface="Times New Roman" panose="02020603050405020304" pitchFamily="18" charset="0"/>
              </a:rPr>
              <a:t>by proposing an event fully dedicated to industry</a:t>
            </a:r>
          </a:p>
        </p:txBody>
      </p:sp>
      <p:pic>
        <p:nvPicPr>
          <p:cNvPr id="8" name="Grafik 7" descr="Ein Bild, das drinnen, Gebäude, blau, sitzend enthält.&#10;&#10;Automatisch generierte Beschreibung">
            <a:extLst>
              <a:ext uri="{FF2B5EF4-FFF2-40B4-BE49-F238E27FC236}">
                <a16:creationId xmlns:a16="http://schemas.microsoft.com/office/drawing/2014/main" id="{F8054F40-D3C0-B637-5CFF-21B809C1AA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8569" y="12460"/>
            <a:ext cx="3195431" cy="2383729"/>
          </a:xfrm>
          <a:prstGeom prst="rect">
            <a:avLst/>
          </a:prstGeom>
        </p:spPr>
      </p:pic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976215CD-FD37-DF52-3C34-365CF987FB91}"/>
              </a:ext>
            </a:extLst>
          </p:cNvPr>
          <p:cNvGrpSpPr/>
          <p:nvPr/>
        </p:nvGrpSpPr>
        <p:grpSpPr>
          <a:xfrm>
            <a:off x="-5962" y="-27917"/>
            <a:ext cx="2934031" cy="1178869"/>
            <a:chOff x="1319917" y="-21321"/>
            <a:chExt cx="3912041" cy="1571825"/>
          </a:xfrm>
        </p:grpSpPr>
        <p:sp>
          <p:nvSpPr>
            <p:cNvPr id="18" name="Freihandform 17">
              <a:extLst>
                <a:ext uri="{FF2B5EF4-FFF2-40B4-BE49-F238E27FC236}">
                  <a16:creationId xmlns:a16="http://schemas.microsoft.com/office/drawing/2014/main" id="{46429BF4-8F96-5D77-F968-448816DCE9BD}"/>
                </a:ext>
              </a:extLst>
            </p:cNvPr>
            <p:cNvSpPr/>
            <p:nvPr/>
          </p:nvSpPr>
          <p:spPr>
            <a:xfrm>
              <a:off x="1319917" y="0"/>
              <a:ext cx="3912041" cy="1550504"/>
            </a:xfrm>
            <a:custGeom>
              <a:avLst/>
              <a:gdLst>
                <a:gd name="connsiteX0" fmla="*/ 15902 w 3912041"/>
                <a:gd name="connsiteY0" fmla="*/ 0 h 1550504"/>
                <a:gd name="connsiteX1" fmla="*/ 3912041 w 3912041"/>
                <a:gd name="connsiteY1" fmla="*/ 0 h 1550504"/>
                <a:gd name="connsiteX2" fmla="*/ 3355450 w 3912041"/>
                <a:gd name="connsiteY2" fmla="*/ 962108 h 1550504"/>
                <a:gd name="connsiteX3" fmla="*/ 2735248 w 3912041"/>
                <a:gd name="connsiteY3" fmla="*/ 1304014 h 1550504"/>
                <a:gd name="connsiteX4" fmla="*/ 0 w 3912041"/>
                <a:gd name="connsiteY4" fmla="*/ 1550504 h 155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12041" h="1550504">
                  <a:moveTo>
                    <a:pt x="15902" y="0"/>
                  </a:moveTo>
                  <a:lnTo>
                    <a:pt x="3912041" y="0"/>
                  </a:lnTo>
                  <a:lnTo>
                    <a:pt x="3355450" y="962108"/>
                  </a:lnTo>
                  <a:lnTo>
                    <a:pt x="2735248" y="1304014"/>
                  </a:lnTo>
                  <a:lnTo>
                    <a:pt x="0" y="1550504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78B2B35-5357-AD9A-089E-D5211517771D}"/>
                </a:ext>
              </a:extLst>
            </p:cNvPr>
            <p:cNvSpPr/>
            <p:nvPr/>
          </p:nvSpPr>
          <p:spPr>
            <a:xfrm>
              <a:off x="3435269" y="-21321"/>
              <a:ext cx="1325563" cy="13255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pic>
          <p:nvPicPr>
            <p:cNvPr id="9" name="Picture 34">
              <a:extLst>
                <a:ext uri="{FF2B5EF4-FFF2-40B4-BE49-F238E27FC236}">
                  <a16:creationId xmlns:a16="http://schemas.microsoft.com/office/drawing/2014/main" id="{0ACC78D3-8303-C0ED-4CBF-415C8FEED8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7772"/>
            <a:stretch/>
          </p:blipFill>
          <p:spPr>
            <a:xfrm>
              <a:off x="1542551" y="32515"/>
              <a:ext cx="2814762" cy="1156144"/>
            </a:xfrm>
            <a:prstGeom prst="rect">
              <a:avLst/>
            </a:prstGeom>
          </p:spPr>
        </p:pic>
      </p:grpSp>
      <p:sp>
        <p:nvSpPr>
          <p:cNvPr id="10" name="Textfeld 9">
            <a:extLst>
              <a:ext uri="{FF2B5EF4-FFF2-40B4-BE49-F238E27FC236}">
                <a16:creationId xmlns:a16="http://schemas.microsoft.com/office/drawing/2014/main" id="{5C2422CE-8B9A-A5C7-C1E0-2F2044EA2F27}"/>
              </a:ext>
            </a:extLst>
          </p:cNvPr>
          <p:cNvSpPr txBox="1"/>
          <p:nvPr/>
        </p:nvSpPr>
        <p:spPr>
          <a:xfrm>
            <a:off x="7994731" y="2188439"/>
            <a:ext cx="1149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solidFill>
                  <a:schemeClr val="bg1"/>
                </a:solidFill>
              </a:rPr>
              <a:t>Source: G. </a:t>
            </a:r>
            <a:r>
              <a:rPr lang="de-DE" sz="900" dirty="0" err="1">
                <a:solidFill>
                  <a:schemeClr val="bg1"/>
                </a:solidFill>
              </a:rPr>
              <a:t>Datzmann</a:t>
            </a:r>
            <a:endParaRPr lang="de-DE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8277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E0F35C-F56C-54F0-E670-222F8C84A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6050" y="457941"/>
            <a:ext cx="9124619" cy="994172"/>
          </a:xfrm>
        </p:spPr>
        <p:txBody>
          <a:bodyPr/>
          <a:lstStyle/>
          <a:p>
            <a:r>
              <a:rPr lang="en-US" dirty="0"/>
              <a:t>Target Audience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B772BC3-A37F-F229-BE04-E53B642679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09732"/>
            <a:ext cx="5548630" cy="2692506"/>
          </a:xfrm>
        </p:spPr>
        <p:txBody>
          <a:bodyPr>
            <a:noAutofit/>
          </a:bodyPr>
          <a:lstStyle/>
          <a:p>
            <a:pPr marL="257175" indent="-257175">
              <a:spcAft>
                <a:spcPts val="600"/>
              </a:spcAft>
              <a:buFont typeface="Symbol" pitchFamily="2" charset="2"/>
              <a:buChar char=""/>
              <a:tabLst>
                <a:tab pos="342900" algn="l"/>
              </a:tabLst>
            </a:pPr>
            <a:r>
              <a:rPr lang="en-US" sz="1800" dirty="0">
                <a:cs typeface="Times New Roman" panose="02020603050405020304" pitchFamily="18" charset="0"/>
              </a:rPr>
              <a:t>Companies providing or using radiation testing services and consultancy</a:t>
            </a:r>
            <a:endParaRPr lang="de-DE" sz="1800" dirty="0">
              <a:cs typeface="Times New Roman" panose="02020603050405020304" pitchFamily="18" charset="0"/>
            </a:endParaRPr>
          </a:p>
          <a:p>
            <a:pPr marL="257175" indent="-257175">
              <a:spcAft>
                <a:spcPts val="600"/>
              </a:spcAft>
              <a:buFont typeface="Symbol" pitchFamily="2" charset="2"/>
              <a:buChar char=""/>
              <a:tabLst>
                <a:tab pos="342900" algn="l"/>
              </a:tabLst>
            </a:pPr>
            <a:r>
              <a:rPr lang="en-US" sz="1800" dirty="0">
                <a:cs typeface="Times New Roman" panose="02020603050405020304" pitchFamily="18" charset="0"/>
              </a:rPr>
              <a:t>Facilities and research infrastructures providing access to users in the field of radiation testing or intending to provide access in the near future</a:t>
            </a:r>
            <a:endParaRPr lang="de-DE" sz="1800" dirty="0">
              <a:cs typeface="Times New Roman" panose="02020603050405020304" pitchFamily="18" charset="0"/>
            </a:endParaRPr>
          </a:p>
          <a:p>
            <a:pPr marL="257175" indent="-257175">
              <a:spcAft>
                <a:spcPts val="600"/>
              </a:spcAft>
              <a:buFont typeface="Symbol" pitchFamily="2" charset="2"/>
              <a:buChar char=""/>
              <a:tabLst>
                <a:tab pos="342900" algn="l"/>
              </a:tabLst>
            </a:pPr>
            <a:r>
              <a:rPr lang="en-US" sz="1800" dirty="0">
                <a:cs typeface="Times New Roman" panose="02020603050405020304" pitchFamily="18" charset="0"/>
              </a:rPr>
              <a:t>Academics working in the field of radiation effects on semiconductors</a:t>
            </a:r>
            <a:endParaRPr lang="de-DE" sz="1800" dirty="0">
              <a:cs typeface="Times New Roman" panose="02020603050405020304" pitchFamily="18" charset="0"/>
            </a:endParaRPr>
          </a:p>
          <a:p>
            <a:pPr marL="257175" indent="-257175">
              <a:spcAft>
                <a:spcPts val="600"/>
              </a:spcAft>
              <a:buFont typeface="Symbol" pitchFamily="2" charset="2"/>
              <a:buChar char=""/>
              <a:tabLst>
                <a:tab pos="342900" algn="l"/>
              </a:tabLst>
            </a:pPr>
            <a:r>
              <a:rPr lang="en-US" sz="1800" dirty="0">
                <a:cs typeface="Times New Roman" panose="02020603050405020304" pitchFamily="18" charset="0"/>
              </a:rPr>
              <a:t>Organizations involved in the standardization of testing methods and workflows</a:t>
            </a:r>
            <a:endParaRPr lang="de-DE" sz="1800" dirty="0">
              <a:cs typeface="Times New Roman" panose="02020603050405020304" pitchFamily="18" charset="0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4FC2E6A-630A-C38A-010F-4262CA59E3FC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r>
              <a:rPr lang="de-DE"/>
              <a:t>24.03.2023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ED3CFE-462F-0CCB-AE75-D9E38C8A6601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/>
              <a:t>Dr. Gerd Datzmann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6F619DB-619F-52C4-415F-D02095CB07E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CFE6347C-E453-9747-9204-8F758FD9F6EF}" type="slidenum">
              <a:rPr lang="en-US" smtClean="0"/>
              <a:t>29</a:t>
            </a:fld>
            <a:endParaRPr lang="en-US"/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976215CD-FD37-DF52-3C34-365CF987FB91}"/>
              </a:ext>
            </a:extLst>
          </p:cNvPr>
          <p:cNvGrpSpPr/>
          <p:nvPr/>
        </p:nvGrpSpPr>
        <p:grpSpPr>
          <a:xfrm>
            <a:off x="-5962" y="-27917"/>
            <a:ext cx="2934031" cy="1178869"/>
            <a:chOff x="1319917" y="-21321"/>
            <a:chExt cx="3912041" cy="1571825"/>
          </a:xfrm>
        </p:grpSpPr>
        <p:sp>
          <p:nvSpPr>
            <p:cNvPr id="18" name="Freihandform 17">
              <a:extLst>
                <a:ext uri="{FF2B5EF4-FFF2-40B4-BE49-F238E27FC236}">
                  <a16:creationId xmlns:a16="http://schemas.microsoft.com/office/drawing/2014/main" id="{46429BF4-8F96-5D77-F968-448816DCE9BD}"/>
                </a:ext>
              </a:extLst>
            </p:cNvPr>
            <p:cNvSpPr/>
            <p:nvPr/>
          </p:nvSpPr>
          <p:spPr>
            <a:xfrm>
              <a:off x="1319917" y="0"/>
              <a:ext cx="3912041" cy="1550504"/>
            </a:xfrm>
            <a:custGeom>
              <a:avLst/>
              <a:gdLst>
                <a:gd name="connsiteX0" fmla="*/ 15902 w 3912041"/>
                <a:gd name="connsiteY0" fmla="*/ 0 h 1550504"/>
                <a:gd name="connsiteX1" fmla="*/ 3912041 w 3912041"/>
                <a:gd name="connsiteY1" fmla="*/ 0 h 1550504"/>
                <a:gd name="connsiteX2" fmla="*/ 3355450 w 3912041"/>
                <a:gd name="connsiteY2" fmla="*/ 962108 h 1550504"/>
                <a:gd name="connsiteX3" fmla="*/ 2735248 w 3912041"/>
                <a:gd name="connsiteY3" fmla="*/ 1304014 h 1550504"/>
                <a:gd name="connsiteX4" fmla="*/ 0 w 3912041"/>
                <a:gd name="connsiteY4" fmla="*/ 1550504 h 155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12041" h="1550504">
                  <a:moveTo>
                    <a:pt x="15902" y="0"/>
                  </a:moveTo>
                  <a:lnTo>
                    <a:pt x="3912041" y="0"/>
                  </a:lnTo>
                  <a:lnTo>
                    <a:pt x="3355450" y="962108"/>
                  </a:lnTo>
                  <a:lnTo>
                    <a:pt x="2735248" y="1304014"/>
                  </a:lnTo>
                  <a:lnTo>
                    <a:pt x="0" y="1550504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78B2B35-5357-AD9A-089E-D5211517771D}"/>
                </a:ext>
              </a:extLst>
            </p:cNvPr>
            <p:cNvSpPr/>
            <p:nvPr/>
          </p:nvSpPr>
          <p:spPr>
            <a:xfrm>
              <a:off x="3435269" y="-21321"/>
              <a:ext cx="1325563" cy="13255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pic>
          <p:nvPicPr>
            <p:cNvPr id="9" name="Picture 34">
              <a:extLst>
                <a:ext uri="{FF2B5EF4-FFF2-40B4-BE49-F238E27FC236}">
                  <a16:creationId xmlns:a16="http://schemas.microsoft.com/office/drawing/2014/main" id="{0ACC78D3-8303-C0ED-4CBF-415C8FEED8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7772"/>
            <a:stretch/>
          </p:blipFill>
          <p:spPr>
            <a:xfrm>
              <a:off x="1542551" y="32515"/>
              <a:ext cx="2814762" cy="1156144"/>
            </a:xfrm>
            <a:prstGeom prst="rect">
              <a:avLst/>
            </a:prstGeom>
          </p:spPr>
        </p:pic>
      </p:grpSp>
      <p:pic>
        <p:nvPicPr>
          <p:cNvPr id="10" name="Grafik 9" descr="Ein Bild, das drinnen, Wand, Küche, Backofen enthält.&#10;&#10;Automatisch generierte Beschreibung">
            <a:extLst>
              <a:ext uri="{FF2B5EF4-FFF2-40B4-BE49-F238E27FC236}">
                <a16:creationId xmlns:a16="http://schemas.microsoft.com/office/drawing/2014/main" id="{0AB68C32-A5A7-0C81-40A1-5E098FB32F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8054" y="31150"/>
            <a:ext cx="2441118" cy="3660239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F9B1DB85-BA9E-8B57-8D94-195E99CDE25C}"/>
              </a:ext>
            </a:extLst>
          </p:cNvPr>
          <p:cNvSpPr txBox="1"/>
          <p:nvPr/>
        </p:nvSpPr>
        <p:spPr>
          <a:xfrm>
            <a:off x="7994731" y="3491742"/>
            <a:ext cx="1149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solidFill>
                  <a:schemeClr val="bg1"/>
                </a:solidFill>
              </a:rPr>
              <a:t>Source: G. </a:t>
            </a:r>
            <a:r>
              <a:rPr lang="de-DE" sz="900" dirty="0" err="1">
                <a:solidFill>
                  <a:schemeClr val="bg1"/>
                </a:solidFill>
              </a:rPr>
              <a:t>Datzmann</a:t>
            </a:r>
            <a:endParaRPr lang="de-DE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369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3FCA2-DCFA-90AB-4055-81BB8F244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Milestones</a:t>
            </a:r>
            <a:endParaRPr lang="nl-B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AB4A07-50FC-7E4C-64E6-D9CFE3CA95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Annual meeting 2023</a:t>
            </a:r>
            <a:endParaRPr lang="en-US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EBBF940C-21C8-8EC3-8E81-3DF38242B8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053791"/>
              </p:ext>
            </p:extLst>
          </p:nvPr>
        </p:nvGraphicFramePr>
        <p:xfrm>
          <a:off x="457200" y="1321714"/>
          <a:ext cx="8281965" cy="1848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85110">
                  <a:extLst>
                    <a:ext uri="{9D8B030D-6E8A-4147-A177-3AD203B41FA5}">
                      <a16:colId xmlns:a16="http://schemas.microsoft.com/office/drawing/2014/main" val="3723594678"/>
                    </a:ext>
                  </a:extLst>
                </a:gridCol>
                <a:gridCol w="1640979">
                  <a:extLst>
                    <a:ext uri="{9D8B030D-6E8A-4147-A177-3AD203B41FA5}">
                      <a16:colId xmlns:a16="http://schemas.microsoft.com/office/drawing/2014/main" val="708152366"/>
                    </a:ext>
                  </a:extLst>
                </a:gridCol>
                <a:gridCol w="1555876">
                  <a:extLst>
                    <a:ext uri="{9D8B030D-6E8A-4147-A177-3AD203B41FA5}">
                      <a16:colId xmlns:a16="http://schemas.microsoft.com/office/drawing/2014/main" val="16163341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600" b="1" dirty="0" err="1"/>
                        <a:t>Milestone</a:t>
                      </a:r>
                      <a:endParaRPr lang="nl-BE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600" b="1" dirty="0"/>
                        <a:t>Deadline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600" b="1" dirty="0" err="1"/>
                        <a:t>Achieved</a:t>
                      </a:r>
                      <a:r>
                        <a:rPr lang="nl-BE" sz="1600" b="1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79277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600" dirty="0"/>
                        <a:t>MS8: Project website </a:t>
                      </a:r>
                      <a:r>
                        <a:rPr lang="nl-BE" sz="1600" dirty="0" err="1"/>
                        <a:t>launched</a:t>
                      </a:r>
                      <a:r>
                        <a:rPr lang="nl-BE" sz="1600" dirty="0"/>
                        <a:t> </a:t>
                      </a:r>
                      <a:r>
                        <a:rPr lang="nl-BE" sz="1600" dirty="0">
                          <a:sym typeface="Wingdings" panose="05000000000000000000" pitchFamily="2" charset="2"/>
                        </a:rPr>
                        <a:t> David</a:t>
                      </a:r>
                      <a:endParaRPr lang="nl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600" dirty="0"/>
                        <a:t>31/08/2021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600" dirty="0" err="1">
                          <a:solidFill>
                            <a:srgbClr val="00B050"/>
                          </a:solidFill>
                        </a:rPr>
                        <a:t>Achieved</a:t>
                      </a:r>
                      <a:endParaRPr lang="nl-BE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8855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600" dirty="0">
                          <a:sym typeface="Wingdings" panose="05000000000000000000" pitchFamily="2" charset="2"/>
                        </a:rPr>
                        <a:t>MS9: </a:t>
                      </a:r>
                      <a:r>
                        <a:rPr lang="nl-BE" sz="1600" dirty="0" err="1">
                          <a:sym typeface="Wingdings" panose="05000000000000000000" pitchFamily="2" charset="2"/>
                        </a:rPr>
                        <a:t>Appointing</a:t>
                      </a:r>
                      <a:r>
                        <a:rPr lang="nl-BE" sz="1600" dirty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nl-BE" sz="1600" dirty="0" err="1">
                          <a:sym typeface="Wingdings" panose="05000000000000000000" pitchFamily="2" charset="2"/>
                        </a:rPr>
                        <a:t>the</a:t>
                      </a:r>
                      <a:r>
                        <a:rPr lang="nl-BE" sz="1600" dirty="0">
                          <a:sym typeface="Wingdings" panose="05000000000000000000" pitchFamily="2" charset="2"/>
                        </a:rPr>
                        <a:t> Industrial </a:t>
                      </a:r>
                      <a:r>
                        <a:rPr lang="nl-BE" sz="1600" dirty="0" err="1">
                          <a:sym typeface="Wingdings" panose="05000000000000000000" pitchFamily="2" charset="2"/>
                        </a:rPr>
                        <a:t>Advisory</a:t>
                      </a:r>
                      <a:r>
                        <a:rPr lang="nl-BE" sz="1600" dirty="0">
                          <a:sym typeface="Wingdings" panose="05000000000000000000" pitchFamily="2" charset="2"/>
                        </a:rPr>
                        <a:t> Panel (IAP)</a:t>
                      </a:r>
                      <a:endParaRPr lang="nl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600" dirty="0"/>
                        <a:t>30/11/2021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600" dirty="0" err="1">
                          <a:solidFill>
                            <a:srgbClr val="00B050"/>
                          </a:solidFill>
                        </a:rPr>
                        <a:t>Achieved</a:t>
                      </a:r>
                      <a:endParaRPr lang="nl-BE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72951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600" dirty="0">
                          <a:sym typeface="Wingdings" panose="05000000000000000000" pitchFamily="2" charset="2"/>
                        </a:rPr>
                        <a:t>MS10: List of commercial </a:t>
                      </a:r>
                      <a:r>
                        <a:rPr lang="nl-BE" sz="1600" dirty="0" err="1">
                          <a:sym typeface="Wingdings" panose="05000000000000000000" pitchFamily="2" charset="2"/>
                        </a:rPr>
                        <a:t>components</a:t>
                      </a:r>
                      <a:r>
                        <a:rPr lang="nl-BE" sz="1600" dirty="0">
                          <a:sym typeface="Wingdings" panose="05000000000000000000" pitchFamily="2" charset="2"/>
                        </a:rPr>
                        <a:t> of interest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600" dirty="0"/>
                        <a:t>31/05/2022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600" dirty="0" err="1">
                          <a:solidFill>
                            <a:srgbClr val="00B050"/>
                          </a:solidFill>
                        </a:rPr>
                        <a:t>Achieved</a:t>
                      </a:r>
                      <a:endParaRPr lang="nl-BE" sz="16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6754687"/>
                  </a:ext>
                </a:extLst>
              </a:tr>
              <a:tr h="3647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600" dirty="0">
                          <a:sym typeface="Wingdings" panose="05000000000000000000" pitchFamily="2" charset="2"/>
                        </a:rPr>
                        <a:t>MS11: First RADNEXT-</a:t>
                      </a:r>
                      <a:r>
                        <a:rPr lang="nl-BE" sz="1600" dirty="0" err="1">
                          <a:sym typeface="Wingdings" panose="05000000000000000000" pitchFamily="2" charset="2"/>
                        </a:rPr>
                        <a:t>to</a:t>
                      </a:r>
                      <a:r>
                        <a:rPr lang="nl-BE" sz="1600" dirty="0">
                          <a:sym typeface="Wingdings" panose="05000000000000000000" pitchFamily="2" charset="2"/>
                        </a:rPr>
                        <a:t>-</a:t>
                      </a:r>
                      <a:r>
                        <a:rPr lang="nl-BE" sz="1600" dirty="0" err="1">
                          <a:sym typeface="Wingdings" panose="05000000000000000000" pitchFamily="2" charset="2"/>
                        </a:rPr>
                        <a:t>industry</a:t>
                      </a:r>
                      <a:r>
                        <a:rPr lang="nl-BE" sz="1600" dirty="0">
                          <a:sym typeface="Wingdings" panose="05000000000000000000" pitchFamily="2" charset="2"/>
                        </a:rPr>
                        <a:t> event </a:t>
                      </a:r>
                      <a:r>
                        <a:rPr lang="nl-BE" sz="1600" dirty="0" err="1">
                          <a:sym typeface="Wingdings" panose="05000000000000000000" pitchFamily="2" charset="2"/>
                        </a:rPr>
                        <a:t>finished</a:t>
                      </a:r>
                      <a:endParaRPr lang="nl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600" dirty="0"/>
                        <a:t>31/05/2022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600" dirty="0" err="1">
                          <a:solidFill>
                            <a:srgbClr val="00B050"/>
                          </a:solidFill>
                        </a:rPr>
                        <a:t>Achieved</a:t>
                      </a:r>
                      <a:endParaRPr lang="nl-BE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696862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576ABD5-EDB4-82F7-35C2-41E5BE03D364}"/>
              </a:ext>
            </a:extLst>
          </p:cNvPr>
          <p:cNvSpPr txBox="1"/>
          <p:nvPr/>
        </p:nvSpPr>
        <p:spPr>
          <a:xfrm>
            <a:off x="457199" y="3460968"/>
            <a:ext cx="71654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sz="1800" b="1" dirty="0"/>
              <a:t>No new </a:t>
            </a:r>
            <a:r>
              <a:rPr lang="nl-BE" sz="1800" b="1" dirty="0" err="1"/>
              <a:t>milestones</a:t>
            </a:r>
            <a:r>
              <a:rPr lang="nl-BE" sz="1800" b="1" dirty="0"/>
              <a:t> </a:t>
            </a:r>
            <a:r>
              <a:rPr lang="nl-BE" sz="1800" b="1" dirty="0" err="1"/>
              <a:t>to</a:t>
            </a:r>
            <a:r>
              <a:rPr lang="nl-BE" sz="1800" b="1" dirty="0"/>
              <a:t> report </a:t>
            </a:r>
            <a:r>
              <a:rPr lang="nl-BE" sz="1800" b="1" dirty="0" err="1"/>
              <a:t>since</a:t>
            </a:r>
            <a:r>
              <a:rPr lang="nl-BE" sz="1800" b="1" dirty="0"/>
              <a:t> </a:t>
            </a:r>
            <a:r>
              <a:rPr lang="nl-BE" sz="1800" b="1" dirty="0" err="1"/>
              <a:t>previous</a:t>
            </a:r>
            <a:r>
              <a:rPr lang="nl-BE" sz="1800" b="1" dirty="0"/>
              <a:t> </a:t>
            </a:r>
            <a:r>
              <a:rPr lang="nl-BE" sz="1800" b="1" dirty="0" err="1"/>
              <a:t>Annual</a:t>
            </a:r>
            <a:r>
              <a:rPr lang="nl-BE" sz="1800" b="1" dirty="0"/>
              <a:t> Meeting.</a:t>
            </a:r>
          </a:p>
        </p:txBody>
      </p:sp>
    </p:spTree>
    <p:extLst>
      <p:ext uri="{BB962C8B-B14F-4D97-AF65-F5344CB8AC3E}">
        <p14:creationId xmlns:p14="http://schemas.microsoft.com/office/powerpoint/2010/main" val="13793524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221B00-5C06-AEDA-B4A4-82FEA3F28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4724" y="273844"/>
            <a:ext cx="5940626" cy="994172"/>
          </a:xfrm>
        </p:spPr>
        <p:txBody>
          <a:bodyPr/>
          <a:lstStyle/>
          <a:p>
            <a:r>
              <a:rPr lang="en-US" dirty="0"/>
              <a:t>Topics / Content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D9C999-9FFA-5126-09BA-A3FDFBB082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68016"/>
            <a:ext cx="4731626" cy="338218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Two invited keynote talks from renown experts</a:t>
            </a:r>
            <a:endParaRPr lang="de-DE" sz="1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Oral Sessions:</a:t>
            </a:r>
          </a:p>
          <a:p>
            <a:pPr marL="257175" indent="-257175">
              <a:buFont typeface="Symbol" pitchFamily="2" charset="2"/>
              <a:buChar char="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Session 1: Industry-relevant results gained from 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RADNEXT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 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(invited talks only) </a:t>
            </a:r>
            <a:endParaRPr lang="de-DE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57175" indent="-257175">
              <a:buFont typeface="Symbol" pitchFamily="2" charset="2"/>
              <a:buChar char="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Session 2:  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Young professionals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from academia and industry (abstracts reviewed)</a:t>
            </a:r>
            <a:endParaRPr lang="de-DE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57175" indent="-257175">
              <a:buFont typeface="Symbol" pitchFamily="2" charset="2"/>
              <a:buChar char="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Session 3: Industry-relevant results gained from 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RADNEXT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JRA 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(invited talks only) </a:t>
            </a:r>
            <a:endParaRPr lang="de-DE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Poster session (young professionals from industry and academia)</a:t>
            </a:r>
          </a:p>
          <a:p>
            <a:pPr marL="0" indent="0">
              <a:buNone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Discussions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13096A-C06D-6B6E-06AD-47F52CF6129D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r>
              <a:rPr lang="de-DE"/>
              <a:t>24.03.2023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8791AC-0C27-7FB7-EF44-6DDCB3EA518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/>
              <a:t>Dr. Gerd Datzmann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11270DC-1C35-C0BB-EC81-BDEA8AB03CB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CFE6347C-E453-9747-9204-8F758FD9F6EF}" type="slidenum">
              <a:rPr lang="en-US" smtClean="0"/>
              <a:t>30</a:t>
            </a:fld>
            <a:endParaRPr lang="en-US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9E0C9AC5-825A-F36D-ADF5-C8DDDD93DB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2540" y="24773"/>
            <a:ext cx="3567423" cy="2264538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AED9391A-30DC-6D8D-CC50-C44AC0628B41}"/>
              </a:ext>
            </a:extLst>
          </p:cNvPr>
          <p:cNvSpPr txBox="1"/>
          <p:nvPr/>
        </p:nvSpPr>
        <p:spPr>
          <a:xfrm>
            <a:off x="8239099" y="2081562"/>
            <a:ext cx="904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solidFill>
                  <a:schemeClr val="bg1"/>
                </a:solidFill>
              </a:rPr>
              <a:t>Source: M. Brice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D7CF0821-15C7-BFCF-4260-2C2B32C30F32}"/>
              </a:ext>
            </a:extLst>
          </p:cNvPr>
          <p:cNvGrpSpPr/>
          <p:nvPr/>
        </p:nvGrpSpPr>
        <p:grpSpPr>
          <a:xfrm>
            <a:off x="-5962" y="-27917"/>
            <a:ext cx="2934031" cy="1178869"/>
            <a:chOff x="1319917" y="-21321"/>
            <a:chExt cx="3912041" cy="1571825"/>
          </a:xfrm>
        </p:grpSpPr>
        <p:sp>
          <p:nvSpPr>
            <p:cNvPr id="8" name="Freihandform 7">
              <a:extLst>
                <a:ext uri="{FF2B5EF4-FFF2-40B4-BE49-F238E27FC236}">
                  <a16:creationId xmlns:a16="http://schemas.microsoft.com/office/drawing/2014/main" id="{63A8E228-8C95-982C-D9C8-8E95207A5592}"/>
                </a:ext>
              </a:extLst>
            </p:cNvPr>
            <p:cNvSpPr/>
            <p:nvPr/>
          </p:nvSpPr>
          <p:spPr>
            <a:xfrm>
              <a:off x="1319917" y="0"/>
              <a:ext cx="3912041" cy="1550504"/>
            </a:xfrm>
            <a:custGeom>
              <a:avLst/>
              <a:gdLst>
                <a:gd name="connsiteX0" fmla="*/ 15902 w 3912041"/>
                <a:gd name="connsiteY0" fmla="*/ 0 h 1550504"/>
                <a:gd name="connsiteX1" fmla="*/ 3912041 w 3912041"/>
                <a:gd name="connsiteY1" fmla="*/ 0 h 1550504"/>
                <a:gd name="connsiteX2" fmla="*/ 3355450 w 3912041"/>
                <a:gd name="connsiteY2" fmla="*/ 962108 h 1550504"/>
                <a:gd name="connsiteX3" fmla="*/ 2735248 w 3912041"/>
                <a:gd name="connsiteY3" fmla="*/ 1304014 h 1550504"/>
                <a:gd name="connsiteX4" fmla="*/ 0 w 3912041"/>
                <a:gd name="connsiteY4" fmla="*/ 1550504 h 155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12041" h="1550504">
                  <a:moveTo>
                    <a:pt x="15902" y="0"/>
                  </a:moveTo>
                  <a:lnTo>
                    <a:pt x="3912041" y="0"/>
                  </a:lnTo>
                  <a:lnTo>
                    <a:pt x="3355450" y="962108"/>
                  </a:lnTo>
                  <a:lnTo>
                    <a:pt x="2735248" y="1304014"/>
                  </a:lnTo>
                  <a:lnTo>
                    <a:pt x="0" y="1550504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B59807D-A2FD-6F12-1D72-CB5A1359D1DB}"/>
                </a:ext>
              </a:extLst>
            </p:cNvPr>
            <p:cNvSpPr/>
            <p:nvPr/>
          </p:nvSpPr>
          <p:spPr>
            <a:xfrm>
              <a:off x="3435269" y="-21321"/>
              <a:ext cx="1325563" cy="13255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pic>
          <p:nvPicPr>
            <p:cNvPr id="10" name="Picture 34">
              <a:extLst>
                <a:ext uri="{FF2B5EF4-FFF2-40B4-BE49-F238E27FC236}">
                  <a16:creationId xmlns:a16="http://schemas.microsoft.com/office/drawing/2014/main" id="{2A3A7CAE-FA26-9466-4888-8608E04FEA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7772"/>
            <a:stretch/>
          </p:blipFill>
          <p:spPr>
            <a:xfrm>
              <a:off x="1542551" y="32515"/>
              <a:ext cx="2814762" cy="1156144"/>
            </a:xfrm>
            <a:prstGeom prst="rect">
              <a:avLst/>
            </a:prstGeom>
          </p:spPr>
        </p:pic>
      </p:grpSp>
      <p:sp>
        <p:nvSpPr>
          <p:cNvPr id="11" name="Abgerundetes Rechteck 10">
            <a:extLst>
              <a:ext uri="{FF2B5EF4-FFF2-40B4-BE49-F238E27FC236}">
                <a16:creationId xmlns:a16="http://schemas.microsoft.com/office/drawing/2014/main" id="{9BC74BA8-B5C3-C314-9D78-EC04A873F1CD}"/>
              </a:ext>
            </a:extLst>
          </p:cNvPr>
          <p:cNvSpPr/>
          <p:nvPr/>
        </p:nvSpPr>
        <p:spPr>
          <a:xfrm>
            <a:off x="6636414" y="3023920"/>
            <a:ext cx="1602685" cy="379091"/>
          </a:xfrm>
          <a:prstGeom prst="roundRect">
            <a:avLst>
              <a:gd name="adj" fmla="val 8559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/>
                </a:solidFill>
              </a:rPr>
              <a:t> Social dinner </a:t>
            </a:r>
          </a:p>
        </p:txBody>
      </p:sp>
      <p:sp>
        <p:nvSpPr>
          <p:cNvPr id="12" name="Abgerundetes Rechteck 11">
            <a:extLst>
              <a:ext uri="{FF2B5EF4-FFF2-40B4-BE49-F238E27FC236}">
                <a16:creationId xmlns:a16="http://schemas.microsoft.com/office/drawing/2014/main" id="{8F2749F8-D6C0-2CA8-8E86-9EF14E2D7A8E}"/>
              </a:ext>
            </a:extLst>
          </p:cNvPr>
          <p:cNvSpPr/>
          <p:nvPr/>
        </p:nvSpPr>
        <p:spPr>
          <a:xfrm>
            <a:off x="6636414" y="3556422"/>
            <a:ext cx="1602685" cy="379091"/>
          </a:xfrm>
          <a:prstGeom prst="roundRect">
            <a:avLst>
              <a:gd name="adj" fmla="val 8559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/>
                </a:solidFill>
              </a:rPr>
              <a:t> Site visit CERN</a:t>
            </a:r>
          </a:p>
        </p:txBody>
      </p:sp>
    </p:spTree>
    <p:extLst>
      <p:ext uri="{BB962C8B-B14F-4D97-AF65-F5344CB8AC3E}">
        <p14:creationId xmlns:p14="http://schemas.microsoft.com/office/powerpoint/2010/main" val="7904139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7505739-42F0-1245-14F6-92F410986E1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 dirty="0"/>
              <a:t>Dr. Gerd </a:t>
            </a:r>
            <a:r>
              <a:rPr lang="en-US" dirty="0" err="1"/>
              <a:t>Datzmann</a:t>
            </a:r>
            <a:endParaRPr lang="en-US" dirty="0"/>
          </a:p>
        </p:txBody>
      </p:sp>
      <p:sp>
        <p:nvSpPr>
          <p:cNvPr id="28" name="Abgerundetes Rechteck 27">
            <a:extLst>
              <a:ext uri="{FF2B5EF4-FFF2-40B4-BE49-F238E27FC236}">
                <a16:creationId xmlns:a16="http://schemas.microsoft.com/office/drawing/2014/main" id="{8345A8CF-0DAD-D75D-7C75-0D5ECD9C7DD6}"/>
              </a:ext>
            </a:extLst>
          </p:cNvPr>
          <p:cNvSpPr/>
          <p:nvPr/>
        </p:nvSpPr>
        <p:spPr>
          <a:xfrm>
            <a:off x="1309999" y="1049402"/>
            <a:ext cx="2707574" cy="3991704"/>
          </a:xfrm>
          <a:prstGeom prst="roundRect">
            <a:avLst>
              <a:gd name="adj" fmla="val 6141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27" name="Abgerundetes Rechteck 26">
            <a:extLst>
              <a:ext uri="{FF2B5EF4-FFF2-40B4-BE49-F238E27FC236}">
                <a16:creationId xmlns:a16="http://schemas.microsoft.com/office/drawing/2014/main" id="{C24E4D74-F22F-FF58-F8BC-A58B72D5D46F}"/>
              </a:ext>
            </a:extLst>
          </p:cNvPr>
          <p:cNvSpPr/>
          <p:nvPr/>
        </p:nvSpPr>
        <p:spPr>
          <a:xfrm>
            <a:off x="4614239" y="1033554"/>
            <a:ext cx="2707574" cy="3991703"/>
          </a:xfrm>
          <a:prstGeom prst="roundRect">
            <a:avLst>
              <a:gd name="adj" fmla="val 6141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5CF4DDB-7982-D72B-C4C9-74963437C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Tentative timetable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58DA0FF-2A21-D7D0-0869-65EEE911998D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r>
              <a:rPr lang="de-DE"/>
              <a:t>24.03.2023</a:t>
            </a: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DC7B94-715C-F44F-DED8-E42A0899990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CFE6347C-E453-9747-9204-8F758FD9F6EF}" type="slidenum">
              <a:rPr lang="en-US" smtClean="0"/>
              <a:t>31</a:t>
            </a:fld>
            <a:endParaRPr lang="en-US"/>
          </a:p>
        </p:txBody>
      </p:sp>
      <p:sp>
        <p:nvSpPr>
          <p:cNvPr id="7" name="Abgerundetes Rechteck 6">
            <a:extLst>
              <a:ext uri="{FF2B5EF4-FFF2-40B4-BE49-F238E27FC236}">
                <a16:creationId xmlns:a16="http://schemas.microsoft.com/office/drawing/2014/main" id="{A2CDBDD6-B923-F3F5-3F48-2B544CFAE819}"/>
              </a:ext>
            </a:extLst>
          </p:cNvPr>
          <p:cNvSpPr/>
          <p:nvPr/>
        </p:nvSpPr>
        <p:spPr>
          <a:xfrm>
            <a:off x="2159790" y="2097219"/>
            <a:ext cx="1602685" cy="723071"/>
          </a:xfrm>
          <a:prstGeom prst="roundRect">
            <a:avLst>
              <a:gd name="adj" fmla="val 8559"/>
            </a:avLst>
          </a:prstGeom>
          <a:solidFill>
            <a:srgbClr val="1B08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Session 1:</a:t>
            </a:r>
          </a:p>
          <a:p>
            <a:pPr algn="ctr"/>
            <a:r>
              <a:rPr lang="en-US" sz="1350" dirty="0"/>
              <a:t>Results from RADNEXT TA</a:t>
            </a:r>
          </a:p>
        </p:txBody>
      </p:sp>
      <p:sp>
        <p:nvSpPr>
          <p:cNvPr id="8" name="Abgerundetes Rechteck 7">
            <a:extLst>
              <a:ext uri="{FF2B5EF4-FFF2-40B4-BE49-F238E27FC236}">
                <a16:creationId xmlns:a16="http://schemas.microsoft.com/office/drawing/2014/main" id="{A7177DAA-978E-60BC-41FC-822ADCDCEBF5}"/>
              </a:ext>
            </a:extLst>
          </p:cNvPr>
          <p:cNvSpPr/>
          <p:nvPr/>
        </p:nvSpPr>
        <p:spPr>
          <a:xfrm>
            <a:off x="5322645" y="1818332"/>
            <a:ext cx="1602685" cy="723071"/>
          </a:xfrm>
          <a:prstGeom prst="roundRect">
            <a:avLst>
              <a:gd name="adj" fmla="val 8559"/>
            </a:avLst>
          </a:prstGeom>
          <a:solidFill>
            <a:srgbClr val="1B08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Session 3:</a:t>
            </a:r>
          </a:p>
          <a:p>
            <a:pPr algn="ctr"/>
            <a:r>
              <a:rPr lang="en-US" sz="1350" dirty="0"/>
              <a:t>Results from RADNEXT JRA</a:t>
            </a:r>
          </a:p>
        </p:txBody>
      </p:sp>
      <p:sp>
        <p:nvSpPr>
          <p:cNvPr id="9" name="Abgerundetes Rechteck 8">
            <a:extLst>
              <a:ext uri="{FF2B5EF4-FFF2-40B4-BE49-F238E27FC236}">
                <a16:creationId xmlns:a16="http://schemas.microsoft.com/office/drawing/2014/main" id="{9BCEFB44-AC82-5A82-6B2E-A070DDFB1F9C}"/>
              </a:ext>
            </a:extLst>
          </p:cNvPr>
          <p:cNvSpPr/>
          <p:nvPr/>
        </p:nvSpPr>
        <p:spPr>
          <a:xfrm>
            <a:off x="2159789" y="3492544"/>
            <a:ext cx="1602685" cy="723071"/>
          </a:xfrm>
          <a:prstGeom prst="roundRect">
            <a:avLst>
              <a:gd name="adj" fmla="val 8559"/>
            </a:avLst>
          </a:prstGeom>
          <a:solidFill>
            <a:srgbClr val="1B08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Session 2:</a:t>
            </a:r>
          </a:p>
          <a:p>
            <a:pPr algn="ctr"/>
            <a:r>
              <a:rPr lang="en-US" sz="1350" dirty="0"/>
              <a:t>Presentations</a:t>
            </a:r>
          </a:p>
          <a:p>
            <a:pPr algn="ctr"/>
            <a:r>
              <a:rPr lang="en-US" sz="1350" dirty="0"/>
              <a:t>Young professionals</a:t>
            </a:r>
          </a:p>
        </p:txBody>
      </p:sp>
      <p:sp>
        <p:nvSpPr>
          <p:cNvPr id="10" name="Abgerundetes Rechteck 9">
            <a:extLst>
              <a:ext uri="{FF2B5EF4-FFF2-40B4-BE49-F238E27FC236}">
                <a16:creationId xmlns:a16="http://schemas.microsoft.com/office/drawing/2014/main" id="{3DDF169A-7A2E-A50B-29A9-A813CBB8DB0C}"/>
              </a:ext>
            </a:extLst>
          </p:cNvPr>
          <p:cNvSpPr/>
          <p:nvPr/>
        </p:nvSpPr>
        <p:spPr>
          <a:xfrm>
            <a:off x="2159792" y="2832574"/>
            <a:ext cx="1602685" cy="278267"/>
          </a:xfrm>
          <a:prstGeom prst="roundRect">
            <a:avLst>
              <a:gd name="adj" fmla="val 8559"/>
            </a:avLst>
          </a:prstGeom>
          <a:solidFill>
            <a:srgbClr val="B38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Discussion</a:t>
            </a:r>
          </a:p>
        </p:txBody>
      </p:sp>
      <p:sp>
        <p:nvSpPr>
          <p:cNvPr id="11" name="Abgerundetes Rechteck 10">
            <a:extLst>
              <a:ext uri="{FF2B5EF4-FFF2-40B4-BE49-F238E27FC236}">
                <a16:creationId xmlns:a16="http://schemas.microsoft.com/office/drawing/2014/main" id="{E3D5C189-1F04-9D30-940E-BC2B24163913}"/>
              </a:ext>
            </a:extLst>
          </p:cNvPr>
          <p:cNvSpPr/>
          <p:nvPr/>
        </p:nvSpPr>
        <p:spPr>
          <a:xfrm>
            <a:off x="2159791" y="4246309"/>
            <a:ext cx="1602685" cy="278267"/>
          </a:xfrm>
          <a:prstGeom prst="roundRect">
            <a:avLst>
              <a:gd name="adj" fmla="val 8559"/>
            </a:avLst>
          </a:prstGeom>
          <a:solidFill>
            <a:srgbClr val="B38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Discussion</a:t>
            </a:r>
          </a:p>
        </p:txBody>
      </p:sp>
      <p:sp>
        <p:nvSpPr>
          <p:cNvPr id="12" name="Abgerundetes Rechteck 11">
            <a:extLst>
              <a:ext uri="{FF2B5EF4-FFF2-40B4-BE49-F238E27FC236}">
                <a16:creationId xmlns:a16="http://schemas.microsoft.com/office/drawing/2014/main" id="{EABF9767-7FD7-7053-E520-203A6DE28B0E}"/>
              </a:ext>
            </a:extLst>
          </p:cNvPr>
          <p:cNvSpPr/>
          <p:nvPr/>
        </p:nvSpPr>
        <p:spPr>
          <a:xfrm>
            <a:off x="5322644" y="2599361"/>
            <a:ext cx="1602685" cy="278267"/>
          </a:xfrm>
          <a:prstGeom prst="roundRect">
            <a:avLst>
              <a:gd name="adj" fmla="val 8559"/>
            </a:avLst>
          </a:prstGeom>
          <a:solidFill>
            <a:srgbClr val="B38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Discussion</a:t>
            </a:r>
          </a:p>
        </p:txBody>
      </p:sp>
      <p:sp>
        <p:nvSpPr>
          <p:cNvPr id="13" name="Abgerundetes Rechteck 12">
            <a:extLst>
              <a:ext uri="{FF2B5EF4-FFF2-40B4-BE49-F238E27FC236}">
                <a16:creationId xmlns:a16="http://schemas.microsoft.com/office/drawing/2014/main" id="{474231B3-5738-D047-7F06-980D57BD2434}"/>
              </a:ext>
            </a:extLst>
          </p:cNvPr>
          <p:cNvSpPr/>
          <p:nvPr/>
        </p:nvSpPr>
        <p:spPr>
          <a:xfrm>
            <a:off x="2159790" y="1781784"/>
            <a:ext cx="1602685" cy="300154"/>
          </a:xfrm>
          <a:prstGeom prst="roundRect">
            <a:avLst>
              <a:gd name="adj" fmla="val 8559"/>
            </a:avLst>
          </a:prstGeom>
          <a:solidFill>
            <a:srgbClr val="1B08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Keynote talk</a:t>
            </a:r>
          </a:p>
        </p:txBody>
      </p:sp>
      <p:sp>
        <p:nvSpPr>
          <p:cNvPr id="14" name="Abgerundetes Rechteck 13">
            <a:extLst>
              <a:ext uri="{FF2B5EF4-FFF2-40B4-BE49-F238E27FC236}">
                <a16:creationId xmlns:a16="http://schemas.microsoft.com/office/drawing/2014/main" id="{BC201832-2032-B16E-151D-81A492191E7F}"/>
              </a:ext>
            </a:extLst>
          </p:cNvPr>
          <p:cNvSpPr/>
          <p:nvPr/>
        </p:nvSpPr>
        <p:spPr>
          <a:xfrm>
            <a:off x="5322643" y="1481223"/>
            <a:ext cx="1602685" cy="300154"/>
          </a:xfrm>
          <a:prstGeom prst="roundRect">
            <a:avLst>
              <a:gd name="adj" fmla="val 8559"/>
            </a:avLst>
          </a:prstGeom>
          <a:solidFill>
            <a:srgbClr val="1B08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Keynote talk</a:t>
            </a:r>
          </a:p>
        </p:txBody>
      </p:sp>
      <p:sp>
        <p:nvSpPr>
          <p:cNvPr id="15" name="Abgerundetes Rechteck 14">
            <a:extLst>
              <a:ext uri="{FF2B5EF4-FFF2-40B4-BE49-F238E27FC236}">
                <a16:creationId xmlns:a16="http://schemas.microsoft.com/office/drawing/2014/main" id="{936A3CA6-5C17-8ED6-EDA5-D4D361E3404A}"/>
              </a:ext>
            </a:extLst>
          </p:cNvPr>
          <p:cNvSpPr/>
          <p:nvPr/>
        </p:nvSpPr>
        <p:spPr>
          <a:xfrm>
            <a:off x="5322644" y="2931858"/>
            <a:ext cx="792407" cy="446035"/>
          </a:xfrm>
          <a:prstGeom prst="roundRect">
            <a:avLst>
              <a:gd name="adj" fmla="val 8559"/>
            </a:avLst>
          </a:prstGeom>
          <a:solidFill>
            <a:srgbClr val="1B08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Poster session</a:t>
            </a:r>
          </a:p>
        </p:txBody>
      </p:sp>
      <p:sp>
        <p:nvSpPr>
          <p:cNvPr id="16" name="Abgerundetes Rechteck 15">
            <a:extLst>
              <a:ext uri="{FF2B5EF4-FFF2-40B4-BE49-F238E27FC236}">
                <a16:creationId xmlns:a16="http://schemas.microsoft.com/office/drawing/2014/main" id="{6B465D72-EF7D-A318-5E44-AF7F866ACD26}"/>
              </a:ext>
            </a:extLst>
          </p:cNvPr>
          <p:cNvSpPr/>
          <p:nvPr/>
        </p:nvSpPr>
        <p:spPr>
          <a:xfrm>
            <a:off x="2176137" y="1472727"/>
            <a:ext cx="1602685" cy="296399"/>
          </a:xfrm>
          <a:prstGeom prst="roundRect">
            <a:avLst>
              <a:gd name="adj" fmla="val 8559"/>
            </a:avLst>
          </a:prstGeom>
          <a:solidFill>
            <a:srgbClr val="D4D0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17" name="Abgerundetes Rechteck 16">
            <a:extLst>
              <a:ext uri="{FF2B5EF4-FFF2-40B4-BE49-F238E27FC236}">
                <a16:creationId xmlns:a16="http://schemas.microsoft.com/office/drawing/2014/main" id="{2DC51EC6-8833-0B24-D49C-BFBFC5580796}"/>
              </a:ext>
            </a:extLst>
          </p:cNvPr>
          <p:cNvSpPr/>
          <p:nvPr/>
        </p:nvSpPr>
        <p:spPr>
          <a:xfrm>
            <a:off x="2159792" y="3143874"/>
            <a:ext cx="1602685" cy="300154"/>
          </a:xfrm>
          <a:prstGeom prst="roundRect">
            <a:avLst>
              <a:gd name="adj" fmla="val 8559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/>
                </a:solidFill>
              </a:rPr>
              <a:t>Coffee break</a:t>
            </a:r>
          </a:p>
        </p:txBody>
      </p:sp>
      <p:sp>
        <p:nvSpPr>
          <p:cNvPr id="18" name="Abgerundetes Rechteck 17">
            <a:extLst>
              <a:ext uri="{FF2B5EF4-FFF2-40B4-BE49-F238E27FC236}">
                <a16:creationId xmlns:a16="http://schemas.microsoft.com/office/drawing/2014/main" id="{CC3F3726-B525-A78F-A656-B71451E6691D}"/>
              </a:ext>
            </a:extLst>
          </p:cNvPr>
          <p:cNvSpPr/>
          <p:nvPr/>
        </p:nvSpPr>
        <p:spPr>
          <a:xfrm>
            <a:off x="2159790" y="4681779"/>
            <a:ext cx="1602685" cy="300154"/>
          </a:xfrm>
          <a:prstGeom prst="roundRect">
            <a:avLst>
              <a:gd name="adj" fmla="val 8559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/>
                </a:solidFill>
              </a:rPr>
              <a:t> Social dinner </a:t>
            </a:r>
          </a:p>
        </p:txBody>
      </p:sp>
      <p:sp>
        <p:nvSpPr>
          <p:cNvPr id="19" name="Abgerundetes Rechteck 18">
            <a:extLst>
              <a:ext uri="{FF2B5EF4-FFF2-40B4-BE49-F238E27FC236}">
                <a16:creationId xmlns:a16="http://schemas.microsoft.com/office/drawing/2014/main" id="{6480A23F-A81E-8D62-7053-8B2354957C4A}"/>
              </a:ext>
            </a:extLst>
          </p:cNvPr>
          <p:cNvSpPr/>
          <p:nvPr/>
        </p:nvSpPr>
        <p:spPr>
          <a:xfrm>
            <a:off x="5326938" y="3421315"/>
            <a:ext cx="1602685" cy="296399"/>
          </a:xfrm>
          <a:prstGeom prst="roundRect">
            <a:avLst>
              <a:gd name="adj" fmla="val 8559"/>
            </a:avLst>
          </a:prstGeom>
          <a:solidFill>
            <a:srgbClr val="D4D0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/>
                </a:solidFill>
              </a:rPr>
              <a:t>Wrap-up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C990ECD7-159D-77CA-2631-42218EB3E613}"/>
              </a:ext>
            </a:extLst>
          </p:cNvPr>
          <p:cNvSpPr txBox="1"/>
          <p:nvPr/>
        </p:nvSpPr>
        <p:spPr>
          <a:xfrm>
            <a:off x="1595779" y="1385986"/>
            <a:ext cx="7354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50" dirty="0"/>
              <a:t>12:30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1E7C5A4D-5E7A-A06E-648B-1A33DDB8B463}"/>
              </a:ext>
            </a:extLst>
          </p:cNvPr>
          <p:cNvSpPr txBox="1"/>
          <p:nvPr/>
        </p:nvSpPr>
        <p:spPr>
          <a:xfrm>
            <a:off x="1595779" y="4419514"/>
            <a:ext cx="7354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50" dirty="0"/>
              <a:t>18:00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DF810AE-CD11-5B5E-C0A5-022D31409815}"/>
              </a:ext>
            </a:extLst>
          </p:cNvPr>
          <p:cNvSpPr txBox="1"/>
          <p:nvPr/>
        </p:nvSpPr>
        <p:spPr>
          <a:xfrm>
            <a:off x="4901508" y="1327985"/>
            <a:ext cx="7354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50" dirty="0"/>
              <a:t>9:00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CC68CC2C-F915-FD5E-9971-2B104FDF736E}"/>
              </a:ext>
            </a:extLst>
          </p:cNvPr>
          <p:cNvSpPr txBox="1"/>
          <p:nvPr/>
        </p:nvSpPr>
        <p:spPr>
          <a:xfrm>
            <a:off x="4749068" y="3613617"/>
            <a:ext cx="7354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50" dirty="0"/>
              <a:t>13:20</a:t>
            </a:r>
          </a:p>
        </p:txBody>
      </p:sp>
      <p:sp>
        <p:nvSpPr>
          <p:cNvPr id="24" name="Abgerundetes Rechteck 23">
            <a:extLst>
              <a:ext uri="{FF2B5EF4-FFF2-40B4-BE49-F238E27FC236}">
                <a16:creationId xmlns:a16="http://schemas.microsoft.com/office/drawing/2014/main" id="{BFF78CB7-FB70-6DED-1344-52536EF8CC0E}"/>
              </a:ext>
            </a:extLst>
          </p:cNvPr>
          <p:cNvSpPr/>
          <p:nvPr/>
        </p:nvSpPr>
        <p:spPr>
          <a:xfrm>
            <a:off x="5336791" y="3968492"/>
            <a:ext cx="1602685" cy="379091"/>
          </a:xfrm>
          <a:prstGeom prst="roundRect">
            <a:avLst>
              <a:gd name="adj" fmla="val 8559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/>
                </a:solidFill>
              </a:rPr>
              <a:t> Site visit CERN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9F40CBC6-2603-D302-900F-768A12F6C024}"/>
              </a:ext>
            </a:extLst>
          </p:cNvPr>
          <p:cNvSpPr txBox="1"/>
          <p:nvPr/>
        </p:nvSpPr>
        <p:spPr>
          <a:xfrm>
            <a:off x="2296038" y="1072474"/>
            <a:ext cx="735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Day 1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000E0FC7-871D-1633-E75E-6C6EE6EE5FD2}"/>
              </a:ext>
            </a:extLst>
          </p:cNvPr>
          <p:cNvSpPr txBox="1"/>
          <p:nvPr/>
        </p:nvSpPr>
        <p:spPr>
          <a:xfrm>
            <a:off x="5608508" y="1081586"/>
            <a:ext cx="735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Day 2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BA6FC4BA-D507-3994-E7E8-3F556236A679}"/>
              </a:ext>
            </a:extLst>
          </p:cNvPr>
          <p:cNvGrpSpPr/>
          <p:nvPr/>
        </p:nvGrpSpPr>
        <p:grpSpPr>
          <a:xfrm>
            <a:off x="-5962" y="-27917"/>
            <a:ext cx="2934031" cy="1178869"/>
            <a:chOff x="1319917" y="-21321"/>
            <a:chExt cx="3912041" cy="1571825"/>
          </a:xfrm>
        </p:grpSpPr>
        <p:sp>
          <p:nvSpPr>
            <p:cNvPr id="29" name="Freihandform 28">
              <a:extLst>
                <a:ext uri="{FF2B5EF4-FFF2-40B4-BE49-F238E27FC236}">
                  <a16:creationId xmlns:a16="http://schemas.microsoft.com/office/drawing/2014/main" id="{D7B6E945-6E2E-49C3-04A7-DDBB2F686812}"/>
                </a:ext>
              </a:extLst>
            </p:cNvPr>
            <p:cNvSpPr/>
            <p:nvPr/>
          </p:nvSpPr>
          <p:spPr>
            <a:xfrm>
              <a:off x="1319917" y="0"/>
              <a:ext cx="3912041" cy="1550504"/>
            </a:xfrm>
            <a:custGeom>
              <a:avLst/>
              <a:gdLst>
                <a:gd name="connsiteX0" fmla="*/ 15902 w 3912041"/>
                <a:gd name="connsiteY0" fmla="*/ 0 h 1550504"/>
                <a:gd name="connsiteX1" fmla="*/ 3912041 w 3912041"/>
                <a:gd name="connsiteY1" fmla="*/ 0 h 1550504"/>
                <a:gd name="connsiteX2" fmla="*/ 3355450 w 3912041"/>
                <a:gd name="connsiteY2" fmla="*/ 962108 h 1550504"/>
                <a:gd name="connsiteX3" fmla="*/ 2735248 w 3912041"/>
                <a:gd name="connsiteY3" fmla="*/ 1304014 h 1550504"/>
                <a:gd name="connsiteX4" fmla="*/ 0 w 3912041"/>
                <a:gd name="connsiteY4" fmla="*/ 1550504 h 155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12041" h="1550504">
                  <a:moveTo>
                    <a:pt x="15902" y="0"/>
                  </a:moveTo>
                  <a:lnTo>
                    <a:pt x="3912041" y="0"/>
                  </a:lnTo>
                  <a:lnTo>
                    <a:pt x="3355450" y="962108"/>
                  </a:lnTo>
                  <a:lnTo>
                    <a:pt x="2735248" y="1304014"/>
                  </a:lnTo>
                  <a:lnTo>
                    <a:pt x="0" y="1550504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F386102-EBA0-0730-7ED6-FE30C13B4E83}"/>
                </a:ext>
              </a:extLst>
            </p:cNvPr>
            <p:cNvSpPr/>
            <p:nvPr/>
          </p:nvSpPr>
          <p:spPr>
            <a:xfrm>
              <a:off x="3435269" y="-21321"/>
              <a:ext cx="1325563" cy="13255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pic>
          <p:nvPicPr>
            <p:cNvPr id="31" name="Picture 34">
              <a:extLst>
                <a:ext uri="{FF2B5EF4-FFF2-40B4-BE49-F238E27FC236}">
                  <a16:creationId xmlns:a16="http://schemas.microsoft.com/office/drawing/2014/main" id="{45D48337-6BFD-9747-692A-7CA49A0AD7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7772"/>
            <a:stretch/>
          </p:blipFill>
          <p:spPr>
            <a:xfrm>
              <a:off x="1542551" y="32515"/>
              <a:ext cx="2814762" cy="1156144"/>
            </a:xfrm>
            <a:prstGeom prst="rect">
              <a:avLst/>
            </a:prstGeom>
          </p:spPr>
        </p:pic>
      </p:grpSp>
      <p:sp>
        <p:nvSpPr>
          <p:cNvPr id="32" name="Abgerundetes Rechteck 31">
            <a:extLst>
              <a:ext uri="{FF2B5EF4-FFF2-40B4-BE49-F238E27FC236}">
                <a16:creationId xmlns:a16="http://schemas.microsoft.com/office/drawing/2014/main" id="{6A5B6865-98F1-887F-97CE-9513E4175FF0}"/>
              </a:ext>
            </a:extLst>
          </p:cNvPr>
          <p:cNvSpPr/>
          <p:nvPr/>
        </p:nvSpPr>
        <p:spPr>
          <a:xfrm>
            <a:off x="6147077" y="2933633"/>
            <a:ext cx="792407" cy="446035"/>
          </a:xfrm>
          <a:prstGeom prst="roundRect">
            <a:avLst>
              <a:gd name="adj" fmla="val 8559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/>
                </a:solidFill>
              </a:rPr>
              <a:t>Coffee break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A250A9F0-C601-8199-5794-6B32C91D2D6B}"/>
              </a:ext>
            </a:extLst>
          </p:cNvPr>
          <p:cNvSpPr txBox="1"/>
          <p:nvPr/>
        </p:nvSpPr>
        <p:spPr>
          <a:xfrm>
            <a:off x="5406627" y="4830354"/>
            <a:ext cx="17597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Changes may occur</a:t>
            </a:r>
          </a:p>
        </p:txBody>
      </p:sp>
    </p:spTree>
    <p:extLst>
      <p:ext uri="{BB962C8B-B14F-4D97-AF65-F5344CB8AC3E}">
        <p14:creationId xmlns:p14="http://schemas.microsoft.com/office/powerpoint/2010/main" val="19662814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1C77A0-3013-F1C4-F526-445F1B9E6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Session 2:   </a:t>
            </a:r>
            <a:r>
              <a:rPr lang="en-US" dirty="0">
                <a:cs typeface="Times New Roman" panose="02020603050405020304" pitchFamily="18" charset="0"/>
              </a:rPr>
              <a:t>Y</a:t>
            </a:r>
            <a:r>
              <a:rPr lang="en-US" sz="3300" dirty="0">
                <a:ea typeface="Calibri" panose="020F0502020204030204" pitchFamily="34" charset="0"/>
                <a:cs typeface="Times New Roman" panose="02020603050405020304" pitchFamily="18" charset="0"/>
              </a:rPr>
              <a:t>oung professionals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412C53-2789-010D-92C5-CDF3278A0B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9218"/>
            <a:ext cx="4002427" cy="33980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500" u="sng" dirty="0">
                <a:latin typeface="Calibri" panose="020F0502020204030204" pitchFamily="34" charset="0"/>
                <a:cs typeface="Times New Roman" panose="02020603050405020304" pitchFamily="18" charset="0"/>
              </a:rPr>
              <a:t>Format </a:t>
            </a:r>
          </a:p>
          <a:p>
            <a:r>
              <a:rPr lang="en-US" sz="1500" dirty="0">
                <a:latin typeface="Calibri" panose="020F0502020204030204" pitchFamily="34" charset="0"/>
                <a:cs typeface="Times New Roman" panose="02020603050405020304" pitchFamily="18" charset="0"/>
              </a:rPr>
              <a:t>5 talks with 15 min (total)</a:t>
            </a:r>
          </a:p>
          <a:p>
            <a:r>
              <a:rPr lang="en-US" sz="1500" dirty="0">
                <a:latin typeface="Calibri" panose="020F0502020204030204" pitchFamily="34" charset="0"/>
                <a:cs typeface="Times New Roman" panose="02020603050405020304" pitchFamily="18" charset="0"/>
              </a:rPr>
              <a:t>Q&amp;A after the last talk</a:t>
            </a:r>
          </a:p>
          <a:p>
            <a:r>
              <a:rPr lang="en-US" sz="1500" dirty="0">
                <a:latin typeface="Calibri" panose="020F0502020204030204" pitchFamily="34" charset="0"/>
                <a:cs typeface="Times New Roman" panose="02020603050405020304" pitchFamily="18" charset="0"/>
              </a:rPr>
              <a:t>Poster session in the foyer of Building 40</a:t>
            </a:r>
          </a:p>
          <a:p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5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Call for abstracts (lightweight process)</a:t>
            </a:r>
          </a:p>
          <a:p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Abstracts reviewed by IAP/SAP</a:t>
            </a:r>
          </a:p>
          <a:p>
            <a:r>
              <a:rPr lang="en-US" sz="1500" dirty="0">
                <a:latin typeface="Calibri" panose="020F0502020204030204" pitchFamily="34" charset="0"/>
                <a:cs typeface="Times New Roman" panose="02020603050405020304" pitchFamily="18" charset="0"/>
              </a:rPr>
              <a:t>Submission via INDICO or E-mail</a:t>
            </a:r>
          </a:p>
          <a:p>
            <a:r>
              <a:rPr lang="en-US" sz="1500" dirty="0">
                <a:latin typeface="Calibri" panose="020F0502020204030204" pitchFamily="34" charset="0"/>
                <a:cs typeface="Times New Roman" panose="02020603050405020304" pitchFamily="18" charset="0"/>
              </a:rPr>
              <a:t>300 words max. (template-doc)</a:t>
            </a:r>
          </a:p>
          <a:p>
            <a:r>
              <a:rPr lang="en-US" sz="1500" dirty="0">
                <a:latin typeface="Calibri" panose="020F0502020204030204" pitchFamily="34" charset="0"/>
                <a:cs typeface="Times New Roman" panose="02020603050405020304" pitchFamily="18" charset="0"/>
              </a:rPr>
              <a:t>Submission process starts in May </a:t>
            </a:r>
          </a:p>
          <a:p>
            <a:r>
              <a:rPr lang="en-US" sz="1500" dirty="0">
                <a:latin typeface="Calibri" panose="020F0502020204030204" pitchFamily="34" charset="0"/>
                <a:cs typeface="Times New Roman" panose="02020603050405020304" pitchFamily="18" charset="0"/>
              </a:rPr>
              <a:t>Abstract Deadline: TBD</a:t>
            </a:r>
          </a:p>
          <a:p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5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92C72D-CE02-A375-C28B-79B39D3990A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r>
              <a:rPr lang="de-DE"/>
              <a:t>27.03.2023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CC3CD9-5CAD-6DD0-9FAC-CBF504B068AF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/>
              <a:t>Dr. Gerd Datzmann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246E00-631E-22D0-CE39-2DA10D5EEE0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CFE6347C-E453-9747-9204-8F758FD9F6EF}" type="slidenum">
              <a:rPr lang="en-US" smtClean="0"/>
              <a:t>32</a:t>
            </a:fld>
            <a:endParaRPr lang="en-US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0A4E1343-E994-0653-D81E-BABE05B88F65}"/>
              </a:ext>
            </a:extLst>
          </p:cNvPr>
          <p:cNvGrpSpPr/>
          <p:nvPr/>
        </p:nvGrpSpPr>
        <p:grpSpPr>
          <a:xfrm>
            <a:off x="-5962" y="-27917"/>
            <a:ext cx="2934031" cy="1178869"/>
            <a:chOff x="1319917" y="-21321"/>
            <a:chExt cx="3912041" cy="1571825"/>
          </a:xfrm>
        </p:grpSpPr>
        <p:sp>
          <p:nvSpPr>
            <p:cNvPr id="8" name="Freihandform 7">
              <a:extLst>
                <a:ext uri="{FF2B5EF4-FFF2-40B4-BE49-F238E27FC236}">
                  <a16:creationId xmlns:a16="http://schemas.microsoft.com/office/drawing/2014/main" id="{0573FA20-159C-7033-BCD0-2FDBFFEE139E}"/>
                </a:ext>
              </a:extLst>
            </p:cNvPr>
            <p:cNvSpPr/>
            <p:nvPr/>
          </p:nvSpPr>
          <p:spPr>
            <a:xfrm>
              <a:off x="1319917" y="0"/>
              <a:ext cx="3912041" cy="1550504"/>
            </a:xfrm>
            <a:custGeom>
              <a:avLst/>
              <a:gdLst>
                <a:gd name="connsiteX0" fmla="*/ 15902 w 3912041"/>
                <a:gd name="connsiteY0" fmla="*/ 0 h 1550504"/>
                <a:gd name="connsiteX1" fmla="*/ 3912041 w 3912041"/>
                <a:gd name="connsiteY1" fmla="*/ 0 h 1550504"/>
                <a:gd name="connsiteX2" fmla="*/ 3355450 w 3912041"/>
                <a:gd name="connsiteY2" fmla="*/ 962108 h 1550504"/>
                <a:gd name="connsiteX3" fmla="*/ 2735248 w 3912041"/>
                <a:gd name="connsiteY3" fmla="*/ 1304014 h 1550504"/>
                <a:gd name="connsiteX4" fmla="*/ 0 w 3912041"/>
                <a:gd name="connsiteY4" fmla="*/ 1550504 h 155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12041" h="1550504">
                  <a:moveTo>
                    <a:pt x="15902" y="0"/>
                  </a:moveTo>
                  <a:lnTo>
                    <a:pt x="3912041" y="0"/>
                  </a:lnTo>
                  <a:lnTo>
                    <a:pt x="3355450" y="962108"/>
                  </a:lnTo>
                  <a:lnTo>
                    <a:pt x="2735248" y="1304014"/>
                  </a:lnTo>
                  <a:lnTo>
                    <a:pt x="0" y="1550504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94D2E60-D244-B8F5-5C4F-BA93A90E52DE}"/>
                </a:ext>
              </a:extLst>
            </p:cNvPr>
            <p:cNvSpPr/>
            <p:nvPr/>
          </p:nvSpPr>
          <p:spPr>
            <a:xfrm>
              <a:off x="3435269" y="-21321"/>
              <a:ext cx="1325563" cy="13255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pic>
          <p:nvPicPr>
            <p:cNvPr id="10" name="Picture 34">
              <a:extLst>
                <a:ext uri="{FF2B5EF4-FFF2-40B4-BE49-F238E27FC236}">
                  <a16:creationId xmlns:a16="http://schemas.microsoft.com/office/drawing/2014/main" id="{E2FCC48C-9CA9-4B72-CB81-F4B5559FA7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7772"/>
            <a:stretch/>
          </p:blipFill>
          <p:spPr>
            <a:xfrm>
              <a:off x="1542551" y="32515"/>
              <a:ext cx="2814762" cy="11561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240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04F816-6841-E729-AADC-A37B95922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700" dirty="0"/>
              <a:t>Promoting G-RADNEXT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F33F2F-5329-41B3-4F94-4A75E39D5D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800" dirty="0"/>
              <a:t>Announcement at the </a:t>
            </a:r>
            <a:r>
              <a:rPr lang="en-US" sz="1800" dirty="0">
                <a:solidFill>
                  <a:srgbClr val="FF0000"/>
                </a:solidFill>
              </a:rPr>
              <a:t>RWG meeting </a:t>
            </a:r>
            <a:r>
              <a:rPr lang="en-US" sz="1800" dirty="0"/>
              <a:t>22.03.2023 (Renaud)</a:t>
            </a:r>
          </a:p>
          <a:p>
            <a:r>
              <a:rPr lang="en-US" sz="1800" dirty="0"/>
              <a:t>Announcement at the </a:t>
            </a:r>
            <a:r>
              <a:rPr lang="en-US" sz="1800" dirty="0">
                <a:solidFill>
                  <a:srgbClr val="FF0000"/>
                </a:solidFill>
              </a:rPr>
              <a:t>RADECS Steering </a:t>
            </a:r>
            <a:r>
              <a:rPr lang="en-US" sz="1800" dirty="0"/>
              <a:t>committee in April (Francoise)</a:t>
            </a:r>
          </a:p>
          <a:p>
            <a:r>
              <a:rPr lang="en-US" sz="1800" dirty="0"/>
              <a:t>Announcement at the </a:t>
            </a:r>
            <a:r>
              <a:rPr lang="en-US" sz="1800" dirty="0">
                <a:solidFill>
                  <a:srgbClr val="FF0000"/>
                </a:solidFill>
              </a:rPr>
              <a:t>RADNEXT annual meeting </a:t>
            </a:r>
            <a:r>
              <a:rPr lang="en-US" sz="1800" dirty="0"/>
              <a:t>in Seville (May)</a:t>
            </a:r>
          </a:p>
          <a:p>
            <a:r>
              <a:rPr lang="en-US" sz="1800" dirty="0"/>
              <a:t>At RADNEXT booths at NSREC and RADECS</a:t>
            </a:r>
          </a:p>
          <a:p>
            <a:r>
              <a:rPr lang="en-US" sz="1800" dirty="0"/>
              <a:t>Official Announcement via mailing lists</a:t>
            </a:r>
          </a:p>
          <a:p>
            <a:r>
              <a:rPr lang="en-US" sz="1800" dirty="0"/>
              <a:t>Regular LinkedIn posts</a:t>
            </a:r>
          </a:p>
          <a:p>
            <a:r>
              <a:rPr lang="en-US" sz="1800" dirty="0"/>
              <a:t>RADNEXT webpage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u="sng" dirty="0"/>
              <a:t>We need your support!</a:t>
            </a:r>
            <a:endParaRPr lang="en-US" sz="1800" dirty="0">
              <a:solidFill>
                <a:srgbClr val="FF0000"/>
              </a:solidFill>
            </a:endParaRPr>
          </a:p>
          <a:p>
            <a:r>
              <a:rPr lang="en-US" sz="1800" dirty="0"/>
              <a:t>G-RADNEXT Flyers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D4D144-4F7D-04A9-2BAD-D431A9B2500A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r>
              <a:rPr lang="de-DE"/>
              <a:t>27.03.2023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9776F48-A0E1-177A-E0B5-E819A43F08A1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/>
              <a:t>Dr. Gerd Datzmann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75D09B5-1B66-3AB4-E5F9-C08C9CD0A90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CFE6347C-E453-9747-9204-8F758FD9F6EF}" type="slidenum">
              <a:rPr lang="en-US" smtClean="0"/>
              <a:t>33</a:t>
            </a:fld>
            <a:endParaRPr lang="en-US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7E946551-5D4B-7288-F36E-C618454F2DDF}"/>
              </a:ext>
            </a:extLst>
          </p:cNvPr>
          <p:cNvGrpSpPr/>
          <p:nvPr/>
        </p:nvGrpSpPr>
        <p:grpSpPr>
          <a:xfrm>
            <a:off x="-5962" y="-27917"/>
            <a:ext cx="2934031" cy="1178869"/>
            <a:chOff x="1319917" y="-21321"/>
            <a:chExt cx="3912041" cy="1571825"/>
          </a:xfrm>
        </p:grpSpPr>
        <p:sp>
          <p:nvSpPr>
            <p:cNvPr id="8" name="Freihandform 7">
              <a:extLst>
                <a:ext uri="{FF2B5EF4-FFF2-40B4-BE49-F238E27FC236}">
                  <a16:creationId xmlns:a16="http://schemas.microsoft.com/office/drawing/2014/main" id="{8D5B6DEE-2BF6-BDDA-CB52-0F15ED7BF05E}"/>
                </a:ext>
              </a:extLst>
            </p:cNvPr>
            <p:cNvSpPr/>
            <p:nvPr/>
          </p:nvSpPr>
          <p:spPr>
            <a:xfrm>
              <a:off x="1319917" y="0"/>
              <a:ext cx="3912041" cy="1550504"/>
            </a:xfrm>
            <a:custGeom>
              <a:avLst/>
              <a:gdLst>
                <a:gd name="connsiteX0" fmla="*/ 15902 w 3912041"/>
                <a:gd name="connsiteY0" fmla="*/ 0 h 1550504"/>
                <a:gd name="connsiteX1" fmla="*/ 3912041 w 3912041"/>
                <a:gd name="connsiteY1" fmla="*/ 0 h 1550504"/>
                <a:gd name="connsiteX2" fmla="*/ 3355450 w 3912041"/>
                <a:gd name="connsiteY2" fmla="*/ 962108 h 1550504"/>
                <a:gd name="connsiteX3" fmla="*/ 2735248 w 3912041"/>
                <a:gd name="connsiteY3" fmla="*/ 1304014 h 1550504"/>
                <a:gd name="connsiteX4" fmla="*/ 0 w 3912041"/>
                <a:gd name="connsiteY4" fmla="*/ 1550504 h 155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12041" h="1550504">
                  <a:moveTo>
                    <a:pt x="15902" y="0"/>
                  </a:moveTo>
                  <a:lnTo>
                    <a:pt x="3912041" y="0"/>
                  </a:lnTo>
                  <a:lnTo>
                    <a:pt x="3355450" y="962108"/>
                  </a:lnTo>
                  <a:lnTo>
                    <a:pt x="2735248" y="1304014"/>
                  </a:lnTo>
                  <a:lnTo>
                    <a:pt x="0" y="1550504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475E291-A7A5-AFB5-ECC6-AEAF357FC578}"/>
                </a:ext>
              </a:extLst>
            </p:cNvPr>
            <p:cNvSpPr/>
            <p:nvPr/>
          </p:nvSpPr>
          <p:spPr>
            <a:xfrm>
              <a:off x="3435269" y="-21321"/>
              <a:ext cx="1325563" cy="13255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pic>
          <p:nvPicPr>
            <p:cNvPr id="10" name="Picture 34">
              <a:extLst>
                <a:ext uri="{FF2B5EF4-FFF2-40B4-BE49-F238E27FC236}">
                  <a16:creationId xmlns:a16="http://schemas.microsoft.com/office/drawing/2014/main" id="{F0EB937E-99E9-1EA4-F32F-F5C9975D53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7772"/>
            <a:stretch/>
          </p:blipFill>
          <p:spPr>
            <a:xfrm>
              <a:off x="1542551" y="32515"/>
              <a:ext cx="2814762" cy="1156144"/>
            </a:xfrm>
            <a:prstGeom prst="rect">
              <a:avLst/>
            </a:prstGeom>
          </p:spPr>
        </p:pic>
      </p:grpSp>
      <p:sp>
        <p:nvSpPr>
          <p:cNvPr id="11" name="Abgerundetes Rechteck 10">
            <a:extLst>
              <a:ext uri="{FF2B5EF4-FFF2-40B4-BE49-F238E27FC236}">
                <a16:creationId xmlns:a16="http://schemas.microsoft.com/office/drawing/2014/main" id="{56020E03-282B-C506-8E05-2551E54BAB04}"/>
              </a:ext>
            </a:extLst>
          </p:cNvPr>
          <p:cNvSpPr/>
          <p:nvPr/>
        </p:nvSpPr>
        <p:spPr>
          <a:xfrm>
            <a:off x="4995343" y="3386252"/>
            <a:ext cx="2623493" cy="1075459"/>
          </a:xfrm>
          <a:prstGeom prst="roundRect">
            <a:avLst>
              <a:gd name="adj" fmla="val 8559"/>
            </a:avLst>
          </a:prstGeom>
          <a:solidFill>
            <a:srgbClr val="1B08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Promoting the call for abstracts: </a:t>
            </a:r>
          </a:p>
          <a:p>
            <a:pPr algn="ctr"/>
            <a:r>
              <a:rPr lang="en-US" dirty="0"/>
              <a:t>Young professionals</a:t>
            </a:r>
          </a:p>
        </p:txBody>
      </p:sp>
    </p:spTree>
    <p:extLst>
      <p:ext uri="{BB962C8B-B14F-4D97-AF65-F5344CB8AC3E}">
        <p14:creationId xmlns:p14="http://schemas.microsoft.com/office/powerpoint/2010/main" val="11072086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F1A80F-63AC-DC59-F61F-3E3F52665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556062B-E235-9724-A5DA-50B291C1CA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46986"/>
            <a:ext cx="5643723" cy="28857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More information can be found on the Indico webpage</a:t>
            </a:r>
            <a:endParaRPr lang="de-DE" dirty="0">
              <a:solidFill>
                <a:srgbClr val="DCA10D"/>
              </a:solidFill>
              <a:effectLst/>
              <a:latin typeface="Helvetica Neue" panose="02000503000000020004" pitchFamily="2" charset="0"/>
              <a:hlinkClick r:id="rId2"/>
            </a:endParaRPr>
          </a:p>
          <a:p>
            <a:pPr marL="0" indent="0">
              <a:buNone/>
            </a:pPr>
            <a:r>
              <a:rPr lang="de-DE" dirty="0">
                <a:solidFill>
                  <a:srgbClr val="DCA10D"/>
                </a:solidFill>
                <a:effectLst/>
                <a:latin typeface="Helvetica Neue" panose="02000503000000020004" pitchFamily="2" charset="0"/>
                <a:hlinkClick r:id="rId2"/>
              </a:rPr>
              <a:t>https://indico.cern.ch/event/1251241/</a:t>
            </a:r>
            <a:endParaRPr lang="de-DE" dirty="0">
              <a:solidFill>
                <a:srgbClr val="DCA10D"/>
              </a:solidFill>
              <a:effectLst/>
              <a:latin typeface="Helvetica Neue" panose="02000503000000020004" pitchFamily="2" charset="0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918BB1-9041-EB40-7BF2-7106A14CC15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r>
              <a:rPr lang="de-DE"/>
              <a:t>24.03.2023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5F6A40-B273-551F-077D-74B2539E7F7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/>
              <a:t>Dr. Gerd Datzmann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746E48-F320-6466-0206-36718214AB6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CFE6347C-E453-9747-9204-8F758FD9F6EF}" type="slidenum">
              <a:rPr lang="en-US" smtClean="0"/>
              <a:t>34</a:t>
            </a:fld>
            <a:endParaRPr lang="en-US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91A51114-7F7D-8768-3E53-517BD0B2815E}"/>
              </a:ext>
            </a:extLst>
          </p:cNvPr>
          <p:cNvSpPr txBox="1">
            <a:spLocks/>
          </p:cNvSpPr>
          <p:nvPr/>
        </p:nvSpPr>
        <p:spPr>
          <a:xfrm>
            <a:off x="628650" y="3313156"/>
            <a:ext cx="7886700" cy="58668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/>
              <a:t>Thanks for your attention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ACA0CE04-336F-1E12-022B-38EFEE455DD9}"/>
              </a:ext>
            </a:extLst>
          </p:cNvPr>
          <p:cNvGrpSpPr/>
          <p:nvPr/>
        </p:nvGrpSpPr>
        <p:grpSpPr>
          <a:xfrm>
            <a:off x="-5962" y="-27917"/>
            <a:ext cx="2934031" cy="1178869"/>
            <a:chOff x="1319917" y="-21321"/>
            <a:chExt cx="3912041" cy="1571825"/>
          </a:xfrm>
        </p:grpSpPr>
        <p:sp>
          <p:nvSpPr>
            <p:cNvPr id="9" name="Freihandform 8">
              <a:extLst>
                <a:ext uri="{FF2B5EF4-FFF2-40B4-BE49-F238E27FC236}">
                  <a16:creationId xmlns:a16="http://schemas.microsoft.com/office/drawing/2014/main" id="{0392C437-6F7B-B071-D356-69CAAE96B537}"/>
                </a:ext>
              </a:extLst>
            </p:cNvPr>
            <p:cNvSpPr/>
            <p:nvPr/>
          </p:nvSpPr>
          <p:spPr>
            <a:xfrm>
              <a:off x="1319917" y="0"/>
              <a:ext cx="3912041" cy="1550504"/>
            </a:xfrm>
            <a:custGeom>
              <a:avLst/>
              <a:gdLst>
                <a:gd name="connsiteX0" fmla="*/ 15902 w 3912041"/>
                <a:gd name="connsiteY0" fmla="*/ 0 h 1550504"/>
                <a:gd name="connsiteX1" fmla="*/ 3912041 w 3912041"/>
                <a:gd name="connsiteY1" fmla="*/ 0 h 1550504"/>
                <a:gd name="connsiteX2" fmla="*/ 3355450 w 3912041"/>
                <a:gd name="connsiteY2" fmla="*/ 962108 h 1550504"/>
                <a:gd name="connsiteX3" fmla="*/ 2735248 w 3912041"/>
                <a:gd name="connsiteY3" fmla="*/ 1304014 h 1550504"/>
                <a:gd name="connsiteX4" fmla="*/ 0 w 3912041"/>
                <a:gd name="connsiteY4" fmla="*/ 1550504 h 155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12041" h="1550504">
                  <a:moveTo>
                    <a:pt x="15902" y="0"/>
                  </a:moveTo>
                  <a:lnTo>
                    <a:pt x="3912041" y="0"/>
                  </a:lnTo>
                  <a:lnTo>
                    <a:pt x="3355450" y="962108"/>
                  </a:lnTo>
                  <a:lnTo>
                    <a:pt x="2735248" y="1304014"/>
                  </a:lnTo>
                  <a:lnTo>
                    <a:pt x="0" y="1550504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A1455C4-E159-5483-29B9-0AEC8880FF9C}"/>
                </a:ext>
              </a:extLst>
            </p:cNvPr>
            <p:cNvSpPr/>
            <p:nvPr/>
          </p:nvSpPr>
          <p:spPr>
            <a:xfrm>
              <a:off x="3435269" y="-21321"/>
              <a:ext cx="1325563" cy="13255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pic>
          <p:nvPicPr>
            <p:cNvPr id="11" name="Picture 34">
              <a:extLst>
                <a:ext uri="{FF2B5EF4-FFF2-40B4-BE49-F238E27FC236}">
                  <a16:creationId xmlns:a16="http://schemas.microsoft.com/office/drawing/2014/main" id="{5F4A2035-5ACC-D891-06B8-E95CFEE249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7772"/>
            <a:stretch/>
          </p:blipFill>
          <p:spPr>
            <a:xfrm>
              <a:off x="1542551" y="32515"/>
              <a:ext cx="2814762" cy="1156144"/>
            </a:xfrm>
            <a:prstGeom prst="rect">
              <a:avLst/>
            </a:prstGeom>
          </p:spPr>
        </p:pic>
      </p:grpSp>
      <p:pic>
        <p:nvPicPr>
          <p:cNvPr id="13" name="Grafik 12">
            <a:extLst>
              <a:ext uri="{FF2B5EF4-FFF2-40B4-BE49-F238E27FC236}">
                <a16:creationId xmlns:a16="http://schemas.microsoft.com/office/drawing/2014/main" id="{E564F72B-C7A0-514A-2DC1-09C992CFEC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7950" y="1255556"/>
            <a:ext cx="2557204" cy="361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4647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D9A82-1F00-E6AA-BBC9-A69C97F15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Training </a:t>
            </a:r>
            <a:r>
              <a:rPr lang="nl-BE" dirty="0" err="1"/>
              <a:t>activities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4A459-4176-229B-1A58-1172EB6D4330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E5CA43-E9F8-6184-EBF9-B2EAE63B2B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Annual meeting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3372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49B69-5A8D-4D48-94BD-144ECEE23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Training </a:t>
            </a:r>
            <a:r>
              <a:rPr lang="nl-BE" dirty="0" err="1"/>
              <a:t>activities</a:t>
            </a:r>
            <a:endParaRPr lang="nl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FCA1BC-1056-42EA-9C97-2F519357A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99982"/>
            <a:ext cx="8229600" cy="320314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nl-BE" dirty="0">
                <a:sym typeface="Wingdings" panose="05000000000000000000" pitchFamily="2" charset="2"/>
              </a:rPr>
              <a:t> </a:t>
            </a:r>
            <a:r>
              <a:rPr lang="nl-BE" dirty="0" err="1">
                <a:sym typeface="Wingdings" panose="05000000000000000000" pitchFamily="2" charset="2"/>
              </a:rPr>
              <a:t>Overview</a:t>
            </a:r>
            <a:r>
              <a:rPr lang="nl-BE" dirty="0">
                <a:sym typeface="Wingdings" panose="05000000000000000000" pitchFamily="2" charset="2"/>
              </a:rPr>
              <a:t> </a:t>
            </a:r>
            <a:r>
              <a:rPr lang="nl-BE" dirty="0" err="1">
                <a:sym typeface="Wingdings" panose="05000000000000000000" pitchFamily="2" charset="2"/>
              </a:rPr>
              <a:t>will</a:t>
            </a:r>
            <a:r>
              <a:rPr lang="nl-BE" dirty="0">
                <a:sym typeface="Wingdings" panose="05000000000000000000" pitchFamily="2" charset="2"/>
              </a:rPr>
              <a:t> </a:t>
            </a:r>
            <a:r>
              <a:rPr lang="nl-BE" dirty="0" err="1">
                <a:sym typeface="Wingdings" panose="05000000000000000000" pitchFamily="2" charset="2"/>
              </a:rPr>
              <a:t>be</a:t>
            </a:r>
            <a:r>
              <a:rPr lang="nl-BE" dirty="0">
                <a:sym typeface="Wingdings" panose="05000000000000000000" pitchFamily="2" charset="2"/>
              </a:rPr>
              <a:t> </a:t>
            </a:r>
            <a:r>
              <a:rPr lang="nl-BE" dirty="0" err="1">
                <a:sym typeface="Wingdings" panose="05000000000000000000" pitchFamily="2" charset="2"/>
              </a:rPr>
              <a:t>presented</a:t>
            </a:r>
            <a:r>
              <a:rPr lang="nl-BE" dirty="0">
                <a:sym typeface="Wingdings" panose="05000000000000000000" pitchFamily="2" charset="2"/>
              </a:rPr>
              <a:t> </a:t>
            </a:r>
            <a:r>
              <a:rPr lang="nl-BE" dirty="0" err="1">
                <a:sym typeface="Wingdings" panose="05000000000000000000" pitchFamily="2" charset="2"/>
              </a:rPr>
              <a:t>by</a:t>
            </a:r>
            <a:r>
              <a:rPr lang="nl-BE" dirty="0">
                <a:sym typeface="Wingdings" panose="05000000000000000000" pitchFamily="2" charset="2"/>
              </a:rPr>
              <a:t> </a:t>
            </a:r>
            <a:r>
              <a:rPr lang="nl-BE" dirty="0"/>
              <a:t>Ygor</a:t>
            </a:r>
          </a:p>
          <a:p>
            <a:pPr lvl="1"/>
            <a:endParaRPr lang="nl-BE" dirty="0"/>
          </a:p>
          <a:p>
            <a:pPr marL="448056" lvl="1" indent="0">
              <a:buNone/>
            </a:pPr>
            <a:endParaRPr lang="nl-BE" dirty="0"/>
          </a:p>
          <a:p>
            <a:pPr marL="36576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98616531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048FF98-8381-34D9-0332-9706C8175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Thank</a:t>
            </a:r>
            <a:r>
              <a:rPr lang="nl-BE" dirty="0"/>
              <a:t> </a:t>
            </a:r>
            <a:r>
              <a:rPr lang="nl-BE" dirty="0" err="1"/>
              <a:t>you</a:t>
            </a:r>
            <a:r>
              <a:rPr lang="nl-BE" dirty="0"/>
              <a:t>!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B7F3C9-B45B-DD84-5998-50B89A02ACA0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13327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D9A82-1F00-E6AA-BBC9-A69C97F15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Communication and </a:t>
            </a:r>
            <a:r>
              <a:rPr lang="nl-BE" dirty="0" err="1"/>
              <a:t>dissemination</a:t>
            </a:r>
            <a:endParaRPr lang="nl-BE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D72E475-3A62-CE46-B0F8-D3844EDB77F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E5CA43-E9F8-6184-EBF9-B2EAE63B2B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Annual meeting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611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D2CB2-65D8-7126-AEF3-1B8DB7BF5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Communication and </a:t>
            </a:r>
            <a:r>
              <a:rPr lang="nl-BE" dirty="0" err="1"/>
              <a:t>dissemination</a:t>
            </a:r>
            <a:r>
              <a:rPr lang="nl-BE" dirty="0"/>
              <a:t/>
            </a:r>
            <a:br>
              <a:rPr lang="nl-BE" dirty="0"/>
            </a:b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Website</a:t>
            </a:r>
            <a:endParaRPr lang="nl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0FCE15-80C3-2ED2-FCD4-B485E3035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BE" dirty="0" err="1"/>
              <a:t>Primary</a:t>
            </a:r>
            <a:r>
              <a:rPr lang="nl-BE" dirty="0"/>
              <a:t> gateway </a:t>
            </a:r>
            <a:r>
              <a:rPr lang="nl-BE" dirty="0" err="1"/>
              <a:t>for</a:t>
            </a:r>
            <a:r>
              <a:rPr lang="nl-BE" dirty="0"/>
              <a:t> </a:t>
            </a:r>
            <a:r>
              <a:rPr lang="nl-BE" dirty="0" err="1"/>
              <a:t>both</a:t>
            </a:r>
            <a:r>
              <a:rPr lang="nl-BE" dirty="0"/>
              <a:t> project members and users</a:t>
            </a:r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pPr marL="36576" indent="0">
              <a:buNone/>
            </a:pPr>
            <a:r>
              <a:rPr lang="nl-BE" dirty="0">
                <a:sym typeface="Wingdings" panose="05000000000000000000" pitchFamily="2" charset="2"/>
              </a:rPr>
              <a:t> We are </a:t>
            </a:r>
            <a:r>
              <a:rPr lang="nl-BE" dirty="0" err="1">
                <a:sym typeface="Wingdings" panose="05000000000000000000" pitchFamily="2" charset="2"/>
              </a:rPr>
              <a:t>always</a:t>
            </a:r>
            <a:r>
              <a:rPr lang="nl-BE" dirty="0">
                <a:sym typeface="Wingdings" panose="05000000000000000000" pitchFamily="2" charset="2"/>
              </a:rPr>
              <a:t> </a:t>
            </a:r>
            <a:r>
              <a:rPr lang="nl-BE" dirty="0" err="1">
                <a:sym typeface="Wingdings" panose="05000000000000000000" pitchFamily="2" charset="2"/>
              </a:rPr>
              <a:t>looking</a:t>
            </a:r>
            <a:r>
              <a:rPr lang="nl-BE" dirty="0">
                <a:sym typeface="Wingdings" panose="05000000000000000000" pitchFamily="2" charset="2"/>
              </a:rPr>
              <a:t> </a:t>
            </a:r>
            <a:r>
              <a:rPr lang="nl-BE" dirty="0" err="1">
                <a:sym typeface="Wingdings" panose="05000000000000000000" pitchFamily="2" charset="2"/>
              </a:rPr>
              <a:t>for</a:t>
            </a:r>
            <a:r>
              <a:rPr lang="nl-BE" dirty="0">
                <a:sym typeface="Wingdings" panose="05000000000000000000" pitchFamily="2" charset="2"/>
              </a:rPr>
              <a:t> </a:t>
            </a:r>
            <a:r>
              <a:rPr lang="nl-BE" dirty="0" err="1">
                <a:sym typeface="Wingdings" panose="05000000000000000000" pitchFamily="2" charset="2"/>
              </a:rPr>
              <a:t>interesting</a:t>
            </a:r>
            <a:r>
              <a:rPr lang="nl-BE" dirty="0">
                <a:sym typeface="Wingdings" panose="05000000000000000000" pitchFamily="2" charset="2"/>
              </a:rPr>
              <a:t> blog </a:t>
            </a:r>
            <a:r>
              <a:rPr lang="nl-BE" dirty="0" err="1">
                <a:sym typeface="Wingdings" panose="05000000000000000000" pitchFamily="2" charset="2"/>
              </a:rPr>
              <a:t>posts</a:t>
            </a:r>
            <a:r>
              <a:rPr lang="nl-BE" dirty="0">
                <a:sym typeface="Wingdings" panose="05000000000000000000" pitchFamily="2" charset="2"/>
              </a:rPr>
              <a:t>. </a:t>
            </a:r>
            <a:r>
              <a:rPr lang="nl-BE" dirty="0" err="1">
                <a:sym typeface="Wingdings" panose="05000000000000000000" pitchFamily="2" charset="2"/>
              </a:rPr>
              <a:t>If</a:t>
            </a:r>
            <a:r>
              <a:rPr lang="nl-BE" dirty="0">
                <a:sym typeface="Wingdings" panose="05000000000000000000" pitchFamily="2" charset="2"/>
              </a:rPr>
              <a:t> </a:t>
            </a:r>
            <a:r>
              <a:rPr lang="nl-BE" dirty="0" err="1">
                <a:sym typeface="Wingdings" panose="05000000000000000000" pitchFamily="2" charset="2"/>
              </a:rPr>
              <a:t>you</a:t>
            </a:r>
            <a:r>
              <a:rPr lang="nl-BE" dirty="0">
                <a:sym typeface="Wingdings" panose="05000000000000000000" pitchFamily="2" charset="2"/>
              </a:rPr>
              <a:t> have </a:t>
            </a:r>
            <a:r>
              <a:rPr lang="nl-BE" dirty="0" err="1">
                <a:sym typeface="Wingdings" panose="05000000000000000000" pitchFamily="2" charset="2"/>
              </a:rPr>
              <a:t>any</a:t>
            </a:r>
            <a:r>
              <a:rPr lang="nl-BE" dirty="0">
                <a:sym typeface="Wingdings" panose="05000000000000000000" pitchFamily="2" charset="2"/>
              </a:rPr>
              <a:t>, </a:t>
            </a:r>
            <a:r>
              <a:rPr lang="nl-BE" dirty="0" err="1">
                <a:sym typeface="Wingdings" panose="05000000000000000000" pitchFamily="2" charset="2"/>
              </a:rPr>
              <a:t>p</a:t>
            </a:r>
            <a:r>
              <a:rPr lang="nl-BE" dirty="0" err="1"/>
              <a:t>lease</a:t>
            </a:r>
            <a:r>
              <a:rPr lang="nl-BE" dirty="0"/>
              <a:t> let </a:t>
            </a:r>
            <a:r>
              <a:rPr lang="nl-BE" dirty="0" err="1"/>
              <a:t>us</a:t>
            </a:r>
            <a:r>
              <a:rPr lang="nl-BE" dirty="0"/>
              <a:t> </a:t>
            </a:r>
            <a:r>
              <a:rPr lang="nl-BE" dirty="0" err="1"/>
              <a:t>know</a:t>
            </a:r>
            <a:r>
              <a:rPr lang="nl-BE" dirty="0"/>
              <a:t>! </a:t>
            </a:r>
            <a:r>
              <a:rPr lang="nl-BE" dirty="0">
                <a:hlinkClick r:id="rId2"/>
              </a:rPr>
              <a:t>radnext-helpline@cern.ch</a:t>
            </a:r>
            <a:r>
              <a:rPr lang="nl-BE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5A7DBB-A457-2440-FDDB-FEF6CE4CE4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Annual meeting 2023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206DC6-349B-EEA7-2635-F8A856E192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010" y="1471657"/>
            <a:ext cx="1836245" cy="2200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228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0E6BC-DAF4-3F3C-5D1D-3429E22D4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Communication and </a:t>
            </a:r>
            <a:r>
              <a:rPr lang="nl-BE" dirty="0" err="1"/>
              <a:t>dissemination</a:t>
            </a:r>
            <a:r>
              <a:rPr lang="nl-BE" dirty="0"/>
              <a:t/>
            </a:r>
            <a:br>
              <a:rPr lang="nl-BE" dirty="0"/>
            </a:b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Website </a:t>
            </a:r>
            <a:r>
              <a:rPr lang="nl-BE" sz="2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statistics</a:t>
            </a:r>
            <a:endParaRPr lang="nl-B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CA02A6-4B55-FE2F-28CD-70E55C09F3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Annual meeting 2023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6447510-86CF-960A-A62B-641AC716F689}"/>
              </a:ext>
            </a:extLst>
          </p:cNvPr>
          <p:cNvSpPr txBox="1">
            <a:spLocks/>
          </p:cNvSpPr>
          <p:nvPr/>
        </p:nvSpPr>
        <p:spPr>
          <a:xfrm>
            <a:off x="457200" y="1259966"/>
            <a:ext cx="8229600" cy="273845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nl-BE" b="1" dirty="0"/>
              <a:t>2022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ABC192B-26F3-369F-FB45-13C0846640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350" y="3281342"/>
            <a:ext cx="2771438" cy="68754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9F1713C-C49A-5C4E-EC75-DC8368C1A8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233" y="3899718"/>
            <a:ext cx="3374380" cy="36361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403A83E-1F82-6B03-6D7C-CBE0551679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350" y="1596736"/>
            <a:ext cx="7865458" cy="1621681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187F823-2477-AF8F-7BDA-55060A8A45A2}"/>
              </a:ext>
            </a:extLst>
          </p:cNvPr>
          <p:cNvCxnSpPr>
            <a:cxnSpLocks/>
          </p:cNvCxnSpPr>
          <p:nvPr/>
        </p:nvCxnSpPr>
        <p:spPr>
          <a:xfrm>
            <a:off x="5732451" y="2031101"/>
            <a:ext cx="57124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D85241DD-D7D1-990E-E549-33275FDD3646}"/>
              </a:ext>
            </a:extLst>
          </p:cNvPr>
          <p:cNvSpPr txBox="1">
            <a:spLocks/>
          </p:cNvSpPr>
          <p:nvPr/>
        </p:nvSpPr>
        <p:spPr>
          <a:xfrm>
            <a:off x="5650938" y="1804829"/>
            <a:ext cx="652758" cy="273845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nl-BE" sz="900" dirty="0"/>
              <a:t>RADECS</a:t>
            </a:r>
          </a:p>
        </p:txBody>
      </p:sp>
    </p:spTree>
    <p:extLst>
      <p:ext uri="{BB962C8B-B14F-4D97-AF65-F5344CB8AC3E}">
        <p14:creationId xmlns:p14="http://schemas.microsoft.com/office/powerpoint/2010/main" val="367069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0E6BC-DAF4-3F3C-5D1D-3429E22D4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Communication and </a:t>
            </a:r>
            <a:r>
              <a:rPr lang="nl-BE" dirty="0" err="1"/>
              <a:t>dissemination</a:t>
            </a:r>
            <a:r>
              <a:rPr lang="nl-BE" dirty="0"/>
              <a:t/>
            </a:r>
            <a:br>
              <a:rPr lang="nl-BE" dirty="0"/>
            </a:b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Website </a:t>
            </a:r>
            <a:r>
              <a:rPr lang="nl-BE" sz="2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statistics</a:t>
            </a:r>
            <a:endParaRPr lang="nl-B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CA02A6-4B55-FE2F-28CD-70E55C09F3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Annual meeting 2023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6447510-86CF-960A-A62B-641AC716F689}"/>
              </a:ext>
            </a:extLst>
          </p:cNvPr>
          <p:cNvSpPr txBox="1">
            <a:spLocks/>
          </p:cNvSpPr>
          <p:nvPr/>
        </p:nvSpPr>
        <p:spPr>
          <a:xfrm>
            <a:off x="457200" y="1259966"/>
            <a:ext cx="8229600" cy="273845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nl-BE" b="1" dirty="0"/>
              <a:t>2023 (</a:t>
            </a:r>
            <a:r>
              <a:rPr lang="nl-BE" b="1" dirty="0" err="1"/>
              <a:t>so</a:t>
            </a:r>
            <a:r>
              <a:rPr lang="nl-BE" b="1" dirty="0"/>
              <a:t> far)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871946-7E71-CDEB-45FC-83AB7DB5C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902" y="3292808"/>
            <a:ext cx="2891103" cy="6337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A55FAD7-D27C-0411-71D6-6EA105141D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926572"/>
            <a:ext cx="3443077" cy="35695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005AC48-464A-23E6-87A6-28686456C1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884" y="1558303"/>
            <a:ext cx="7557961" cy="1490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095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0E6BC-DAF4-3F3C-5D1D-3429E22D4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Communication and </a:t>
            </a:r>
            <a:r>
              <a:rPr lang="nl-BE" dirty="0" err="1"/>
              <a:t>dissemination</a:t>
            </a:r>
            <a:r>
              <a:rPr lang="nl-BE" dirty="0"/>
              <a:t/>
            </a:r>
            <a:br>
              <a:rPr lang="nl-BE" dirty="0"/>
            </a:b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Website </a:t>
            </a:r>
            <a:r>
              <a:rPr lang="nl-BE" sz="2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statistics</a:t>
            </a:r>
            <a:endParaRPr lang="nl-BE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245C444-2C0C-CFAB-2352-2243AAEB91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320544"/>
            <a:ext cx="8229600" cy="291992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CA02A6-4B55-FE2F-28CD-70E55C09F3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Annual meeting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743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0E6BC-DAF4-3F3C-5D1D-3429E22D4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Communication and </a:t>
            </a:r>
            <a:r>
              <a:rPr lang="nl-BE" dirty="0" err="1"/>
              <a:t>dissemination</a:t>
            </a:r>
            <a:r>
              <a:rPr lang="nl-BE" dirty="0"/>
              <a:t/>
            </a:r>
            <a:br>
              <a:rPr lang="nl-BE" dirty="0"/>
            </a:b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Website </a:t>
            </a:r>
            <a:r>
              <a:rPr lang="nl-BE" sz="2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statistics</a:t>
            </a:r>
            <a:endParaRPr lang="nl-B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CA02A6-4B55-FE2F-28CD-70E55C09F3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Annual meeting 2023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5FFB1BB-EE44-56FB-3530-2FFA79C60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nl-BE" dirty="0" err="1"/>
              <a:t>Where</a:t>
            </a:r>
            <a:r>
              <a:rPr lang="nl-BE" dirty="0"/>
              <a:t> do </a:t>
            </a:r>
            <a:r>
              <a:rPr lang="nl-BE" dirty="0" err="1"/>
              <a:t>you</a:t>
            </a:r>
            <a:r>
              <a:rPr lang="nl-BE" dirty="0"/>
              <a:t> users </a:t>
            </a:r>
            <a:r>
              <a:rPr lang="nl-BE" dirty="0" err="1"/>
              <a:t>come</a:t>
            </a:r>
            <a:r>
              <a:rPr lang="nl-BE" dirty="0"/>
              <a:t> </a:t>
            </a:r>
            <a:r>
              <a:rPr lang="nl-BE" dirty="0" err="1"/>
              <a:t>from</a:t>
            </a:r>
            <a:r>
              <a:rPr lang="nl-BE" dirty="0"/>
              <a:t>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4790526-5379-3A5B-615B-B6A274F7CD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876" y="1731101"/>
            <a:ext cx="2480854" cy="2004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812839"/>
      </p:ext>
    </p:extLst>
  </p:cSld>
  <p:clrMapOvr>
    <a:masterClrMapping/>
  </p:clrMapOvr>
</p:sld>
</file>

<file path=ppt/theme/theme1.xml><?xml version="1.0" encoding="utf-8"?>
<a:theme xmlns:a="http://schemas.openxmlformats.org/drawingml/2006/main" name="RADNEXT-template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{F87AD5A2-213D-AA49-B3DE-4A7DB54401A1}tf10001122</Template>
  <TotalTime>0</TotalTime>
  <Words>1459</Words>
  <Application>Microsoft Office PowerPoint</Application>
  <PresentationFormat>On-screen Show (16:9)</PresentationFormat>
  <Paragraphs>283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6" baseType="lpstr">
      <vt:lpstr>Arial</vt:lpstr>
      <vt:lpstr>Calibri</vt:lpstr>
      <vt:lpstr>Courier New</vt:lpstr>
      <vt:lpstr>Helvetica Neue</vt:lpstr>
      <vt:lpstr>open sans</vt:lpstr>
      <vt:lpstr>Symbol</vt:lpstr>
      <vt:lpstr>Times New Roman</vt:lpstr>
      <vt:lpstr>Wingdings</vt:lpstr>
      <vt:lpstr>RADNEXT-template</vt:lpstr>
      <vt:lpstr>WP2 – NA1 status and plans Communication, Dissemination, Exploitation and Training</vt:lpstr>
      <vt:lpstr>Deliverables</vt:lpstr>
      <vt:lpstr>Milestones</vt:lpstr>
      <vt:lpstr>Communication and dissemination</vt:lpstr>
      <vt:lpstr>Communication and dissemination Website</vt:lpstr>
      <vt:lpstr>Communication and dissemination Website statistics</vt:lpstr>
      <vt:lpstr>Communication and dissemination Website statistics</vt:lpstr>
      <vt:lpstr>Communication and dissemination Website statistics</vt:lpstr>
      <vt:lpstr>Communication and dissemination Website statistics</vt:lpstr>
      <vt:lpstr>Communication and dissemination LinkedIn</vt:lpstr>
      <vt:lpstr>Communication and dissemination LinkedIn statistics</vt:lpstr>
      <vt:lpstr>Communication and dissemination LinkedIn statistics</vt:lpstr>
      <vt:lpstr>Communication and dissemination LinkedIn</vt:lpstr>
      <vt:lpstr>Communication and dissemination LinkedIn</vt:lpstr>
      <vt:lpstr>Communication and dissemination Conferences and events</vt:lpstr>
      <vt:lpstr>Communication and dissemination Exhibitor booths</vt:lpstr>
      <vt:lpstr>Communication and dissemination Exhibitor booths</vt:lpstr>
      <vt:lpstr>Communication and dissemination Exhibitor booths + games</vt:lpstr>
      <vt:lpstr>Communication and dissemination Invited talks</vt:lpstr>
      <vt:lpstr>Communication and dissemination Conferences and events</vt:lpstr>
      <vt:lpstr>Communication and dissemination Webinars</vt:lpstr>
      <vt:lpstr>Communication and dissemination Webinars</vt:lpstr>
      <vt:lpstr>Communication and dissemination Zenodo</vt:lpstr>
      <vt:lpstr>Communication and dissemination Future plans</vt:lpstr>
      <vt:lpstr>Exploitation and link to industry</vt:lpstr>
      <vt:lpstr>PowerPoint Presentation</vt:lpstr>
      <vt:lpstr>Format and Location</vt:lpstr>
      <vt:lpstr>Objectives</vt:lpstr>
      <vt:lpstr>Target Audience</vt:lpstr>
      <vt:lpstr>Topics / Content</vt:lpstr>
      <vt:lpstr>Tentative timetable</vt:lpstr>
      <vt:lpstr>Session 2:   Young professionals</vt:lpstr>
      <vt:lpstr>Promoting G-RADNEXT</vt:lpstr>
      <vt:lpstr>PowerPoint Presentation</vt:lpstr>
      <vt:lpstr>Training activities</vt:lpstr>
      <vt:lpstr>Training activities</vt:lpstr>
      <vt:lpstr>Thank you!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CAPRIA Ennio</cp:lastModifiedBy>
  <cp:revision>559</cp:revision>
  <dcterms:created xsi:type="dcterms:W3CDTF">2016-04-26T16:44:32Z</dcterms:created>
  <dcterms:modified xsi:type="dcterms:W3CDTF">2023-05-10T06:28:32Z</dcterms:modified>
</cp:coreProperties>
</file>