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57" r:id="rId2"/>
    <p:sldId id="270" r:id="rId3"/>
    <p:sldId id="449" r:id="rId4"/>
    <p:sldId id="273" r:id="rId5"/>
    <p:sldId id="274" r:id="rId6"/>
    <p:sldId id="275" r:id="rId7"/>
    <p:sldId id="278" r:id="rId8"/>
    <p:sldId id="450" r:id="rId9"/>
    <p:sldId id="451" r:id="rId10"/>
    <p:sldId id="277" r:id="rId11"/>
    <p:sldId id="276" r:id="rId12"/>
    <p:sldId id="286" r:id="rId13"/>
    <p:sldId id="280" r:id="rId14"/>
    <p:sldId id="285" r:id="rId15"/>
    <p:sldId id="282" r:id="rId16"/>
    <p:sldId id="283" r:id="rId17"/>
    <p:sldId id="284" r:id="rId18"/>
    <p:sldId id="279" r:id="rId19"/>
    <p:sldId id="448" r:id="rId20"/>
    <p:sldId id="272" r:id="rId21"/>
    <p:sldId id="259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53399"/>
    <a:srgbClr val="99CCFF"/>
    <a:srgbClr val="01007F"/>
    <a:srgbClr val="ABD7FF"/>
    <a:srgbClr val="B7D2FF"/>
    <a:srgbClr val="FF9900"/>
    <a:srgbClr val="0C377B"/>
    <a:srgbClr val="DC3CB2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696" y="19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B9A16E-B9A3-4CF6-8566-15803EB25F2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866A21C-3DD8-48BD-AF91-B3BBEFCDBEA5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1</a:t>
          </a:r>
        </a:p>
      </dgm:t>
    </dgm:pt>
    <dgm:pt modelId="{4A947E7D-C6E7-4569-8035-7F4C008F223E}" type="parTrans" cxnId="{C7D8D0E7-CCCB-4735-9401-AA14F4C0A766}">
      <dgm:prSet/>
      <dgm:spPr/>
      <dgm:t>
        <a:bodyPr/>
        <a:lstStyle/>
        <a:p>
          <a:endParaRPr lang="en-US" sz="1100"/>
        </a:p>
      </dgm:t>
    </dgm:pt>
    <dgm:pt modelId="{CB2487A1-37AB-45BA-89EE-4B7103604C3E}" type="sibTrans" cxnId="{C7D8D0E7-CCCB-4735-9401-AA14F4C0A766}">
      <dgm:prSet/>
      <dgm:spPr/>
      <dgm:t>
        <a:bodyPr/>
        <a:lstStyle/>
        <a:p>
          <a:endParaRPr lang="en-US" sz="1100"/>
        </a:p>
      </dgm:t>
    </dgm:pt>
    <dgm:pt modelId="{FACD7319-3CFF-49F8-BAAA-DDED96702B2A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2</a:t>
          </a:r>
        </a:p>
      </dgm:t>
    </dgm:pt>
    <dgm:pt modelId="{7409F22C-BADC-446A-A66E-ED419242A1F0}" type="parTrans" cxnId="{E8ED7B40-8D2A-48B7-83C7-18A107195C80}">
      <dgm:prSet/>
      <dgm:spPr/>
      <dgm:t>
        <a:bodyPr/>
        <a:lstStyle/>
        <a:p>
          <a:endParaRPr lang="en-US" sz="1100"/>
        </a:p>
      </dgm:t>
    </dgm:pt>
    <dgm:pt modelId="{07C08A6B-F504-4641-9128-4C2C2E32A912}" type="sibTrans" cxnId="{E8ED7B40-8D2A-48B7-83C7-18A107195C80}">
      <dgm:prSet/>
      <dgm:spPr/>
      <dgm:t>
        <a:bodyPr/>
        <a:lstStyle/>
        <a:p>
          <a:endParaRPr lang="en-US" sz="1100"/>
        </a:p>
      </dgm:t>
    </dgm:pt>
    <dgm:pt modelId="{38EAB4F5-C16F-47A6-843F-16B4539CB1E7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>
              <a:solidFill>
                <a:schemeClr val="bg1"/>
              </a:solidFill>
            </a:rPr>
            <a:t>Month 3</a:t>
          </a:r>
        </a:p>
      </dgm:t>
    </dgm:pt>
    <dgm:pt modelId="{4E3306BE-CAA1-46CF-BD4C-EEBA752A2F94}" type="parTrans" cxnId="{DFCF1181-269C-4E47-AFA1-63E59FE6F7F2}">
      <dgm:prSet/>
      <dgm:spPr/>
      <dgm:t>
        <a:bodyPr/>
        <a:lstStyle/>
        <a:p>
          <a:endParaRPr lang="en-US" sz="1100"/>
        </a:p>
      </dgm:t>
    </dgm:pt>
    <dgm:pt modelId="{221AF495-79F0-4C61-80E4-171D422CEEDC}" type="sibTrans" cxnId="{DFCF1181-269C-4E47-AFA1-63E59FE6F7F2}">
      <dgm:prSet/>
      <dgm:spPr/>
      <dgm:t>
        <a:bodyPr/>
        <a:lstStyle/>
        <a:p>
          <a:endParaRPr lang="en-US" sz="1100"/>
        </a:p>
      </dgm:t>
    </dgm:pt>
    <dgm:pt modelId="{CBB12F1C-77E6-4655-8385-F76F932A78E9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4</a:t>
          </a:r>
        </a:p>
      </dgm:t>
    </dgm:pt>
    <dgm:pt modelId="{E15D508F-2071-4C3E-A10B-33B077D3500B}" type="parTrans" cxnId="{53B451EA-8BF0-4F2D-A4E5-E998FBAEB810}">
      <dgm:prSet/>
      <dgm:spPr/>
      <dgm:t>
        <a:bodyPr/>
        <a:lstStyle/>
        <a:p>
          <a:endParaRPr lang="en-US"/>
        </a:p>
      </dgm:t>
    </dgm:pt>
    <dgm:pt modelId="{7A5E29C5-BEEB-443E-9D88-CE59DE5E9BBA}" type="sibTrans" cxnId="{53B451EA-8BF0-4F2D-A4E5-E998FBAEB810}">
      <dgm:prSet/>
      <dgm:spPr/>
      <dgm:t>
        <a:bodyPr/>
        <a:lstStyle/>
        <a:p>
          <a:endParaRPr lang="en-US"/>
        </a:p>
      </dgm:t>
    </dgm:pt>
    <dgm:pt modelId="{21E819F4-D2D7-405D-AEC5-0B10CFBE64F4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100" dirty="0"/>
            <a:t>Month 5</a:t>
          </a:r>
        </a:p>
      </dgm:t>
    </dgm:pt>
    <dgm:pt modelId="{5F3BC269-E57E-452D-997F-033C8C61E1EA}" type="parTrans" cxnId="{9307F4E9-50FF-498F-B5F5-635F9FCBB09D}">
      <dgm:prSet/>
      <dgm:spPr/>
      <dgm:t>
        <a:bodyPr/>
        <a:lstStyle/>
        <a:p>
          <a:endParaRPr lang="en-US"/>
        </a:p>
      </dgm:t>
    </dgm:pt>
    <dgm:pt modelId="{403577FA-4752-407C-ADE2-480AEBAC7381}" type="sibTrans" cxnId="{9307F4E9-50FF-498F-B5F5-635F9FCBB09D}">
      <dgm:prSet/>
      <dgm:spPr/>
      <dgm:t>
        <a:bodyPr/>
        <a:lstStyle/>
        <a:p>
          <a:endParaRPr lang="en-US"/>
        </a:p>
      </dgm:t>
    </dgm:pt>
    <dgm:pt modelId="{68B28370-6A7D-4106-AB5F-CF2D805199E2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6</a:t>
          </a:r>
        </a:p>
      </dgm:t>
    </dgm:pt>
    <dgm:pt modelId="{4DA2A2B1-235B-4BF5-BF4D-B14520280D55}" type="parTrans" cxnId="{80EECA60-3423-4EDD-9ACC-7915FDE408AB}">
      <dgm:prSet/>
      <dgm:spPr/>
      <dgm:t>
        <a:bodyPr/>
        <a:lstStyle/>
        <a:p>
          <a:endParaRPr lang="en-US"/>
        </a:p>
      </dgm:t>
    </dgm:pt>
    <dgm:pt modelId="{E6A24F55-1928-48E9-AF28-068C0EE195E3}" type="sibTrans" cxnId="{80EECA60-3423-4EDD-9ACC-7915FDE408AB}">
      <dgm:prSet/>
      <dgm:spPr/>
      <dgm:t>
        <a:bodyPr/>
        <a:lstStyle/>
        <a:p>
          <a:endParaRPr lang="en-US"/>
        </a:p>
      </dgm:t>
    </dgm:pt>
    <dgm:pt modelId="{B0C960A2-8EEB-4F9A-885B-469A9BBD0B42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7</a:t>
          </a:r>
        </a:p>
      </dgm:t>
    </dgm:pt>
    <dgm:pt modelId="{39BB30C9-4A4E-48BC-A934-92A3F4B1B4E9}" type="parTrans" cxnId="{18CC395A-2A62-44B9-AC18-8980DDA44AF2}">
      <dgm:prSet/>
      <dgm:spPr/>
      <dgm:t>
        <a:bodyPr/>
        <a:lstStyle/>
        <a:p>
          <a:endParaRPr lang="en-US"/>
        </a:p>
      </dgm:t>
    </dgm:pt>
    <dgm:pt modelId="{24CF24D9-9BD9-47DE-B378-48C565898C77}" type="sibTrans" cxnId="{18CC395A-2A62-44B9-AC18-8980DDA44AF2}">
      <dgm:prSet/>
      <dgm:spPr/>
      <dgm:t>
        <a:bodyPr/>
        <a:lstStyle/>
        <a:p>
          <a:endParaRPr lang="en-US"/>
        </a:p>
      </dgm:t>
    </dgm:pt>
    <dgm:pt modelId="{914B6B84-2867-485D-BC52-C800A62649C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8</a:t>
          </a:r>
        </a:p>
      </dgm:t>
    </dgm:pt>
    <dgm:pt modelId="{2784F36F-1F4B-4311-837C-CEAC4763FB93}" type="parTrans" cxnId="{F8422C9B-B82D-4A7F-A514-54FE06BB4735}">
      <dgm:prSet/>
      <dgm:spPr/>
      <dgm:t>
        <a:bodyPr/>
        <a:lstStyle/>
        <a:p>
          <a:endParaRPr lang="en-GB"/>
        </a:p>
      </dgm:t>
    </dgm:pt>
    <dgm:pt modelId="{CE498FA7-EB78-4B29-9CDF-1F84223A8B3D}" type="sibTrans" cxnId="{F8422C9B-B82D-4A7F-A514-54FE06BB4735}">
      <dgm:prSet/>
      <dgm:spPr/>
      <dgm:t>
        <a:bodyPr/>
        <a:lstStyle/>
        <a:p>
          <a:endParaRPr lang="en-GB"/>
        </a:p>
      </dgm:t>
    </dgm:pt>
    <dgm:pt modelId="{712EE33A-1C1D-460A-83AB-13F308C432CE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050" dirty="0"/>
            <a:t>Month 9</a:t>
          </a:r>
        </a:p>
      </dgm:t>
    </dgm:pt>
    <dgm:pt modelId="{E332A2CA-0634-4E8B-AC08-FA104A706F1B}" type="parTrans" cxnId="{346D1B20-E78D-4490-8544-4CFCAC63C614}">
      <dgm:prSet/>
      <dgm:spPr/>
      <dgm:t>
        <a:bodyPr/>
        <a:lstStyle/>
        <a:p>
          <a:endParaRPr lang="en-GB"/>
        </a:p>
      </dgm:t>
    </dgm:pt>
    <dgm:pt modelId="{632AE220-C031-4311-B865-BA0D9CFC540B}" type="sibTrans" cxnId="{346D1B20-E78D-4490-8544-4CFCAC63C614}">
      <dgm:prSet/>
      <dgm:spPr/>
      <dgm:t>
        <a:bodyPr/>
        <a:lstStyle/>
        <a:p>
          <a:endParaRPr lang="en-GB"/>
        </a:p>
      </dgm:t>
    </dgm:pt>
    <dgm:pt modelId="{4741920C-2550-0D4D-9528-DEE032D62271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050" dirty="0"/>
            <a:t>Month 10</a:t>
          </a:r>
        </a:p>
      </dgm:t>
    </dgm:pt>
    <dgm:pt modelId="{8E1E9451-D7C7-F048-97D2-391C56AA167F}" type="parTrans" cxnId="{00D42236-32CD-4B43-95AA-FAF97E5F5910}">
      <dgm:prSet/>
      <dgm:spPr/>
      <dgm:t>
        <a:bodyPr/>
        <a:lstStyle/>
        <a:p>
          <a:endParaRPr lang="en-GB"/>
        </a:p>
      </dgm:t>
    </dgm:pt>
    <dgm:pt modelId="{DDA67480-9C5D-3546-A487-2495267077C8}" type="sibTrans" cxnId="{00D42236-32CD-4B43-95AA-FAF97E5F5910}">
      <dgm:prSet/>
      <dgm:spPr/>
      <dgm:t>
        <a:bodyPr/>
        <a:lstStyle/>
        <a:p>
          <a:endParaRPr lang="en-GB"/>
        </a:p>
      </dgm:t>
    </dgm:pt>
    <dgm:pt modelId="{1C8D81A2-97D7-4B41-A291-22DBF76278C9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050" dirty="0"/>
            <a:t>Month 11</a:t>
          </a:r>
        </a:p>
      </dgm:t>
    </dgm:pt>
    <dgm:pt modelId="{D61EB1FD-9258-7F40-B8C0-B55822F6BCBA}" type="parTrans" cxnId="{81B0011D-D523-F343-9608-4684BE129632}">
      <dgm:prSet/>
      <dgm:spPr/>
      <dgm:t>
        <a:bodyPr/>
        <a:lstStyle/>
        <a:p>
          <a:endParaRPr lang="en-GB"/>
        </a:p>
      </dgm:t>
    </dgm:pt>
    <dgm:pt modelId="{549B1EFF-3BA2-BA42-BFB2-A7D0B5F838AF}" type="sibTrans" cxnId="{81B0011D-D523-F343-9608-4684BE129632}">
      <dgm:prSet/>
      <dgm:spPr/>
      <dgm:t>
        <a:bodyPr/>
        <a:lstStyle/>
        <a:p>
          <a:endParaRPr lang="en-GB"/>
        </a:p>
      </dgm:t>
    </dgm:pt>
    <dgm:pt modelId="{7C71CE32-1B8E-4449-ADDE-717484EB93E1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050" dirty="0"/>
            <a:t>Month 12</a:t>
          </a:r>
        </a:p>
      </dgm:t>
    </dgm:pt>
    <dgm:pt modelId="{26123777-E829-7145-AC06-2FF2A4F1A84D}" type="parTrans" cxnId="{307D1DF0-2B6D-F647-A249-1A13C79FE3A9}">
      <dgm:prSet/>
      <dgm:spPr/>
      <dgm:t>
        <a:bodyPr/>
        <a:lstStyle/>
        <a:p>
          <a:endParaRPr lang="en-GB"/>
        </a:p>
      </dgm:t>
    </dgm:pt>
    <dgm:pt modelId="{F4F7B27B-6CBC-7D42-A444-07D1ADB946D2}" type="sibTrans" cxnId="{307D1DF0-2B6D-F647-A249-1A13C79FE3A9}">
      <dgm:prSet/>
      <dgm:spPr/>
      <dgm:t>
        <a:bodyPr/>
        <a:lstStyle/>
        <a:p>
          <a:endParaRPr lang="en-GB"/>
        </a:p>
      </dgm:t>
    </dgm:pt>
    <dgm:pt modelId="{C0D27A7E-CEB6-4DDF-8E79-0645CCCF4DF6}" type="pres">
      <dgm:prSet presAssocID="{DCB9A16E-B9A3-4CF6-8566-15803EB25F25}" presName="Name0" presStyleCnt="0">
        <dgm:presLayoutVars>
          <dgm:dir/>
          <dgm:animLvl val="lvl"/>
          <dgm:resizeHandles val="exact"/>
        </dgm:presLayoutVars>
      </dgm:prSet>
      <dgm:spPr/>
    </dgm:pt>
    <dgm:pt modelId="{7A7F6DFB-98AF-4C95-9CAE-6FC22FBAE518}" type="pres">
      <dgm:prSet presAssocID="{C866A21C-3DD8-48BD-AF91-B3BBEFCDBEA5}" presName="parTxOnly" presStyleLbl="node1" presStyleIdx="0" presStyleCnt="12">
        <dgm:presLayoutVars>
          <dgm:chMax val="0"/>
          <dgm:chPref val="0"/>
          <dgm:bulletEnabled val="1"/>
        </dgm:presLayoutVars>
      </dgm:prSet>
      <dgm:spPr/>
    </dgm:pt>
    <dgm:pt modelId="{76A4D7C7-F815-40D2-996B-F59486E6653A}" type="pres">
      <dgm:prSet presAssocID="{CB2487A1-37AB-45BA-89EE-4B7103604C3E}" presName="parTxOnlySpace" presStyleCnt="0"/>
      <dgm:spPr/>
    </dgm:pt>
    <dgm:pt modelId="{17788EFD-72E5-4060-87BD-8995990BF72D}" type="pres">
      <dgm:prSet presAssocID="{FACD7319-3CFF-49F8-BAAA-DDED96702B2A}" presName="parTxOnly" presStyleLbl="node1" presStyleIdx="1" presStyleCnt="12">
        <dgm:presLayoutVars>
          <dgm:chMax val="0"/>
          <dgm:chPref val="0"/>
          <dgm:bulletEnabled val="1"/>
        </dgm:presLayoutVars>
      </dgm:prSet>
      <dgm:spPr/>
    </dgm:pt>
    <dgm:pt modelId="{177B4E01-0659-4729-9E4E-C44F9699E16D}" type="pres">
      <dgm:prSet presAssocID="{07C08A6B-F504-4641-9128-4C2C2E32A912}" presName="parTxOnlySpace" presStyleCnt="0"/>
      <dgm:spPr/>
    </dgm:pt>
    <dgm:pt modelId="{018AC230-833C-4945-A549-FCC6783AC3F1}" type="pres">
      <dgm:prSet presAssocID="{38EAB4F5-C16F-47A6-843F-16B4539CB1E7}" presName="parTxOnly" presStyleLbl="node1" presStyleIdx="2" presStyleCnt="12">
        <dgm:presLayoutVars>
          <dgm:chMax val="0"/>
          <dgm:chPref val="0"/>
          <dgm:bulletEnabled val="1"/>
        </dgm:presLayoutVars>
      </dgm:prSet>
      <dgm:spPr/>
    </dgm:pt>
    <dgm:pt modelId="{7AE2BB63-CFB9-4A9B-A7DC-C51F9E1E1608}" type="pres">
      <dgm:prSet presAssocID="{221AF495-79F0-4C61-80E4-171D422CEEDC}" presName="parTxOnlySpace" presStyleCnt="0"/>
      <dgm:spPr/>
    </dgm:pt>
    <dgm:pt modelId="{C0724536-362A-4D2F-B32C-64EE6F4C91F6}" type="pres">
      <dgm:prSet presAssocID="{CBB12F1C-77E6-4655-8385-F76F932A78E9}" presName="parTxOnly" presStyleLbl="node1" presStyleIdx="3" presStyleCnt="12">
        <dgm:presLayoutVars>
          <dgm:chMax val="0"/>
          <dgm:chPref val="0"/>
          <dgm:bulletEnabled val="1"/>
        </dgm:presLayoutVars>
      </dgm:prSet>
      <dgm:spPr/>
    </dgm:pt>
    <dgm:pt modelId="{A06A2FB2-24DF-4678-BD2D-98CAB90B8C14}" type="pres">
      <dgm:prSet presAssocID="{7A5E29C5-BEEB-443E-9D88-CE59DE5E9BBA}" presName="parTxOnlySpace" presStyleCnt="0"/>
      <dgm:spPr/>
    </dgm:pt>
    <dgm:pt modelId="{21D0ACF8-FCE7-4FE8-9605-88785CD631B9}" type="pres">
      <dgm:prSet presAssocID="{21E819F4-D2D7-405D-AEC5-0B10CFBE64F4}" presName="parTxOnly" presStyleLbl="node1" presStyleIdx="4" presStyleCnt="12">
        <dgm:presLayoutVars>
          <dgm:chMax val="0"/>
          <dgm:chPref val="0"/>
          <dgm:bulletEnabled val="1"/>
        </dgm:presLayoutVars>
      </dgm:prSet>
      <dgm:spPr/>
    </dgm:pt>
    <dgm:pt modelId="{2C43340D-232D-4E44-AC9F-E142BC29CF88}" type="pres">
      <dgm:prSet presAssocID="{403577FA-4752-407C-ADE2-480AEBAC7381}" presName="parTxOnlySpace" presStyleCnt="0"/>
      <dgm:spPr/>
    </dgm:pt>
    <dgm:pt modelId="{1D63588F-69F5-4892-A35C-42696A2821C4}" type="pres">
      <dgm:prSet presAssocID="{68B28370-6A7D-4106-AB5F-CF2D805199E2}" presName="parTxOnly" presStyleLbl="node1" presStyleIdx="5" presStyleCnt="12">
        <dgm:presLayoutVars>
          <dgm:chMax val="0"/>
          <dgm:chPref val="0"/>
          <dgm:bulletEnabled val="1"/>
        </dgm:presLayoutVars>
      </dgm:prSet>
      <dgm:spPr/>
    </dgm:pt>
    <dgm:pt modelId="{03299DD4-C6CD-4467-A5C7-07ACF821B539}" type="pres">
      <dgm:prSet presAssocID="{E6A24F55-1928-48E9-AF28-068C0EE195E3}" presName="parTxOnlySpace" presStyleCnt="0"/>
      <dgm:spPr/>
    </dgm:pt>
    <dgm:pt modelId="{BC10A1B7-AD8B-4EF0-92B1-B8B1BA72E010}" type="pres">
      <dgm:prSet presAssocID="{B0C960A2-8EEB-4F9A-885B-469A9BBD0B42}" presName="parTxOnly" presStyleLbl="node1" presStyleIdx="6" presStyleCnt="12">
        <dgm:presLayoutVars>
          <dgm:chMax val="0"/>
          <dgm:chPref val="0"/>
          <dgm:bulletEnabled val="1"/>
        </dgm:presLayoutVars>
      </dgm:prSet>
      <dgm:spPr/>
    </dgm:pt>
    <dgm:pt modelId="{27FC6F36-AF13-4C8E-8662-1114A264BA46}" type="pres">
      <dgm:prSet presAssocID="{24CF24D9-9BD9-47DE-B378-48C565898C77}" presName="parTxOnlySpace" presStyleCnt="0"/>
      <dgm:spPr/>
    </dgm:pt>
    <dgm:pt modelId="{5AEE3AE7-224B-435B-9A25-F3FEADA62407}" type="pres">
      <dgm:prSet presAssocID="{914B6B84-2867-485D-BC52-C800A62649CC}" presName="parTxOnly" presStyleLbl="node1" presStyleIdx="7" presStyleCnt="12">
        <dgm:presLayoutVars>
          <dgm:chMax val="0"/>
          <dgm:chPref val="0"/>
          <dgm:bulletEnabled val="1"/>
        </dgm:presLayoutVars>
      </dgm:prSet>
      <dgm:spPr/>
    </dgm:pt>
    <dgm:pt modelId="{CB8C8A85-C8FE-4767-B9C6-536AF0E49EC8}" type="pres">
      <dgm:prSet presAssocID="{CE498FA7-EB78-4B29-9CDF-1F84223A8B3D}" presName="parTxOnlySpace" presStyleCnt="0"/>
      <dgm:spPr/>
    </dgm:pt>
    <dgm:pt modelId="{06E0E219-5F9A-4A74-AE02-BEB62A6B21C1}" type="pres">
      <dgm:prSet presAssocID="{712EE33A-1C1D-460A-83AB-13F308C432CE}" presName="parTxOnly" presStyleLbl="node1" presStyleIdx="8" presStyleCnt="12">
        <dgm:presLayoutVars>
          <dgm:chMax val="0"/>
          <dgm:chPref val="0"/>
          <dgm:bulletEnabled val="1"/>
        </dgm:presLayoutVars>
      </dgm:prSet>
      <dgm:spPr/>
    </dgm:pt>
    <dgm:pt modelId="{BBE57109-CAC9-F04E-A5C4-C81C665F8B82}" type="pres">
      <dgm:prSet presAssocID="{632AE220-C031-4311-B865-BA0D9CFC540B}" presName="parTxOnlySpace" presStyleCnt="0"/>
      <dgm:spPr/>
    </dgm:pt>
    <dgm:pt modelId="{5E855B82-B33A-1741-8D1D-816EF0EDA0EF}" type="pres">
      <dgm:prSet presAssocID="{4741920C-2550-0D4D-9528-DEE032D62271}" presName="parTxOnly" presStyleLbl="node1" presStyleIdx="9" presStyleCnt="12">
        <dgm:presLayoutVars>
          <dgm:chMax val="0"/>
          <dgm:chPref val="0"/>
          <dgm:bulletEnabled val="1"/>
        </dgm:presLayoutVars>
      </dgm:prSet>
      <dgm:spPr/>
    </dgm:pt>
    <dgm:pt modelId="{C4A1C5E3-BA75-F048-8F13-67CAB5ECF83F}" type="pres">
      <dgm:prSet presAssocID="{DDA67480-9C5D-3546-A487-2495267077C8}" presName="parTxOnlySpace" presStyleCnt="0"/>
      <dgm:spPr/>
    </dgm:pt>
    <dgm:pt modelId="{528729BF-ACAD-454C-A13F-C7487A5A5889}" type="pres">
      <dgm:prSet presAssocID="{1C8D81A2-97D7-4B41-A291-22DBF76278C9}" presName="parTxOnly" presStyleLbl="node1" presStyleIdx="10" presStyleCnt="12">
        <dgm:presLayoutVars>
          <dgm:chMax val="0"/>
          <dgm:chPref val="0"/>
          <dgm:bulletEnabled val="1"/>
        </dgm:presLayoutVars>
      </dgm:prSet>
      <dgm:spPr/>
    </dgm:pt>
    <dgm:pt modelId="{69D82531-EA6C-ED4B-9F63-16809CE3BAFD}" type="pres">
      <dgm:prSet presAssocID="{549B1EFF-3BA2-BA42-BFB2-A7D0B5F838AF}" presName="parTxOnlySpace" presStyleCnt="0"/>
      <dgm:spPr/>
    </dgm:pt>
    <dgm:pt modelId="{4E2797D3-933C-BE4E-9E93-E1691D94E083}" type="pres">
      <dgm:prSet presAssocID="{7C71CE32-1B8E-4449-ADDE-717484EB93E1}" presName="parTxOnly" presStyleLbl="node1" presStyleIdx="11" presStyleCnt="12">
        <dgm:presLayoutVars>
          <dgm:chMax val="0"/>
          <dgm:chPref val="0"/>
          <dgm:bulletEnabled val="1"/>
        </dgm:presLayoutVars>
      </dgm:prSet>
      <dgm:spPr/>
    </dgm:pt>
  </dgm:ptLst>
  <dgm:cxnLst>
    <dgm:cxn modelId="{0D45D000-214F-4BEC-8512-C572F887F044}" type="presOf" srcId="{21E819F4-D2D7-405D-AEC5-0B10CFBE64F4}" destId="{21D0ACF8-FCE7-4FE8-9605-88785CD631B9}" srcOrd="0" destOrd="0" presId="urn:microsoft.com/office/officeart/2005/8/layout/chevron1"/>
    <dgm:cxn modelId="{AA164115-D1DA-4AB0-93A3-EAB6605A749A}" type="presOf" srcId="{DCB9A16E-B9A3-4CF6-8566-15803EB25F25}" destId="{C0D27A7E-CEB6-4DDF-8E79-0645CCCF4DF6}" srcOrd="0" destOrd="0" presId="urn:microsoft.com/office/officeart/2005/8/layout/chevron1"/>
    <dgm:cxn modelId="{81B0011D-D523-F343-9608-4684BE129632}" srcId="{DCB9A16E-B9A3-4CF6-8566-15803EB25F25}" destId="{1C8D81A2-97D7-4B41-A291-22DBF76278C9}" srcOrd="10" destOrd="0" parTransId="{D61EB1FD-9258-7F40-B8C0-B55822F6BCBA}" sibTransId="{549B1EFF-3BA2-BA42-BFB2-A7D0B5F838AF}"/>
    <dgm:cxn modelId="{346D1B20-E78D-4490-8544-4CFCAC63C614}" srcId="{DCB9A16E-B9A3-4CF6-8566-15803EB25F25}" destId="{712EE33A-1C1D-460A-83AB-13F308C432CE}" srcOrd="8" destOrd="0" parTransId="{E332A2CA-0634-4E8B-AC08-FA104A706F1B}" sibTransId="{632AE220-C031-4311-B865-BA0D9CFC540B}"/>
    <dgm:cxn modelId="{7941012C-5C3E-8244-A2B5-B1B7FF25BCBF}" type="presOf" srcId="{1C8D81A2-97D7-4B41-A291-22DBF76278C9}" destId="{528729BF-ACAD-454C-A13F-C7487A5A5889}" srcOrd="0" destOrd="0" presId="urn:microsoft.com/office/officeart/2005/8/layout/chevron1"/>
    <dgm:cxn modelId="{CA555C2C-D787-0841-941C-0D57BA09D669}" type="presOf" srcId="{4741920C-2550-0D4D-9528-DEE032D62271}" destId="{5E855B82-B33A-1741-8D1D-816EF0EDA0EF}" srcOrd="0" destOrd="0" presId="urn:microsoft.com/office/officeart/2005/8/layout/chevron1"/>
    <dgm:cxn modelId="{9E630F2E-8F41-4D8F-92F7-57085D0E1B07}" type="presOf" srcId="{CBB12F1C-77E6-4655-8385-F76F932A78E9}" destId="{C0724536-362A-4D2F-B32C-64EE6F4C91F6}" srcOrd="0" destOrd="0" presId="urn:microsoft.com/office/officeart/2005/8/layout/chevron1"/>
    <dgm:cxn modelId="{00D42236-32CD-4B43-95AA-FAF97E5F5910}" srcId="{DCB9A16E-B9A3-4CF6-8566-15803EB25F25}" destId="{4741920C-2550-0D4D-9528-DEE032D62271}" srcOrd="9" destOrd="0" parTransId="{8E1E9451-D7C7-F048-97D2-391C56AA167F}" sibTransId="{DDA67480-9C5D-3546-A487-2495267077C8}"/>
    <dgm:cxn modelId="{FAD6553F-414B-41BA-A3C4-8DA650C6A07D}" type="presOf" srcId="{FACD7319-3CFF-49F8-BAAA-DDED96702B2A}" destId="{17788EFD-72E5-4060-87BD-8995990BF72D}" srcOrd="0" destOrd="0" presId="urn:microsoft.com/office/officeart/2005/8/layout/chevron1"/>
    <dgm:cxn modelId="{E8ED7B40-8D2A-48B7-83C7-18A107195C80}" srcId="{DCB9A16E-B9A3-4CF6-8566-15803EB25F25}" destId="{FACD7319-3CFF-49F8-BAAA-DDED96702B2A}" srcOrd="1" destOrd="0" parTransId="{7409F22C-BADC-446A-A66E-ED419242A1F0}" sibTransId="{07C08A6B-F504-4641-9128-4C2C2E32A912}"/>
    <dgm:cxn modelId="{4F44D643-4FD1-4D5C-86D3-3B5FE914E6C8}" type="presOf" srcId="{712EE33A-1C1D-460A-83AB-13F308C432CE}" destId="{06E0E219-5F9A-4A74-AE02-BEB62A6B21C1}" srcOrd="0" destOrd="0" presId="urn:microsoft.com/office/officeart/2005/8/layout/chevron1"/>
    <dgm:cxn modelId="{7C1C9A45-0FAE-324C-BB38-28BF5475FC95}" type="presOf" srcId="{7C71CE32-1B8E-4449-ADDE-717484EB93E1}" destId="{4E2797D3-933C-BE4E-9E93-E1691D94E083}" srcOrd="0" destOrd="0" presId="urn:microsoft.com/office/officeart/2005/8/layout/chevron1"/>
    <dgm:cxn modelId="{93BD1055-9DC4-49CE-B573-F6806BBD5984}" type="presOf" srcId="{B0C960A2-8EEB-4F9A-885B-469A9BBD0B42}" destId="{BC10A1B7-AD8B-4EF0-92B1-B8B1BA72E010}" srcOrd="0" destOrd="0" presId="urn:microsoft.com/office/officeart/2005/8/layout/chevron1"/>
    <dgm:cxn modelId="{18CC395A-2A62-44B9-AC18-8980DDA44AF2}" srcId="{DCB9A16E-B9A3-4CF6-8566-15803EB25F25}" destId="{B0C960A2-8EEB-4F9A-885B-469A9BBD0B42}" srcOrd="6" destOrd="0" parTransId="{39BB30C9-4A4E-48BC-A934-92A3F4B1B4E9}" sibTransId="{24CF24D9-9BD9-47DE-B378-48C565898C77}"/>
    <dgm:cxn modelId="{4C4F505A-A55A-4769-8421-A3ECD6F3337B}" type="presOf" srcId="{914B6B84-2867-485D-BC52-C800A62649CC}" destId="{5AEE3AE7-224B-435B-9A25-F3FEADA62407}" srcOrd="0" destOrd="0" presId="urn:microsoft.com/office/officeart/2005/8/layout/chevron1"/>
    <dgm:cxn modelId="{80EECA60-3423-4EDD-9ACC-7915FDE408AB}" srcId="{DCB9A16E-B9A3-4CF6-8566-15803EB25F25}" destId="{68B28370-6A7D-4106-AB5F-CF2D805199E2}" srcOrd="5" destOrd="0" parTransId="{4DA2A2B1-235B-4BF5-BF4D-B14520280D55}" sibTransId="{E6A24F55-1928-48E9-AF28-068C0EE195E3}"/>
    <dgm:cxn modelId="{A6E52C63-FAE5-4E7E-9793-CAC6E5680BC6}" type="presOf" srcId="{38EAB4F5-C16F-47A6-843F-16B4539CB1E7}" destId="{018AC230-833C-4945-A549-FCC6783AC3F1}" srcOrd="0" destOrd="0" presId="urn:microsoft.com/office/officeart/2005/8/layout/chevron1"/>
    <dgm:cxn modelId="{DFCF1181-269C-4E47-AFA1-63E59FE6F7F2}" srcId="{DCB9A16E-B9A3-4CF6-8566-15803EB25F25}" destId="{38EAB4F5-C16F-47A6-843F-16B4539CB1E7}" srcOrd="2" destOrd="0" parTransId="{4E3306BE-CAA1-46CF-BD4C-EEBA752A2F94}" sibTransId="{221AF495-79F0-4C61-80E4-171D422CEEDC}"/>
    <dgm:cxn modelId="{F8422C9B-B82D-4A7F-A514-54FE06BB4735}" srcId="{DCB9A16E-B9A3-4CF6-8566-15803EB25F25}" destId="{914B6B84-2867-485D-BC52-C800A62649CC}" srcOrd="7" destOrd="0" parTransId="{2784F36F-1F4B-4311-837C-CEAC4763FB93}" sibTransId="{CE498FA7-EB78-4B29-9CDF-1F84223A8B3D}"/>
    <dgm:cxn modelId="{76DDAEB3-59D0-485C-9C04-BB3155D51427}" type="presOf" srcId="{C866A21C-3DD8-48BD-AF91-B3BBEFCDBEA5}" destId="{7A7F6DFB-98AF-4C95-9CAE-6FC22FBAE518}" srcOrd="0" destOrd="0" presId="urn:microsoft.com/office/officeart/2005/8/layout/chevron1"/>
    <dgm:cxn modelId="{B06E05BB-42C4-4D86-BC1E-B642E3DE3BF8}" type="presOf" srcId="{68B28370-6A7D-4106-AB5F-CF2D805199E2}" destId="{1D63588F-69F5-4892-A35C-42696A2821C4}" srcOrd="0" destOrd="0" presId="urn:microsoft.com/office/officeart/2005/8/layout/chevron1"/>
    <dgm:cxn modelId="{C7D8D0E7-CCCB-4735-9401-AA14F4C0A766}" srcId="{DCB9A16E-B9A3-4CF6-8566-15803EB25F25}" destId="{C866A21C-3DD8-48BD-AF91-B3BBEFCDBEA5}" srcOrd="0" destOrd="0" parTransId="{4A947E7D-C6E7-4569-8035-7F4C008F223E}" sibTransId="{CB2487A1-37AB-45BA-89EE-4B7103604C3E}"/>
    <dgm:cxn modelId="{9307F4E9-50FF-498F-B5F5-635F9FCBB09D}" srcId="{DCB9A16E-B9A3-4CF6-8566-15803EB25F25}" destId="{21E819F4-D2D7-405D-AEC5-0B10CFBE64F4}" srcOrd="4" destOrd="0" parTransId="{5F3BC269-E57E-452D-997F-033C8C61E1EA}" sibTransId="{403577FA-4752-407C-ADE2-480AEBAC7381}"/>
    <dgm:cxn modelId="{53B451EA-8BF0-4F2D-A4E5-E998FBAEB810}" srcId="{DCB9A16E-B9A3-4CF6-8566-15803EB25F25}" destId="{CBB12F1C-77E6-4655-8385-F76F932A78E9}" srcOrd="3" destOrd="0" parTransId="{E15D508F-2071-4C3E-A10B-33B077D3500B}" sibTransId="{7A5E29C5-BEEB-443E-9D88-CE59DE5E9BBA}"/>
    <dgm:cxn modelId="{307D1DF0-2B6D-F647-A249-1A13C79FE3A9}" srcId="{DCB9A16E-B9A3-4CF6-8566-15803EB25F25}" destId="{7C71CE32-1B8E-4449-ADDE-717484EB93E1}" srcOrd="11" destOrd="0" parTransId="{26123777-E829-7145-AC06-2FF2A4F1A84D}" sibTransId="{F4F7B27B-6CBC-7D42-A444-07D1ADB946D2}"/>
    <dgm:cxn modelId="{86843268-5B21-4AB2-B74F-536F2EC69075}" type="presParOf" srcId="{C0D27A7E-CEB6-4DDF-8E79-0645CCCF4DF6}" destId="{7A7F6DFB-98AF-4C95-9CAE-6FC22FBAE518}" srcOrd="0" destOrd="0" presId="urn:microsoft.com/office/officeart/2005/8/layout/chevron1"/>
    <dgm:cxn modelId="{A5E69CA7-86D7-420B-8EE0-A1C93C19EA3E}" type="presParOf" srcId="{C0D27A7E-CEB6-4DDF-8E79-0645CCCF4DF6}" destId="{76A4D7C7-F815-40D2-996B-F59486E6653A}" srcOrd="1" destOrd="0" presId="urn:microsoft.com/office/officeart/2005/8/layout/chevron1"/>
    <dgm:cxn modelId="{09086CB3-0E9F-4336-99EF-A96125943F95}" type="presParOf" srcId="{C0D27A7E-CEB6-4DDF-8E79-0645CCCF4DF6}" destId="{17788EFD-72E5-4060-87BD-8995990BF72D}" srcOrd="2" destOrd="0" presId="urn:microsoft.com/office/officeart/2005/8/layout/chevron1"/>
    <dgm:cxn modelId="{11C7FFC0-86E1-41BF-B9A7-912F5D51DE6D}" type="presParOf" srcId="{C0D27A7E-CEB6-4DDF-8E79-0645CCCF4DF6}" destId="{177B4E01-0659-4729-9E4E-C44F9699E16D}" srcOrd="3" destOrd="0" presId="urn:microsoft.com/office/officeart/2005/8/layout/chevron1"/>
    <dgm:cxn modelId="{DCC10C5E-DF17-4A37-B43C-9241DE71C1E3}" type="presParOf" srcId="{C0D27A7E-CEB6-4DDF-8E79-0645CCCF4DF6}" destId="{018AC230-833C-4945-A549-FCC6783AC3F1}" srcOrd="4" destOrd="0" presId="urn:microsoft.com/office/officeart/2005/8/layout/chevron1"/>
    <dgm:cxn modelId="{6882B0A3-EB81-4189-90EC-FB89F0B729DD}" type="presParOf" srcId="{C0D27A7E-CEB6-4DDF-8E79-0645CCCF4DF6}" destId="{7AE2BB63-CFB9-4A9B-A7DC-C51F9E1E1608}" srcOrd="5" destOrd="0" presId="urn:microsoft.com/office/officeart/2005/8/layout/chevron1"/>
    <dgm:cxn modelId="{0667E6D5-CD78-4662-9E3F-12886B33F62C}" type="presParOf" srcId="{C0D27A7E-CEB6-4DDF-8E79-0645CCCF4DF6}" destId="{C0724536-362A-4D2F-B32C-64EE6F4C91F6}" srcOrd="6" destOrd="0" presId="urn:microsoft.com/office/officeart/2005/8/layout/chevron1"/>
    <dgm:cxn modelId="{E96566CC-63A7-4496-AB81-326CC79C2E12}" type="presParOf" srcId="{C0D27A7E-CEB6-4DDF-8E79-0645CCCF4DF6}" destId="{A06A2FB2-24DF-4678-BD2D-98CAB90B8C14}" srcOrd="7" destOrd="0" presId="urn:microsoft.com/office/officeart/2005/8/layout/chevron1"/>
    <dgm:cxn modelId="{ED13E072-92CE-4CD4-9DC6-FC52E4F94C97}" type="presParOf" srcId="{C0D27A7E-CEB6-4DDF-8E79-0645CCCF4DF6}" destId="{21D0ACF8-FCE7-4FE8-9605-88785CD631B9}" srcOrd="8" destOrd="0" presId="urn:microsoft.com/office/officeart/2005/8/layout/chevron1"/>
    <dgm:cxn modelId="{3D5F97FA-A9C8-43BE-8823-99DA187CACF4}" type="presParOf" srcId="{C0D27A7E-CEB6-4DDF-8E79-0645CCCF4DF6}" destId="{2C43340D-232D-4E44-AC9F-E142BC29CF88}" srcOrd="9" destOrd="0" presId="urn:microsoft.com/office/officeart/2005/8/layout/chevron1"/>
    <dgm:cxn modelId="{72343A71-CF78-4713-8D19-6BB9A40EC59C}" type="presParOf" srcId="{C0D27A7E-CEB6-4DDF-8E79-0645CCCF4DF6}" destId="{1D63588F-69F5-4892-A35C-42696A2821C4}" srcOrd="10" destOrd="0" presId="urn:microsoft.com/office/officeart/2005/8/layout/chevron1"/>
    <dgm:cxn modelId="{90721BAE-6586-46E3-B750-7EB73642ADEB}" type="presParOf" srcId="{C0D27A7E-CEB6-4DDF-8E79-0645CCCF4DF6}" destId="{03299DD4-C6CD-4467-A5C7-07ACF821B539}" srcOrd="11" destOrd="0" presId="urn:microsoft.com/office/officeart/2005/8/layout/chevron1"/>
    <dgm:cxn modelId="{94CAF041-0A41-4002-993F-D22F86971507}" type="presParOf" srcId="{C0D27A7E-CEB6-4DDF-8E79-0645CCCF4DF6}" destId="{BC10A1B7-AD8B-4EF0-92B1-B8B1BA72E010}" srcOrd="12" destOrd="0" presId="urn:microsoft.com/office/officeart/2005/8/layout/chevron1"/>
    <dgm:cxn modelId="{2D41937D-5738-41CD-8401-BCD8D68D7B2C}" type="presParOf" srcId="{C0D27A7E-CEB6-4DDF-8E79-0645CCCF4DF6}" destId="{27FC6F36-AF13-4C8E-8662-1114A264BA46}" srcOrd="13" destOrd="0" presId="urn:microsoft.com/office/officeart/2005/8/layout/chevron1"/>
    <dgm:cxn modelId="{B636C4F4-130E-4B3B-82D3-2E615F913A82}" type="presParOf" srcId="{C0D27A7E-CEB6-4DDF-8E79-0645CCCF4DF6}" destId="{5AEE3AE7-224B-435B-9A25-F3FEADA62407}" srcOrd="14" destOrd="0" presId="urn:microsoft.com/office/officeart/2005/8/layout/chevron1"/>
    <dgm:cxn modelId="{8E926D08-3F4B-4785-8CB6-405F8FE2B281}" type="presParOf" srcId="{C0D27A7E-CEB6-4DDF-8E79-0645CCCF4DF6}" destId="{CB8C8A85-C8FE-4767-B9C6-536AF0E49EC8}" srcOrd="15" destOrd="0" presId="urn:microsoft.com/office/officeart/2005/8/layout/chevron1"/>
    <dgm:cxn modelId="{5A7C005A-241C-4621-9BBA-6E049AAAEAD3}" type="presParOf" srcId="{C0D27A7E-CEB6-4DDF-8E79-0645CCCF4DF6}" destId="{06E0E219-5F9A-4A74-AE02-BEB62A6B21C1}" srcOrd="16" destOrd="0" presId="urn:microsoft.com/office/officeart/2005/8/layout/chevron1"/>
    <dgm:cxn modelId="{980BA5B3-DAB8-574F-B80E-1C0331E1BC68}" type="presParOf" srcId="{C0D27A7E-CEB6-4DDF-8E79-0645CCCF4DF6}" destId="{BBE57109-CAC9-F04E-A5C4-C81C665F8B82}" srcOrd="17" destOrd="0" presId="urn:microsoft.com/office/officeart/2005/8/layout/chevron1"/>
    <dgm:cxn modelId="{FA055F00-9B88-5C4C-8460-B7A4F8403789}" type="presParOf" srcId="{C0D27A7E-CEB6-4DDF-8E79-0645CCCF4DF6}" destId="{5E855B82-B33A-1741-8D1D-816EF0EDA0EF}" srcOrd="18" destOrd="0" presId="urn:microsoft.com/office/officeart/2005/8/layout/chevron1"/>
    <dgm:cxn modelId="{353039B3-86AE-6743-8258-BDD482E834A1}" type="presParOf" srcId="{C0D27A7E-CEB6-4DDF-8E79-0645CCCF4DF6}" destId="{C4A1C5E3-BA75-F048-8F13-67CAB5ECF83F}" srcOrd="19" destOrd="0" presId="urn:microsoft.com/office/officeart/2005/8/layout/chevron1"/>
    <dgm:cxn modelId="{D8CD2CF6-3A10-804B-8C7F-13A55E37ABF1}" type="presParOf" srcId="{C0D27A7E-CEB6-4DDF-8E79-0645CCCF4DF6}" destId="{528729BF-ACAD-454C-A13F-C7487A5A5889}" srcOrd="20" destOrd="0" presId="urn:microsoft.com/office/officeart/2005/8/layout/chevron1"/>
    <dgm:cxn modelId="{F5210213-19C7-4341-AB9D-403B2F65D2B3}" type="presParOf" srcId="{C0D27A7E-CEB6-4DDF-8E79-0645CCCF4DF6}" destId="{69D82531-EA6C-ED4B-9F63-16809CE3BAFD}" srcOrd="21" destOrd="0" presId="urn:microsoft.com/office/officeart/2005/8/layout/chevron1"/>
    <dgm:cxn modelId="{760CE1BD-077F-DE40-B725-0670AA7FF0D3}" type="presParOf" srcId="{C0D27A7E-CEB6-4DDF-8E79-0645CCCF4DF6}" destId="{4E2797D3-933C-BE4E-9E93-E1691D94E083}" srcOrd="2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F6DFB-98AF-4C95-9CAE-6FC22FBAE518}">
      <dsp:nvSpPr>
        <dsp:cNvPr id="0" name=""/>
        <dsp:cNvSpPr/>
      </dsp:nvSpPr>
      <dsp:spPr>
        <a:xfrm>
          <a:off x="3156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1</a:t>
          </a:r>
        </a:p>
      </dsp:txBody>
      <dsp:txXfrm>
        <a:off x="135437" y="0"/>
        <a:ext cx="512608" cy="264561"/>
      </dsp:txXfrm>
    </dsp:sp>
    <dsp:sp modelId="{17788EFD-72E5-4060-87BD-8995990BF72D}">
      <dsp:nvSpPr>
        <dsp:cNvPr id="0" name=""/>
        <dsp:cNvSpPr/>
      </dsp:nvSpPr>
      <dsp:spPr>
        <a:xfrm>
          <a:off x="702608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2</a:t>
          </a:r>
        </a:p>
      </dsp:txBody>
      <dsp:txXfrm>
        <a:off x="834889" y="0"/>
        <a:ext cx="512608" cy="264561"/>
      </dsp:txXfrm>
    </dsp:sp>
    <dsp:sp modelId="{018AC230-833C-4945-A549-FCC6783AC3F1}">
      <dsp:nvSpPr>
        <dsp:cNvPr id="0" name=""/>
        <dsp:cNvSpPr/>
      </dsp:nvSpPr>
      <dsp:spPr>
        <a:xfrm>
          <a:off x="1402061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>
              <a:solidFill>
                <a:schemeClr val="bg1"/>
              </a:solidFill>
            </a:rPr>
            <a:t>Month 3</a:t>
          </a:r>
        </a:p>
      </dsp:txBody>
      <dsp:txXfrm>
        <a:off x="1534342" y="0"/>
        <a:ext cx="512608" cy="264561"/>
      </dsp:txXfrm>
    </dsp:sp>
    <dsp:sp modelId="{C0724536-362A-4D2F-B32C-64EE6F4C91F6}">
      <dsp:nvSpPr>
        <dsp:cNvPr id="0" name=""/>
        <dsp:cNvSpPr/>
      </dsp:nvSpPr>
      <dsp:spPr>
        <a:xfrm>
          <a:off x="2101513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4</a:t>
          </a:r>
        </a:p>
      </dsp:txBody>
      <dsp:txXfrm>
        <a:off x="2233794" y="0"/>
        <a:ext cx="512608" cy="264561"/>
      </dsp:txXfrm>
    </dsp:sp>
    <dsp:sp modelId="{21D0ACF8-FCE7-4FE8-9605-88785CD631B9}">
      <dsp:nvSpPr>
        <dsp:cNvPr id="0" name=""/>
        <dsp:cNvSpPr/>
      </dsp:nvSpPr>
      <dsp:spPr>
        <a:xfrm>
          <a:off x="2800966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Month 5</a:t>
          </a:r>
        </a:p>
      </dsp:txBody>
      <dsp:txXfrm>
        <a:off x="2933247" y="0"/>
        <a:ext cx="512608" cy="264561"/>
      </dsp:txXfrm>
    </dsp:sp>
    <dsp:sp modelId="{1D63588F-69F5-4892-A35C-42696A2821C4}">
      <dsp:nvSpPr>
        <dsp:cNvPr id="0" name=""/>
        <dsp:cNvSpPr/>
      </dsp:nvSpPr>
      <dsp:spPr>
        <a:xfrm>
          <a:off x="3500418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6</a:t>
          </a:r>
        </a:p>
      </dsp:txBody>
      <dsp:txXfrm>
        <a:off x="3632699" y="0"/>
        <a:ext cx="512608" cy="264561"/>
      </dsp:txXfrm>
    </dsp:sp>
    <dsp:sp modelId="{BC10A1B7-AD8B-4EF0-92B1-B8B1BA72E010}">
      <dsp:nvSpPr>
        <dsp:cNvPr id="0" name=""/>
        <dsp:cNvSpPr/>
      </dsp:nvSpPr>
      <dsp:spPr>
        <a:xfrm>
          <a:off x="4199871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7</a:t>
          </a:r>
        </a:p>
      </dsp:txBody>
      <dsp:txXfrm>
        <a:off x="4332152" y="0"/>
        <a:ext cx="512608" cy="264561"/>
      </dsp:txXfrm>
    </dsp:sp>
    <dsp:sp modelId="{5AEE3AE7-224B-435B-9A25-F3FEADA62407}">
      <dsp:nvSpPr>
        <dsp:cNvPr id="0" name=""/>
        <dsp:cNvSpPr/>
      </dsp:nvSpPr>
      <dsp:spPr>
        <a:xfrm>
          <a:off x="4899323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8</a:t>
          </a:r>
        </a:p>
      </dsp:txBody>
      <dsp:txXfrm>
        <a:off x="5031604" y="0"/>
        <a:ext cx="512608" cy="264561"/>
      </dsp:txXfrm>
    </dsp:sp>
    <dsp:sp modelId="{06E0E219-5F9A-4A74-AE02-BEB62A6B21C1}">
      <dsp:nvSpPr>
        <dsp:cNvPr id="0" name=""/>
        <dsp:cNvSpPr/>
      </dsp:nvSpPr>
      <dsp:spPr>
        <a:xfrm>
          <a:off x="5598775" y="0"/>
          <a:ext cx="777169" cy="264561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Month 9</a:t>
          </a:r>
        </a:p>
      </dsp:txBody>
      <dsp:txXfrm>
        <a:off x="5731056" y="0"/>
        <a:ext cx="512608" cy="264561"/>
      </dsp:txXfrm>
    </dsp:sp>
    <dsp:sp modelId="{5E855B82-B33A-1741-8D1D-816EF0EDA0EF}">
      <dsp:nvSpPr>
        <dsp:cNvPr id="0" name=""/>
        <dsp:cNvSpPr/>
      </dsp:nvSpPr>
      <dsp:spPr>
        <a:xfrm>
          <a:off x="6298228" y="0"/>
          <a:ext cx="777169" cy="264561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Month 10</a:t>
          </a:r>
        </a:p>
      </dsp:txBody>
      <dsp:txXfrm>
        <a:off x="6430509" y="0"/>
        <a:ext cx="512608" cy="264561"/>
      </dsp:txXfrm>
    </dsp:sp>
    <dsp:sp modelId="{528729BF-ACAD-454C-A13F-C7487A5A5889}">
      <dsp:nvSpPr>
        <dsp:cNvPr id="0" name=""/>
        <dsp:cNvSpPr/>
      </dsp:nvSpPr>
      <dsp:spPr>
        <a:xfrm>
          <a:off x="6997680" y="0"/>
          <a:ext cx="777169" cy="264561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Month 11</a:t>
          </a:r>
        </a:p>
      </dsp:txBody>
      <dsp:txXfrm>
        <a:off x="7129961" y="0"/>
        <a:ext cx="512608" cy="264561"/>
      </dsp:txXfrm>
    </dsp:sp>
    <dsp:sp modelId="{4E2797D3-933C-BE4E-9E93-E1691D94E083}">
      <dsp:nvSpPr>
        <dsp:cNvPr id="0" name=""/>
        <dsp:cNvSpPr/>
      </dsp:nvSpPr>
      <dsp:spPr>
        <a:xfrm>
          <a:off x="7697133" y="0"/>
          <a:ext cx="777169" cy="264561"/>
        </a:xfrm>
        <a:prstGeom prst="chevron">
          <a:avLst/>
        </a:prstGeom>
        <a:solidFill>
          <a:schemeClr val="bg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Month 12</a:t>
          </a:r>
        </a:p>
      </dsp:txBody>
      <dsp:txXfrm>
        <a:off x="7829414" y="0"/>
        <a:ext cx="512608" cy="264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10/05/2023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708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sv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diagramData" Target="../diagrams/data1.xml"/><Relationship Id="rId21" Type="http://schemas.openxmlformats.org/officeDocument/2006/relationships/image" Target="../media/image46.svg"/><Relationship Id="rId7" Type="http://schemas.microsoft.com/office/2007/relationships/diagramDrawing" Target="../diagrams/drawing1.xml"/><Relationship Id="rId12" Type="http://schemas.openxmlformats.org/officeDocument/2006/relationships/image" Target="../media/image37.png"/><Relationship Id="rId17" Type="http://schemas.openxmlformats.org/officeDocument/2006/relationships/image" Target="../media/image42.svg"/><Relationship Id="rId25" Type="http://schemas.openxmlformats.org/officeDocument/2006/relationships/image" Target="../media/image5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6.svg"/><Relationship Id="rId24" Type="http://schemas.openxmlformats.org/officeDocument/2006/relationships/image" Target="../media/image49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0.svg"/><Relationship Id="rId23" Type="http://schemas.openxmlformats.org/officeDocument/2006/relationships/image" Target="../media/image48.svg"/><Relationship Id="rId28" Type="http://schemas.openxmlformats.org/officeDocument/2006/relationships/image" Target="../media/image19.png"/><Relationship Id="rId10" Type="http://schemas.openxmlformats.org/officeDocument/2006/relationships/image" Target="../media/image35.png"/><Relationship Id="rId19" Type="http://schemas.openxmlformats.org/officeDocument/2006/relationships/image" Target="../media/image44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34.sv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hyperlink" Target="https://indico.cern.ch/e/seressa2022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company/radnext/" TargetMode="External"/><Relationship Id="rId2" Type="http://schemas.openxmlformats.org/officeDocument/2006/relationships/hyperlink" Target="https://www.youtube.com/channel/UCzczzePHwAMUltySFkS70fw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WP2: Update on training activities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04171" y="1943181"/>
            <a:ext cx="5706777" cy="1133407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Ygor Aguiar (CERN)</a:t>
            </a:r>
          </a:p>
          <a:p>
            <a:endParaRPr lang="en-US" sz="6200" dirty="0"/>
          </a:p>
          <a:p>
            <a:r>
              <a:rPr lang="en-GB" sz="6200" dirty="0"/>
              <a:t>RADNEXT 2</a:t>
            </a:r>
            <a:r>
              <a:rPr lang="en-GB" sz="6200" baseline="30000" dirty="0"/>
              <a:t>nd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9-10 May 2023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https://indico.cern.ch/e/radnext-2023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992" y="3079280"/>
            <a:ext cx="4123033" cy="156188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656E-E43E-3312-164D-EEB4B6D9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MOOC: </a:t>
            </a:r>
            <a:r>
              <a:rPr lang="en-US" b="1" dirty="0" err="1"/>
              <a:t>RadiationX</a:t>
            </a:r>
            <a:endParaRPr lang="en-GB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25D40-79B8-9B32-AE12-E83D71F6B6B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228827" cy="31474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ABD7FF"/>
                </a:solidFill>
              </a:rPr>
              <a:t>Radiation Effects in Electronics: from accelerators to space</a:t>
            </a:r>
            <a:endParaRPr lang="en-GB" b="1" dirty="0">
              <a:solidFill>
                <a:srgbClr val="ABD7F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F6B07-C944-B83A-71A3-30382DA7E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20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1869D-739A-30E2-4482-B3DD0670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MOOC?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52227-35BC-F55E-8B3F-878776417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58775-6E0E-76D3-562E-1885D4867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1C8F6-BC8B-3B57-164B-223D86A34FDC}"/>
              </a:ext>
            </a:extLst>
          </p:cNvPr>
          <p:cNvSpPr txBox="1"/>
          <p:nvPr/>
        </p:nvSpPr>
        <p:spPr>
          <a:xfrm>
            <a:off x="1879351" y="1843835"/>
            <a:ext cx="55686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M</a:t>
            </a:r>
            <a:r>
              <a:rPr lang="en-GB" sz="2800" dirty="0">
                <a:solidFill>
                  <a:srgbClr val="000000"/>
                </a:solidFill>
              </a:rPr>
              <a:t>assive </a:t>
            </a:r>
            <a:r>
              <a:rPr lang="en-GB" sz="2800" b="1" dirty="0">
                <a:solidFill>
                  <a:srgbClr val="000000"/>
                </a:solidFill>
              </a:rPr>
              <a:t>O</a:t>
            </a:r>
            <a:r>
              <a:rPr lang="en-GB" sz="2800" dirty="0">
                <a:solidFill>
                  <a:srgbClr val="000000"/>
                </a:solidFill>
              </a:rPr>
              <a:t>pen </a:t>
            </a:r>
            <a:r>
              <a:rPr lang="en-GB" sz="2800" b="1" dirty="0">
                <a:solidFill>
                  <a:srgbClr val="000000"/>
                </a:solidFill>
              </a:rPr>
              <a:t>O</a:t>
            </a:r>
            <a:r>
              <a:rPr lang="en-GB" sz="2800" dirty="0">
                <a:solidFill>
                  <a:srgbClr val="000000"/>
                </a:solidFill>
              </a:rPr>
              <a:t>nline </a:t>
            </a:r>
            <a:r>
              <a:rPr lang="en-GB" sz="2800" b="1" dirty="0">
                <a:solidFill>
                  <a:srgbClr val="000000"/>
                </a:solidFill>
              </a:rPr>
              <a:t>C</a:t>
            </a:r>
            <a:r>
              <a:rPr lang="en-GB" sz="2800" dirty="0">
                <a:solidFill>
                  <a:srgbClr val="000000"/>
                </a:solidFill>
              </a:rPr>
              <a:t>ourse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1E0E34-7C31-C0F4-0AF3-60EDE23CD03F}"/>
              </a:ext>
            </a:extLst>
          </p:cNvPr>
          <p:cNvCxnSpPr/>
          <p:nvPr/>
        </p:nvCxnSpPr>
        <p:spPr>
          <a:xfrm>
            <a:off x="4403095" y="2367055"/>
            <a:ext cx="2185416" cy="0"/>
          </a:xfrm>
          <a:prstGeom prst="line">
            <a:avLst/>
          </a:prstGeom>
          <a:ln w="2857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B4D714F-38A9-B738-81DC-9D6D52193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026" y="2960477"/>
            <a:ext cx="2980534" cy="63006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1400" dirty="0">
                <a:solidFill>
                  <a:srgbClr val="000000"/>
                </a:solidFill>
              </a:rPr>
              <a:t>Web-based course using online platforms such </a:t>
            </a:r>
            <a:r>
              <a:rPr lang="en-GB" sz="1400" b="1" dirty="0">
                <a:solidFill>
                  <a:srgbClr val="000000"/>
                </a:solidFill>
              </a:rPr>
              <a:t>EdX</a:t>
            </a:r>
            <a:r>
              <a:rPr lang="en-GB" sz="1400" dirty="0">
                <a:solidFill>
                  <a:srgbClr val="000000"/>
                </a:solidFill>
              </a:rPr>
              <a:t>, </a:t>
            </a:r>
            <a:r>
              <a:rPr lang="en-GB" sz="1400" b="1" dirty="0">
                <a:solidFill>
                  <a:srgbClr val="000000"/>
                </a:solidFill>
              </a:rPr>
              <a:t>Coursera</a:t>
            </a:r>
            <a:r>
              <a:rPr lang="en-GB" sz="1400" dirty="0">
                <a:solidFill>
                  <a:srgbClr val="000000"/>
                </a:solidFill>
              </a:rPr>
              <a:t>, …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B88347B-1940-3FBE-2ED1-1E881495557B}"/>
              </a:ext>
            </a:extLst>
          </p:cNvPr>
          <p:cNvCxnSpPr>
            <a:cxnSpLocks/>
          </p:cNvCxnSpPr>
          <p:nvPr/>
        </p:nvCxnSpPr>
        <p:spPr>
          <a:xfrm>
            <a:off x="5495803" y="2419519"/>
            <a:ext cx="580644" cy="540957"/>
          </a:xfrm>
          <a:prstGeom prst="straightConnector1">
            <a:avLst/>
          </a:prstGeom>
          <a:ln w="28575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F5FB5CC-43C1-F23A-2F62-E32F69EAA13D}"/>
              </a:ext>
            </a:extLst>
          </p:cNvPr>
          <p:cNvCxnSpPr>
            <a:cxnSpLocks/>
          </p:cNvCxnSpPr>
          <p:nvPr/>
        </p:nvCxnSpPr>
        <p:spPr>
          <a:xfrm>
            <a:off x="3384968" y="2367055"/>
            <a:ext cx="899255" cy="0"/>
          </a:xfrm>
          <a:prstGeom prst="line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F795B32-1EB1-FC09-B53F-A3DE0A21D8A4}"/>
              </a:ext>
            </a:extLst>
          </p:cNvPr>
          <p:cNvCxnSpPr>
            <a:cxnSpLocks/>
          </p:cNvCxnSpPr>
          <p:nvPr/>
        </p:nvCxnSpPr>
        <p:spPr>
          <a:xfrm>
            <a:off x="3826975" y="2419519"/>
            <a:ext cx="7620" cy="491378"/>
          </a:xfrm>
          <a:prstGeom prst="straightConnector1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C86EF4F-819C-DB8D-CD79-0651B41A736E}"/>
              </a:ext>
            </a:extLst>
          </p:cNvPr>
          <p:cNvSpPr txBox="1">
            <a:spLocks/>
          </p:cNvSpPr>
          <p:nvPr/>
        </p:nvSpPr>
        <p:spPr>
          <a:xfrm>
            <a:off x="3031447" y="2963360"/>
            <a:ext cx="1591056" cy="5232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400" dirty="0">
                <a:solidFill>
                  <a:srgbClr val="000000"/>
                </a:solidFill>
              </a:rPr>
              <a:t>For anyone and free of charge!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C3C8DC8-EBF8-1204-0BE1-827BA221D317}"/>
              </a:ext>
            </a:extLst>
          </p:cNvPr>
          <p:cNvCxnSpPr>
            <a:cxnSpLocks/>
          </p:cNvCxnSpPr>
          <p:nvPr/>
        </p:nvCxnSpPr>
        <p:spPr>
          <a:xfrm>
            <a:off x="1970791" y="2367055"/>
            <a:ext cx="1277112" cy="0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028EBFF-A7B6-73EA-8207-DCF07AA1C521}"/>
              </a:ext>
            </a:extLst>
          </p:cNvPr>
          <p:cNvCxnSpPr>
            <a:cxnSpLocks/>
          </p:cNvCxnSpPr>
          <p:nvPr/>
        </p:nvCxnSpPr>
        <p:spPr>
          <a:xfrm flipH="1">
            <a:off x="2354791" y="2407185"/>
            <a:ext cx="254556" cy="503712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66AA8F20-6532-76F7-E1DC-EBCE703FFAE0}"/>
              </a:ext>
            </a:extLst>
          </p:cNvPr>
          <p:cNvSpPr txBox="1">
            <a:spLocks/>
          </p:cNvSpPr>
          <p:nvPr/>
        </p:nvSpPr>
        <p:spPr>
          <a:xfrm>
            <a:off x="1499803" y="2960477"/>
            <a:ext cx="1591056" cy="5232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400" dirty="0">
                <a:solidFill>
                  <a:srgbClr val="000000"/>
                </a:solidFill>
              </a:rPr>
              <a:t>Thousands of students</a:t>
            </a:r>
          </a:p>
        </p:txBody>
      </p:sp>
    </p:spTree>
    <p:extLst>
      <p:ext uri="{BB962C8B-B14F-4D97-AF65-F5344CB8AC3E}">
        <p14:creationId xmlns:p14="http://schemas.microsoft.com/office/powerpoint/2010/main" val="45080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6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3E3F-850E-426C-F436-84B840FFD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RADNEXT MOOC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EFBF6-E1FC-E8DB-F031-CBB375A8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28B68-826C-0B4B-2B16-0664A3810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0D4E70-D0F8-5594-4AE3-CC076C7FE35F}"/>
              </a:ext>
            </a:extLst>
          </p:cNvPr>
          <p:cNvSpPr txBox="1">
            <a:spLocks/>
          </p:cNvSpPr>
          <p:nvPr/>
        </p:nvSpPr>
        <p:spPr>
          <a:xfrm>
            <a:off x="672860" y="1021966"/>
            <a:ext cx="7858664" cy="344945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>
                <a:solidFill>
                  <a:schemeClr val="bg1"/>
                </a:solidFill>
                <a:highlight>
                  <a:srgbClr val="000080"/>
                </a:highlight>
              </a:rPr>
              <a:t> Radiation Effects in Electronics: from Accelerators to Space</a:t>
            </a:r>
            <a:r>
              <a:rPr lang="en-GB" sz="2000" dirty="0">
                <a:solidFill>
                  <a:srgbClr val="01007F"/>
                </a:solidFill>
                <a:highlight>
                  <a:srgbClr val="000080"/>
                </a:highlight>
              </a:rPr>
              <a:t>.</a:t>
            </a:r>
          </a:p>
          <a:p>
            <a:pPr marL="321945" indent="-285750">
              <a:buFont typeface="Wingdings" pitchFamily="2" charset="2"/>
              <a:buChar char="q"/>
            </a:pPr>
            <a:endParaRPr lang="en-GB" dirty="0">
              <a:solidFill>
                <a:srgbClr val="000000"/>
              </a:solidFill>
            </a:endParaRPr>
          </a:p>
          <a:p>
            <a:pPr marL="321945" indent="-285750">
              <a:buFont typeface="Wingdings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</a:rPr>
              <a:t>Very first MOOC on the topic</a:t>
            </a:r>
          </a:p>
          <a:p>
            <a:pPr marL="321945" indent="-285750">
              <a:buFont typeface="Wingdings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</a:rPr>
              <a:t>Duration: 5 weeks (</a:t>
            </a:r>
            <a:r>
              <a:rPr lang="en-GB" sz="1400" i="1" dirty="0">
                <a:solidFill>
                  <a:srgbClr val="000000"/>
                </a:solidFill>
              </a:rPr>
              <a:t>self-paced</a:t>
            </a:r>
            <a:r>
              <a:rPr lang="en-GB" sz="1400" dirty="0">
                <a:solidFill>
                  <a:srgbClr val="000000"/>
                </a:solidFill>
              </a:rPr>
              <a:t>), 5-7 hours per week</a:t>
            </a:r>
          </a:p>
          <a:p>
            <a:pPr marL="321945" indent="-285750">
              <a:buFont typeface="Wingdings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</a:rPr>
              <a:t>Target audience: undergraduate and graduate students in Physics or Engineering</a:t>
            </a:r>
          </a:p>
          <a:p>
            <a:pPr marL="321945" indent="-285750">
              <a:buFont typeface="Wingdings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</a:rPr>
              <a:t>Expected launch date: </a:t>
            </a:r>
            <a:r>
              <a:rPr lang="en-GB" sz="1400" dirty="0">
                <a:solidFill>
                  <a:srgbClr val="C00000"/>
                </a:solidFill>
              </a:rPr>
              <a:t>03/2024</a:t>
            </a:r>
            <a:endParaRPr lang="en-GB" sz="1400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GB" sz="1400" dirty="0">
              <a:solidFill>
                <a:srgbClr val="000000"/>
              </a:solidFill>
            </a:endParaRPr>
          </a:p>
          <a:p>
            <a:pPr marL="271463" indent="-234950">
              <a:buFont typeface="Wingdings" pitchFamily="2" charset="2"/>
              <a:buChar char="q"/>
            </a:pPr>
            <a:r>
              <a:rPr lang="en-GB" sz="1400" dirty="0">
                <a:solidFill>
                  <a:srgbClr val="000000"/>
                </a:solidFill>
              </a:rPr>
              <a:t>Support from </a:t>
            </a:r>
            <a:r>
              <a:rPr lang="en-GB" sz="1400" u="sng" dirty="0">
                <a:solidFill>
                  <a:srgbClr val="000000"/>
                </a:solidFill>
              </a:rPr>
              <a:t>MOOC design team </a:t>
            </a:r>
            <a:r>
              <a:rPr lang="en-GB" sz="1400" dirty="0">
                <a:solidFill>
                  <a:srgbClr val="000000"/>
                </a:solidFill>
              </a:rPr>
              <a:t>of the </a:t>
            </a:r>
            <a:r>
              <a:rPr lang="en-GB" sz="1400" b="1" dirty="0"/>
              <a:t>KU Leuven Learning Lab</a:t>
            </a:r>
          </a:p>
          <a:p>
            <a:pPr marL="715963" lvl="1" indent="-268288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</a:rPr>
              <a:t>Multimedia and design support</a:t>
            </a:r>
          </a:p>
          <a:p>
            <a:pPr marL="715963" lvl="1" indent="-268288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</a:rPr>
              <a:t>30+ MOOCs developed or in development</a:t>
            </a:r>
          </a:p>
          <a:p>
            <a:pPr marL="715963" lvl="1" indent="-268288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</a:rPr>
              <a:t>190+ countries reached</a:t>
            </a:r>
          </a:p>
          <a:p>
            <a:pPr marL="715963" lvl="1" indent="-268288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</a:rPr>
              <a:t>More than 300k enrolments</a:t>
            </a:r>
          </a:p>
          <a:p>
            <a:pPr marL="715963" lvl="1" indent="-268288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rgbClr val="000000"/>
                </a:solidFill>
              </a:rPr>
              <a:t>Average of </a:t>
            </a:r>
            <a:r>
              <a:rPr lang="en-GB" sz="1400" b="1" dirty="0">
                <a:solidFill>
                  <a:srgbClr val="000000"/>
                </a:solidFill>
              </a:rPr>
              <a:t>1000 participants per run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Afbeelding 9">
            <a:extLst>
              <a:ext uri="{FF2B5EF4-FFF2-40B4-BE49-F238E27FC236}">
                <a16:creationId xmlns:a16="http://schemas.microsoft.com/office/drawing/2014/main" id="{83CAB959-3407-0A4A-A435-BF043D423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703" y="3468890"/>
            <a:ext cx="1565034" cy="62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5F117-7CBE-9EC5-1AF7-C50ABECB0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proposed program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9423C-190C-E56C-9518-7CEADF128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73" y="870274"/>
            <a:ext cx="4773168" cy="3792132"/>
          </a:xfrm>
        </p:spPr>
        <p:txBody>
          <a:bodyPr>
            <a:noAutofit/>
          </a:bodyPr>
          <a:lstStyle/>
          <a:p>
            <a:pPr marL="207962" indent="-171450">
              <a:buFont typeface="Wingdings" pitchFamily="2" charset="2"/>
              <a:buChar char="q"/>
            </a:pPr>
            <a:r>
              <a:rPr lang="en-GB" sz="1100" u="sng" dirty="0">
                <a:solidFill>
                  <a:srgbClr val="000000"/>
                </a:solidFill>
              </a:rPr>
              <a:t>Module 1: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  <a:r>
              <a:rPr lang="en-GB" sz="1100" b="1" dirty="0">
                <a:solidFill>
                  <a:srgbClr val="000000"/>
                </a:solidFill>
              </a:rPr>
              <a:t>Radiation Environment</a:t>
            </a:r>
          </a:p>
          <a:p>
            <a:pPr marL="444500" lvl="1" indent="18097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Space radiation</a:t>
            </a:r>
          </a:p>
          <a:p>
            <a:pPr marL="444500" lvl="1" indent="18097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Atmospheric radiation</a:t>
            </a:r>
          </a:p>
          <a:p>
            <a:pPr marL="444500" lvl="1" indent="18097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Artificial radiation environment (particle accelerators...)</a:t>
            </a:r>
            <a:endParaRPr lang="en-GB" sz="1100" dirty="0">
              <a:solidFill>
                <a:srgbClr val="000000"/>
              </a:solidFill>
            </a:endParaRPr>
          </a:p>
          <a:p>
            <a:pPr marL="225425" indent="-188913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100" u="sng" dirty="0">
                <a:solidFill>
                  <a:srgbClr val="000000"/>
                </a:solidFill>
              </a:rPr>
              <a:t>Module 2: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  <a:r>
              <a:rPr lang="en-GB" sz="1100" b="1" dirty="0">
                <a:solidFill>
                  <a:srgbClr val="000000"/>
                </a:solidFill>
              </a:rPr>
              <a:t>Particle Interaction</a:t>
            </a:r>
          </a:p>
          <a:p>
            <a:pPr marL="444500" lvl="1" indent="190500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Ionization (Direct and Indirect)</a:t>
            </a:r>
          </a:p>
          <a:p>
            <a:pPr marL="444500" lvl="1" indent="190500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Displacement</a:t>
            </a:r>
          </a:p>
          <a:p>
            <a:pPr marL="444500" lvl="1" indent="190500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Modelling codes I</a:t>
            </a:r>
            <a:endParaRPr lang="en-GB" sz="1100" dirty="0">
              <a:solidFill>
                <a:srgbClr val="000000"/>
              </a:solidFill>
            </a:endParaRPr>
          </a:p>
          <a:p>
            <a:pPr marL="225425" indent="-188913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100" u="sng" dirty="0">
                <a:solidFill>
                  <a:srgbClr val="000000"/>
                </a:solidFill>
              </a:rPr>
              <a:t>Module 3: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  <a:r>
              <a:rPr lang="en-GB" sz="1100" b="1" dirty="0">
                <a:solidFill>
                  <a:srgbClr val="000000"/>
                </a:solidFill>
              </a:rPr>
              <a:t>Radiation effects on electronics</a:t>
            </a:r>
          </a:p>
          <a:p>
            <a:pPr marL="444500" lvl="1" indent="22542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SEE</a:t>
            </a:r>
          </a:p>
          <a:p>
            <a:pPr marL="444500" lvl="1" indent="22542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TID and DD</a:t>
            </a:r>
          </a:p>
          <a:p>
            <a:pPr marL="444500" lvl="1" indent="22542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Modelling codes II</a:t>
            </a:r>
          </a:p>
          <a:p>
            <a:pPr marL="225425" indent="-188913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100" u="sng" dirty="0">
                <a:solidFill>
                  <a:srgbClr val="000000"/>
                </a:solidFill>
              </a:rPr>
              <a:t>Module 4: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  <a:r>
              <a:rPr lang="en-GB" sz="1100" b="1" dirty="0">
                <a:solidFill>
                  <a:srgbClr val="000000"/>
                </a:solidFill>
              </a:rPr>
              <a:t>Mitigation techniques</a:t>
            </a:r>
          </a:p>
          <a:p>
            <a:pPr marL="444500" lvl="1" indent="22542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Hardening by Process</a:t>
            </a:r>
          </a:p>
          <a:p>
            <a:pPr marL="444500" lvl="1" indent="22542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Hardening by Design</a:t>
            </a:r>
          </a:p>
          <a:p>
            <a:pPr marL="225425" indent="-188913">
              <a:lnSpc>
                <a:spcPct val="150000"/>
              </a:lnSpc>
              <a:buFont typeface="Wingdings" pitchFamily="2" charset="2"/>
              <a:buChar char="q"/>
            </a:pPr>
            <a:r>
              <a:rPr lang="en-GB" sz="1100" u="sng" dirty="0">
                <a:solidFill>
                  <a:srgbClr val="000000"/>
                </a:solidFill>
              </a:rPr>
              <a:t>Module 5: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  <a:r>
              <a:rPr lang="en-GB" sz="1100" b="1" dirty="0">
                <a:solidFill>
                  <a:srgbClr val="000000"/>
                </a:solidFill>
              </a:rPr>
              <a:t>Testing methodologies</a:t>
            </a:r>
          </a:p>
          <a:p>
            <a:pPr marL="444500" lvl="1" indent="18097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European Standards for Space Missions</a:t>
            </a:r>
          </a:p>
          <a:p>
            <a:pPr marL="444500" lvl="1" indent="180975">
              <a:buFont typeface="Courier New" panose="02070309020205020404" pitchFamily="49" charset="0"/>
              <a:buChar char="o"/>
            </a:pPr>
            <a:r>
              <a:rPr lang="en-GB" sz="1000" dirty="0">
                <a:solidFill>
                  <a:srgbClr val="000000"/>
                </a:solidFill>
              </a:rPr>
              <a:t>Guideline of best practices beyond standards</a:t>
            </a:r>
          </a:p>
          <a:p>
            <a:pPr marL="361950" indent="-325438">
              <a:buFont typeface="Wingdings" pitchFamily="2" charset="2"/>
              <a:buChar char="q"/>
            </a:pP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5CED37-3F00-D20D-07D2-A29FBAB46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6A152-4305-6CA9-EC2A-2E319056E5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9" name="Picture 1" descr="page29image52187824">
            <a:extLst>
              <a:ext uri="{FF2B5EF4-FFF2-40B4-BE49-F238E27FC236}">
                <a16:creationId xmlns:a16="http://schemas.microsoft.com/office/drawing/2014/main" id="{AE2A3740-7BC7-B289-B4C4-DB4372E69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205" y="234556"/>
            <a:ext cx="1588302" cy="172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3340FFB-2FE5-D6B3-583E-E41F406941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822" t="15762" b="14542"/>
          <a:stretch/>
        </p:blipFill>
        <p:spPr>
          <a:xfrm>
            <a:off x="4756009" y="1948880"/>
            <a:ext cx="783527" cy="12525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D93F4B-45BB-1CE9-B5AD-AD1A50DCBD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887" y="2093201"/>
            <a:ext cx="984978" cy="1197644"/>
          </a:xfrm>
          <a:prstGeom prst="rect">
            <a:avLst/>
          </a:prstGeom>
        </p:spPr>
      </p:pic>
      <p:pic>
        <p:nvPicPr>
          <p:cNvPr id="13" name="Image 14">
            <a:extLst>
              <a:ext uri="{FF2B5EF4-FFF2-40B4-BE49-F238E27FC236}">
                <a16:creationId xmlns:a16="http://schemas.microsoft.com/office/drawing/2014/main" id="{6CA49F84-E0C4-A5AB-8932-76612EFEC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160" y="3382554"/>
            <a:ext cx="2081492" cy="126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s://lh3.googleusercontent.com/BE2hpG8HlMKpingRULEAeS8v8mO4YW6W8ywQLgxZ4J0ysVXdHo3mod-azV4rsios4mz4pu4EkOzEo0ZrXCkOXWsH_Um831FDqRTZT8Tr8uhBNm1T8BotCTczPvryoKZLInaeTEablg">
            <a:extLst>
              <a:ext uri="{FF2B5EF4-FFF2-40B4-BE49-F238E27FC236}">
                <a16:creationId xmlns:a16="http://schemas.microsoft.com/office/drawing/2014/main" id="{2E5911C5-1C9A-DAF7-EDEF-EEBC4D6E2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" t="11302" r="2644" b="7230"/>
          <a:stretch>
            <a:fillRect/>
          </a:stretch>
        </p:blipFill>
        <p:spPr bwMode="auto">
          <a:xfrm>
            <a:off x="5045726" y="798157"/>
            <a:ext cx="2050026" cy="104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3F2116-407D-2A95-7966-604626CEF8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0061"/>
          <a:stretch/>
        </p:blipFill>
        <p:spPr>
          <a:xfrm>
            <a:off x="5961791" y="1948880"/>
            <a:ext cx="1636869" cy="1353142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EA881F37-B6FF-EE8E-E595-44223CFEB2E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548" t="22372" b="15517"/>
          <a:stretch/>
        </p:blipFill>
        <p:spPr>
          <a:xfrm>
            <a:off x="7204402" y="3382554"/>
            <a:ext cx="1340336" cy="12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A17DA-843E-6BAF-098C-A429CC1EB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D9580-1F5F-3159-F95A-99A18A486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51BB4-51D5-1477-17F9-479FA1B08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28" name="Afbeelding 9">
            <a:extLst>
              <a:ext uri="{FF2B5EF4-FFF2-40B4-BE49-F238E27FC236}">
                <a16:creationId xmlns:a16="http://schemas.microsoft.com/office/drawing/2014/main" id="{466DD40D-27A2-5396-9B0E-2EE14DA35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904" y="3710430"/>
            <a:ext cx="1565034" cy="6231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CB14DDD-8B7D-8356-80AB-CC1C7F3DD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28" y="1205794"/>
            <a:ext cx="7772400" cy="23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14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CFAF1-D120-B21E-85EF-30A7F858B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EdX platform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6556A-D879-0F3F-F66F-FD44108417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1A265-EA7B-EA1F-FEA1-485AB8A87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C981B4-E24E-BD87-C946-53898D8AD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904" y="768309"/>
            <a:ext cx="5463073" cy="3348058"/>
          </a:xfrm>
          <a:prstGeom prst="roundRect">
            <a:avLst>
              <a:gd name="adj" fmla="val 1266"/>
            </a:avLst>
          </a:prstGeo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A50D85-4033-F8E9-2568-3E51B301314D}"/>
              </a:ext>
            </a:extLst>
          </p:cNvPr>
          <p:cNvSpPr txBox="1"/>
          <p:nvPr/>
        </p:nvSpPr>
        <p:spPr>
          <a:xfrm>
            <a:off x="387767" y="1424495"/>
            <a:ext cx="302062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Launched in 2012 by </a:t>
            </a:r>
            <a:r>
              <a:rPr lang="en-GB" sz="1100" b="1" dirty="0">
                <a:solidFill>
                  <a:srgbClr val="000000"/>
                </a:solidFill>
              </a:rPr>
              <a:t>Harvard</a:t>
            </a:r>
            <a:r>
              <a:rPr lang="en-GB" sz="1100" dirty="0">
                <a:solidFill>
                  <a:srgbClr val="000000"/>
                </a:solidFill>
              </a:rPr>
              <a:t> and </a:t>
            </a:r>
            <a:r>
              <a:rPr lang="en-GB" sz="1100" b="1" dirty="0">
                <a:solidFill>
                  <a:srgbClr val="000000"/>
                </a:solidFill>
              </a:rPr>
              <a:t>MIT</a:t>
            </a:r>
          </a:p>
          <a:p>
            <a:pPr>
              <a:buClr>
                <a:schemeClr val="tx2"/>
              </a:buClr>
            </a:pPr>
            <a:endParaRPr lang="en-GB" sz="11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Several universities with proven reputation (MIT, Harvard, Berkeley, …)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endParaRPr lang="en-GB" sz="11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4000+ courses and more than 110 million enrolments to this date</a:t>
            </a: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endParaRPr lang="en-GB" sz="11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Two training modalities: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Audit track (</a:t>
            </a:r>
            <a:r>
              <a:rPr lang="en-GB" sz="1100" i="1" dirty="0">
                <a:solidFill>
                  <a:srgbClr val="000000"/>
                </a:solidFill>
              </a:rPr>
              <a:t>Free</a:t>
            </a:r>
            <a:r>
              <a:rPr lang="en-GB" sz="1100" dirty="0">
                <a:solidFill>
                  <a:srgbClr val="000000"/>
                </a:solidFill>
              </a:rPr>
              <a:t>)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100" dirty="0">
                <a:solidFill>
                  <a:srgbClr val="000000"/>
                </a:solidFill>
              </a:rPr>
              <a:t>Verified track (</a:t>
            </a:r>
            <a:r>
              <a:rPr lang="en-GB" sz="1100" i="1" dirty="0">
                <a:solidFill>
                  <a:srgbClr val="000000"/>
                </a:solidFill>
              </a:rPr>
              <a:t>Paid</a:t>
            </a:r>
            <a:r>
              <a:rPr lang="en-GB" sz="1100" dirty="0">
                <a:solidFill>
                  <a:srgbClr val="000000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620470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D4B44-EBA4-13B1-30CA-5B4D50E56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MOOC Example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FAE82-98E0-FB85-6C35-4A8569D86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EA44F-E188-52F0-FB1B-D00792149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62B3A2-CD4A-4769-262E-AA79F75C4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40" y="985785"/>
            <a:ext cx="5980176" cy="3676145"/>
          </a:xfrm>
          <a:prstGeom prst="roundRect">
            <a:avLst>
              <a:gd name="adj" fmla="val 1548"/>
            </a:avLst>
          </a:prstGeo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2352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7412E-C578-8441-61BF-0868BEF76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material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7C4FA-625E-2894-AFAD-A785683D8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84126-A13A-D151-6847-6CCAB177D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1855D1-32E1-1FA4-0FF9-8B54EB6545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45"/>
          <a:stretch/>
        </p:blipFill>
        <p:spPr>
          <a:xfrm>
            <a:off x="2909478" y="880452"/>
            <a:ext cx="5966600" cy="3627540"/>
          </a:xfrm>
          <a:prstGeom prst="roundRect">
            <a:avLst>
              <a:gd name="adj" fmla="val 1671"/>
            </a:avLst>
          </a:prstGeom>
          <a:effectLst>
            <a:outerShdw blurRad="50800" dist="38100" dir="5400000" algn="t" rotWithShape="0">
              <a:prstClr val="black">
                <a:alpha val="19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05F6D8-E820-288C-B39D-5C2A9B4BA340}"/>
              </a:ext>
            </a:extLst>
          </p:cNvPr>
          <p:cNvSpPr txBox="1"/>
          <p:nvPr/>
        </p:nvSpPr>
        <p:spPr>
          <a:xfrm>
            <a:off x="313235" y="1509226"/>
            <a:ext cx="2656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Several types of content:</a:t>
            </a:r>
          </a:p>
          <a:p>
            <a:endParaRPr lang="en-GB" sz="12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200" b="1" dirty="0">
                <a:solidFill>
                  <a:srgbClr val="000000"/>
                </a:solidFill>
              </a:rPr>
              <a:t>Video lectures</a:t>
            </a:r>
          </a:p>
          <a:p>
            <a:pPr marL="446088" lvl="1" indent="-173038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100" dirty="0">
                <a:solidFill>
                  <a:srgbClr val="000000"/>
                </a:solidFill>
              </a:rPr>
              <a:t>Screencast and talking head</a:t>
            </a:r>
          </a:p>
          <a:p>
            <a:pPr marL="446088" lvl="1" indent="-173038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100" dirty="0">
                <a:solidFill>
                  <a:srgbClr val="000000"/>
                </a:solidFill>
              </a:rPr>
              <a:t>Short videos up to 7min max</a:t>
            </a:r>
          </a:p>
          <a:p>
            <a:pPr marL="446088" lvl="1" indent="-173038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en-GB" sz="11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200" b="1" dirty="0">
                <a:solidFill>
                  <a:srgbClr val="000000"/>
                </a:solidFill>
              </a:rPr>
              <a:t>Interactive quizzes</a:t>
            </a:r>
          </a:p>
          <a:p>
            <a:pPr marL="446088" lvl="1" indent="-173038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100" dirty="0">
                <a:solidFill>
                  <a:srgbClr val="000000"/>
                </a:solidFill>
              </a:rPr>
              <a:t>Multi-select, drag and drop, word cloud, text input…</a:t>
            </a:r>
          </a:p>
          <a:p>
            <a:pPr marL="446088" lvl="1" indent="-173038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en-GB" sz="1100" dirty="0">
              <a:solidFill>
                <a:srgbClr val="000000"/>
              </a:solidFill>
            </a:endParaRPr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q"/>
            </a:pPr>
            <a:r>
              <a:rPr lang="en-GB" sz="1200" b="1" dirty="0">
                <a:solidFill>
                  <a:srgbClr val="000000"/>
                </a:solidFill>
              </a:rPr>
              <a:t>Discussion forums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0A796D-2967-1B73-1403-FAE4C2EBCBB5}"/>
              </a:ext>
            </a:extLst>
          </p:cNvPr>
          <p:cNvSpPr/>
          <p:nvPr/>
        </p:nvSpPr>
        <p:spPr>
          <a:xfrm>
            <a:off x="3211736" y="1745673"/>
            <a:ext cx="1254466" cy="136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DB22A5-E374-6DBE-BFE5-AD9DFBD37EE8}"/>
              </a:ext>
            </a:extLst>
          </p:cNvPr>
          <p:cNvSpPr/>
          <p:nvPr/>
        </p:nvSpPr>
        <p:spPr>
          <a:xfrm>
            <a:off x="3749543" y="1928301"/>
            <a:ext cx="4842793" cy="2481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F1A14B-8F07-53AC-F6A9-F4C65DB9EF61}"/>
              </a:ext>
            </a:extLst>
          </p:cNvPr>
          <p:cNvSpPr txBox="1"/>
          <p:nvPr/>
        </p:nvSpPr>
        <p:spPr>
          <a:xfrm>
            <a:off x="4451088" y="1700331"/>
            <a:ext cx="954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C00000"/>
                </a:solidFill>
              </a:rPr>
              <a:t>Module / Section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84706C-0CB1-FF7B-065A-75203809452B}"/>
              </a:ext>
            </a:extLst>
          </p:cNvPr>
          <p:cNvSpPr txBox="1"/>
          <p:nvPr/>
        </p:nvSpPr>
        <p:spPr>
          <a:xfrm>
            <a:off x="5601015" y="1701590"/>
            <a:ext cx="9813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C00000"/>
                </a:solidFill>
              </a:rPr>
              <a:t>Learning Material</a:t>
            </a:r>
          </a:p>
        </p:txBody>
      </p:sp>
    </p:spTree>
    <p:extLst>
      <p:ext uri="{BB962C8B-B14F-4D97-AF65-F5344CB8AC3E}">
        <p14:creationId xmlns:p14="http://schemas.microsoft.com/office/powerpoint/2010/main" val="36327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10" grpId="0"/>
      <p:bldP spid="10" grpId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DD48-68F2-CA7E-68CE-5BBBF01B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material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51F56-84BC-A465-1895-A764891E1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1E5D9-B35B-13EF-FB98-718E22905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0B508C-8893-4183-C0A6-EC2CA09BAF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6"/>
          <a:stretch/>
        </p:blipFill>
        <p:spPr>
          <a:xfrm>
            <a:off x="342114" y="905772"/>
            <a:ext cx="3899131" cy="2376133"/>
          </a:xfrm>
          <a:prstGeom prst="roundRect">
            <a:avLst>
              <a:gd name="adj" fmla="val 1245"/>
            </a:avLst>
          </a:prstGeom>
          <a:effectLst>
            <a:outerShdw blurRad="50800" dist="38100" dir="5400000" algn="t" rotWithShape="0">
              <a:prstClr val="black">
                <a:alpha val="1967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C72018-6E6A-84B6-D913-AE04CD551B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17"/>
          <a:stretch/>
        </p:blipFill>
        <p:spPr>
          <a:xfrm>
            <a:off x="4477823" y="1768414"/>
            <a:ext cx="4450517" cy="2662909"/>
          </a:xfrm>
          <a:prstGeom prst="roundRect">
            <a:avLst>
              <a:gd name="adj" fmla="val 1271"/>
            </a:avLst>
          </a:prstGeom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B6666D-9BCE-4607-F0D8-F1625375B09E}"/>
              </a:ext>
            </a:extLst>
          </p:cNvPr>
          <p:cNvSpPr txBox="1"/>
          <p:nvPr/>
        </p:nvSpPr>
        <p:spPr>
          <a:xfrm>
            <a:off x="1992702" y="3278039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Quiz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997E43-FCEF-67E3-C293-859A3D4CD2F2}"/>
              </a:ext>
            </a:extLst>
          </p:cNvPr>
          <p:cNvSpPr txBox="1"/>
          <p:nvPr/>
        </p:nvSpPr>
        <p:spPr>
          <a:xfrm>
            <a:off x="5923472" y="1429109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Discussion Forum</a:t>
            </a:r>
          </a:p>
        </p:txBody>
      </p:sp>
    </p:spTree>
    <p:extLst>
      <p:ext uri="{BB962C8B-B14F-4D97-AF65-F5344CB8AC3E}">
        <p14:creationId xmlns:p14="http://schemas.microsoft.com/office/powerpoint/2010/main" val="3449264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40582-82F2-9340-BD42-5DFFB5CA6D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0256" y="5882910"/>
            <a:ext cx="720000" cy="97509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0A227C-E362-AB4C-A145-DED661ECFF7F}" type="datetime1">
              <a:rPr lang="nl-BE" smtClean="0"/>
              <a:pPr/>
              <a:t>10/05/2023</a:t>
            </a:fld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7CA7E-E408-7643-928E-63343EE6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6256" y="5882910"/>
            <a:ext cx="648000" cy="97509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297500-7527-634B-90F4-69D0994C32B4}" type="slidenum">
              <a:rPr lang="nl-NL" smtClean="0"/>
              <a:pPr/>
              <a:t>19</a:t>
            </a:fld>
            <a:endParaRPr lang="nl-NL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75A7293-F220-2245-BC54-7CF638360B11}"/>
              </a:ext>
            </a:extLst>
          </p:cNvPr>
          <p:cNvGrpSpPr/>
          <p:nvPr/>
        </p:nvGrpSpPr>
        <p:grpSpPr>
          <a:xfrm>
            <a:off x="1337551" y="156418"/>
            <a:ext cx="7459493" cy="4863003"/>
            <a:chOff x="1783401" y="233957"/>
            <a:chExt cx="9945991" cy="648400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07491CD-EB38-8741-A1D6-38E565DD92D8}"/>
                </a:ext>
              </a:extLst>
            </p:cNvPr>
            <p:cNvCxnSpPr/>
            <p:nvPr/>
          </p:nvCxnSpPr>
          <p:spPr>
            <a:xfrm>
              <a:off x="5513148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22B3824-5250-E742-9E4C-F8BBDFD1ACED}"/>
                </a:ext>
              </a:extLst>
            </p:cNvPr>
            <p:cNvCxnSpPr/>
            <p:nvPr/>
          </p:nvCxnSpPr>
          <p:spPr>
            <a:xfrm>
              <a:off x="4269899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1080E1-E257-B947-BCF4-AE4C85886E7D}"/>
                </a:ext>
              </a:extLst>
            </p:cNvPr>
            <p:cNvCxnSpPr/>
            <p:nvPr/>
          </p:nvCxnSpPr>
          <p:spPr>
            <a:xfrm>
              <a:off x="10486144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C49864-D6C4-E340-8490-47A1AF7B7E80}"/>
                </a:ext>
              </a:extLst>
            </p:cNvPr>
            <p:cNvCxnSpPr/>
            <p:nvPr/>
          </p:nvCxnSpPr>
          <p:spPr>
            <a:xfrm>
              <a:off x="6756397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877BC1B-487A-6541-88E0-5664F867528F}"/>
                </a:ext>
              </a:extLst>
            </p:cNvPr>
            <p:cNvCxnSpPr/>
            <p:nvPr/>
          </p:nvCxnSpPr>
          <p:spPr>
            <a:xfrm>
              <a:off x="11729392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786C434-F32D-1D4C-A8C1-68FC6CC69DDF}"/>
                </a:ext>
              </a:extLst>
            </p:cNvPr>
            <p:cNvCxnSpPr/>
            <p:nvPr/>
          </p:nvCxnSpPr>
          <p:spPr>
            <a:xfrm>
              <a:off x="9242895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26ECE1B-B9A7-2040-A494-0CD2913C799D}"/>
                </a:ext>
              </a:extLst>
            </p:cNvPr>
            <p:cNvCxnSpPr/>
            <p:nvPr/>
          </p:nvCxnSpPr>
          <p:spPr>
            <a:xfrm>
              <a:off x="7999646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BFD0D4-F5E9-E747-B036-833D6D688E95}"/>
                </a:ext>
              </a:extLst>
            </p:cNvPr>
            <p:cNvCxnSpPr/>
            <p:nvPr/>
          </p:nvCxnSpPr>
          <p:spPr>
            <a:xfrm>
              <a:off x="3026650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A0FE5D2-DBA5-BD4C-AAB1-9EAE8BAAB7B8}"/>
                </a:ext>
              </a:extLst>
            </p:cNvPr>
            <p:cNvCxnSpPr/>
            <p:nvPr/>
          </p:nvCxnSpPr>
          <p:spPr>
            <a:xfrm>
              <a:off x="1783401" y="233957"/>
              <a:ext cx="0" cy="6484004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43A545-75BF-464A-A3B3-6EB636BE844E}"/>
              </a:ext>
            </a:extLst>
          </p:cNvPr>
          <p:cNvCxnSpPr/>
          <p:nvPr/>
        </p:nvCxnSpPr>
        <p:spPr>
          <a:xfrm>
            <a:off x="3127316" y="280497"/>
            <a:ext cx="0" cy="4863003"/>
          </a:xfrm>
          <a:prstGeom prst="line">
            <a:avLst/>
          </a:prstGeom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70ABDD34-7FA0-5046-8F0A-7FF0195156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5198088"/>
              </p:ext>
            </p:extLst>
          </p:nvPr>
        </p:nvGraphicFramePr>
        <p:xfrm>
          <a:off x="325225" y="40933"/>
          <a:ext cx="8477459" cy="264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DE5AE483-1FC2-274A-B00C-B53F8169C20F}"/>
              </a:ext>
            </a:extLst>
          </p:cNvPr>
          <p:cNvSpPr/>
          <p:nvPr/>
        </p:nvSpPr>
        <p:spPr>
          <a:xfrm>
            <a:off x="63717" y="534395"/>
            <a:ext cx="198307" cy="125089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en-GB" sz="1200" b="1" spc="-225" dirty="0"/>
              <a:t>DESIGN</a:t>
            </a:r>
            <a:endParaRPr lang="nl-BE" sz="1200" b="1" spc="-225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3178A7-372D-FD43-BDEE-867B1074E270}"/>
              </a:ext>
            </a:extLst>
          </p:cNvPr>
          <p:cNvSpPr/>
          <p:nvPr/>
        </p:nvSpPr>
        <p:spPr>
          <a:xfrm>
            <a:off x="63717" y="2933370"/>
            <a:ext cx="196651" cy="11171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en-GB" sz="1200" b="1" spc="-225" dirty="0"/>
              <a:t>BUILD</a:t>
            </a:r>
            <a:endParaRPr lang="nl-BE" sz="1200" b="1" spc="-225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CC5C420-F09E-1D4D-A086-233767270038}"/>
              </a:ext>
            </a:extLst>
          </p:cNvPr>
          <p:cNvSpPr/>
          <p:nvPr/>
        </p:nvSpPr>
        <p:spPr>
          <a:xfrm>
            <a:off x="59484" y="4116765"/>
            <a:ext cx="200897" cy="8987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en-GB" sz="1200" b="1" spc="-225" dirty="0"/>
              <a:t>TEST</a:t>
            </a:r>
            <a:endParaRPr lang="nl-BE" sz="1200" b="1" spc="-225" dirty="0"/>
          </a:p>
        </p:txBody>
      </p:sp>
      <p:pic>
        <p:nvPicPr>
          <p:cNvPr id="54" name="Graphic 53" descr="Pencil">
            <a:extLst>
              <a:ext uri="{FF2B5EF4-FFF2-40B4-BE49-F238E27FC236}">
                <a16:creationId xmlns:a16="http://schemas.microsoft.com/office/drawing/2014/main" id="{6541C8BC-1A95-6C4E-8111-423608A6A6D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6905" y="708761"/>
            <a:ext cx="189000" cy="189000"/>
          </a:xfrm>
          <a:prstGeom prst="rect">
            <a:avLst/>
          </a:prstGeom>
        </p:spPr>
      </p:pic>
      <p:pic>
        <p:nvPicPr>
          <p:cNvPr id="55" name="Graphic 54" descr="Home">
            <a:extLst>
              <a:ext uri="{FF2B5EF4-FFF2-40B4-BE49-F238E27FC236}">
                <a16:creationId xmlns:a16="http://schemas.microsoft.com/office/drawing/2014/main" id="{3D33C7E6-7038-C843-AEAD-CD0F72406E2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31776" y="710494"/>
            <a:ext cx="189000" cy="189000"/>
          </a:xfrm>
          <a:prstGeom prst="rect">
            <a:avLst/>
          </a:prstGeom>
        </p:spPr>
      </p:pic>
      <p:pic>
        <p:nvPicPr>
          <p:cNvPr id="56" name="Graphic 55" descr="Clapper board">
            <a:extLst>
              <a:ext uri="{FF2B5EF4-FFF2-40B4-BE49-F238E27FC236}">
                <a16:creationId xmlns:a16="http://schemas.microsoft.com/office/drawing/2014/main" id="{D16AF658-C546-264C-9D7C-7900081058F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567736" y="710494"/>
            <a:ext cx="189000" cy="189000"/>
          </a:xfrm>
          <a:prstGeom prst="rect">
            <a:avLst/>
          </a:prstGeom>
        </p:spPr>
      </p:pic>
      <p:pic>
        <p:nvPicPr>
          <p:cNvPr id="71" name="Graphic 70" descr="Home">
            <a:extLst>
              <a:ext uri="{FF2B5EF4-FFF2-40B4-BE49-F238E27FC236}">
                <a16:creationId xmlns:a16="http://schemas.microsoft.com/office/drawing/2014/main" id="{4AA2C1E2-DA00-2B4F-9CAB-A8EF142BB5D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70377" y="3462061"/>
            <a:ext cx="189000" cy="189000"/>
          </a:xfrm>
          <a:prstGeom prst="rect">
            <a:avLst/>
          </a:prstGeom>
        </p:spPr>
      </p:pic>
      <p:pic>
        <p:nvPicPr>
          <p:cNvPr id="72" name="Graphic 71" descr="Single gear">
            <a:extLst>
              <a:ext uri="{FF2B5EF4-FFF2-40B4-BE49-F238E27FC236}">
                <a16:creationId xmlns:a16="http://schemas.microsoft.com/office/drawing/2014/main" id="{F1F8B50D-CBF4-7C48-A033-9938B1BB3B3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148022" y="3462061"/>
            <a:ext cx="189000" cy="189000"/>
          </a:xfrm>
          <a:prstGeom prst="rect">
            <a:avLst/>
          </a:prstGeom>
        </p:spPr>
      </p:pic>
      <p:pic>
        <p:nvPicPr>
          <p:cNvPr id="73" name="Graphic 72" descr="Pencil">
            <a:extLst>
              <a:ext uri="{FF2B5EF4-FFF2-40B4-BE49-F238E27FC236}">
                <a16:creationId xmlns:a16="http://schemas.microsoft.com/office/drawing/2014/main" id="{BBB255A3-E5A0-7D41-A9DB-5592F3189AD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09200" y="3462061"/>
            <a:ext cx="189000" cy="189000"/>
          </a:xfrm>
          <a:prstGeom prst="rect">
            <a:avLst/>
          </a:prstGeom>
        </p:spPr>
      </p:pic>
      <p:pic>
        <p:nvPicPr>
          <p:cNvPr id="74" name="Graphic 73" descr="Clapper board">
            <a:extLst>
              <a:ext uri="{FF2B5EF4-FFF2-40B4-BE49-F238E27FC236}">
                <a16:creationId xmlns:a16="http://schemas.microsoft.com/office/drawing/2014/main" id="{596B451C-EE5C-3348-B238-9C5E8E0727B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86844" y="3462061"/>
            <a:ext cx="189000" cy="189000"/>
          </a:xfrm>
          <a:prstGeom prst="rect">
            <a:avLst/>
          </a:prstGeom>
        </p:spPr>
      </p:pic>
      <p:pic>
        <p:nvPicPr>
          <p:cNvPr id="75" name="Graphic 74" descr="Home">
            <a:extLst>
              <a:ext uri="{FF2B5EF4-FFF2-40B4-BE49-F238E27FC236}">
                <a16:creationId xmlns:a16="http://schemas.microsoft.com/office/drawing/2014/main" id="{AEA379C5-22BF-6B4A-881F-FDC0B69CEC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020212" y="4259901"/>
            <a:ext cx="189000" cy="189000"/>
          </a:xfrm>
          <a:prstGeom prst="rect">
            <a:avLst/>
          </a:prstGeom>
        </p:spPr>
      </p:pic>
      <p:pic>
        <p:nvPicPr>
          <p:cNvPr id="80" name="Graphic 79" descr="Home">
            <a:extLst>
              <a:ext uri="{FF2B5EF4-FFF2-40B4-BE49-F238E27FC236}">
                <a16:creationId xmlns:a16="http://schemas.microsoft.com/office/drawing/2014/main" id="{D31E2213-32E4-7542-9579-B285761F7EF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88035" y="900994"/>
            <a:ext cx="189000" cy="189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188A75EC-D3E4-C54E-84F3-5C17F555A02C}"/>
              </a:ext>
            </a:extLst>
          </p:cNvPr>
          <p:cNvSpPr/>
          <p:nvPr/>
        </p:nvSpPr>
        <p:spPr>
          <a:xfrm>
            <a:off x="60012" y="1851555"/>
            <a:ext cx="196651" cy="101554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en-GB" sz="1200" b="1" spc="-225" dirty="0"/>
              <a:t>TRAIN</a:t>
            </a:r>
            <a:endParaRPr lang="nl-BE" sz="1200" b="1" spc="-225" dirty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7484F14-D1C2-4B79-B6A8-B3F8A10F1620}"/>
              </a:ext>
            </a:extLst>
          </p:cNvPr>
          <p:cNvGrpSpPr/>
          <p:nvPr/>
        </p:nvGrpSpPr>
        <p:grpSpPr>
          <a:xfrm>
            <a:off x="538380" y="759216"/>
            <a:ext cx="641903" cy="661556"/>
            <a:chOff x="922204" y="2583000"/>
            <a:chExt cx="1692000" cy="1692000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6A7E2A85-8AD2-4136-BDA1-A180197A4342}"/>
                </a:ext>
              </a:extLst>
            </p:cNvPr>
            <p:cNvGrpSpPr/>
            <p:nvPr/>
          </p:nvGrpSpPr>
          <p:grpSpPr>
            <a:xfrm>
              <a:off x="922204" y="2583000"/>
              <a:ext cx="1692000" cy="1692000"/>
              <a:chOff x="1179657" y="2583000"/>
              <a:chExt cx="1692000" cy="1692000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F773F38A-3B6D-4F50-AD7E-9D400BCD7340}"/>
                  </a:ext>
                </a:extLst>
              </p:cNvPr>
              <p:cNvGrpSpPr/>
              <p:nvPr/>
            </p:nvGrpSpPr>
            <p:grpSpPr>
              <a:xfrm>
                <a:off x="1179657" y="2583000"/>
                <a:ext cx="1692000" cy="1692000"/>
                <a:chOff x="1179657" y="2583000"/>
                <a:chExt cx="1692000" cy="1692000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D53E6F55-3C26-41E6-80FC-0FA5FD37EA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179657" y="2583000"/>
                  <a:ext cx="1692000" cy="169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DF088EA8-2637-4DEA-A9C9-68282D5D275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25994" y="2727000"/>
                  <a:ext cx="1548000" cy="1548000"/>
                </a:xfrm>
                <a:prstGeom prst="ellipse">
                  <a:avLst/>
                </a:prstGeom>
                <a:solidFill>
                  <a:srgbClr val="1E6E8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05" name="Graphic 104" descr="Magnifying glass with solid fill">
                <a:extLst>
                  <a:ext uri="{FF2B5EF4-FFF2-40B4-BE49-F238E27FC236}">
                    <a16:creationId xmlns:a16="http://schemas.microsoft.com/office/drawing/2014/main" id="{ED1A723C-7952-4BEA-B8F4-F2854FBF10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568457" y="2857500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A70E7C3-A772-4873-82F7-93C66B9084F7}"/>
                </a:ext>
              </a:extLst>
            </p:cNvPr>
            <p:cNvSpPr txBox="1"/>
            <p:nvPr/>
          </p:nvSpPr>
          <p:spPr>
            <a:xfrm>
              <a:off x="1058800" y="3727051"/>
              <a:ext cx="1418809" cy="472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nl-BE" sz="600" dirty="0">
                  <a:solidFill>
                    <a:srgbClr val="FFFFFF"/>
                  </a:solidFill>
                  <a:latin typeface="Arial" panose="020B0604020202020204" pitchFamily="34" charset="0"/>
                </a:rPr>
                <a:t>Analyse</a:t>
              </a:r>
              <a:endParaRPr lang="nl-BE" sz="825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A4698A4-8C0D-418C-A3D8-799ABEE4279A}"/>
              </a:ext>
            </a:extLst>
          </p:cNvPr>
          <p:cNvGrpSpPr/>
          <p:nvPr/>
        </p:nvGrpSpPr>
        <p:grpSpPr>
          <a:xfrm>
            <a:off x="1285788" y="948931"/>
            <a:ext cx="852589" cy="891440"/>
            <a:chOff x="3017289" y="2655000"/>
            <a:chExt cx="1692000" cy="1692000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64FFB90-924A-40E7-9C2C-837C6AEFC439}"/>
                </a:ext>
              </a:extLst>
            </p:cNvPr>
            <p:cNvGrpSpPr/>
            <p:nvPr/>
          </p:nvGrpSpPr>
          <p:grpSpPr>
            <a:xfrm>
              <a:off x="3017289" y="2655000"/>
              <a:ext cx="1692000" cy="1692000"/>
              <a:chOff x="3164015" y="2655000"/>
              <a:chExt cx="1692000" cy="16920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7E1AFBB0-9285-40B7-A91F-3993D551081C}"/>
                  </a:ext>
                </a:extLst>
              </p:cNvPr>
              <p:cNvGrpSpPr/>
              <p:nvPr/>
            </p:nvGrpSpPr>
            <p:grpSpPr>
              <a:xfrm>
                <a:off x="3164015" y="2655000"/>
                <a:ext cx="1692000" cy="1692000"/>
                <a:chOff x="3164015" y="2655000"/>
                <a:chExt cx="1692000" cy="1692000"/>
              </a:xfrm>
            </p:grpSpPr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0E460E17-3670-43E1-BAE2-9C82BAF67DB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164015" y="2655000"/>
                  <a:ext cx="1692000" cy="169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EAFD50B8-182D-46EE-9121-B613F02154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273130" y="2762366"/>
                  <a:ext cx="1547999" cy="1548000"/>
                </a:xfrm>
                <a:prstGeom prst="ellipse">
                  <a:avLst/>
                </a:prstGeom>
                <a:solidFill>
                  <a:srgbClr val="DC937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12" name="Graphic 111" descr="Blueprint with solid fill">
                <a:extLst>
                  <a:ext uri="{FF2B5EF4-FFF2-40B4-BE49-F238E27FC236}">
                    <a16:creationId xmlns:a16="http://schemas.microsoft.com/office/drawing/2014/main" id="{562B56B7-BE7F-4A13-8E14-7EB17AA6F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3609448" y="2895464"/>
                <a:ext cx="914401" cy="914400"/>
              </a:xfrm>
              <a:prstGeom prst="rect">
                <a:avLst/>
              </a:prstGeom>
            </p:spPr>
          </p:pic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99C239E-6698-4016-8F0C-DE79EEF6F7A9}"/>
                </a:ext>
              </a:extLst>
            </p:cNvPr>
            <p:cNvSpPr txBox="1"/>
            <p:nvPr/>
          </p:nvSpPr>
          <p:spPr>
            <a:xfrm>
              <a:off x="3199022" y="3727050"/>
              <a:ext cx="1418810" cy="481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nl-BE" sz="1050" dirty="0">
                  <a:solidFill>
                    <a:srgbClr val="FFFFFF"/>
                  </a:solidFill>
                  <a:latin typeface="Arial" panose="020B0604020202020204" pitchFamily="34" charset="0"/>
                </a:rPr>
                <a:t>Design</a:t>
              </a:r>
            </a:p>
          </p:txBody>
        </p:sp>
      </p:grpSp>
      <p:sp>
        <p:nvSpPr>
          <p:cNvPr id="2" name="Arrow: Curved Left 1">
            <a:extLst>
              <a:ext uri="{FF2B5EF4-FFF2-40B4-BE49-F238E27FC236}">
                <a16:creationId xmlns:a16="http://schemas.microsoft.com/office/drawing/2014/main" id="{F9810E0E-ED74-4CFC-AD5C-C4E14B79B1AB}"/>
              </a:ext>
            </a:extLst>
          </p:cNvPr>
          <p:cNvSpPr/>
          <p:nvPr/>
        </p:nvSpPr>
        <p:spPr>
          <a:xfrm rot="18004801">
            <a:off x="1303780" y="669162"/>
            <a:ext cx="173858" cy="38465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4355F93-7116-4C38-9520-71CC80DB341C}"/>
              </a:ext>
            </a:extLst>
          </p:cNvPr>
          <p:cNvGrpSpPr/>
          <p:nvPr/>
        </p:nvGrpSpPr>
        <p:grpSpPr>
          <a:xfrm>
            <a:off x="2567924" y="1789192"/>
            <a:ext cx="1269000" cy="1269000"/>
            <a:chOff x="5214000" y="2583000"/>
            <a:chExt cx="1692000" cy="1692000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2EEC0AD6-1152-48C8-95B8-29722F6FFB69}"/>
                </a:ext>
              </a:extLst>
            </p:cNvPr>
            <p:cNvGrpSpPr/>
            <p:nvPr/>
          </p:nvGrpSpPr>
          <p:grpSpPr>
            <a:xfrm>
              <a:off x="5214000" y="2583000"/>
              <a:ext cx="1692000" cy="1692000"/>
              <a:chOff x="5249999" y="2583000"/>
              <a:chExt cx="1692000" cy="1692000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485623AB-0C96-4FF2-8DBB-A4EC7548124C}"/>
                  </a:ext>
                </a:extLst>
              </p:cNvPr>
              <p:cNvGrpSpPr/>
              <p:nvPr/>
            </p:nvGrpSpPr>
            <p:grpSpPr>
              <a:xfrm>
                <a:off x="5249999" y="2583000"/>
                <a:ext cx="1692000" cy="1692000"/>
                <a:chOff x="5249999" y="2583000"/>
                <a:chExt cx="1692000" cy="1692000"/>
              </a:xfrm>
            </p:grpSpPr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844C8481-359A-4476-8D15-7A67B5D9261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49999" y="2583000"/>
                  <a:ext cx="1692000" cy="169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03D97682-5D23-4895-AA90-C181271D767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321999" y="2655000"/>
                  <a:ext cx="1548000" cy="1548000"/>
                </a:xfrm>
                <a:prstGeom prst="ellipse">
                  <a:avLst/>
                </a:prstGeom>
                <a:solidFill>
                  <a:srgbClr val="52BD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19" name="Graphic 118" descr="Tools with solid fill">
                <a:extLst>
                  <a:ext uri="{FF2B5EF4-FFF2-40B4-BE49-F238E27FC236}">
                    <a16:creationId xmlns:a16="http://schemas.microsoft.com/office/drawing/2014/main" id="{3BF86335-81B0-4107-A9C4-E6EA525C95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p:blipFill>
            <p:spPr>
              <a:xfrm>
                <a:off x="5686768" y="2902714"/>
                <a:ext cx="828000" cy="828000"/>
              </a:xfrm>
              <a:prstGeom prst="rect">
                <a:avLst/>
              </a:prstGeom>
            </p:spPr>
          </p:pic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992D5459-F4E0-446D-AF0D-4FAB4322840B}"/>
                </a:ext>
              </a:extLst>
            </p:cNvPr>
            <p:cNvSpPr txBox="1"/>
            <p:nvPr/>
          </p:nvSpPr>
          <p:spPr>
            <a:xfrm>
              <a:off x="5348495" y="3727051"/>
              <a:ext cx="141880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nl-BE" sz="1050" dirty="0" err="1">
                  <a:solidFill>
                    <a:srgbClr val="FFFFFF"/>
                  </a:solidFill>
                  <a:latin typeface="Arial" panose="020B0604020202020204" pitchFamily="34" charset="0"/>
                </a:rPr>
                <a:t>Develop</a:t>
              </a:r>
              <a:endParaRPr lang="nl-BE" sz="105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2" name="Arrow: Curved Left 121">
            <a:extLst>
              <a:ext uri="{FF2B5EF4-FFF2-40B4-BE49-F238E27FC236}">
                <a16:creationId xmlns:a16="http://schemas.microsoft.com/office/drawing/2014/main" id="{F1F41D1F-E97B-4CEF-8078-705BF2FC4ADA}"/>
              </a:ext>
            </a:extLst>
          </p:cNvPr>
          <p:cNvSpPr/>
          <p:nvPr/>
        </p:nvSpPr>
        <p:spPr>
          <a:xfrm rot="18004801">
            <a:off x="2495258" y="1057330"/>
            <a:ext cx="278923" cy="8298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37FA27AD-4BCB-49D9-92EA-27E91B31EC13}"/>
              </a:ext>
            </a:extLst>
          </p:cNvPr>
          <p:cNvGrpSpPr/>
          <p:nvPr/>
        </p:nvGrpSpPr>
        <p:grpSpPr>
          <a:xfrm>
            <a:off x="4386844" y="2716805"/>
            <a:ext cx="1269000" cy="1269000"/>
            <a:chOff x="7359898" y="2583000"/>
            <a:chExt cx="1692000" cy="1692000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EEFD4CD-D74B-4D47-B32C-5468093F8717}"/>
                </a:ext>
              </a:extLst>
            </p:cNvPr>
            <p:cNvGrpSpPr/>
            <p:nvPr/>
          </p:nvGrpSpPr>
          <p:grpSpPr>
            <a:xfrm>
              <a:off x="7359898" y="2583000"/>
              <a:ext cx="1692000" cy="1692000"/>
              <a:chOff x="7285170" y="2583000"/>
              <a:chExt cx="1692000" cy="1692000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47B05F2F-E530-4830-8923-ED36546D239A}"/>
                  </a:ext>
                </a:extLst>
              </p:cNvPr>
              <p:cNvGrpSpPr/>
              <p:nvPr/>
            </p:nvGrpSpPr>
            <p:grpSpPr>
              <a:xfrm>
                <a:off x="7285170" y="2583000"/>
                <a:ext cx="1692000" cy="1692000"/>
                <a:chOff x="7285170" y="2583000"/>
                <a:chExt cx="1692000" cy="1692000"/>
              </a:xfrm>
            </p:grpSpPr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0193F23D-94C7-4FEC-BE8A-7B4CD5F67EA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85170" y="2583000"/>
                  <a:ext cx="1692000" cy="169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FBD8F55A-9FA0-40CB-B219-789B39C76E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357171" y="2655000"/>
                  <a:ext cx="1548000" cy="1548000"/>
                </a:xfrm>
                <a:prstGeom prst="ellipse">
                  <a:avLst/>
                </a:prstGeom>
                <a:solidFill>
                  <a:srgbClr val="87C0B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28" name="Graphic 127" descr="Laptop with solid fill">
                <a:extLst>
                  <a:ext uri="{FF2B5EF4-FFF2-40B4-BE49-F238E27FC236}">
                    <a16:creationId xmlns:a16="http://schemas.microsoft.com/office/drawing/2014/main" id="{03DC50C2-2334-48BA-A0BE-0E361057B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7598624" y="2796205"/>
                <a:ext cx="1075089" cy="1075089"/>
              </a:xfrm>
              <a:prstGeom prst="rect">
                <a:avLst/>
              </a:prstGeom>
            </p:spPr>
          </p:pic>
          <p:pic>
            <p:nvPicPr>
              <p:cNvPr id="129" name="Graphic 128" descr="Cursor with solid fill">
                <a:extLst>
                  <a:ext uri="{FF2B5EF4-FFF2-40B4-BE49-F238E27FC236}">
                    <a16:creationId xmlns:a16="http://schemas.microsoft.com/office/drawing/2014/main" id="{279E3CB4-E2AA-4F6E-A929-7E7EC5592D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7978030" y="3133382"/>
                <a:ext cx="306279" cy="306279"/>
              </a:xfrm>
              <a:prstGeom prst="rect">
                <a:avLst/>
              </a:prstGeom>
            </p:spPr>
          </p:pic>
        </p:grp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1D04DB5-096B-452C-B1E6-7F16ABBC8761}"/>
                </a:ext>
              </a:extLst>
            </p:cNvPr>
            <p:cNvSpPr txBox="1"/>
            <p:nvPr/>
          </p:nvSpPr>
          <p:spPr>
            <a:xfrm>
              <a:off x="7491966" y="3727051"/>
              <a:ext cx="141880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nl-BE" sz="1050" dirty="0" err="1">
                  <a:solidFill>
                    <a:srgbClr val="FFFFFF"/>
                  </a:solidFill>
                  <a:latin typeface="Arial" panose="020B0604020202020204" pitchFamily="34" charset="0"/>
                </a:rPr>
                <a:t>Implement</a:t>
              </a:r>
              <a:endParaRPr lang="nl-BE" sz="105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2" name="Arrow: Curved Left 131">
            <a:extLst>
              <a:ext uri="{FF2B5EF4-FFF2-40B4-BE49-F238E27FC236}">
                <a16:creationId xmlns:a16="http://schemas.microsoft.com/office/drawing/2014/main" id="{19DC493F-1768-4514-BB11-E27E61522FA9}"/>
              </a:ext>
            </a:extLst>
          </p:cNvPr>
          <p:cNvSpPr/>
          <p:nvPr/>
        </p:nvSpPr>
        <p:spPr>
          <a:xfrm rot="18004801">
            <a:off x="4310703" y="1890042"/>
            <a:ext cx="278923" cy="10409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18E72EF-B6E3-4E7D-A39A-BDB088D1922D}"/>
              </a:ext>
            </a:extLst>
          </p:cNvPr>
          <p:cNvGrpSpPr/>
          <p:nvPr/>
        </p:nvGrpSpPr>
        <p:grpSpPr>
          <a:xfrm>
            <a:off x="6293152" y="3605836"/>
            <a:ext cx="1105238" cy="1103684"/>
            <a:chOff x="9505796" y="2583000"/>
            <a:chExt cx="1692000" cy="1692000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A31A5F0E-CB66-45B4-B012-1D64C94C2FC1}"/>
                </a:ext>
              </a:extLst>
            </p:cNvPr>
            <p:cNvGrpSpPr/>
            <p:nvPr/>
          </p:nvGrpSpPr>
          <p:grpSpPr>
            <a:xfrm>
              <a:off x="9505796" y="2583000"/>
              <a:ext cx="1692000" cy="1692000"/>
              <a:chOff x="9320341" y="2583000"/>
              <a:chExt cx="1692000" cy="1692000"/>
            </a:xfrm>
          </p:grpSpPr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B4F16192-507F-4A9F-B21E-62E6FDD6B5E1}"/>
                  </a:ext>
                </a:extLst>
              </p:cNvPr>
              <p:cNvGrpSpPr/>
              <p:nvPr/>
            </p:nvGrpSpPr>
            <p:grpSpPr>
              <a:xfrm>
                <a:off x="9320341" y="2583000"/>
                <a:ext cx="1692000" cy="1692000"/>
                <a:chOff x="9320341" y="2583000"/>
                <a:chExt cx="1692000" cy="1692000"/>
              </a:xfrm>
            </p:grpSpPr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0B27189E-4D27-4445-A21A-BE1630A8A4A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20341" y="2583000"/>
                  <a:ext cx="1692000" cy="1692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FF328E13-BDAC-450F-9851-44B0DFCCAF7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392343" y="2656800"/>
                  <a:ext cx="1548000" cy="1548000"/>
                </a:xfrm>
                <a:prstGeom prst="ellipse">
                  <a:avLst/>
                </a:prstGeom>
                <a:solidFill>
                  <a:srgbClr val="223A4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nl-BE" sz="135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37" name="Graphic 136" descr="Clipboard Mixed with solid fill">
                <a:extLst>
                  <a:ext uri="{FF2B5EF4-FFF2-40B4-BE49-F238E27FC236}">
                    <a16:creationId xmlns:a16="http://schemas.microsoft.com/office/drawing/2014/main" id="{6E1E6D2C-1ACA-48CD-9204-CEF65FB5DF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>
                <a:off x="9688816" y="2818125"/>
                <a:ext cx="936000" cy="936000"/>
              </a:xfrm>
              <a:prstGeom prst="rect">
                <a:avLst/>
              </a:prstGeom>
            </p:spPr>
          </p:pic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67960B0-7FF5-4D05-9BA1-F85EC90787C2}"/>
                </a:ext>
              </a:extLst>
            </p:cNvPr>
            <p:cNvSpPr txBox="1"/>
            <p:nvPr/>
          </p:nvSpPr>
          <p:spPr>
            <a:xfrm>
              <a:off x="9642391" y="3727050"/>
              <a:ext cx="1418809" cy="389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defRPr/>
              </a:pPr>
              <a:r>
                <a:rPr lang="nl-BE" sz="1050" dirty="0" err="1">
                  <a:solidFill>
                    <a:srgbClr val="FFFFFF"/>
                  </a:solidFill>
                  <a:latin typeface="Arial" panose="020B0604020202020204" pitchFamily="34" charset="0"/>
                </a:rPr>
                <a:t>Evaluate</a:t>
              </a:r>
              <a:endParaRPr lang="nl-BE" sz="105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40" name="Arrow: Curved Left 139">
            <a:extLst>
              <a:ext uri="{FF2B5EF4-FFF2-40B4-BE49-F238E27FC236}">
                <a16:creationId xmlns:a16="http://schemas.microsoft.com/office/drawing/2014/main" id="{B5652597-2891-45BA-A53C-AA0E13C5EE00}"/>
              </a:ext>
            </a:extLst>
          </p:cNvPr>
          <p:cNvSpPr/>
          <p:nvPr/>
        </p:nvSpPr>
        <p:spPr>
          <a:xfrm rot="18004801">
            <a:off x="6107458" y="2694189"/>
            <a:ext cx="278923" cy="10409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sp>
        <p:nvSpPr>
          <p:cNvPr id="3" name="Arrow: Curved Left 2">
            <a:extLst>
              <a:ext uri="{FF2B5EF4-FFF2-40B4-BE49-F238E27FC236}">
                <a16:creationId xmlns:a16="http://schemas.microsoft.com/office/drawing/2014/main" id="{DBD955F6-5651-E996-5A97-BB56FDD443B4}"/>
              </a:ext>
            </a:extLst>
          </p:cNvPr>
          <p:cNvSpPr/>
          <p:nvPr/>
        </p:nvSpPr>
        <p:spPr>
          <a:xfrm rot="7200000">
            <a:off x="975725" y="1448005"/>
            <a:ext cx="173858" cy="38465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9C60B983-43DA-073B-A246-31D00B3626AF}"/>
              </a:ext>
            </a:extLst>
          </p:cNvPr>
          <p:cNvSpPr/>
          <p:nvPr/>
        </p:nvSpPr>
        <p:spPr>
          <a:xfrm rot="7200000">
            <a:off x="1981336" y="1863576"/>
            <a:ext cx="278923" cy="82984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sp>
        <p:nvSpPr>
          <p:cNvPr id="20" name="Arrow: Curved Left 19">
            <a:extLst>
              <a:ext uri="{FF2B5EF4-FFF2-40B4-BE49-F238E27FC236}">
                <a16:creationId xmlns:a16="http://schemas.microsoft.com/office/drawing/2014/main" id="{2AA8D71C-BC94-337B-15F4-8DE48F51DEEF}"/>
              </a:ext>
            </a:extLst>
          </p:cNvPr>
          <p:cNvSpPr/>
          <p:nvPr/>
        </p:nvSpPr>
        <p:spPr>
          <a:xfrm rot="7200000">
            <a:off x="3688513" y="2872691"/>
            <a:ext cx="278923" cy="10409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sp>
        <p:nvSpPr>
          <p:cNvPr id="21" name="Arrow: Curved Left 20">
            <a:extLst>
              <a:ext uri="{FF2B5EF4-FFF2-40B4-BE49-F238E27FC236}">
                <a16:creationId xmlns:a16="http://schemas.microsoft.com/office/drawing/2014/main" id="{852AECA4-61A7-2DA6-712F-8EA6E51A773C}"/>
              </a:ext>
            </a:extLst>
          </p:cNvPr>
          <p:cNvSpPr/>
          <p:nvPr/>
        </p:nvSpPr>
        <p:spPr>
          <a:xfrm rot="7200000">
            <a:off x="5615834" y="3759100"/>
            <a:ext cx="278923" cy="10409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350">
              <a:solidFill>
                <a:schemeClr val="tx1"/>
              </a:solidFill>
            </a:endParaRPr>
          </a:p>
        </p:txBody>
      </p:sp>
      <p:pic>
        <p:nvPicPr>
          <p:cNvPr id="6" name="Afbeelding 9">
            <a:extLst>
              <a:ext uri="{FF2B5EF4-FFF2-40B4-BE49-F238E27FC236}">
                <a16:creationId xmlns:a16="http://schemas.microsoft.com/office/drawing/2014/main" id="{F34D4457-D746-90F6-CC9D-69D52F6EC39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772399" y="4504197"/>
            <a:ext cx="1174737" cy="467768"/>
          </a:xfrm>
          <a:prstGeom prst="rect">
            <a:avLst/>
          </a:prstGeom>
        </p:spPr>
      </p:pic>
      <p:sp>
        <p:nvSpPr>
          <p:cNvPr id="26" name="Chevron 4">
            <a:extLst>
              <a:ext uri="{FF2B5EF4-FFF2-40B4-BE49-F238E27FC236}">
                <a16:creationId xmlns:a16="http://schemas.microsoft.com/office/drawing/2014/main" id="{C600971E-3E8F-BD72-587B-7E0D33B69345}"/>
              </a:ext>
            </a:extLst>
          </p:cNvPr>
          <p:cNvSpPr txBox="1"/>
          <p:nvPr/>
        </p:nvSpPr>
        <p:spPr>
          <a:xfrm>
            <a:off x="1858423" y="41232"/>
            <a:ext cx="512608" cy="2645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4006" tIns="14669" rIns="14669" bIns="14669" numCol="1" spcCol="1270" anchor="ctr" anchorCtr="0">
            <a:noAutofit/>
          </a:bodyPr>
          <a:lstStyle/>
          <a:p>
            <a:pPr marL="0" lvl="0" indent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000" kern="1200" dirty="0">
                <a:solidFill>
                  <a:srgbClr val="FF0000"/>
                </a:solidFill>
              </a:rPr>
              <a:t>Month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5AB46E-2354-8010-95D1-1DE8856286E3}"/>
              </a:ext>
            </a:extLst>
          </p:cNvPr>
          <p:cNvSpPr/>
          <p:nvPr/>
        </p:nvSpPr>
        <p:spPr>
          <a:xfrm>
            <a:off x="1737360" y="0"/>
            <a:ext cx="731520" cy="5143500"/>
          </a:xfrm>
          <a:prstGeom prst="rect">
            <a:avLst/>
          </a:prstGeom>
          <a:solidFill>
            <a:srgbClr val="000000">
              <a:alpha val="470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5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2" grpId="0" animBg="1"/>
      <p:bldP spid="132" grpId="0" animBg="1"/>
      <p:bldP spid="140" grpId="0" animBg="1"/>
      <p:bldP spid="3" grpId="0" animBg="1"/>
      <p:bldP spid="18" grpId="0" animBg="1"/>
      <p:bldP spid="20" grpId="0" animBg="1"/>
      <p:bldP spid="21" grpId="0" animBg="1"/>
      <p:bldP spid="26" grpId="0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536" y="1146606"/>
            <a:ext cx="8229600" cy="2868802"/>
          </a:xfrm>
        </p:spPr>
        <p:txBody>
          <a:bodyPr>
            <a:normAutofit lnSpcReduction="10000"/>
          </a:bodyPr>
          <a:lstStyle/>
          <a:p>
            <a:pPr marL="314325" indent="-277813">
              <a:buFont typeface="Wingdings" pitchFamily="2" charset="2"/>
              <a:buChar char="q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Besides communication, dissemination and exploitation, WP2 also has a focus on training activities in the radiation effects domain with the main goals to</a:t>
            </a:r>
            <a:r>
              <a:rPr lang="en-F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marL="448056" lvl="1" indent="0">
              <a:buNone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educate people on the fundamentals related to radiation effects in electronics;</a:t>
            </a:r>
          </a:p>
          <a:p>
            <a:pPr marL="448056" lvl="1" indent="0">
              <a:buNone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attract more engineers and scientists to the field.</a:t>
            </a: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3050" indent="-236538" algn="just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q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WP2 relies on two important training modalities:</a:t>
            </a:r>
            <a:endParaRPr lang="en-FR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941832" lvl="2" algn="just">
              <a:spcBef>
                <a:spcPts val="2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Online training activities via webinars and a dedicated Massive Online Open Course (MOOC) on radiation effects in electronics, and;</a:t>
            </a:r>
          </a:p>
          <a:p>
            <a:pPr marL="941832" lvl="2" algn="just">
              <a:spcBef>
                <a:spcPts val="2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US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In-person training opportunities via the organization of international schools and workshops</a:t>
            </a:r>
            <a:r>
              <a:rPr lang="en-FR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04" y="986474"/>
            <a:ext cx="8229600" cy="29821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/>
              <a:t>Training opportunities have been organized for on-line and in-person participation.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/>
              <a:t>An international school on radiation effects was organized at CERN with more than 150 participants from more than 20 countries.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/>
              <a:t>Webinar series exploring present and future facilities around the world has been proposed, recorded and uploaded on RADNEXT </a:t>
            </a:r>
            <a:r>
              <a:rPr lang="en-GB" dirty="0" err="1"/>
              <a:t>Youtube</a:t>
            </a:r>
            <a:r>
              <a:rPr lang="en-GB" dirty="0"/>
              <a:t> channel.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dirty="0"/>
              <a:t>A Massive Open Online Course (MOOC) is under development for the EdX platform with the support of KU Leuven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4585062" y="4273554"/>
            <a:ext cx="2362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RADNEXT, Sevilla, </a:t>
            </a:r>
            <a:r>
              <a:rPr lang="en-US" sz="1400" i="1" dirty="0" err="1"/>
              <a:t>España</a:t>
            </a:r>
            <a:endParaRPr lang="en-GB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3617C9-4799-7723-8F72-7DBD51773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129" y="932688"/>
            <a:ext cx="4465364" cy="334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D70A6-F727-D35E-EBA9-67488983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In-person training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8DED00-44EF-BD67-FA0E-3D71827C6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986EC-9E3B-A607-A520-E4CF3A490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099FE12-5210-5E31-6180-0DCC4F255922}"/>
              </a:ext>
            </a:extLst>
          </p:cNvPr>
          <p:cNvSpPr txBox="1">
            <a:spLocks/>
          </p:cNvSpPr>
          <p:nvPr/>
        </p:nvSpPr>
        <p:spPr>
          <a:xfrm>
            <a:off x="467359" y="2451903"/>
            <a:ext cx="6228827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ABD7FF"/>
                </a:solidFill>
              </a:rPr>
              <a:t>SERESSA, the Radiation Effects International School</a:t>
            </a:r>
            <a:endParaRPr lang="en-GB" b="1" dirty="0">
              <a:solidFill>
                <a:srgbClr val="ABD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2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C26A-E083-506D-2A8A-D1158765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SERESSA 2022 </a:t>
            </a:r>
            <a:r>
              <a:rPr lang="en-US" dirty="0"/>
              <a:t>– Geneva, Switzerland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65BDF-DFDF-DCF9-CB37-46139BCF1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33715-9D86-4EFE-07BB-463880446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E5D3E5C-D6C8-0F5B-E756-BCB8E309498F}"/>
              </a:ext>
            </a:extLst>
          </p:cNvPr>
          <p:cNvSpPr txBox="1">
            <a:spLocks/>
          </p:cNvSpPr>
          <p:nvPr/>
        </p:nvSpPr>
        <p:spPr>
          <a:xfrm>
            <a:off x="97610" y="1012824"/>
            <a:ext cx="7106954" cy="369925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C559E"/>
              </a:buClr>
              <a:buFont typeface="Wingdings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C559E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 Chairs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Ygor AGUIAR (CERN, Switzerland) and Raoul VELAZCO (CNRS-TIMA, France)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Chair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Jaime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ESTELA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(Spectrum Aerospace, Germany)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Local Chair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Rubén GARCÍA ALÍA (CERN, Switzerland)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Poster Chairs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Ygor AGUIAR (CERN, Switzerland) and Andrea CORONETTI (CERN, Switzerland)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24 lectures + 2 software trainings + 1 poster session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USA 6, France 5, Germany 5, Switzerland 4, Italy 2, The Netherlands 1, Spain 1, Canada 1 and Brazil 1.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sz="1900" dirty="0">
                <a:solidFill>
                  <a:sysClr val="windowText" lastClr="000000"/>
                </a:solidFill>
                <a:latin typeface="Calibri" panose="020F0502020204030204"/>
              </a:rPr>
              <a:t>Lecture material is available on Indico: </a:t>
            </a:r>
            <a:r>
              <a:rPr lang="en-GB" sz="1900" dirty="0">
                <a:solidFill>
                  <a:schemeClr val="tx2"/>
                </a:solidFill>
                <a:latin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https://indico.cern.ch/e/seressa2022</a:t>
            </a:r>
            <a:r>
              <a:rPr lang="en-GB" sz="1900" dirty="0">
                <a:solidFill>
                  <a:sysClr val="windowText" lastClr="000000"/>
                </a:solidFill>
                <a:latin typeface="Calibri" panose="020F0502020204030204"/>
              </a:rPr>
              <a:t> </a:t>
            </a: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Supported by the </a:t>
            </a: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R2E project </a:t>
            </a: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RADNEXT European project </a:t>
            </a:r>
            <a:endParaRPr lang="en-GB" sz="1900" dirty="0">
              <a:solidFill>
                <a:sysClr val="windowText" lastClr="000000"/>
              </a:solidFill>
              <a:latin typeface="Calibri" panose="020F0502020204030204"/>
            </a:endParaRPr>
          </a:p>
          <a:p>
            <a:pPr lvl="1">
              <a:spcBef>
                <a:spcPts val="1000"/>
              </a:spcBef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 101008126</a:t>
            </a:r>
          </a:p>
          <a:p>
            <a:pPr lvl="1">
              <a:spcBef>
                <a:spcPts val="1000"/>
              </a:spcBef>
            </a:pPr>
            <a:r>
              <a:rPr lang="en-GB" sz="1900" dirty="0">
                <a:solidFill>
                  <a:sysClr val="windowText" lastClr="000000"/>
                </a:solidFill>
                <a:latin typeface="Calibri" panose="020F0502020204030204"/>
              </a:rPr>
              <a:t>Thanks Pablo and Sabrina for the support from PMO.</a:t>
            </a: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endParaRPr kumimoji="0" lang="en-GB" sz="1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4" descr="flags on green grass field near brown concrete building during daytime">
            <a:extLst>
              <a:ext uri="{FF2B5EF4-FFF2-40B4-BE49-F238E27FC236}">
                <a16:creationId xmlns:a16="http://schemas.microsoft.com/office/drawing/2014/main" id="{54DCD70E-F5F2-4FFA-DB0A-489583954C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6" r="12515"/>
          <a:stretch/>
        </p:blipFill>
        <p:spPr bwMode="auto">
          <a:xfrm>
            <a:off x="7635503" y="522903"/>
            <a:ext cx="1290182" cy="1290182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  <a:noFill/>
          <a:effectLst>
            <a:glow rad="63500">
              <a:srgbClr val="FFFFFF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19F8DD-F886-77CF-7416-9DC04542FF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10" r="30291" b="2"/>
          <a:stretch/>
        </p:blipFill>
        <p:spPr>
          <a:xfrm>
            <a:off x="6869707" y="1167993"/>
            <a:ext cx="1290182" cy="1290183"/>
          </a:xfrm>
          <a:custGeom>
            <a:avLst/>
            <a:gdLst/>
            <a:ahLst/>
            <a:cxnLst/>
            <a:rect l="l" t="t" r="r" b="b"/>
            <a:pathLst>
              <a:path w="4627646" h="4627648">
                <a:moveTo>
                  <a:pt x="2313823" y="0"/>
                </a:moveTo>
                <a:cubicBezTo>
                  <a:pt x="3591712" y="0"/>
                  <a:pt x="4627646" y="1035934"/>
                  <a:pt x="4627646" y="2313824"/>
                </a:cubicBezTo>
                <a:cubicBezTo>
                  <a:pt x="4627646" y="3591714"/>
                  <a:pt x="3591712" y="4627648"/>
                  <a:pt x="2313823" y="4627648"/>
                </a:cubicBezTo>
                <a:cubicBezTo>
                  <a:pt x="1035934" y="4627648"/>
                  <a:pt x="0" y="3591714"/>
                  <a:pt x="0" y="2313824"/>
                </a:cubicBezTo>
                <a:cubicBezTo>
                  <a:pt x="0" y="1035934"/>
                  <a:pt x="1035934" y="0"/>
                  <a:pt x="2313823" y="0"/>
                </a:cubicBezTo>
                <a:close/>
              </a:path>
            </a:pathLst>
          </a:custGeom>
          <a:ln w="28575">
            <a:solidFill>
              <a:schemeClr val="bg1"/>
            </a:solidFill>
          </a:ln>
        </p:spPr>
      </p:pic>
      <p:pic>
        <p:nvPicPr>
          <p:cNvPr id="18" name="Picture 17" descr="aerial photo of city near sea">
            <a:extLst>
              <a:ext uri="{FF2B5EF4-FFF2-40B4-BE49-F238E27FC236}">
                <a16:creationId xmlns:a16="http://schemas.microsoft.com/office/drawing/2014/main" id="{C30C95D6-ECC2-5193-36CF-F8B257FC4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7" r="18799" b="-5"/>
          <a:stretch/>
        </p:blipFill>
        <p:spPr bwMode="auto">
          <a:xfrm>
            <a:off x="7514798" y="1971192"/>
            <a:ext cx="1290182" cy="1290182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  <a:noFill/>
          <a:effectLst>
            <a:glow rad="63500">
              <a:srgbClr val="FFFFFF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3B62DA0B-0AE4-D02E-C18E-F26DB85693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0360" y="3548916"/>
            <a:ext cx="931456" cy="1163161"/>
          </a:xfrm>
          <a:prstGeom prst="rect">
            <a:avLst/>
          </a:prstGeom>
        </p:spPr>
      </p:pic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7E0D37F-333B-DD08-EA84-117C61F051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4312" y="3907533"/>
            <a:ext cx="1732504" cy="5234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1716801-1FD1-776E-BFD7-8DBF3C6253FB}"/>
              </a:ext>
            </a:extLst>
          </p:cNvPr>
          <p:cNvSpPr txBox="1"/>
          <p:nvPr/>
        </p:nvSpPr>
        <p:spPr>
          <a:xfrm>
            <a:off x="7845220" y="10781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75000"/>
                  </a:schemeClr>
                </a:solidFill>
              </a:rPr>
              <a:t>*Pictures from Unsplash. </a:t>
            </a:r>
          </a:p>
        </p:txBody>
      </p:sp>
    </p:spTree>
    <p:extLst>
      <p:ext uri="{BB962C8B-B14F-4D97-AF65-F5344CB8AC3E}">
        <p14:creationId xmlns:p14="http://schemas.microsoft.com/office/powerpoint/2010/main" val="3442136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FBFCE-9EEC-EF8D-5A15-999F2282F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statistics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20B7F-9FBF-2F7A-2A3A-25BC0709D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63952-35B3-2C5C-B430-168D25928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404AB6-FE20-4AB5-2F8C-F32C16B35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722" y="1053597"/>
            <a:ext cx="3538475" cy="2987164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Total of 152 participants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17% of woman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38% are MSc or PhD students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20+ countries: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Switzerland – 29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France – 28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Germany – 19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United States – 18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C559E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 – 11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EA089A-CCF9-7095-8D90-C44C026B6F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30" t="17439" r="1221" b="12939"/>
          <a:stretch/>
        </p:blipFill>
        <p:spPr>
          <a:xfrm>
            <a:off x="3655801" y="1140099"/>
            <a:ext cx="5142114" cy="274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41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A53D9-1A20-A357-01DF-A6A43D68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DC533-2D34-A3C1-5FA4-8EED5A39B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CCD5-C6F9-5A3F-5F8A-8E93714A2A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02670D-5F17-F055-9D69-019A4A1A3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7" y="880452"/>
            <a:ext cx="9014892" cy="388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3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56477-433C-1E5C-E772-30F0F0C0C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SERESSA 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E569C-6C7D-8BE7-EC98-F0A276693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768F6-D0F8-DBED-B065-7AD6FF3B9F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596716FA-B19B-82BF-0D87-EB5FD0CAAA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9"/>
          <a:stretch/>
        </p:blipFill>
        <p:spPr bwMode="auto">
          <a:xfrm>
            <a:off x="5961133" y="399407"/>
            <a:ext cx="2927005" cy="197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488F9700-7F37-5B1F-38FC-099468F2E2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 t="22781" r="3479" b="-1"/>
          <a:stretch/>
        </p:blipFill>
        <p:spPr bwMode="auto">
          <a:xfrm>
            <a:off x="5961132" y="2502896"/>
            <a:ext cx="2927005" cy="197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6DAC1AC8-1025-4950-673B-6389D22E6F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4" t="21136" r="10359" b="14051"/>
          <a:stretch/>
        </p:blipFill>
        <p:spPr bwMode="auto">
          <a:xfrm>
            <a:off x="603849" y="953179"/>
            <a:ext cx="4978867" cy="304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C0EFB0-5345-97AE-0588-42024AADFEEF}"/>
              </a:ext>
            </a:extLst>
          </p:cNvPr>
          <p:cNvSpPr txBox="1"/>
          <p:nvPr/>
        </p:nvSpPr>
        <p:spPr>
          <a:xfrm>
            <a:off x="707366" y="3994029"/>
            <a:ext cx="482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Andrea Coronetti presenting RADNEXT during SERESSA.</a:t>
            </a:r>
          </a:p>
        </p:txBody>
      </p:sp>
    </p:spTree>
    <p:extLst>
      <p:ext uri="{BB962C8B-B14F-4D97-AF65-F5344CB8AC3E}">
        <p14:creationId xmlns:p14="http://schemas.microsoft.com/office/powerpoint/2010/main" val="2479696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D70A6-F727-D35E-EBA9-67488983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On-line training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8DED00-44EF-BD67-FA0E-3D71827C6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986EC-9E3B-A607-A520-E4CF3A490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099FE12-5210-5E31-6180-0DCC4F255922}"/>
              </a:ext>
            </a:extLst>
          </p:cNvPr>
          <p:cNvSpPr txBox="1">
            <a:spLocks/>
          </p:cNvSpPr>
          <p:nvPr/>
        </p:nvSpPr>
        <p:spPr>
          <a:xfrm>
            <a:off x="467359" y="2451903"/>
            <a:ext cx="6228827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ABD7FF"/>
                </a:solidFill>
              </a:rPr>
              <a:t>From webinars to a dedicated MOOC</a:t>
            </a:r>
            <a:endParaRPr lang="en-GB" b="1" dirty="0">
              <a:solidFill>
                <a:srgbClr val="ABD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58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69982-C524-A7B2-A4A7-250922279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RADNEXT Webinar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4467F-BC8C-7E06-93B4-44C15AD19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845" y="918635"/>
            <a:ext cx="8248492" cy="119733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nl-BE" sz="1600" dirty="0"/>
              <a:t>Webinar series </a:t>
            </a:r>
            <a:r>
              <a:rPr lang="nl-BE" sz="1600" b="1" dirty="0"/>
              <a:t>on present and future irradiation facilties around the world</a:t>
            </a:r>
            <a:r>
              <a:rPr lang="nl-BE" sz="1600" dirty="0"/>
              <a:t>:</a:t>
            </a:r>
            <a:endParaRPr lang="en-US" sz="1600" b="1" i="0" dirty="0">
              <a:solidFill>
                <a:srgbClr val="25408F"/>
              </a:solidFill>
              <a:effectLst/>
              <a:latin typeface="open sans" panose="020B0606030504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7 webinars were organized with an average attendance of 70 participants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Recorded videos available on </a:t>
            </a:r>
            <a:r>
              <a:rPr lang="en-GB" sz="1400" dirty="0">
                <a:hlinkClick r:id="rId2"/>
              </a:rPr>
              <a:t>RADNEXT YouTube Channel</a:t>
            </a:r>
            <a:endParaRPr lang="en-GB" sz="1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More information in Ennio’s talk and soon to be released in the Deliverable Report D2.3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Stay tuned via our </a:t>
            </a:r>
            <a:r>
              <a:rPr lang="en-GB" sz="1400" dirty="0">
                <a:hlinkClick r:id="rId3"/>
              </a:rPr>
              <a:t>RADNEXT page on LinkedIn</a:t>
            </a:r>
            <a:r>
              <a:rPr lang="en-GB" sz="1400" dirty="0"/>
              <a:t> for the upcoming webinars.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7F83A-8741-F91F-233B-072C5684A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27D6E-6B18-B228-094F-46A804E8A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681491-1560-FD62-A002-AD5891C541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244"/>
          <a:stretch/>
        </p:blipFill>
        <p:spPr>
          <a:xfrm>
            <a:off x="2498269" y="2305564"/>
            <a:ext cx="5913330" cy="2286440"/>
          </a:xfrm>
          <a:prstGeom prst="roundRect">
            <a:avLst>
              <a:gd name="adj" fmla="val 4225"/>
            </a:avLst>
          </a:prstGeom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</p:pic>
      <p:pic>
        <p:nvPicPr>
          <p:cNvPr id="11" name="Picture 10" descr="A blue and white qr code&#10;&#10;Description automatically generated">
            <a:extLst>
              <a:ext uri="{FF2B5EF4-FFF2-40B4-BE49-F238E27FC236}">
                <a16:creationId xmlns:a16="http://schemas.microsoft.com/office/drawing/2014/main" id="{567AABA8-1D21-129B-C3E0-3CF09C5768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820" y="2550160"/>
            <a:ext cx="1390650" cy="13906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5775EE-8B4C-EFFA-5818-9F94D00E099F}"/>
              </a:ext>
            </a:extLst>
          </p:cNvPr>
          <p:cNvSpPr txBox="1"/>
          <p:nvPr/>
        </p:nvSpPr>
        <p:spPr>
          <a:xfrm>
            <a:off x="660401" y="3810000"/>
            <a:ext cx="123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53399"/>
                </a:solidFill>
              </a:rPr>
              <a:t>Subscribe</a:t>
            </a:r>
            <a:r>
              <a:rPr lang="en-GB" sz="1400" dirty="0">
                <a:solidFill>
                  <a:srgbClr val="053399"/>
                </a:solidFill>
              </a:rPr>
              <a:t> to our channel!</a:t>
            </a:r>
          </a:p>
        </p:txBody>
      </p:sp>
    </p:spTree>
    <p:extLst>
      <p:ext uri="{BB962C8B-B14F-4D97-AF65-F5344CB8AC3E}">
        <p14:creationId xmlns:p14="http://schemas.microsoft.com/office/powerpoint/2010/main" val="311498698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27802</TotalTime>
  <Words>1006</Words>
  <Application>Microsoft Macintosh PowerPoint</Application>
  <PresentationFormat>On-screen Show (16:9)</PresentationFormat>
  <Paragraphs>194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Courier New</vt:lpstr>
      <vt:lpstr>open sans</vt:lpstr>
      <vt:lpstr>Wingdings</vt:lpstr>
      <vt:lpstr>CERN2Corporate16-9</vt:lpstr>
      <vt:lpstr>WP2: Update on training activities</vt:lpstr>
      <vt:lpstr>Introduction</vt:lpstr>
      <vt:lpstr>In-person training</vt:lpstr>
      <vt:lpstr>SERESSA 2022 – Geneva, Switzerland</vt:lpstr>
      <vt:lpstr>Some statistics</vt:lpstr>
      <vt:lpstr>Technical Program</vt:lpstr>
      <vt:lpstr>SERESSA 2022</vt:lpstr>
      <vt:lpstr>On-line training</vt:lpstr>
      <vt:lpstr>RADNEXT Webinar Series</vt:lpstr>
      <vt:lpstr>MOOC: RadiationX</vt:lpstr>
      <vt:lpstr>What is a MOOC?</vt:lpstr>
      <vt:lpstr>RADNEXT MOOC</vt:lpstr>
      <vt:lpstr>Preliminary proposed program</vt:lpstr>
      <vt:lpstr>Learning activities</vt:lpstr>
      <vt:lpstr>EdX platform</vt:lpstr>
      <vt:lpstr>MOOC Example</vt:lpstr>
      <vt:lpstr>Learning material</vt:lpstr>
      <vt:lpstr>Learning material</vt:lpstr>
      <vt:lpstr>PowerPoint Presentation</vt:lpstr>
      <vt:lpstr>Conclusion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Ygor Aguiar</cp:lastModifiedBy>
  <cp:revision>447</cp:revision>
  <dcterms:created xsi:type="dcterms:W3CDTF">2016-04-26T16:44:32Z</dcterms:created>
  <dcterms:modified xsi:type="dcterms:W3CDTF">2023-05-10T08:12:49Z</dcterms:modified>
</cp:coreProperties>
</file>