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57" r:id="rId2"/>
    <p:sldId id="270" r:id="rId3"/>
    <p:sldId id="271" r:id="rId4"/>
    <p:sldId id="273" r:id="rId5"/>
    <p:sldId id="274" r:id="rId6"/>
    <p:sldId id="278" r:id="rId7"/>
    <p:sldId id="275" r:id="rId8"/>
    <p:sldId id="276" r:id="rId9"/>
    <p:sldId id="272" r:id="rId10"/>
    <p:sldId id="277" r:id="rId11"/>
    <p:sldId id="259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Pablo Federico Lopez" initials="PFL" lastIdx="2" clrIdx="1">
    <p:extLst>
      <p:ext uri="{19B8F6BF-5375-455C-9EA6-DF929625EA0E}">
        <p15:presenceInfo xmlns:p15="http://schemas.microsoft.com/office/powerpoint/2012/main" userId="S-1-5-21-1526224874-1540688658-1361462980-9568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C377B"/>
    <a:srgbClr val="DC3CB2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4" autoAdjust="0"/>
    <p:restoredTop sz="96827" autoAdjust="0"/>
  </p:normalViewPr>
  <p:slideViewPr>
    <p:cSldViewPr snapToGrid="0" snapToObjects="1">
      <p:cViewPr varScale="1">
        <p:scale>
          <a:sx n="128" d="100"/>
          <a:sy n="128" d="100"/>
        </p:scale>
        <p:origin x="1092" y="126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4C5-43DB-B7EF-6B777895BD5F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9D3-44E8-A219-CD49E0FACEF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25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C5-43DB-B7EF-6B777895BD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44B-4B81-B369-D5C1914A2991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44B-4B81-B369-D5C1914A299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22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EC-4FD6-85A3-44F1043E80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C6C-43AA-874B-E2FA89716D51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C6C-43AA-874B-E2FA89716D5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12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EC-4FD6-85A3-44F1043E80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Very Good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Tabelle1!$A$2:$A$5</c:f>
              <c:strCache>
                <c:ptCount val="4"/>
                <c:pt idx="0">
                  <c:v>Overall experience RADNEXT</c:v>
                </c:pt>
                <c:pt idx="1">
                  <c:v>Communication facility</c:v>
                </c:pt>
                <c:pt idx="2">
                  <c:v>Communication USP</c:v>
                </c:pt>
                <c:pt idx="3">
                  <c:v>Overall experience submission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14</c:v>
                </c:pt>
                <c:pt idx="1">
                  <c:v>14</c:v>
                </c:pt>
                <c:pt idx="2">
                  <c:v>13</c:v>
                </c:pt>
                <c:pt idx="3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6B-47E9-B19A-1D161D0D23A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Good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Tabelle1!$A$2:$A$5</c:f>
              <c:strCache>
                <c:ptCount val="4"/>
                <c:pt idx="0">
                  <c:v>Overall experience RADNEXT</c:v>
                </c:pt>
                <c:pt idx="1">
                  <c:v>Communication facility</c:v>
                </c:pt>
                <c:pt idx="2">
                  <c:v>Communication USP</c:v>
                </c:pt>
                <c:pt idx="3">
                  <c:v>Overall experience submission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7</c:v>
                </c:pt>
                <c:pt idx="1">
                  <c:v>7</c:v>
                </c:pt>
                <c:pt idx="2">
                  <c:v>7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6B-47E9-B19A-1D161D0D23AB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Fair</c:v>
                </c:pt>
              </c:strCache>
            </c:strRef>
          </c:tx>
          <c:spPr>
            <a:solidFill>
              <a:schemeClr val="dk1">
                <a:tint val="7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Tabelle1!$A$2:$A$5</c:f>
              <c:strCache>
                <c:ptCount val="4"/>
                <c:pt idx="0">
                  <c:v>Overall experience RADNEXT</c:v>
                </c:pt>
                <c:pt idx="1">
                  <c:v>Communication facility</c:v>
                </c:pt>
                <c:pt idx="2">
                  <c:v>Communication USP</c:v>
                </c:pt>
                <c:pt idx="3">
                  <c:v>Overall experience submission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6B-47E9-B19A-1D161D0D23AB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Poor</c:v>
                </c:pt>
              </c:strCache>
            </c:strRef>
          </c:tx>
          <c:spPr>
            <a:solidFill>
              <a:schemeClr val="dk1">
                <a:tint val="985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Tabelle1!$A$2:$A$5</c:f>
              <c:strCache>
                <c:ptCount val="4"/>
                <c:pt idx="0">
                  <c:v>Overall experience RADNEXT</c:v>
                </c:pt>
                <c:pt idx="1">
                  <c:v>Communication facility</c:v>
                </c:pt>
                <c:pt idx="2">
                  <c:v>Communication USP</c:v>
                </c:pt>
                <c:pt idx="3">
                  <c:v>Overall experience submission</c:v>
                </c:pt>
              </c:strCache>
            </c:strRef>
          </c:cat>
          <c:val>
            <c:numRef>
              <c:f>Tabelle1!$E$2:$E$5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96B-47E9-B19A-1D161D0D23AB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Not Applicable</c:v>
                </c:pt>
              </c:strCache>
            </c:strRef>
          </c:tx>
          <c:spPr>
            <a:solidFill>
              <a:schemeClr val="dk1">
                <a:tint val="3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Tabelle1!$A$2:$A$5</c:f>
              <c:strCache>
                <c:ptCount val="4"/>
                <c:pt idx="0">
                  <c:v>Overall experience RADNEXT</c:v>
                </c:pt>
                <c:pt idx="1">
                  <c:v>Communication facility</c:v>
                </c:pt>
                <c:pt idx="2">
                  <c:v>Communication USP</c:v>
                </c:pt>
                <c:pt idx="3">
                  <c:v>Overall experience submission</c:v>
                </c:pt>
              </c:strCache>
            </c:strRef>
          </c:cat>
          <c:val>
            <c:numRef>
              <c:f>Tabelle1!$F$2:$F$5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96B-47E9-B19A-1D161D0D23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90056616"/>
        <c:axId val="490064160"/>
        <c:axId val="0"/>
      </c:bar3DChart>
      <c:catAx>
        <c:axId val="490056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064160"/>
        <c:crosses val="autoZero"/>
        <c:auto val="1"/>
        <c:lblAlgn val="ctr"/>
        <c:lblOffset val="100"/>
        <c:noMultiLvlLbl val="0"/>
      </c:catAx>
      <c:valAx>
        <c:axId val="4900641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056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Very important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Tabelle1!$A$2:$A$6</c:f>
              <c:strCache>
                <c:ptCount val="5"/>
                <c:pt idx="0">
                  <c:v>Shorter lead times</c:v>
                </c:pt>
                <c:pt idx="1">
                  <c:v>Assignment facility</c:v>
                </c:pt>
                <c:pt idx="2">
                  <c:v>Technical support</c:v>
                </c:pt>
                <c:pt idx="3">
                  <c:v>Financial support</c:v>
                </c:pt>
                <c:pt idx="4">
                  <c:v>Beam time costs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12</c:v>
                </c:pt>
                <c:pt idx="1">
                  <c:v>22</c:v>
                </c:pt>
                <c:pt idx="2">
                  <c:v>10</c:v>
                </c:pt>
                <c:pt idx="3">
                  <c:v>6</c:v>
                </c:pt>
                <c:pt idx="4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34-4FEA-A55D-490BE97D97E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Nice to have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Tabelle1!$A$2:$A$6</c:f>
              <c:strCache>
                <c:ptCount val="5"/>
                <c:pt idx="0">
                  <c:v>Shorter lead times</c:v>
                </c:pt>
                <c:pt idx="1">
                  <c:v>Assignment facility</c:v>
                </c:pt>
                <c:pt idx="2">
                  <c:v>Technical support</c:v>
                </c:pt>
                <c:pt idx="3">
                  <c:v>Financial support</c:v>
                </c:pt>
                <c:pt idx="4">
                  <c:v>Beam time costs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15</c:v>
                </c:pt>
                <c:pt idx="1">
                  <c:v>4</c:v>
                </c:pt>
                <c:pt idx="2">
                  <c:v>13</c:v>
                </c:pt>
                <c:pt idx="3">
                  <c:v>13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34-4FEA-A55D-490BE97D97EB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Not important</c:v>
                </c:pt>
              </c:strCache>
            </c:strRef>
          </c:tx>
          <c:spPr>
            <a:solidFill>
              <a:schemeClr val="dk1">
                <a:tint val="7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Tabelle1!$A$2:$A$6</c:f>
              <c:strCache>
                <c:ptCount val="5"/>
                <c:pt idx="0">
                  <c:v>Shorter lead times</c:v>
                </c:pt>
                <c:pt idx="1">
                  <c:v>Assignment facility</c:v>
                </c:pt>
                <c:pt idx="2">
                  <c:v>Technical support</c:v>
                </c:pt>
                <c:pt idx="3">
                  <c:v>Financial support</c:v>
                </c:pt>
                <c:pt idx="4">
                  <c:v>Beam time costs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34-4FEA-A55D-490BE97D97EB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Not applicable</c:v>
                </c:pt>
              </c:strCache>
            </c:strRef>
          </c:tx>
          <c:spPr>
            <a:solidFill>
              <a:schemeClr val="dk1">
                <a:tint val="985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Tabelle1!$A$2:$A$6</c:f>
              <c:strCache>
                <c:ptCount val="5"/>
                <c:pt idx="0">
                  <c:v>Shorter lead times</c:v>
                </c:pt>
                <c:pt idx="1">
                  <c:v>Assignment facility</c:v>
                </c:pt>
                <c:pt idx="2">
                  <c:v>Technical support</c:v>
                </c:pt>
                <c:pt idx="3">
                  <c:v>Financial support</c:v>
                </c:pt>
                <c:pt idx="4">
                  <c:v>Beam time costs</c:v>
                </c:pt>
              </c:strCache>
            </c:strRef>
          </c:cat>
          <c:val>
            <c:numRef>
              <c:f>Tabelle1!$E$2:$E$6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34-4FEA-A55D-490BE97D97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95183768"/>
        <c:axId val="495184096"/>
        <c:axId val="0"/>
      </c:bar3DChart>
      <c:catAx>
        <c:axId val="495183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5184096"/>
        <c:crosses val="autoZero"/>
        <c:auto val="1"/>
        <c:lblAlgn val="ctr"/>
        <c:lblOffset val="100"/>
        <c:noMultiLvlLbl val="0"/>
      </c:catAx>
      <c:valAx>
        <c:axId val="495184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5183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09/05/2023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indico.cern.ch/e/radnext-2023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.fhg.de/radnext-user-survey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2800" b="1" noProof="0" dirty="0"/>
              <a:t>WP 3, Results of User Survey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652278"/>
            <a:ext cx="6039853" cy="314740"/>
          </a:xfrm>
        </p:spPr>
        <p:txBody>
          <a:bodyPr>
            <a:normAutofit fontScale="25000" lnSpcReduction="20000"/>
          </a:bodyPr>
          <a:lstStyle/>
          <a:p>
            <a:r>
              <a:rPr lang="en-US" sz="6200" noProof="0" dirty="0"/>
              <a:t>Jochen Kuhnhenn (Fraunhofer INT) and Salvatore Fiore (CERN)</a:t>
            </a:r>
          </a:p>
          <a:p>
            <a:r>
              <a:rPr lang="en-US" sz="6200" noProof="0" dirty="0"/>
              <a:t>RADNEXT 2</a:t>
            </a:r>
            <a:r>
              <a:rPr lang="en-US" sz="6200" baseline="30000" noProof="0" dirty="0"/>
              <a:t>nd</a:t>
            </a:r>
            <a:r>
              <a:rPr lang="en-US" sz="6200" noProof="0" dirty="0"/>
              <a:t> Annual Meeting </a:t>
            </a:r>
            <a:r>
              <a:rPr lang="en-US" sz="62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9-10 May 2023</a:t>
            </a:r>
          </a:p>
          <a:p>
            <a:r>
              <a:rPr lang="en-US" sz="6400" u="sng" noProof="0" dirty="0">
                <a:solidFill>
                  <a:srgbClr val="0563C1"/>
                </a:solidFill>
                <a:latin typeface="+mj-lt"/>
                <a:ea typeface="Calibri" panose="020F0502020204030204" pitchFamily="34" charset="0"/>
                <a:hlinkClick r:id="rId2"/>
              </a:rPr>
              <a:t>https://indico.cern.ch/e/radnext-2023</a:t>
            </a:r>
            <a:r>
              <a:rPr lang="en-US" sz="6400" u="sng" noProof="0" dirty="0">
                <a:solidFill>
                  <a:srgbClr val="0563C1"/>
                </a:solidFill>
                <a:latin typeface="+mj-lt"/>
                <a:ea typeface="Calibri" panose="020F0502020204030204" pitchFamily="34" charset="0"/>
              </a:rPr>
              <a:t>  </a:t>
            </a:r>
            <a:endParaRPr lang="en-US" sz="6400" noProof="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0" y="2823356"/>
            <a:ext cx="4798615" cy="18178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63227"/>
            <a:ext cx="3968954" cy="5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Free answers seem to be more negative than the overall ratings</a:t>
            </a:r>
          </a:p>
          <a:p>
            <a:r>
              <a:rPr lang="en-US" dirty="0"/>
              <a:t>Overall good or even very good feedback</a:t>
            </a:r>
          </a:p>
          <a:p>
            <a:pPr lvl="1"/>
            <a:r>
              <a:rPr lang="en-US" dirty="0"/>
              <a:t>Communication is generally considered as a weaker aspect</a:t>
            </a:r>
          </a:p>
          <a:p>
            <a:pPr lvl="1"/>
            <a:r>
              <a:rPr lang="en-US" dirty="0"/>
              <a:t>Several obviously very happy users, task of “enabling” projects clearly met</a:t>
            </a:r>
          </a:p>
          <a:p>
            <a:r>
              <a:rPr lang="en-US" dirty="0"/>
              <a:t>Most important is the free provision of beam time</a:t>
            </a:r>
          </a:p>
          <a:p>
            <a:r>
              <a:rPr lang="en-US" dirty="0"/>
              <a:t>Other forms of support (financial, technical, …) are ok but not necessary</a:t>
            </a:r>
          </a:p>
          <a:p>
            <a:endParaRPr lang="en-US" dirty="0"/>
          </a:p>
          <a:p>
            <a:r>
              <a:rPr lang="en-US" dirty="0"/>
              <a:t>Suggestions for TA process:</a:t>
            </a:r>
          </a:p>
          <a:p>
            <a:pPr lvl="1"/>
            <a:r>
              <a:rPr lang="en-US" dirty="0"/>
              <a:t>Further improve communication and information about facilities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RADNEXT 2nd Annual Meeting – 9-10 May 2023</a:t>
            </a:r>
          </a:p>
        </p:txBody>
      </p:sp>
    </p:spTree>
    <p:extLst>
      <p:ext uri="{BB962C8B-B14F-4D97-AF65-F5344CB8AC3E}">
        <p14:creationId xmlns:p14="http://schemas.microsoft.com/office/powerpoint/2010/main" val="2364033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noProof="0" dirty="0"/>
              <a:t>Thanks for your attention!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C017-2364-4E0A-B0CC-F183867E9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6515A94-7509-441C-8AE6-3BB65D898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5120"/>
            <a:ext cx="1438212" cy="4320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8722425-4CE0-466A-B1CA-045E7E3F6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973" y="175120"/>
            <a:ext cx="1475115" cy="4320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F7348E1-4839-4757-8131-017A9926C5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9951" y="1131750"/>
            <a:ext cx="1777353" cy="28800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E027579-CE16-4574-8AB1-8782D6172B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6698" y="1131750"/>
            <a:ext cx="177356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  <a:p>
            <a:r>
              <a:rPr lang="en-US" noProof="0" dirty="0"/>
              <a:t>Motivation</a:t>
            </a:r>
          </a:p>
          <a:p>
            <a:endParaRPr lang="en-US" noProof="0" dirty="0"/>
          </a:p>
          <a:p>
            <a:r>
              <a:rPr lang="en-US" noProof="0" dirty="0"/>
              <a:t>Methods</a:t>
            </a:r>
          </a:p>
          <a:p>
            <a:endParaRPr lang="en-US" noProof="0" dirty="0"/>
          </a:p>
          <a:p>
            <a:r>
              <a:rPr lang="en-US" noProof="0" dirty="0"/>
              <a:t>Results</a:t>
            </a:r>
          </a:p>
          <a:p>
            <a:endParaRPr lang="en-US" noProof="0" dirty="0"/>
          </a:p>
          <a:p>
            <a:r>
              <a:rPr lang="en-US" noProof="0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88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So far no regular feedback channel was available for users to comment and judge on their experience with RADNEXT TA</a:t>
            </a:r>
          </a:p>
          <a:p>
            <a:endParaRPr lang="en-US" noProof="0" dirty="0"/>
          </a:p>
          <a:p>
            <a:r>
              <a:rPr lang="en-US" noProof="0" dirty="0"/>
              <a:t>Sporadic feedback occurred</a:t>
            </a:r>
          </a:p>
          <a:p>
            <a:pPr lvl="1"/>
            <a:r>
              <a:rPr lang="en-US" noProof="0" dirty="0"/>
              <a:t>Via direct emails to TA coordinators or Rubén</a:t>
            </a:r>
          </a:p>
          <a:p>
            <a:pPr lvl="1"/>
            <a:r>
              <a:rPr lang="en-US" noProof="0" dirty="0"/>
              <a:t>Via email to the User Support Expert team (USE)</a:t>
            </a:r>
          </a:p>
          <a:p>
            <a:endParaRPr lang="en-US" noProof="0" dirty="0"/>
          </a:p>
          <a:p>
            <a:r>
              <a:rPr lang="en-US" noProof="0" dirty="0"/>
              <a:t>Experience by users essential to optimize the process within RADNEXT for second half of the project, but also beyond</a:t>
            </a:r>
          </a:p>
          <a:p>
            <a:pPr lvl="1"/>
            <a:r>
              <a:rPr lang="en-US" noProof="0" dirty="0"/>
              <a:t>Typical problems would be of general interest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244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Fraunhofer licensed Microsoft 365 “Forms” App was used to create the survey</a:t>
            </a:r>
          </a:p>
          <a:p>
            <a:pPr lvl="1"/>
            <a:r>
              <a:rPr lang="en-US" dirty="0"/>
              <a:t>Remark: In compliance with European data protection and privacy regulations</a:t>
            </a:r>
          </a:p>
          <a:p>
            <a:endParaRPr lang="en-US" dirty="0"/>
          </a:p>
          <a:p>
            <a:r>
              <a:rPr lang="en-US" dirty="0"/>
              <a:t>Survey should be short and straight forward to motivate many responses</a:t>
            </a:r>
          </a:p>
          <a:p>
            <a:r>
              <a:rPr lang="en-US" dirty="0"/>
              <a:t>Survey consisted of 3 yes/no questions, 9 rated questions and one free form field</a:t>
            </a:r>
          </a:p>
          <a:p>
            <a:r>
              <a:rPr lang="en-US" dirty="0"/>
              <a:t>Survey was accessible via </a:t>
            </a:r>
            <a:r>
              <a:rPr lang="en-US" dirty="0">
                <a:hlinkClick r:id="rId2"/>
              </a:rPr>
              <a:t>https://s.fhg.de/radnext-user-survey</a:t>
            </a:r>
            <a:endParaRPr lang="en-US" dirty="0"/>
          </a:p>
          <a:p>
            <a:endParaRPr lang="en-US" dirty="0"/>
          </a:p>
          <a:p>
            <a:r>
              <a:rPr lang="en-US" dirty="0"/>
              <a:t>Invitation was sent </a:t>
            </a:r>
            <a:r>
              <a:rPr lang="en-US"/>
              <a:t>to 84 </a:t>
            </a:r>
            <a:r>
              <a:rPr lang="en-US" dirty="0"/>
              <a:t>recipients</a:t>
            </a:r>
          </a:p>
          <a:p>
            <a:r>
              <a:rPr lang="en-US" dirty="0"/>
              <a:t>Started on 2023-04-20 18:00 and was closed 2023-05-07 16:00</a:t>
            </a:r>
          </a:p>
          <a:p>
            <a:r>
              <a:rPr lang="en-US" dirty="0"/>
              <a:t>In total 27 responses were given (1/SQRT(27) ~ 20%)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RADNEXT 2nd Annual Meeting – 9-10 May 2023</a:t>
            </a:r>
          </a:p>
        </p:txBody>
      </p:sp>
    </p:spTree>
    <p:extLst>
      <p:ext uri="{BB962C8B-B14F-4D97-AF65-F5344CB8AC3E}">
        <p14:creationId xmlns:p14="http://schemas.microsoft.com/office/powerpoint/2010/main" val="2240443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140200" cy="3203145"/>
          </a:xfrm>
        </p:spPr>
        <p:txBody>
          <a:bodyPr/>
          <a:lstStyle/>
          <a:p>
            <a:r>
              <a:rPr lang="en-US" noProof="0" dirty="0"/>
              <a:t>Have at least one of your proposals been accepted by RADNEXT Transnational Access?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734F7E5-F2BB-4B32-B2EA-46F9536C61BB}"/>
              </a:ext>
            </a:extLst>
          </p:cNvPr>
          <p:cNvSpPr txBox="1">
            <a:spLocks/>
          </p:cNvSpPr>
          <p:nvPr/>
        </p:nvSpPr>
        <p:spPr>
          <a:xfrm>
            <a:off x="4597400" y="994205"/>
            <a:ext cx="41402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063A38A-2625-4089-9543-EB2F89D0491C}"/>
              </a:ext>
            </a:extLst>
          </p:cNvPr>
          <p:cNvSpPr txBox="1">
            <a:spLocks/>
          </p:cNvSpPr>
          <p:nvPr/>
        </p:nvSpPr>
        <p:spPr>
          <a:xfrm>
            <a:off x="4597400" y="994205"/>
            <a:ext cx="41402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For your accepted proposal(s), have at least one been assigned beam time in one of the facilities?</a:t>
            </a:r>
          </a:p>
        </p:txBody>
      </p:sp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10476249-50E7-4CCE-896B-69E07EF823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0607909"/>
              </p:ext>
            </p:extLst>
          </p:nvPr>
        </p:nvGraphicFramePr>
        <p:xfrm>
          <a:off x="530469" y="1962307"/>
          <a:ext cx="3993662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Diagramm 13">
            <a:extLst>
              <a:ext uri="{FF2B5EF4-FFF2-40B4-BE49-F238E27FC236}">
                <a16:creationId xmlns:a16="http://schemas.microsoft.com/office/drawing/2014/main" id="{DF84D273-4C5C-4937-B10E-929A8044BB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7031119"/>
              </p:ext>
            </p:extLst>
          </p:nvPr>
        </p:nvGraphicFramePr>
        <p:xfrm>
          <a:off x="3769954" y="1962307"/>
          <a:ext cx="6096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83265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7728176" cy="3203145"/>
          </a:xfrm>
        </p:spPr>
        <p:txBody>
          <a:bodyPr/>
          <a:lstStyle/>
          <a:p>
            <a:r>
              <a:rPr lang="en-GB" dirty="0"/>
              <a:t>For your beam assigned proposal(s), have at least one been already executed?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734F7E5-F2BB-4B32-B2EA-46F9536C61BB}"/>
              </a:ext>
            </a:extLst>
          </p:cNvPr>
          <p:cNvSpPr txBox="1">
            <a:spLocks/>
          </p:cNvSpPr>
          <p:nvPr/>
        </p:nvSpPr>
        <p:spPr>
          <a:xfrm>
            <a:off x="4597400" y="994205"/>
            <a:ext cx="41402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063A38A-2625-4089-9543-EB2F89D0491C}"/>
              </a:ext>
            </a:extLst>
          </p:cNvPr>
          <p:cNvSpPr txBox="1">
            <a:spLocks/>
          </p:cNvSpPr>
          <p:nvPr/>
        </p:nvSpPr>
        <p:spPr>
          <a:xfrm>
            <a:off x="4597400" y="994205"/>
            <a:ext cx="41402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10476249-50E7-4CCE-896B-69E07EF82314}"/>
              </a:ext>
            </a:extLst>
          </p:cNvPr>
          <p:cNvGraphicFramePr/>
          <p:nvPr/>
        </p:nvGraphicFramePr>
        <p:xfrm>
          <a:off x="530469" y="1962307"/>
          <a:ext cx="3993662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Diagramm 13">
            <a:extLst>
              <a:ext uri="{FF2B5EF4-FFF2-40B4-BE49-F238E27FC236}">
                <a16:creationId xmlns:a16="http://schemas.microsoft.com/office/drawing/2014/main" id="{DF84D273-4C5C-4937-B10E-929A8044BB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7075942"/>
              </p:ext>
            </p:extLst>
          </p:nvPr>
        </p:nvGraphicFramePr>
        <p:xfrm>
          <a:off x="1549400" y="1962307"/>
          <a:ext cx="6096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22205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 3 – Rating of aspects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1297964E-514C-4148-8230-DAE96979CD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3239136"/>
              </p:ext>
            </p:extLst>
          </p:nvPr>
        </p:nvGraphicFramePr>
        <p:xfrm>
          <a:off x="457200" y="993775"/>
          <a:ext cx="8229600" cy="3203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43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4 – Importance of aspects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4FBF18EB-E79B-4D4C-A570-B9B1426025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9857472"/>
              </p:ext>
            </p:extLst>
          </p:nvPr>
        </p:nvGraphicFramePr>
        <p:xfrm>
          <a:off x="457200" y="993775"/>
          <a:ext cx="8229600" cy="3203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RADNEXT 2nd Annual Meeting – 9-10 May 2023</a:t>
            </a:r>
          </a:p>
        </p:txBody>
      </p:sp>
    </p:spTree>
    <p:extLst>
      <p:ext uri="{BB962C8B-B14F-4D97-AF65-F5344CB8AC3E}">
        <p14:creationId xmlns:p14="http://schemas.microsoft.com/office/powerpoint/2010/main" val="3748077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5 – General suggestions (15 answers)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“improve </a:t>
            </a:r>
            <a:r>
              <a:rPr lang="en-GB" sz="1400" dirty="0"/>
              <a:t>communication about the real beam time available</a:t>
            </a:r>
            <a:r>
              <a:rPr lang="en-US" sz="1400" dirty="0"/>
              <a:t>”</a:t>
            </a:r>
          </a:p>
          <a:p>
            <a:r>
              <a:rPr lang="en-US" sz="1400" dirty="0"/>
              <a:t>“</a:t>
            </a:r>
            <a:r>
              <a:rPr lang="en-GB" sz="1400" dirty="0"/>
              <a:t>would be valuable to find a comparison table […] of the different facilities</a:t>
            </a:r>
            <a:r>
              <a:rPr lang="en-US" sz="1400" dirty="0"/>
              <a:t>”</a:t>
            </a:r>
          </a:p>
          <a:p>
            <a:r>
              <a:rPr lang="en-US" sz="1400" dirty="0"/>
              <a:t>“</a:t>
            </a:r>
            <a:r>
              <a:rPr lang="en-GB" sz="1400" dirty="0"/>
              <a:t>Possibility to discuss before the assignment with different facilities</a:t>
            </a:r>
            <a:r>
              <a:rPr lang="en-US" sz="1400" dirty="0"/>
              <a:t>”</a:t>
            </a:r>
          </a:p>
          <a:p>
            <a:r>
              <a:rPr lang="en-US" sz="1400" dirty="0"/>
              <a:t>“</a:t>
            </a:r>
            <a:r>
              <a:rPr lang="en-GB" sz="1400" dirty="0"/>
              <a:t>possibility to integrate figures in the proposals</a:t>
            </a:r>
            <a:r>
              <a:rPr lang="en-US" sz="1400" dirty="0"/>
              <a:t>”</a:t>
            </a:r>
          </a:p>
          <a:p>
            <a:r>
              <a:rPr lang="en-US" sz="1400" dirty="0"/>
              <a:t>“</a:t>
            </a:r>
            <a:r>
              <a:rPr lang="en-GB" sz="1400" dirty="0"/>
              <a:t>Still have not been contacted by anyone after proposal acceptance.</a:t>
            </a:r>
            <a:r>
              <a:rPr lang="en-US" sz="1400" dirty="0"/>
              <a:t>”</a:t>
            </a:r>
          </a:p>
          <a:p>
            <a:r>
              <a:rPr lang="en-US" sz="1400" dirty="0"/>
              <a:t>“</a:t>
            </a:r>
            <a:r>
              <a:rPr lang="en-GB" sz="1400" dirty="0"/>
              <a:t>financial support for travelling […] was never fulfilled.</a:t>
            </a:r>
            <a:r>
              <a:rPr lang="en-US" sz="1400" dirty="0"/>
              <a:t>”</a:t>
            </a:r>
          </a:p>
          <a:p>
            <a:r>
              <a:rPr lang="en-US" sz="1400" dirty="0"/>
              <a:t>“</a:t>
            </a:r>
            <a:r>
              <a:rPr lang="en-GB" sz="1400" dirty="0"/>
              <a:t>the expected schedule for the selection outcome […] should be respected</a:t>
            </a:r>
            <a:r>
              <a:rPr lang="en-US" sz="1400" dirty="0"/>
              <a:t>”</a:t>
            </a:r>
          </a:p>
          <a:p>
            <a:r>
              <a:rPr lang="en-US" sz="1400" dirty="0"/>
              <a:t>“</a:t>
            </a:r>
            <a:r>
              <a:rPr lang="en-GB" sz="1400" dirty="0" err="1"/>
              <a:t>i</a:t>
            </a:r>
            <a:r>
              <a:rPr lang="en-GB" sz="1400" dirty="0"/>
              <a:t> do not even know in a clear way if my proposal was awarded with beam time or not</a:t>
            </a:r>
            <a:r>
              <a:rPr lang="en-US" sz="1400" dirty="0"/>
              <a:t>”</a:t>
            </a:r>
          </a:p>
          <a:p>
            <a:endParaRPr lang="en-US" sz="1400" dirty="0"/>
          </a:p>
          <a:p>
            <a:r>
              <a:rPr lang="en-US" sz="1400" dirty="0"/>
              <a:t>“</a:t>
            </a:r>
            <a:r>
              <a:rPr lang="en-GB" sz="1400" dirty="0"/>
              <a:t>No suggestions. Everything good so far!</a:t>
            </a:r>
            <a:r>
              <a:rPr lang="en-US" sz="1400" dirty="0"/>
              <a:t>”</a:t>
            </a:r>
          </a:p>
          <a:p>
            <a:r>
              <a:rPr lang="en-US" sz="1400" dirty="0"/>
              <a:t>“</a:t>
            </a:r>
            <a:r>
              <a:rPr lang="en-GB" sz="1400" dirty="0"/>
              <a:t>My experience with RADNEXT was awesome. You folks are doing a great job!</a:t>
            </a:r>
            <a:r>
              <a:rPr lang="en-US" sz="1400" dirty="0"/>
              <a:t>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RADNEXT 2nd Annual Meeting – 9-10 May 2023</a:t>
            </a:r>
          </a:p>
        </p:txBody>
      </p:sp>
    </p:spTree>
    <p:extLst>
      <p:ext uri="{BB962C8B-B14F-4D97-AF65-F5344CB8AC3E}">
        <p14:creationId xmlns:p14="http://schemas.microsoft.com/office/powerpoint/2010/main" val="2466552982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0</TotalTime>
  <Words>598</Words>
  <Application>Microsoft Office PowerPoint</Application>
  <PresentationFormat>Bildschirmpräsentation (16:9)</PresentationFormat>
  <Paragraphs>86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4" baseType="lpstr">
      <vt:lpstr>Arial</vt:lpstr>
      <vt:lpstr>Calibri</vt:lpstr>
      <vt:lpstr>CERN2Corporate16-9</vt:lpstr>
      <vt:lpstr>WP 3, Results of User Survey</vt:lpstr>
      <vt:lpstr>Outline</vt:lpstr>
      <vt:lpstr>Motivation</vt:lpstr>
      <vt:lpstr>Methods</vt:lpstr>
      <vt:lpstr>Results 1</vt:lpstr>
      <vt:lpstr>Results 2</vt:lpstr>
      <vt:lpstr>Results 3 – Rating of aspects</vt:lpstr>
      <vt:lpstr>Results 4 – Importance of aspects</vt:lpstr>
      <vt:lpstr>Results 5 – General suggestions (15 answers)</vt:lpstr>
      <vt:lpstr>Conclusions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Kuhnhenn, Jochen</cp:lastModifiedBy>
  <cp:revision>446</cp:revision>
  <dcterms:created xsi:type="dcterms:W3CDTF">2016-04-26T16:44:32Z</dcterms:created>
  <dcterms:modified xsi:type="dcterms:W3CDTF">2023-05-09T09:07:21Z</dcterms:modified>
</cp:coreProperties>
</file>