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15" r:id="rId3"/>
    <p:sldId id="308" r:id="rId4"/>
    <p:sldId id="317" r:id="rId5"/>
    <p:sldId id="316" r:id="rId6"/>
    <p:sldId id="312" r:id="rId7"/>
    <p:sldId id="318" r:id="rId8"/>
    <p:sldId id="278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7F"/>
    <a:srgbClr val="00BAFF"/>
    <a:srgbClr val="444444"/>
    <a:srgbClr val="FB5151"/>
    <a:srgbClr val="0033A0"/>
    <a:srgbClr val="AAA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505"/>
  </p:normalViewPr>
  <p:slideViewPr>
    <p:cSldViewPr>
      <p:cViewPr varScale="1">
        <p:scale>
          <a:sx n="83" d="100"/>
          <a:sy n="83" d="100"/>
        </p:scale>
        <p:origin x="686" y="7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10/21/2022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10/21/2022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9" y="306896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US" dirty="0"/>
              <a:t>Forward Physics Facility (FPF)</a:t>
            </a:r>
            <a:br>
              <a:rPr lang="en-US" sz="4400" dirty="0"/>
            </a:br>
            <a:r>
              <a:rPr lang="hu-HU" sz="4400" dirty="0"/>
              <a:t>ARUP Introduction Meeting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hu-HU" sz="1800" u="sng" dirty="0"/>
              <a:t>Kincső Pál</a:t>
            </a:r>
            <a:r>
              <a:rPr lang="hu-HU" sz="1800" dirty="0"/>
              <a:t>, John Osborne</a:t>
            </a:r>
            <a:r>
              <a:rPr lang="en-US" sz="1800" dirty="0"/>
              <a:t> </a:t>
            </a:r>
            <a:r>
              <a:rPr lang="hu-HU" sz="1800" dirty="0"/>
              <a:t> SCE-DOD-F</a:t>
            </a:r>
            <a:r>
              <a:rPr lang="en-US" sz="1800" dirty="0"/>
              <a:t>S</a:t>
            </a:r>
          </a:p>
          <a:p>
            <a:pPr algn="l">
              <a:defRPr/>
            </a:pPr>
            <a:r>
              <a:rPr lang="en-US" sz="1800" dirty="0"/>
              <a:t>Date: </a:t>
            </a:r>
            <a:r>
              <a:rPr lang="hu-HU" sz="1800" dirty="0"/>
              <a:t>21/10/2022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BBF4-18F9-1C40-F5D9-669591A2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21677-958A-10A7-5C8D-E66357D0C0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b="0" dirty="0"/>
              <a:t>Proposed location</a:t>
            </a:r>
            <a:endParaRPr lang="en-US" b="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0" dirty="0"/>
              <a:t>Proposed Design</a:t>
            </a:r>
            <a:endParaRPr lang="hu-HU" b="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b="0" dirty="0"/>
              <a:t>Scope and Aims of the CE study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426C4-3546-1242-733B-47368426BF6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6812D2-CCFC-498D-C8DE-AE95A378A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545" y="891639"/>
            <a:ext cx="5903219" cy="5179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34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Forward Physics Facility </a:t>
            </a:r>
            <a:br>
              <a:rPr lang="en-US" dirty="0"/>
            </a:br>
            <a:r>
              <a:rPr lang="en-US" sz="2800" b="0" dirty="0"/>
              <a:t>Proposed location</a:t>
            </a:r>
            <a:endParaRPr b="0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3</a:t>
            </a:fld>
            <a:endParaRPr lang="en-US" sz="1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794251B-7910-481A-B44D-676561EE9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333" y="1593709"/>
            <a:ext cx="9260067" cy="106574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1800" b="0" dirty="0"/>
              <a:t>Location approx. 617m from ATLAS interaction point (IP1)</a:t>
            </a:r>
            <a:r>
              <a:rPr lang="en-US" sz="1800" b="0" dirty="0"/>
              <a:t>, on the French CERN site, 10m away from the LHC tunnel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4A260B-D08B-AF2E-12F7-DE5D8E2279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15" t="3731" r="3529" b="16045"/>
          <a:stretch/>
        </p:blipFill>
        <p:spPr>
          <a:xfrm>
            <a:off x="448748" y="2169013"/>
            <a:ext cx="7879500" cy="3952142"/>
          </a:xfrm>
          <a:prstGeom prst="rect">
            <a:avLst/>
          </a:prstGeom>
        </p:spPr>
      </p:pic>
      <p:pic>
        <p:nvPicPr>
          <p:cNvPr id="5" name="Picture 4" descr="A red and white flag&#10;&#10;Description automatically generated with medium confidence">
            <a:extLst>
              <a:ext uri="{FF2B5EF4-FFF2-40B4-BE49-F238E27FC236}">
                <a16:creationId xmlns:a16="http://schemas.microsoft.com/office/drawing/2014/main" id="{209FAE59-1C37-1AAF-E3BF-B120566D17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53" t="20775" r="19950" b="18918"/>
          <a:stretch/>
        </p:blipFill>
        <p:spPr bwMode="auto">
          <a:xfrm>
            <a:off x="3910921" y="2362602"/>
            <a:ext cx="446084" cy="296849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381F709-8F20-3D99-9653-CF382C884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927648" y="2362602"/>
            <a:ext cx="446084" cy="296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0EA00F-51EB-285D-38AB-86B766414218}"/>
              </a:ext>
            </a:extLst>
          </p:cNvPr>
          <p:cNvSpPr txBox="1"/>
          <p:nvPr/>
        </p:nvSpPr>
        <p:spPr bwMode="auto">
          <a:xfrm rot="20346503">
            <a:off x="5972405" y="2711317"/>
            <a:ext cx="10995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ATLAS IP1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556D19-47DD-A17F-4F7A-29A6EB87ABE5}"/>
              </a:ext>
            </a:extLst>
          </p:cNvPr>
          <p:cNvSpPr txBox="1"/>
          <p:nvPr/>
        </p:nvSpPr>
        <p:spPr bwMode="auto">
          <a:xfrm rot="20346503">
            <a:off x="3774021" y="4348479"/>
            <a:ext cx="6403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LHC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AF14BB-E0A4-E7B3-7C74-4C679AA29EC3}"/>
              </a:ext>
            </a:extLst>
          </p:cNvPr>
          <p:cNvSpPr txBox="1"/>
          <p:nvPr/>
        </p:nvSpPr>
        <p:spPr bwMode="auto">
          <a:xfrm rot="20346503">
            <a:off x="1284410" y="5042340"/>
            <a:ext cx="11086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New facility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41291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Forward Physics Facility</a:t>
            </a:r>
            <a:br>
              <a:rPr lang="en-US" dirty="0"/>
            </a:br>
            <a:r>
              <a:rPr lang="en-US" sz="2800" b="0" dirty="0"/>
              <a:t>Proposed Design</a:t>
            </a:r>
            <a:endParaRPr b="0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4</a:t>
            </a:fld>
            <a:endParaRPr lang="en-US" sz="1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794251B-7910-481A-B44D-676561EE9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333" y="1593708"/>
            <a:ext cx="7459867" cy="4890699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b="0" dirty="0"/>
              <a:t>An 88m deep access shaft with a 9.1m internal diameter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b="0" dirty="0"/>
              <a:t>A 65m long and 9.65m wide experimental cavern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Experiments centralized on the line of sight, 1.5m above the floor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Floor is parallel to </a:t>
            </a:r>
            <a:r>
              <a:rPr lang="en-US" b="0" dirty="0" err="1"/>
              <a:t>LoS</a:t>
            </a:r>
            <a:r>
              <a:rPr lang="en-US" b="0" dirty="0"/>
              <a:t>, 1.25% fall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Trench under the </a:t>
            </a:r>
            <a:r>
              <a:rPr lang="en-US" dirty="0" err="1"/>
              <a:t>LAr</a:t>
            </a:r>
            <a:r>
              <a:rPr lang="en-US" dirty="0"/>
              <a:t> detector to catch any escaped cold gas 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Safety </a:t>
            </a:r>
            <a:r>
              <a:rPr lang="en-US" dirty="0"/>
              <a:t>corridor used as an emergency escape route </a:t>
            </a:r>
            <a:endParaRPr lang="en-US" b="0" dirty="0"/>
          </a:p>
          <a:p>
            <a:pPr>
              <a:spcBef>
                <a:spcPts val="600"/>
              </a:spcBef>
            </a:pPr>
            <a:endParaRPr lang="en-US" sz="1800" b="0" dirty="0"/>
          </a:p>
          <a:p>
            <a:pPr>
              <a:spcBef>
                <a:spcPts val="600"/>
              </a:spcBef>
            </a:pPr>
            <a:endParaRPr lang="en-US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08498A-A66F-9CF4-769F-FCE449FCA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774" y="1196752"/>
            <a:ext cx="1514475" cy="48482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7BA8EA-8449-0ED4-4F35-1F339DF42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564" y="1362075"/>
            <a:ext cx="2495550" cy="2066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4FEEBF-AAE3-F7E3-A3EB-28280C46C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26" y="4062892"/>
            <a:ext cx="7920880" cy="211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AA23B50-194D-9C2B-AD24-FC9A1786A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808" y="2582038"/>
            <a:ext cx="7680178" cy="167029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Forward Physics Facility</a:t>
            </a:r>
            <a:br>
              <a:rPr lang="en-US" dirty="0"/>
            </a:br>
            <a:r>
              <a:rPr lang="en-US" sz="2800" b="0" dirty="0"/>
              <a:t>Proposed Design</a:t>
            </a:r>
            <a:endParaRPr b="0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5</a:t>
            </a:fld>
            <a:endParaRPr lang="en-US" sz="1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794251B-7910-481A-B44D-676561EE9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333" y="1593708"/>
            <a:ext cx="7459867" cy="4890699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800" b="0" dirty="0"/>
              <a:t>Proposed surface buildings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Access building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Electrical building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Cooling &amp; Ventilation building</a:t>
            </a:r>
            <a:endParaRPr lang="en-GB" sz="1800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7026C8-D1E6-CA00-1445-B262333E9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33" y="3292365"/>
            <a:ext cx="4074287" cy="28294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89A428A-9DFA-DD4C-C63A-540100F842B4}"/>
              </a:ext>
            </a:extLst>
          </p:cNvPr>
          <p:cNvSpPr txBox="1"/>
          <p:nvPr/>
        </p:nvSpPr>
        <p:spPr bwMode="auto">
          <a:xfrm>
            <a:off x="5166780" y="1593708"/>
            <a:ext cx="6762943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Site used as a spoil disposal area for previous CERN projects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Ground levels between 453-455m, approx. 7 m above the surrounding area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626ABFD-0FB9-F1BC-2449-F060F07F1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599" y="4332675"/>
            <a:ext cx="6930752" cy="186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4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Scope and Aims of the CE study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6</a:t>
            </a:fld>
            <a:endParaRPr lang="en-US" sz="1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794251B-7910-481A-B44D-676561EE9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334" y="1593708"/>
            <a:ext cx="9044042" cy="4355572"/>
          </a:xfrm>
        </p:spPr>
        <p:txBody>
          <a:bodyPr/>
          <a:lstStyle/>
          <a:p>
            <a:r>
              <a:rPr lang="ro-RO" dirty="0"/>
              <a:t>Task 1: </a:t>
            </a:r>
            <a:r>
              <a:rPr lang="hu-HU" dirty="0"/>
              <a:t>Civil Engineering Cost Estimate Review</a:t>
            </a:r>
            <a:endParaRPr lang="ro-RO" u="sng" dirty="0"/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hu-HU" dirty="0"/>
              <a:t>Delivery date: end of 2022</a:t>
            </a:r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hu-HU" dirty="0"/>
              <a:t>Carry out a cost estimation review of the proposed CE cost (approx. 31m CHF) and provide comments or suggestions</a:t>
            </a:r>
          </a:p>
          <a:p>
            <a:r>
              <a:rPr lang="ro-RO" dirty="0"/>
              <a:t>Task 2: </a:t>
            </a:r>
            <a:r>
              <a:rPr lang="hu-HU" dirty="0"/>
              <a:t>Interpretation of the soil investigations </a:t>
            </a:r>
            <a:endParaRPr lang="ro-RO" u="sng" dirty="0"/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hu-HU" dirty="0"/>
              <a:t>Delivery date: end of April 2023</a:t>
            </a:r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42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hu-HU" dirty="0"/>
              <a:t>Site Investigation Works</a:t>
            </a:r>
            <a:endParaRPr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7</a:t>
            </a:fld>
            <a:endParaRPr lang="en-US" sz="1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794251B-7910-481A-B44D-676561EE9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334" y="1593709"/>
            <a:ext cx="9116050" cy="5391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b="0" dirty="0"/>
              <a:t>New core will be drilled the full depth of the proposed shaft early in 2023</a:t>
            </a:r>
            <a:endParaRPr lang="en-US" b="0" dirty="0"/>
          </a:p>
          <a:p>
            <a:pPr lvl="1" indent="0">
              <a:buNone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ED642D-B72D-7E12-0097-92EA271F54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1" b="-2"/>
          <a:stretch/>
        </p:blipFill>
        <p:spPr>
          <a:xfrm>
            <a:off x="623392" y="1988840"/>
            <a:ext cx="5147637" cy="4223739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9DB0B4-BB74-CCE0-B9F1-173C8187830C}"/>
              </a:ext>
            </a:extLst>
          </p:cNvPr>
          <p:cNvSpPr txBox="1"/>
          <p:nvPr/>
        </p:nvSpPr>
        <p:spPr bwMode="auto">
          <a:xfrm>
            <a:off x="595178" y="5902292"/>
            <a:ext cx="2843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Position marked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25361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3A2E98-1BCD-4665-B2A5-A785750C17E8}"/>
              </a:ext>
            </a:extLst>
          </p:cNvPr>
          <p:cNvSpPr txBox="1"/>
          <p:nvPr/>
        </p:nvSpPr>
        <p:spPr bwMode="auto">
          <a:xfrm>
            <a:off x="4655840" y="4437112"/>
            <a:ext cx="3888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/>
              <a:t>Thank you!</a:t>
            </a:r>
            <a:endParaRPr lang="en-GB" sz="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5445</TotalTime>
  <Words>259</Words>
  <Application>Microsoft Office PowerPoint</Application>
  <DocSecurity>0</DocSecurity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Forward Physics Facility (FPF) ARUP Introduction Meeting</vt:lpstr>
      <vt:lpstr>Outline</vt:lpstr>
      <vt:lpstr>Forward Physics Facility  Proposed location</vt:lpstr>
      <vt:lpstr>Forward Physics Facility Proposed Design</vt:lpstr>
      <vt:lpstr>Forward Physics Facility Proposed Design</vt:lpstr>
      <vt:lpstr>Scope and Aims of the CE study</vt:lpstr>
      <vt:lpstr>Site Investigation Works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Kincso Balazs</cp:lastModifiedBy>
  <cp:revision>337</cp:revision>
  <dcterms:created xsi:type="dcterms:W3CDTF">2020-12-02T13:10:03Z</dcterms:created>
  <dcterms:modified xsi:type="dcterms:W3CDTF">2022-10-21T08:07:38Z</dcterms:modified>
  <cp:category/>
  <dc:identifier/>
  <cp:contentStatus/>
  <dc:language/>
  <cp:version/>
</cp:coreProperties>
</file>