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p:scale>
          <a:sx n="66" d="100"/>
          <a:sy n="66" d="100"/>
        </p:scale>
        <p:origin x="9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2EA64-0C56-281E-EE27-F4E9365B72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358B57D-0121-CBA2-5AC3-DB80FF8FF4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10927D7-4A58-B58A-1139-6CB80C5FCA11}"/>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5" name="Footer Placeholder 4">
            <a:extLst>
              <a:ext uri="{FF2B5EF4-FFF2-40B4-BE49-F238E27FC236}">
                <a16:creationId xmlns:a16="http://schemas.microsoft.com/office/drawing/2014/main" id="{FF9F4D0A-7492-80FD-9733-622A2577CE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F91EBB-AFF5-45A3-9A80-CEB61CB69145}"/>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3150518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E4BF0-DC5F-85F0-2157-9A56C4B6E00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174F636-69CC-10C0-4E49-655FA8D30D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7438C4-7EAD-5A21-A6E9-4E7FB3373EAE}"/>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5" name="Footer Placeholder 4">
            <a:extLst>
              <a:ext uri="{FF2B5EF4-FFF2-40B4-BE49-F238E27FC236}">
                <a16:creationId xmlns:a16="http://schemas.microsoft.com/office/drawing/2014/main" id="{6CDFE8A4-CE6E-45EF-5040-127F3D0013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BDC552-FCE1-EA80-3F79-95C493F858B2}"/>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205773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8DB795-08EE-626D-5112-76A9550662A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C57970C-8CFD-D2EB-8088-83E0D965D6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88766C7-D378-66BC-D381-06748AB9CB13}"/>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5" name="Footer Placeholder 4">
            <a:extLst>
              <a:ext uri="{FF2B5EF4-FFF2-40B4-BE49-F238E27FC236}">
                <a16:creationId xmlns:a16="http://schemas.microsoft.com/office/drawing/2014/main" id="{01D3973E-5FD0-8AE1-7B19-A6F11122F5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BDFF546-7582-49E3-BBF0-E973710137D8}"/>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2444591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57614-B2BC-5C5E-8240-564128412B8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9C2B6B-169A-F464-9730-06724B92A7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019B0F-19FA-ACC7-1035-7E790D32FD2F}"/>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5" name="Footer Placeholder 4">
            <a:extLst>
              <a:ext uri="{FF2B5EF4-FFF2-40B4-BE49-F238E27FC236}">
                <a16:creationId xmlns:a16="http://schemas.microsoft.com/office/drawing/2014/main" id="{736EEA68-F103-D22F-967B-2D938C12B0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0720DB-228B-F04F-6B7F-8396F93E51EC}"/>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519774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54290-B93F-5564-5452-57560702859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0CA1D3D-9FD4-F048-5E0E-850E4F950F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633FF6-DB69-97E4-6E5F-019349DD2ACA}"/>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5" name="Footer Placeholder 4">
            <a:extLst>
              <a:ext uri="{FF2B5EF4-FFF2-40B4-BE49-F238E27FC236}">
                <a16:creationId xmlns:a16="http://schemas.microsoft.com/office/drawing/2014/main" id="{D40F53ED-6421-43D6-D67F-46312D3324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6848C5-D220-6926-2146-EC80CE362B5D}"/>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3975158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93889-3753-3193-FD7B-2F4C64B7A5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B00328-65ED-4919-5BA9-F3BD2CB841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732671A-F01A-2BB1-C06F-2C134E19850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CA8DFFF-BC4D-E393-8B3F-B65124203EA9}"/>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6" name="Footer Placeholder 5">
            <a:extLst>
              <a:ext uri="{FF2B5EF4-FFF2-40B4-BE49-F238E27FC236}">
                <a16:creationId xmlns:a16="http://schemas.microsoft.com/office/drawing/2014/main" id="{A05C2F53-5DD7-33E3-A190-C878205629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423976-8241-E998-C84F-406819D774BC}"/>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2272872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824DC-38F3-F858-63B6-0233EEF52F0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1F7445B-9F1E-37C7-92F6-7A287223AB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9D9851-63A8-0591-7D5B-C07BAE05E05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F642F0B-11D0-24F9-1F17-AE6CD4491F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2B0179B-D101-3EBD-8B07-929AD44B51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2C25F5A-62D5-EA0D-3AD3-EC84A8704DCA}"/>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8" name="Footer Placeholder 7">
            <a:extLst>
              <a:ext uri="{FF2B5EF4-FFF2-40B4-BE49-F238E27FC236}">
                <a16:creationId xmlns:a16="http://schemas.microsoft.com/office/drawing/2014/main" id="{8232502F-D523-9B91-753A-32510B3CCDA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538F952-9EC9-C376-2E74-631B41ADAF1B}"/>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2988789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23B20-D15D-E85D-A5AD-CB9C2EB2EA1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98B200C-3D72-9F66-D9C5-8F4BD4FFA8B0}"/>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4" name="Footer Placeholder 3">
            <a:extLst>
              <a:ext uri="{FF2B5EF4-FFF2-40B4-BE49-F238E27FC236}">
                <a16:creationId xmlns:a16="http://schemas.microsoft.com/office/drawing/2014/main" id="{3DF1357D-E2F2-C747-575A-193D9491EEC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DFD02F7-FDAB-C388-00DB-101BDFB64633}"/>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3692141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0C2CCBF-75CF-191C-F93C-93213F095B1B}"/>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3" name="Footer Placeholder 2">
            <a:extLst>
              <a:ext uri="{FF2B5EF4-FFF2-40B4-BE49-F238E27FC236}">
                <a16:creationId xmlns:a16="http://schemas.microsoft.com/office/drawing/2014/main" id="{006540AB-2BEF-6D87-9BF6-8A762F4665F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401B006-9221-E231-7B2A-D851021C8413}"/>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175454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DA1AC-516B-45E4-FAE6-0F51EA2CD6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52E34C-C88E-0487-AEB7-82C58379B8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D43A140-1171-0FDF-1454-048900B02C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77CF1A1-4DF5-4AD4-4AE1-8F6BC6995AF7}"/>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6" name="Footer Placeholder 5">
            <a:extLst>
              <a:ext uri="{FF2B5EF4-FFF2-40B4-BE49-F238E27FC236}">
                <a16:creationId xmlns:a16="http://schemas.microsoft.com/office/drawing/2014/main" id="{9AFD55E6-938D-519B-613D-B498B3C4D12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634A66F-430E-1C7D-E881-7F343CF16824}"/>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671660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BE469-DC3B-63D6-7024-1BFF21D25D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482EB13-64A2-943A-5469-342C6339B5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FBF30E6-2414-3744-9F9B-10F8FDBEE1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034B9A-D09C-A805-7679-EA78DDAC9613}"/>
              </a:ext>
            </a:extLst>
          </p:cNvPr>
          <p:cNvSpPr>
            <a:spLocks noGrp="1"/>
          </p:cNvSpPr>
          <p:nvPr>
            <p:ph type="dt" sz="half" idx="10"/>
          </p:nvPr>
        </p:nvSpPr>
        <p:spPr/>
        <p:txBody>
          <a:bodyPr/>
          <a:lstStyle/>
          <a:p>
            <a:fld id="{6E33E209-FF75-4C64-A57B-774D3FAB0ED8}" type="datetimeFigureOut">
              <a:rPr lang="en-GB" smtClean="0"/>
              <a:t>02/11/2022</a:t>
            </a:fld>
            <a:endParaRPr lang="en-GB"/>
          </a:p>
        </p:txBody>
      </p:sp>
      <p:sp>
        <p:nvSpPr>
          <p:cNvPr id="6" name="Footer Placeholder 5">
            <a:extLst>
              <a:ext uri="{FF2B5EF4-FFF2-40B4-BE49-F238E27FC236}">
                <a16:creationId xmlns:a16="http://schemas.microsoft.com/office/drawing/2014/main" id="{0116CC38-C98A-7051-EFF0-16673DFA37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0765230-BF30-97C6-7676-8A307210155D}"/>
              </a:ext>
            </a:extLst>
          </p:cNvPr>
          <p:cNvSpPr>
            <a:spLocks noGrp="1"/>
          </p:cNvSpPr>
          <p:nvPr>
            <p:ph type="sldNum" sz="quarter" idx="12"/>
          </p:nvPr>
        </p:nvSpPr>
        <p:spPr/>
        <p:txBody>
          <a:bodyPr/>
          <a:lstStyle/>
          <a:p>
            <a:fld id="{870E7429-6416-4CEF-8624-47FB3F9365F7}" type="slidenum">
              <a:rPr lang="en-GB" smtClean="0"/>
              <a:t>‹#›</a:t>
            </a:fld>
            <a:endParaRPr lang="en-GB"/>
          </a:p>
        </p:txBody>
      </p:sp>
    </p:spTree>
    <p:extLst>
      <p:ext uri="{BB962C8B-B14F-4D97-AF65-F5344CB8AC3E}">
        <p14:creationId xmlns:p14="http://schemas.microsoft.com/office/powerpoint/2010/main" val="42955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7C9CB1-1AD5-D0BA-A30E-A6D07C6635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8018958-F81B-C487-8781-CD9FF9120F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D9EE9FD-EFFA-4FFB-05D0-8F08DB484A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33E209-FF75-4C64-A57B-774D3FAB0ED8}" type="datetimeFigureOut">
              <a:rPr lang="en-GB" smtClean="0"/>
              <a:t>02/11/2022</a:t>
            </a:fld>
            <a:endParaRPr lang="en-GB"/>
          </a:p>
        </p:txBody>
      </p:sp>
      <p:sp>
        <p:nvSpPr>
          <p:cNvPr id="5" name="Footer Placeholder 4">
            <a:extLst>
              <a:ext uri="{FF2B5EF4-FFF2-40B4-BE49-F238E27FC236}">
                <a16:creationId xmlns:a16="http://schemas.microsoft.com/office/drawing/2014/main" id="{8AF339CC-BBAC-6F50-C380-24AA40D9FE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3E165FA-261E-C835-E0CD-CC509870E5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0E7429-6416-4CEF-8624-47FB3F9365F7}" type="slidenum">
              <a:rPr lang="en-GB" smtClean="0"/>
              <a:t>‹#›</a:t>
            </a:fld>
            <a:endParaRPr lang="en-GB"/>
          </a:p>
        </p:txBody>
      </p:sp>
    </p:spTree>
    <p:extLst>
      <p:ext uri="{BB962C8B-B14F-4D97-AF65-F5344CB8AC3E}">
        <p14:creationId xmlns:p14="http://schemas.microsoft.com/office/powerpoint/2010/main" val="2025495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document/272720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F97B6-6855-D0AA-E285-40D6DB6924E0}"/>
              </a:ext>
            </a:extLst>
          </p:cNvPr>
          <p:cNvSpPr>
            <a:spLocks noGrp="1"/>
          </p:cNvSpPr>
          <p:nvPr>
            <p:ph type="ctrTitle"/>
          </p:nvPr>
        </p:nvSpPr>
        <p:spPr/>
        <p:txBody>
          <a:bodyPr/>
          <a:lstStyle/>
          <a:p>
            <a:r>
              <a:rPr lang="en-US" dirty="0"/>
              <a:t>Coil bumpers	</a:t>
            </a:r>
            <a:endParaRPr lang="en-GB" dirty="0"/>
          </a:p>
        </p:txBody>
      </p:sp>
      <p:sp>
        <p:nvSpPr>
          <p:cNvPr id="3" name="Subtitle 2">
            <a:extLst>
              <a:ext uri="{FF2B5EF4-FFF2-40B4-BE49-F238E27FC236}">
                <a16:creationId xmlns:a16="http://schemas.microsoft.com/office/drawing/2014/main" id="{B32F07CC-6D96-96F9-25BF-9EE8A13B83FE}"/>
              </a:ext>
            </a:extLst>
          </p:cNvPr>
          <p:cNvSpPr>
            <a:spLocks noGrp="1"/>
          </p:cNvSpPr>
          <p:nvPr>
            <p:ph type="subTitle" idx="1"/>
          </p:nvPr>
        </p:nvSpPr>
        <p:spPr/>
        <p:txBody>
          <a:bodyPr/>
          <a:lstStyle/>
          <a:p>
            <a:r>
              <a:rPr lang="en-US" dirty="0"/>
              <a:t>Susana Izquierdo Bermudez</a:t>
            </a:r>
          </a:p>
          <a:p>
            <a:r>
              <a:rPr lang="en-US" dirty="0"/>
              <a:t>02/11/2022</a:t>
            </a:r>
            <a:endParaRPr lang="en-GB" dirty="0"/>
          </a:p>
        </p:txBody>
      </p:sp>
    </p:spTree>
    <p:extLst>
      <p:ext uri="{BB962C8B-B14F-4D97-AF65-F5344CB8AC3E}">
        <p14:creationId xmlns:p14="http://schemas.microsoft.com/office/powerpoint/2010/main" val="120596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19F2C-18A4-1891-F67A-7F03638286BE}"/>
              </a:ext>
            </a:extLst>
          </p:cNvPr>
          <p:cNvSpPr>
            <a:spLocks noGrp="1"/>
          </p:cNvSpPr>
          <p:nvPr>
            <p:ph type="title"/>
          </p:nvPr>
        </p:nvSpPr>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B9AE012C-7D11-11CE-6C1C-E0DFA5378762}"/>
              </a:ext>
            </a:extLst>
          </p:cNvPr>
          <p:cNvSpPr>
            <a:spLocks noGrp="1"/>
          </p:cNvSpPr>
          <p:nvPr>
            <p:ph idx="1"/>
          </p:nvPr>
        </p:nvSpPr>
        <p:spPr>
          <a:xfrm>
            <a:off x="731108" y="1594966"/>
            <a:ext cx="10515600" cy="4351338"/>
          </a:xfrm>
        </p:spPr>
        <p:txBody>
          <a:bodyPr>
            <a:normAutofit/>
          </a:bodyPr>
          <a:lstStyle/>
          <a:p>
            <a:r>
              <a:rPr lang="en-US" sz="2000" dirty="0"/>
              <a:t>Motivation: increase cold bore insulation from 0.2 mm to 0.5 mm to improve electrical and mechanical robustness</a:t>
            </a:r>
          </a:p>
          <a:p>
            <a:pPr lvl="1"/>
            <a:r>
              <a:rPr lang="en-US" sz="1800" dirty="0"/>
              <a:t>Based on the updated thermal computations, we have enough margin reduce the annular space from 1.5 mm to 1.2 mm</a:t>
            </a:r>
          </a:p>
          <a:p>
            <a:pPr lvl="1"/>
            <a:r>
              <a:rPr lang="en-US" sz="1800" dirty="0"/>
              <a:t>In the cold masses we disassembled, after the extraction of the cold bore the electrical insulation was damaged (not clear if it is the insertion or extraction, defects are in the first 2.3 m from the connection side (tube is inserted from the non-connection side</a:t>
            </a:r>
            <a:r>
              <a:rPr lang="en-GB" sz="1800" dirty="0">
                <a:solidFill>
                  <a:srgbClr val="0645AD"/>
                </a:solidFill>
              </a:rPr>
              <a:t> </a:t>
            </a:r>
            <a:r>
              <a:rPr lang="en-GB" sz="1800" b="0" u="none" strike="noStrike" dirty="0">
                <a:solidFill>
                  <a:srgbClr val="0645AD"/>
                </a:solidFill>
                <a:effectLst/>
                <a:hlinkClick r:id="rId2"/>
              </a:rPr>
              <a:t>EDMS 2727201</a:t>
            </a:r>
            <a:r>
              <a:rPr lang="en-GB" sz="1800" b="0" u="none" strike="noStrike" dirty="0">
                <a:solidFill>
                  <a:srgbClr val="0645AD"/>
                </a:solidFill>
                <a:effectLst/>
              </a:rPr>
              <a:t>)</a:t>
            </a:r>
            <a:endParaRPr lang="en-US" sz="1800" dirty="0"/>
          </a:p>
          <a:p>
            <a:r>
              <a:rPr lang="en-US" sz="2000" dirty="0"/>
              <a:t>Required actions on magnet side: decrease the height of the coil bumpers</a:t>
            </a:r>
          </a:p>
          <a:p>
            <a:r>
              <a:rPr lang="en-US" sz="2000" dirty="0"/>
              <a:t>Potential worries:</a:t>
            </a:r>
          </a:p>
          <a:p>
            <a:pPr lvl="1"/>
            <a:r>
              <a:rPr lang="en-US" sz="1800" dirty="0"/>
              <a:t>Are the bumpers getting too thin, so brittle with higher risk to damage during the insertion of the cold bore?</a:t>
            </a:r>
          </a:p>
          <a:p>
            <a:pPr lvl="1"/>
            <a:r>
              <a:rPr lang="en-US" sz="1800" dirty="0"/>
              <a:t>What is the sagitta of the beam screen when inserted in the coil? Are we getting close to the pole?</a:t>
            </a:r>
          </a:p>
          <a:p>
            <a:pPr lvl="1"/>
            <a:r>
              <a:rPr lang="en-US" sz="1800" dirty="0"/>
              <a:t>Something else to worry about?</a:t>
            </a:r>
            <a:endParaRPr lang="en-GB" sz="1800" dirty="0"/>
          </a:p>
        </p:txBody>
      </p:sp>
    </p:spTree>
    <p:extLst>
      <p:ext uri="{BB962C8B-B14F-4D97-AF65-F5344CB8AC3E}">
        <p14:creationId xmlns:p14="http://schemas.microsoft.com/office/powerpoint/2010/main" val="2992265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386CB-D928-2C3F-AF56-FE7079A1F682}"/>
              </a:ext>
            </a:extLst>
          </p:cNvPr>
          <p:cNvSpPr>
            <a:spLocks noGrp="1"/>
          </p:cNvSpPr>
          <p:nvPr>
            <p:ph type="title"/>
          </p:nvPr>
        </p:nvSpPr>
        <p:spPr/>
        <p:txBody>
          <a:bodyPr/>
          <a:lstStyle/>
          <a:p>
            <a:r>
              <a:rPr lang="en-US" dirty="0"/>
              <a:t>Coil bumpers</a:t>
            </a:r>
            <a:endParaRPr lang="en-GB" dirty="0"/>
          </a:p>
        </p:txBody>
      </p:sp>
      <p:pic>
        <p:nvPicPr>
          <p:cNvPr id="5" name="Content Placeholder 4">
            <a:extLst>
              <a:ext uri="{FF2B5EF4-FFF2-40B4-BE49-F238E27FC236}">
                <a16:creationId xmlns:a16="http://schemas.microsoft.com/office/drawing/2014/main" id="{58A26B46-F2A2-1D9F-18C5-B92F75F4CCD7}"/>
              </a:ext>
            </a:extLst>
          </p:cNvPr>
          <p:cNvPicPr>
            <a:picLocks noGrp="1" noChangeAspect="1"/>
          </p:cNvPicPr>
          <p:nvPr>
            <p:ph idx="1"/>
          </p:nvPr>
        </p:nvPicPr>
        <p:blipFill rotWithShape="1">
          <a:blip r:embed="rId2"/>
          <a:srcRect l="60669" t="13498" r="3161" b="4214"/>
          <a:stretch/>
        </p:blipFill>
        <p:spPr>
          <a:xfrm>
            <a:off x="5244829" y="2149813"/>
            <a:ext cx="6108971" cy="4343062"/>
          </a:xfrm>
        </p:spPr>
      </p:pic>
      <p:sp>
        <p:nvSpPr>
          <p:cNvPr id="6" name="Rectangle 5">
            <a:extLst>
              <a:ext uri="{FF2B5EF4-FFF2-40B4-BE49-F238E27FC236}">
                <a16:creationId xmlns:a16="http://schemas.microsoft.com/office/drawing/2014/main" id="{788D29B1-33E1-2BD6-FAB9-0CE42A48FE3E}"/>
              </a:ext>
            </a:extLst>
          </p:cNvPr>
          <p:cNvSpPr/>
          <p:nvPr/>
        </p:nvSpPr>
        <p:spPr>
          <a:xfrm>
            <a:off x="8503815" y="3429000"/>
            <a:ext cx="330741" cy="452336"/>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 name="Content Placeholder 2">
            <a:extLst>
              <a:ext uri="{FF2B5EF4-FFF2-40B4-BE49-F238E27FC236}">
                <a16:creationId xmlns:a16="http://schemas.microsoft.com/office/drawing/2014/main" id="{FA213D96-6D81-AC97-BB49-1E1B78C82689}"/>
              </a:ext>
            </a:extLst>
          </p:cNvPr>
          <p:cNvSpPr txBox="1">
            <a:spLocks/>
          </p:cNvSpPr>
          <p:nvPr/>
        </p:nvSpPr>
        <p:spPr>
          <a:xfrm>
            <a:off x="352058" y="1555746"/>
            <a:ext cx="474705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The bumper height is 1.2 +0/-0.2 mm</a:t>
            </a:r>
          </a:p>
          <a:p>
            <a:pPr lvl="1"/>
            <a:r>
              <a:rPr lang="en-US" sz="1600" dirty="0"/>
              <a:t>Originally was 1.2 +-0.1mm but we changed it to be suer we were always in the safe side during the insertion</a:t>
            </a:r>
          </a:p>
          <a:p>
            <a:r>
              <a:rPr lang="en-US" sz="2000" dirty="0"/>
              <a:t>Once they are glued, we check with a go/no-go gauge that the relative distance pole to top of the bumper is not larger than 1.3 mm</a:t>
            </a:r>
          </a:p>
          <a:p>
            <a:r>
              <a:rPr lang="en-US" sz="2000" dirty="0"/>
              <a:t>So far, the cold bore insertion in all the magnets was very smooth</a:t>
            </a:r>
          </a:p>
          <a:p>
            <a:pPr lvl="1"/>
            <a:endParaRPr lang="en-US" sz="1600" dirty="0"/>
          </a:p>
          <a:p>
            <a:pPr lvl="1"/>
            <a:endParaRPr lang="en-GB" sz="1600" dirty="0"/>
          </a:p>
        </p:txBody>
      </p:sp>
      <p:pic>
        <p:nvPicPr>
          <p:cNvPr id="9" name="Picture 8">
            <a:extLst>
              <a:ext uri="{FF2B5EF4-FFF2-40B4-BE49-F238E27FC236}">
                <a16:creationId xmlns:a16="http://schemas.microsoft.com/office/drawing/2014/main" id="{E74ECEB6-D4DE-B379-02EA-0ED87D8CAB20}"/>
              </a:ext>
            </a:extLst>
          </p:cNvPr>
          <p:cNvPicPr>
            <a:picLocks noChangeAspect="1"/>
          </p:cNvPicPr>
          <p:nvPr/>
        </p:nvPicPr>
        <p:blipFill rotWithShape="1">
          <a:blip r:embed="rId3"/>
          <a:srcRect l="78226" t="46486" r="12906" b="30379"/>
          <a:stretch/>
        </p:blipFill>
        <p:spPr>
          <a:xfrm>
            <a:off x="2432589" y="4528114"/>
            <a:ext cx="2696751" cy="2198584"/>
          </a:xfrm>
          <a:prstGeom prst="rect">
            <a:avLst/>
          </a:prstGeom>
        </p:spPr>
      </p:pic>
      <p:pic>
        <p:nvPicPr>
          <p:cNvPr id="10" name="Picture 9">
            <a:extLst>
              <a:ext uri="{FF2B5EF4-FFF2-40B4-BE49-F238E27FC236}">
                <a16:creationId xmlns:a16="http://schemas.microsoft.com/office/drawing/2014/main" id="{372FF16A-456D-FBBA-0348-BF7D6ADA1D6E}"/>
              </a:ext>
            </a:extLst>
          </p:cNvPr>
          <p:cNvPicPr>
            <a:picLocks noChangeAspect="1"/>
          </p:cNvPicPr>
          <p:nvPr/>
        </p:nvPicPr>
        <p:blipFill rotWithShape="1">
          <a:blip r:embed="rId4">
            <a:extLst>
              <a:ext uri="{28A0092B-C50C-407E-A947-70E740481C1C}">
                <a14:useLocalDpi xmlns:a14="http://schemas.microsoft.com/office/drawing/2010/main" val="0"/>
              </a:ext>
            </a:extLst>
          </a:blip>
          <a:srcRect l="34250"/>
          <a:stretch/>
        </p:blipFill>
        <p:spPr>
          <a:xfrm>
            <a:off x="596184" y="4626454"/>
            <a:ext cx="1754996" cy="2001903"/>
          </a:xfrm>
          <a:prstGeom prst="rect">
            <a:avLst/>
          </a:prstGeom>
        </p:spPr>
      </p:pic>
    </p:spTree>
    <p:extLst>
      <p:ext uri="{BB962C8B-B14F-4D97-AF65-F5344CB8AC3E}">
        <p14:creationId xmlns:p14="http://schemas.microsoft.com/office/powerpoint/2010/main" val="1727477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4771E-17C3-E5D5-19E4-2F9641584481}"/>
              </a:ext>
            </a:extLst>
          </p:cNvPr>
          <p:cNvSpPr>
            <a:spLocks noGrp="1"/>
          </p:cNvSpPr>
          <p:nvPr>
            <p:ph type="title"/>
          </p:nvPr>
        </p:nvSpPr>
        <p:spPr/>
        <p:txBody>
          <a:bodyPr/>
          <a:lstStyle/>
          <a:p>
            <a:r>
              <a:rPr lang="en-US" dirty="0"/>
              <a:t>Coil bumpers in the coil</a:t>
            </a:r>
            <a:endParaRPr lang="en-GB" dirty="0"/>
          </a:p>
        </p:txBody>
      </p:sp>
      <p:pic>
        <p:nvPicPr>
          <p:cNvPr id="5" name="Content Placeholder 4">
            <a:extLst>
              <a:ext uri="{FF2B5EF4-FFF2-40B4-BE49-F238E27FC236}">
                <a16:creationId xmlns:a16="http://schemas.microsoft.com/office/drawing/2014/main" id="{914087D0-440C-0CD9-A2AD-DA8AD4AAA6C2}"/>
              </a:ext>
            </a:extLst>
          </p:cNvPr>
          <p:cNvPicPr>
            <a:picLocks noGrp="1" noChangeAspect="1"/>
          </p:cNvPicPr>
          <p:nvPr>
            <p:ph idx="1"/>
          </p:nvPr>
        </p:nvPicPr>
        <p:blipFill rotWithShape="1">
          <a:blip r:embed="rId2"/>
          <a:srcRect l="2760" t="10828" r="59405" b="3623"/>
          <a:stretch/>
        </p:blipFill>
        <p:spPr>
          <a:xfrm>
            <a:off x="2217905" y="1690688"/>
            <a:ext cx="7110919" cy="5024587"/>
          </a:xfrm>
        </p:spPr>
      </p:pic>
    </p:spTree>
    <p:extLst>
      <p:ext uri="{BB962C8B-B14F-4D97-AF65-F5344CB8AC3E}">
        <p14:creationId xmlns:p14="http://schemas.microsoft.com/office/powerpoint/2010/main" val="2416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48AB0-2EA4-E8F5-5134-E4818A9B09FE}"/>
              </a:ext>
            </a:extLst>
          </p:cNvPr>
          <p:cNvSpPr>
            <a:spLocks noGrp="1"/>
          </p:cNvSpPr>
          <p:nvPr>
            <p:ph type="title"/>
          </p:nvPr>
        </p:nvSpPr>
        <p:spPr/>
        <p:txBody>
          <a:bodyPr/>
          <a:lstStyle/>
          <a:p>
            <a:r>
              <a:rPr lang="en-US" dirty="0"/>
              <a:t>Coil bumpers in the coil</a:t>
            </a:r>
            <a:endParaRPr lang="en-GB" dirty="0"/>
          </a:p>
        </p:txBody>
      </p:sp>
      <p:pic>
        <p:nvPicPr>
          <p:cNvPr id="5" name="Content Placeholder 4">
            <a:extLst>
              <a:ext uri="{FF2B5EF4-FFF2-40B4-BE49-F238E27FC236}">
                <a16:creationId xmlns:a16="http://schemas.microsoft.com/office/drawing/2014/main" id="{E7D69CD9-4715-6828-0E6C-59688047438C}"/>
              </a:ext>
            </a:extLst>
          </p:cNvPr>
          <p:cNvPicPr>
            <a:picLocks noGrp="1" noChangeAspect="1"/>
          </p:cNvPicPr>
          <p:nvPr>
            <p:ph idx="1"/>
          </p:nvPr>
        </p:nvPicPr>
        <p:blipFill rotWithShape="1">
          <a:blip r:embed="rId2"/>
          <a:srcRect l="2852" t="10828" r="59127" b="3030"/>
          <a:stretch/>
        </p:blipFill>
        <p:spPr>
          <a:xfrm>
            <a:off x="2500007" y="1690688"/>
            <a:ext cx="7052553" cy="4993414"/>
          </a:xfrm>
        </p:spPr>
      </p:pic>
    </p:spTree>
    <p:extLst>
      <p:ext uri="{BB962C8B-B14F-4D97-AF65-F5344CB8AC3E}">
        <p14:creationId xmlns:p14="http://schemas.microsoft.com/office/powerpoint/2010/main" val="1522816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EE4AE-B1DD-711F-C6AD-D770515DB2E4}"/>
              </a:ext>
            </a:extLst>
          </p:cNvPr>
          <p:cNvSpPr>
            <a:spLocks noGrp="1"/>
          </p:cNvSpPr>
          <p:nvPr>
            <p:ph type="title"/>
          </p:nvPr>
        </p:nvSpPr>
        <p:spPr/>
        <p:txBody>
          <a:bodyPr/>
          <a:lstStyle/>
          <a:p>
            <a:r>
              <a:rPr lang="en-US" dirty="0"/>
              <a:t>Sagitta</a:t>
            </a:r>
            <a:endParaRPr lang="en-GB" dirty="0"/>
          </a:p>
        </p:txBody>
      </p:sp>
      <p:pic>
        <p:nvPicPr>
          <p:cNvPr id="1026" name="Picture 2" descr="Yc=\frac{5wl^{4}}{384EI}=\frac{5Wl^{3}}{384EI}">
            <a:extLst>
              <a:ext uri="{FF2B5EF4-FFF2-40B4-BE49-F238E27FC236}">
                <a16:creationId xmlns:a16="http://schemas.microsoft.com/office/drawing/2014/main" id="{592FF13E-8F60-EF56-84C1-1E77704BC54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26542" y="1968359"/>
            <a:ext cx="3008870" cy="6969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A38A0CF-BE9E-5D2F-E6A2-901DB7C6E29F}"/>
              </a:ext>
            </a:extLst>
          </p:cNvPr>
          <p:cNvSpPr txBox="1"/>
          <p:nvPr/>
        </p:nvSpPr>
        <p:spPr>
          <a:xfrm>
            <a:off x="533400" y="1690688"/>
            <a:ext cx="6096000" cy="1200329"/>
          </a:xfrm>
          <a:prstGeom prst="rect">
            <a:avLst/>
          </a:prstGeom>
          <a:noFill/>
        </p:spPr>
        <p:txBody>
          <a:bodyPr wrap="square">
            <a:spAutoFit/>
          </a:bodyPr>
          <a:lstStyle/>
          <a:p>
            <a:r>
              <a:rPr lang="en-GB" b="0" i="1" dirty="0">
                <a:solidFill>
                  <a:srgbClr val="3A3A3A"/>
                </a:solidFill>
                <a:effectLst/>
                <a:latin typeface="-apple-system"/>
              </a:rPr>
              <a:t>E</a:t>
            </a:r>
            <a:r>
              <a:rPr lang="en-GB" b="0" i="0" dirty="0">
                <a:solidFill>
                  <a:srgbClr val="3A3A3A"/>
                </a:solidFill>
                <a:effectLst/>
                <a:latin typeface="-apple-system"/>
              </a:rPr>
              <a:t> = Young’s Modulus,</a:t>
            </a:r>
            <a:br>
              <a:rPr lang="en-GB" dirty="0"/>
            </a:br>
            <a:r>
              <a:rPr lang="en-GB" b="0" i="1" dirty="0">
                <a:solidFill>
                  <a:srgbClr val="3A3A3A"/>
                </a:solidFill>
                <a:effectLst/>
                <a:latin typeface="-apple-system"/>
              </a:rPr>
              <a:t>I = </a:t>
            </a:r>
            <a:r>
              <a:rPr lang="en-GB" b="0" i="0" dirty="0">
                <a:solidFill>
                  <a:srgbClr val="3A3A3A"/>
                </a:solidFill>
                <a:effectLst/>
                <a:latin typeface="-apple-system"/>
              </a:rPr>
              <a:t>Moment of Inertia</a:t>
            </a:r>
          </a:p>
          <a:p>
            <a:r>
              <a:rPr lang="en-GB" dirty="0">
                <a:solidFill>
                  <a:srgbClr val="3A3A3A"/>
                </a:solidFill>
                <a:latin typeface="-apple-system"/>
              </a:rPr>
              <a:t>W = weight per unit length</a:t>
            </a:r>
          </a:p>
          <a:p>
            <a:r>
              <a:rPr lang="en-GB" dirty="0" err="1">
                <a:solidFill>
                  <a:srgbClr val="3A3A3A"/>
                </a:solidFill>
                <a:latin typeface="-apple-system"/>
              </a:rPr>
              <a:t>Yc</a:t>
            </a:r>
            <a:r>
              <a:rPr lang="en-GB" dirty="0">
                <a:solidFill>
                  <a:srgbClr val="3A3A3A"/>
                </a:solidFill>
                <a:latin typeface="-apple-system"/>
              </a:rPr>
              <a:t> = displacement in the middle</a:t>
            </a:r>
            <a:endParaRPr lang="en-GB" dirty="0"/>
          </a:p>
        </p:txBody>
      </p:sp>
      <p:pic>
        <p:nvPicPr>
          <p:cNvPr id="1028" name="Picture 4" descr="deflection of beam formula for simply supported beam with an uniformly distributed load">
            <a:extLst>
              <a:ext uri="{FF2B5EF4-FFF2-40B4-BE49-F238E27FC236}">
                <a16:creationId xmlns:a16="http://schemas.microsoft.com/office/drawing/2014/main" id="{4623C0F7-84C3-7BA6-3048-2DC17AB43A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65125"/>
            <a:ext cx="2857500" cy="14859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0C329554-9911-82B0-3869-A7A2CE24B1FF}"/>
              </a:ext>
            </a:extLst>
          </p:cNvPr>
          <p:cNvPicPr>
            <a:picLocks noChangeAspect="1"/>
          </p:cNvPicPr>
          <p:nvPr/>
        </p:nvPicPr>
        <p:blipFill rotWithShape="1">
          <a:blip r:embed="rId4"/>
          <a:srcRect l="67286" t="18334" r="19313" b="30279"/>
          <a:stretch/>
        </p:blipFill>
        <p:spPr>
          <a:xfrm>
            <a:off x="6407623" y="482600"/>
            <a:ext cx="5015341" cy="6010275"/>
          </a:xfrm>
          <a:prstGeom prst="rect">
            <a:avLst/>
          </a:prstGeom>
        </p:spPr>
      </p:pic>
      <p:graphicFrame>
        <p:nvGraphicFramePr>
          <p:cNvPr id="8" name="Table 7">
            <a:extLst>
              <a:ext uri="{FF2B5EF4-FFF2-40B4-BE49-F238E27FC236}">
                <a16:creationId xmlns:a16="http://schemas.microsoft.com/office/drawing/2014/main" id="{05B0A5A9-340F-EA70-C866-DC807915E3B1}"/>
              </a:ext>
            </a:extLst>
          </p:cNvPr>
          <p:cNvGraphicFramePr>
            <a:graphicFrameLocks noGrp="1"/>
          </p:cNvGraphicFramePr>
          <p:nvPr>
            <p:extLst>
              <p:ext uri="{D42A27DB-BD31-4B8C-83A1-F6EECF244321}">
                <p14:modId xmlns:p14="http://schemas.microsoft.com/office/powerpoint/2010/main" val="1077999292"/>
              </p:ext>
            </p:extLst>
          </p:nvPr>
        </p:nvGraphicFramePr>
        <p:xfrm>
          <a:off x="838200" y="3966984"/>
          <a:ext cx="5015341" cy="2114504"/>
        </p:xfrm>
        <a:graphic>
          <a:graphicData uri="http://schemas.openxmlformats.org/drawingml/2006/table">
            <a:tbl>
              <a:tblPr/>
              <a:tblGrid>
                <a:gridCol w="1093262">
                  <a:extLst>
                    <a:ext uri="{9D8B030D-6E8A-4147-A177-3AD203B41FA5}">
                      <a16:colId xmlns:a16="http://schemas.microsoft.com/office/drawing/2014/main" val="3162309962"/>
                    </a:ext>
                  </a:extLst>
                </a:gridCol>
                <a:gridCol w="983936">
                  <a:extLst>
                    <a:ext uri="{9D8B030D-6E8A-4147-A177-3AD203B41FA5}">
                      <a16:colId xmlns:a16="http://schemas.microsoft.com/office/drawing/2014/main" val="2212933136"/>
                    </a:ext>
                  </a:extLst>
                </a:gridCol>
                <a:gridCol w="874610">
                  <a:extLst>
                    <a:ext uri="{9D8B030D-6E8A-4147-A177-3AD203B41FA5}">
                      <a16:colId xmlns:a16="http://schemas.microsoft.com/office/drawing/2014/main" val="1731711012"/>
                    </a:ext>
                  </a:extLst>
                </a:gridCol>
                <a:gridCol w="1188923">
                  <a:extLst>
                    <a:ext uri="{9D8B030D-6E8A-4147-A177-3AD203B41FA5}">
                      <a16:colId xmlns:a16="http://schemas.microsoft.com/office/drawing/2014/main" val="384661885"/>
                    </a:ext>
                  </a:extLst>
                </a:gridCol>
                <a:gridCol w="874610">
                  <a:extLst>
                    <a:ext uri="{9D8B030D-6E8A-4147-A177-3AD203B41FA5}">
                      <a16:colId xmlns:a16="http://schemas.microsoft.com/office/drawing/2014/main" val="2226089524"/>
                    </a:ext>
                  </a:extLst>
                </a:gridCol>
              </a:tblGrid>
              <a:tr h="302072">
                <a:tc>
                  <a:txBody>
                    <a:bodyPr/>
                    <a:lstStyle/>
                    <a:p>
                      <a:pPr algn="l" fontAlgn="b"/>
                      <a:r>
                        <a:rPr lang="en-GB" sz="1600" b="0" i="0" u="none" strike="noStrike">
                          <a:solidFill>
                            <a:srgbClr val="000000"/>
                          </a:solidFill>
                          <a:effectLst/>
                          <a:latin typeface="Calibri" panose="020F0502020204030204" pitchFamily="34" charset="0"/>
                        </a:rPr>
                        <a:t>D</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144.7</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0.1447</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68977586"/>
                  </a:ext>
                </a:extLst>
              </a:tr>
              <a:tr h="302072">
                <a:tc>
                  <a:txBody>
                    <a:bodyPr/>
                    <a:lstStyle/>
                    <a:p>
                      <a:pPr algn="l" fontAlgn="b"/>
                      <a:r>
                        <a:rPr lang="en-GB" sz="1600" b="0" i="0" u="none" strike="noStrike">
                          <a:solidFill>
                            <a:srgbClr val="000000"/>
                          </a:solidFill>
                          <a:effectLst/>
                          <a:latin typeface="Calibri" panose="020F0502020204030204" pitchFamily="34" charset="0"/>
                        </a:rPr>
                        <a:t>d</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136.7</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0.1367</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3960758409"/>
                  </a:ext>
                </a:extLst>
              </a:tr>
              <a:tr h="302072">
                <a:tc>
                  <a:txBody>
                    <a:bodyPr/>
                    <a:lstStyle/>
                    <a:p>
                      <a:pPr algn="l" fontAlgn="b"/>
                      <a:r>
                        <a:rPr lang="en-GB" sz="1600" b="0" i="0" u="none" strike="noStrike">
                          <a:solidFill>
                            <a:srgbClr val="000000"/>
                          </a:solidFill>
                          <a:effectLst/>
                          <a:latin typeface="Calibri" panose="020F0502020204030204" pitchFamily="34" charset="0"/>
                        </a:rPr>
                        <a:t>E</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193</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GPa</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1.93E+11</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Pa</a:t>
                      </a:r>
                    </a:p>
                  </a:txBody>
                  <a:tcPr marL="9525" marR="9525" marT="9525" marB="0" anchor="b">
                    <a:lnL>
                      <a:noFill/>
                    </a:lnL>
                    <a:lnR>
                      <a:noFill/>
                    </a:lnR>
                    <a:lnT>
                      <a:noFill/>
                    </a:lnT>
                    <a:lnB>
                      <a:noFill/>
                    </a:lnB>
                  </a:tcPr>
                </a:tc>
                <a:extLst>
                  <a:ext uri="{0D108BD9-81ED-4DB2-BD59-A6C34878D82A}">
                    <a16:rowId xmlns:a16="http://schemas.microsoft.com/office/drawing/2014/main" val="1274620179"/>
                  </a:ext>
                </a:extLst>
              </a:tr>
              <a:tr h="302072">
                <a:tc>
                  <a:txBody>
                    <a:bodyPr/>
                    <a:lstStyle/>
                    <a:p>
                      <a:pPr algn="l" fontAlgn="b"/>
                      <a:r>
                        <a:rPr lang="en-GB" sz="1600" b="0" i="0" u="none" strike="noStrike">
                          <a:solidFill>
                            <a:srgbClr val="000000"/>
                          </a:solidFill>
                          <a:effectLst/>
                          <a:latin typeface="Calibri" panose="020F0502020204030204" pitchFamily="34" charset="0"/>
                        </a:rPr>
                        <a:t>I</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4378779.1</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mm^4</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4.37878E-06</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m^4</a:t>
                      </a:r>
                    </a:p>
                  </a:txBody>
                  <a:tcPr marL="9525" marR="9525" marT="9525" marB="0" anchor="b">
                    <a:lnL>
                      <a:noFill/>
                    </a:lnL>
                    <a:lnR>
                      <a:noFill/>
                    </a:lnR>
                    <a:lnT>
                      <a:noFill/>
                    </a:lnT>
                    <a:lnB>
                      <a:noFill/>
                    </a:lnB>
                  </a:tcPr>
                </a:tc>
                <a:extLst>
                  <a:ext uri="{0D108BD9-81ED-4DB2-BD59-A6C34878D82A}">
                    <a16:rowId xmlns:a16="http://schemas.microsoft.com/office/drawing/2014/main" val="2683236683"/>
                  </a:ext>
                </a:extLst>
              </a:tr>
              <a:tr h="302072">
                <a:tc>
                  <a:txBody>
                    <a:bodyPr/>
                    <a:lstStyle/>
                    <a:p>
                      <a:pPr algn="l" fontAlgn="b"/>
                      <a:r>
                        <a:rPr lang="en-GB" sz="1600" b="0" i="0" u="none" strike="noStrike">
                          <a:solidFill>
                            <a:srgbClr val="000000"/>
                          </a:solidFill>
                          <a:effectLst/>
                          <a:latin typeface="Calibri" panose="020F0502020204030204" pitchFamily="34" charset="0"/>
                        </a:rPr>
                        <a:t>W</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50</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kg/m</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50</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kg/m</a:t>
                      </a:r>
                    </a:p>
                  </a:txBody>
                  <a:tcPr marL="9525" marR="9525" marT="9525" marB="0" anchor="b">
                    <a:lnL>
                      <a:noFill/>
                    </a:lnL>
                    <a:lnR>
                      <a:noFill/>
                    </a:lnR>
                    <a:lnT>
                      <a:noFill/>
                    </a:lnT>
                    <a:lnB>
                      <a:noFill/>
                    </a:lnB>
                  </a:tcPr>
                </a:tc>
                <a:extLst>
                  <a:ext uri="{0D108BD9-81ED-4DB2-BD59-A6C34878D82A}">
                    <a16:rowId xmlns:a16="http://schemas.microsoft.com/office/drawing/2014/main" val="2957534429"/>
                  </a:ext>
                </a:extLst>
              </a:tr>
              <a:tr h="302072">
                <a:tc>
                  <a:txBody>
                    <a:bodyPr/>
                    <a:lstStyle/>
                    <a:p>
                      <a:pPr algn="l" fontAlgn="b"/>
                      <a:r>
                        <a:rPr lang="en-GB" sz="1600" b="0" i="0" u="none" strike="noStrike">
                          <a:solidFill>
                            <a:srgbClr val="000000"/>
                          </a:solidFill>
                          <a:effectLst/>
                          <a:latin typeface="Calibri" panose="020F0502020204030204" pitchFamily="34" charset="0"/>
                        </a:rPr>
                        <a:t>l</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0.8</a:t>
                      </a:r>
                    </a:p>
                  </a:txBody>
                  <a:tcPr marL="9525" marR="9525" marT="9525" marB="0" anchor="b">
                    <a:lnL>
                      <a:noFill/>
                    </a:lnL>
                    <a:lnR>
                      <a:noFill/>
                    </a:lnR>
                    <a:lnT>
                      <a:noFill/>
                    </a:lnT>
                    <a:lnB>
                      <a:noFill/>
                    </a:lnB>
                  </a:tcPr>
                </a:tc>
                <a:tc>
                  <a:txBody>
                    <a:bodyPr/>
                    <a:lstStyle/>
                    <a:p>
                      <a:pPr algn="l" fontAlgn="b"/>
                      <a:r>
                        <a:rPr lang="en-GB" sz="16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0.8</a:t>
                      </a:r>
                    </a:p>
                  </a:txBody>
                  <a:tcPr marL="9525" marR="9525" marT="9525" marB="0" anchor="b">
                    <a:lnL>
                      <a:noFill/>
                    </a:lnL>
                    <a:lnR>
                      <a:noFill/>
                    </a:lnR>
                    <a:lnT>
                      <a:noFill/>
                    </a:lnT>
                    <a:lnB>
                      <a:noFill/>
                    </a:lnB>
                  </a:tcPr>
                </a:tc>
                <a:tc>
                  <a:txBody>
                    <a:bodyPr/>
                    <a:lstStyle/>
                    <a:p>
                      <a:pPr algn="l" fontAlgn="b"/>
                      <a:r>
                        <a:rPr lang="en-GB" sz="1600" b="0" i="0" u="none" strike="noStrike" dirty="0">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2196292188"/>
                  </a:ext>
                </a:extLst>
              </a:tr>
              <a:tr h="302072">
                <a:tc>
                  <a:txBody>
                    <a:bodyPr/>
                    <a:lstStyle/>
                    <a:p>
                      <a:pPr algn="l" fontAlgn="b"/>
                      <a:r>
                        <a:rPr lang="en-GB" sz="1600" b="0" i="0" u="none" strike="noStrike">
                          <a:solidFill>
                            <a:srgbClr val="000000"/>
                          </a:solidFill>
                          <a:effectLst/>
                          <a:latin typeface="Calibri" panose="020F0502020204030204" pitchFamily="34" charset="0"/>
                        </a:rPr>
                        <a:t>disp middle</a:t>
                      </a:r>
                    </a:p>
                  </a:txBody>
                  <a:tcPr marL="9525" marR="9525" marT="9525" marB="0" anchor="b">
                    <a:lnL>
                      <a:noFill/>
                    </a:lnL>
                    <a:lnR>
                      <a:noFill/>
                    </a:lnR>
                    <a:lnT>
                      <a:noFill/>
                    </a:lnT>
                    <a:lnB>
                      <a:noFill/>
                    </a:lnB>
                  </a:tcPr>
                </a:tc>
                <a:tc>
                  <a:txBody>
                    <a:bodyPr/>
                    <a:lstStyle/>
                    <a:p>
                      <a:pPr algn="r" fontAlgn="b"/>
                      <a:r>
                        <a:rPr lang="en-GB" sz="1600" b="0" i="0" u="none" strike="noStrike" dirty="0">
                          <a:solidFill>
                            <a:srgbClr val="000000"/>
                          </a:solidFill>
                          <a:effectLst/>
                          <a:latin typeface="Calibri" panose="020F0502020204030204" pitchFamily="34" charset="0"/>
                        </a:rPr>
                        <a:t>0.0003944</a:t>
                      </a:r>
                    </a:p>
                  </a:txBody>
                  <a:tcPr marL="9525" marR="9525" marT="9525" marB="0" anchor="b">
                    <a:lnL>
                      <a:noFill/>
                    </a:lnL>
                    <a:lnR>
                      <a:noFill/>
                    </a:lnR>
                    <a:lnT>
                      <a:noFill/>
                    </a:lnT>
                    <a:lnB>
                      <a:noFill/>
                    </a:lnB>
                  </a:tcPr>
                </a:tc>
                <a:tc>
                  <a:txBody>
                    <a:bodyPr/>
                    <a:lstStyle/>
                    <a:p>
                      <a:pPr algn="l" fontAlgn="b"/>
                      <a:r>
                        <a:rPr lang="en-GB" sz="1600" b="0" i="0" u="none" strike="noStrike" dirty="0">
                          <a:solidFill>
                            <a:srgbClr val="000000"/>
                          </a:solidFill>
                          <a:effectLst/>
                          <a:latin typeface="Calibri" panose="020F0502020204030204" pitchFamily="34" charset="0"/>
                        </a:rPr>
                        <a:t>mm</a:t>
                      </a:r>
                    </a:p>
                  </a:txBody>
                  <a:tcPr marL="9525" marR="9525" marT="9525" marB="0" anchor="b">
                    <a:lnL>
                      <a:noFill/>
                    </a:lnL>
                    <a:lnR>
                      <a:noFill/>
                    </a:lnR>
                    <a:lnT>
                      <a:noFill/>
                    </a:lnT>
                    <a:lnB>
                      <a:noFill/>
                    </a:lnB>
                  </a:tcPr>
                </a:tc>
                <a:tc>
                  <a:txBody>
                    <a:bodyPr/>
                    <a:lstStyle/>
                    <a:p>
                      <a:pPr algn="r" fontAlgn="b"/>
                      <a:r>
                        <a:rPr lang="en-GB" sz="1600" b="0" i="0" u="none" strike="noStrike" dirty="0">
                          <a:solidFill>
                            <a:srgbClr val="000000"/>
                          </a:solidFill>
                          <a:effectLst/>
                          <a:latin typeface="Calibri" panose="020F0502020204030204" pitchFamily="34" charset="0"/>
                        </a:rPr>
                        <a:t>3.94429E-07</a:t>
                      </a:r>
                    </a:p>
                  </a:txBody>
                  <a:tcPr marL="9525" marR="9525" marT="9525" marB="0" anchor="b">
                    <a:lnL>
                      <a:noFill/>
                    </a:lnL>
                    <a:lnR>
                      <a:noFill/>
                    </a:lnR>
                    <a:lnT>
                      <a:noFill/>
                    </a:lnT>
                    <a:lnB>
                      <a:noFill/>
                    </a:lnB>
                  </a:tcPr>
                </a:tc>
                <a:tc>
                  <a:txBody>
                    <a:bodyPr/>
                    <a:lstStyle/>
                    <a:p>
                      <a:pPr algn="l" fontAlgn="b"/>
                      <a:r>
                        <a:rPr lang="en-GB" sz="1600" b="0" i="0" u="none" strike="noStrike" dirty="0">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1902869970"/>
                  </a:ext>
                </a:extLst>
              </a:tr>
            </a:tbl>
          </a:graphicData>
        </a:graphic>
      </p:graphicFrame>
    </p:spTree>
    <p:extLst>
      <p:ext uri="{BB962C8B-B14F-4D97-AF65-F5344CB8AC3E}">
        <p14:creationId xmlns:p14="http://schemas.microsoft.com/office/powerpoint/2010/main" val="222927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B5CE8-42C2-B3C0-0ACB-27BDC30C3AB6}"/>
              </a:ext>
            </a:extLst>
          </p:cNvPr>
          <p:cNvSpPr>
            <a:spLocks noGrp="1"/>
          </p:cNvSpPr>
          <p:nvPr>
            <p:ph type="title"/>
          </p:nvPr>
        </p:nvSpPr>
        <p:spPr/>
        <p:txBody>
          <a:bodyPr/>
          <a:lstStyle/>
          <a:p>
            <a:endParaRPr lang="en-GB"/>
          </a:p>
        </p:txBody>
      </p:sp>
      <p:pic>
        <p:nvPicPr>
          <p:cNvPr id="5" name="Content Placeholder 4">
            <a:extLst>
              <a:ext uri="{FF2B5EF4-FFF2-40B4-BE49-F238E27FC236}">
                <a16:creationId xmlns:a16="http://schemas.microsoft.com/office/drawing/2014/main" id="{B39C8A47-EC6B-34DB-8D12-6BC08767C414}"/>
              </a:ext>
            </a:extLst>
          </p:cNvPr>
          <p:cNvPicPr>
            <a:picLocks noGrp="1" noChangeAspect="1"/>
          </p:cNvPicPr>
          <p:nvPr>
            <p:ph idx="1"/>
          </p:nvPr>
        </p:nvPicPr>
        <p:blipFill rotWithShape="1">
          <a:blip r:embed="rId2"/>
          <a:srcRect l="5918" t="3213" r="54106" b="8285"/>
          <a:stretch/>
        </p:blipFill>
        <p:spPr>
          <a:xfrm>
            <a:off x="2120900" y="506235"/>
            <a:ext cx="8813800" cy="6097765"/>
          </a:xfrm>
        </p:spPr>
      </p:pic>
    </p:spTree>
    <p:extLst>
      <p:ext uri="{BB962C8B-B14F-4D97-AF65-F5344CB8AC3E}">
        <p14:creationId xmlns:p14="http://schemas.microsoft.com/office/powerpoint/2010/main" val="3072345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322</Words>
  <Application>Microsoft Office PowerPoint</Application>
  <PresentationFormat>Widescreen</PresentationFormat>
  <Paragraphs>58</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-apple-system</vt:lpstr>
      <vt:lpstr>Arial</vt:lpstr>
      <vt:lpstr>Calibri</vt:lpstr>
      <vt:lpstr>Calibri Light</vt:lpstr>
      <vt:lpstr>Office Theme</vt:lpstr>
      <vt:lpstr>Coil bumpers </vt:lpstr>
      <vt:lpstr>Introduction</vt:lpstr>
      <vt:lpstr>Coil bumpers</vt:lpstr>
      <vt:lpstr>Coil bumpers in the coil</vt:lpstr>
      <vt:lpstr>Coil bumpers in the coil</vt:lpstr>
      <vt:lpstr>Sagitta</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Coil bumpers </dc:title>
  <dc:creator>Susana Izquierdo Bermudez</dc:creator>
  <cp:lastModifiedBy>Susana Izquierdo Bermudez</cp:lastModifiedBy>
  <cp:revision>4</cp:revision>
  <dcterms:created xsi:type="dcterms:W3CDTF">2022-11-02T09:30:45Z</dcterms:created>
  <dcterms:modified xsi:type="dcterms:W3CDTF">2022-11-02T10:17:43Z</dcterms:modified>
</cp:coreProperties>
</file>