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27"/>
  </p:notesMasterIdLst>
  <p:handoutMasterIdLst>
    <p:handoutMasterId r:id="rId28"/>
  </p:handoutMasterIdLst>
  <p:sldIdLst>
    <p:sldId id="256" r:id="rId4"/>
    <p:sldId id="410" r:id="rId5"/>
    <p:sldId id="415" r:id="rId6"/>
    <p:sldId id="290" r:id="rId7"/>
    <p:sldId id="411" r:id="rId8"/>
    <p:sldId id="414" r:id="rId9"/>
    <p:sldId id="280" r:id="rId10"/>
    <p:sldId id="434" r:id="rId11"/>
    <p:sldId id="291" r:id="rId12"/>
    <p:sldId id="418" r:id="rId13"/>
    <p:sldId id="265" r:id="rId14"/>
    <p:sldId id="416" r:id="rId15"/>
    <p:sldId id="297" r:id="rId16"/>
    <p:sldId id="281" r:id="rId17"/>
    <p:sldId id="419" r:id="rId18"/>
    <p:sldId id="409" r:id="rId19"/>
    <p:sldId id="404" r:id="rId20"/>
    <p:sldId id="420" r:id="rId21"/>
    <p:sldId id="435" r:id="rId22"/>
    <p:sldId id="422" r:id="rId23"/>
    <p:sldId id="427" r:id="rId24"/>
    <p:sldId id="426" r:id="rId25"/>
    <p:sldId id="39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IKIMO Main Talk" id="{A239902C-6657-4227-A57E-EEE9AB163BFB}">
          <p14:sldIdLst>
            <p14:sldId id="256"/>
            <p14:sldId id="410"/>
            <p14:sldId id="415"/>
            <p14:sldId id="290"/>
            <p14:sldId id="411"/>
            <p14:sldId id="414"/>
            <p14:sldId id="280"/>
            <p14:sldId id="434"/>
            <p14:sldId id="291"/>
            <p14:sldId id="418"/>
            <p14:sldId id="265"/>
            <p14:sldId id="416"/>
            <p14:sldId id="297"/>
            <p14:sldId id="281"/>
            <p14:sldId id="419"/>
            <p14:sldId id="409"/>
            <p14:sldId id="404"/>
            <p14:sldId id="420"/>
            <p14:sldId id="435"/>
            <p14:sldId id="422"/>
            <p14:sldId id="427"/>
            <p14:sldId id="426"/>
            <p14:sldId id="39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F00E"/>
    <a:srgbClr val="736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8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C49024C-1D3F-4E86-A6C7-5B953C6B31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3F4B8E-4FB5-465A-9745-57887E3386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8D770-C9C4-47A1-B957-64D6623B791B}" type="datetimeFigureOut">
              <a:rPr lang="en-US" smtClean="0"/>
              <a:t>11/12/2022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13B9A2-7E82-4899-8593-51F073E3CC2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E7E086-010F-456E-9464-AFDC4F4A13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6DA68-BB08-45BB-8078-4344CF976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50424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3FB3C-1782-4779-BAEB-A051F468572F}" type="datetimeFigureOut">
              <a:rPr lang="en-US" smtClean="0"/>
              <a:t>11/12/2022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D5659-CF83-424D-913C-9ADDDE1E9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24087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F9512BDE-EEA0-404B-8D45-8AA93D61DABC}"/>
              </a:ext>
            </a:extLst>
          </p:cNvPr>
          <p:cNvSpPr/>
          <p:nvPr/>
        </p:nvSpPr>
        <p:spPr>
          <a:xfrm flipH="1">
            <a:off x="-1" y="4450188"/>
            <a:ext cx="12192000" cy="2407811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E1223535-0F2F-6340-80B9-0B5D9364A13F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79758A8-E3A4-4925-B7FA-2AAC62EE5CF0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347F6F73-47BB-49A0-A204-F3539CBAE654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43AD31BF-35D1-4D5C-98BA-43A0E0F52C9A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F07D66-96BE-4ECC-971A-41A03CBAB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484727FD-3454-4403-84E6-747037FBA7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151554"/>
            <a:ext cx="284689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389584542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>
            <a:extLst>
              <a:ext uri="{FF2B5EF4-FFF2-40B4-BE49-F238E27FC236}">
                <a16:creationId xmlns:a16="http://schemas.microsoft.com/office/drawing/2014/main" id="{AA314B25-B4AF-394E-BBDA-7E6BAD315F39}"/>
              </a:ext>
            </a:extLst>
          </p:cNvPr>
          <p:cNvSpPr/>
          <p:nvPr/>
        </p:nvSpPr>
        <p:spPr>
          <a:xfrm>
            <a:off x="3351057" y="0"/>
            <a:ext cx="8840943" cy="6858000"/>
          </a:xfrm>
          <a:prstGeom prst="rect">
            <a:avLst/>
          </a:prstGeom>
          <a:solidFill>
            <a:schemeClr val="tx2"/>
          </a:solidFill>
          <a:ln w="127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737575EF-0D14-6140-A91B-260C9C9DFE41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82544261-8049-494B-A93D-BDFF1BB847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000" y="3135207"/>
            <a:ext cx="4886854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cap="all" baseline="0"/>
            </a:lvl1pPr>
          </a:lstStyle>
          <a:p>
            <a:r>
              <a:rPr lang="en-US" noProof="0"/>
              <a:t>Title goes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214786D-83EE-814C-A5E4-D0EC7D29D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5829" y="633875"/>
            <a:ext cx="5981171" cy="5590250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tx1"/>
              </a:buClr>
              <a:buFont typeface="+mj-lt"/>
              <a:buAutoNum type="arabicPeriod"/>
              <a:defRPr sz="1600">
                <a:solidFill>
                  <a:schemeClr val="tx1"/>
                </a:solidFill>
              </a:defRPr>
            </a:lvl1pPr>
            <a:lvl2pPr marL="544068" indent="-342900">
              <a:buClr>
                <a:schemeClr val="tx1"/>
              </a:buClr>
              <a:buFont typeface="+mj-lt"/>
              <a:buAutoNum type="arabicPeriod"/>
              <a:defRPr sz="1400">
                <a:solidFill>
                  <a:schemeClr val="tx1"/>
                </a:solidFill>
              </a:defRPr>
            </a:lvl2pPr>
            <a:lvl3pPr marL="612648" indent="-228600">
              <a:buClr>
                <a:schemeClr val="tx1"/>
              </a:buClr>
              <a:buFont typeface="+mj-lt"/>
              <a:buAutoNum type="arabicPeriod"/>
              <a:defRPr sz="1100">
                <a:solidFill>
                  <a:schemeClr val="tx1"/>
                </a:solidFill>
              </a:defRPr>
            </a:lvl3pPr>
            <a:lvl4pPr marL="795528" indent="-228600">
              <a:buClr>
                <a:schemeClr val="tx1"/>
              </a:buClr>
              <a:buFont typeface="+mj-lt"/>
              <a:buAutoNum type="arabicPeriod"/>
              <a:defRPr sz="1100">
                <a:solidFill>
                  <a:schemeClr val="tx1"/>
                </a:solidFill>
              </a:defRPr>
            </a:lvl4pPr>
            <a:lvl5pPr marL="978408" indent="-228600">
              <a:buClr>
                <a:schemeClr val="tx1"/>
              </a:buClr>
              <a:buFont typeface="+mj-lt"/>
              <a:buAutoNum type="arabicPeriod"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63407413-C500-4D00-8D87-C2F5D651F1CC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847FEB3D-2DAD-46C9-B91A-9835E137D055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50878C4B-04F9-4B6C-8C05-297DED7B22B3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2A5ED8A6-6224-4ECD-96E1-EEB5E0F97E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1554"/>
            <a:ext cx="284689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265938619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>
            <a:extLst>
              <a:ext uri="{FF2B5EF4-FFF2-40B4-BE49-F238E27FC236}">
                <a16:creationId xmlns:a16="http://schemas.microsoft.com/office/drawing/2014/main" id="{2E148DD3-DD87-154B-80B4-2421965D3C83}"/>
              </a:ext>
            </a:extLst>
          </p:cNvPr>
          <p:cNvSpPr/>
          <p:nvPr/>
        </p:nvSpPr>
        <p:spPr>
          <a:xfrm>
            <a:off x="1" y="1714500"/>
            <a:ext cx="12192000" cy="3429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742E4732-0E8F-7B46-BD08-0F2EE0DA8786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73F81A-7260-5C4F-A7FF-CA2CC731BC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3870" y="942871"/>
            <a:ext cx="571181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CD13CD4-3E4F-2E41-ACF4-2446257D2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43870" y="1973589"/>
            <a:ext cx="5711810" cy="3941540"/>
          </a:xfrm>
        </p:spPr>
        <p:txBody>
          <a:bodyPr>
            <a:normAutofit/>
          </a:bodyPr>
          <a:lstStyle>
            <a:lvl1pPr>
              <a:buClr>
                <a:schemeClr val="tx1"/>
              </a:buClr>
              <a:defRPr sz="1600">
                <a:solidFill>
                  <a:schemeClr val="tx1"/>
                </a:solidFill>
              </a:defRPr>
            </a:lvl1pPr>
            <a:lvl2pPr marL="384048" indent="-182880"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2pPr>
            <a:lvl3pPr marL="56692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3pPr>
            <a:lvl4pPr marL="74980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4pPr>
            <a:lvl5pPr marL="93268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D8E69886-8907-DB47-87C2-0621AF156D9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05170" y="621039"/>
            <a:ext cx="4589130" cy="5603086"/>
          </a:xfrm>
          <a:solidFill>
            <a:srgbClr val="EDEFF7"/>
          </a:solidFill>
        </p:spPr>
        <p:txBody>
          <a:bodyPr>
            <a:normAutofit/>
          </a:bodyPr>
          <a:lstStyle>
            <a:lvl1pPr>
              <a:buClr>
                <a:schemeClr val="tx1"/>
              </a:buClr>
              <a:defRPr sz="1600">
                <a:solidFill>
                  <a:schemeClr val="tx1"/>
                </a:solidFill>
              </a:defRPr>
            </a:lvl1pPr>
            <a:lvl2pPr marL="384048" indent="-182880"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2pPr>
            <a:lvl3pPr marL="56692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3pPr>
            <a:lvl4pPr marL="74980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4pPr>
            <a:lvl5pPr marL="93268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268FFD67-E3D4-4FBC-9053-6B5B6142D53A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3284B82F-5046-48E0-BD96-C30381ED1FA4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1030C2EA-87CE-4243-953E-05CA3AA01506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4DEC2218-7241-45E8-98A5-74A3DFFCA2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1554"/>
            <a:ext cx="284689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425514693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9C88DF2D-0421-A94C-82C1-867E1E5E4907}"/>
              </a:ext>
            </a:extLst>
          </p:cNvPr>
          <p:cNvSpPr/>
          <p:nvPr/>
        </p:nvSpPr>
        <p:spPr>
          <a:xfrm>
            <a:off x="10993582" y="0"/>
            <a:ext cx="1198418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334D05A3-7A20-9447-8D39-F2980D85413A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634999" y="3927894"/>
            <a:ext cx="10922000" cy="2326856"/>
          </a:xfrm>
          <a:prstGeom prst="rect">
            <a:avLst/>
          </a:prstGeom>
          <a:solidFill>
            <a:srgbClr val="F6F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35001" y="603250"/>
            <a:ext cx="10921998" cy="3294019"/>
          </a:xfrm>
          <a:solidFill>
            <a:schemeClr val="bg1"/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298078"/>
            <a:ext cx="10113645" cy="743682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213716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319C9979-9282-41AD-962F-DE6193E5B57C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EFAA5F3A-4C7A-4875-B5D2-A161FE86C907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733D989B-AD4E-49C1-B6C2-1B3AFEA7F207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6D1FCF6F-6279-44A0-AC9A-6E0983D6B43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1554"/>
            <a:ext cx="284689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346237084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E5EAC-A1D8-4AF9-A0EB-31F1DB4EC6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6BBC15-1574-4CE5-9FA9-33DE7509F6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7ADB8-E87A-4FB3-8C38-9882955BF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821C8AB-C3F2-4CC6-A7CD-86218431A0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1476378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51EBE9-EBBD-4A8A-9E34-8502104B8D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1554"/>
            <a:ext cx="284689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1311070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7278C4-7F06-4E7A-83B2-92627856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1092-D07E-4B0D-B06A-2FCF8B54FA09}" type="datetime1">
              <a:rPr lang="en-US" smtClean="0"/>
              <a:t>11/12/2022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3FFFBB1-F4CE-44A8-99E4-9D583410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Keith McBride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52F32E-13DF-4983-8796-E5EE3A9C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4FE493-D445-4EA5-9B63-25182CA176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3264939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7278C4-7F06-4E7A-83B2-92627856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1092-D07E-4B0D-B06A-2FCF8B54FA09}" type="datetime1">
              <a:rPr lang="en-US" smtClean="0"/>
              <a:t>11/12/2022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3FFFBB1-F4CE-44A8-99E4-9D583410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Keith McBride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52F32E-13DF-4983-8796-E5EE3A9C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74DEEB-E618-498A-9F01-2A68676AA8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2869095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7278C4-7F06-4E7A-83B2-92627856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1092-D07E-4B0D-B06A-2FCF8B54FA09}" type="datetime1">
              <a:rPr lang="en-US" smtClean="0"/>
              <a:t>11/12/2022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3FFFBB1-F4CE-44A8-99E4-9D583410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Keith McBride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52F32E-13DF-4983-8796-E5EE3A9C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5E2317F-FAA0-436A-85A0-8DE405F678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3566436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7278C4-7F06-4E7A-83B2-92627856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1092-D07E-4B0D-B06A-2FCF8B54FA09}" type="datetime1">
              <a:rPr lang="en-US" smtClean="0"/>
              <a:t>11/12/2022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3FFFBB1-F4CE-44A8-99E4-9D583410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Keith McBride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52F32E-13DF-4983-8796-E5EE3A9C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F74D39-845B-4833-89A2-DD76EEE724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579335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7278C4-7F06-4E7A-83B2-92627856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1092-D07E-4B0D-B06A-2FCF8B54FA09}" type="datetime1">
              <a:rPr lang="en-US" smtClean="0"/>
              <a:t>11/12/2022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3FFFBB1-F4CE-44A8-99E4-9D583410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Keith McBride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52F32E-13DF-4983-8796-E5EE3A9C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DB2EC8-A46C-40A6-869E-71B9C8BE01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402226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F9512BDE-EEA0-404B-8D45-8AA93D61DABC}"/>
              </a:ext>
            </a:extLst>
          </p:cNvPr>
          <p:cNvSpPr/>
          <p:nvPr/>
        </p:nvSpPr>
        <p:spPr>
          <a:xfrm flipH="1">
            <a:off x="4217870" y="0"/>
            <a:ext cx="3599236" cy="6857999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E1223535-0F2F-6340-80B9-0B5D9364A13F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cap="all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9" name="Date Placeholder 1">
            <a:extLst>
              <a:ext uri="{FF2B5EF4-FFF2-40B4-BE49-F238E27FC236}">
                <a16:creationId xmlns:a16="http://schemas.microsoft.com/office/drawing/2014/main" id="{9CCB822B-CA31-4730-BA2B-2C85A2832DC4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3AA5231B-6776-49D8-B7C3-D5DF9DEE04F0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824F62D3-F475-48E1-ADD6-8ED51CC952DB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9F0B41C-3C1A-4CED-9B9B-2EE55D3F8F6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151554"/>
            <a:ext cx="284689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2854529933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7278C4-7F06-4E7A-83B2-92627856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1092-D07E-4B0D-B06A-2FCF8B54FA09}" type="datetime1">
              <a:rPr lang="en-US" smtClean="0"/>
              <a:t>11/12/2022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3FFFBB1-F4CE-44A8-99E4-9D583410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Keith McBride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52F32E-13DF-4983-8796-E5EE3A9C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801684-0A39-4363-B41F-647AC6E65B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382890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7278C4-7F06-4E7A-83B2-92627856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1092-D07E-4B0D-B06A-2FCF8B54FA09}" type="datetime1">
              <a:rPr lang="en-US" smtClean="0"/>
              <a:t>11/12/2022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3FFFBB1-F4CE-44A8-99E4-9D583410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Keith McBride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52F32E-13DF-4983-8796-E5EE3A9C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B6D479-2D3A-4CAA-AF1C-17D1446240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301814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7278C4-7F06-4E7A-83B2-92627856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1092-D07E-4B0D-B06A-2FCF8B54FA09}" type="datetime1">
              <a:rPr lang="en-US" smtClean="0"/>
              <a:t>11/12/2022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3FFFBB1-F4CE-44A8-99E4-9D583410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Keith McBride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52F32E-13DF-4983-8796-E5EE3A9C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B122D6-7160-45F7-850C-AEFFD4F0CC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498164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C8D34-6170-4FC3-8AEB-6D218F6B3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95C38A73-0FE6-4780-95E3-FA3FEACE5A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17849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87278C4-7F06-4E7A-83B2-92627856A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1092-D07E-4B0D-B06A-2FCF8B54FA09}" type="datetime1">
              <a:rPr lang="en-US" smtClean="0"/>
              <a:t>11/12/2022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3FFFBB1-F4CE-44A8-99E4-9D583410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Keith McBride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52F32E-13DF-4983-8796-E5EE3A9C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D0BD-4C55-45C3-AA48-B5D535432B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024077-FE5A-48E5-AD57-FB8487BDC6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34425" y="171450"/>
            <a:ext cx="317182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11095421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23871-25F9-450E-927F-39CDD29BE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80AB307-E455-452A-ADA2-ACC3B75D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373C971-4034-4052-A2C8-1078867D5A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51554"/>
            <a:ext cx="284689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2584337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202A34A5-A029-A246-82C6-D288185EB396}"/>
              </a:ext>
            </a:extLst>
          </p:cNvPr>
          <p:cNvSpPr/>
          <p:nvPr/>
        </p:nvSpPr>
        <p:spPr>
          <a:xfrm flipH="1">
            <a:off x="0" y="0"/>
            <a:ext cx="3351057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3" name="Rectangle">
            <a:extLst>
              <a:ext uri="{FF2B5EF4-FFF2-40B4-BE49-F238E27FC236}">
                <a16:creationId xmlns:a16="http://schemas.microsoft.com/office/drawing/2014/main" id="{2773E1D8-C87F-EE46-8284-575DCA498E81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C429A40D-770E-C144-A5B5-6A4442C09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A63D8ED0-8C56-48C7-AC08-B26098ED421E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24D91906-3C2C-47CD-AE55-53EF655C1172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CD311EF1-8822-48B2-BBEE-CD20BE2F96DA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8363A75-C7E8-40A9-9F15-1E0D1923AB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1554"/>
            <a:ext cx="2846895" cy="334963"/>
          </a:xfrm>
          <a:solidFill>
            <a:schemeClr val="accent5"/>
          </a:solidFill>
          <a:ln w="12700">
            <a:solidFill>
              <a:schemeClr val="accent5"/>
            </a:solidFill>
          </a:ln>
        </p:spPr>
        <p:txBody>
          <a:bodyPr>
            <a:no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244004332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64248D99-2B30-464D-B9B7-4E5C3A1F3FB2}"/>
              </a:ext>
            </a:extLst>
          </p:cNvPr>
          <p:cNvSpPr/>
          <p:nvPr/>
        </p:nvSpPr>
        <p:spPr>
          <a:xfrm flipH="1"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3FAFF55B-FDE6-394B-A39B-22627D8FB6EA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1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1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9E345E4-E77C-484E-9FBB-E4EC71F08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26" name="Date Placeholder 1">
            <a:extLst>
              <a:ext uri="{FF2B5EF4-FFF2-40B4-BE49-F238E27FC236}">
                <a16:creationId xmlns:a16="http://schemas.microsoft.com/office/drawing/2014/main" id="{45B6920D-3E1A-432A-9AA1-10777E38DF41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00410B4A-2092-4F34-91F2-92566254E0AA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08230EB2-C706-4F27-9904-B835622586CB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C98CA9F-DBB6-4465-A0BE-E4203449C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1554"/>
            <a:ext cx="2846895" cy="334963"/>
          </a:xfrm>
          <a:solidFill>
            <a:schemeClr val="accent5"/>
          </a:solidFill>
          <a:ln w="12700">
            <a:solidFill>
              <a:schemeClr val="accent5"/>
            </a:solidFill>
          </a:ln>
        </p:spPr>
        <p:txBody>
          <a:bodyPr>
            <a:no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193666114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83ACCAC0-2C8A-CE43-8C55-22BB53C73920}"/>
              </a:ext>
            </a:extLst>
          </p:cNvPr>
          <p:cNvSpPr/>
          <p:nvPr/>
        </p:nvSpPr>
        <p:spPr>
          <a:xfrm flipH="1">
            <a:off x="0" y="0"/>
            <a:ext cx="3351057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A400A9BD-AA60-E24D-9FC2-722758C8C933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4076461-FF7A-8843-B7F9-D041F3FB22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BD4B1C12-7872-4B69-85F9-7AF361C61B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1554"/>
            <a:ext cx="2846895" cy="334963"/>
          </a:xfrm>
          <a:solidFill>
            <a:schemeClr val="accent5"/>
          </a:solidFill>
          <a:ln w="12700">
            <a:solidFill>
              <a:schemeClr val="accent5"/>
            </a:solidFill>
          </a:ln>
        </p:spPr>
        <p:txBody>
          <a:bodyPr>
            <a:no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60990636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">
            <a:extLst>
              <a:ext uri="{FF2B5EF4-FFF2-40B4-BE49-F238E27FC236}">
                <a16:creationId xmlns:a16="http://schemas.microsoft.com/office/drawing/2014/main" id="{35FB147F-5DC4-B24C-B8CB-D3DA74290381}"/>
              </a:ext>
            </a:extLst>
          </p:cNvPr>
          <p:cNvSpPr/>
          <p:nvPr/>
        </p:nvSpPr>
        <p:spPr>
          <a:xfrm>
            <a:off x="1" y="3429000"/>
            <a:ext cx="12192000" cy="3429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A400A9BD-AA60-E24D-9FC2-722758C8C933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B9308E97-4F89-394E-856A-5B4EFCB2E7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1930861"/>
            <a:ext cx="2919413" cy="2919413"/>
          </a:xfrm>
          <a:solidFill>
            <a:srgbClr val="EDEFF7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A50BECA0-8817-964B-AEDB-A45669684C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1930861"/>
            <a:ext cx="2919413" cy="2919413"/>
          </a:xfrm>
          <a:solidFill>
            <a:srgbClr val="EDEFF7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EF399F4D-B67A-4C4B-BCF3-36FE110603F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1930861"/>
            <a:ext cx="2919413" cy="2919413"/>
          </a:xfrm>
          <a:solidFill>
            <a:srgbClr val="EDEFF7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08305C84-E25F-EC49-8F2B-4C0181FD3AB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257321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Name Goes Here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A57A1FCE-E6BF-3747-9D43-42DBA6656EC0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257321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5B4B74C8-96E7-684F-91B9-8CE56CD10F1E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257321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Name Goes Here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D522564E-B348-544F-A8E5-CFCAFA48B5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568774CE-0899-44D9-9E7B-1992C1D5F84F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26" name="Slide Number Placeholder 3">
            <a:extLst>
              <a:ext uri="{FF2B5EF4-FFF2-40B4-BE49-F238E27FC236}">
                <a16:creationId xmlns:a16="http://schemas.microsoft.com/office/drawing/2014/main" id="{195CCA70-47A7-4F28-AE3A-EA7C63449278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27" name="Footer Placeholder 2">
            <a:extLst>
              <a:ext uri="{FF2B5EF4-FFF2-40B4-BE49-F238E27FC236}">
                <a16:creationId xmlns:a16="http://schemas.microsoft.com/office/drawing/2014/main" id="{B70C4A9F-C3F0-48B0-9577-505026D5A31C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1986AB4-8BA7-42F3-869A-B60F4EDCE1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151554"/>
            <a:ext cx="284689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187285279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1605F3C0-99BC-48EB-88DB-EC7FD92E47DE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301CBE4B-7BD8-4D0B-9E10-AFEDCC9B5DD9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290784A0-3492-453F-AF75-EB98A88AA8EE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54944BC-DBD1-4B84-9BB6-8CB923D8106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1554"/>
            <a:ext cx="2846895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405687655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E0552899-D308-45D1-B9E7-541E3088E32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95755" y="151554"/>
            <a:ext cx="2622102" cy="334963"/>
          </a:xfr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>
            <a:noAutofit/>
          </a:bodyPr>
          <a:lstStyle>
            <a:lvl1pPr algn="ctr">
              <a:defRPr sz="1400"/>
            </a:lvl1pPr>
          </a:lstStyle>
          <a:p>
            <a:pPr lvl="0"/>
            <a:r>
              <a:rPr lang="en-US"/>
              <a:t>Which section</a:t>
            </a:r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05BFC727-5650-B049-AA2A-2511C08FB35B}"/>
              </a:ext>
            </a:extLst>
          </p:cNvPr>
          <p:cNvSpPr/>
          <p:nvPr/>
        </p:nvSpPr>
        <p:spPr>
          <a:xfrm flipH="1">
            <a:off x="0" y="0"/>
            <a:ext cx="1195754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E700C598-C823-744D-BE16-5114B7625057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21BED569-C9C5-8F4D-A42A-ED4914579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24550" y="633875"/>
            <a:ext cx="5632450" cy="5591175"/>
          </a:xfrm>
          <a:solidFill>
            <a:schemeClr val="tx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ACB6E588-2EB7-9A41-A93A-7757596EF9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5754" y="942870"/>
            <a:ext cx="4157296" cy="1292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Title goes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6C0FE70-F6BB-3D40-AD3C-E704CABE49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5754" y="2281657"/>
            <a:ext cx="4157296" cy="3633471"/>
          </a:xfrm>
        </p:spPr>
        <p:txBody>
          <a:bodyPr>
            <a:normAutofit/>
          </a:bodyPr>
          <a:lstStyle>
            <a:lvl1pPr marL="0" indent="0">
              <a:buClr>
                <a:schemeClr val="tx1"/>
              </a:buClr>
              <a:buNone/>
              <a:defRPr sz="1600">
                <a:solidFill>
                  <a:schemeClr val="tx1"/>
                </a:solidFill>
              </a:defRPr>
            </a:lvl1pPr>
            <a:lvl2pPr marL="201168" indent="0">
              <a:buClr>
                <a:schemeClr val="tx1"/>
              </a:buClr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2pPr>
            <a:lvl3pPr marL="384048" indent="0">
              <a:buClr>
                <a:schemeClr val="tx1"/>
              </a:buClr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3pPr>
            <a:lvl4pPr marL="566928" indent="0">
              <a:buClr>
                <a:schemeClr val="tx1"/>
              </a:buClr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4pPr>
            <a:lvl5pPr marL="749808" indent="0">
              <a:buClr>
                <a:schemeClr val="tx1"/>
              </a:buClr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D2CB3291-0FCC-4C2B-AF22-D6DA8365DE9B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F4F63328-C34A-4C27-AA88-547C5BBDB1EA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A7FCBF66-28AB-402B-9BD1-DDA53E47678D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</p:spTree>
    <p:extLst>
      <p:ext uri="{BB962C8B-B14F-4D97-AF65-F5344CB8AC3E}">
        <p14:creationId xmlns:p14="http://schemas.microsoft.com/office/powerpoint/2010/main" val="326433953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>
            <a:extLst>
              <a:ext uri="{FF2B5EF4-FFF2-40B4-BE49-F238E27FC236}">
                <a16:creationId xmlns:a16="http://schemas.microsoft.com/office/drawing/2014/main" id="{0AB10FFC-D586-994D-8D3D-F4042255CB72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C7B0C08A-E831-D242-B2CE-2DEB004F982F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5C2191-88F7-4148-96FD-E129F707E038}"/>
              </a:ext>
            </a:extLst>
          </p:cNvPr>
          <p:cNvCxnSpPr/>
          <p:nvPr/>
        </p:nvCxnSpPr>
        <p:spPr>
          <a:xfrm>
            <a:off x="6818393" y="999565"/>
            <a:ext cx="0" cy="48588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61FB2196-E251-5A40-86F7-6092CEBFA1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000" y="3135207"/>
            <a:ext cx="5460992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4800" cap="all" baseline="0"/>
            </a:lvl1pPr>
          </a:lstStyle>
          <a:p>
            <a:r>
              <a:rPr lang="en-US" noProof="0"/>
              <a:t>Title goes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2FACD1B-0D9C-A547-98A0-D66C341D3D7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540794" y="831286"/>
            <a:ext cx="4016206" cy="5195425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tx1"/>
              </a:buClr>
              <a:buFont typeface="+mj-lt"/>
              <a:buAutoNum type="arabicPeriod"/>
              <a:defRPr sz="1600">
                <a:solidFill>
                  <a:schemeClr val="tx1"/>
                </a:solidFill>
              </a:defRPr>
            </a:lvl1pPr>
            <a:lvl2pPr marL="544068" indent="-342900">
              <a:buClr>
                <a:schemeClr val="tx1"/>
              </a:buClr>
              <a:buFont typeface="+mj-lt"/>
              <a:buAutoNum type="arabicPeriod"/>
              <a:defRPr sz="1400"/>
            </a:lvl2pPr>
            <a:lvl3pPr marL="612648" indent="-228600">
              <a:buClr>
                <a:schemeClr val="tx1"/>
              </a:buClr>
              <a:buFont typeface="+mj-lt"/>
              <a:buAutoNum type="arabicPeriod"/>
              <a:defRPr sz="1100"/>
            </a:lvl3pPr>
            <a:lvl4pPr marL="795528" indent="-228600">
              <a:buClr>
                <a:schemeClr val="tx1"/>
              </a:buClr>
              <a:buFont typeface="+mj-lt"/>
              <a:buAutoNum type="arabicPeriod"/>
              <a:defRPr sz="1100"/>
            </a:lvl4pPr>
            <a:lvl5pPr marL="978408" indent="-228600">
              <a:buClr>
                <a:schemeClr val="tx1"/>
              </a:buClr>
              <a:buFont typeface="+mj-lt"/>
              <a:buAutoNum type="arabicPeriod"/>
              <a:defRPr sz="1100"/>
            </a:lvl5pPr>
          </a:lstStyle>
          <a:p>
            <a:pPr lvl="0"/>
            <a:r>
              <a:rPr lang="en-US" noProof="0"/>
              <a:t>Quote Goes Here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CE3CD237-D031-417E-AC94-28A477C4674F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A20FAEE8-A652-4CF1-BD33-0D4ECB55FD44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6A7D8F3E-876F-47E0-8F03-2CB5A930A025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46BDBCF-8462-4BE4-8F10-C4B7C1F011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1554"/>
            <a:ext cx="2846895" cy="334963"/>
          </a:xfrm>
          <a:solidFill>
            <a:schemeClr val="accent5"/>
          </a:solidFill>
          <a:ln w="12700">
            <a:solidFill>
              <a:schemeClr val="accent5"/>
            </a:solidFill>
          </a:ln>
        </p:spPr>
        <p:txBody>
          <a:bodyPr>
            <a:noAutofit/>
          </a:bodyPr>
          <a:lstStyle>
            <a:lvl1pPr algn="ctr"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Which section</a:t>
            </a:r>
          </a:p>
        </p:txBody>
      </p:sp>
    </p:spTree>
    <p:extLst>
      <p:ext uri="{BB962C8B-B14F-4D97-AF65-F5344CB8AC3E}">
        <p14:creationId xmlns:p14="http://schemas.microsoft.com/office/powerpoint/2010/main" val="358987091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">
            <a:extLst>
              <a:ext uri="{FF2B5EF4-FFF2-40B4-BE49-F238E27FC236}">
                <a16:creationId xmlns:a16="http://schemas.microsoft.com/office/drawing/2014/main" id="{1552108B-1F90-0044-A7D4-0956E919F29A}"/>
              </a:ext>
            </a:extLst>
          </p:cNvPr>
          <p:cNvSpPr/>
          <p:nvPr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DB2948E6-5F37-4567-9285-E8E0F7230BF1}"/>
              </a:ext>
            </a:extLst>
          </p:cNvPr>
          <p:cNvSpPr txBox="1">
            <a:spLocks/>
          </p:cNvSpPr>
          <p:nvPr/>
        </p:nvSpPr>
        <p:spPr>
          <a:xfrm>
            <a:off x="8218426" y="6446838"/>
            <a:ext cx="131619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1D5AE-045D-4E01-96CE-A2BD570F9736}" type="datetime1">
              <a:rPr lang="en-US" sz="1200" smtClean="0"/>
              <a:pPr/>
              <a:t>11/12/2022</a:t>
            </a:fld>
            <a:endParaRPr lang="en-US" sz="12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76870C9D-893B-4DFA-9A93-99CBBA653A5B}"/>
              </a:ext>
            </a:extLst>
          </p:cNvPr>
          <p:cNvSpPr txBox="1">
            <a:spLocks/>
          </p:cNvSpPr>
          <p:nvPr/>
        </p:nvSpPr>
        <p:spPr>
          <a:xfrm>
            <a:off x="11155680" y="6446838"/>
            <a:ext cx="617911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sz="1200" smtClean="0"/>
              <a:pPr/>
              <a:t>‹#›</a:t>
            </a:fld>
            <a:r>
              <a:rPr lang="en-US" sz="1200" dirty="0"/>
              <a:t>/15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0CC0BCA-E480-4DAD-9619-0D7B6A77DE7E}"/>
              </a:ext>
            </a:extLst>
          </p:cNvPr>
          <p:cNvSpPr txBox="1">
            <a:spLocks/>
          </p:cNvSpPr>
          <p:nvPr/>
        </p:nvSpPr>
        <p:spPr>
          <a:xfrm>
            <a:off x="1097279" y="6446838"/>
            <a:ext cx="3820950" cy="365125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Dr. Keith McBride</a:t>
            </a:r>
          </a:p>
        </p:txBody>
      </p:sp>
    </p:spTree>
    <p:extLst>
      <p:ext uri="{BB962C8B-B14F-4D97-AF65-F5344CB8AC3E}">
        <p14:creationId xmlns:p14="http://schemas.microsoft.com/office/powerpoint/2010/main" val="2632169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9" r:id="rId14"/>
    <p:sldLayoutId id="2147483695" r:id="rId15"/>
    <p:sldLayoutId id="2147483698" r:id="rId16"/>
    <p:sldLayoutId id="2147483699" r:id="rId17"/>
    <p:sldLayoutId id="2147483701" r:id="rId18"/>
    <p:sldLayoutId id="2147483703" r:id="rId19"/>
    <p:sldLayoutId id="2147483708" r:id="rId20"/>
    <p:sldLayoutId id="2147483709" r:id="rId21"/>
    <p:sldLayoutId id="2147483710" r:id="rId22"/>
    <p:sldLayoutId id="2147483718" r:id="rId23"/>
    <p:sldLayoutId id="2147483713" r:id="rId24"/>
    <p:sldLayoutId id="2147483719" r:id="rId2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1.gif"/><Relationship Id="rId7" Type="http://schemas.openxmlformats.org/officeDocument/2006/relationships/image" Target="../media/image2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png"/><Relationship Id="rId11" Type="http://schemas.openxmlformats.org/officeDocument/2006/relationships/image" Target="../media/image31.jpeg"/><Relationship Id="rId5" Type="http://schemas.openxmlformats.org/officeDocument/2006/relationships/image" Target="../media/image23.jpeg"/><Relationship Id="rId10" Type="http://schemas.openxmlformats.org/officeDocument/2006/relationships/image" Target="../media/image30.png"/><Relationship Id="rId4" Type="http://schemas.openxmlformats.org/officeDocument/2006/relationships/image" Target="../media/image22.jpeg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pos.sissa.it/395/091" TargetMode="Externa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9.jpg"/><Relationship Id="rId5" Type="http://schemas.openxmlformats.org/officeDocument/2006/relationships/image" Target="../media/image300.pn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60.png"/><Relationship Id="rId5" Type="http://schemas.openxmlformats.org/officeDocument/2006/relationships/image" Target="../media/image240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5.emf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2978-94A1-4FB1-B050-FA9F5D7FD8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02849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Isotopic Composition of the Light Cosmic Rays with HELIX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5DB57-7926-487E-A02C-EA70B5D15F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Keith McBride</a:t>
            </a:r>
          </a:p>
          <a:p>
            <a:r>
              <a:rPr lang="en-US" dirty="0">
                <a:solidFill>
                  <a:schemeClr val="tx1"/>
                </a:solidFill>
              </a:rPr>
              <a:t>11/12/2022</a:t>
            </a:r>
          </a:p>
          <a:p>
            <a:r>
              <a:rPr lang="en-US" dirty="0">
                <a:solidFill>
                  <a:schemeClr val="tx1"/>
                </a:solidFill>
              </a:rPr>
              <a:t>PIKIMO 2022 - Cincinnati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29CE42C-51BB-4F58-BD29-4E4728EF4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380" y="4780842"/>
            <a:ext cx="2012638" cy="168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stimonials - Robintek: Columbus Website Design, Graphic Design &amp;amp; SEO  Company">
            <a:extLst>
              <a:ext uri="{FF2B5EF4-FFF2-40B4-BE49-F238E27FC236}">
                <a16:creationId xmlns:a16="http://schemas.microsoft.com/office/drawing/2014/main" id="{48E97C69-B3B4-410C-B87C-B1CDB6D49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" y="5027050"/>
            <a:ext cx="35718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E2B49DDA-8883-4D06-9B3F-8BCD1D9D2B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Brus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79431" y="2945518"/>
            <a:ext cx="1684025" cy="16475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A8B101-D4D1-400B-922B-E9498A0F5003}"/>
              </a:ext>
            </a:extLst>
          </p:cNvPr>
          <p:cNvSpPr txBox="1"/>
          <p:nvPr/>
        </p:nvSpPr>
        <p:spPr>
          <a:xfrm>
            <a:off x="8047761" y="645496"/>
            <a:ext cx="398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High Energy Light Isotope </a:t>
            </a:r>
            <a:r>
              <a:rPr lang="en-US" dirty="0" err="1"/>
              <a:t>eXperiment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A1196D-6692-A37C-91F6-9FB319E229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300" y="77277"/>
            <a:ext cx="1522923" cy="152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39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6F5DD5B-6B6F-45CA-A349-90EA995DA0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5319" y="1828800"/>
                <a:ext cx="5436158" cy="4346714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Made up of three planes of scintillator:</a:t>
                </a:r>
              </a:p>
              <a:p>
                <a:pPr lvl="1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Top and bottom planes</a:t>
                </a:r>
              </a:p>
              <a:p>
                <a:pPr lvl="1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Aperture defining scintillator paddle just under the DCT</a:t>
                </a:r>
              </a:p>
              <a:p>
                <a:pPr lvl="1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 err="1">
                    <a:solidFill>
                      <a:schemeClr val="tx1"/>
                    </a:solidFill>
                  </a:rPr>
                  <a:t>SiPMs</a:t>
                </a:r>
                <a:r>
                  <a:rPr lang="en-US" dirty="0">
                    <a:solidFill>
                      <a:schemeClr val="tx1"/>
                    </a:solidFill>
                  </a:rPr>
                  <a:t> per end of paddle to measure light</a:t>
                </a: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2.3 m separation of top + bottom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High-precision (timing)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up to 1 GeV/n, turn-on of the RICH</a:t>
                </a:r>
              </a:p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Light amplitude → </a:t>
                </a:r>
                <a14:m>
                  <m:oMath xmlns:m="http://schemas.openxmlformats.org/officeDocument/2006/math">
                    <m:r>
                      <a:rPr lang="en-US" b="1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𝒁𝒆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measurement</a:t>
                </a:r>
              </a:p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Total acceptance ~ 0.1 m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2 </a:t>
                </a:r>
                <a:r>
                  <a:rPr lang="en-US" dirty="0" err="1">
                    <a:solidFill>
                      <a:schemeClr val="tx1"/>
                    </a:solidFill>
                  </a:rPr>
                  <a:t>sr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6F5DD5B-6B6F-45CA-A349-90EA995DA0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5319" y="1828800"/>
                <a:ext cx="5436158" cy="4346714"/>
              </a:xfrm>
              <a:blipFill>
                <a:blip r:embed="rId2"/>
                <a:stretch>
                  <a:fillRect l="-2691" t="-701" r="-14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91417EA0-0DA3-4E5B-9177-1D2AEBE09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332" y="700394"/>
            <a:ext cx="4501660" cy="129922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Time-Of-Flight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4078E0F-0BBC-4D26-B579-F498A7B88C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51554"/>
            <a:ext cx="2846895" cy="334963"/>
          </a:xfrm>
        </p:spPr>
        <p:txBody>
          <a:bodyPr/>
          <a:lstStyle/>
          <a:p>
            <a:r>
              <a:rPr lang="en-US"/>
              <a:t>HELIX Instrument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F672EA-912E-4302-B3F6-A1FBF3EC69B6}"/>
                  </a:ext>
                </a:extLst>
              </p:cNvPr>
              <p:cNvSpPr txBox="1"/>
              <p:nvPr/>
            </p:nvSpPr>
            <p:spPr>
              <a:xfrm>
                <a:off x="3028951" y="151554"/>
                <a:ext cx="51698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11480" lvl="1"/>
                <a:r>
                  <a:rPr lang="en-US" sz="1800" b="1" dirty="0"/>
                  <a:t>Measures the velocity</a:t>
                </a:r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sz="1800" dirty="0"/>
                  <a:t>, </a:t>
                </a:r>
                <a:r>
                  <a:rPr lang="en-US" sz="1800" b="1" dirty="0"/>
                  <a:t>and charge</a:t>
                </a:r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b="1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F672EA-912E-4302-B3F6-A1FBF3EC6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8951" y="151554"/>
                <a:ext cx="5169870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3AC8503-2099-B444-A9D1-F7CE60D79F0D}"/>
              </a:ext>
            </a:extLst>
          </p:cNvPr>
          <p:cNvSpPr txBox="1"/>
          <p:nvPr/>
        </p:nvSpPr>
        <p:spPr>
          <a:xfrm>
            <a:off x="7456619" y="1198530"/>
            <a:ext cx="4188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/>
              <a:t>Bottom TOF installed on payload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B806D0C-1302-D7E1-2EA0-BA50B9E3941E}"/>
              </a:ext>
            </a:extLst>
          </p:cNvPr>
          <p:cNvGrpSpPr/>
          <p:nvPr/>
        </p:nvGrpSpPr>
        <p:grpSpPr>
          <a:xfrm>
            <a:off x="6692202" y="1598640"/>
            <a:ext cx="5364039" cy="3958098"/>
            <a:chOff x="7410451" y="671665"/>
            <a:chExt cx="4091538" cy="3064613"/>
          </a:xfrm>
        </p:grpSpPr>
        <p:pic>
          <p:nvPicPr>
            <p:cNvPr id="4" name="Picture 3" descr="A picture containing indoor, worktable&#10;&#10;Description automatically generated">
              <a:extLst>
                <a:ext uri="{FF2B5EF4-FFF2-40B4-BE49-F238E27FC236}">
                  <a16:creationId xmlns:a16="http://schemas.microsoft.com/office/drawing/2014/main" id="{3E09DCCF-DF8F-4AA7-774C-5A3941E4D6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93" r="1703" b="1452"/>
            <a:stretch/>
          </p:blipFill>
          <p:spPr>
            <a:xfrm>
              <a:off x="7410451" y="671665"/>
              <a:ext cx="4091538" cy="3064613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B3A1D22-9309-C580-0688-52EC608FB4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77150" y="1946917"/>
              <a:ext cx="2581275" cy="1329683"/>
            </a:xfrm>
            <a:prstGeom prst="straightConnector1">
              <a:avLst/>
            </a:prstGeom>
            <a:ln w="28575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7644CF-EB97-7C82-FE98-DC11BCE73051}"/>
                </a:ext>
              </a:extLst>
            </p:cNvPr>
            <p:cNvSpPr txBox="1"/>
            <p:nvPr/>
          </p:nvSpPr>
          <p:spPr>
            <a:xfrm>
              <a:off x="9679628" y="2674116"/>
              <a:ext cx="7216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1.6m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8847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C0CB3C-5685-4FE3-93FA-EAB8E426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285" y="892095"/>
            <a:ext cx="3343006" cy="1091594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Expected HELIX performance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B2700F-25FC-4C7C-BD32-365A48B3A8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6217" y="1642425"/>
            <a:ext cx="4702042" cy="338279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Targeting 2.5% mass resolution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HELIX will resolve Be isotopes: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7369FB"/>
                </a:solidFill>
              </a:rPr>
              <a:t>Stage 1</a:t>
            </a:r>
            <a:r>
              <a:rPr lang="en-US" sz="1800" dirty="0"/>
              <a:t>:</a:t>
            </a:r>
            <a:r>
              <a:rPr lang="en-US" sz="1800" dirty="0">
                <a:solidFill>
                  <a:schemeClr val="tx1"/>
                </a:solidFill>
              </a:rPr>
              <a:t> Up to E ~  4 GeV/n </a:t>
            </a:r>
            <a:r>
              <a:rPr lang="en-US" sz="1800" dirty="0">
                <a:solidFill>
                  <a:srgbClr val="7369FB"/>
                </a:solidFill>
              </a:rPr>
              <a:t>[blue]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7FF00E"/>
                </a:solidFill>
              </a:rPr>
              <a:t>Stage 2</a:t>
            </a:r>
            <a:r>
              <a:rPr lang="en-US" sz="1800" dirty="0">
                <a:solidFill>
                  <a:schemeClr val="tx1"/>
                </a:solidFill>
              </a:rPr>
              <a:t>: </a:t>
            </a:r>
            <a:r>
              <a:rPr lang="en-US" sz="1800" dirty="0"/>
              <a:t>Extends to 10 GeV/n </a:t>
            </a:r>
            <a:r>
              <a:rPr lang="en-US" sz="1800" dirty="0">
                <a:solidFill>
                  <a:srgbClr val="7FF00E"/>
                </a:solidFill>
              </a:rPr>
              <a:t>[green]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Chemical and isotopic composition of several light nuclei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37115BE-38DD-4652-BC7F-DF1D855C07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976BAD-2E0F-4F6B-A3AE-301D2B8B0EF6}"/>
              </a:ext>
            </a:extLst>
          </p:cNvPr>
          <p:cNvSpPr txBox="1"/>
          <p:nvPr/>
        </p:nvSpPr>
        <p:spPr>
          <a:xfrm>
            <a:off x="706217" y="5215575"/>
            <a:ext cx="4637142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HELIX will significantly improve our understanding of GCR propagation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DAC7C03-C540-3B0E-6944-DC285E3C600C}"/>
              </a:ext>
            </a:extLst>
          </p:cNvPr>
          <p:cNvGrpSpPr/>
          <p:nvPr/>
        </p:nvGrpSpPr>
        <p:grpSpPr>
          <a:xfrm>
            <a:off x="5408259" y="1233359"/>
            <a:ext cx="6077524" cy="4266422"/>
            <a:chOff x="5824181" y="1501062"/>
            <a:chExt cx="6077524" cy="4266422"/>
          </a:xfrm>
        </p:grpSpPr>
        <p:pic>
          <p:nvPicPr>
            <p:cNvPr id="5" name="Picture 4" descr="Chart&#10;&#10;Description automatically generated">
              <a:extLst>
                <a:ext uri="{FF2B5EF4-FFF2-40B4-BE49-F238E27FC236}">
                  <a16:creationId xmlns:a16="http://schemas.microsoft.com/office/drawing/2014/main" id="{727C61AF-318D-C6F6-FE80-79A83E9AA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4181" y="1501062"/>
              <a:ext cx="6077524" cy="4266422"/>
            </a:xfrm>
            <a:prstGeom prst="rect">
              <a:avLst/>
            </a:prstGeom>
          </p:spPr>
        </p:pic>
        <p:sp>
          <p:nvSpPr>
            <p:cNvPr id="6" name="Cross 5">
              <a:extLst>
                <a:ext uri="{FF2B5EF4-FFF2-40B4-BE49-F238E27FC236}">
                  <a16:creationId xmlns:a16="http://schemas.microsoft.com/office/drawing/2014/main" id="{B269EB2D-E969-C553-48F4-699FC2EE4858}"/>
                </a:ext>
              </a:extLst>
            </p:cNvPr>
            <p:cNvSpPr/>
            <p:nvPr/>
          </p:nvSpPr>
          <p:spPr>
            <a:xfrm>
              <a:off x="6675464" y="2713863"/>
              <a:ext cx="151564" cy="159367"/>
            </a:xfrm>
            <a:prstGeom prst="plus">
              <a:avLst/>
            </a:prstGeom>
            <a:solidFill>
              <a:srgbClr val="7369FB"/>
            </a:solidFill>
            <a:ln>
              <a:solidFill>
                <a:srgbClr val="7369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A5A3124-566F-67AF-3476-BCBEF7DE0382}"/>
              </a:ext>
            </a:extLst>
          </p:cNvPr>
          <p:cNvSpPr txBox="1"/>
          <p:nvPr/>
        </p:nvSpPr>
        <p:spPr>
          <a:xfrm>
            <a:off x="7234813" y="5747657"/>
            <a:ext cx="2585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AMS data preliminary</a:t>
            </a:r>
          </a:p>
        </p:txBody>
      </p:sp>
    </p:spTree>
    <p:extLst>
      <p:ext uri="{BB962C8B-B14F-4D97-AF65-F5344CB8AC3E}">
        <p14:creationId xmlns:p14="http://schemas.microsoft.com/office/powerpoint/2010/main" val="3844568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7BE74AD-4C9B-4977-A51E-398DCA11A5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6849" y="1828682"/>
                <a:ext cx="5514628" cy="3552092"/>
              </a:xfrm>
            </p:spPr>
            <p:txBody>
              <a:bodyPr>
                <a:normAutofit/>
              </a:bodyPr>
              <a:lstStyle/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dirty="0"/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HELIX will resolve Beryllium isotopes in the first stage up to 4 GeV/n with mass resolution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3%</a:t>
                </a:r>
              </a:p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Production of flight components complete</a:t>
                </a:r>
              </a:p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Thermal vacuum test of payload successful</a:t>
                </a:r>
              </a:p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Working for Long Duration Balloon flight opportunity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7BE74AD-4C9B-4977-A51E-398DCA11A5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6849" y="1828682"/>
                <a:ext cx="5514628" cy="3552092"/>
              </a:xfrm>
              <a:blipFill>
                <a:blip r:embed="rId2"/>
                <a:stretch>
                  <a:fillRect l="-2652" t="-1029" r="-1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8F8FED3-E182-466F-AD34-7CA026568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475" y="594284"/>
            <a:ext cx="5406351" cy="936171"/>
          </a:xfrm>
        </p:spPr>
        <p:txBody>
          <a:bodyPr>
            <a:normAutofit/>
          </a:bodyPr>
          <a:lstStyle/>
          <a:p>
            <a:r>
              <a:rPr lang="en-US" sz="3100" dirty="0">
                <a:solidFill>
                  <a:schemeClr val="tx1"/>
                </a:solidFill>
              </a:rPr>
              <a:t>Conclusions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9DCD35-3BE6-4E16-A8BF-74D157EDD491}"/>
              </a:ext>
            </a:extLst>
          </p:cNvPr>
          <p:cNvSpPr txBox="1"/>
          <p:nvPr/>
        </p:nvSpPr>
        <p:spPr>
          <a:xfrm>
            <a:off x="5575339" y="701355"/>
            <a:ext cx="3401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NASA Grant </a:t>
            </a:r>
            <a:r>
              <a:rPr lang="en-US" b="0" i="0" dirty="0">
                <a:solidFill>
                  <a:schemeClr val="accent5">
                    <a:lumMod val="95000"/>
                    <a:lumOff val="5000"/>
                  </a:schemeClr>
                </a:solidFill>
                <a:effectLst/>
                <a:latin typeface="Century Gothic" panose="020B0502020202020204" pitchFamily="34" charset="0"/>
              </a:rPr>
              <a:t>80NSSC18K0232</a:t>
            </a:r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 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A23E99-331F-4DC1-58C3-EE69BA79C4F2}"/>
              </a:ext>
            </a:extLst>
          </p:cNvPr>
          <p:cNvSpPr txBox="1"/>
          <p:nvPr/>
        </p:nvSpPr>
        <p:spPr>
          <a:xfrm>
            <a:off x="1094915" y="4724833"/>
            <a:ext cx="4110132" cy="13234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Isotope measurements significantly improve our understanding of GCR propagation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0E8EF61-5812-E92C-15DA-A35BFF7BD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381" y="1068229"/>
            <a:ext cx="1818752" cy="152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39EDC4-9F9B-67FE-24BA-3E43B6B9C0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323" y="3357834"/>
            <a:ext cx="5397585" cy="3036142"/>
          </a:xfrm>
          <a:prstGeom prst="rect">
            <a:avLst/>
          </a:prstGeom>
        </p:spPr>
      </p:pic>
      <p:pic>
        <p:nvPicPr>
          <p:cNvPr id="14" name="Picture 13" descr="A picture containing dock&#10;&#10;Description automatically generated">
            <a:extLst>
              <a:ext uri="{FF2B5EF4-FFF2-40B4-BE49-F238E27FC236}">
                <a16:creationId xmlns:a16="http://schemas.microsoft.com/office/drawing/2014/main" id="{D044CDD8-612E-1B0C-5D6D-F1BD84FB3E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115" y="52549"/>
            <a:ext cx="2330676" cy="310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204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0FFA90-EAD5-4E84-AF04-18013E2BA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HELIX Collaboration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327A77-57C6-451E-BD0D-486C80146E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pic>
        <p:nvPicPr>
          <p:cNvPr id="5" name="Picture 2" descr="The Ohio State University">
            <a:extLst>
              <a:ext uri="{FF2B5EF4-FFF2-40B4-BE49-F238E27FC236}">
                <a16:creationId xmlns:a16="http://schemas.microsoft.com/office/drawing/2014/main" id="{59A6CA03-B37C-25FA-F21B-3815BA787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05" y="5157181"/>
            <a:ext cx="1806534" cy="94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The University of Chicago">
            <a:extLst>
              <a:ext uri="{FF2B5EF4-FFF2-40B4-BE49-F238E27FC236}">
                <a16:creationId xmlns:a16="http://schemas.microsoft.com/office/drawing/2014/main" id="{0B01FA0E-2119-B4DE-2718-EA707E4EB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0430" y="5423130"/>
            <a:ext cx="1882118" cy="40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Official Signatures: Logos and Lockups: Design: Brand Guidelines: Indiana  University">
            <a:extLst>
              <a:ext uri="{FF2B5EF4-FFF2-40B4-BE49-F238E27FC236}">
                <a16:creationId xmlns:a16="http://schemas.microsoft.com/office/drawing/2014/main" id="{0449D54A-388C-19F4-9B2D-718599D81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382" y="3937913"/>
            <a:ext cx="1793062" cy="80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University Mark | Penn State - Brand Identity Standards (Staging)">
            <a:extLst>
              <a:ext uri="{FF2B5EF4-FFF2-40B4-BE49-F238E27FC236}">
                <a16:creationId xmlns:a16="http://schemas.microsoft.com/office/drawing/2014/main" id="{12261BE7-9D51-C263-1DDB-E1A82E1CD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0430" y="959854"/>
            <a:ext cx="1870014" cy="58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Northern Kentucky University - Home | Facebook">
            <a:extLst>
              <a:ext uri="{FF2B5EF4-FFF2-40B4-BE49-F238E27FC236}">
                <a16:creationId xmlns:a16="http://schemas.microsoft.com/office/drawing/2014/main" id="{D41ABE64-CBFF-22FF-C5D5-E2274A8FC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275" y="151554"/>
            <a:ext cx="842891" cy="84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mcgill-university-logo-png-transparent cropped - Study Architecture |  Architecture Schools and Student Information">
            <a:extLst>
              <a:ext uri="{FF2B5EF4-FFF2-40B4-BE49-F238E27FC236}">
                <a16:creationId xmlns:a16="http://schemas.microsoft.com/office/drawing/2014/main" id="{55066249-5F02-23FD-547F-F4BE6384C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74" y="3832697"/>
            <a:ext cx="1918295" cy="68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University of Michigan logo and symbol, meaning, history, PNG">
            <a:extLst>
              <a:ext uri="{FF2B5EF4-FFF2-40B4-BE49-F238E27FC236}">
                <a16:creationId xmlns:a16="http://schemas.microsoft.com/office/drawing/2014/main" id="{73B8438D-EBD8-4953-5439-04FDAC7D92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7" b="26334"/>
          <a:stretch/>
        </p:blipFill>
        <p:spPr bwMode="auto">
          <a:xfrm>
            <a:off x="842863" y="953395"/>
            <a:ext cx="1780148" cy="45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Queen's Logo and Wordmarks | Queen's University">
            <a:extLst>
              <a:ext uri="{FF2B5EF4-FFF2-40B4-BE49-F238E27FC236}">
                <a16:creationId xmlns:a16="http://schemas.microsoft.com/office/drawing/2014/main" id="{F36B5BB8-D4BC-D7B0-C850-6B9CBBE9CF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1" t="11117" r="8731" b="11387"/>
          <a:stretch/>
        </p:blipFill>
        <p:spPr bwMode="auto">
          <a:xfrm>
            <a:off x="1187036" y="2268896"/>
            <a:ext cx="1173003" cy="84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Chiba University">
            <a:extLst>
              <a:ext uri="{FF2B5EF4-FFF2-40B4-BE49-F238E27FC236}">
                <a16:creationId xmlns:a16="http://schemas.microsoft.com/office/drawing/2014/main" id="{982B14A1-11CB-DE94-8917-79F54F3E47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3" t="13516" r="23302" b="14105"/>
          <a:stretch/>
        </p:blipFill>
        <p:spPr bwMode="auto">
          <a:xfrm>
            <a:off x="9751887" y="2181143"/>
            <a:ext cx="1107099" cy="10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C00FD0-8795-1C7D-EC69-A577558FC72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12088" y="1547438"/>
            <a:ext cx="5967822" cy="449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713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A7E56A-0497-49F4-BFBE-9E72B85E4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1" y="1520493"/>
            <a:ext cx="10791824" cy="39749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sz="1500" b="0" i="0" dirty="0">
                <a:solidFill>
                  <a:schemeClr val="tx1"/>
                </a:solidFill>
                <a:effectLst/>
              </a:rPr>
              <a:t>[1] https://svs.gsfc.nasa.gov/11342</a:t>
            </a:r>
          </a:p>
          <a:p>
            <a:pPr marL="0" indent="0">
              <a:buNone/>
            </a:pPr>
            <a:r>
              <a:rPr lang="da-DK" sz="1500" b="0" i="0" dirty="0">
                <a:solidFill>
                  <a:schemeClr val="tx1"/>
                </a:solidFill>
                <a:effectLst/>
              </a:rPr>
              <a:t>[2] http://www.issibern.ch/cargese2013/images/d/d6/PTUSKIN_Cargese2013.pdf</a:t>
            </a:r>
          </a:p>
          <a:p>
            <a:pPr marL="0" indent="0">
              <a:buNone/>
            </a:pPr>
            <a:r>
              <a:rPr lang="en-US" sz="1500" b="0" i="0" dirty="0">
                <a:solidFill>
                  <a:schemeClr val="tx1"/>
                </a:solidFill>
                <a:effectLst/>
              </a:rPr>
              <a:t>[</a:t>
            </a:r>
            <a:r>
              <a:rPr lang="en-US" sz="1500" dirty="0">
                <a:solidFill>
                  <a:schemeClr val="tx1"/>
                </a:solidFill>
              </a:rPr>
              <a:t>3</a:t>
            </a:r>
            <a:r>
              <a:rPr lang="en-US" sz="1500" b="0" i="0" dirty="0">
                <a:solidFill>
                  <a:schemeClr val="tx1"/>
                </a:solidFill>
                <a:effectLst/>
              </a:rPr>
              <a:t>] </a:t>
            </a:r>
            <a:r>
              <a:rPr lang="en-US" sz="1500" b="0" i="0" dirty="0" err="1">
                <a:solidFill>
                  <a:schemeClr val="tx1"/>
                </a:solidFill>
                <a:effectLst/>
              </a:rPr>
              <a:t>Korschinek</a:t>
            </a:r>
            <a:r>
              <a:rPr lang="en-US" sz="1500" b="0" i="0" dirty="0">
                <a:solidFill>
                  <a:schemeClr val="tx1"/>
                </a:solidFill>
                <a:effectLst/>
              </a:rPr>
              <a:t> et. Al. (2010) NIM B Vol 268, 2: https://doi.org/10.1016/j.nimb.2009.09.020</a:t>
            </a:r>
          </a:p>
          <a:p>
            <a:pPr marL="0" indent="0">
              <a:buNone/>
            </a:pPr>
            <a:r>
              <a:rPr lang="en-US" sz="1500" b="0" i="0" dirty="0">
                <a:solidFill>
                  <a:schemeClr val="tx1"/>
                </a:solidFill>
                <a:effectLst/>
              </a:rPr>
              <a:t>[4] R. Trotta et al 2011 </a:t>
            </a:r>
            <a:r>
              <a:rPr lang="en-US" sz="1500" b="0" i="0" dirty="0" err="1">
                <a:solidFill>
                  <a:schemeClr val="tx1"/>
                </a:solidFill>
                <a:effectLst/>
              </a:rPr>
              <a:t>ApJ</a:t>
            </a:r>
            <a:r>
              <a:rPr lang="en-US" sz="1500" b="0" i="0" dirty="0">
                <a:solidFill>
                  <a:schemeClr val="tx1"/>
                </a:solidFill>
                <a:effectLst/>
              </a:rPr>
              <a:t> 729 106  https://doi.org/10.1088/0004-637x/729/2/106</a:t>
            </a:r>
          </a:p>
          <a:p>
            <a:pPr marL="0" indent="0">
              <a:buNone/>
            </a:pPr>
            <a:r>
              <a:rPr lang="en-US" sz="1500" b="0" i="0" dirty="0">
                <a:solidFill>
                  <a:schemeClr val="tx1"/>
                </a:solidFill>
                <a:effectLst/>
              </a:rPr>
              <a:t>[5] </a:t>
            </a:r>
            <a:r>
              <a:rPr lang="en-US" sz="1500" b="0" i="0" dirty="0" err="1">
                <a:solidFill>
                  <a:schemeClr val="tx1"/>
                </a:solidFill>
                <a:effectLst/>
              </a:rPr>
              <a:t>Maurin</a:t>
            </a:r>
            <a:r>
              <a:rPr lang="en-US" sz="1500" b="0" i="0" dirty="0">
                <a:solidFill>
                  <a:schemeClr val="tx1"/>
                </a:solidFill>
                <a:effectLst/>
              </a:rPr>
              <a:t>, D., </a:t>
            </a:r>
            <a:r>
              <a:rPr lang="en-US" sz="1500" b="0" i="0" dirty="0" err="1">
                <a:solidFill>
                  <a:schemeClr val="tx1"/>
                </a:solidFill>
                <a:effectLst/>
              </a:rPr>
              <a:t>Melot</a:t>
            </a:r>
            <a:r>
              <a:rPr lang="en-US" sz="1500" b="0" i="0" dirty="0">
                <a:solidFill>
                  <a:schemeClr val="tx1"/>
                </a:solidFill>
                <a:effectLst/>
              </a:rPr>
              <a:t>, F., and </a:t>
            </a:r>
            <a:r>
              <a:rPr lang="en-US" sz="1500" b="0" i="0" dirty="0" err="1">
                <a:solidFill>
                  <a:schemeClr val="tx1"/>
                </a:solidFill>
                <a:effectLst/>
              </a:rPr>
              <a:t>Taillet</a:t>
            </a:r>
            <a:r>
              <a:rPr lang="en-US" sz="1500" b="0" i="0" dirty="0">
                <a:solidFill>
                  <a:schemeClr val="tx1"/>
                </a:solidFill>
                <a:effectLst/>
              </a:rPr>
              <a:t>, R., \A database of charged cosmic rays,“ A&amp;A, vol. 569, p. A32, 2014. [Online]. Available: https://doi.org/10.1051/0004-6361/201321344</a:t>
            </a:r>
          </a:p>
          <a:p>
            <a:pPr marL="0" indent="0">
              <a:buNone/>
            </a:pPr>
            <a:r>
              <a:rPr lang="en-US" sz="1500" dirty="0">
                <a:solidFill>
                  <a:schemeClr val="tx1"/>
                </a:solidFill>
              </a:rPr>
              <a:t>[6] Park ICRC 2021 Berlin </a:t>
            </a:r>
            <a:r>
              <a:rPr lang="en-US" sz="15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https://pos.sissa.it/395/091</a:t>
            </a:r>
            <a:endParaRPr lang="en-US" sz="15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500" dirty="0">
                <a:solidFill>
                  <a:schemeClr val="tx1"/>
                </a:solidFill>
              </a:rPr>
              <a:t>[7] Nutter, S, et al. Detection of Cosmic-Ray Antiprotons with the HEAT-Pbar Instrument. Aug. 2001.</a:t>
            </a:r>
          </a:p>
          <a:p>
            <a:pPr marL="0" indent="0">
              <a:buNone/>
            </a:pPr>
            <a:r>
              <a:rPr lang="en-US" sz="1500" dirty="0">
                <a:solidFill>
                  <a:schemeClr val="tx1"/>
                </a:solidFill>
              </a:rPr>
              <a:t>[8] Tabata et al. NIM A, 952 2020</a:t>
            </a:r>
          </a:p>
          <a:p>
            <a:pPr marL="0" indent="0">
              <a:buNone/>
            </a:pPr>
            <a:r>
              <a:rPr lang="en-US" sz="1500" dirty="0">
                <a:solidFill>
                  <a:schemeClr val="tx1"/>
                </a:solidFill>
              </a:rPr>
              <a:t>[9] O’Brien ICRC 2021 Berlin https://pos.sissa.it/395/090</a:t>
            </a:r>
          </a:p>
          <a:p>
            <a:pPr marL="0" indent="0">
              <a:buNone/>
            </a:pPr>
            <a:r>
              <a:rPr lang="en-US" sz="1500" dirty="0">
                <a:solidFill>
                  <a:schemeClr val="tx1"/>
                </a:solidFill>
              </a:rPr>
              <a:t>[10] Wisher ICRC 2019 Madison https://pos.sissa.it/395/090</a:t>
            </a: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F365E4-5E96-4AD8-AD8A-EB731244D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841571"/>
            <a:ext cx="10058400" cy="587584"/>
          </a:xfrm>
        </p:spPr>
        <p:txBody>
          <a:bodyPr/>
          <a:lstStyle/>
          <a:p>
            <a:r>
              <a:rPr lang="en-US"/>
              <a:t>Citations</a:t>
            </a:r>
          </a:p>
        </p:txBody>
      </p:sp>
    </p:spTree>
    <p:extLst>
      <p:ext uri="{BB962C8B-B14F-4D97-AF65-F5344CB8AC3E}">
        <p14:creationId xmlns:p14="http://schemas.microsoft.com/office/powerpoint/2010/main" val="562751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491C18-9E85-D5C1-46E7-A26B68DC6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2381354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Extra Stuff</a:t>
            </a:r>
          </a:p>
        </p:txBody>
      </p:sp>
    </p:spTree>
    <p:extLst>
      <p:ext uri="{BB962C8B-B14F-4D97-AF65-F5344CB8AC3E}">
        <p14:creationId xmlns:p14="http://schemas.microsoft.com/office/powerpoint/2010/main" val="1533799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4708003-5A4B-4737-5CD9-FE1B1F206A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89171" y="1236712"/>
            <a:ext cx="4167797" cy="748567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1800" cap="none" dirty="0"/>
              <a:t>Secondary-primary ratios are sensitive to the material pathlength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41F058-2575-34A7-ECF8-977F3E685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255" y="613188"/>
            <a:ext cx="10058400" cy="587584"/>
          </a:xfrm>
        </p:spPr>
        <p:txBody>
          <a:bodyPr/>
          <a:lstStyle/>
          <a:p>
            <a:pPr algn="ctr"/>
            <a:r>
              <a:rPr lang="en-US" b="1" u="sng" cap="none" dirty="0">
                <a:solidFill>
                  <a:schemeClr val="tx1"/>
                </a:solidFill>
              </a:rPr>
              <a:t>Isotopes</a:t>
            </a:r>
            <a:r>
              <a:rPr lang="en-US" b="1" cap="none" dirty="0">
                <a:solidFill>
                  <a:schemeClr val="tx1"/>
                </a:solidFill>
              </a:rPr>
              <a:t> Offer Insights</a:t>
            </a:r>
            <a:endParaRPr lang="en-US" cap="none" dirty="0">
              <a:solidFill>
                <a:schemeClr val="tx1"/>
              </a:solidFill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1721898-4568-4BBE-5988-6F94EF0937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HELIX Science</a:t>
            </a:r>
          </a:p>
          <a:p>
            <a:endParaRPr lang="en-US"/>
          </a:p>
        </p:txBody>
      </p:sp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A45E08BC-3828-B977-15D6-536BE006B6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" t="4270" r="2568" b="2538"/>
          <a:stretch/>
        </p:blipFill>
        <p:spPr>
          <a:xfrm>
            <a:off x="658441" y="2019635"/>
            <a:ext cx="4629256" cy="334227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6BD92D4-DFA4-9085-C137-0AF2D2492857}"/>
              </a:ext>
            </a:extLst>
          </p:cNvPr>
          <p:cNvSpPr txBox="1"/>
          <p:nvPr/>
        </p:nvSpPr>
        <p:spPr>
          <a:xfrm>
            <a:off x="856114" y="5088490"/>
            <a:ext cx="13270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Fig from [3] </a:t>
            </a:r>
          </a:p>
        </p:txBody>
      </p:sp>
      <p:pic>
        <p:nvPicPr>
          <p:cNvPr id="19" name="Picture 18" descr="Diagram&#10;&#10;Description automatically generated with low confidence">
            <a:extLst>
              <a:ext uri="{FF2B5EF4-FFF2-40B4-BE49-F238E27FC236}">
                <a16:creationId xmlns:a16="http://schemas.microsoft.com/office/drawing/2014/main" id="{95C14F51-6EED-A079-1AE7-C6CC67AC23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" t="1" r="3842" b="3639"/>
          <a:stretch/>
        </p:blipFill>
        <p:spPr>
          <a:xfrm>
            <a:off x="6973465" y="1985279"/>
            <a:ext cx="4362421" cy="3409924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5C13C9F-722D-8E5B-601B-1BBC2B498B8D}"/>
              </a:ext>
            </a:extLst>
          </p:cNvPr>
          <p:cNvCxnSpPr>
            <a:cxnSpLocks/>
          </p:cNvCxnSpPr>
          <p:nvPr/>
        </p:nvCxnSpPr>
        <p:spPr>
          <a:xfrm flipV="1">
            <a:off x="5645183" y="2019635"/>
            <a:ext cx="970796" cy="1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FDBCBEF-23D5-0AB3-5DE5-1C2DA6D59E6A}"/>
              </a:ext>
            </a:extLst>
          </p:cNvPr>
          <p:cNvSpPr txBox="1"/>
          <p:nvPr/>
        </p:nvSpPr>
        <p:spPr>
          <a:xfrm>
            <a:off x="6973465" y="5088489"/>
            <a:ext cx="15856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Fig from [4]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B03AC2-96E5-4233-84A0-65BFD36A94CE}"/>
              </a:ext>
            </a:extLst>
          </p:cNvPr>
          <p:cNvSpPr txBox="1"/>
          <p:nvPr/>
        </p:nvSpPr>
        <p:spPr>
          <a:xfrm>
            <a:off x="5878285" y="5419527"/>
            <a:ext cx="58618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66420" lvl="2" algn="ctr"/>
            <a:r>
              <a:rPr lang="en-US" sz="2000" dirty="0">
                <a:solidFill>
                  <a:srgbClr val="FF0000"/>
                </a:solidFill>
              </a:rPr>
              <a:t>Need to measure unstable (clock) isotopes like </a:t>
            </a:r>
            <a:r>
              <a:rPr lang="en-US" sz="2000" b="1" u="sng" baseline="30000" dirty="0">
                <a:solidFill>
                  <a:srgbClr val="FF0000"/>
                </a:solidFill>
              </a:rPr>
              <a:t>10</a:t>
            </a:r>
            <a:r>
              <a:rPr lang="en-US" sz="2000" b="1" u="sng" dirty="0">
                <a:solidFill>
                  <a:srgbClr val="FF0000"/>
                </a:solidFill>
              </a:rPr>
              <a:t>Be</a:t>
            </a:r>
            <a:r>
              <a:rPr lang="en-US" sz="2000" u="sng" dirty="0">
                <a:solidFill>
                  <a:srgbClr val="FF0000"/>
                </a:solidFill>
              </a:rPr>
              <a:t> at higher energies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E100E619-91E2-4690-0868-BC3841A3D6AB}"/>
              </a:ext>
            </a:extLst>
          </p:cNvPr>
          <p:cNvSpPr txBox="1">
            <a:spLocks/>
          </p:cNvSpPr>
          <p:nvPr/>
        </p:nvSpPr>
        <p:spPr>
          <a:xfrm>
            <a:off x="7070776" y="1236712"/>
            <a:ext cx="4167797" cy="74856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b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cap="none" dirty="0"/>
              <a:t>Degeneracy of diffusion </a:t>
            </a:r>
            <a:r>
              <a:rPr lang="en-US" sz="1800" cap="none" dirty="0" err="1"/>
              <a:t>coeff</a:t>
            </a:r>
            <a:r>
              <a:rPr lang="en-US" sz="1800" cap="none" dirty="0"/>
              <a:t> and halo size in models like GALPROP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66797C-9ECB-928F-5A9F-DC49C0BB6A2E}"/>
              </a:ext>
            </a:extLst>
          </p:cNvPr>
          <p:cNvSpPr txBox="1"/>
          <p:nvPr/>
        </p:nvSpPr>
        <p:spPr>
          <a:xfrm>
            <a:off x="0" y="5621288"/>
            <a:ext cx="55366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66420" lvl="2" algn="ctr"/>
            <a:r>
              <a:rPr lang="en-US" sz="1600" dirty="0"/>
              <a:t>B and Be are secondary GCRs - byproducts of primaries (accelerated at sources)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7E0AD-013C-AE7E-ECFC-08363F555177}"/>
              </a:ext>
            </a:extLst>
          </p:cNvPr>
          <p:cNvSpPr txBox="1"/>
          <p:nvPr/>
        </p:nvSpPr>
        <p:spPr>
          <a:xfrm>
            <a:off x="5376688" y="135024"/>
            <a:ext cx="58618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66420" lvl="2" algn="ctr"/>
            <a:r>
              <a:rPr lang="en-US" dirty="0"/>
              <a:t>Galactic Cosmic Rays (GCRs)</a:t>
            </a:r>
          </a:p>
        </p:txBody>
      </p:sp>
    </p:spTree>
    <p:extLst>
      <p:ext uri="{BB962C8B-B14F-4D97-AF65-F5344CB8AC3E}">
        <p14:creationId xmlns:p14="http://schemas.microsoft.com/office/powerpoint/2010/main" val="614667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5E7EBB-C82F-489B-BB34-44AF33FB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828675"/>
            <a:ext cx="10058400" cy="623887"/>
          </a:xfrm>
        </p:spPr>
        <p:txBody>
          <a:bodyPr/>
          <a:lstStyle/>
          <a:p>
            <a:r>
              <a:rPr lang="en-US" dirty="0"/>
              <a:t>Other systematic Uncertainties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69A6A5-1098-40C5-87AB-7715BC1CB3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5CCB9E-47C5-BC53-05B2-17AE52B60ED2}"/>
              </a:ext>
            </a:extLst>
          </p:cNvPr>
          <p:cNvSpPr txBox="1"/>
          <p:nvPr/>
        </p:nvSpPr>
        <p:spPr>
          <a:xfrm>
            <a:off x="797638" y="1651131"/>
            <a:ext cx="8095153" cy="419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New cross-section measurements at higher energies are needed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Isotopes produced above the HELIX payload in atmosphere during flight, relevant for interpreting the data as GCR fluxes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Isotope production during propagation in diffusion-halo models (or others) that include nuclear interaction networks, relevant for interpreting data in the context of the models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See the proceeding by Neeraj Amin for NA61/SHINE from ICRC 2021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And see the relevant paper by </a:t>
            </a:r>
            <a:r>
              <a:rPr lang="en-US" dirty="0" err="1"/>
              <a:t>Maurin</a:t>
            </a:r>
            <a:r>
              <a:rPr lang="en-US" dirty="0"/>
              <a:t> et. al. (2022) on the </a:t>
            </a:r>
            <a:r>
              <a:rPr lang="en-US" dirty="0" err="1"/>
              <a:t>arxiv</a:t>
            </a:r>
            <a:r>
              <a:rPr lang="en-US" dirty="0"/>
              <a:t>: arxiv:2203.00522  </a:t>
            </a:r>
          </a:p>
        </p:txBody>
      </p:sp>
    </p:spTree>
    <p:extLst>
      <p:ext uri="{BB962C8B-B14F-4D97-AF65-F5344CB8AC3E}">
        <p14:creationId xmlns:p14="http://schemas.microsoft.com/office/powerpoint/2010/main" val="1212350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0B2F9D-2A17-439B-B257-2BE897C7C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2019" y="2257516"/>
            <a:ext cx="6027891" cy="3861302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 Challenge in confidently separating the close peaks of </a:t>
            </a:r>
            <a:r>
              <a:rPr lang="en-US" sz="2200" baseline="30000" dirty="0">
                <a:solidFill>
                  <a:schemeClr val="tx1"/>
                </a:solidFill>
                <a:latin typeface="Century Gothic" panose="020F0302020204030204"/>
              </a:rPr>
              <a:t>9</a:t>
            </a:r>
            <a:r>
              <a:rPr kumimoji="0" lang="en-US" sz="220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Be &amp; </a:t>
            </a:r>
            <a:r>
              <a:rPr kumimoji="0" lang="en-US" sz="2200" i="0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10</a:t>
            </a:r>
            <a:r>
              <a:rPr kumimoji="0" lang="en-US" sz="220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Be</a:t>
            </a:r>
            <a:r>
              <a:rPr lang="en-US" sz="2200" dirty="0">
                <a:solidFill>
                  <a:schemeClr val="tx1"/>
                </a:solidFill>
              </a:rPr>
              <a:t> 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 For beryllium isotopes, a good benchmark is </a:t>
            </a:r>
            <a:r>
              <a:rPr lang="en-US" sz="2200" b="1" dirty="0">
                <a:solidFill>
                  <a:schemeClr val="tx1"/>
                </a:solidFill>
              </a:rPr>
              <a:t>2.5%</a:t>
            </a:r>
            <a:r>
              <a:rPr lang="en-US" sz="2200" dirty="0">
                <a:solidFill>
                  <a:schemeClr val="tx1"/>
                </a:solidFill>
              </a:rPr>
              <a:t> mass resolution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 Resolve </a:t>
            </a:r>
            <a:r>
              <a:rPr kumimoji="0" lang="en-US" sz="2200" i="0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10</a:t>
            </a:r>
            <a:r>
              <a:rPr kumimoji="0" lang="en-US" sz="220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Be, shown in histogram 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EA29D72-2C85-48A6-929F-DECC8ECE2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472" y="932014"/>
            <a:ext cx="6178616" cy="113267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Mass Resolution with Magnet Spectrometers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0A69D-FD80-48BF-AA73-8F1E6906DC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41505"/>
            <a:ext cx="2846895" cy="334963"/>
          </a:xfrm>
        </p:spPr>
        <p:txBody>
          <a:bodyPr/>
          <a:lstStyle/>
          <a:p>
            <a:r>
              <a:rPr lang="en-US" dirty="0"/>
              <a:t>HELIX Science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AAD550-60AC-5DBF-E99B-10AB9B3503EA}"/>
              </a:ext>
            </a:extLst>
          </p:cNvPr>
          <p:cNvSpPr txBox="1"/>
          <p:nvPr/>
        </p:nvSpPr>
        <p:spPr>
          <a:xfrm>
            <a:off x="1674644" y="4902156"/>
            <a:ext cx="4421356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HELIX is designed to meet this resolution goal</a:t>
            </a: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695CEF34-3BAE-3463-8DDA-64BC27DD6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737" y="1068365"/>
            <a:ext cx="3382850" cy="996319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13E5C6B2-D501-9E35-B97D-2C0EAD1C7B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344" y="2257516"/>
            <a:ext cx="3475637" cy="34756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05739F-8104-6BEE-BA8B-885B5708B120}"/>
              </a:ext>
            </a:extLst>
          </p:cNvPr>
          <p:cNvSpPr txBox="1"/>
          <p:nvPr/>
        </p:nvSpPr>
        <p:spPr>
          <a:xfrm>
            <a:off x="10220678" y="3028890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Z=4</a:t>
            </a:r>
          </a:p>
        </p:txBody>
      </p:sp>
    </p:spTree>
    <p:extLst>
      <p:ext uri="{BB962C8B-B14F-4D97-AF65-F5344CB8AC3E}">
        <p14:creationId xmlns:p14="http://schemas.microsoft.com/office/powerpoint/2010/main" val="2682979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8D30EB-1F55-895D-1247-2AECC96C6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Tracker images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BA096A-A4FB-FA23-BEFB-D71B5AACAF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pic>
        <p:nvPicPr>
          <p:cNvPr id="8" name="Picture 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0E66ADFA-A0F2-1849-A080-DE881CF45B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49" b="16922"/>
          <a:stretch/>
        </p:blipFill>
        <p:spPr>
          <a:xfrm>
            <a:off x="0" y="1626158"/>
            <a:ext cx="12192000" cy="475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07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6848F6-339C-3225-51B2-D30F2CF0AE2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pic>
        <p:nvPicPr>
          <p:cNvPr id="5" name="Picture 4" descr="A picture containing blue, star&#10;&#10;Description automatically generated">
            <a:extLst>
              <a:ext uri="{FF2B5EF4-FFF2-40B4-BE49-F238E27FC236}">
                <a16:creationId xmlns:a16="http://schemas.microsoft.com/office/drawing/2014/main" id="{C6E424F4-DB08-34EF-B3EC-B7AD83F100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8" t="11409" r="4486" b="7314"/>
          <a:stretch/>
        </p:blipFill>
        <p:spPr>
          <a:xfrm>
            <a:off x="788334" y="1930579"/>
            <a:ext cx="4608109" cy="23169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AB7931F-A0A2-76CB-111D-F8602D876E37}"/>
              </a:ext>
            </a:extLst>
          </p:cNvPr>
          <p:cNvSpPr/>
          <p:nvPr/>
        </p:nvSpPr>
        <p:spPr>
          <a:xfrm>
            <a:off x="871171" y="2937526"/>
            <a:ext cx="4442432" cy="329651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07DDF5C-F78C-539A-A751-625F2D68A7D3}"/>
                  </a:ext>
                </a:extLst>
              </p:cNvPr>
              <p:cNvSpPr txBox="1"/>
              <p:nvPr/>
            </p:nvSpPr>
            <p:spPr>
              <a:xfrm>
                <a:off x="709447" y="4207173"/>
                <a:ext cx="284689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[1] Fermi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/>
                  <a:t>-rays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07DDF5C-F78C-539A-A751-625F2D68A7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47" y="4207173"/>
                <a:ext cx="2846894" cy="646331"/>
              </a:xfrm>
              <a:prstGeom prst="rect">
                <a:avLst/>
              </a:prstGeom>
              <a:blipFill>
                <a:blip r:embed="rId3"/>
                <a:stretch>
                  <a:fillRect l="-1713" t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2E5B304-3DD8-39C6-C2F3-267B637A5E3D}"/>
              </a:ext>
            </a:extLst>
          </p:cNvPr>
          <p:cNvSpPr txBox="1"/>
          <p:nvPr/>
        </p:nvSpPr>
        <p:spPr>
          <a:xfrm>
            <a:off x="1360928" y="1566044"/>
            <a:ext cx="3462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The Galaxy in gamma rays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5087E9-65AD-3388-F1F6-CDB5546E8BB3}"/>
              </a:ext>
            </a:extLst>
          </p:cNvPr>
          <p:cNvSpPr txBox="1"/>
          <p:nvPr/>
        </p:nvSpPr>
        <p:spPr>
          <a:xfrm>
            <a:off x="3507517" y="422927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&gt;1 GeV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96970-520C-2625-CE11-B56CCC19BD41}"/>
              </a:ext>
            </a:extLst>
          </p:cNvPr>
          <p:cNvSpPr txBox="1"/>
          <p:nvPr/>
        </p:nvSpPr>
        <p:spPr>
          <a:xfrm>
            <a:off x="737900" y="5066444"/>
            <a:ext cx="4906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Cosmic rays produce gamma rays and other cosmic rays when colliding with gas, the Interstellar Medium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D2A9CA-3C5C-27FF-E55F-C4797E222470}"/>
              </a:ext>
            </a:extLst>
          </p:cNvPr>
          <p:cNvSpPr txBox="1"/>
          <p:nvPr/>
        </p:nvSpPr>
        <p:spPr>
          <a:xfrm>
            <a:off x="4739770" y="3885880"/>
            <a:ext cx="1147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Disk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04AC690-C7B1-E92A-4D8B-38EDFB7D6B69}"/>
              </a:ext>
            </a:extLst>
          </p:cNvPr>
          <p:cNvCxnSpPr>
            <a:cxnSpLocks/>
            <a:stCxn id="11" idx="1"/>
          </p:cNvCxnSpPr>
          <p:nvPr/>
        </p:nvCxnSpPr>
        <p:spPr>
          <a:xfrm flipV="1">
            <a:off x="4739770" y="3457575"/>
            <a:ext cx="0" cy="61297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2C4A394-11D1-57B7-6D6E-EA4C3C201B63}"/>
              </a:ext>
            </a:extLst>
          </p:cNvPr>
          <p:cNvSpPr txBox="1"/>
          <p:nvPr/>
        </p:nvSpPr>
        <p:spPr>
          <a:xfrm>
            <a:off x="737900" y="4675010"/>
            <a:ext cx="4906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Mostly protons, but many kinds of nuclei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EE834CA-F05F-5B3D-FA3E-F2E82FDB5B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0761" y="1683034"/>
            <a:ext cx="4710068" cy="279093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7CD4258-B912-31BD-4C46-DD2DCCF460DE}"/>
              </a:ext>
            </a:extLst>
          </p:cNvPr>
          <p:cNvCxnSpPr/>
          <p:nvPr/>
        </p:nvCxnSpPr>
        <p:spPr>
          <a:xfrm>
            <a:off x="5536552" y="3089042"/>
            <a:ext cx="1017037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4F572C0-129E-ADC6-628C-CAE71EAB268B}"/>
              </a:ext>
            </a:extLst>
          </p:cNvPr>
          <p:cNvSpPr txBox="1"/>
          <p:nvPr/>
        </p:nvSpPr>
        <p:spPr>
          <a:xfrm>
            <a:off x="6336423" y="4767469"/>
            <a:ext cx="5017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Diffusion-halo model, with some parameters not so well understood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C8B9C2-4D7D-ABF8-89A6-116AC1CC6C8A}"/>
              </a:ext>
            </a:extLst>
          </p:cNvPr>
          <p:cNvSpPr txBox="1"/>
          <p:nvPr/>
        </p:nvSpPr>
        <p:spPr>
          <a:xfrm>
            <a:off x="8250827" y="4395751"/>
            <a:ext cx="38706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[2] </a:t>
            </a:r>
            <a:r>
              <a:rPr lang="en-US" sz="1600" err="1"/>
              <a:t>Ptuskin</a:t>
            </a:r>
            <a:r>
              <a:rPr lang="en-US" sz="1600"/>
              <a:t> slides 2013 </a:t>
            </a:r>
            <a:r>
              <a:rPr lang="en-US" sz="1600" err="1"/>
              <a:t>Cargese</a:t>
            </a:r>
            <a:endParaRPr lang="en-US" sz="1600"/>
          </a:p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B10F69-BCB2-F734-B26D-450D0E846BDF}"/>
              </a:ext>
            </a:extLst>
          </p:cNvPr>
          <p:cNvSpPr txBox="1"/>
          <p:nvPr/>
        </p:nvSpPr>
        <p:spPr>
          <a:xfrm>
            <a:off x="5814137" y="5707301"/>
            <a:ext cx="5539663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How far do cosmic rays extend into the halo?</a:t>
            </a:r>
          </a:p>
        </p:txBody>
      </p:sp>
      <p:sp>
        <p:nvSpPr>
          <p:cNvPr id="19" name="Title 2">
            <a:extLst>
              <a:ext uri="{FF2B5EF4-FFF2-40B4-BE49-F238E27FC236}">
                <a16:creationId xmlns:a16="http://schemas.microsoft.com/office/drawing/2014/main" id="{4D19950D-D929-D09D-76CE-5883591A17FA}"/>
              </a:ext>
            </a:extLst>
          </p:cNvPr>
          <p:cNvSpPr txBox="1">
            <a:spLocks/>
          </p:cNvSpPr>
          <p:nvPr/>
        </p:nvSpPr>
        <p:spPr>
          <a:xfrm>
            <a:off x="838200" y="4220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 cap="all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cap="none" dirty="0"/>
              <a:t>Background on Galactic Cosmic Ray Propagation</a:t>
            </a:r>
          </a:p>
        </p:txBody>
      </p:sp>
    </p:spTree>
    <p:extLst>
      <p:ext uri="{BB962C8B-B14F-4D97-AF65-F5344CB8AC3E}">
        <p14:creationId xmlns:p14="http://schemas.microsoft.com/office/powerpoint/2010/main" val="3228815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6F5DD5B-6B6F-45CA-A349-90EA995DA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2384" y="1761077"/>
            <a:ext cx="6770562" cy="4317342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Focal plane of </a:t>
            </a:r>
            <a:r>
              <a:rPr lang="en-US" dirty="0" err="1">
                <a:solidFill>
                  <a:schemeClr val="tx1"/>
                </a:solidFill>
              </a:rPr>
              <a:t>SiPMs</a:t>
            </a: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1 m</a:t>
            </a:r>
            <a:r>
              <a:rPr lang="en-US" baseline="30000" dirty="0">
                <a:solidFill>
                  <a:schemeClr val="tx1"/>
                </a:solidFill>
              </a:rPr>
              <a:t>2  </a:t>
            </a:r>
            <a:r>
              <a:rPr lang="en-US" dirty="0">
                <a:solidFill>
                  <a:schemeClr val="tx1"/>
                </a:solidFill>
              </a:rPr>
              <a:t>area – half-filled in Stage 1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</a:rPr>
              <a:t>200 </a:t>
            </a:r>
            <a:r>
              <a:rPr lang="en-US" sz="1900" dirty="0" err="1">
                <a:solidFill>
                  <a:schemeClr val="tx1"/>
                </a:solidFill>
              </a:rPr>
              <a:t>SiPM</a:t>
            </a:r>
            <a:r>
              <a:rPr lang="en-US" sz="1900" dirty="0">
                <a:solidFill>
                  <a:schemeClr val="tx1"/>
                </a:solidFill>
              </a:rPr>
              <a:t> arrays – 12,800 </a:t>
            </a:r>
            <a:r>
              <a:rPr lang="en-US" sz="1900" dirty="0" err="1">
                <a:solidFill>
                  <a:schemeClr val="tx1"/>
                </a:solidFill>
              </a:rPr>
              <a:t>SiPMs</a:t>
            </a:r>
            <a:endParaRPr lang="en-US" sz="1900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</a:rPr>
              <a:t>Fully populated, 400 </a:t>
            </a:r>
            <a:r>
              <a:rPr lang="en-US" sz="1900" dirty="0" err="1">
                <a:solidFill>
                  <a:schemeClr val="tx1"/>
                </a:solidFill>
              </a:rPr>
              <a:t>SiPM</a:t>
            </a:r>
            <a:r>
              <a:rPr lang="en-US" sz="1900" dirty="0">
                <a:solidFill>
                  <a:schemeClr val="tx1"/>
                </a:solidFill>
              </a:rPr>
              <a:t> arrays in Stage 2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1417EA0-0DA3-4E5B-9177-1D2AEBE09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6334" y="609599"/>
            <a:ext cx="4849335" cy="1053241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RICH Focal Plane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4078E0F-0BBC-4D26-B579-F498A7B88C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51554"/>
            <a:ext cx="2846895" cy="334963"/>
          </a:xfrm>
        </p:spPr>
        <p:txBody>
          <a:bodyPr/>
          <a:lstStyle/>
          <a:p>
            <a:r>
              <a:rPr lang="en-US"/>
              <a:t>HELIX Instrument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F672EA-912E-4302-B3F6-A1FBF3EC69B6}"/>
                  </a:ext>
                </a:extLst>
              </p:cNvPr>
              <p:cNvSpPr txBox="1"/>
              <p:nvPr/>
            </p:nvSpPr>
            <p:spPr>
              <a:xfrm>
                <a:off x="4148091" y="151554"/>
                <a:ext cx="360525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11480" lvl="1"/>
                <a:r>
                  <a:rPr lang="en-US" sz="1800" b="1" dirty="0"/>
                  <a:t>Measures the velocity</a:t>
                </a:r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F672EA-912E-4302-B3F6-A1FBF3EC6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091" y="151554"/>
                <a:ext cx="3605259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picture containing text, case, accessory&#10;&#10;Description automatically generated">
            <a:extLst>
              <a:ext uri="{FF2B5EF4-FFF2-40B4-BE49-F238E27FC236}">
                <a16:creationId xmlns:a16="http://schemas.microsoft.com/office/drawing/2014/main" id="{A3677C7D-C8CD-372C-B108-7CC12E7DB3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7" t="15887" r="15496" b="14043"/>
          <a:stretch/>
        </p:blipFill>
        <p:spPr>
          <a:xfrm>
            <a:off x="1011601" y="3688382"/>
            <a:ext cx="3136490" cy="231257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561B3BD-524B-6D59-3DDE-F0BA05E908C8}"/>
              </a:ext>
            </a:extLst>
          </p:cNvPr>
          <p:cNvSpPr txBox="1"/>
          <p:nvPr/>
        </p:nvSpPr>
        <p:spPr>
          <a:xfrm>
            <a:off x="2964225" y="5393359"/>
            <a:ext cx="1267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u="sng" dirty="0" err="1"/>
              <a:t>SiPM</a:t>
            </a:r>
            <a:r>
              <a:rPr lang="en-US" b="1" u="sng" dirty="0"/>
              <a:t> array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E71379-253A-8D76-6A72-04F79D741CCA}"/>
              </a:ext>
            </a:extLst>
          </p:cNvPr>
          <p:cNvSpPr txBox="1"/>
          <p:nvPr/>
        </p:nvSpPr>
        <p:spPr>
          <a:xfrm>
            <a:off x="7832946" y="769854"/>
            <a:ext cx="31279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Stage 1 populated Focal Plane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A2DFC1A-FCB8-7D51-CE10-8A8BA5554AD5}"/>
                  </a:ext>
                </a:extLst>
              </p:cNvPr>
              <p:cNvSpPr txBox="1"/>
              <p:nvPr/>
            </p:nvSpPr>
            <p:spPr>
              <a:xfrm>
                <a:off x="3489520" y="4169071"/>
                <a:ext cx="3450475" cy="7228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A2DFC1A-FCB8-7D51-CE10-8A8BA5554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9520" y="4169071"/>
                <a:ext cx="3450475" cy="7228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picture containing indoor, grate&#10;&#10;Description automatically generated">
            <a:extLst>
              <a:ext uri="{FF2B5EF4-FFF2-40B4-BE49-F238E27FC236}">
                <a16:creationId xmlns:a16="http://schemas.microsoft.com/office/drawing/2014/main" id="{99BCC653-DCF6-F78C-DA61-CA8A1602A2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23"/>
          <a:stretch/>
        </p:blipFill>
        <p:spPr>
          <a:xfrm>
            <a:off x="6624525" y="1502067"/>
            <a:ext cx="5365318" cy="40492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7A6F133-4058-4D38-4E71-088F85172DEF}"/>
                  </a:ext>
                </a:extLst>
              </p:cNvPr>
              <p:cNvSpPr txBox="1"/>
              <p:nvPr/>
            </p:nvSpPr>
            <p:spPr>
              <a:xfrm>
                <a:off x="4373546" y="5668181"/>
                <a:ext cx="609432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u="sng" dirty="0"/>
                  <a:t> </a:t>
                </a:r>
                <a:r>
                  <a:rPr lang="en-US" u="sng" dirty="0">
                    <a:solidFill>
                      <a:schemeClr val="tx1"/>
                    </a:solidFill>
                  </a:rPr>
                  <a:t>resolution 0.1% (</a:t>
                </a:r>
                <a14:m>
                  <m:oMath xmlns:m="http://schemas.openxmlformats.org/officeDocument/2006/math">
                    <m:r>
                      <a:rPr lang="en-US" b="1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u="sng" dirty="0"/>
                  <a:t> </a:t>
                </a:r>
                <a:r>
                  <a:rPr lang="en-US" u="sng" dirty="0">
                    <a:solidFill>
                      <a:schemeClr val="tx1"/>
                    </a:solidFill>
                  </a:rPr>
                  <a:t>&gt;= 4)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7A6F133-4058-4D38-4E71-088F85172D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3546" y="5668181"/>
                <a:ext cx="6094324" cy="369332"/>
              </a:xfrm>
              <a:prstGeom prst="rect">
                <a:avLst/>
              </a:prstGeom>
              <a:blipFill>
                <a:blip r:embed="rId7"/>
                <a:stretch>
                  <a:fillRect l="-30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3954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771EB9-4D75-849D-0CBA-963965D2C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573802"/>
            <a:ext cx="5112601" cy="3760891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 Beam line scanned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TRIUMF – electrons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Using CCD to image Cherenkov ring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 36 aerogel tiles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 See O’Brien ICRC 2021 proceeding for more details</a:t>
            </a:r>
          </a:p>
          <a:p>
            <a:pPr marL="201168" lvl="1" indent="0">
              <a:buClr>
                <a:schemeClr val="tx1"/>
              </a:buClr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7FEB12-5516-D3BC-FDB7-BFF9DF5E6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Aerogel measurements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AFCFA-D0E4-5ACD-E101-E6394D1B22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25E96E-15CB-36C7-7CE0-424C68684B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28" y="1512870"/>
            <a:ext cx="5235394" cy="4229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81FAA4-31C3-F372-0D15-90CF59E496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2" t="2934" r="28371" b="116"/>
          <a:stretch/>
        </p:blipFill>
        <p:spPr>
          <a:xfrm rot="5400000">
            <a:off x="4073501" y="4124401"/>
            <a:ext cx="1948153" cy="23111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FB8B9E-46E4-19E8-F29B-825341AFC9EA}"/>
              </a:ext>
            </a:extLst>
          </p:cNvPr>
          <p:cNvSpPr txBox="1"/>
          <p:nvPr/>
        </p:nvSpPr>
        <p:spPr>
          <a:xfrm>
            <a:off x="4961585" y="4262538"/>
            <a:ext cx="14338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Aerogel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8B82CA-36F5-F585-6764-35B3EDD7C43A}"/>
              </a:ext>
            </a:extLst>
          </p:cNvPr>
          <p:cNvSpPr txBox="1"/>
          <p:nvPr/>
        </p:nvSpPr>
        <p:spPr>
          <a:xfrm>
            <a:off x="5682829" y="5891266"/>
            <a:ext cx="621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[5]</a:t>
            </a:r>
          </a:p>
        </p:txBody>
      </p:sp>
    </p:spTree>
    <p:extLst>
      <p:ext uri="{BB962C8B-B14F-4D97-AF65-F5344CB8AC3E}">
        <p14:creationId xmlns:p14="http://schemas.microsoft.com/office/powerpoint/2010/main" val="2662843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6F5DD5B-6B6F-45CA-A349-90EA995DA0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94045" y="1774485"/>
                <a:ext cx="5697416" cy="4095505"/>
              </a:xfrm>
            </p:spPr>
            <p:txBody>
              <a:bodyPr>
                <a:normAutofit fontScale="92500"/>
              </a:bodyPr>
              <a:lstStyle/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Measuring at both ends yields hit position along paddle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Complements the DCT bending plane</a:t>
                </a:r>
              </a:p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Fast channel - timing between sections for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TDC timing resolution is better than 25 </a:t>
                </a:r>
                <a:r>
                  <a:rPr lang="en-US" dirty="0" err="1">
                    <a:solidFill>
                      <a:schemeClr val="tx1"/>
                    </a:solidFill>
                  </a:rPr>
                  <a:t>ps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Clr>
                    <a:schemeClr val="tx1"/>
                  </a:buClr>
                  <a:buNone/>
                </a:pPr>
                <a:r>
                  <a:rPr lang="en-US" u="sng" dirty="0">
                    <a:solidFill>
                      <a:schemeClr val="tx1"/>
                    </a:solidFill>
                  </a:rPr>
                  <a:t>On track for timing resolution better than 50ps for </a:t>
                </a:r>
                <a14:m>
                  <m:oMath xmlns:m="http://schemas.openxmlformats.org/officeDocument/2006/math">
                    <m:r>
                      <a:rPr lang="en-US" b="1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u="sng" dirty="0">
                    <a:solidFill>
                      <a:schemeClr val="tx1"/>
                    </a:solidFill>
                  </a:rPr>
                  <a:t> &gt; 3</a:t>
                </a: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Slow channel – amplitude for </a:t>
                </a:r>
                <a14:m>
                  <m:oMath xmlns:m="http://schemas.openxmlformats.org/officeDocument/2006/math">
                    <m:r>
                      <a:rPr lang="en-US" b="1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𝒁𝒆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measurement</a:t>
                </a:r>
                <a:endParaRPr lang="en-US" u="sng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buClr>
                    <a:schemeClr val="tx1"/>
                  </a:buClr>
                  <a:buNone/>
                </a:pPr>
                <a:r>
                  <a:rPr lang="en-US" b="1" u="sng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Aiming for</a:t>
                </a:r>
                <a:r>
                  <a:rPr lang="en-US" b="1" u="sng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b="1" u="sng" dirty="0">
                    <a:solidFill>
                      <a:schemeClr val="tx1"/>
                    </a:solidFill>
                  </a:rPr>
                  <a:t> resolution of 0.1%  and </a:t>
                </a:r>
                <a14:m>
                  <m:oMath xmlns:m="http://schemas.openxmlformats.org/officeDocument/2006/math">
                    <m:r>
                      <a:rPr lang="en-US" b="1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b="1" u="sng" dirty="0">
                    <a:solidFill>
                      <a:schemeClr val="tx1"/>
                    </a:solidFill>
                  </a:rPr>
                  <a:t> resolution of 0.1e (</a:t>
                </a:r>
                <a14:m>
                  <m:oMath xmlns:m="http://schemas.openxmlformats.org/officeDocument/2006/math">
                    <m:r>
                      <a:rPr lang="en-US" b="1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b="1" u="sng" dirty="0">
                    <a:solidFill>
                      <a:schemeClr val="tx1"/>
                    </a:solidFill>
                  </a:rPr>
                  <a:t>&lt;11)</a:t>
                </a:r>
              </a:p>
              <a:p>
                <a:pPr marL="0" indent="0">
                  <a:buClr>
                    <a:schemeClr val="tx1"/>
                  </a:buClr>
                  <a:buNone/>
                </a:pPr>
                <a:endParaRPr lang="en-US" u="sn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6F5DD5B-6B6F-45CA-A349-90EA995DA0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4045" y="1774485"/>
                <a:ext cx="5697416" cy="4095505"/>
              </a:xfrm>
              <a:blipFill>
                <a:blip r:embed="rId2"/>
                <a:stretch>
                  <a:fillRect l="-2567" t="-744" r="-3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91417EA0-0DA3-4E5B-9177-1D2AEBE09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300" y="700395"/>
            <a:ext cx="6159641" cy="120879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Time-Of-Flight Readout 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4078E0F-0BBC-4D26-B579-F498A7B88C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51554"/>
            <a:ext cx="2846895" cy="334963"/>
          </a:xfrm>
        </p:spPr>
        <p:txBody>
          <a:bodyPr/>
          <a:lstStyle/>
          <a:p>
            <a:r>
              <a:rPr lang="en-US"/>
              <a:t>HELIX Instrument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F672EA-912E-4302-B3F6-A1FBF3EC69B6}"/>
                  </a:ext>
                </a:extLst>
              </p:cNvPr>
              <p:cNvSpPr txBox="1"/>
              <p:nvPr/>
            </p:nvSpPr>
            <p:spPr>
              <a:xfrm>
                <a:off x="3028951" y="151554"/>
                <a:ext cx="51698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11480" lvl="1"/>
                <a:r>
                  <a:rPr lang="en-US" sz="1800" b="1" dirty="0"/>
                  <a:t>Measures the velocity</a:t>
                </a:r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sz="1800" dirty="0"/>
                  <a:t>, </a:t>
                </a:r>
                <a:r>
                  <a:rPr lang="en-US" sz="1800" b="1" dirty="0"/>
                  <a:t>and charge</a:t>
                </a:r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b="1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u="sng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F672EA-912E-4302-B3F6-A1FBF3EC6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8951" y="151554"/>
                <a:ext cx="5169870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FBC01F82-DBA5-2E82-9282-DCC7D0D5A3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" b="-76"/>
          <a:stretch/>
        </p:blipFill>
        <p:spPr>
          <a:xfrm>
            <a:off x="7214716" y="1411730"/>
            <a:ext cx="4902741" cy="36652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8F1D017-5AE2-C3DB-68BC-6413F42A15AD}"/>
              </a:ext>
            </a:extLst>
          </p:cNvPr>
          <p:cNvSpPr txBox="1"/>
          <p:nvPr/>
        </p:nvSpPr>
        <p:spPr>
          <a:xfrm>
            <a:off x="8892791" y="5076938"/>
            <a:ext cx="285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[3] Park, N. ICRC 2021</a:t>
            </a:r>
          </a:p>
        </p:txBody>
      </p:sp>
    </p:spTree>
    <p:extLst>
      <p:ext uri="{BB962C8B-B14F-4D97-AF65-F5344CB8AC3E}">
        <p14:creationId xmlns:p14="http://schemas.microsoft.com/office/powerpoint/2010/main" val="4144882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1EDC2-2308-4A99-98A6-241DE74F2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636215"/>
          </a:xfrm>
        </p:spPr>
        <p:txBody>
          <a:bodyPr>
            <a:noAutofit/>
          </a:bodyPr>
          <a:lstStyle/>
          <a:p>
            <a:pPr algn="ctr"/>
            <a:r>
              <a:rPr lang="en-US" sz="3200" cap="none"/>
              <a:t>GCR Abundances</a:t>
            </a:r>
            <a:endParaRPr lang="en-US" sz="3600" cap="none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5DBEC49-EA10-4B05-9088-1489C2153A7E}"/>
              </a:ext>
            </a:extLst>
          </p:cNvPr>
          <p:cNvSpPr txBox="1">
            <a:spLocks/>
          </p:cNvSpPr>
          <p:nvPr/>
        </p:nvSpPr>
        <p:spPr>
          <a:xfrm>
            <a:off x="652661" y="1419754"/>
            <a:ext cx="5323266" cy="4974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Tx/>
              <a:buFont typeface="Courier New" panose="02070309020205020404" pitchFamily="49" charset="0"/>
              <a:buChar char="o"/>
            </a:pPr>
            <a:r>
              <a:rPr lang="en-US" sz="2000" cap="none" dirty="0"/>
              <a:t>Sources accelerate He, C, O, Si and Fe (primary cosmic rays)</a:t>
            </a:r>
          </a:p>
          <a:p>
            <a:pPr marL="342900" indent="-342900">
              <a:buClrTx/>
              <a:buFont typeface="Courier New" panose="02070309020205020404" pitchFamily="49" charset="0"/>
              <a:buChar char="o"/>
            </a:pPr>
            <a:r>
              <a:rPr lang="en-US" sz="2000" cap="none" dirty="0"/>
              <a:t>Overabundant in some elements</a:t>
            </a:r>
          </a:p>
          <a:p>
            <a:pPr marL="617220" lvl="1" indent="-342900" algn="l">
              <a:buFont typeface="Courier New" panose="02070309020205020404" pitchFamily="49" charset="0"/>
              <a:buChar char="o"/>
            </a:pPr>
            <a:r>
              <a:rPr lang="en-US" sz="2000" cap="none" dirty="0"/>
              <a:t>Li, Be, B </a:t>
            </a:r>
            <a:r>
              <a:rPr lang="en-US" sz="2000" dirty="0"/>
              <a:t>and </a:t>
            </a:r>
            <a:r>
              <a:rPr lang="en-US" sz="2000" cap="none" dirty="0"/>
              <a:t>F</a:t>
            </a:r>
            <a:endParaRPr lang="en-US" sz="2000" dirty="0"/>
          </a:p>
          <a:p>
            <a:pPr marL="617220" lvl="1" indent="-342900" algn="l">
              <a:buFont typeface="Courier New" panose="02070309020205020404" pitchFamily="49" charset="0"/>
              <a:buChar char="o"/>
            </a:pPr>
            <a:r>
              <a:rPr lang="en-US" sz="2000" cap="none" dirty="0"/>
              <a:t>Sc, Mn, sub-iron</a:t>
            </a:r>
          </a:p>
          <a:p>
            <a:pPr marL="342900" indent="-342900">
              <a:buClrTx/>
              <a:buFont typeface="Courier New" panose="02070309020205020404" pitchFamily="49" charset="0"/>
              <a:buChar char="o"/>
            </a:pPr>
            <a:r>
              <a:rPr lang="en-US" sz="2000" cap="none" dirty="0"/>
              <a:t>Spallation (high energy collisions) of primaries produces lighter elements</a:t>
            </a:r>
          </a:p>
          <a:p>
            <a:pPr marL="342900" indent="-342900">
              <a:buClrTx/>
              <a:buFont typeface="Courier New" panose="02070309020205020404" pitchFamily="49" charset="0"/>
              <a:buChar char="o"/>
            </a:pPr>
            <a:r>
              <a:rPr lang="en-US" sz="2000" cap="none" dirty="0"/>
              <a:t>Wealth of precise data from AMS-02 on the GCR nuclei</a:t>
            </a:r>
          </a:p>
          <a:p>
            <a:pPr>
              <a:buClrTx/>
            </a:pPr>
            <a:r>
              <a:rPr lang="en-US" sz="2000" cap="none" dirty="0"/>
              <a:t>	Nuclei =&gt; Charge</a:t>
            </a:r>
          </a:p>
          <a:p>
            <a:pPr>
              <a:buClrTx/>
            </a:pPr>
            <a:r>
              <a:rPr lang="en-US" sz="2000" b="1" cap="none" dirty="0"/>
              <a:t>	Isotope =&gt; Mass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3554E4F4-9EEE-4F35-BE4D-FC7091391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110" y="1647706"/>
            <a:ext cx="5536629" cy="397087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AB03E27-7427-43C4-BC68-FAD181090074}"/>
              </a:ext>
            </a:extLst>
          </p:cNvPr>
          <p:cNvSpPr/>
          <p:nvPr/>
        </p:nvSpPr>
        <p:spPr>
          <a:xfrm>
            <a:off x="7161156" y="2558309"/>
            <a:ext cx="487346" cy="306027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2E5B86-3BED-46B7-A731-12565F99DD28}"/>
              </a:ext>
            </a:extLst>
          </p:cNvPr>
          <p:cNvSpPr txBox="1"/>
          <p:nvPr/>
        </p:nvSpPr>
        <p:spPr>
          <a:xfrm>
            <a:off x="6922449" y="5643170"/>
            <a:ext cx="964760" cy="36933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err="1"/>
              <a:t>Li,Be,B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65CE04-D762-4E78-907B-B5C5876B69D8}"/>
              </a:ext>
            </a:extLst>
          </p:cNvPr>
          <p:cNvSpPr txBox="1"/>
          <p:nvPr/>
        </p:nvSpPr>
        <p:spPr>
          <a:xfrm>
            <a:off x="10503747" y="5722248"/>
            <a:ext cx="6519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[4]</a:t>
            </a:r>
          </a:p>
        </p:txBody>
      </p:sp>
    </p:spTree>
    <p:extLst>
      <p:ext uri="{BB962C8B-B14F-4D97-AF65-F5344CB8AC3E}">
        <p14:creationId xmlns:p14="http://schemas.microsoft.com/office/powerpoint/2010/main" val="983564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983CFE3-4714-CF84-583D-F7D6191851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" t="10525" r="7433" b="1638"/>
          <a:stretch/>
        </p:blipFill>
        <p:spPr>
          <a:xfrm>
            <a:off x="6234301" y="1738896"/>
            <a:ext cx="5881929" cy="368659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F2D5B0-BED0-4177-8729-D23328F12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780" y="1606481"/>
            <a:ext cx="5333245" cy="4139371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 Beryllium nuclei are secondary</a:t>
            </a:r>
          </a:p>
          <a:p>
            <a:pPr lvl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products of interactions during propagation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 </a:t>
            </a:r>
            <a:r>
              <a:rPr lang="en-US" baseline="30000" dirty="0">
                <a:ea typeface="+mn-lt"/>
                <a:cs typeface="+mn-lt"/>
              </a:rPr>
              <a:t>9</a:t>
            </a:r>
            <a:r>
              <a:rPr lang="en-US" dirty="0">
                <a:ea typeface="+mn-lt"/>
                <a:cs typeface="+mn-lt"/>
              </a:rPr>
              <a:t>Be is stable, </a:t>
            </a:r>
            <a:r>
              <a:rPr lang="en-US" baseline="30000" dirty="0">
                <a:ea typeface="+mn-lt"/>
                <a:cs typeface="+mn-lt"/>
              </a:rPr>
              <a:t>10</a:t>
            </a:r>
            <a:r>
              <a:rPr lang="en-US" dirty="0">
                <a:ea typeface="+mn-lt"/>
                <a:cs typeface="+mn-lt"/>
              </a:rPr>
              <a:t>Be</a:t>
            </a:r>
            <a:r>
              <a:rPr lang="en-US" dirty="0">
                <a:solidFill>
                  <a:schemeClr val="tx2"/>
                </a:solidFill>
              </a:rPr>
              <a:t> is long-lived but unstable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 Ratio is </a:t>
            </a:r>
            <a:r>
              <a:rPr lang="en-US" u="sng" dirty="0">
                <a:solidFill>
                  <a:schemeClr val="tx2"/>
                </a:solidFill>
              </a:rPr>
              <a:t>sensitive to time</a:t>
            </a:r>
            <a:r>
              <a:rPr lang="en-US" dirty="0">
                <a:solidFill>
                  <a:schemeClr val="tx2"/>
                </a:solidFill>
              </a:rPr>
              <a:t> of GCR propagation</a:t>
            </a:r>
          </a:p>
          <a:p>
            <a:pPr marL="383540" lvl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Larger cosmic ray halo, H, longer timescale for diffusion into that halo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 Until recently, very few intermediately high energy measurements…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E0D3D6-0F95-4775-A2FA-5FE36AE1C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Beryllium Isotopes in GCRs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D2C46AF-DF66-4876-9100-39D6425334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0" tIns="45720" rIns="0" bIns="45720" rtlCol="0" anchor="t">
            <a:noAutofit/>
          </a:bodyPr>
          <a:lstStyle/>
          <a:p>
            <a:r>
              <a:rPr lang="en-US"/>
              <a:t>HELIX Science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7A22A6-83E1-48A7-BB90-DA6C8DC732E7}"/>
              </a:ext>
            </a:extLst>
          </p:cNvPr>
          <p:cNvSpPr txBox="1"/>
          <p:nvPr/>
        </p:nvSpPr>
        <p:spPr>
          <a:xfrm>
            <a:off x="3691890" y="5542704"/>
            <a:ext cx="4212966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/>
              <a:t>HELIX is optimized for this kind of light nuclei measurement!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53DD89-2AA3-4577-8B5F-AAA99402404E}"/>
              </a:ext>
            </a:extLst>
          </p:cNvPr>
          <p:cNvSpPr txBox="1"/>
          <p:nvPr/>
        </p:nvSpPr>
        <p:spPr>
          <a:xfrm>
            <a:off x="7282104" y="758205"/>
            <a:ext cx="3786326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baseline="30000" dirty="0">
                <a:ea typeface="+mn-lt"/>
                <a:cs typeface="+mn-lt"/>
              </a:rPr>
              <a:t>10</a:t>
            </a:r>
            <a:r>
              <a:rPr lang="en-US" dirty="0">
                <a:ea typeface="+mn-lt"/>
                <a:cs typeface="+mn-lt"/>
              </a:rPr>
              <a:t>Be </a:t>
            </a:r>
            <a:r>
              <a:rPr lang="en-US" dirty="0"/>
              <a:t>has half-life of 1.4 </a:t>
            </a:r>
            <a:r>
              <a:rPr lang="en-US" dirty="0" err="1"/>
              <a:t>Myrs</a:t>
            </a:r>
            <a:r>
              <a:rPr lang="en-US" dirty="0"/>
              <a:t> [3]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FA1EA5-679E-074C-3B23-9E6935AFCFD0}"/>
              </a:ext>
            </a:extLst>
          </p:cNvPr>
          <p:cNvSpPr txBox="1"/>
          <p:nvPr/>
        </p:nvSpPr>
        <p:spPr>
          <a:xfrm>
            <a:off x="6728122" y="1312203"/>
            <a:ext cx="4556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GALPROP sims with varying halo size [4]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0CE776-933D-505E-7BA0-4A0E24555C03}"/>
              </a:ext>
            </a:extLst>
          </p:cNvPr>
          <p:cNvSpPr txBox="1"/>
          <p:nvPr/>
        </p:nvSpPr>
        <p:spPr>
          <a:xfrm>
            <a:off x="8747759" y="5576575"/>
            <a:ext cx="2406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Data retrieved with [5]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FF12EC-A535-8ED8-AD9B-688151623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373" y="79720"/>
            <a:ext cx="5864860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7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AE0B2F9D-2A17-439B-B257-2BE897C7C2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5473" y="1720988"/>
                <a:ext cx="4939840" cy="4062872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1. Measure rigidity in magnetic field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𝒁𝒆</m:t>
                        </m:r>
                      </m:den>
                    </m:f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B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2. Measure velocity,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</a:t>
                </a:r>
                <a:r>
                  <a:rPr lang="en-US" b="1" dirty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and charge,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𝒁𝒆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separately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3. Calculate the mass of particle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𝒁𝒆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den>
                    </m:f>
                  </m:oMath>
                </a14:m>
                <a:endParaRPr lang="en-US" b="1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* Requires high precision tracking and strong magnetic field for high precision mass measurements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AE0B2F9D-2A17-439B-B257-2BE897C7C2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5473" y="1720988"/>
                <a:ext cx="4939840" cy="4062872"/>
              </a:xfrm>
              <a:blipFill>
                <a:blip r:embed="rId2"/>
                <a:stretch>
                  <a:fillRect l="-1358" t="-750" r="-3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6EA29D72-2C85-48A6-929F-DECC8ECE2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793" y="989943"/>
            <a:ext cx="4109200" cy="58758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Magnet Spectrometers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0A69D-FD80-48BF-AA73-8F1E6906DC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HELIX Science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6550F55-A680-ABB0-D5C4-A15DD7475B2D}"/>
              </a:ext>
            </a:extLst>
          </p:cNvPr>
          <p:cNvGrpSpPr/>
          <p:nvPr/>
        </p:nvGrpSpPr>
        <p:grpSpPr>
          <a:xfrm>
            <a:off x="5623280" y="620611"/>
            <a:ext cx="5934238" cy="5616778"/>
            <a:chOff x="6257762" y="626413"/>
            <a:chExt cx="5934238" cy="561677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20089F-97DD-41A7-A446-6F90021DDF95}"/>
                </a:ext>
              </a:extLst>
            </p:cNvPr>
            <p:cNvSpPr/>
            <p:nvPr/>
          </p:nvSpPr>
          <p:spPr>
            <a:xfrm>
              <a:off x="6625584" y="1558002"/>
              <a:ext cx="4780825" cy="427005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6EB6A1B-132C-4A81-8652-B0C5E2CD6636}"/>
                    </a:ext>
                  </a:extLst>
                </p:cNvPr>
                <p:cNvSpPr txBox="1"/>
                <p:nvPr/>
              </p:nvSpPr>
              <p:spPr>
                <a:xfrm>
                  <a:off x="6726593" y="1602976"/>
                  <a:ext cx="1240057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a14:m>
                  <a:r>
                    <a:rPr lang="en-US" sz="2400" b="1"/>
                    <a:t> </a:t>
                  </a:r>
                  <a:endParaRPr lang="en-US" b="1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6EB6A1B-132C-4A81-8652-B0C5E2CD66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593" y="1602976"/>
                  <a:ext cx="1240057" cy="50642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Multiplication Sign 11">
              <a:extLst>
                <a:ext uri="{FF2B5EF4-FFF2-40B4-BE49-F238E27FC236}">
                  <a16:creationId xmlns:a16="http://schemas.microsoft.com/office/drawing/2014/main" id="{DFDC3D8A-16E4-4D7B-981D-C2097302AC21}"/>
                </a:ext>
              </a:extLst>
            </p:cNvPr>
            <p:cNvSpPr/>
            <p:nvPr/>
          </p:nvSpPr>
          <p:spPr>
            <a:xfrm>
              <a:off x="6761419" y="1985503"/>
              <a:ext cx="304800" cy="327777"/>
            </a:xfrm>
            <a:prstGeom prst="mathMultiply">
              <a:avLst>
                <a:gd name="adj1" fmla="val 12055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F3E4C89-AA75-4BFF-B37E-25C68DD0CB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2854" y="626413"/>
              <a:ext cx="3754" cy="976563"/>
            </a:xfrm>
            <a:prstGeom prst="straightConnector1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18746E3-3216-4747-AE5F-F796BB2EB03E}"/>
                </a:ext>
              </a:extLst>
            </p:cNvPr>
            <p:cNvSpPr/>
            <p:nvPr/>
          </p:nvSpPr>
          <p:spPr>
            <a:xfrm>
              <a:off x="9157183" y="1564849"/>
              <a:ext cx="448730" cy="4260916"/>
            </a:xfrm>
            <a:custGeom>
              <a:avLst/>
              <a:gdLst>
                <a:gd name="connsiteX0" fmla="*/ 5671 w 448730"/>
                <a:gd name="connsiteY0" fmla="*/ 0 h 4260916"/>
                <a:gd name="connsiteX1" fmla="*/ 5671 w 448730"/>
                <a:gd name="connsiteY1" fmla="*/ 593889 h 4260916"/>
                <a:gd name="connsiteX2" fmla="*/ 15097 w 448730"/>
                <a:gd name="connsiteY2" fmla="*/ 1941922 h 4260916"/>
                <a:gd name="connsiteX3" fmla="*/ 175353 w 448730"/>
                <a:gd name="connsiteY3" fmla="*/ 3073139 h 4260916"/>
                <a:gd name="connsiteX4" fmla="*/ 448730 w 448730"/>
                <a:gd name="connsiteY4" fmla="*/ 4260916 h 426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8730" h="4260916">
                  <a:moveTo>
                    <a:pt x="5671" y="0"/>
                  </a:moveTo>
                  <a:cubicBezTo>
                    <a:pt x="4885" y="135117"/>
                    <a:pt x="4100" y="270235"/>
                    <a:pt x="5671" y="593889"/>
                  </a:cubicBezTo>
                  <a:cubicBezTo>
                    <a:pt x="7242" y="917543"/>
                    <a:pt x="-13183" y="1528714"/>
                    <a:pt x="15097" y="1941922"/>
                  </a:cubicBezTo>
                  <a:cubicBezTo>
                    <a:pt x="43377" y="2355130"/>
                    <a:pt x="103081" y="2686640"/>
                    <a:pt x="175353" y="3073139"/>
                  </a:cubicBezTo>
                  <a:cubicBezTo>
                    <a:pt x="247625" y="3459638"/>
                    <a:pt x="348177" y="3860277"/>
                    <a:pt x="448730" y="4260916"/>
                  </a:cubicBezTo>
                </a:path>
              </a:pathLst>
            </a:cu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9BE86E6-4CA2-48D1-96F9-BF3AA0DC2C88}"/>
                </a:ext>
              </a:extLst>
            </p:cNvPr>
            <p:cNvSpPr/>
            <p:nvPr/>
          </p:nvSpPr>
          <p:spPr>
            <a:xfrm>
              <a:off x="9070356" y="2116858"/>
              <a:ext cx="192505" cy="20213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8C2ED63-A420-4C03-B200-BB58757642C6}"/>
                </a:ext>
              </a:extLst>
            </p:cNvPr>
            <p:cNvSpPr/>
            <p:nvPr/>
          </p:nvSpPr>
          <p:spPr>
            <a:xfrm>
              <a:off x="9070357" y="3556096"/>
              <a:ext cx="192505" cy="20213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33E4E66-7855-4EC6-9A65-553712FC6955}"/>
                </a:ext>
              </a:extLst>
            </p:cNvPr>
            <p:cNvSpPr/>
            <p:nvPr/>
          </p:nvSpPr>
          <p:spPr>
            <a:xfrm>
              <a:off x="9166610" y="4191610"/>
              <a:ext cx="192505" cy="20213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7FA6219-C5BF-4D64-85FC-71EC800988EE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 flipV="1">
              <a:off x="9332536" y="3758226"/>
              <a:ext cx="2859464" cy="879762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4FE8CB-2391-45AA-AE8D-DB60BBFAEBC8}"/>
                </a:ext>
              </a:extLst>
            </p:cNvPr>
            <p:cNvSpPr txBox="1"/>
            <p:nvPr/>
          </p:nvSpPr>
          <p:spPr>
            <a:xfrm>
              <a:off x="10762268" y="3629302"/>
              <a:ext cx="32051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2800" b="1"/>
                <a:t>ρ</a:t>
              </a:r>
              <a:endParaRPr lang="en-US" sz="28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405F65B-6A8C-41AD-9953-5453A05FBA08}"/>
                </a:ext>
              </a:extLst>
            </p:cNvPr>
            <p:cNvSpPr txBox="1"/>
            <p:nvPr/>
          </p:nvSpPr>
          <p:spPr>
            <a:xfrm>
              <a:off x="6257762" y="1118824"/>
              <a:ext cx="21601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/>
                <a:t>Detector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E2CC641-7035-44EF-B510-44040E66BC5E}"/>
                </a:ext>
              </a:extLst>
            </p:cNvPr>
            <p:cNvSpPr/>
            <p:nvPr/>
          </p:nvSpPr>
          <p:spPr>
            <a:xfrm>
              <a:off x="6788991" y="5980862"/>
              <a:ext cx="192505" cy="20213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24EA0AB-AFDB-4F72-9088-BD0441DAEF69}"/>
                </a:ext>
              </a:extLst>
            </p:cNvPr>
            <p:cNvSpPr txBox="1"/>
            <p:nvPr/>
          </p:nvSpPr>
          <p:spPr>
            <a:xfrm>
              <a:off x="6981496" y="5873859"/>
              <a:ext cx="30881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Tracking hit positions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FA5F59B-6E41-4909-9881-10F10D999AE8}"/>
                </a:ext>
              </a:extLst>
            </p:cNvPr>
            <p:cNvSpPr txBox="1"/>
            <p:nvPr/>
          </p:nvSpPr>
          <p:spPr>
            <a:xfrm>
              <a:off x="9166609" y="626413"/>
              <a:ext cx="1595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Cosmic ray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7AAD550-60AC-5DBF-E99B-10AB9B3503EA}"/>
              </a:ext>
            </a:extLst>
          </p:cNvPr>
          <p:cNvSpPr txBox="1"/>
          <p:nvPr/>
        </p:nvSpPr>
        <p:spPr>
          <a:xfrm>
            <a:off x="1103035" y="5668002"/>
            <a:ext cx="4518453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HELIX is this capable experiment</a:t>
            </a:r>
          </a:p>
        </p:txBody>
      </p:sp>
    </p:spTree>
    <p:extLst>
      <p:ext uri="{BB962C8B-B14F-4D97-AF65-F5344CB8AC3E}">
        <p14:creationId xmlns:p14="http://schemas.microsoft.com/office/powerpoint/2010/main" val="1895666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2ED3F1-BDB0-093C-77B1-86A1B00EE2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solidFill>
            <a:schemeClr val="accent4"/>
          </a:solidFill>
          <a:ln>
            <a:solidFill>
              <a:schemeClr val="accent4"/>
            </a:solidFill>
          </a:ln>
        </p:spPr>
        <p:txBody>
          <a:bodyPr/>
          <a:lstStyle/>
          <a:p>
            <a:r>
              <a:rPr lang="en-US"/>
              <a:t>HELIX Instrument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334C5BCB-2BFA-F2BA-CE43-50E383A29A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" b="825"/>
          <a:stretch/>
        </p:blipFill>
        <p:spPr>
          <a:xfrm>
            <a:off x="6394729" y="659092"/>
            <a:ext cx="5155263" cy="5539816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6883B0-B37A-6717-E973-C683A6E912B6}"/>
              </a:ext>
            </a:extLst>
          </p:cNvPr>
          <p:cNvSpPr txBox="1"/>
          <p:nvPr/>
        </p:nvSpPr>
        <p:spPr>
          <a:xfrm>
            <a:off x="8830978" y="301851"/>
            <a:ext cx="2590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[6] Park, N. ICRC 2021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5F61E5E-D4FC-AADC-5EBA-DF0996B5B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052" y="818040"/>
            <a:ext cx="5426633" cy="587584"/>
          </a:xfrm>
        </p:spPr>
        <p:txBody>
          <a:bodyPr/>
          <a:lstStyle/>
          <a:p>
            <a:pPr algn="l"/>
            <a:r>
              <a:rPr lang="en-US" sz="3200" cap="none" dirty="0">
                <a:solidFill>
                  <a:schemeClr val="tx1"/>
                </a:solidFill>
              </a:rPr>
              <a:t>Measuring Mass with HELIX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6D0A73F0-6828-38BB-FEDE-C4FF4FFCC3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5052" y="1919235"/>
                <a:ext cx="5589677" cy="4158456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400"/>
                  </a:spcAft>
                  <a:buClrTx/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400"/>
                  </a:spcAft>
                  <a:buClrTx/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400"/>
                  </a:spcAft>
                  <a:buClrTx/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400"/>
                  </a:spcAft>
                  <a:buClrTx/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200" dirty="0">
                    <a:solidFill>
                      <a:schemeClr val="tx1"/>
                    </a:solidFill>
                  </a:rPr>
                  <a:t>Time-of-flight system </a:t>
                </a:r>
                <a:r>
                  <a:rPr lang="en-US" sz="2200">
                    <a:solidFill>
                      <a:schemeClr val="tx1"/>
                    </a:solidFill>
                  </a:rPr>
                  <a:t>to measure </a:t>
                </a:r>
                <a14:m>
                  <m:oMath xmlns:m="http://schemas.openxmlformats.org/officeDocument/2006/math">
                    <m:r>
                      <a:rPr lang="en-US" sz="2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𝒁𝒆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200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:r>
                  <a:rPr lang="en-US" sz="2200" dirty="0">
                    <a:solidFill>
                      <a:schemeClr val="tx1"/>
                    </a:solidFill>
                  </a:rPr>
                  <a:t>Drift Chamber Tracker for</a:t>
                </a:r>
                <a:r>
                  <a:rPr lang="en-US" sz="2200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measurement</a:t>
                </a: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</a:rPr>
                  <a:t> Higher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measurements with Ring Imaging Cherenkov (RICH)</a:t>
                </a:r>
              </a:p>
              <a:p>
                <a:pPr>
                  <a:lnSpc>
                    <a:spcPct val="110000"/>
                  </a:lnSpc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</a:rPr>
                  <a:t> Staged approach – HELIX stage 1 shown</a:t>
                </a: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6D0A73F0-6828-38BB-FEDE-C4FF4FFCC3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052" y="1919235"/>
                <a:ext cx="5589677" cy="4158456"/>
              </a:xfrm>
              <a:prstGeom prst="rect">
                <a:avLst/>
              </a:prstGeom>
              <a:blipFill>
                <a:blip r:embed="rId3"/>
                <a:stretch>
                  <a:fillRect l="-1200" t="-10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806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0073A23-7886-40CA-A78E-DFE80FB58A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HELIX Instrument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48EF142-AA52-DCE7-1C58-835D940BB5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38127A-7322-4BFA-8838-857DFC3AE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626" y="984042"/>
            <a:ext cx="4649758" cy="587584"/>
          </a:xfrm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Superconducting magnet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6D2E4B-CDFD-457C-93FD-AEB09601D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6211" y="1815254"/>
            <a:ext cx="4842588" cy="4077629"/>
          </a:xfrm>
        </p:spPr>
        <p:txBody>
          <a:bodyPr>
            <a:norm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 Good for </a:t>
            </a:r>
            <a:r>
              <a:rPr lang="en-US" sz="2000" dirty="0">
                <a:solidFill>
                  <a:srgbClr val="00B050"/>
                </a:solidFill>
              </a:rPr>
              <a:t>levitating steel-toe boots </a:t>
            </a:r>
            <a:r>
              <a:rPr lang="en-US" sz="2000" dirty="0">
                <a:solidFill>
                  <a:schemeClr val="tx2"/>
                </a:solidFill>
              </a:rPr>
              <a:t>and deflecting relativistic particles</a:t>
            </a:r>
          </a:p>
          <a:p>
            <a:pPr marL="486918" lvl="1" indent="-18288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Binary measurement of magnet ON/OFF</a:t>
            </a:r>
            <a:endParaRPr lang="en-US" sz="2000" dirty="0">
              <a:solidFill>
                <a:schemeClr val="tx2"/>
              </a:solidFill>
            </a:endParaRPr>
          </a:p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/>
              <a:t>Cryogen Operation, 4K</a:t>
            </a:r>
          </a:p>
          <a:p>
            <a:pPr marL="486918" lvl="1" indent="-182880">
              <a:buFont typeface="Arial" panose="020B0604020202020204" pitchFamily="34" charset="0"/>
              <a:buChar char="•"/>
            </a:pPr>
            <a:r>
              <a:rPr lang="en-US" sz="1800" dirty="0"/>
              <a:t>1 Tesla field</a:t>
            </a:r>
          </a:p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2000" dirty="0"/>
              <a:t> Flown previously on successful HEAT balloon experiments [7]</a:t>
            </a:r>
          </a:p>
          <a:p>
            <a:pPr marL="486918" lvl="1" indent="-182880">
              <a:buFont typeface="Arial" panose="020B0604020202020204" pitchFamily="34" charset="0"/>
              <a:buChar char="•"/>
            </a:pPr>
            <a:r>
              <a:rPr lang="en-US" sz="1800" u="sng" dirty="0"/>
              <a:t>Proven flight heritage</a:t>
            </a:r>
          </a:p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2000" dirty="0"/>
              <a:t> Up to 7 days of hold time</a:t>
            </a:r>
            <a:endParaRPr lang="en-US" sz="18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435B3EF-196E-0D5B-C56E-089B50DC9962}"/>
              </a:ext>
            </a:extLst>
          </p:cNvPr>
          <p:cNvGrpSpPr/>
          <p:nvPr/>
        </p:nvGrpSpPr>
        <p:grpSpPr>
          <a:xfrm>
            <a:off x="6766446" y="633412"/>
            <a:ext cx="4820860" cy="5591175"/>
            <a:chOff x="6766446" y="633412"/>
            <a:chExt cx="4820860" cy="55911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A71B02C-327F-4C7F-9317-03888F02A2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309" r="17622" b="11036"/>
            <a:stretch/>
          </p:blipFill>
          <p:spPr>
            <a:xfrm>
              <a:off x="6766446" y="633412"/>
              <a:ext cx="4820860" cy="5591175"/>
            </a:xfrm>
            <a:prstGeom prst="rect">
              <a:avLst/>
            </a:prstGeom>
          </p:spPr>
        </p:pic>
        <p:sp>
          <p:nvSpPr>
            <p:cNvPr id="8" name="Title 2">
              <a:extLst>
                <a:ext uri="{FF2B5EF4-FFF2-40B4-BE49-F238E27FC236}">
                  <a16:creationId xmlns:a16="http://schemas.microsoft.com/office/drawing/2014/main" id="{99CBBD9A-7994-4339-BE7D-975B05FCC097}"/>
                </a:ext>
              </a:extLst>
            </p:cNvPr>
            <p:cNvSpPr txBox="1">
              <a:spLocks/>
            </p:cNvSpPr>
            <p:nvPr/>
          </p:nvSpPr>
          <p:spPr>
            <a:xfrm>
              <a:off x="9146000" y="2000717"/>
              <a:ext cx="1334286" cy="703916"/>
            </a:xfrm>
            <a:prstGeom prst="rect">
              <a:avLst/>
            </a:prstGeom>
            <a:ln w="38100">
              <a:solidFill>
                <a:srgbClr val="00B050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4A72CEA-1106-E0E9-3AD4-9FA329F34DD7}"/>
              </a:ext>
            </a:extLst>
          </p:cNvPr>
          <p:cNvSpPr txBox="1"/>
          <p:nvPr/>
        </p:nvSpPr>
        <p:spPr>
          <a:xfrm>
            <a:off x="7148051" y="48175"/>
            <a:ext cx="4057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Thermal Vacuum Test, Jan 2022 at NASA Armstrong Test Facility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7E4CE85-06A8-4C8F-976E-8BC697B00E30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5542384" y="1277834"/>
            <a:ext cx="2582441" cy="10748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200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86EB76-543A-4878-8F17-3279DD478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965" y="1934175"/>
            <a:ext cx="4180113" cy="4288026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Gas-filled (CO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 + </a:t>
            </a:r>
            <a:r>
              <a:rPr lang="en-US" dirty="0" err="1">
                <a:solidFill>
                  <a:schemeClr val="tx1"/>
                </a:solidFill>
              </a:rPr>
              <a:t>Ar</a:t>
            </a:r>
            <a:r>
              <a:rPr lang="en-US" dirty="0">
                <a:solidFill>
                  <a:schemeClr val="tx1"/>
                </a:solidFill>
              </a:rPr>
              <a:t>) tracker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Charged nuclei leaves ionization trail</a:t>
            </a:r>
          </a:p>
          <a:p>
            <a:pPr>
              <a:lnSpc>
                <a:spcPct val="120000"/>
              </a:lnSpc>
              <a:buClrTx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Detect ionization with wires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Strong electric drift field, 1.3 kV/cm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Induced current pulses map to distances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Staggering of sense wires to resolve Left/Right ambiguity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C242CD-EA9C-473A-8DFF-341CC5517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174" y="855849"/>
            <a:ext cx="5179214" cy="981987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Drift Chamber Tracker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DAE7822F-A81C-4207-B991-56BB405FD2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51554"/>
            <a:ext cx="2846895" cy="334963"/>
          </a:xfrm>
        </p:spPr>
        <p:txBody>
          <a:bodyPr/>
          <a:lstStyle/>
          <a:p>
            <a:r>
              <a:rPr lang="en-US"/>
              <a:t>HELIX Instrument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0002D9D-A6BD-4490-BA3F-DD7191D46F99}"/>
                  </a:ext>
                </a:extLst>
              </p:cNvPr>
              <p:cNvSpPr txBox="1"/>
              <p:nvPr/>
            </p:nvSpPr>
            <p:spPr>
              <a:xfrm>
                <a:off x="4148091" y="151554"/>
                <a:ext cx="32825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11480" lvl="1"/>
                <a:r>
                  <a:rPr lang="en-US" sz="1800" b="1" dirty="0"/>
                  <a:t>Measures the Rigidity</a:t>
                </a:r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0002D9D-A6BD-4490-BA3F-DD7191D46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091" y="151554"/>
                <a:ext cx="3282519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reateVideo">
            <a:hlinkClick r:id="" action="ppaction://media"/>
            <a:extLst>
              <a:ext uri="{FF2B5EF4-FFF2-40B4-BE49-F238E27FC236}">
                <a16:creationId xmlns:a16="http://schemas.microsoft.com/office/drawing/2014/main" id="{A2336805-712B-3C86-0A5A-EE9C22CFCB9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952301" y="1847884"/>
            <a:ext cx="7239699" cy="406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5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text, container&#10;&#10;Description automatically generated">
            <a:extLst>
              <a:ext uri="{FF2B5EF4-FFF2-40B4-BE49-F238E27FC236}">
                <a16:creationId xmlns:a16="http://schemas.microsoft.com/office/drawing/2014/main" id="{5AE63C96-57A4-03AF-BB8E-AE5C33E545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5" t="8611" b="17622"/>
          <a:stretch/>
        </p:blipFill>
        <p:spPr>
          <a:xfrm>
            <a:off x="9334918" y="151554"/>
            <a:ext cx="2689455" cy="292109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86EB76-543A-4878-8F17-3279DD478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4789" y="1813702"/>
            <a:ext cx="5827220" cy="4288026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Detect ionization with sense wires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3 separate sense wire planes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216 sense wires total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Additional non-bending plane measurement along sense wire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Readout per end of sense wires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Density and electric field contribute to resolution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High voltage control system</a:t>
            </a:r>
          </a:p>
          <a:p>
            <a:pPr marL="201168" lvl="1" indent="0">
              <a:buNone/>
            </a:pPr>
            <a:endParaRPr lang="en-US" b="1" u="sng" dirty="0">
              <a:solidFill>
                <a:schemeClr val="tx2"/>
              </a:solidFill>
            </a:endParaRPr>
          </a:p>
          <a:p>
            <a:pPr marL="201168" lvl="1" indent="0">
              <a:buNone/>
            </a:pPr>
            <a:r>
              <a:rPr lang="en-US" b="1" u="sng" dirty="0">
                <a:solidFill>
                  <a:schemeClr val="tx2"/>
                </a:solidFill>
              </a:rPr>
              <a:t>On track for better than 70</a:t>
            </a:r>
            <a:r>
              <a:rPr lang="el-GR" b="1" u="sng" dirty="0">
                <a:solidFill>
                  <a:schemeClr val="tx2"/>
                </a:solidFill>
              </a:rPr>
              <a:t>μ</a:t>
            </a:r>
            <a:r>
              <a:rPr lang="en-US" b="1" u="sng" dirty="0">
                <a:solidFill>
                  <a:schemeClr val="tx2"/>
                </a:solidFill>
              </a:rPr>
              <a:t>m resolution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C242CD-EA9C-473A-8DFF-341CC5517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174" y="855849"/>
            <a:ext cx="5179214" cy="981987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Drift Chamber Tracker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DAE7822F-A81C-4207-B991-56BB405FD2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51554"/>
            <a:ext cx="2846895" cy="334963"/>
          </a:xfrm>
        </p:spPr>
        <p:txBody>
          <a:bodyPr/>
          <a:lstStyle/>
          <a:p>
            <a:r>
              <a:rPr lang="en-US"/>
              <a:t>HELIX Instrument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0002D9D-A6BD-4490-BA3F-DD7191D46F99}"/>
                  </a:ext>
                </a:extLst>
              </p:cNvPr>
              <p:cNvSpPr txBox="1"/>
              <p:nvPr/>
            </p:nvSpPr>
            <p:spPr>
              <a:xfrm>
                <a:off x="4148091" y="151554"/>
                <a:ext cx="32825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11480" lvl="1"/>
                <a:r>
                  <a:rPr lang="en-US" sz="1800" b="1" dirty="0"/>
                  <a:t>Measures the Rigidity</a:t>
                </a:r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0002D9D-A6BD-4490-BA3F-DD7191D46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091" y="151554"/>
                <a:ext cx="3282519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D26E90E1-E839-053E-F4B1-30B7CD41B31E}"/>
              </a:ext>
            </a:extLst>
          </p:cNvPr>
          <p:cNvSpPr txBox="1"/>
          <p:nvPr/>
        </p:nvSpPr>
        <p:spPr>
          <a:xfrm>
            <a:off x="8012483" y="151554"/>
            <a:ext cx="1438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Inside the DCT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A608B3-67FC-5035-BAF0-55D96AB1615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1" r="1791"/>
          <a:stretch/>
        </p:blipFill>
        <p:spPr>
          <a:xfrm>
            <a:off x="6692578" y="2980616"/>
            <a:ext cx="3004273" cy="35313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15ABF8-2488-46F1-49E3-E2156C6E6810}"/>
              </a:ext>
            </a:extLst>
          </p:cNvPr>
          <p:cNvSpPr txBox="1"/>
          <p:nvPr/>
        </p:nvSpPr>
        <p:spPr>
          <a:xfrm>
            <a:off x="6802009" y="2279371"/>
            <a:ext cx="2378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DCT Bending Plane Display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DC5F0EC-921F-BAC3-11BB-05C6B10CF405}"/>
                  </a:ext>
                </a:extLst>
              </p:cNvPr>
              <p:cNvSpPr txBox="1"/>
              <p:nvPr/>
            </p:nvSpPr>
            <p:spPr>
              <a:xfrm>
                <a:off x="8247604" y="5902641"/>
                <a:ext cx="362534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b="1" dirty="0">
                    <a:solidFill>
                      <a:srgbClr val="00B050"/>
                    </a:solidFill>
                  </a:rPr>
                  <a:t> </a:t>
                </a:r>
                <a:endParaRPr lang="en-US" sz="1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DC5F0EC-921F-BAC3-11BB-05C6B10CF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7604" y="5902641"/>
                <a:ext cx="362534" cy="402931"/>
              </a:xfrm>
              <a:prstGeom prst="rect">
                <a:avLst/>
              </a:prstGeom>
              <a:blipFill>
                <a:blip r:embed="rId5"/>
                <a:stretch>
                  <a:fillRect r="-16949"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82166B-278D-39E0-F06A-7808333A3C18}"/>
              </a:ext>
            </a:extLst>
          </p:cNvPr>
          <p:cNvCxnSpPr>
            <a:cxnSpLocks/>
          </p:cNvCxnSpPr>
          <p:nvPr/>
        </p:nvCxnSpPr>
        <p:spPr>
          <a:xfrm flipH="1" flipV="1">
            <a:off x="7787473" y="5832667"/>
            <a:ext cx="407241" cy="8172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0560962-CF01-C609-4E9C-CCBC18366534}"/>
              </a:ext>
            </a:extLst>
          </p:cNvPr>
          <p:cNvSpPr txBox="1"/>
          <p:nvPr/>
        </p:nvSpPr>
        <p:spPr>
          <a:xfrm>
            <a:off x="4916573" y="5911888"/>
            <a:ext cx="2378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muon straight-through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4D128EA-E69D-C300-8CDC-BD4F2AF9C0BC}"/>
              </a:ext>
            </a:extLst>
          </p:cNvPr>
          <p:cNvCxnSpPr>
            <a:cxnSpLocks/>
          </p:cNvCxnSpPr>
          <p:nvPr/>
        </p:nvCxnSpPr>
        <p:spPr>
          <a:xfrm flipV="1">
            <a:off x="9777597" y="3011150"/>
            <a:ext cx="0" cy="3470294"/>
          </a:xfrm>
          <a:prstGeom prst="straightConnector1">
            <a:avLst/>
          </a:prstGeom>
          <a:ln w="28575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6040215-B30C-9653-0459-AD967380CF32}"/>
              </a:ext>
            </a:extLst>
          </p:cNvPr>
          <p:cNvSpPr txBox="1"/>
          <p:nvPr/>
        </p:nvSpPr>
        <p:spPr>
          <a:xfrm>
            <a:off x="9826086" y="3932116"/>
            <a:ext cx="984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58cm</a:t>
            </a:r>
          </a:p>
        </p:txBody>
      </p:sp>
      <p:sp>
        <p:nvSpPr>
          <p:cNvPr id="18" name="Multiplication Sign 17">
            <a:extLst>
              <a:ext uri="{FF2B5EF4-FFF2-40B4-BE49-F238E27FC236}">
                <a16:creationId xmlns:a16="http://schemas.microsoft.com/office/drawing/2014/main" id="{5570C77C-2FF9-F142-6267-62F0A10BC3FA}"/>
              </a:ext>
            </a:extLst>
          </p:cNvPr>
          <p:cNvSpPr/>
          <p:nvPr/>
        </p:nvSpPr>
        <p:spPr>
          <a:xfrm>
            <a:off x="9258043" y="6043098"/>
            <a:ext cx="362533" cy="387871"/>
          </a:xfrm>
          <a:prstGeom prst="mathMultiply">
            <a:avLst>
              <a:gd name="adj1" fmla="val 12055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07ADB93-BFAA-131D-29B6-8661D88934B7}"/>
                  </a:ext>
                </a:extLst>
              </p:cNvPr>
              <p:cNvSpPr txBox="1"/>
              <p:nvPr/>
            </p:nvSpPr>
            <p:spPr>
              <a:xfrm>
                <a:off x="9258043" y="5698797"/>
                <a:ext cx="757029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acc>
                  </m:oMath>
                </a14:m>
                <a:r>
                  <a:rPr lang="en-US" b="1" dirty="0"/>
                  <a:t> </a:t>
                </a:r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07ADB93-BFAA-131D-29B6-8661D8893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8043" y="5698797"/>
                <a:ext cx="757029" cy="4029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5477CFD-C449-F163-5055-F37E7A1500DC}"/>
              </a:ext>
            </a:extLst>
          </p:cNvPr>
          <p:cNvCxnSpPr>
            <a:cxnSpLocks/>
          </p:cNvCxnSpPr>
          <p:nvPr/>
        </p:nvCxnSpPr>
        <p:spPr>
          <a:xfrm flipH="1" flipV="1">
            <a:off x="8446163" y="5840839"/>
            <a:ext cx="407241" cy="8172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253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herenkovring">
            <a:extLst>
              <a:ext uri="{FF2B5EF4-FFF2-40B4-BE49-F238E27FC236}">
                <a16:creationId xmlns:a16="http://schemas.microsoft.com/office/drawing/2014/main" id="{3A571985-0777-B7A5-D9BE-2DF6F1705C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32" r="43594" b="13115"/>
          <a:stretch/>
        </p:blipFill>
        <p:spPr bwMode="auto">
          <a:xfrm>
            <a:off x="8572645" y="344866"/>
            <a:ext cx="3297040" cy="263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CC7760-955B-73C1-318E-79894A6F822C}"/>
              </a:ext>
            </a:extLst>
          </p:cNvPr>
          <p:cNvSpPr txBox="1"/>
          <p:nvPr/>
        </p:nvSpPr>
        <p:spPr>
          <a:xfrm>
            <a:off x="7456667" y="1289580"/>
            <a:ext cx="1875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Charged particle</a:t>
            </a:r>
          </a:p>
          <a:p>
            <a:pPr algn="ctr"/>
            <a:r>
              <a:rPr lang="en-US" dirty="0"/>
              <a:t>(cosmic ray)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A7AA2D-A8EE-176A-3294-6C5C63392916}"/>
              </a:ext>
            </a:extLst>
          </p:cNvPr>
          <p:cNvSpPr txBox="1"/>
          <p:nvPr/>
        </p:nvSpPr>
        <p:spPr>
          <a:xfrm>
            <a:off x="10292885" y="871786"/>
            <a:ext cx="198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Light/wavefront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6F5DD5B-6B6F-45CA-A349-90EA995DA0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5269" y="1848648"/>
                <a:ext cx="5107869" cy="4385074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Cherenkov light with opening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b="0" dirty="0"/>
              </a:p>
              <a:p>
                <a:pPr marL="0" indent="0">
                  <a:buClr>
                    <a:schemeClr val="tx1"/>
                  </a:buClr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</a:t>
                </a:r>
                <a:r>
                  <a:rPr lang="en-US" sz="20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High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𝜸𝜷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GCRs radiate in aerogel medium</a:t>
                </a: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 Transparent aerogel with high index of refraction,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≈1.15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[8]</a:t>
                </a: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Extensive testing of aerogel: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vacuum, thermal, beam line scanned, and shaken [9]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46F5DD5B-6B6F-45CA-A349-90EA995DA0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5269" y="1848648"/>
                <a:ext cx="5107869" cy="4385074"/>
              </a:xfrm>
              <a:blipFill>
                <a:blip r:embed="rId3"/>
                <a:stretch>
                  <a:fillRect l="-2864" t="-6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91417EA0-0DA3-4E5B-9177-1D2AEBE09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09599"/>
            <a:ext cx="10496551" cy="1053241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Ring-Imaging Cherenkov System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4078E0F-0BBC-4D26-B579-F498A7B88C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51554"/>
            <a:ext cx="2846895" cy="334963"/>
          </a:xfrm>
        </p:spPr>
        <p:txBody>
          <a:bodyPr/>
          <a:lstStyle/>
          <a:p>
            <a:r>
              <a:rPr lang="en-US"/>
              <a:t>HELIX Instrument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F672EA-912E-4302-B3F6-A1FBF3EC69B6}"/>
                  </a:ext>
                </a:extLst>
              </p:cNvPr>
              <p:cNvSpPr txBox="1"/>
              <p:nvPr/>
            </p:nvSpPr>
            <p:spPr>
              <a:xfrm>
                <a:off x="4148091" y="151554"/>
                <a:ext cx="360525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11480" lvl="1"/>
                <a:r>
                  <a:rPr lang="en-US" sz="1800" b="1" dirty="0"/>
                  <a:t>Measures the velocity</a:t>
                </a:r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F672EA-912E-4302-B3F6-A1FBF3EC6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091" y="151554"/>
                <a:ext cx="3605259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FA6D7E06-6A43-D951-105E-A774919708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89" r="5867"/>
          <a:stretch/>
        </p:blipFill>
        <p:spPr>
          <a:xfrm>
            <a:off x="6395451" y="3070914"/>
            <a:ext cx="5474234" cy="339479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6B31523-28A1-9DC4-38BD-AD94C7A20406}"/>
              </a:ext>
            </a:extLst>
          </p:cNvPr>
          <p:cNvSpPr txBox="1"/>
          <p:nvPr/>
        </p:nvSpPr>
        <p:spPr>
          <a:xfrm>
            <a:off x="10198760" y="5940413"/>
            <a:ext cx="145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SiPM</a:t>
            </a:r>
            <a:r>
              <a:rPr lang="en-US" b="1" dirty="0"/>
              <a:t> array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D90C8EB-E39D-2690-D834-129090ACF254}"/>
              </a:ext>
            </a:extLst>
          </p:cNvPr>
          <p:cNvSpPr txBox="1"/>
          <p:nvPr/>
        </p:nvSpPr>
        <p:spPr>
          <a:xfrm>
            <a:off x="6686505" y="3274986"/>
            <a:ext cx="1708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aerogel array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0817162-C81B-423F-D92F-F6E6FB33B196}"/>
              </a:ext>
            </a:extLst>
          </p:cNvPr>
          <p:cNvSpPr txBox="1"/>
          <p:nvPr/>
        </p:nvSpPr>
        <p:spPr>
          <a:xfrm>
            <a:off x="11286349" y="3409962"/>
            <a:ext cx="7275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[10]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A142EA-9893-EABA-B0EF-E9B0CC15CC1A}"/>
              </a:ext>
            </a:extLst>
          </p:cNvPr>
          <p:cNvSpPr txBox="1"/>
          <p:nvPr/>
        </p:nvSpPr>
        <p:spPr>
          <a:xfrm>
            <a:off x="3056075" y="5864390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</a:t>
            </a:r>
            <a:r>
              <a:rPr lang="en-US" dirty="0" err="1"/>
              <a:t>PhotoMultiplier</a:t>
            </a:r>
            <a:r>
              <a:rPr lang="en-US" dirty="0"/>
              <a:t> (</a:t>
            </a:r>
            <a:r>
              <a:rPr lang="en-US" dirty="0" err="1"/>
              <a:t>SiPM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3373166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MONO">
      <a:dk1>
        <a:srgbClr val="000000"/>
      </a:dk1>
      <a:lt1>
        <a:srgbClr val="ECEEF7"/>
      </a:lt1>
      <a:dk2>
        <a:srgbClr val="000000"/>
      </a:dk2>
      <a:lt2>
        <a:srgbClr val="F5F8FF"/>
      </a:lt2>
      <a:accent1>
        <a:srgbClr val="ECEEF7"/>
      </a:accent1>
      <a:accent2>
        <a:srgbClr val="F5F8FF"/>
      </a:accent2>
      <a:accent3>
        <a:srgbClr val="A1A2A9"/>
      </a:accent3>
      <a:accent4>
        <a:srgbClr val="141514"/>
      </a:accent4>
      <a:accent5>
        <a:srgbClr val="000000"/>
      </a:accent5>
      <a:accent6>
        <a:srgbClr val="96969C"/>
      </a:accent6>
      <a:hlink>
        <a:srgbClr val="5F6063"/>
      </a:hlink>
      <a:folHlink>
        <a:srgbClr val="91919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FE951ECA-904D-45F1-BCA5-490617A9EDD0}" vid="{2E4AFD7E-A948-4922-B8EB-5906DB18CE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1B41C6D236F4F98596C9215E0CC08" ma:contentTypeVersion="7" ma:contentTypeDescription="Create a new document." ma:contentTypeScope="" ma:versionID="05dd94021ad642b8dfdf884d3e840e35">
  <xsd:schema xmlns:xsd="http://www.w3.org/2001/XMLSchema" xmlns:xs="http://www.w3.org/2001/XMLSchema" xmlns:p="http://schemas.microsoft.com/office/2006/metadata/properties" xmlns:ns2="ec5d7b8d-7bb2-42f5-999c-a61d885f7b15" xmlns:ns3="1bf35428-0eb5-4c38-9426-6fb376a17485" targetNamespace="http://schemas.microsoft.com/office/2006/metadata/properties" ma:root="true" ma:fieldsID="4893b2e4aa82a42e20a7d8f4bcdece72" ns2:_="" ns3:_="">
    <xsd:import namespace="ec5d7b8d-7bb2-42f5-999c-a61d885f7b15"/>
    <xsd:import namespace="1bf35428-0eb5-4c38-9426-6fb376a174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5d7b8d-7bb2-42f5-999c-a61d885f7b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7b434354-605c-4a24-9fd5-b21458dd13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f35428-0eb5-4c38-9426-6fb376a17485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b00691b3-92e2-49d4-aad3-08a029d2d46e}" ma:internalName="TaxCatchAll" ma:showField="CatchAllData" ma:web="1bf35428-0eb5-4c38-9426-6fb376a174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68C8BF6-6F2A-48AA-B4A4-BEA9B6D7A34D}">
  <ds:schemaRefs>
    <ds:schemaRef ds:uri="1bf35428-0eb5-4c38-9426-6fb376a17485"/>
    <ds:schemaRef ds:uri="ec5d7b8d-7bb2-42f5-999c-a61d885f7b1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96E24E4-F5BD-4A63-AF64-FAD6FC235B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3051</TotalTime>
  <Words>1481</Words>
  <Application>Microsoft Office PowerPoint</Application>
  <PresentationFormat>Widescreen</PresentationFormat>
  <Paragraphs>212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Century Gothic</vt:lpstr>
      <vt:lpstr>Courier New</vt:lpstr>
      <vt:lpstr>Helvetica Neue</vt:lpstr>
      <vt:lpstr>Theme1</vt:lpstr>
      <vt:lpstr>Isotopic Composition of the Light Cosmic Rays with HELIX</vt:lpstr>
      <vt:lpstr>PowerPoint Presentation</vt:lpstr>
      <vt:lpstr>Beryllium Isotopes in GCRs</vt:lpstr>
      <vt:lpstr>Magnet Spectrometers</vt:lpstr>
      <vt:lpstr>Measuring Mass with HELIX</vt:lpstr>
      <vt:lpstr>Superconducting magnet</vt:lpstr>
      <vt:lpstr>Drift Chamber Tracker</vt:lpstr>
      <vt:lpstr>Drift Chamber Tracker</vt:lpstr>
      <vt:lpstr>Ring-Imaging Cherenkov System</vt:lpstr>
      <vt:lpstr>Time-Of-Flight</vt:lpstr>
      <vt:lpstr>Expected HELIX performance</vt:lpstr>
      <vt:lpstr>Conclusions</vt:lpstr>
      <vt:lpstr>HELIX Collaboration</vt:lpstr>
      <vt:lpstr>Citations</vt:lpstr>
      <vt:lpstr>Extra Stuff</vt:lpstr>
      <vt:lpstr>Isotopes Offer Insights</vt:lpstr>
      <vt:lpstr>Other systematic Uncertainties</vt:lpstr>
      <vt:lpstr>Mass Resolution with Magnet Spectrometers</vt:lpstr>
      <vt:lpstr>Tracker images</vt:lpstr>
      <vt:lpstr>RICH Focal Plane</vt:lpstr>
      <vt:lpstr>Aerogel measurements</vt:lpstr>
      <vt:lpstr>Time-Of-Flight Readout </vt:lpstr>
      <vt:lpstr>GCR Abundances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HELIX design and status</dc:title>
  <dc:creator>McBride, Keith</dc:creator>
  <cp:lastModifiedBy>McBride, Keith</cp:lastModifiedBy>
  <cp:revision>423</cp:revision>
  <dcterms:created xsi:type="dcterms:W3CDTF">2021-09-28T15:10:04Z</dcterms:created>
  <dcterms:modified xsi:type="dcterms:W3CDTF">2022-11-12T11:24:15Z</dcterms:modified>
</cp:coreProperties>
</file>