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3" r:id="rId4"/>
    <p:sldId id="258" r:id="rId5"/>
    <p:sldId id="262" r:id="rId6"/>
    <p:sldId id="264" r:id="rId7"/>
    <p:sldId id="259" r:id="rId8"/>
    <p:sldId id="260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A66A0-09C4-4535-B5E8-33FAED4D457F}" type="datetimeFigureOut">
              <a:rPr lang="ru-RU" smtClean="0"/>
              <a:t>27.10.2022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3067F-F18C-4C45-A330-A1C93D0D2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628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067F-F18C-4C45-A330-A1C93D0D29D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112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3067F-F18C-4C45-A330-A1C93D0D29D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030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17F63-122C-485C-AD48-B41A0E26A3FF}" type="datetime1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260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30E26-E4AF-4A28-B57F-E714E4CF3429}" type="datetime1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488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505C-5323-4114-9E55-1903E3257D11}" type="datetime1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22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9777-A0C1-446C-AE51-524FA4D525C8}" type="datetime1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32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D5F85-D057-44BA-A470-4141F5E3EA4F}" type="datetime1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844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FFD4A-BB24-4F46-8668-2931775F442C}" type="datetime1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395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EBA37-7C05-4FFD-9AC2-42C0552A3E7C}" type="datetime1">
              <a:rPr lang="ru-RU" smtClean="0"/>
              <a:t>27.10.2022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90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F43ED-557C-45E2-970C-4D1804FDD492}" type="datetime1">
              <a:rPr lang="ru-RU" smtClean="0"/>
              <a:t>27.10.2022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256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E108C-1AD6-4BB7-B133-A27A152EBBF2}" type="datetime1">
              <a:rPr lang="ru-RU" smtClean="0"/>
              <a:t>27.10.2022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20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2414A-D1AD-44CD-BA69-718D2AF636CE}" type="datetime1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57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21040-2940-41B5-AB09-02BE798B0368}" type="datetime1">
              <a:rPr lang="ru-RU" smtClean="0"/>
              <a:t>27.10.2022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296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9CFD9-36E4-40D4-8B23-81BBE65138D8}" type="datetime1">
              <a:rPr lang="ru-RU" smtClean="0"/>
              <a:t>27.10.2022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9988B-5917-4562-BFD6-DD83D80E40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84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37359"/>
            <a:ext cx="9144000" cy="1629464"/>
          </a:xfrm>
        </p:spPr>
        <p:txBody>
          <a:bodyPr>
            <a:normAutofit/>
          </a:bodyPr>
          <a:lstStyle/>
          <a:p>
            <a:r>
              <a:rPr lang="en-US" sz="4000" smtClean="0">
                <a:solidFill>
                  <a:srgbClr val="FF0000"/>
                </a:solidFill>
              </a:rPr>
              <a:t>Saw tooth energy shifts determination using RD and boosts measurements</a:t>
            </a:r>
            <a:r>
              <a:rPr lang="ru-RU" sz="4000" smtClean="0">
                <a:solidFill>
                  <a:srgbClr val="FF0000"/>
                </a:solidFill>
              </a:rPr>
              <a:t> 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2800" smtClean="0">
                <a:solidFill>
                  <a:srgbClr val="7030A0"/>
                </a:solidFill>
              </a:rPr>
              <a:t>Ivan Koop and Alexei Otboev, BINP, Novosibirsk, Russia</a:t>
            </a:r>
            <a:endParaRPr lang="ru-RU" sz="280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895336"/>
            <a:ext cx="9144000" cy="668037"/>
          </a:xfrm>
        </p:spPr>
        <p:txBody>
          <a:bodyPr/>
          <a:lstStyle/>
          <a:p>
            <a:r>
              <a:rPr lang="en-US" smtClean="0"/>
              <a:t>EPOL zoom meeting, </a:t>
            </a:r>
            <a:r>
              <a:rPr lang="en-US" smtClean="0"/>
              <a:t>October 27,  </a:t>
            </a:r>
            <a:r>
              <a:rPr lang="en-US" smtClean="0"/>
              <a:t>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021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306"/>
            <a:ext cx="12192000" cy="4787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smtClean="0"/>
              <a:t>Conclusion</a:t>
            </a:r>
            <a:endParaRPr lang="en-US" sz="3200" smtClean="0"/>
          </a:p>
        </p:txBody>
      </p:sp>
      <p:sp>
        <p:nvSpPr>
          <p:cNvPr id="3" name="TextBox 2"/>
          <p:cNvSpPr txBox="1"/>
          <p:nvPr/>
        </p:nvSpPr>
        <p:spPr>
          <a:xfrm>
            <a:off x="733246" y="1250831"/>
            <a:ext cx="94924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7030A0"/>
                </a:solidFill>
              </a:rPr>
              <a:t>Our MC simulation of the reconstruction algorithm confirms its feasibility.  </a:t>
            </a:r>
          </a:p>
          <a:p>
            <a:r>
              <a:rPr lang="en-US" sz="2400" smtClean="0">
                <a:solidFill>
                  <a:srgbClr val="7030A0"/>
                </a:solidFill>
              </a:rPr>
              <a:t>Still more detailed studies need to be done.</a:t>
            </a:r>
            <a:endParaRPr lang="ru-RU" sz="2400">
              <a:solidFill>
                <a:srgbClr val="7030A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239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4346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600" smtClean="0"/>
              <a:t>Outline</a:t>
            </a:r>
            <a:endParaRPr lang="ru-RU" sz="3600"/>
          </a:p>
        </p:txBody>
      </p:sp>
      <p:sp>
        <p:nvSpPr>
          <p:cNvPr id="3" name="TextBox 2"/>
          <p:cNvSpPr txBox="1"/>
          <p:nvPr/>
        </p:nvSpPr>
        <p:spPr>
          <a:xfrm>
            <a:off x="465828" y="897147"/>
            <a:ext cx="107312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smtClean="0">
                <a:solidFill>
                  <a:srgbClr val="7030A0"/>
                </a:solidFill>
              </a:rPr>
              <a:t>Saw tooth energy shifts in the detectors, examples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smtClean="0">
                <a:solidFill>
                  <a:srgbClr val="7030A0"/>
                </a:solidFill>
              </a:rPr>
              <a:t>Algorithm for disentangling of SR and of the coherent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smtClean="0">
                <a:solidFill>
                  <a:srgbClr val="7030A0"/>
                </a:solidFill>
              </a:rPr>
              <a:t>MC simulation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smtClean="0">
                <a:solidFill>
                  <a:srgbClr val="7030A0"/>
                </a:solidFill>
              </a:rPr>
              <a:t>Boosts measurement statistics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smtClean="0">
                <a:solidFill>
                  <a:srgbClr val="7030A0"/>
                </a:solidFill>
              </a:rPr>
              <a:t>Discussion and conclusion</a:t>
            </a:r>
            <a:endParaRPr lang="ru-RU" sz="2400">
              <a:solidFill>
                <a:srgbClr val="7030A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706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4346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600" smtClean="0"/>
              <a:t>Boosts responses to the RD-energy changes </a:t>
            </a:r>
            <a:endParaRPr lang="ru-RU" sz="3600"/>
          </a:p>
        </p:txBody>
      </p:sp>
      <p:sp>
        <p:nvSpPr>
          <p:cNvPr id="3" name="TextBox 2"/>
          <p:cNvSpPr txBox="1"/>
          <p:nvPr/>
        </p:nvSpPr>
        <p:spPr>
          <a:xfrm>
            <a:off x="241540" y="914400"/>
            <a:ext cx="1142999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7030A0"/>
                </a:solidFill>
              </a:rPr>
              <a:t>By making such measurements, we can determine the energy shifts due to the </a:t>
            </a:r>
            <a:r>
              <a:rPr lang="en-US" sz="2400" smtClean="0">
                <a:solidFill>
                  <a:srgbClr val="7030A0"/>
                </a:solidFill>
              </a:rPr>
              <a:t>saw tooth.</a:t>
            </a:r>
          </a:p>
          <a:p>
            <a:endParaRPr lang="en-US" sz="2400">
              <a:solidFill>
                <a:srgbClr val="7030A0"/>
              </a:solidFill>
            </a:endParaRPr>
          </a:p>
          <a:p>
            <a:r>
              <a:rPr lang="en-US" sz="2400" smtClean="0">
                <a:solidFill>
                  <a:srgbClr val="7030A0"/>
                </a:solidFill>
              </a:rPr>
              <a:t>We have done MC simulation with a toy collider model. We assume head on collision when calculate the c.m. energy. </a:t>
            </a:r>
          </a:p>
          <a:p>
            <a:endParaRPr lang="en-US" sz="2400">
              <a:solidFill>
                <a:srgbClr val="7030A0"/>
              </a:solidFill>
            </a:endParaRPr>
          </a:p>
          <a:p>
            <a:r>
              <a:rPr lang="en-US" sz="2400" smtClean="0">
                <a:solidFill>
                  <a:srgbClr val="7030A0"/>
                </a:solidFill>
              </a:rPr>
              <a:t>We introduced SR loss and the coherent losses which are proportional to a beam current. In principle, another power law degree can be used to approximate the current dependence of that shift.</a:t>
            </a:r>
          </a:p>
          <a:p>
            <a:endParaRPr lang="en-US" sz="2400">
              <a:solidFill>
                <a:srgbClr val="7030A0"/>
              </a:solidFill>
            </a:endParaRPr>
          </a:p>
          <a:p>
            <a:r>
              <a:rPr lang="en-US" sz="2400" smtClean="0">
                <a:solidFill>
                  <a:srgbClr val="7030A0"/>
                </a:solidFill>
              </a:rPr>
              <a:t>We developed a simple algorithm for calculation of saw tooth energy shifts relative to the RD-energies in the collision point. </a:t>
            </a:r>
            <a:endParaRPr lang="ru-RU" sz="2400" smtClean="0">
              <a:solidFill>
                <a:srgbClr val="7030A0"/>
              </a:solidFill>
            </a:endParaRPr>
          </a:p>
          <a:p>
            <a:endParaRPr lang="ru-RU" sz="2400">
              <a:solidFill>
                <a:srgbClr val="7030A0"/>
              </a:solidFill>
            </a:endParaRPr>
          </a:p>
          <a:p>
            <a:r>
              <a:rPr lang="en-US" sz="2400">
                <a:solidFill>
                  <a:srgbClr val="7030A0"/>
                </a:solidFill>
              </a:rPr>
              <a:t>It is based on a successful parametrization of the description of energy loss - a power law for both types of losses.</a:t>
            </a:r>
            <a:endParaRPr lang="ru-RU" sz="2400">
              <a:solidFill>
                <a:srgbClr val="7030A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61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47445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smtClean="0"/>
              <a:t>Orbit curvatures and coherent loss rates – an example with 4 arcs/ring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12" y="580573"/>
            <a:ext cx="5645991" cy="36855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118" y="580573"/>
            <a:ext cx="5240405" cy="36118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71656" y="4233114"/>
                <a:ext cx="11648687" cy="2119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smtClean="0"/>
                  <a:t>Almost arbitrary distribution of 4 arcs curvatures and coherent loss rates to break the symmetry.</a:t>
                </a:r>
              </a:p>
              <a:p>
                <a:r>
                  <a:rPr lang="en-US" sz="2000" smtClean="0"/>
                  <a:t>Energy </a:t>
                </a:r>
                <a:r>
                  <a:rPr lang="en-US" sz="2000" smtClean="0"/>
                  <a:t>evolution equations</a:t>
                </a:r>
                <a:r>
                  <a:rPr lang="en-US" sz="2400" smtClean="0"/>
                  <a:t>: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𝑒𝑙</m:t>
                            </m:r>
                          </m:sub>
                        </m:sSub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𝑑𝑠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𝑐𝑜h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</a:rPr>
                      <m:t>·</m:t>
                    </m:r>
                    <m:sSubSup>
                      <m:sSub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𝑒𝑙</m:t>
                        </m:r>
                      </m:sub>
                      <m:sup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b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𝑒𝑙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𝑒𝑙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smtClean="0"/>
                  <a:t>       </a:t>
                </a:r>
              </a:p>
              <a:p>
                <a:r>
                  <a:rPr lang="en-US" sz="2000" smtClean="0"/>
                  <a:t> 			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𝑝𝑜𝑠</m:t>
                            </m:r>
                          </m:sub>
                        </m:sSub>
                      </m:num>
                      <m:den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𝑑𝑠</m:t>
                        </m:r>
                      </m:den>
                    </m:f>
                    <m:r>
                      <a:rPr lang="ru-RU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𝑐𝑜h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𝑝𝑜𝑠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</a:rPr>
                      <m:t>·</m:t>
                    </m:r>
                    <m:sSubSup>
                      <m:sSub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𝑝𝑜𝑠</m:t>
                        </m:r>
                      </m:sub>
                      <m:sup>
                        <m:r>
                          <a:rPr lang="ru-RU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sup>
                    </m:sSubSup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𝑔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𝑝𝑜𝑠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4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ru-RU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𝑝𝑜𝑠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  <m:r>
                                  <a:rPr lang="ru-RU" sz="24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sz="2400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000" smtClean="0"/>
                  <a:t> </a:t>
                </a:r>
                <a:endParaRPr lang="en-US" sz="2000" smtClean="0"/>
              </a:p>
              <a:p>
                <a:r>
                  <a:rPr lang="en-US" sz="2000" smtClean="0"/>
                  <a:t>Integrated with high precision (~1e-12) using Wolfram </a:t>
                </a:r>
                <a:r>
                  <a:rPr lang="en-US" sz="2000" i="1" smtClean="0"/>
                  <a:t>Mathematica 12.0.</a:t>
                </a:r>
                <a:endParaRPr lang="ru-RU" sz="2000" i="1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656" y="4233114"/>
                <a:ext cx="11648687" cy="2119939"/>
              </a:xfrm>
              <a:prstGeom prst="rect">
                <a:avLst/>
              </a:prstGeom>
              <a:blipFill rotWithShape="0">
                <a:blip r:embed="rId4"/>
                <a:stretch>
                  <a:fillRect l="-576" t="-1437" b="-40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0376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201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800" smtClean="0"/>
              <a:t>Beam energies and c.m. energy along a circumference starting from the RF-azimuth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087" y="787533"/>
            <a:ext cx="5968351" cy="36291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89625" y="4485736"/>
                <a:ext cx="11592466" cy="17849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smtClean="0"/>
                  <a:t>RD-energy definition: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𝑅𝐷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nary>
                      <m:nary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 panose="02040503050406030204" pitchFamily="18" charset="0"/>
                          </a:rPr>
                          <m:t>α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nary>
                          <m:nary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4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m:rPr>
                                <m:sty m:val="p"/>
                              </m:rPr>
                              <a:rPr lang="el-GR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Π</m:t>
                            </m:r>
                          </m:sup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  <m:f>
                              <m:f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i="1">
                                    <a:latin typeface="Cambria Math" panose="02040503050406030204" pitchFamily="18" charset="0"/>
                                  </a:rPr>
                                  <m:t>𝑑𝑠</m:t>
                                </m:r>
                              </m:num>
                              <m:den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den>
                            </m:f>
                            <m:r>
                              <a:rPr lang="en-US" sz="240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nary>
                      </m:e>
                    </m:nary>
                  </m:oMath>
                </a14:m>
                <a:r>
                  <a:rPr lang="en-US" sz="2400" smtClean="0"/>
                  <a:t>        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≈3∙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</m:oMath>
                </a14:m>
                <a:endParaRPr lang="en-US" sz="2400" smtClean="0"/>
              </a:p>
              <a:p>
                <a:endParaRPr lang="en-US" sz="2400"/>
              </a:p>
              <a:p>
                <a:r>
                  <a:rPr lang="en-US" sz="2400" smtClean="0"/>
                  <a:t>After this we know all what we want to know: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40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𝑅𝐷</m:t>
                        </m:r>
                      </m:sub>
                    </m:sSub>
                  </m:oMath>
                </a14:m>
                <a:r>
                  <a:rPr lang="en-US" sz="2400" smtClean="0"/>
                  <a:t> for any initial  beam energy and any beam current. We select </a:t>
                </a:r>
                <a:r>
                  <a:rPr lang="en-US" sz="2400" i="1" smtClean="0"/>
                  <a:t>s</a:t>
                </a:r>
                <a:r>
                  <a:rPr lang="en-US" sz="2400" smtClean="0"/>
                  <a:t>=23000 </a:t>
                </a:r>
                <a:r>
                  <a:rPr lang="en-US" sz="2400" smtClean="0"/>
                  <a:t>m </a:t>
                </a:r>
                <a:r>
                  <a:rPr lang="en-US" sz="2400" smtClean="0"/>
                  <a:t>for</a:t>
                </a:r>
                <a:r>
                  <a:rPr lang="en-US" sz="2400" smtClean="0"/>
                  <a:t> </a:t>
                </a:r>
                <a:r>
                  <a:rPr lang="en-US" sz="2400" smtClean="0"/>
                  <a:t>a detector azimuth.</a:t>
                </a:r>
                <a:endParaRPr lang="ru-RU" sz="240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625" y="4485736"/>
                <a:ext cx="11592466" cy="1784912"/>
              </a:xfrm>
              <a:prstGeom prst="rect">
                <a:avLst/>
              </a:prstGeom>
              <a:blipFill rotWithShape="0">
                <a:blip r:embed="rId3"/>
                <a:stretch>
                  <a:fillRect l="-841" r="-1209" b="-68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Прямая со стрелкой 9"/>
          <p:cNvCxnSpPr/>
          <p:nvPr/>
        </p:nvCxnSpPr>
        <p:spPr>
          <a:xfrm flipH="1" flipV="1">
            <a:off x="9704717" y="3735238"/>
            <a:ext cx="207035" cy="862647"/>
          </a:xfrm>
          <a:prstGeom prst="straightConnector1">
            <a:avLst/>
          </a:prstGeom>
          <a:ln w="222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9" y="787533"/>
            <a:ext cx="5789425" cy="3629192"/>
          </a:xfrm>
          <a:prstGeom prst="rect">
            <a:avLst/>
          </a:prstGeom>
        </p:spPr>
      </p:pic>
      <p:cxnSp>
        <p:nvCxnSpPr>
          <p:cNvPr id="9" name="Прямая со стрелкой 8"/>
          <p:cNvCxnSpPr/>
          <p:nvPr/>
        </p:nvCxnSpPr>
        <p:spPr>
          <a:xfrm flipV="1">
            <a:off x="10065639" y="1224951"/>
            <a:ext cx="1718044" cy="3381566"/>
          </a:xfrm>
          <a:prstGeom prst="straightConnector1">
            <a:avLst/>
          </a:prstGeom>
          <a:ln w="222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014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201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2800" smtClean="0"/>
              <a:t>Ceeded beam currents and beam energies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29" y="646982"/>
            <a:ext cx="4547968" cy="44650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831" y="646982"/>
            <a:ext cx="6962709" cy="45547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5429" y="5328521"/>
            <a:ext cx="11833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Asymmetry in beam currents restricted by +-15%.  Uniform/random energy distribution +-2%. </a:t>
            </a:r>
            <a:endParaRPr lang="ru-RU" sz="240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697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307"/>
            <a:ext cx="12192000" cy="52973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smtClean="0"/>
              <a:t>Algorithm for disentangling of SR and coherent losses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02210" y="1688703"/>
                <a:ext cx="4707635" cy="9521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ru-RU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sSup>
                              <m:sSupPr>
                                <m:ctrlPr>
                                  <a:rPr lang="ru-RU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d>
                                  <m:dPr>
                                    <m:ctrlPr>
                                      <a:rPr lang="ru-RU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ru-RU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sSup>
                              <m:sSupPr>
                                <m:ctrlPr>
                                  <a:rPr lang="ru-RU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sz="24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·</m:t>
                                </m:r>
                                <m:d>
                                  <m:dPr>
                                    <m:ctrlPr>
                                      <a:rPr lang="ru-RU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ru-RU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sup>
                            </m:sSup>
                          </m:e>
                        </m:mr>
                        <m:mr>
                          <m:e>
                            <m:sSub>
                              <m:sSubPr>
                                <m:ctrlPr>
                                  <a:rPr lang="ru-RU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sub>
                            </m:sSub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2+</m:t>
                            </m:r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·</m:t>
                            </m:r>
                            <m:sSup>
                              <m:sSupPr>
                                <m:ctrlPr>
                                  <a:rPr lang="ru-RU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ru-RU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ru-RU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p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  <m: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ru-RU" sz="2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·</m:t>
                            </m:r>
                            <m:sSup>
                              <m:sSupPr>
                                <m:ctrlPr>
                                  <a:rPr lang="ru-RU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ru-RU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  <m:r>
                                      <a:rPr lang="ru-RU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sup>
                            </m:sSup>
                          </m:e>
                        </m:mr>
                      </m:m>
                    </m:oMath>
                  </m:oMathPara>
                </a14:m>
                <a:endParaRPr lang="ru-RU" sz="240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10" y="1688703"/>
                <a:ext cx="4707635" cy="95218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02210" y="761282"/>
                <a:ext cx="11490099" cy="859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smtClean="0">
                    <a:solidFill>
                      <a:srgbClr val="7030A0"/>
                    </a:solidFill>
                  </a:rPr>
                  <a:t>Two beam Energies in a detector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2400" b="1" smtClean="0">
                    <a:solidFill>
                      <a:srgbClr val="7030A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sz="2400" smtClean="0">
                    <a:solidFill>
                      <a:srgbClr val="7030A0"/>
                    </a:solidFill>
                  </a:rPr>
                  <a:t> depend on beam currents </a:t>
                </a:r>
                <a:r>
                  <a:rPr lang="en-US" sz="2400" b="1" i="1" smtClean="0">
                    <a:solidFill>
                      <a:srgbClr val="7030A0"/>
                    </a:solidFill>
                  </a:rPr>
                  <a:t>I</a:t>
                </a:r>
                <a:r>
                  <a:rPr lang="en-US" sz="2400" b="1" smtClean="0">
                    <a:solidFill>
                      <a:srgbClr val="7030A0"/>
                    </a:solidFill>
                  </a:rPr>
                  <a:t>1</a:t>
                </a:r>
                <a:r>
                  <a:rPr lang="en-US" sz="2400" b="1">
                    <a:solidFill>
                      <a:srgbClr val="7030A0"/>
                    </a:solidFill>
                  </a:rPr>
                  <a:t>, </a:t>
                </a:r>
                <a:r>
                  <a:rPr lang="en-US" sz="2400" b="1" i="1">
                    <a:solidFill>
                      <a:srgbClr val="7030A0"/>
                    </a:solidFill>
                  </a:rPr>
                  <a:t>I</a:t>
                </a:r>
                <a:r>
                  <a:rPr lang="en-US" sz="2400" b="1">
                    <a:solidFill>
                      <a:srgbClr val="7030A0"/>
                    </a:solidFill>
                  </a:rPr>
                  <a:t>2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(coherent losses) and on SR losses. These dependences can be parametrized via simple power law:</a:t>
                </a:r>
                <a:endParaRPr lang="ru-RU" sz="240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10" y="761282"/>
                <a:ext cx="11490099" cy="859531"/>
              </a:xfrm>
              <a:prstGeom prst="rect">
                <a:avLst/>
              </a:prstGeom>
              <a:blipFill rotWithShape="0">
                <a:blip r:embed="rId3"/>
                <a:stretch>
                  <a:fillRect l="-849" t="-4965" b="-156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302209" y="2876743"/>
                <a:ext cx="11490099" cy="35250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smtClean="0">
                    <a:solidFill>
                      <a:srgbClr val="7030A0"/>
                    </a:solidFill>
                  </a:rPr>
                  <a:t>In our MC simulation we chose </a:t>
                </a:r>
                <a:r>
                  <a:rPr lang="el-GR" sz="2400" smtClean="0">
                    <a:solidFill>
                      <a:srgbClr val="7030A0"/>
                    </a:solidFill>
                  </a:rPr>
                  <a:t>α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=1,  </a:t>
                </a:r>
                <a:r>
                  <a:rPr lang="el-GR" sz="2400" smtClean="0">
                    <a:solidFill>
                      <a:srgbClr val="7030A0"/>
                    </a:solidFill>
                  </a:rPr>
                  <a:t>β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=4.  Power law index </a:t>
                </a:r>
                <a:r>
                  <a:rPr lang="el-GR" sz="2400">
                    <a:solidFill>
                      <a:srgbClr val="7030A0"/>
                    </a:solidFill>
                  </a:rPr>
                  <a:t>α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 can be measured/fitted by interpolation of the closed orbit shift dependence on the current in high dispersion places near RF straight section </a:t>
                </a:r>
                <a:r>
                  <a:rPr lang="en-US" sz="2400" smtClean="0">
                    <a:solidFill>
                      <a:srgbClr val="00B050"/>
                    </a:solidFill>
                  </a:rPr>
                  <a:t>(Jorg’s remark </a:t>
                </a:r>
                <a:r>
                  <a:rPr lang="en-US" sz="2400" smtClean="0">
                    <a:solidFill>
                      <a:srgbClr val="00B050"/>
                    </a:solidFill>
                  </a:rPr>
                  <a:t>at august 2022 </a:t>
                </a:r>
                <a:r>
                  <a:rPr lang="en-US" sz="2400" smtClean="0">
                    <a:solidFill>
                      <a:srgbClr val="00B050"/>
                    </a:solidFill>
                  </a:rPr>
                  <a:t>EPOL meeting)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.</a:t>
                </a:r>
                <a:endParaRPr lang="en-US" sz="2400"/>
              </a:p>
              <a:p>
                <a:endParaRPr lang="en-US" sz="2400" smtClean="0"/>
              </a:p>
              <a:p>
                <a:r>
                  <a:rPr lang="en-US" sz="2400" smtClean="0"/>
                  <a:t>Energy boost: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ru-RU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ru-RU" sz="24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2+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</m:oMath>
                </a14:m>
                <a:endParaRPr lang="en-US" sz="2400" smtClean="0"/>
              </a:p>
              <a:p>
                <a:r>
                  <a:rPr lang="en-US" sz="2400" smtClean="0"/>
                  <a:t>N equations: </a:t>
                </a:r>
                <a:r>
                  <a:rPr lang="en-US" sz="2400" i="1" smtClean="0"/>
                  <a:t>n</a:t>
                </a:r>
                <a:r>
                  <a:rPr lang="en-US" sz="2400" smtClean="0"/>
                  <a:t>=1, 2, …, </a:t>
                </a:r>
                <a:r>
                  <a:rPr lang="en-US" sz="2400" i="1" smtClean="0"/>
                  <a:t>N</a:t>
                </a:r>
                <a:r>
                  <a:rPr lang="en-US" sz="2400" smtClean="0"/>
                  <a:t>  with known </a:t>
                </a:r>
                <a:r>
                  <a:rPr lang="en-US" sz="2400" i="1" smtClean="0"/>
                  <a:t>E</a:t>
                </a:r>
                <a:r>
                  <a:rPr lang="en-US" sz="2400" smtClean="0"/>
                  <a:t>1, </a:t>
                </a:r>
                <a:r>
                  <a:rPr lang="en-US" sz="2400" i="1" smtClean="0"/>
                  <a:t>E</a:t>
                </a:r>
                <a:r>
                  <a:rPr lang="en-US" sz="2400" smtClean="0"/>
                  <a:t>2; </a:t>
                </a:r>
                <a:r>
                  <a:rPr lang="en-US" sz="2400" i="1" smtClean="0"/>
                  <a:t>I</a:t>
                </a:r>
                <a:r>
                  <a:rPr lang="en-US" sz="2400" smtClean="0"/>
                  <a:t>1, </a:t>
                </a:r>
                <a:r>
                  <a:rPr lang="en-US" sz="2400" i="1" smtClean="0"/>
                  <a:t>I</a:t>
                </a:r>
                <a:r>
                  <a:rPr lang="en-US" sz="2400" smtClean="0"/>
                  <a:t>2; </a:t>
                </a:r>
                <a:r>
                  <a:rPr lang="el-GR" sz="2400" smtClean="0"/>
                  <a:t>α</a:t>
                </a:r>
                <a:r>
                  <a:rPr lang="en-US" sz="2400" smtClean="0"/>
                  <a:t>, </a:t>
                </a:r>
                <a:r>
                  <a:rPr lang="el-GR" sz="2400" smtClean="0"/>
                  <a:t>β</a:t>
                </a:r>
                <a:r>
                  <a:rPr lang="en-US" sz="2400" smtClean="0"/>
                  <a:t>; and  with unknown </a:t>
                </a:r>
                <a:r>
                  <a:rPr lang="en-US" sz="2400" smtClean="0"/>
                  <a:t>linear </a:t>
                </a:r>
                <a:endParaRPr lang="en-US" sz="2400" smtClean="0"/>
              </a:p>
              <a:p>
                <a:r>
                  <a:rPr lang="en-US" sz="2400" smtClean="0"/>
                  <a:t>fit coefficients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US" sz="2400" smtClean="0"/>
                  <a:t>,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smtClean="0"/>
                  <a:t>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US" sz="2400" smtClean="0"/>
                  <a:t>,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2 </m:t>
                    </m:r>
                  </m:oMath>
                </a14:m>
                <a:r>
                  <a:rPr lang="en-US" sz="2400" i="1" smtClean="0"/>
                  <a:t>. </a:t>
                </a:r>
                <a:r>
                  <a:rPr lang="en-US" sz="2400" smtClean="0"/>
                  <a:t>The reconstructed c.m. energy is a sum of beams energy:</a:t>
                </a:r>
                <a:endParaRPr lang="en-US" sz="2400" i="1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𝑐𝑚</m:t>
                          </m:r>
                        </m:sub>
                      </m:sSub>
                      <m:sSub>
                        <m:sSubPr>
                          <m:ctrlPr>
                            <a:rPr lang="ru-RU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2+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  <m: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ru-RU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ru-RU" sz="24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sup>
                      </m:sSup>
                    </m:oMath>
                  </m:oMathPara>
                </a14:m>
                <a:endParaRPr lang="en-US" sz="2400" i="1" smtClean="0"/>
              </a:p>
              <a:p>
                <a:endParaRPr lang="en-US" sz="2400" smtClean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09" y="2876743"/>
                <a:ext cx="11490099" cy="3525068"/>
              </a:xfrm>
              <a:prstGeom prst="rect">
                <a:avLst/>
              </a:prstGeom>
              <a:blipFill rotWithShape="0">
                <a:blip r:embed="rId4"/>
                <a:stretch>
                  <a:fillRect l="-849" t="-13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021883" y="1657014"/>
                <a:ext cx="679628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smtClean="0">
                    <a:solidFill>
                      <a:srgbClr val="7030A0"/>
                    </a:solidFill>
                  </a:rPr>
                  <a:t>- where </a:t>
                </a:r>
                <a:r>
                  <a:rPr lang="en-US" sz="2400" b="1" i="1">
                    <a:solidFill>
                      <a:srgbClr val="7030A0"/>
                    </a:solidFill>
                  </a:rPr>
                  <a:t>E</a:t>
                </a:r>
                <a:r>
                  <a:rPr lang="en-US" sz="2400" b="1">
                    <a:solidFill>
                      <a:srgbClr val="7030A0"/>
                    </a:solidFill>
                  </a:rPr>
                  <a:t>1, </a:t>
                </a:r>
                <a:r>
                  <a:rPr lang="en-US" sz="2400" b="1" i="1">
                    <a:solidFill>
                      <a:srgbClr val="7030A0"/>
                    </a:solidFill>
                  </a:rPr>
                  <a:t>E</a:t>
                </a:r>
                <a:r>
                  <a:rPr lang="en-US" sz="2400" b="1">
                    <a:solidFill>
                      <a:srgbClr val="7030A0"/>
                    </a:solidFill>
                  </a:rPr>
                  <a:t>2 </a:t>
                </a:r>
                <a:r>
                  <a:rPr lang="en-US" sz="2400">
                    <a:solidFill>
                      <a:srgbClr val="7030A0"/>
                    </a:solidFill>
                  </a:rPr>
                  <a:t>- RD-energies; </a:t>
                </a:r>
                <a:r>
                  <a:rPr lang="en-US" sz="2400" b="1" i="1">
                    <a:solidFill>
                      <a:srgbClr val="7030A0"/>
                    </a:solidFill>
                  </a:rPr>
                  <a:t>I</a:t>
                </a:r>
                <a:r>
                  <a:rPr lang="en-US" sz="2400" b="1">
                    <a:solidFill>
                      <a:srgbClr val="7030A0"/>
                    </a:solidFill>
                  </a:rPr>
                  <a:t>1, </a:t>
                </a:r>
                <a:r>
                  <a:rPr lang="en-US" sz="2400" b="1" i="1">
                    <a:solidFill>
                      <a:srgbClr val="7030A0"/>
                    </a:solidFill>
                  </a:rPr>
                  <a:t>I</a:t>
                </a:r>
                <a:r>
                  <a:rPr lang="en-US" sz="2400" b="1">
                    <a:solidFill>
                      <a:srgbClr val="7030A0"/>
                    </a:solidFill>
                  </a:rPr>
                  <a:t>2 </a:t>
                </a:r>
                <a:r>
                  <a:rPr lang="en-US" sz="2400">
                    <a:solidFill>
                      <a:srgbClr val="7030A0"/>
                    </a:solidFill>
                  </a:rPr>
                  <a:t>– beam currents;  </a:t>
                </a:r>
                <a:r>
                  <a:rPr lang="el-GR" sz="2400">
                    <a:solidFill>
                      <a:srgbClr val="7030A0"/>
                    </a:solidFill>
                  </a:rPr>
                  <a:t>α</a:t>
                </a:r>
                <a:r>
                  <a:rPr lang="en-US" sz="2400">
                    <a:solidFill>
                      <a:srgbClr val="7030A0"/>
                    </a:solidFill>
                  </a:rPr>
                  <a:t>, </a:t>
                </a:r>
                <a:r>
                  <a:rPr lang="el-GR" sz="2400">
                    <a:solidFill>
                      <a:srgbClr val="7030A0"/>
                    </a:solidFill>
                  </a:rPr>
                  <a:t>β</a:t>
                </a:r>
                <a:r>
                  <a:rPr lang="en-US" sz="2400">
                    <a:solidFill>
                      <a:srgbClr val="7030A0"/>
                    </a:solidFill>
                  </a:rPr>
                  <a:t>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– the coherent and the </a:t>
                </a:r>
                <a:r>
                  <a:rPr lang="en-US" sz="2400">
                    <a:solidFill>
                      <a:srgbClr val="7030A0"/>
                    </a:solidFill>
                  </a:rPr>
                  <a:t>SR power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law degrees </a:t>
                </a:r>
                <a:endParaRPr lang="en-US" sz="2400">
                  <a:solidFill>
                    <a:srgbClr val="7030A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ru-RU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ru-RU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>
                    <a:solidFill>
                      <a:srgbClr val="7030A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>
                    <a:solidFill>
                      <a:srgbClr val="7030A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ru-RU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ru-RU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b="1">
                    <a:solidFill>
                      <a:srgbClr val="7030A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>
                    <a:solidFill>
                      <a:srgbClr val="7030A0"/>
                    </a:solidFill>
                  </a:rPr>
                  <a:t>–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unknown fit </a:t>
                </a:r>
                <a:r>
                  <a:rPr lang="en-US" sz="2400">
                    <a:solidFill>
                      <a:srgbClr val="7030A0"/>
                    </a:solidFill>
                  </a:rPr>
                  <a:t>coefficients.  </a:t>
                </a:r>
                <a:r>
                  <a:rPr lang="en-US" sz="2400" smtClean="0">
                    <a:solidFill>
                      <a:srgbClr val="7030A0"/>
                    </a:solidFill>
                  </a:rPr>
                  <a:t> </a:t>
                </a:r>
                <a:endParaRPr lang="ru-RU" sz="2400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883" y="1657014"/>
                <a:ext cx="6796288" cy="1200329"/>
              </a:xfrm>
              <a:prstGeom prst="rect">
                <a:avLst/>
              </a:prstGeom>
              <a:blipFill rotWithShape="0">
                <a:blip r:embed="rId5"/>
                <a:stretch>
                  <a:fillRect l="-1435" t="-4061" r="-628" b="-10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92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307"/>
            <a:ext cx="12192000" cy="68148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mtClean="0"/>
              <a:t>Solving a system of equations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138023" y="2123331"/>
                <a:ext cx="11490099" cy="42343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smtClean="0"/>
                  <a:t>We play with a system of </a:t>
                </a:r>
                <a:r>
                  <a:rPr lang="en-US" sz="2400" i="1" smtClean="0"/>
                  <a:t>N</a:t>
                </a:r>
                <a:r>
                  <a:rPr lang="en-US" sz="2400" smtClean="0"/>
                  <a:t>=10÷500 equations and apply a least square fit to find the unknown coefficients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US" sz="240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2 </m:t>
                    </m:r>
                  </m:oMath>
                </a14:m>
                <a:r>
                  <a:rPr lang="en-US" sz="240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US" sz="240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2 </m:t>
                    </m:r>
                  </m:oMath>
                </a14:m>
                <a:r>
                  <a:rPr lang="en-US" sz="2400" smtClean="0"/>
                  <a:t>.</a:t>
                </a:r>
              </a:p>
              <a:p>
                <a:endParaRPr lang="en-US" sz="2400" smtClean="0"/>
              </a:p>
              <a:p>
                <a:r>
                  <a:rPr lang="en-US" sz="2400" smtClean="0"/>
                  <a:t>Without any input errors a shift of reconstructed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</m:oMath>
                </a14:m>
                <a:r>
                  <a:rPr lang="en-US" sz="2400" smtClean="0"/>
                  <a:t> from its true value is below </a:t>
                </a:r>
                <a:r>
                  <a:rPr lang="en-US" sz="2400" smtClean="0">
                    <a:solidFill>
                      <a:srgbClr val="FF0000"/>
                    </a:solidFill>
                  </a:rPr>
                  <a:t>1 keV</a:t>
                </a:r>
                <a:r>
                  <a:rPr lang="en-US" sz="2400" smtClean="0"/>
                  <a:t>. Also we have found the optimal fit for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400" smtClean="0">
                    <a:solidFill>
                      <a:srgbClr val="FF0000"/>
                    </a:solidFill>
                  </a:rPr>
                  <a:t>=3.9993</a:t>
                </a:r>
                <a:r>
                  <a:rPr lang="en-US" sz="2400" smtClean="0"/>
                  <a:t>, which slightly differs from the naively expected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400"/>
                  <a:t>= </a:t>
                </a:r>
                <a:r>
                  <a:rPr lang="en-US" sz="2400" smtClean="0"/>
                  <a:t>4. But difference of two versions is very small.</a:t>
                </a:r>
              </a:p>
              <a:p>
                <a:endParaRPr lang="en-US" sz="2400"/>
              </a:p>
              <a:p>
                <a:r>
                  <a:rPr lang="en-US" sz="2400"/>
                  <a:t>Then, after we </a:t>
                </a:r>
                <a:r>
                  <a:rPr lang="en-US" sz="2400"/>
                  <a:t>introduced </a:t>
                </a:r>
                <a:r>
                  <a:rPr lang="en-US" sz="2400" smtClean="0"/>
                  <a:t>fluctuations </a:t>
                </a:r>
                <a:r>
                  <a:rPr lang="en-US" sz="2400"/>
                  <a:t>in the “measured” </a:t>
                </a:r>
                <a:r>
                  <a:rPr lang="en-US" sz="2400"/>
                  <a:t>boost </a:t>
                </a:r>
                <a:r>
                  <a:rPr lang="en-US" sz="2400" smtClean="0"/>
                  <a:t>values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𝑏𝑜𝑜𝑠𝑡</m:t>
                        </m:r>
                      </m:sub>
                    </m:sSub>
                  </m:oMath>
                </a14:m>
                <a:r>
                  <a:rPr lang="en-US" sz="2400" smtClean="0"/>
                  <a:t>, some </a:t>
                </a:r>
                <a:r>
                  <a:rPr lang="en-US" sz="2400"/>
                  <a:t>errors in the reconstructed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</m:oMath>
                </a14:m>
                <a:r>
                  <a:rPr lang="en-US" sz="2400" smtClean="0"/>
                  <a:t> appears, and its sigma is proportional to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 sz="2400" i="1"/>
                              <m:t>N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smtClean="0"/>
                  <a:t> :  </a:t>
                </a:r>
              </a:p>
              <a:p>
                <a:r>
                  <a:rPr lang="en-US" sz="2400" smtClean="0"/>
                  <a:t>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  <m:r>
                      <a:rPr lang="en-US" sz="24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f>
                      <m:fPr>
                        <m:type m:val="lin"/>
                        <m:ctrlPr>
                          <a:rPr lang="en-US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7.5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𝑏𝑜𝑜𝑠𝑡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 sz="2400" i="1">
                                <a:solidFill>
                                  <a:srgbClr val="FF0000"/>
                                </a:solidFill>
                              </a:rPr>
                              <m:t>N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400" smtClean="0"/>
                  <a:t>    , where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/>
                      <m:t>N</m:t>
                    </m:r>
                  </m:oMath>
                </a14:m>
                <a:r>
                  <a:rPr lang="en-US" sz="2400" smtClean="0"/>
                  <a:t> – is a number of equations/samples</a:t>
                </a:r>
              </a:p>
              <a:p>
                <a:r>
                  <a:rPr lang="en-US" sz="2400" smtClean="0"/>
                  <a:t>What is important, is that: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smtClean="0"/>
                  <a:t>=0.  No any systematic shift observed!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23" y="2123331"/>
                <a:ext cx="11490099" cy="4234364"/>
              </a:xfrm>
              <a:prstGeom prst="rect">
                <a:avLst/>
              </a:prstGeom>
              <a:blipFill rotWithShape="0">
                <a:blip r:embed="rId2"/>
                <a:stretch>
                  <a:fillRect l="-849" t="-1151" r="-477" b="-23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38023" y="1594518"/>
                <a:ext cx="11159722" cy="516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𝑎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r>
                      <a:rPr lang="ru-RU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ru-RU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𝐸</m:t>
                    </m:r>
                    <m:r>
                      <m:rPr>
                        <m:nor/>
                      </m:rPr>
                      <a:rPr lang="en-US" sz="2400"/>
                      <m:t>1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𝑏𝑜𝑜𝑠𝑡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2−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400" smtClean="0"/>
                  <a:t>1</a:t>
                </a:r>
                <a:endParaRPr lang="ru-RU" sz="240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23" y="1594518"/>
                <a:ext cx="11159722" cy="516039"/>
              </a:xfrm>
              <a:prstGeom prst="rect">
                <a:avLst/>
              </a:prstGeom>
              <a:blipFill rotWithShape="0">
                <a:blip r:embed="rId3"/>
                <a:stretch>
                  <a:fillRect t="-3571" b="-226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38023" y="677180"/>
                <a:ext cx="10644996" cy="859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smtClean="0"/>
                  <a:t>Boost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ru-RU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/>
                  <a:t>  </a:t>
                </a:r>
                <a:r>
                  <a:rPr lang="en-US" sz="2400" smtClean="0"/>
                  <a:t>will be measured by muon pairs </a:t>
                </a:r>
                <a:r>
                  <a:rPr lang="en-US" sz="2400" smtClean="0">
                    <a:solidFill>
                      <a:srgbClr val="00B050"/>
                    </a:solidFill>
                  </a:rPr>
                  <a:t>(Patric Janot talk at EPOL-2022)</a:t>
                </a:r>
                <a:r>
                  <a:rPr lang="en-US" sz="2400" smtClean="0"/>
                  <a:t>.  RD-energies </a:t>
                </a:r>
                <a:r>
                  <a:rPr lang="en-US" sz="2400" i="1"/>
                  <a:t>E</a:t>
                </a:r>
                <a:r>
                  <a:rPr lang="en-US" sz="2400"/>
                  <a:t>1, </a:t>
                </a:r>
                <a:r>
                  <a:rPr lang="en-US" sz="2400" i="1" smtClean="0"/>
                  <a:t>E</a:t>
                </a:r>
                <a:r>
                  <a:rPr lang="en-US" sz="2400" smtClean="0"/>
                  <a:t>2 also will be </a:t>
                </a:r>
                <a:r>
                  <a:rPr lang="en-US" sz="2400"/>
                  <a:t>measured for each set of currents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ru-RU" sz="2400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/>
                  <a:t>,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400" smtClean="0"/>
                  <a:t> .</a:t>
                </a:r>
                <a:endParaRPr lang="ru-RU" sz="240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023" y="677180"/>
                <a:ext cx="10644996" cy="859531"/>
              </a:xfrm>
              <a:prstGeom prst="rect">
                <a:avLst/>
              </a:prstGeom>
              <a:blipFill rotWithShape="0">
                <a:blip r:embed="rId4"/>
                <a:stretch>
                  <a:fillRect l="-916" t="-4965" b="-156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01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306"/>
            <a:ext cx="12192000" cy="4787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US" sz="3200" smtClean="0"/>
              <a:t>Muon pairs statistics</a:t>
            </a:r>
            <a:endParaRPr lang="en-US" sz="3200" smtClean="0"/>
          </a:p>
        </p:txBody>
      </p:sp>
      <p:sp>
        <p:nvSpPr>
          <p:cNvPr id="4" name="TextBox 3"/>
          <p:cNvSpPr txBox="1"/>
          <p:nvPr/>
        </p:nvSpPr>
        <p:spPr>
          <a:xfrm>
            <a:off x="83388" y="556410"/>
            <a:ext cx="11924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7030A0"/>
                </a:solidFill>
              </a:rPr>
              <a:t>“Precision Electroweak Measurements on the Z </a:t>
            </a:r>
            <a:r>
              <a:rPr lang="en-US">
                <a:solidFill>
                  <a:srgbClr val="7030A0"/>
                </a:solidFill>
              </a:rPr>
              <a:t>Resonance</a:t>
            </a:r>
            <a:r>
              <a:rPr lang="en-US">
                <a:solidFill>
                  <a:srgbClr val="7030A0"/>
                </a:solidFill>
              </a:rPr>
              <a:t>”, CERN-PH-EP/2005-041 SLAC-R-774 hep-ex/0509008 </a:t>
            </a:r>
            <a:r>
              <a:rPr lang="en-US">
                <a:solidFill>
                  <a:srgbClr val="7030A0"/>
                </a:solidFill>
              </a:rPr>
              <a:t>7 </a:t>
            </a:r>
            <a:r>
              <a:rPr lang="en-US" smtClean="0">
                <a:solidFill>
                  <a:srgbClr val="7030A0"/>
                </a:solidFill>
              </a:rPr>
              <a:t>Sept. 2005. </a:t>
            </a:r>
            <a:endParaRPr lang="ru-RU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33" y="1007698"/>
            <a:ext cx="6873836" cy="44580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504981" y="1007698"/>
                <a:ext cx="4502988" cy="4550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den>
                      </m:f>
                      <m:r>
                        <a:rPr lang="ru-RU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0.56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US" sz="2000" b="0" i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unc>
                            <m:func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[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nb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US" sz="2000" b="0" smtClean="0"/>
              </a:p>
              <a:p>
                <a:endParaRPr lang="en-US" sz="200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ru-RU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𝜇𝜇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1.5    [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nb</m:t>
                    </m:r>
                    <m:r>
                      <a:rPr lang="en-US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000" smtClean="0"/>
                  <a:t>  </a:t>
                </a:r>
              </a:p>
              <a:p>
                <a:endParaRPr lang="en-US" sz="2000"/>
              </a:p>
              <a:p>
                <a:r>
                  <a:rPr lang="en-US" sz="2000" smtClean="0"/>
                  <a:t>1500 </a:t>
                </a:r>
                <a:r>
                  <a:rPr lang="el-GR" sz="2000" smtClean="0"/>
                  <a:t>μμ</a:t>
                </a:r>
                <a:r>
                  <a:rPr lang="en-US" sz="2000" smtClean="0"/>
                  <a:t>-pairs/s at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2000" i="1" smtClean="0">
                        <a:latin typeface="Cambria Math" panose="02040503050406030204" pitchFamily="18" charset="0"/>
                      </a:rPr>
                      <m:t>=1∙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</m:t>
                        </m:r>
                      </m:sup>
                    </m:sSup>
                  </m:oMath>
                </a14:m>
                <a:r>
                  <a:rPr lang="en-US" sz="2000" smtClean="0"/>
                  <a:t>  </a:t>
                </a:r>
              </a:p>
              <a:p>
                <a:endParaRPr lang="en-US" sz="200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den>
                          </m:f>
                        </m:e>
                      </m:func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       </m:t>
                      </m:r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  <m:func>
                                <m:func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den>
                          </m:f>
                        </m:e>
                      </m:func>
                    </m:oMath>
                  </m:oMathPara>
                </a14:m>
                <a:endParaRPr lang="en-US" sz="2000" smtClean="0"/>
              </a:p>
              <a:p>
                <a:endParaRPr lang="en-US" sz="200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</m:oMath>
                  </m:oMathPara>
                </a14:m>
                <a:endParaRPr lang="en-US" sz="2000" smtClean="0"/>
              </a:p>
              <a:p>
                <a:r>
                  <a:rPr lang="en-US" sz="2000" smtClean="0"/>
                  <a:t>But: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  <m:func>
                      <m:func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US" sz="2000" smtClean="0"/>
                  <a:t> 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smtClean="0"/>
                  <a:t>    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num>
                      <m:den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sz="2000" smtClean="0"/>
                  <a:t> </a:t>
                </a:r>
              </a:p>
              <a:p>
                <a:r>
                  <a:rPr lang="en-US" sz="2000" smtClean="0"/>
                  <a:t>where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smtClean="0"/>
                  <a:t>  </a:t>
                </a:r>
                <a:r>
                  <a:rPr lang="en-US" sz="2000" smtClean="0"/>
                  <a:t>- coordinate resolution of DC with a radius r.</a:t>
                </a:r>
                <a:endParaRPr lang="ru-RU" sz="200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4981" y="1007698"/>
                <a:ext cx="4502988" cy="4550926"/>
              </a:xfrm>
              <a:prstGeom prst="rect">
                <a:avLst/>
              </a:prstGeom>
              <a:blipFill rotWithShape="0">
                <a:blip r:embed="rId3"/>
                <a:stretch>
                  <a:fillRect l="-1353" b="-13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13216" y="5547740"/>
                <a:ext cx="11965567" cy="1091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smtClean="0"/>
                  <a:t>Let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US" sz="2000" smtClean="0"/>
                  <a:t>=30 mkm,  r=3 m,  then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00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sz="2000" smtClean="0"/>
                  <a:t> for each mu-mu event!   According to our MC simulation the relative error in </a:t>
                </a:r>
                <a:r>
                  <a:rPr lang="en-US" sz="200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sub>
                    </m:sSub>
                  </m:oMath>
                </a14:m>
                <a:r>
                  <a:rPr lang="en-US" sz="2000" smtClean="0"/>
                  <a:t> drops down as: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ru-RU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type m:val="lin"/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7.5</m:t>
                            </m:r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∙∆</m:t>
                            </m:r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rad>
                          </m:den>
                        </m:f>
                      </m:den>
                    </m:f>
                  </m:oMath>
                </a14:m>
                <a:r>
                  <a:rPr lang="en-US" sz="2000" smtClean="0"/>
                  <a:t>  </a:t>
                </a:r>
                <a:r>
                  <a:rPr lang="en-US" sz="2000" smtClean="0"/>
                  <a:t>and for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ru-RU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sub>
                        </m:sSub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−7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smtClean="0"/>
                  <a:t> </a:t>
                </a:r>
                <a:r>
                  <a:rPr lang="en-US" sz="2000" smtClean="0"/>
                  <a:t> need detect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&gt;0.5∙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2000" smtClean="0"/>
                  <a:t> </a:t>
                </a:r>
                <a:r>
                  <a:rPr lang="en-US" sz="2000" smtClean="0"/>
                  <a:t>pairs. With so large number of events the beam energy spread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2000" smtClean="0"/>
                  <a:t> effectively vanishes down to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rad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</m:t>
                        </m:r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smtClean="0"/>
                  <a:t>.</a:t>
                </a:r>
                <a:endParaRPr lang="ru-RU" sz="200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216" y="5547740"/>
                <a:ext cx="11965567" cy="1091517"/>
              </a:xfrm>
              <a:prstGeom prst="rect">
                <a:avLst/>
              </a:prstGeom>
              <a:blipFill rotWithShape="0">
                <a:blip r:embed="rId4"/>
                <a:stretch>
                  <a:fillRect l="-561" t="-11732" b="-636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Koop, saw tooth energy shifts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988B-5917-4562-BFD6-DD83D80E408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1750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2827</TotalTime>
  <Words>522</Words>
  <Application>Microsoft Office PowerPoint</Application>
  <PresentationFormat>Широкоэкранный</PresentationFormat>
  <Paragraphs>89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Тема Office</vt:lpstr>
      <vt:lpstr>Saw tooth energy shifts determination using RD and boosts measurements  Ivan Koop and Alexei Otboev, BINP, Novosibirsk, Russia</vt:lpstr>
      <vt:lpstr>Outline</vt:lpstr>
      <vt:lpstr>Boosts responses to the RD-energy changes </vt:lpstr>
      <vt:lpstr>Orbit curvatures and coherent loss rates – an example with 4 arcs/ring</vt:lpstr>
      <vt:lpstr>Beam energies and c.m. energy along a circumference starting from the RF-azimuth</vt:lpstr>
      <vt:lpstr>Ceeded beam currents and beam energies</vt:lpstr>
      <vt:lpstr>Algorithm for disentangling of SR and coherent losses</vt:lpstr>
      <vt:lpstr>Solving a system of equations</vt:lpstr>
      <vt:lpstr>Muon pairs statistics</vt:lpstr>
      <vt:lpstr>Conclusion</vt:lpstr>
    </vt:vector>
  </TitlesOfParts>
  <Company>BINP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Saw tooth energy shifts and center of mass energy determination using RD and boosts measurements</dc:title>
  <dc:creator>Ivan</dc:creator>
  <cp:lastModifiedBy>Ivan</cp:lastModifiedBy>
  <cp:revision>94</cp:revision>
  <dcterms:created xsi:type="dcterms:W3CDTF">2022-10-18T04:44:14Z</dcterms:created>
  <dcterms:modified xsi:type="dcterms:W3CDTF">2022-10-27T10:46:01Z</dcterms:modified>
</cp:coreProperties>
</file>