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0"/>
  </p:notesMasterIdLst>
  <p:sldIdLst>
    <p:sldId id="256" r:id="rId2"/>
    <p:sldId id="257" r:id="rId3"/>
    <p:sldId id="282" r:id="rId4"/>
    <p:sldId id="413" r:id="rId5"/>
    <p:sldId id="414" r:id="rId6"/>
    <p:sldId id="259" r:id="rId7"/>
    <p:sldId id="412" r:id="rId8"/>
    <p:sldId id="260" r:id="rId9"/>
    <p:sldId id="261" r:id="rId10"/>
    <p:sldId id="415" r:id="rId11"/>
    <p:sldId id="290" r:id="rId12"/>
    <p:sldId id="267" r:id="rId13"/>
    <p:sldId id="268" r:id="rId14"/>
    <p:sldId id="264" r:id="rId15"/>
    <p:sldId id="403" r:id="rId16"/>
    <p:sldId id="269" r:id="rId17"/>
    <p:sldId id="272" r:id="rId18"/>
    <p:sldId id="407" r:id="rId19"/>
    <p:sldId id="270" r:id="rId20"/>
    <p:sldId id="404" r:id="rId21"/>
    <p:sldId id="273" r:id="rId22"/>
    <p:sldId id="453" r:id="rId23"/>
    <p:sldId id="406" r:id="rId24"/>
    <p:sldId id="405" r:id="rId25"/>
    <p:sldId id="416" r:id="rId26"/>
    <p:sldId id="417" r:id="rId27"/>
    <p:sldId id="408" r:id="rId28"/>
    <p:sldId id="271" r:id="rId29"/>
    <p:sldId id="455" r:id="rId30"/>
    <p:sldId id="324" r:id="rId31"/>
    <p:sldId id="325" r:id="rId32"/>
    <p:sldId id="446" r:id="rId33"/>
    <p:sldId id="418" r:id="rId34"/>
    <p:sldId id="285" r:id="rId35"/>
    <p:sldId id="411" r:id="rId36"/>
    <p:sldId id="452" r:id="rId37"/>
    <p:sldId id="454" r:id="rId38"/>
    <p:sldId id="410"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9E9E1"/>
    <a:srgbClr val="ECEEE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4948"/>
    <p:restoredTop sz="95782"/>
  </p:normalViewPr>
  <p:slideViewPr>
    <p:cSldViewPr snapToGrid="0" snapToObjects="1">
      <p:cViewPr varScale="1">
        <p:scale>
          <a:sx n="105" d="100"/>
          <a:sy n="105" d="100"/>
        </p:scale>
        <p:origin x="208" y="448"/>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98D1752-7F41-C544-A6B1-9767E7015D16}" type="datetimeFigureOut">
              <a:rPr lang="en-GB" smtClean="0"/>
              <a:t>29/11/2022</a:t>
            </a:fld>
            <a:endParaRPr lang="en-GB"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2AF300C-DFEE-C04C-888E-779A562FA6FF}" type="slidenum">
              <a:rPr lang="en-GB" smtClean="0"/>
              <a:t>‹#›</a:t>
            </a:fld>
            <a:endParaRPr lang="en-GB" dirty="0"/>
          </a:p>
        </p:txBody>
      </p:sp>
    </p:spTree>
    <p:extLst>
      <p:ext uri="{BB962C8B-B14F-4D97-AF65-F5344CB8AC3E}">
        <p14:creationId xmlns:p14="http://schemas.microsoft.com/office/powerpoint/2010/main" val="31808786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projects.tampabay.com/projects/2020/investigations/police-pasco-sheriff-targeted/intelligence-led-policing/" TargetMode="External"/><Relationship Id="rId2" Type="http://schemas.openxmlformats.org/officeDocument/2006/relationships/slide" Target="../slides/slide20.xml"/><Relationship Id="rId1" Type="http://schemas.openxmlformats.org/officeDocument/2006/relationships/notesMaster" Target="../notesMasters/notesMaster1.xml"/><Relationship Id="rId4" Type="http://schemas.openxmlformats.org/officeDocument/2006/relationships/hyperlink" Target="https://www.technologyreview.com/2020/12/21/1015303/stanford-vaccine-algorithm/"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thinglogix.com/agnostic-technology/"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www.linkedin.com/pulse/call-ethical-leadership-technology-business-paul-daugherty/"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https://www.harebrain.co/books</a:t>
            </a:r>
          </a:p>
        </p:txBody>
      </p:sp>
      <p:sp>
        <p:nvSpPr>
          <p:cNvPr id="4" name="Slide Number Placeholder 3"/>
          <p:cNvSpPr>
            <a:spLocks noGrp="1"/>
          </p:cNvSpPr>
          <p:nvPr>
            <p:ph type="sldNum" sz="quarter" idx="5"/>
          </p:nvPr>
        </p:nvSpPr>
        <p:spPr/>
        <p:txBody>
          <a:bodyPr/>
          <a:lstStyle/>
          <a:p>
            <a:fld id="{42AF300C-DFEE-C04C-888E-779A562FA6FF}" type="slidenum">
              <a:rPr lang="en-GB" smtClean="0"/>
              <a:t>3</a:t>
            </a:fld>
            <a:endParaRPr lang="en-GB" dirty="0"/>
          </a:p>
        </p:txBody>
      </p:sp>
    </p:spTree>
    <p:extLst>
      <p:ext uri="{BB962C8B-B14F-4D97-AF65-F5344CB8AC3E}">
        <p14:creationId xmlns:p14="http://schemas.microsoft.com/office/powerpoint/2010/main" val="7033294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https://www.vogue.com/article/safiya-noble</a:t>
            </a:r>
          </a:p>
          <a:p>
            <a:r>
              <a:rPr lang="en-GB" sz="1200" dirty="0">
                <a:solidFill>
                  <a:srgbClr val="000000"/>
                </a:solidFill>
              </a:rPr>
              <a:t>In the </a:t>
            </a:r>
            <a:r>
              <a:rPr lang="en-GB" sz="1200" b="0" i="0" u="none" strike="noStrike" dirty="0">
                <a:solidFill>
                  <a:srgbClr val="000000"/>
                </a:solidFill>
                <a:effectLst/>
              </a:rPr>
              <a:t>past, Noble writes, Google’s photo application automatically tagged African Americans as apes and animals, and Google Maps searches for the N-word directed users to the White House during the Obama presidency.</a:t>
            </a:r>
          </a:p>
          <a:p>
            <a:endParaRPr lang="en-GB" sz="1200" dirty="0">
              <a:solidFill>
                <a:srgbClr val="000000"/>
              </a:solidFill>
            </a:endParaRPr>
          </a:p>
          <a:p>
            <a:r>
              <a:rPr lang="en-GB" sz="1200" b="0" i="0" u="none" strike="noStrike" dirty="0">
                <a:solidFill>
                  <a:srgbClr val="000000"/>
                </a:solidFill>
                <a:effectLst/>
              </a:rPr>
              <a:t>Florida’s Pasco Country sheriff’s office buying what Noble calls </a:t>
            </a:r>
            <a:r>
              <a:rPr lang="en-GB" sz="1200" b="0" i="0" dirty="0">
                <a:solidFill>
                  <a:srgbClr val="000000"/>
                </a:solidFill>
                <a:effectLst/>
                <a:hlinkClick r:id="rId3"/>
              </a:rPr>
              <a:t>“snake oil software”</a:t>
            </a:r>
            <a:r>
              <a:rPr lang="en-GB" sz="1200" b="0" i="0" u="none" strike="noStrike" dirty="0">
                <a:solidFill>
                  <a:srgbClr val="000000"/>
                </a:solidFill>
                <a:effectLst/>
              </a:rPr>
              <a:t> intended to predict who would commit crime in the community, then harassing families and children based on its results, or ​​the </a:t>
            </a:r>
            <a:r>
              <a:rPr lang="en-GB" sz="1200" b="0" i="0" dirty="0">
                <a:solidFill>
                  <a:srgbClr val="000000"/>
                </a:solidFill>
                <a:effectLst/>
                <a:hlinkClick r:id="rId4"/>
              </a:rPr>
              <a:t>algorithm employed by Stanford University’s hospital</a:t>
            </a:r>
            <a:r>
              <a:rPr lang="en-GB" sz="1200" b="0" i="0" u="none" strike="noStrike" dirty="0">
                <a:solidFill>
                  <a:srgbClr val="000000"/>
                </a:solidFill>
                <a:effectLst/>
              </a:rPr>
              <a:t> to guide its COVID-19 vaccine distribution that left out frontline workers.</a:t>
            </a:r>
            <a:endParaRPr lang="en-GB" sz="1200" dirty="0"/>
          </a:p>
          <a:p>
            <a:endParaRPr lang="en-GB" dirty="0"/>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u="none" strike="noStrike" dirty="0">
                <a:solidFill>
                  <a:srgbClr val="000000"/>
                </a:solidFill>
                <a:effectLst/>
                <a:latin typeface="GaramondPremierPro"/>
              </a:rPr>
              <a:t> racism and sexism are baked into algorithms, from H.R. software that screens out women and candidates of color for jobs to Facebook’s advertising platform, which allegedly enabled landlords to exclude women, people with disabilities, people of color, and other underrepresented communities</a:t>
            </a:r>
          </a:p>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20</a:t>
            </a:fld>
            <a:endParaRPr lang="en-GB" dirty="0"/>
          </a:p>
        </p:txBody>
      </p:sp>
    </p:spTree>
    <p:extLst>
      <p:ext uri="{BB962C8B-B14F-4D97-AF65-F5344CB8AC3E}">
        <p14:creationId xmlns:p14="http://schemas.microsoft.com/office/powerpoint/2010/main" val="5438086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2AF300C-DFEE-C04C-888E-779A562FA6FF}" type="slidenum">
              <a:rPr lang="en-GB" smtClean="0"/>
              <a:t>23</a:t>
            </a:fld>
            <a:endParaRPr lang="en-GB"/>
          </a:p>
        </p:txBody>
      </p:sp>
    </p:spTree>
    <p:extLst>
      <p:ext uri="{BB962C8B-B14F-4D97-AF65-F5344CB8AC3E}">
        <p14:creationId xmlns:p14="http://schemas.microsoft.com/office/powerpoint/2010/main" val="1173941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https://www.harebrain.co/books</a:t>
            </a:r>
          </a:p>
        </p:txBody>
      </p:sp>
      <p:sp>
        <p:nvSpPr>
          <p:cNvPr id="4" name="Slide Number Placeholder 3"/>
          <p:cNvSpPr>
            <a:spLocks noGrp="1"/>
          </p:cNvSpPr>
          <p:nvPr>
            <p:ph type="sldNum" sz="quarter" idx="5"/>
          </p:nvPr>
        </p:nvSpPr>
        <p:spPr/>
        <p:txBody>
          <a:bodyPr/>
          <a:lstStyle/>
          <a:p>
            <a:fld id="{42AF300C-DFEE-C04C-888E-779A562FA6FF}" type="slidenum">
              <a:rPr lang="en-GB" smtClean="0"/>
              <a:t>25</a:t>
            </a:fld>
            <a:endParaRPr lang="en-GB" dirty="0"/>
          </a:p>
        </p:txBody>
      </p:sp>
    </p:spTree>
    <p:extLst>
      <p:ext uri="{BB962C8B-B14F-4D97-AF65-F5344CB8AC3E}">
        <p14:creationId xmlns:p14="http://schemas.microsoft.com/office/powerpoint/2010/main" val="24537212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30000"/>
              </a:lnSpc>
              <a:spcAft>
                <a:spcPts val="600"/>
              </a:spcAft>
            </a:pPr>
            <a:r>
              <a:rPr lang="en-GB" sz="1200" b="1" dirty="0">
                <a:solidFill>
                  <a:srgbClr val="C00000"/>
                </a:solidFill>
              </a:rPr>
              <a:t>https://www.bbc.co.uk/news/technology-62877930?xtor=AL-72-%5Bpartner%5D-%5Bbbc.news.twitter%5D-%5Bheadline%5D-%5Bnews%5D-%5Bbizdev%5D-%5Bisapi%5D&amp;at_custom2=twitter&amp;at_custom3=%40BBCTech&amp;at_custom1=%5Bpost+type%5D&amp;at_campaign=64&amp;at_medium=custom7&amp;at_custom4=E297DB26-56B6-11ED-9DAF-6AEB4744363C</a:t>
            </a:r>
          </a:p>
          <a:p>
            <a:pPr algn="l">
              <a:lnSpc>
                <a:spcPct val="130000"/>
              </a:lnSpc>
              <a:spcAft>
                <a:spcPts val="600"/>
              </a:spcAft>
            </a:pPr>
            <a:endParaRPr lang="en-GB" sz="1200" b="1" dirty="0">
              <a:solidFill>
                <a:srgbClr val="C00000"/>
              </a:solidFill>
            </a:endParaRPr>
          </a:p>
          <a:p>
            <a:pPr algn="l">
              <a:lnSpc>
                <a:spcPct val="130000"/>
              </a:lnSpc>
              <a:spcAft>
                <a:spcPts val="600"/>
              </a:spcAft>
            </a:pPr>
            <a:r>
              <a:rPr lang="en-GB" sz="1200" b="1" dirty="0">
                <a:solidFill>
                  <a:srgbClr val="C00000"/>
                </a:solidFill>
              </a:rPr>
              <a:t>Annoying:  </a:t>
            </a:r>
            <a:r>
              <a:rPr lang="en-GB" sz="1200" dirty="0">
                <a:solidFill>
                  <a:schemeClr val="tx1">
                    <a:lumMod val="65000"/>
                    <a:lumOff val="35000"/>
                  </a:schemeClr>
                </a:solidFill>
              </a:rPr>
              <a:t>supposedly gender-neutral products tha</a:t>
            </a:r>
            <a:r>
              <a:rPr lang="en-GB" sz="1200" dirty="0">
                <a:solidFill>
                  <a:schemeClr val="bg1">
                    <a:lumMod val="50000"/>
                  </a:schemeClr>
                </a:solidFill>
              </a:rPr>
              <a:t>t </a:t>
            </a:r>
            <a:r>
              <a:rPr lang="en-GB" sz="1200" dirty="0">
                <a:solidFill>
                  <a:srgbClr val="C00000"/>
                </a:solidFill>
              </a:rPr>
              <a:t>ignore the difference in average male and female hand sizes</a:t>
            </a:r>
            <a:r>
              <a:rPr lang="en-GB" sz="1200" dirty="0">
                <a:solidFill>
                  <a:schemeClr val="bg1">
                    <a:lumMod val="50000"/>
                  </a:schemeClr>
                </a:solidFill>
              </a:rPr>
              <a:t> </a:t>
            </a:r>
            <a:r>
              <a:rPr lang="en-GB" sz="1200" dirty="0">
                <a:solidFill>
                  <a:schemeClr val="tx1">
                    <a:lumMod val="65000"/>
                    <a:lumOff val="35000"/>
                  </a:schemeClr>
                </a:solidFill>
              </a:rPr>
              <a:t>(e.g. smart phones) and voice and speech recognition technologies that function worse – or not at all – on women’s voices, which </a:t>
            </a:r>
            <a:r>
              <a:rPr lang="en-GB" sz="1200" dirty="0">
                <a:solidFill>
                  <a:srgbClr val="C00000"/>
                </a:solidFill>
              </a:rPr>
              <a:t>reduces the effectiveness of voice assistants</a:t>
            </a:r>
            <a:r>
              <a:rPr lang="en-GB" sz="1200" dirty="0">
                <a:solidFill>
                  <a:schemeClr val="bg1">
                    <a:lumMod val="50000"/>
                  </a:schemeClr>
                </a:solidFill>
              </a:rPr>
              <a:t>. </a:t>
            </a:r>
          </a:p>
          <a:p>
            <a:pPr algn="l">
              <a:lnSpc>
                <a:spcPct val="130000"/>
              </a:lnSpc>
              <a:spcAft>
                <a:spcPts val="600"/>
              </a:spcAft>
            </a:pPr>
            <a:r>
              <a:rPr lang="en-GB" sz="1200" b="1" dirty="0">
                <a:solidFill>
                  <a:srgbClr val="C00000"/>
                </a:solidFill>
              </a:rPr>
              <a:t>Life-threatening: </a:t>
            </a:r>
            <a:r>
              <a:rPr lang="en-GB" sz="1200" dirty="0">
                <a:solidFill>
                  <a:srgbClr val="C00000"/>
                </a:solidFill>
              </a:rPr>
              <a:t>Voice recognition software in cars </a:t>
            </a:r>
            <a:r>
              <a:rPr lang="en-GB" sz="1200" dirty="0">
                <a:solidFill>
                  <a:schemeClr val="tx1">
                    <a:lumMod val="65000"/>
                    <a:lumOff val="35000"/>
                  </a:schemeClr>
                </a:solidFill>
              </a:rPr>
              <a:t>is meant to make driving safer, but it </a:t>
            </a:r>
            <a:r>
              <a:rPr lang="en-GB" sz="1200" dirty="0">
                <a:solidFill>
                  <a:srgbClr val="C00000"/>
                </a:solidFill>
              </a:rPr>
              <a:t>doesn’t work as well for women’s voices</a:t>
            </a:r>
            <a:r>
              <a:rPr lang="en-GB" sz="1200" dirty="0">
                <a:solidFill>
                  <a:schemeClr val="bg1">
                    <a:lumMod val="50000"/>
                  </a:schemeClr>
                </a:solidFill>
              </a:rPr>
              <a:t>, </a:t>
            </a:r>
            <a:r>
              <a:rPr lang="en-GB" sz="1200" dirty="0">
                <a:solidFill>
                  <a:schemeClr val="tx1">
                    <a:lumMod val="65000"/>
                    <a:lumOff val="35000"/>
                  </a:schemeClr>
                </a:solidFill>
              </a:rPr>
              <a:t>which is a problem with the technology, not with women’s voices, a point we might think does not need making except that Tom Schalk, the vice president of voice technology system supplier ATX, said that </a:t>
            </a:r>
            <a:r>
              <a:rPr lang="en-GB" sz="1200" dirty="0">
                <a:solidFill>
                  <a:srgbClr val="C00000"/>
                </a:solidFill>
              </a:rPr>
              <a:t>women “need lengthy training” to use his company’s tool</a:t>
            </a:r>
            <a:r>
              <a:rPr lang="en-GB" sz="1200" dirty="0">
                <a:solidFill>
                  <a:schemeClr val="bg1">
                    <a:lumMod val="50000"/>
                  </a:schemeClr>
                </a:solidFill>
              </a:rPr>
              <a:t>. </a:t>
            </a:r>
            <a:r>
              <a:rPr lang="en-GB" sz="1200" dirty="0">
                <a:solidFill>
                  <a:schemeClr val="tx1">
                    <a:lumMod val="65000"/>
                    <a:lumOff val="35000"/>
                  </a:schemeClr>
                </a:solidFill>
              </a:rPr>
              <a:t>Similarly, </a:t>
            </a:r>
            <a:r>
              <a:rPr lang="en-GB" sz="1200" dirty="0">
                <a:solidFill>
                  <a:srgbClr val="C00000"/>
                </a:solidFill>
              </a:rPr>
              <a:t>speech recognition software used by attending emergency physicians has higher error rates for women than men</a:t>
            </a:r>
            <a:r>
              <a:rPr lang="en-GB" sz="1200" dirty="0">
                <a:solidFill>
                  <a:schemeClr val="bg1">
                    <a:lumMod val="50000"/>
                  </a:schemeClr>
                </a:solidFill>
              </a:rPr>
              <a:t>, </a:t>
            </a:r>
            <a:r>
              <a:rPr lang="en-GB" sz="1200" dirty="0">
                <a:solidFill>
                  <a:schemeClr val="tx1">
                    <a:lumMod val="65000"/>
                    <a:lumOff val="35000"/>
                  </a:schemeClr>
                </a:solidFill>
              </a:rPr>
              <a:t>which endangers the lives of everyone in their care</a:t>
            </a:r>
            <a:r>
              <a:rPr lang="en-GB" sz="1200" dirty="0">
                <a:solidFill>
                  <a:schemeClr val="bg1">
                    <a:lumMod val="50000"/>
                  </a:schemeClr>
                </a:solidFill>
              </a:rPr>
              <a:t>. </a:t>
            </a:r>
          </a:p>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27</a:t>
            </a:fld>
            <a:endParaRPr lang="en-GB" dirty="0"/>
          </a:p>
        </p:txBody>
      </p:sp>
    </p:spTree>
    <p:extLst>
      <p:ext uri="{BB962C8B-B14F-4D97-AF65-F5344CB8AC3E}">
        <p14:creationId xmlns:p14="http://schemas.microsoft.com/office/powerpoint/2010/main" val="294626697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30000"/>
              </a:lnSpc>
              <a:spcAft>
                <a:spcPts val="600"/>
              </a:spcAft>
            </a:pPr>
            <a:r>
              <a:rPr lang="en-GB" sz="1200" b="1" dirty="0">
                <a:solidFill>
                  <a:srgbClr val="C00000"/>
                </a:solidFill>
              </a:rPr>
              <a:t>https://www.bbc.co.uk/news/technology-62877930?xtor=AL-72-%5Bpartner%5D-%5Bbbc.news.twitter%5D-%5Bheadline%5D-%5Bnews%5D-%5Bbizdev%5D-%5Bisapi%5D&amp;at_custom2=twitter&amp;at_custom3=%40BBCTech&amp;at_custom1=%5Bpost+type%5D&amp;at_campaign=64&amp;at_medium=custom7&amp;at_custom4=E297DB26-56B6-11ED-9DAF-6AEB4744363C</a:t>
            </a:r>
          </a:p>
          <a:p>
            <a:pPr algn="l">
              <a:lnSpc>
                <a:spcPct val="130000"/>
              </a:lnSpc>
              <a:spcAft>
                <a:spcPts val="600"/>
              </a:spcAft>
            </a:pPr>
            <a:endParaRPr lang="en-GB" sz="1200" b="1" dirty="0">
              <a:solidFill>
                <a:srgbClr val="C00000"/>
              </a:solidFill>
            </a:endParaRPr>
          </a:p>
          <a:p>
            <a:pPr algn="l">
              <a:lnSpc>
                <a:spcPct val="130000"/>
              </a:lnSpc>
              <a:spcAft>
                <a:spcPts val="600"/>
              </a:spcAft>
            </a:pPr>
            <a:r>
              <a:rPr lang="en-GB" sz="1200" b="1" dirty="0">
                <a:solidFill>
                  <a:srgbClr val="C00000"/>
                </a:solidFill>
              </a:rPr>
              <a:t>Annoying:  </a:t>
            </a:r>
            <a:r>
              <a:rPr lang="en-GB" sz="1200" dirty="0">
                <a:solidFill>
                  <a:schemeClr val="tx1">
                    <a:lumMod val="65000"/>
                    <a:lumOff val="35000"/>
                  </a:schemeClr>
                </a:solidFill>
              </a:rPr>
              <a:t>supposedly gender-neutral products tha</a:t>
            </a:r>
            <a:r>
              <a:rPr lang="en-GB" sz="1200" dirty="0">
                <a:solidFill>
                  <a:schemeClr val="bg1">
                    <a:lumMod val="50000"/>
                  </a:schemeClr>
                </a:solidFill>
              </a:rPr>
              <a:t>t </a:t>
            </a:r>
            <a:r>
              <a:rPr lang="en-GB" sz="1200" dirty="0">
                <a:solidFill>
                  <a:srgbClr val="C00000"/>
                </a:solidFill>
              </a:rPr>
              <a:t>ignore the difference in average male and female hand sizes</a:t>
            </a:r>
            <a:r>
              <a:rPr lang="en-GB" sz="1200" dirty="0">
                <a:solidFill>
                  <a:schemeClr val="bg1">
                    <a:lumMod val="50000"/>
                  </a:schemeClr>
                </a:solidFill>
              </a:rPr>
              <a:t> </a:t>
            </a:r>
            <a:r>
              <a:rPr lang="en-GB" sz="1200" dirty="0">
                <a:solidFill>
                  <a:schemeClr val="tx1">
                    <a:lumMod val="65000"/>
                    <a:lumOff val="35000"/>
                  </a:schemeClr>
                </a:solidFill>
              </a:rPr>
              <a:t>(e.g. smart phones) and voice and speech recognition technologies that function worse – or not at all – on women’s voices, which </a:t>
            </a:r>
            <a:r>
              <a:rPr lang="en-GB" sz="1200" dirty="0">
                <a:solidFill>
                  <a:srgbClr val="C00000"/>
                </a:solidFill>
              </a:rPr>
              <a:t>reduces the effectiveness of voice assistants</a:t>
            </a:r>
            <a:r>
              <a:rPr lang="en-GB" sz="1200" dirty="0">
                <a:solidFill>
                  <a:schemeClr val="bg1">
                    <a:lumMod val="50000"/>
                  </a:schemeClr>
                </a:solidFill>
              </a:rPr>
              <a:t>. </a:t>
            </a:r>
          </a:p>
          <a:p>
            <a:pPr algn="l">
              <a:lnSpc>
                <a:spcPct val="130000"/>
              </a:lnSpc>
              <a:spcAft>
                <a:spcPts val="600"/>
              </a:spcAft>
            </a:pPr>
            <a:r>
              <a:rPr lang="en-GB" sz="1200" b="1" dirty="0">
                <a:solidFill>
                  <a:srgbClr val="C00000"/>
                </a:solidFill>
              </a:rPr>
              <a:t>Life-threatening: </a:t>
            </a:r>
            <a:r>
              <a:rPr lang="en-GB" sz="1200" dirty="0">
                <a:solidFill>
                  <a:srgbClr val="C00000"/>
                </a:solidFill>
              </a:rPr>
              <a:t>Voice recognition software in cars </a:t>
            </a:r>
            <a:r>
              <a:rPr lang="en-GB" sz="1200" dirty="0">
                <a:solidFill>
                  <a:schemeClr val="tx1">
                    <a:lumMod val="65000"/>
                    <a:lumOff val="35000"/>
                  </a:schemeClr>
                </a:solidFill>
              </a:rPr>
              <a:t>is meant to make driving safer, but it </a:t>
            </a:r>
            <a:r>
              <a:rPr lang="en-GB" sz="1200" dirty="0">
                <a:solidFill>
                  <a:srgbClr val="C00000"/>
                </a:solidFill>
              </a:rPr>
              <a:t>doesn’t work as well for women’s voices</a:t>
            </a:r>
            <a:r>
              <a:rPr lang="en-GB" sz="1200" dirty="0">
                <a:solidFill>
                  <a:schemeClr val="bg1">
                    <a:lumMod val="50000"/>
                  </a:schemeClr>
                </a:solidFill>
              </a:rPr>
              <a:t>, </a:t>
            </a:r>
            <a:r>
              <a:rPr lang="en-GB" sz="1200" dirty="0">
                <a:solidFill>
                  <a:schemeClr val="tx1">
                    <a:lumMod val="65000"/>
                    <a:lumOff val="35000"/>
                  </a:schemeClr>
                </a:solidFill>
              </a:rPr>
              <a:t>which is a problem with the technology, not with women’s voices, a point we might think does not need making except that Tom Schalk, the vice president of voice technology system supplier ATX, said that </a:t>
            </a:r>
            <a:r>
              <a:rPr lang="en-GB" sz="1200" dirty="0">
                <a:solidFill>
                  <a:srgbClr val="C00000"/>
                </a:solidFill>
              </a:rPr>
              <a:t>women “need lengthy training” to use his company’s tool</a:t>
            </a:r>
            <a:r>
              <a:rPr lang="en-GB" sz="1200" dirty="0">
                <a:solidFill>
                  <a:schemeClr val="bg1">
                    <a:lumMod val="50000"/>
                  </a:schemeClr>
                </a:solidFill>
              </a:rPr>
              <a:t>. </a:t>
            </a:r>
            <a:r>
              <a:rPr lang="en-GB" sz="1200" dirty="0">
                <a:solidFill>
                  <a:schemeClr val="tx1">
                    <a:lumMod val="65000"/>
                    <a:lumOff val="35000"/>
                  </a:schemeClr>
                </a:solidFill>
              </a:rPr>
              <a:t>Similarly, </a:t>
            </a:r>
            <a:r>
              <a:rPr lang="en-GB" sz="1200" dirty="0">
                <a:solidFill>
                  <a:srgbClr val="C00000"/>
                </a:solidFill>
              </a:rPr>
              <a:t>speech recognition software used by attending emergency physicians has higher error rates for women than men</a:t>
            </a:r>
            <a:r>
              <a:rPr lang="en-GB" sz="1200" dirty="0">
                <a:solidFill>
                  <a:schemeClr val="bg1">
                    <a:lumMod val="50000"/>
                  </a:schemeClr>
                </a:solidFill>
              </a:rPr>
              <a:t>, </a:t>
            </a:r>
            <a:r>
              <a:rPr lang="en-GB" sz="1200" dirty="0">
                <a:solidFill>
                  <a:schemeClr val="tx1">
                    <a:lumMod val="65000"/>
                    <a:lumOff val="35000"/>
                  </a:schemeClr>
                </a:solidFill>
              </a:rPr>
              <a:t>which endangers the lives of everyone in their care</a:t>
            </a:r>
            <a:r>
              <a:rPr lang="en-GB" sz="1200" dirty="0">
                <a:solidFill>
                  <a:schemeClr val="bg1">
                    <a:lumMod val="50000"/>
                  </a:schemeClr>
                </a:solidFill>
              </a:rPr>
              <a:t>. </a:t>
            </a:r>
          </a:p>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28</a:t>
            </a:fld>
            <a:endParaRPr lang="en-GB" dirty="0"/>
          </a:p>
        </p:txBody>
      </p:sp>
    </p:spTree>
    <p:extLst>
      <p:ext uri="{BB962C8B-B14F-4D97-AF65-F5344CB8AC3E}">
        <p14:creationId xmlns:p14="http://schemas.microsoft.com/office/powerpoint/2010/main" val="17427654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D0DF6460-1CE5-0B46-B2D2-910E6DBF1BE8}" type="slidenum">
              <a:rPr lang="en-US" smtClean="0"/>
              <a:t>30</a:t>
            </a:fld>
            <a:endParaRPr lang="en-US" dirty="0"/>
          </a:p>
        </p:txBody>
      </p:sp>
    </p:spTree>
    <p:extLst>
      <p:ext uri="{BB962C8B-B14F-4D97-AF65-F5344CB8AC3E}">
        <p14:creationId xmlns:p14="http://schemas.microsoft.com/office/powerpoint/2010/main" val="229216700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Technology is creating new ways to access our biometrics…and creating new forms of biometric data about us</a:t>
            </a:r>
          </a:p>
        </p:txBody>
      </p:sp>
      <p:sp>
        <p:nvSpPr>
          <p:cNvPr id="4" name="Slide Number Placeholder 3"/>
          <p:cNvSpPr>
            <a:spLocks noGrp="1"/>
          </p:cNvSpPr>
          <p:nvPr>
            <p:ph type="sldNum" sz="quarter" idx="5"/>
          </p:nvPr>
        </p:nvSpPr>
        <p:spPr/>
        <p:txBody>
          <a:bodyPr/>
          <a:lstStyle/>
          <a:p>
            <a:fld id="{D0DF6460-1CE5-0B46-B2D2-910E6DBF1BE8}" type="slidenum">
              <a:rPr lang="en-US" smtClean="0"/>
              <a:t>31</a:t>
            </a:fld>
            <a:endParaRPr lang="en-US" dirty="0"/>
          </a:p>
        </p:txBody>
      </p:sp>
    </p:spTree>
    <p:extLst>
      <p:ext uri="{BB962C8B-B14F-4D97-AF65-F5344CB8AC3E}">
        <p14:creationId xmlns:p14="http://schemas.microsoft.com/office/powerpoint/2010/main" val="26121046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97BFE4B-A90B-8645-BF68-E12F237AEB0E}" type="slidenum">
              <a:rPr lang="en-US" smtClean="0"/>
              <a:t>32</a:t>
            </a:fld>
            <a:endParaRPr lang="en-US" dirty="0"/>
          </a:p>
        </p:txBody>
      </p:sp>
    </p:spTree>
    <p:extLst>
      <p:ext uri="{BB962C8B-B14F-4D97-AF65-F5344CB8AC3E}">
        <p14:creationId xmlns:p14="http://schemas.microsoft.com/office/powerpoint/2010/main" val="21431777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34</a:t>
            </a:fld>
            <a:endParaRPr lang="en-GB" dirty="0"/>
          </a:p>
        </p:txBody>
      </p:sp>
    </p:spTree>
    <p:extLst>
      <p:ext uri="{BB962C8B-B14F-4D97-AF65-F5344CB8AC3E}">
        <p14:creationId xmlns:p14="http://schemas.microsoft.com/office/powerpoint/2010/main" val="25472593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35</a:t>
            </a:fld>
            <a:endParaRPr lang="en-GB" dirty="0"/>
          </a:p>
        </p:txBody>
      </p:sp>
    </p:spTree>
    <p:extLst>
      <p:ext uri="{BB962C8B-B14F-4D97-AF65-F5344CB8AC3E}">
        <p14:creationId xmlns:p14="http://schemas.microsoft.com/office/powerpoint/2010/main" val="19859217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https://www.harebrain.co/books</a:t>
            </a:r>
          </a:p>
        </p:txBody>
      </p:sp>
      <p:sp>
        <p:nvSpPr>
          <p:cNvPr id="4" name="Slide Number Placeholder 3"/>
          <p:cNvSpPr>
            <a:spLocks noGrp="1"/>
          </p:cNvSpPr>
          <p:nvPr>
            <p:ph type="sldNum" sz="quarter" idx="5"/>
          </p:nvPr>
        </p:nvSpPr>
        <p:spPr/>
        <p:txBody>
          <a:bodyPr/>
          <a:lstStyle/>
          <a:p>
            <a:fld id="{42AF300C-DFEE-C04C-888E-779A562FA6FF}" type="slidenum">
              <a:rPr lang="en-GB" smtClean="0"/>
              <a:t>4</a:t>
            </a:fld>
            <a:endParaRPr lang="en-GB" dirty="0"/>
          </a:p>
        </p:txBody>
      </p:sp>
    </p:spTree>
    <p:extLst>
      <p:ext uri="{BB962C8B-B14F-4D97-AF65-F5344CB8AC3E}">
        <p14:creationId xmlns:p14="http://schemas.microsoft.com/office/powerpoint/2010/main" val="378529055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SOURCE: https://</a:t>
            </a:r>
            <a:r>
              <a:rPr lang="en-US" dirty="0" err="1"/>
              <a:t>www.protocol.com</a:t>
            </a:r>
            <a:r>
              <a:rPr lang="en-US" dirty="0"/>
              <a:t>/policy/chip-war-</a:t>
            </a:r>
            <a:r>
              <a:rPr lang="en-US" dirty="0" err="1"/>
              <a:t>chris</a:t>
            </a:r>
            <a:r>
              <a:rPr lang="en-US" dirty="0"/>
              <a:t>-miller</a:t>
            </a:r>
          </a:p>
        </p:txBody>
      </p:sp>
      <p:sp>
        <p:nvSpPr>
          <p:cNvPr id="4" name="Slide Number Placeholder 3"/>
          <p:cNvSpPr>
            <a:spLocks noGrp="1"/>
          </p:cNvSpPr>
          <p:nvPr>
            <p:ph type="sldNum" sz="quarter" idx="5"/>
          </p:nvPr>
        </p:nvSpPr>
        <p:spPr/>
        <p:txBody>
          <a:bodyPr/>
          <a:lstStyle/>
          <a:p>
            <a:fld id="{42AF300C-DFEE-C04C-888E-779A562FA6FF}" type="slidenum">
              <a:rPr lang="en-GB" smtClean="0"/>
              <a:t>36</a:t>
            </a:fld>
            <a:endParaRPr lang="en-GB" dirty="0"/>
          </a:p>
        </p:txBody>
      </p:sp>
    </p:spTree>
    <p:extLst>
      <p:ext uri="{BB962C8B-B14F-4D97-AF65-F5344CB8AC3E}">
        <p14:creationId xmlns:p14="http://schemas.microsoft.com/office/powerpoint/2010/main" val="328892140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38</a:t>
            </a:fld>
            <a:endParaRPr lang="en-GB" dirty="0"/>
          </a:p>
        </p:txBody>
      </p:sp>
    </p:spTree>
    <p:extLst>
      <p:ext uri="{BB962C8B-B14F-4D97-AF65-F5344CB8AC3E}">
        <p14:creationId xmlns:p14="http://schemas.microsoft.com/office/powerpoint/2010/main" val="224760676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Garry Kasparov on Twitter, 16 January 2019: “AI ethics are human ethics. Tech is agnostic, it amplifies us. “Ethical AI” is like “ethical electricity”. </a:t>
            </a:r>
            <a:r>
              <a:rPr lang="en-GB" dirty="0"/>
              <a:t>Jake Smeester, “Agnostic Technology: Platform, Protocol, and Device”, blog for ThingLogix, 4 August 2015 &lt; </a:t>
            </a:r>
            <a:r>
              <a:rPr lang="en-GB" u="sng" dirty="0">
                <a:hlinkClick r:id="rId3"/>
              </a:rPr>
              <a:t>https://www.thinglogix.com/agnostic-technology/</a:t>
            </a:r>
            <a:r>
              <a:rPr lang="en-GB" dirty="0"/>
              <a:t> &gt;</a:t>
            </a:r>
            <a:endParaRPr lang="en-GB" b="1" dirty="0"/>
          </a:p>
          <a:p>
            <a:endParaRPr lang="en-US" dirty="0"/>
          </a:p>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12</a:t>
            </a:fld>
            <a:endParaRPr lang="en-GB" dirty="0"/>
          </a:p>
        </p:txBody>
      </p:sp>
    </p:spTree>
    <p:extLst>
      <p:ext uri="{BB962C8B-B14F-4D97-AF65-F5344CB8AC3E}">
        <p14:creationId xmlns:p14="http://schemas.microsoft.com/office/powerpoint/2010/main" val="38434635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i="1" dirty="0">
                <a:solidFill>
                  <a:schemeClr val="bg1">
                    <a:lumMod val="50000"/>
                  </a:schemeClr>
                </a:solidFill>
              </a:rPr>
              <a:t>-- “Amazon’s next big thing may redefine big,” BBC, 2019</a:t>
            </a:r>
          </a:p>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13</a:t>
            </a:fld>
            <a:endParaRPr lang="en-GB" dirty="0"/>
          </a:p>
        </p:txBody>
      </p:sp>
    </p:spTree>
    <p:extLst>
      <p:ext uri="{BB962C8B-B14F-4D97-AF65-F5344CB8AC3E}">
        <p14:creationId xmlns:p14="http://schemas.microsoft.com/office/powerpoint/2010/main" val="25951233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14</a:t>
            </a:fld>
            <a:endParaRPr lang="en-GB" dirty="0"/>
          </a:p>
        </p:txBody>
      </p:sp>
    </p:spTree>
    <p:extLst>
      <p:ext uri="{BB962C8B-B14F-4D97-AF65-F5344CB8AC3E}">
        <p14:creationId xmlns:p14="http://schemas.microsoft.com/office/powerpoint/2010/main" val="15720918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Paul Daugherty, Chief Technology and Innovation Officer at Accenture, takes a similar view. In April 2019, while accepting on behalf of Accenture the award for the ‘Corporate Honoree for Ethical Leadership’ from the Fellowships at Auschwitz for the Study of Professional Ethics (FASPE), he said. Paul </a:t>
            </a:r>
            <a:r>
              <a:rPr lang="en-GB" b="1" dirty="0"/>
              <a:t>Daugherty, </a:t>
            </a:r>
            <a:r>
              <a:rPr lang="en-GB" dirty="0"/>
              <a:t>“A Call for Ethical Leadership in Technology and Business”, speech to accept on behalf of Accenture the ‘Corporate Honoree for Ethical Leadership’ award from the Fellowships at Auschwitz for the Study of Professional Ethics (FASPE) 16 April 2019 &lt; </a:t>
            </a:r>
            <a:r>
              <a:rPr lang="en-GB" u="sng" dirty="0">
                <a:hlinkClick r:id="rId3"/>
              </a:rPr>
              <a:t>https://www.linkedin.com/pulse/call-ethical-leadership-technology-business-paul-daugherty/</a:t>
            </a:r>
            <a:r>
              <a:rPr lang="en-GB" u="sng" dirty="0"/>
              <a:t> &gt;</a:t>
            </a:r>
            <a:r>
              <a:rPr lang="en-GB" dirty="0"/>
              <a:t> All of the formatting (e.g. capitalization of ‘NEITHER’, bolding of The way) is in Daugherty’s original text.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5"/>
          </p:nvPr>
        </p:nvSpPr>
        <p:spPr/>
        <p:txBody>
          <a:bodyPr/>
          <a:lstStyle/>
          <a:p>
            <a:fld id="{797BFE4B-A90B-8645-BF68-E12F237AEB0E}" type="slidenum">
              <a:rPr lang="en-US" smtClean="0"/>
              <a:t>15</a:t>
            </a:fld>
            <a:endParaRPr lang="en-US" dirty="0"/>
          </a:p>
        </p:txBody>
      </p:sp>
    </p:spTree>
    <p:extLst>
      <p:ext uri="{BB962C8B-B14F-4D97-AF65-F5344CB8AC3E}">
        <p14:creationId xmlns:p14="http://schemas.microsoft.com/office/powerpoint/2010/main" val="3772384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17</a:t>
            </a:fld>
            <a:endParaRPr lang="en-GB" dirty="0"/>
          </a:p>
        </p:txBody>
      </p:sp>
    </p:spTree>
    <p:extLst>
      <p:ext uri="{BB962C8B-B14F-4D97-AF65-F5344CB8AC3E}">
        <p14:creationId xmlns:p14="http://schemas.microsoft.com/office/powerpoint/2010/main" val="1718869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lnSpc>
                <a:spcPct val="130000"/>
              </a:lnSpc>
              <a:spcAft>
                <a:spcPts val="600"/>
              </a:spcAft>
            </a:pPr>
            <a:r>
              <a:rPr lang="en-GB" sz="1200" b="1" dirty="0">
                <a:solidFill>
                  <a:srgbClr val="C00000"/>
                </a:solidFill>
              </a:rPr>
              <a:t>Annoying:  </a:t>
            </a:r>
            <a:r>
              <a:rPr lang="en-GB" sz="1200" dirty="0">
                <a:solidFill>
                  <a:schemeClr val="tx1">
                    <a:lumMod val="65000"/>
                    <a:lumOff val="35000"/>
                  </a:schemeClr>
                </a:solidFill>
              </a:rPr>
              <a:t>supposedly gender-neutral products tha</a:t>
            </a:r>
            <a:r>
              <a:rPr lang="en-GB" sz="1200" dirty="0">
                <a:solidFill>
                  <a:schemeClr val="bg1">
                    <a:lumMod val="50000"/>
                  </a:schemeClr>
                </a:solidFill>
              </a:rPr>
              <a:t>t </a:t>
            </a:r>
            <a:r>
              <a:rPr lang="en-GB" sz="1200" dirty="0">
                <a:solidFill>
                  <a:srgbClr val="C00000"/>
                </a:solidFill>
              </a:rPr>
              <a:t>ignore the difference in average male and female hand sizes</a:t>
            </a:r>
            <a:r>
              <a:rPr lang="en-GB" sz="1200" dirty="0">
                <a:solidFill>
                  <a:schemeClr val="bg1">
                    <a:lumMod val="50000"/>
                  </a:schemeClr>
                </a:solidFill>
              </a:rPr>
              <a:t> </a:t>
            </a:r>
            <a:r>
              <a:rPr lang="en-GB" sz="1200" dirty="0">
                <a:solidFill>
                  <a:schemeClr val="tx1">
                    <a:lumMod val="65000"/>
                    <a:lumOff val="35000"/>
                  </a:schemeClr>
                </a:solidFill>
              </a:rPr>
              <a:t>(e.g. smart phones) and voice and speech recognition technologies that function worse – or not at all – on women’s voices, which </a:t>
            </a:r>
            <a:r>
              <a:rPr lang="en-GB" sz="1200" dirty="0">
                <a:solidFill>
                  <a:srgbClr val="C00000"/>
                </a:solidFill>
              </a:rPr>
              <a:t>reduces the effectiveness of voice assistants</a:t>
            </a:r>
            <a:r>
              <a:rPr lang="en-GB" sz="1200" dirty="0">
                <a:solidFill>
                  <a:schemeClr val="bg1">
                    <a:lumMod val="50000"/>
                  </a:schemeClr>
                </a:solidFill>
              </a:rPr>
              <a:t>. </a:t>
            </a:r>
          </a:p>
          <a:p>
            <a:pPr algn="l">
              <a:lnSpc>
                <a:spcPct val="130000"/>
              </a:lnSpc>
              <a:spcAft>
                <a:spcPts val="600"/>
              </a:spcAft>
            </a:pPr>
            <a:r>
              <a:rPr lang="en-GB" sz="1200" b="1" dirty="0">
                <a:solidFill>
                  <a:srgbClr val="C00000"/>
                </a:solidFill>
              </a:rPr>
              <a:t>Life-threatening: </a:t>
            </a:r>
            <a:r>
              <a:rPr lang="en-GB" sz="1200" dirty="0">
                <a:solidFill>
                  <a:srgbClr val="C00000"/>
                </a:solidFill>
              </a:rPr>
              <a:t>Voice recognition software in cars </a:t>
            </a:r>
            <a:r>
              <a:rPr lang="en-GB" sz="1200" dirty="0">
                <a:solidFill>
                  <a:schemeClr val="tx1">
                    <a:lumMod val="65000"/>
                    <a:lumOff val="35000"/>
                  </a:schemeClr>
                </a:solidFill>
              </a:rPr>
              <a:t>is meant to make driving safer, but it </a:t>
            </a:r>
            <a:r>
              <a:rPr lang="en-GB" sz="1200" dirty="0">
                <a:solidFill>
                  <a:srgbClr val="C00000"/>
                </a:solidFill>
              </a:rPr>
              <a:t>doesn’t work as well for women’s voices</a:t>
            </a:r>
            <a:r>
              <a:rPr lang="en-GB" sz="1200" dirty="0">
                <a:solidFill>
                  <a:schemeClr val="bg1">
                    <a:lumMod val="50000"/>
                  </a:schemeClr>
                </a:solidFill>
              </a:rPr>
              <a:t>, </a:t>
            </a:r>
            <a:r>
              <a:rPr lang="en-GB" sz="1200" dirty="0">
                <a:solidFill>
                  <a:schemeClr val="tx1">
                    <a:lumMod val="65000"/>
                    <a:lumOff val="35000"/>
                  </a:schemeClr>
                </a:solidFill>
              </a:rPr>
              <a:t>which is a problem with the technology, not with women’s voices, a point we might think does not need making except that Tom Schalk, the vice president of voice technology system supplier ATX, said that </a:t>
            </a:r>
            <a:r>
              <a:rPr lang="en-GB" sz="1200" dirty="0">
                <a:solidFill>
                  <a:srgbClr val="C00000"/>
                </a:solidFill>
              </a:rPr>
              <a:t>women “need lengthy training” to use his company’s tool</a:t>
            </a:r>
            <a:r>
              <a:rPr lang="en-GB" sz="1200" dirty="0">
                <a:solidFill>
                  <a:schemeClr val="bg1">
                    <a:lumMod val="50000"/>
                  </a:schemeClr>
                </a:solidFill>
              </a:rPr>
              <a:t>. </a:t>
            </a:r>
            <a:r>
              <a:rPr lang="en-GB" sz="1200" dirty="0">
                <a:solidFill>
                  <a:schemeClr val="tx1">
                    <a:lumMod val="65000"/>
                    <a:lumOff val="35000"/>
                  </a:schemeClr>
                </a:solidFill>
              </a:rPr>
              <a:t>Similarly, </a:t>
            </a:r>
            <a:r>
              <a:rPr lang="en-GB" sz="1200" dirty="0">
                <a:solidFill>
                  <a:srgbClr val="C00000"/>
                </a:solidFill>
              </a:rPr>
              <a:t>speech recognition software used by attending emergency physicians has higher error rates for women than men</a:t>
            </a:r>
            <a:r>
              <a:rPr lang="en-GB" sz="1200" dirty="0">
                <a:solidFill>
                  <a:schemeClr val="bg1">
                    <a:lumMod val="50000"/>
                  </a:schemeClr>
                </a:solidFill>
              </a:rPr>
              <a:t>, </a:t>
            </a:r>
            <a:r>
              <a:rPr lang="en-GB" sz="1200" dirty="0">
                <a:solidFill>
                  <a:schemeClr val="tx1">
                    <a:lumMod val="65000"/>
                    <a:lumOff val="35000"/>
                  </a:schemeClr>
                </a:solidFill>
              </a:rPr>
              <a:t>which endangers the lives of everyone in their care</a:t>
            </a:r>
            <a:r>
              <a:rPr lang="en-GB" sz="1200" dirty="0">
                <a:solidFill>
                  <a:schemeClr val="bg1">
                    <a:lumMod val="50000"/>
                  </a:schemeClr>
                </a:solidFill>
              </a:rPr>
              <a:t>. </a:t>
            </a:r>
          </a:p>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18</a:t>
            </a:fld>
            <a:endParaRPr lang="en-GB" dirty="0"/>
          </a:p>
        </p:txBody>
      </p:sp>
    </p:spTree>
    <p:extLst>
      <p:ext uri="{BB962C8B-B14F-4D97-AF65-F5344CB8AC3E}">
        <p14:creationId xmlns:p14="http://schemas.microsoft.com/office/powerpoint/2010/main" val="300561129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42AF300C-DFEE-C04C-888E-779A562FA6FF}" type="slidenum">
              <a:rPr lang="en-GB" smtClean="0"/>
              <a:t>19</a:t>
            </a:fld>
            <a:endParaRPr lang="en-GB" dirty="0"/>
          </a:p>
        </p:txBody>
      </p:sp>
    </p:spTree>
    <p:extLst>
      <p:ext uri="{BB962C8B-B14F-4D97-AF65-F5344CB8AC3E}">
        <p14:creationId xmlns:p14="http://schemas.microsoft.com/office/powerpoint/2010/main" val="3189885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48E8DD-511D-4FAC-B0CB-FD8911F6B38F}"/>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a:extLst>
              <a:ext uri="{FF2B5EF4-FFF2-40B4-BE49-F238E27FC236}">
                <a16:creationId xmlns:a16="http://schemas.microsoft.com/office/drawing/2014/main" id="{DBCB7618-5FE1-958D-9626-A7FC2AB379E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a:extLst>
              <a:ext uri="{FF2B5EF4-FFF2-40B4-BE49-F238E27FC236}">
                <a16:creationId xmlns:a16="http://schemas.microsoft.com/office/drawing/2014/main" id="{50692535-49BB-2695-0F93-40DE04B78A4A}"/>
              </a:ext>
            </a:extLst>
          </p:cNvPr>
          <p:cNvSpPr>
            <a:spLocks noGrp="1"/>
          </p:cNvSpPr>
          <p:nvPr>
            <p:ph type="dt" sz="half" idx="10"/>
          </p:nvPr>
        </p:nvSpPr>
        <p:spPr/>
        <p:txBody>
          <a:bodyPr/>
          <a:lstStyle/>
          <a:p>
            <a:fld id="{3C4275C7-E281-C242-9A6F-C7CEC1E3DD0E}" type="datetimeFigureOut">
              <a:rPr lang="en-GB" smtClean="0"/>
              <a:t>29/11/2022</a:t>
            </a:fld>
            <a:endParaRPr lang="en-GB" dirty="0"/>
          </a:p>
        </p:txBody>
      </p:sp>
      <p:sp>
        <p:nvSpPr>
          <p:cNvPr id="5" name="Footer Placeholder 4">
            <a:extLst>
              <a:ext uri="{FF2B5EF4-FFF2-40B4-BE49-F238E27FC236}">
                <a16:creationId xmlns:a16="http://schemas.microsoft.com/office/drawing/2014/main" id="{3DACB53C-5959-DFAF-28DF-D126361F9A9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20631590-9F22-5EAB-9A9D-C39977A545CD}"/>
              </a:ext>
            </a:extLst>
          </p:cNvPr>
          <p:cNvSpPr>
            <a:spLocks noGrp="1"/>
          </p:cNvSpPr>
          <p:nvPr>
            <p:ph type="sldNum" sz="quarter" idx="12"/>
          </p:nvPr>
        </p:nvSpPr>
        <p:spPr/>
        <p:txBody>
          <a:bodyPr/>
          <a:lstStyle/>
          <a:p>
            <a:fld id="{196D4DD6-1933-2D47-87BB-2C1248058BF9}" type="slidenum">
              <a:rPr lang="en-GB" smtClean="0"/>
              <a:t>‹#›</a:t>
            </a:fld>
            <a:endParaRPr lang="en-GB" dirty="0"/>
          </a:p>
        </p:txBody>
      </p:sp>
    </p:spTree>
    <p:extLst>
      <p:ext uri="{BB962C8B-B14F-4D97-AF65-F5344CB8AC3E}">
        <p14:creationId xmlns:p14="http://schemas.microsoft.com/office/powerpoint/2010/main" val="2618481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AFAC62-A636-2244-73EB-1269F7C93C30}"/>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E65859A1-A416-85CD-531B-1355E17A1F1D}"/>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71916DF3-894A-33FE-9847-8A0AC4397671}"/>
              </a:ext>
            </a:extLst>
          </p:cNvPr>
          <p:cNvSpPr>
            <a:spLocks noGrp="1"/>
          </p:cNvSpPr>
          <p:nvPr>
            <p:ph type="dt" sz="half" idx="10"/>
          </p:nvPr>
        </p:nvSpPr>
        <p:spPr/>
        <p:txBody>
          <a:bodyPr/>
          <a:lstStyle/>
          <a:p>
            <a:fld id="{3C4275C7-E281-C242-9A6F-C7CEC1E3DD0E}" type="datetimeFigureOut">
              <a:rPr lang="en-GB" smtClean="0"/>
              <a:t>29/11/2022</a:t>
            </a:fld>
            <a:endParaRPr lang="en-GB" dirty="0"/>
          </a:p>
        </p:txBody>
      </p:sp>
      <p:sp>
        <p:nvSpPr>
          <p:cNvPr id="5" name="Footer Placeholder 4">
            <a:extLst>
              <a:ext uri="{FF2B5EF4-FFF2-40B4-BE49-F238E27FC236}">
                <a16:creationId xmlns:a16="http://schemas.microsoft.com/office/drawing/2014/main" id="{4BEB8D29-35B3-A0D4-4BDC-2FE360695EF9}"/>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DB3F595D-48C7-4294-F7C5-880E9A51E3D3}"/>
              </a:ext>
            </a:extLst>
          </p:cNvPr>
          <p:cNvSpPr>
            <a:spLocks noGrp="1"/>
          </p:cNvSpPr>
          <p:nvPr>
            <p:ph type="sldNum" sz="quarter" idx="12"/>
          </p:nvPr>
        </p:nvSpPr>
        <p:spPr/>
        <p:txBody>
          <a:bodyPr/>
          <a:lstStyle/>
          <a:p>
            <a:fld id="{196D4DD6-1933-2D47-87BB-2C1248058BF9}" type="slidenum">
              <a:rPr lang="en-GB" smtClean="0"/>
              <a:t>‹#›</a:t>
            </a:fld>
            <a:endParaRPr lang="en-GB" dirty="0"/>
          </a:p>
        </p:txBody>
      </p:sp>
    </p:spTree>
    <p:extLst>
      <p:ext uri="{BB962C8B-B14F-4D97-AF65-F5344CB8AC3E}">
        <p14:creationId xmlns:p14="http://schemas.microsoft.com/office/powerpoint/2010/main" val="2250417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9A02FC7-5099-E6C4-E2AD-157F92B1C87F}"/>
              </a:ext>
            </a:extLst>
          </p:cNvPr>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565A0761-A62A-D9D8-C85A-32E25AA0D123}"/>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9C0C432B-C434-7757-15C6-0231A90BE1AD}"/>
              </a:ext>
            </a:extLst>
          </p:cNvPr>
          <p:cNvSpPr>
            <a:spLocks noGrp="1"/>
          </p:cNvSpPr>
          <p:nvPr>
            <p:ph type="dt" sz="half" idx="10"/>
          </p:nvPr>
        </p:nvSpPr>
        <p:spPr/>
        <p:txBody>
          <a:bodyPr/>
          <a:lstStyle/>
          <a:p>
            <a:fld id="{3C4275C7-E281-C242-9A6F-C7CEC1E3DD0E}" type="datetimeFigureOut">
              <a:rPr lang="en-GB" smtClean="0"/>
              <a:t>29/11/2022</a:t>
            </a:fld>
            <a:endParaRPr lang="en-GB" dirty="0"/>
          </a:p>
        </p:txBody>
      </p:sp>
      <p:sp>
        <p:nvSpPr>
          <p:cNvPr id="5" name="Footer Placeholder 4">
            <a:extLst>
              <a:ext uri="{FF2B5EF4-FFF2-40B4-BE49-F238E27FC236}">
                <a16:creationId xmlns:a16="http://schemas.microsoft.com/office/drawing/2014/main" id="{42B272FC-8323-1074-497F-D6097FD4CDD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69EDF03E-5B81-766F-B917-EC7E100BAED7}"/>
              </a:ext>
            </a:extLst>
          </p:cNvPr>
          <p:cNvSpPr>
            <a:spLocks noGrp="1"/>
          </p:cNvSpPr>
          <p:nvPr>
            <p:ph type="sldNum" sz="quarter" idx="12"/>
          </p:nvPr>
        </p:nvSpPr>
        <p:spPr/>
        <p:txBody>
          <a:bodyPr/>
          <a:lstStyle/>
          <a:p>
            <a:fld id="{196D4DD6-1933-2D47-87BB-2C1248058BF9}" type="slidenum">
              <a:rPr lang="en-GB" smtClean="0"/>
              <a:t>‹#›</a:t>
            </a:fld>
            <a:endParaRPr lang="en-GB" dirty="0"/>
          </a:p>
        </p:txBody>
      </p:sp>
    </p:spTree>
    <p:extLst>
      <p:ext uri="{BB962C8B-B14F-4D97-AF65-F5344CB8AC3E}">
        <p14:creationId xmlns:p14="http://schemas.microsoft.com/office/powerpoint/2010/main" val="40590994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3C344B-69D0-9C9E-4F33-3C52DFD8E617}"/>
              </a:ext>
            </a:extLst>
          </p:cNvPr>
          <p:cNvSpPr>
            <a:spLocks noGrp="1"/>
          </p:cNvSpPr>
          <p:nvPr>
            <p:ph type="title"/>
          </p:nvPr>
        </p:nvSpPr>
        <p:spPr/>
        <p:txBody>
          <a:bodyPr/>
          <a:lstStyle>
            <a:lvl1pPr>
              <a:defRPr>
                <a:solidFill>
                  <a:schemeClr val="bg1">
                    <a:lumMod val="50000"/>
                  </a:schemeClr>
                </a:solidFill>
              </a:defRPr>
            </a:lvl1pPr>
          </a:lstStyle>
          <a:p>
            <a:r>
              <a:rPr lang="en-GB" dirty="0"/>
              <a:t>Click to edit Master title style</a:t>
            </a:r>
          </a:p>
        </p:txBody>
      </p:sp>
      <p:sp>
        <p:nvSpPr>
          <p:cNvPr id="3" name="Content Placeholder 2">
            <a:extLst>
              <a:ext uri="{FF2B5EF4-FFF2-40B4-BE49-F238E27FC236}">
                <a16:creationId xmlns:a16="http://schemas.microsoft.com/office/drawing/2014/main" id="{C65B8289-0EC5-9DA7-BEAF-C4E5C5A90FD3}"/>
              </a:ext>
            </a:extLst>
          </p:cNvPr>
          <p:cNvSpPr>
            <a:spLocks noGrp="1"/>
          </p:cNvSpPr>
          <p:nvPr>
            <p:ph idx="1"/>
          </p:nvPr>
        </p:nvSpPr>
        <p:spPr/>
        <p:txBody>
          <a:bodyPr>
            <a:normAutofit/>
          </a:bodyPr>
          <a:lstStyle>
            <a:lvl1pPr>
              <a:lnSpc>
                <a:spcPct val="130000"/>
              </a:lnSpc>
              <a:defRPr sz="3200"/>
            </a:lvl1pPr>
            <a:lvl2pPr>
              <a:lnSpc>
                <a:spcPct val="130000"/>
              </a:lnSpc>
              <a:defRPr sz="3200"/>
            </a:lvl2pPr>
            <a:lvl3pPr>
              <a:lnSpc>
                <a:spcPct val="130000"/>
              </a:lnSpc>
              <a:defRPr sz="3200"/>
            </a:lvl3pPr>
            <a:lvl4pPr>
              <a:lnSpc>
                <a:spcPct val="130000"/>
              </a:lnSpc>
              <a:defRPr sz="3200"/>
            </a:lvl4pPr>
            <a:lvl5pPr>
              <a:lnSpc>
                <a:spcPct val="130000"/>
              </a:lnSpc>
              <a:defRPr sz="3200"/>
            </a:lvl5p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a:extLst>
              <a:ext uri="{FF2B5EF4-FFF2-40B4-BE49-F238E27FC236}">
                <a16:creationId xmlns:a16="http://schemas.microsoft.com/office/drawing/2014/main" id="{4F3729DE-ECD8-0F31-62BA-D4009E3B3330}"/>
              </a:ext>
            </a:extLst>
          </p:cNvPr>
          <p:cNvSpPr>
            <a:spLocks noGrp="1"/>
          </p:cNvSpPr>
          <p:nvPr>
            <p:ph type="dt" sz="half" idx="10"/>
          </p:nvPr>
        </p:nvSpPr>
        <p:spPr/>
        <p:txBody>
          <a:bodyPr/>
          <a:lstStyle/>
          <a:p>
            <a:fld id="{3C4275C7-E281-C242-9A6F-C7CEC1E3DD0E}" type="datetimeFigureOut">
              <a:rPr lang="en-GB" smtClean="0"/>
              <a:t>29/11/2022</a:t>
            </a:fld>
            <a:endParaRPr lang="en-GB" dirty="0"/>
          </a:p>
        </p:txBody>
      </p:sp>
      <p:sp>
        <p:nvSpPr>
          <p:cNvPr id="5" name="Footer Placeholder 4">
            <a:extLst>
              <a:ext uri="{FF2B5EF4-FFF2-40B4-BE49-F238E27FC236}">
                <a16:creationId xmlns:a16="http://schemas.microsoft.com/office/drawing/2014/main" id="{B1278005-0BD6-3E80-63BE-3FFA184DE87D}"/>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84B58805-B079-1B46-C84B-2239684D4E5B}"/>
              </a:ext>
            </a:extLst>
          </p:cNvPr>
          <p:cNvSpPr>
            <a:spLocks noGrp="1"/>
          </p:cNvSpPr>
          <p:nvPr>
            <p:ph type="sldNum" sz="quarter" idx="12"/>
          </p:nvPr>
        </p:nvSpPr>
        <p:spPr/>
        <p:txBody>
          <a:bodyPr/>
          <a:lstStyle/>
          <a:p>
            <a:fld id="{196D4DD6-1933-2D47-87BB-2C1248058BF9}" type="slidenum">
              <a:rPr lang="en-GB" smtClean="0"/>
              <a:t>‹#›</a:t>
            </a:fld>
            <a:endParaRPr lang="en-GB" dirty="0"/>
          </a:p>
        </p:txBody>
      </p:sp>
    </p:spTree>
    <p:extLst>
      <p:ext uri="{BB962C8B-B14F-4D97-AF65-F5344CB8AC3E}">
        <p14:creationId xmlns:p14="http://schemas.microsoft.com/office/powerpoint/2010/main" val="11475607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863E2F-C46C-A8FC-586A-1C14E75A63B8}"/>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a:extLst>
              <a:ext uri="{FF2B5EF4-FFF2-40B4-BE49-F238E27FC236}">
                <a16:creationId xmlns:a16="http://schemas.microsoft.com/office/drawing/2014/main" id="{1759D449-B5F4-B8B8-ECA8-0B52825FDE4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5D3ED01E-5B14-513A-2AFA-5292FDC66A85}"/>
              </a:ext>
            </a:extLst>
          </p:cNvPr>
          <p:cNvSpPr>
            <a:spLocks noGrp="1"/>
          </p:cNvSpPr>
          <p:nvPr>
            <p:ph type="dt" sz="half" idx="10"/>
          </p:nvPr>
        </p:nvSpPr>
        <p:spPr/>
        <p:txBody>
          <a:bodyPr/>
          <a:lstStyle/>
          <a:p>
            <a:fld id="{3C4275C7-E281-C242-9A6F-C7CEC1E3DD0E}" type="datetimeFigureOut">
              <a:rPr lang="en-GB" smtClean="0"/>
              <a:t>29/11/2022</a:t>
            </a:fld>
            <a:endParaRPr lang="en-GB" dirty="0"/>
          </a:p>
        </p:txBody>
      </p:sp>
      <p:sp>
        <p:nvSpPr>
          <p:cNvPr id="5" name="Footer Placeholder 4">
            <a:extLst>
              <a:ext uri="{FF2B5EF4-FFF2-40B4-BE49-F238E27FC236}">
                <a16:creationId xmlns:a16="http://schemas.microsoft.com/office/drawing/2014/main" id="{002AAA9C-B193-DA2F-A12B-2CC5EE65AD9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9EEBEEC-6835-BC36-AB8C-D4434E73AE7F}"/>
              </a:ext>
            </a:extLst>
          </p:cNvPr>
          <p:cNvSpPr>
            <a:spLocks noGrp="1"/>
          </p:cNvSpPr>
          <p:nvPr>
            <p:ph type="sldNum" sz="quarter" idx="12"/>
          </p:nvPr>
        </p:nvSpPr>
        <p:spPr/>
        <p:txBody>
          <a:bodyPr/>
          <a:lstStyle/>
          <a:p>
            <a:fld id="{196D4DD6-1933-2D47-87BB-2C1248058BF9}" type="slidenum">
              <a:rPr lang="en-GB" smtClean="0"/>
              <a:t>‹#›</a:t>
            </a:fld>
            <a:endParaRPr lang="en-GB" dirty="0"/>
          </a:p>
        </p:txBody>
      </p:sp>
    </p:spTree>
    <p:extLst>
      <p:ext uri="{BB962C8B-B14F-4D97-AF65-F5344CB8AC3E}">
        <p14:creationId xmlns:p14="http://schemas.microsoft.com/office/powerpoint/2010/main" val="15561623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F7F585-911F-FBAA-216C-F6240458407D}"/>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9DF982EE-4AEB-AAF8-E7C2-9DF165CD21A5}"/>
              </a:ext>
            </a:extLst>
          </p:cNvPr>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77763743-2D67-7A4F-E959-4E0E906A4CB3}"/>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4277BAAA-D4D4-26D4-507D-D2A1773702A8}"/>
              </a:ext>
            </a:extLst>
          </p:cNvPr>
          <p:cNvSpPr>
            <a:spLocks noGrp="1"/>
          </p:cNvSpPr>
          <p:nvPr>
            <p:ph type="dt" sz="half" idx="10"/>
          </p:nvPr>
        </p:nvSpPr>
        <p:spPr/>
        <p:txBody>
          <a:bodyPr/>
          <a:lstStyle/>
          <a:p>
            <a:fld id="{3C4275C7-E281-C242-9A6F-C7CEC1E3DD0E}" type="datetimeFigureOut">
              <a:rPr lang="en-GB" smtClean="0"/>
              <a:t>29/11/2022</a:t>
            </a:fld>
            <a:endParaRPr lang="en-GB" dirty="0"/>
          </a:p>
        </p:txBody>
      </p:sp>
      <p:sp>
        <p:nvSpPr>
          <p:cNvPr id="6" name="Footer Placeholder 5">
            <a:extLst>
              <a:ext uri="{FF2B5EF4-FFF2-40B4-BE49-F238E27FC236}">
                <a16:creationId xmlns:a16="http://schemas.microsoft.com/office/drawing/2014/main" id="{69C23CB7-15DF-A916-687C-A94C9A9098A2}"/>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6FCD5F9B-0EBF-A553-71D5-E8EBA253C0B9}"/>
              </a:ext>
            </a:extLst>
          </p:cNvPr>
          <p:cNvSpPr>
            <a:spLocks noGrp="1"/>
          </p:cNvSpPr>
          <p:nvPr>
            <p:ph type="sldNum" sz="quarter" idx="12"/>
          </p:nvPr>
        </p:nvSpPr>
        <p:spPr/>
        <p:txBody>
          <a:bodyPr/>
          <a:lstStyle/>
          <a:p>
            <a:fld id="{196D4DD6-1933-2D47-87BB-2C1248058BF9}" type="slidenum">
              <a:rPr lang="en-GB" smtClean="0"/>
              <a:t>‹#›</a:t>
            </a:fld>
            <a:endParaRPr lang="en-GB" dirty="0"/>
          </a:p>
        </p:txBody>
      </p:sp>
    </p:spTree>
    <p:extLst>
      <p:ext uri="{BB962C8B-B14F-4D97-AF65-F5344CB8AC3E}">
        <p14:creationId xmlns:p14="http://schemas.microsoft.com/office/powerpoint/2010/main" val="36749182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391F95-EF03-3A03-9BB6-0678A6415BEA}"/>
              </a:ext>
            </a:extLst>
          </p:cNvPr>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85BF047C-CF2D-9FC4-825B-5915C7352F9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4F0384A3-00DC-73C5-6D05-AEABE76E25E4}"/>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5E6C9BBA-9A7C-95F4-9139-0DE79E41475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A71EC1A6-5F29-6CED-DF62-374FA9C64B9F}"/>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11F430CE-9E66-5E37-8E15-8C9273CA9572}"/>
              </a:ext>
            </a:extLst>
          </p:cNvPr>
          <p:cNvSpPr>
            <a:spLocks noGrp="1"/>
          </p:cNvSpPr>
          <p:nvPr>
            <p:ph type="dt" sz="half" idx="10"/>
          </p:nvPr>
        </p:nvSpPr>
        <p:spPr/>
        <p:txBody>
          <a:bodyPr/>
          <a:lstStyle/>
          <a:p>
            <a:fld id="{3C4275C7-E281-C242-9A6F-C7CEC1E3DD0E}" type="datetimeFigureOut">
              <a:rPr lang="en-GB" smtClean="0"/>
              <a:t>29/11/2022</a:t>
            </a:fld>
            <a:endParaRPr lang="en-GB" dirty="0"/>
          </a:p>
        </p:txBody>
      </p:sp>
      <p:sp>
        <p:nvSpPr>
          <p:cNvPr id="8" name="Footer Placeholder 7">
            <a:extLst>
              <a:ext uri="{FF2B5EF4-FFF2-40B4-BE49-F238E27FC236}">
                <a16:creationId xmlns:a16="http://schemas.microsoft.com/office/drawing/2014/main" id="{D6F535B5-2A78-F4A4-2EFF-01B42190C622}"/>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B23852EF-80A0-0F59-1E55-3088EEB60C34}"/>
              </a:ext>
            </a:extLst>
          </p:cNvPr>
          <p:cNvSpPr>
            <a:spLocks noGrp="1"/>
          </p:cNvSpPr>
          <p:nvPr>
            <p:ph type="sldNum" sz="quarter" idx="12"/>
          </p:nvPr>
        </p:nvSpPr>
        <p:spPr/>
        <p:txBody>
          <a:bodyPr/>
          <a:lstStyle/>
          <a:p>
            <a:fld id="{196D4DD6-1933-2D47-87BB-2C1248058BF9}" type="slidenum">
              <a:rPr lang="en-GB" smtClean="0"/>
              <a:t>‹#›</a:t>
            </a:fld>
            <a:endParaRPr lang="en-GB" dirty="0"/>
          </a:p>
        </p:txBody>
      </p:sp>
    </p:spTree>
    <p:extLst>
      <p:ext uri="{BB962C8B-B14F-4D97-AF65-F5344CB8AC3E}">
        <p14:creationId xmlns:p14="http://schemas.microsoft.com/office/powerpoint/2010/main" val="24783848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CF0DEA-5A36-B66D-468A-00A27EF8A3AF}"/>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8AE53B24-D70A-7D18-AE4B-E0722EFA412D}"/>
              </a:ext>
            </a:extLst>
          </p:cNvPr>
          <p:cNvSpPr>
            <a:spLocks noGrp="1"/>
          </p:cNvSpPr>
          <p:nvPr>
            <p:ph type="dt" sz="half" idx="10"/>
          </p:nvPr>
        </p:nvSpPr>
        <p:spPr/>
        <p:txBody>
          <a:bodyPr/>
          <a:lstStyle/>
          <a:p>
            <a:fld id="{3C4275C7-E281-C242-9A6F-C7CEC1E3DD0E}" type="datetimeFigureOut">
              <a:rPr lang="en-GB" smtClean="0"/>
              <a:t>29/11/2022</a:t>
            </a:fld>
            <a:endParaRPr lang="en-GB" dirty="0"/>
          </a:p>
        </p:txBody>
      </p:sp>
      <p:sp>
        <p:nvSpPr>
          <p:cNvPr id="4" name="Footer Placeholder 3">
            <a:extLst>
              <a:ext uri="{FF2B5EF4-FFF2-40B4-BE49-F238E27FC236}">
                <a16:creationId xmlns:a16="http://schemas.microsoft.com/office/drawing/2014/main" id="{E96E6202-58FE-7CD1-5713-3A59BF71AFA1}"/>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227448B5-5D19-281C-52F5-A20E1D164786}"/>
              </a:ext>
            </a:extLst>
          </p:cNvPr>
          <p:cNvSpPr>
            <a:spLocks noGrp="1"/>
          </p:cNvSpPr>
          <p:nvPr>
            <p:ph type="sldNum" sz="quarter" idx="12"/>
          </p:nvPr>
        </p:nvSpPr>
        <p:spPr/>
        <p:txBody>
          <a:bodyPr/>
          <a:lstStyle/>
          <a:p>
            <a:fld id="{196D4DD6-1933-2D47-87BB-2C1248058BF9}" type="slidenum">
              <a:rPr lang="en-GB" smtClean="0"/>
              <a:t>‹#›</a:t>
            </a:fld>
            <a:endParaRPr lang="en-GB" dirty="0"/>
          </a:p>
        </p:txBody>
      </p:sp>
    </p:spTree>
    <p:extLst>
      <p:ext uri="{BB962C8B-B14F-4D97-AF65-F5344CB8AC3E}">
        <p14:creationId xmlns:p14="http://schemas.microsoft.com/office/powerpoint/2010/main" val="38707197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B539598-D3FE-4CA0-04CA-EF3B2AE42ED7}"/>
              </a:ext>
            </a:extLst>
          </p:cNvPr>
          <p:cNvSpPr>
            <a:spLocks noGrp="1"/>
          </p:cNvSpPr>
          <p:nvPr>
            <p:ph type="dt" sz="half" idx="10"/>
          </p:nvPr>
        </p:nvSpPr>
        <p:spPr/>
        <p:txBody>
          <a:bodyPr/>
          <a:lstStyle/>
          <a:p>
            <a:fld id="{3C4275C7-E281-C242-9A6F-C7CEC1E3DD0E}" type="datetimeFigureOut">
              <a:rPr lang="en-GB" smtClean="0"/>
              <a:t>29/11/2022</a:t>
            </a:fld>
            <a:endParaRPr lang="en-GB" dirty="0"/>
          </a:p>
        </p:txBody>
      </p:sp>
      <p:sp>
        <p:nvSpPr>
          <p:cNvPr id="3" name="Footer Placeholder 2">
            <a:extLst>
              <a:ext uri="{FF2B5EF4-FFF2-40B4-BE49-F238E27FC236}">
                <a16:creationId xmlns:a16="http://schemas.microsoft.com/office/drawing/2014/main" id="{39118E0C-97D7-A52E-D05F-FF2D6E3E263B}"/>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FA66DBB5-BA63-450D-7D5E-AFF82B47A13F}"/>
              </a:ext>
            </a:extLst>
          </p:cNvPr>
          <p:cNvSpPr>
            <a:spLocks noGrp="1"/>
          </p:cNvSpPr>
          <p:nvPr>
            <p:ph type="sldNum" sz="quarter" idx="12"/>
          </p:nvPr>
        </p:nvSpPr>
        <p:spPr/>
        <p:txBody>
          <a:bodyPr/>
          <a:lstStyle/>
          <a:p>
            <a:fld id="{196D4DD6-1933-2D47-87BB-2C1248058BF9}" type="slidenum">
              <a:rPr lang="en-GB" smtClean="0"/>
              <a:t>‹#›</a:t>
            </a:fld>
            <a:endParaRPr lang="en-GB" dirty="0"/>
          </a:p>
        </p:txBody>
      </p:sp>
    </p:spTree>
    <p:extLst>
      <p:ext uri="{BB962C8B-B14F-4D97-AF65-F5344CB8AC3E}">
        <p14:creationId xmlns:p14="http://schemas.microsoft.com/office/powerpoint/2010/main" val="21962305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5CA153-23DD-D3D0-1327-F2B24147079D}"/>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a:extLst>
              <a:ext uri="{FF2B5EF4-FFF2-40B4-BE49-F238E27FC236}">
                <a16:creationId xmlns:a16="http://schemas.microsoft.com/office/drawing/2014/main" id="{FBA2A46E-F5AA-69D7-207A-B56A4DA2D24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0BA7C6FF-1DB6-4495-DE59-85653DAAA95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0079B6B4-49E9-114E-149C-C85B11D463FD}"/>
              </a:ext>
            </a:extLst>
          </p:cNvPr>
          <p:cNvSpPr>
            <a:spLocks noGrp="1"/>
          </p:cNvSpPr>
          <p:nvPr>
            <p:ph type="dt" sz="half" idx="10"/>
          </p:nvPr>
        </p:nvSpPr>
        <p:spPr/>
        <p:txBody>
          <a:bodyPr/>
          <a:lstStyle/>
          <a:p>
            <a:fld id="{3C4275C7-E281-C242-9A6F-C7CEC1E3DD0E}" type="datetimeFigureOut">
              <a:rPr lang="en-GB" smtClean="0"/>
              <a:t>29/11/2022</a:t>
            </a:fld>
            <a:endParaRPr lang="en-GB" dirty="0"/>
          </a:p>
        </p:txBody>
      </p:sp>
      <p:sp>
        <p:nvSpPr>
          <p:cNvPr id="6" name="Footer Placeholder 5">
            <a:extLst>
              <a:ext uri="{FF2B5EF4-FFF2-40B4-BE49-F238E27FC236}">
                <a16:creationId xmlns:a16="http://schemas.microsoft.com/office/drawing/2014/main" id="{A6DF01D2-6ECE-B7A7-BCA3-B0921D5DB020}"/>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41E1219-A604-D454-D51E-2785013506E6}"/>
              </a:ext>
            </a:extLst>
          </p:cNvPr>
          <p:cNvSpPr>
            <a:spLocks noGrp="1"/>
          </p:cNvSpPr>
          <p:nvPr>
            <p:ph type="sldNum" sz="quarter" idx="12"/>
          </p:nvPr>
        </p:nvSpPr>
        <p:spPr/>
        <p:txBody>
          <a:bodyPr/>
          <a:lstStyle/>
          <a:p>
            <a:fld id="{196D4DD6-1933-2D47-87BB-2C1248058BF9}" type="slidenum">
              <a:rPr lang="en-GB" smtClean="0"/>
              <a:t>‹#›</a:t>
            </a:fld>
            <a:endParaRPr lang="en-GB" dirty="0"/>
          </a:p>
        </p:txBody>
      </p:sp>
    </p:spTree>
    <p:extLst>
      <p:ext uri="{BB962C8B-B14F-4D97-AF65-F5344CB8AC3E}">
        <p14:creationId xmlns:p14="http://schemas.microsoft.com/office/powerpoint/2010/main" val="9736897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95146C-D059-7388-DCAC-C2566A6708C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a:extLst>
              <a:ext uri="{FF2B5EF4-FFF2-40B4-BE49-F238E27FC236}">
                <a16:creationId xmlns:a16="http://schemas.microsoft.com/office/drawing/2014/main" id="{646291D6-9078-2B5F-7EF7-713F16E47F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757D1FA6-86DD-DB90-38CF-2EF753D926D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98FBA596-1026-C473-FD3D-39D24D496D4D}"/>
              </a:ext>
            </a:extLst>
          </p:cNvPr>
          <p:cNvSpPr>
            <a:spLocks noGrp="1"/>
          </p:cNvSpPr>
          <p:nvPr>
            <p:ph type="dt" sz="half" idx="10"/>
          </p:nvPr>
        </p:nvSpPr>
        <p:spPr/>
        <p:txBody>
          <a:bodyPr/>
          <a:lstStyle/>
          <a:p>
            <a:fld id="{3C4275C7-E281-C242-9A6F-C7CEC1E3DD0E}" type="datetimeFigureOut">
              <a:rPr lang="en-GB" smtClean="0"/>
              <a:t>29/11/2022</a:t>
            </a:fld>
            <a:endParaRPr lang="en-GB" dirty="0"/>
          </a:p>
        </p:txBody>
      </p:sp>
      <p:sp>
        <p:nvSpPr>
          <p:cNvPr id="6" name="Footer Placeholder 5">
            <a:extLst>
              <a:ext uri="{FF2B5EF4-FFF2-40B4-BE49-F238E27FC236}">
                <a16:creationId xmlns:a16="http://schemas.microsoft.com/office/drawing/2014/main" id="{2A1236CD-BFEF-B925-C768-707AFC7056E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28839CAD-D1C6-CC14-B85D-ADEEB9616FD3}"/>
              </a:ext>
            </a:extLst>
          </p:cNvPr>
          <p:cNvSpPr>
            <a:spLocks noGrp="1"/>
          </p:cNvSpPr>
          <p:nvPr>
            <p:ph type="sldNum" sz="quarter" idx="12"/>
          </p:nvPr>
        </p:nvSpPr>
        <p:spPr/>
        <p:txBody>
          <a:bodyPr/>
          <a:lstStyle/>
          <a:p>
            <a:fld id="{196D4DD6-1933-2D47-87BB-2C1248058BF9}" type="slidenum">
              <a:rPr lang="en-GB" smtClean="0"/>
              <a:t>‹#›</a:t>
            </a:fld>
            <a:endParaRPr lang="en-GB" dirty="0"/>
          </a:p>
        </p:txBody>
      </p:sp>
    </p:spTree>
    <p:extLst>
      <p:ext uri="{BB962C8B-B14F-4D97-AF65-F5344CB8AC3E}">
        <p14:creationId xmlns:p14="http://schemas.microsoft.com/office/powerpoint/2010/main" val="32325160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497A876-2F1B-D1B4-3131-6487E6B10F9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dirty="0"/>
              <a:t>Click to edit Master title style</a:t>
            </a:r>
          </a:p>
        </p:txBody>
      </p:sp>
      <p:sp>
        <p:nvSpPr>
          <p:cNvPr id="3" name="Text Placeholder 2">
            <a:extLst>
              <a:ext uri="{FF2B5EF4-FFF2-40B4-BE49-F238E27FC236}">
                <a16:creationId xmlns:a16="http://schemas.microsoft.com/office/drawing/2014/main" id="{EE5DDD62-DE1A-677E-A354-9E4C60000EF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p>
        </p:txBody>
      </p:sp>
      <p:sp>
        <p:nvSpPr>
          <p:cNvPr id="4" name="Date Placeholder 3">
            <a:extLst>
              <a:ext uri="{FF2B5EF4-FFF2-40B4-BE49-F238E27FC236}">
                <a16:creationId xmlns:a16="http://schemas.microsoft.com/office/drawing/2014/main" id="{D553628F-1AE3-6D14-BEC0-AEC6B9E3A5F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4275C7-E281-C242-9A6F-C7CEC1E3DD0E}" type="datetimeFigureOut">
              <a:rPr lang="en-GB" smtClean="0"/>
              <a:t>29/11/2022</a:t>
            </a:fld>
            <a:endParaRPr lang="en-GB" dirty="0"/>
          </a:p>
        </p:txBody>
      </p:sp>
      <p:sp>
        <p:nvSpPr>
          <p:cNvPr id="5" name="Footer Placeholder 4">
            <a:extLst>
              <a:ext uri="{FF2B5EF4-FFF2-40B4-BE49-F238E27FC236}">
                <a16:creationId xmlns:a16="http://schemas.microsoft.com/office/drawing/2014/main" id="{6EE3937C-2F9B-402A-3598-8E5BAC45277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B54B7234-74A0-5A06-186D-4E2353D2D1B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6D4DD6-1933-2D47-87BB-2C1248058BF9}" type="slidenum">
              <a:rPr lang="en-GB" smtClean="0"/>
              <a:t>‹#›</a:t>
            </a:fld>
            <a:endParaRPr lang="en-GB" dirty="0"/>
          </a:p>
        </p:txBody>
      </p:sp>
    </p:spTree>
    <p:extLst>
      <p:ext uri="{BB962C8B-B14F-4D97-AF65-F5344CB8AC3E}">
        <p14:creationId xmlns:p14="http://schemas.microsoft.com/office/powerpoint/2010/main" val="2634670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cap="all" baseline="0">
          <a:solidFill>
            <a:srgbClr val="C00000"/>
          </a:solidFill>
          <a:latin typeface="+mj-lt"/>
          <a:ea typeface="+mj-ea"/>
          <a:cs typeface="+mj-cs"/>
        </a:defRPr>
      </a:lvl1pPr>
    </p:titleStyle>
    <p:bodyStyle>
      <a:lvl1pPr marL="228600" indent="-228600" algn="l" defTabSz="914400" rtl="0" eaLnBrk="1" latinLnBrk="0" hangingPunct="1">
        <a:lnSpc>
          <a:spcPct val="90000"/>
        </a:lnSpc>
        <a:spcBef>
          <a:spcPts val="1000"/>
        </a:spcBef>
        <a:buClr>
          <a:srgbClr val="C00000"/>
        </a:buClr>
        <a:buFont typeface="System Font Regular"/>
        <a:buChar char="_"/>
        <a:defRPr sz="3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Clr>
          <a:srgbClr val="C00000"/>
        </a:buClr>
        <a:buFont typeface="System Font Regular"/>
        <a:buChar char="_"/>
        <a:defRPr sz="32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Clr>
          <a:srgbClr val="C00000"/>
        </a:buClr>
        <a:buFont typeface="System Font Regular"/>
        <a:buChar char="_"/>
        <a:defRPr sz="32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Clr>
          <a:srgbClr val="C00000"/>
        </a:buClr>
        <a:buFont typeface="System Font Regular"/>
        <a:buChar char="_"/>
        <a:defRPr sz="32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Clr>
          <a:srgbClr val="C00000"/>
        </a:buClr>
        <a:buFont typeface="System Font Regular"/>
        <a:buChar char="_"/>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tif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4.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jpg"/><Relationship Id="rId4" Type="http://schemas.openxmlformats.org/officeDocument/2006/relationships/hyperlink" Target="https://www.harebrain.co/books"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37.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3.xml"/><Relationship Id="rId4" Type="http://schemas.openxmlformats.org/officeDocument/2006/relationships/image" Target="../media/image36.png"/></Relationships>
</file>

<file path=ppt/slides/_rels/slide3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microsoft.com/office/2007/relationships/hdphoto" Target="../media/hdphoto2.wdp"/></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A0849E-2B07-37B6-CD8B-B70BCA91E095}"/>
              </a:ext>
            </a:extLst>
          </p:cNvPr>
          <p:cNvSpPr>
            <a:spLocks noGrp="1"/>
          </p:cNvSpPr>
          <p:nvPr>
            <p:ph type="ctrTitle"/>
          </p:nvPr>
        </p:nvSpPr>
        <p:spPr>
          <a:xfrm>
            <a:off x="0" y="4126501"/>
            <a:ext cx="12192000" cy="1075735"/>
          </a:xfrm>
        </p:spPr>
        <p:txBody>
          <a:bodyPr>
            <a:normAutofit/>
          </a:bodyPr>
          <a:lstStyle/>
          <a:p>
            <a:r>
              <a:rPr lang="en-GB" sz="5400" dirty="0"/>
              <a:t>Technology is not neutral</a:t>
            </a:r>
          </a:p>
        </p:txBody>
      </p:sp>
      <p:sp>
        <p:nvSpPr>
          <p:cNvPr id="3" name="Subtitle 2">
            <a:extLst>
              <a:ext uri="{FF2B5EF4-FFF2-40B4-BE49-F238E27FC236}">
                <a16:creationId xmlns:a16="http://schemas.microsoft.com/office/drawing/2014/main" id="{3212D0E9-0FA8-45F1-6152-13CAF43B5C9C}"/>
              </a:ext>
            </a:extLst>
          </p:cNvPr>
          <p:cNvSpPr>
            <a:spLocks noGrp="1"/>
          </p:cNvSpPr>
          <p:nvPr>
            <p:ph type="subTitle" idx="1"/>
          </p:nvPr>
        </p:nvSpPr>
        <p:spPr>
          <a:xfrm>
            <a:off x="1524000" y="5344789"/>
            <a:ext cx="9144000" cy="586454"/>
          </a:xfrm>
        </p:spPr>
        <p:txBody>
          <a:bodyPr>
            <a:normAutofit/>
          </a:bodyPr>
          <a:lstStyle/>
          <a:p>
            <a:r>
              <a:rPr lang="en-GB" sz="2800" dirty="0">
                <a:solidFill>
                  <a:schemeClr val="tx1">
                    <a:lumMod val="65000"/>
                    <a:lumOff val="35000"/>
                  </a:schemeClr>
                </a:solidFill>
              </a:rPr>
              <a:t>So What? Now What?</a:t>
            </a:r>
          </a:p>
        </p:txBody>
      </p:sp>
      <p:pic>
        <p:nvPicPr>
          <p:cNvPr id="7" name="Picture 6">
            <a:extLst>
              <a:ext uri="{FF2B5EF4-FFF2-40B4-BE49-F238E27FC236}">
                <a16:creationId xmlns:a16="http://schemas.microsoft.com/office/drawing/2014/main" id="{AB343818-F6F3-B41A-8F75-FF291741EC8D}"/>
              </a:ext>
            </a:extLst>
          </p:cNvPr>
          <p:cNvPicPr>
            <a:picLocks noChangeAspect="1"/>
          </p:cNvPicPr>
          <p:nvPr/>
        </p:nvPicPr>
        <p:blipFill>
          <a:blip r:embed="rId2"/>
          <a:stretch>
            <a:fillRect/>
          </a:stretch>
        </p:blipFill>
        <p:spPr>
          <a:xfrm>
            <a:off x="5587974" y="661276"/>
            <a:ext cx="4248165" cy="3465226"/>
          </a:xfrm>
          <a:prstGeom prst="rect">
            <a:avLst/>
          </a:prstGeom>
        </p:spPr>
      </p:pic>
      <p:pic>
        <p:nvPicPr>
          <p:cNvPr id="8" name="Picture 7">
            <a:extLst>
              <a:ext uri="{FF2B5EF4-FFF2-40B4-BE49-F238E27FC236}">
                <a16:creationId xmlns:a16="http://schemas.microsoft.com/office/drawing/2014/main" id="{E0FB8067-D605-8D3F-25A3-EA23769CB5A0}"/>
              </a:ext>
            </a:extLst>
          </p:cNvPr>
          <p:cNvPicPr>
            <a:picLocks noChangeAspect="1"/>
          </p:cNvPicPr>
          <p:nvPr/>
        </p:nvPicPr>
        <p:blipFill>
          <a:blip r:embed="rId3"/>
          <a:stretch>
            <a:fillRect/>
          </a:stretch>
        </p:blipFill>
        <p:spPr>
          <a:xfrm>
            <a:off x="2607276" y="753420"/>
            <a:ext cx="2385878" cy="3224160"/>
          </a:xfrm>
          <a:prstGeom prst="rect">
            <a:avLst/>
          </a:prstGeom>
        </p:spPr>
      </p:pic>
      <p:sp>
        <p:nvSpPr>
          <p:cNvPr id="10" name="TextBox 9">
            <a:extLst>
              <a:ext uri="{FF2B5EF4-FFF2-40B4-BE49-F238E27FC236}">
                <a16:creationId xmlns:a16="http://schemas.microsoft.com/office/drawing/2014/main" id="{F7650839-B9E2-B7D3-6D00-35E9131539C1}"/>
              </a:ext>
            </a:extLst>
          </p:cNvPr>
          <p:cNvSpPr txBox="1"/>
          <p:nvPr/>
        </p:nvSpPr>
        <p:spPr>
          <a:xfrm>
            <a:off x="2582334" y="6293481"/>
            <a:ext cx="7027331" cy="400110"/>
          </a:xfrm>
          <a:prstGeom prst="rect">
            <a:avLst/>
          </a:prstGeom>
          <a:noFill/>
        </p:spPr>
        <p:txBody>
          <a:bodyPr wrap="square" rtlCol="0">
            <a:spAutoFit/>
          </a:bodyPr>
          <a:lstStyle/>
          <a:p>
            <a:pPr algn="ctr"/>
            <a:r>
              <a:rPr lang="en-US" sz="2000" dirty="0">
                <a:solidFill>
                  <a:srgbClr val="C00000"/>
                </a:solidFill>
              </a:rPr>
              <a:t>Stephanie Hare       @hare_brain</a:t>
            </a:r>
          </a:p>
        </p:txBody>
      </p:sp>
      <p:pic>
        <p:nvPicPr>
          <p:cNvPr id="11" name="Picture 10">
            <a:extLst>
              <a:ext uri="{FF2B5EF4-FFF2-40B4-BE49-F238E27FC236}">
                <a16:creationId xmlns:a16="http://schemas.microsoft.com/office/drawing/2014/main" id="{527207F6-0074-4566-B911-44384CE7CA76}"/>
              </a:ext>
            </a:extLst>
          </p:cNvPr>
          <p:cNvPicPr>
            <a:picLocks noChangeAspect="1"/>
          </p:cNvPicPr>
          <p:nvPr/>
        </p:nvPicPr>
        <p:blipFill>
          <a:blip r:embed="rId4">
            <a:extLst>
              <a:ext uri="{BEBA8EAE-BF5A-486C-A8C5-ECC9F3942E4B}">
                <a14:imgProps xmlns:a14="http://schemas.microsoft.com/office/drawing/2010/main">
                  <a14:imgLayer r:embed="rId5">
                    <a14:imgEffect>
                      <a14:backgroundRemoval t="10000" b="90000" l="10000" r="90000"/>
                    </a14:imgEffect>
                  </a14:imgLayer>
                </a14:imgProps>
              </a:ext>
            </a:extLst>
          </a:blip>
          <a:stretch>
            <a:fillRect/>
          </a:stretch>
        </p:blipFill>
        <p:spPr>
          <a:xfrm>
            <a:off x="6071285" y="6363851"/>
            <a:ext cx="334128" cy="288976"/>
          </a:xfrm>
          <a:prstGeom prst="rect">
            <a:avLst/>
          </a:prstGeom>
        </p:spPr>
      </p:pic>
    </p:spTree>
    <p:extLst>
      <p:ext uri="{BB962C8B-B14F-4D97-AF65-F5344CB8AC3E}">
        <p14:creationId xmlns:p14="http://schemas.microsoft.com/office/powerpoint/2010/main" val="102830091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E1B74B-BF12-D2F8-9A00-3C758592E6A3}"/>
              </a:ext>
            </a:extLst>
          </p:cNvPr>
          <p:cNvSpPr/>
          <p:nvPr/>
        </p:nvSpPr>
        <p:spPr>
          <a:xfrm>
            <a:off x="3113226" y="753225"/>
            <a:ext cx="6122505" cy="51683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F17EAC8B-5182-52D7-0748-43962410C0A0}"/>
              </a:ext>
            </a:extLst>
          </p:cNvPr>
          <p:cNvSpPr/>
          <p:nvPr/>
        </p:nvSpPr>
        <p:spPr>
          <a:xfrm>
            <a:off x="3113226" y="1448964"/>
            <a:ext cx="6122505" cy="16745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472D0D9E-1071-7CA7-6623-F9CA910B3A7B}"/>
              </a:ext>
            </a:extLst>
          </p:cNvPr>
          <p:cNvSpPr/>
          <p:nvPr/>
        </p:nvSpPr>
        <p:spPr>
          <a:xfrm>
            <a:off x="3113226" y="3257886"/>
            <a:ext cx="6122505" cy="1351721"/>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B5560A4A-67D2-A817-CB63-1999D01822A8}"/>
              </a:ext>
            </a:extLst>
          </p:cNvPr>
          <p:cNvSpPr/>
          <p:nvPr/>
        </p:nvSpPr>
        <p:spPr>
          <a:xfrm>
            <a:off x="3113226" y="4743980"/>
            <a:ext cx="6122505" cy="12861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DA050625-F941-B7CF-7214-BFF8246477A7}"/>
              </a:ext>
            </a:extLst>
          </p:cNvPr>
          <p:cNvSpPr txBox="1"/>
          <p:nvPr/>
        </p:nvSpPr>
        <p:spPr>
          <a:xfrm>
            <a:off x="3452769" y="753225"/>
            <a:ext cx="5943600" cy="5632311"/>
          </a:xfrm>
          <a:prstGeom prst="rect">
            <a:avLst/>
          </a:prstGeom>
          <a:noFill/>
        </p:spPr>
        <p:txBody>
          <a:bodyPr wrap="square" rtlCol="0">
            <a:spAutoFit/>
          </a:bodyPr>
          <a:lstStyle/>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INTRODUCTION</a:t>
            </a:r>
          </a:p>
          <a:p>
            <a:pPr marL="0" indent="0">
              <a:buNone/>
            </a:pPr>
            <a:endParaRPr lang="en-GB" sz="2400" b="1"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WHAT IS TECHNOLOGY ETHICS?</a:t>
            </a:r>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Mission (im)possible</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Ethics refresher</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Progress, negativity, neutrality?</a:t>
            </a:r>
          </a:p>
          <a:p>
            <a:pPr lvl="1"/>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THE DEBATE</a:t>
            </a:r>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Technology is neutral</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Technology is </a:t>
            </a:r>
            <a:r>
              <a:rPr lang="en-GB" sz="2400" u="sng" dirty="0">
                <a:solidFill>
                  <a:schemeClr val="bg1"/>
                </a:solidFill>
                <a:latin typeface="Arial" panose="020B0604020202020204" pitchFamily="34" charset="0"/>
                <a:ea typeface="Lato" panose="020F0502020204030203" pitchFamily="34" charset="0"/>
                <a:cs typeface="Arial" panose="020B0604020202020204" pitchFamily="34" charset="0"/>
              </a:rPr>
              <a:t>not</a:t>
            </a: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 neutral</a:t>
            </a:r>
          </a:p>
          <a:p>
            <a:pPr lvl="1"/>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FROM DIAGNOSIS TO SOLUTION</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So what? Now what?</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Crash test dummies, chips</a:t>
            </a:r>
          </a:p>
          <a:p>
            <a:pPr marL="49213" lvl="1" indent="0">
              <a:buNone/>
            </a:pPr>
            <a:endParaRPr lang="en-GB" sz="2400" b="1" dirty="0">
              <a:solidFill>
                <a:schemeClr val="bg1"/>
              </a:solidFill>
              <a:latin typeface="Arial" panose="020B0604020202020204" pitchFamily="34" charset="0"/>
              <a:ea typeface="Lato" panose="020F0502020204030203" pitchFamily="34" charset="0"/>
              <a:cs typeface="Arial" panose="020B0604020202020204" pitchFamily="34" charset="0"/>
            </a:endParaRPr>
          </a:p>
        </p:txBody>
      </p:sp>
    </p:spTree>
    <p:extLst>
      <p:ext uri="{BB962C8B-B14F-4D97-AF65-F5344CB8AC3E}">
        <p14:creationId xmlns:p14="http://schemas.microsoft.com/office/powerpoint/2010/main" val="6918295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2EBF52-A61E-5DAE-39B5-4B815FE96BC8}"/>
              </a:ext>
            </a:extLst>
          </p:cNvPr>
          <p:cNvSpPr/>
          <p:nvPr/>
        </p:nvSpPr>
        <p:spPr>
          <a:xfrm>
            <a:off x="586154" y="3499216"/>
            <a:ext cx="3997569" cy="109024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7FFD753C-A2AF-1958-BF2F-0496CF73DEA5}"/>
              </a:ext>
            </a:extLst>
          </p:cNvPr>
          <p:cNvSpPr/>
          <p:nvPr/>
        </p:nvSpPr>
        <p:spPr>
          <a:xfrm>
            <a:off x="586154" y="2508738"/>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CEB05CEE-78F4-D8E9-4B11-5332BAF5E454}"/>
              </a:ext>
            </a:extLst>
          </p:cNvPr>
          <p:cNvSpPr/>
          <p:nvPr/>
        </p:nvSpPr>
        <p:spPr>
          <a:xfrm>
            <a:off x="586154" y="1418492"/>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D0A7D071-06A7-29E1-116D-94904C6C3CA3}"/>
              </a:ext>
            </a:extLst>
          </p:cNvPr>
          <p:cNvSpPr>
            <a:spLocks noGrp="1"/>
          </p:cNvSpPr>
          <p:nvPr>
            <p:ph type="title"/>
          </p:nvPr>
        </p:nvSpPr>
        <p:spPr>
          <a:xfrm>
            <a:off x="831850" y="1709738"/>
            <a:ext cx="8218365" cy="2852737"/>
          </a:xfrm>
        </p:spPr>
        <p:txBody>
          <a:bodyPr>
            <a:normAutofit fontScale="90000"/>
          </a:bodyPr>
          <a:lstStyle/>
          <a:p>
            <a:pPr>
              <a:lnSpc>
                <a:spcPct val="130000"/>
              </a:lnSpc>
            </a:pPr>
            <a:r>
              <a:rPr lang="en-GB" dirty="0">
                <a:solidFill>
                  <a:schemeClr val="bg1"/>
                </a:solidFill>
              </a:rPr>
              <a:t>Experts who argue that technology is </a:t>
            </a:r>
            <a:r>
              <a:rPr lang="en-GB" b="1" dirty="0">
                <a:solidFill>
                  <a:schemeClr val="bg1"/>
                </a:solidFill>
              </a:rPr>
              <a:t>Neutral</a:t>
            </a:r>
          </a:p>
        </p:txBody>
      </p:sp>
      <p:sp>
        <p:nvSpPr>
          <p:cNvPr id="9" name="TextBox 8">
            <a:extLst>
              <a:ext uri="{FF2B5EF4-FFF2-40B4-BE49-F238E27FC236}">
                <a16:creationId xmlns:a16="http://schemas.microsoft.com/office/drawing/2014/main" id="{14789591-3A93-8655-6C45-BE048EFAD7B8}"/>
              </a:ext>
            </a:extLst>
          </p:cNvPr>
          <p:cNvSpPr txBox="1"/>
          <p:nvPr/>
        </p:nvSpPr>
        <p:spPr>
          <a:xfrm>
            <a:off x="9648092" y="-457200"/>
            <a:ext cx="184731" cy="522451"/>
          </a:xfrm>
          <a:prstGeom prst="rect">
            <a:avLst/>
          </a:prstGeom>
          <a:noFill/>
        </p:spPr>
        <p:txBody>
          <a:bodyPr wrap="none" rtlCol="0">
            <a:spAutoFit/>
          </a:bodyPr>
          <a:lstStyle/>
          <a:p>
            <a:pPr algn="l">
              <a:lnSpc>
                <a:spcPct val="130000"/>
              </a:lnSpc>
            </a:pPr>
            <a:endParaRPr lang="en-GB" sz="2400" dirty="0">
              <a:solidFill>
                <a:schemeClr val="bg1">
                  <a:lumMod val="50000"/>
                </a:schemeClr>
              </a:solidFill>
            </a:endParaRPr>
          </a:p>
        </p:txBody>
      </p:sp>
    </p:spTree>
    <p:extLst>
      <p:ext uri="{BB962C8B-B14F-4D97-AF65-F5344CB8AC3E}">
        <p14:creationId xmlns:p14="http://schemas.microsoft.com/office/powerpoint/2010/main" val="19344847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chemeClr val="tx1">
                    <a:lumMod val="65000"/>
                    <a:lumOff val="35000"/>
                  </a:schemeClr>
                </a:solidFill>
              </a:rPr>
              <a:t>Gary</a:t>
            </a:r>
            <a:r>
              <a:rPr lang="en-GB" dirty="0"/>
              <a:t> </a:t>
            </a:r>
            <a:r>
              <a:rPr lang="en-GB" dirty="0">
                <a:solidFill>
                  <a:srgbClr val="C00000"/>
                </a:solidFill>
              </a:rPr>
              <a:t>Kasparov</a:t>
            </a:r>
          </a:p>
        </p:txBody>
      </p:sp>
      <p:sp>
        <p:nvSpPr>
          <p:cNvPr id="3" name="TextBox 2">
            <a:extLst>
              <a:ext uri="{FF2B5EF4-FFF2-40B4-BE49-F238E27FC236}">
                <a16:creationId xmlns:a16="http://schemas.microsoft.com/office/drawing/2014/main" id="{EEE90A18-31C6-A62B-82AD-A1FEC68CADD6}"/>
              </a:ext>
            </a:extLst>
          </p:cNvPr>
          <p:cNvSpPr txBox="1"/>
          <p:nvPr/>
        </p:nvSpPr>
        <p:spPr>
          <a:xfrm>
            <a:off x="838200" y="1332342"/>
            <a:ext cx="10060459" cy="1154355"/>
          </a:xfrm>
          <a:prstGeom prst="rect">
            <a:avLst/>
          </a:prstGeom>
          <a:noFill/>
        </p:spPr>
        <p:txBody>
          <a:bodyPr wrap="square" rtlCol="0">
            <a:spAutoFit/>
          </a:bodyPr>
          <a:lstStyle/>
          <a:p>
            <a:pPr>
              <a:lnSpc>
                <a:spcPct val="130000"/>
              </a:lnSpc>
            </a:pPr>
            <a:r>
              <a:rPr lang="en-GB" sz="2800" b="1" dirty="0">
                <a:solidFill>
                  <a:schemeClr val="tx1">
                    <a:lumMod val="65000"/>
                    <a:lumOff val="35000"/>
                  </a:schemeClr>
                </a:solidFill>
              </a:rPr>
              <a:t>Chess grandmaster + author of </a:t>
            </a:r>
            <a:r>
              <a:rPr lang="en-GB" sz="2800" b="1" i="1" dirty="0">
                <a:solidFill>
                  <a:schemeClr val="tx1">
                    <a:lumMod val="65000"/>
                    <a:lumOff val="35000"/>
                  </a:schemeClr>
                </a:solidFill>
              </a:rPr>
              <a:t>Deep Thinking: Where Machine Intelligence Ends and Human Creativity Begins</a:t>
            </a:r>
          </a:p>
        </p:txBody>
      </p:sp>
      <p:pic>
        <p:nvPicPr>
          <p:cNvPr id="4" name="Picture 3">
            <a:extLst>
              <a:ext uri="{FF2B5EF4-FFF2-40B4-BE49-F238E27FC236}">
                <a16:creationId xmlns:a16="http://schemas.microsoft.com/office/drawing/2014/main" id="{36B97629-59F1-B707-5B4D-77C3628A64FF}"/>
              </a:ext>
            </a:extLst>
          </p:cNvPr>
          <p:cNvPicPr>
            <a:picLocks noChangeAspect="1"/>
          </p:cNvPicPr>
          <p:nvPr/>
        </p:nvPicPr>
        <p:blipFill rotWithShape="1">
          <a:blip r:embed="rId3"/>
          <a:srcRect l="10451" r="12991"/>
          <a:stretch/>
        </p:blipFill>
        <p:spPr>
          <a:xfrm>
            <a:off x="255901" y="2899654"/>
            <a:ext cx="2561296" cy="2561296"/>
          </a:xfrm>
          <a:prstGeom prst="ellipse">
            <a:avLst/>
          </a:prstGeom>
        </p:spPr>
      </p:pic>
      <p:sp>
        <p:nvSpPr>
          <p:cNvPr id="8" name="TextBox 7">
            <a:extLst>
              <a:ext uri="{FF2B5EF4-FFF2-40B4-BE49-F238E27FC236}">
                <a16:creationId xmlns:a16="http://schemas.microsoft.com/office/drawing/2014/main" id="{48558F47-5EBB-BFC1-F795-B061455D5829}"/>
              </a:ext>
            </a:extLst>
          </p:cNvPr>
          <p:cNvSpPr txBox="1"/>
          <p:nvPr/>
        </p:nvSpPr>
        <p:spPr>
          <a:xfrm>
            <a:off x="3100596" y="2486697"/>
            <a:ext cx="1359243" cy="1631216"/>
          </a:xfrm>
          <a:prstGeom prst="rect">
            <a:avLst/>
          </a:prstGeom>
          <a:noFill/>
        </p:spPr>
        <p:txBody>
          <a:bodyPr wrap="square" rtlCol="0">
            <a:spAutoFit/>
          </a:bodyPr>
          <a:lstStyle/>
          <a:p>
            <a:r>
              <a:rPr lang="en-GB" sz="10000" dirty="0">
                <a:solidFill>
                  <a:srgbClr val="C00000"/>
                </a:solidFill>
              </a:rPr>
              <a:t>“</a:t>
            </a:r>
          </a:p>
        </p:txBody>
      </p:sp>
      <p:sp>
        <p:nvSpPr>
          <p:cNvPr id="5" name="TextBox 4">
            <a:extLst>
              <a:ext uri="{FF2B5EF4-FFF2-40B4-BE49-F238E27FC236}">
                <a16:creationId xmlns:a16="http://schemas.microsoft.com/office/drawing/2014/main" id="{7436EAC2-4C5B-9E1D-7B1A-7F215EDE5D96}"/>
              </a:ext>
            </a:extLst>
          </p:cNvPr>
          <p:cNvSpPr txBox="1"/>
          <p:nvPr/>
        </p:nvSpPr>
        <p:spPr>
          <a:xfrm>
            <a:off x="3656651" y="2657905"/>
            <a:ext cx="7735329" cy="2451312"/>
          </a:xfrm>
          <a:prstGeom prst="rect">
            <a:avLst/>
          </a:prstGeom>
          <a:noFill/>
        </p:spPr>
        <p:txBody>
          <a:bodyPr wrap="square" rtlCol="0">
            <a:spAutoFit/>
          </a:bodyPr>
          <a:lstStyle/>
          <a:p>
            <a:pPr algn="l">
              <a:lnSpc>
                <a:spcPct val="130000"/>
              </a:lnSpc>
            </a:pPr>
            <a:r>
              <a:rPr lang="en-GB" sz="2800" dirty="0">
                <a:solidFill>
                  <a:schemeClr val="tx1">
                    <a:lumMod val="65000"/>
                    <a:lumOff val="35000"/>
                  </a:schemeClr>
                </a:solidFill>
              </a:rPr>
              <a:t>Tech is agnostic</a:t>
            </a:r>
            <a:r>
              <a:rPr lang="en-GB" sz="2800" dirty="0">
                <a:solidFill>
                  <a:srgbClr val="C00000"/>
                </a:solidFill>
              </a:rPr>
              <a:t>*</a:t>
            </a:r>
            <a:r>
              <a:rPr lang="en-GB" sz="2800" dirty="0">
                <a:solidFill>
                  <a:schemeClr val="tx1">
                    <a:lumMod val="65000"/>
                    <a:lumOff val="35000"/>
                  </a:schemeClr>
                </a:solidFill>
              </a:rPr>
              <a:t>, it amplifies us. </a:t>
            </a:r>
          </a:p>
          <a:p>
            <a:pPr algn="l">
              <a:lnSpc>
                <a:spcPct val="130000"/>
              </a:lnSpc>
            </a:pPr>
            <a:r>
              <a:rPr lang="en-GB" sz="2800" dirty="0">
                <a:solidFill>
                  <a:srgbClr val="C00000"/>
                </a:solidFill>
              </a:rPr>
              <a:t>‘Ethical AI’ is like ‘ethical electricity’.</a:t>
            </a:r>
            <a:endParaRPr lang="en-GB" sz="2800" dirty="0">
              <a:solidFill>
                <a:schemeClr val="bg1">
                  <a:lumMod val="50000"/>
                </a:schemeClr>
              </a:solidFill>
            </a:endParaRPr>
          </a:p>
          <a:p>
            <a:pPr algn="l">
              <a:lnSpc>
                <a:spcPct val="130000"/>
              </a:lnSpc>
            </a:pPr>
            <a:endParaRPr lang="en-GB" sz="2400" dirty="0">
              <a:solidFill>
                <a:schemeClr val="bg1">
                  <a:lumMod val="50000"/>
                </a:schemeClr>
              </a:solidFill>
            </a:endParaRPr>
          </a:p>
          <a:p>
            <a:pPr algn="l">
              <a:lnSpc>
                <a:spcPct val="130000"/>
              </a:lnSpc>
            </a:pPr>
            <a:r>
              <a:rPr lang="en-GB" sz="2000" i="1" dirty="0">
                <a:solidFill>
                  <a:srgbClr val="C00000"/>
                </a:solidFill>
              </a:rPr>
              <a:t>*</a:t>
            </a:r>
            <a:r>
              <a:rPr lang="en-GB" sz="2000" i="1" dirty="0">
                <a:solidFill>
                  <a:schemeClr val="tx1">
                    <a:lumMod val="65000"/>
                    <a:lumOff val="35000"/>
                  </a:schemeClr>
                </a:solidFill>
              </a:rPr>
              <a:t>By ‘</a:t>
            </a:r>
            <a:r>
              <a:rPr lang="en-GB" sz="2000" i="1" dirty="0">
                <a:solidFill>
                  <a:srgbClr val="C00000"/>
                </a:solidFill>
              </a:rPr>
              <a:t>agnostic’</a:t>
            </a:r>
            <a:r>
              <a:rPr lang="en-GB" sz="2000" i="1" dirty="0">
                <a:solidFill>
                  <a:schemeClr val="bg1">
                    <a:lumMod val="50000"/>
                  </a:schemeClr>
                </a:solidFill>
              </a:rPr>
              <a:t>,</a:t>
            </a:r>
            <a:r>
              <a:rPr lang="en-GB" sz="2000" i="1" dirty="0">
                <a:solidFill>
                  <a:schemeClr val="tx1">
                    <a:lumMod val="65000"/>
                    <a:lumOff val="35000"/>
                  </a:schemeClr>
                </a:solidFill>
              </a:rPr>
              <a:t> Kasparov means that technology that works across any platform, protocol or device without requiring any adaptation.</a:t>
            </a:r>
            <a:endParaRPr lang="en-GB" sz="2400" dirty="0">
              <a:solidFill>
                <a:schemeClr val="bg1">
                  <a:lumMod val="50000"/>
                </a:schemeClr>
              </a:solidFill>
            </a:endParaRPr>
          </a:p>
        </p:txBody>
      </p:sp>
      <p:sp>
        <p:nvSpPr>
          <p:cNvPr id="9" name="TextBox 8">
            <a:extLst>
              <a:ext uri="{FF2B5EF4-FFF2-40B4-BE49-F238E27FC236}">
                <a16:creationId xmlns:a16="http://schemas.microsoft.com/office/drawing/2014/main" id="{D88AB4CC-1295-0E06-5D7C-5576043458E2}"/>
              </a:ext>
            </a:extLst>
          </p:cNvPr>
          <p:cNvSpPr txBox="1"/>
          <p:nvPr/>
        </p:nvSpPr>
        <p:spPr>
          <a:xfrm>
            <a:off x="9328402" y="3079275"/>
            <a:ext cx="1359243" cy="1631216"/>
          </a:xfrm>
          <a:prstGeom prst="rect">
            <a:avLst/>
          </a:prstGeom>
          <a:noFill/>
        </p:spPr>
        <p:txBody>
          <a:bodyPr wrap="square" rtlCol="0">
            <a:spAutoFit/>
          </a:bodyPr>
          <a:lstStyle/>
          <a:p>
            <a:r>
              <a:rPr lang="en-GB" sz="10000" dirty="0">
                <a:solidFill>
                  <a:srgbClr val="C00000"/>
                </a:solidFill>
              </a:rPr>
              <a:t>”</a:t>
            </a:r>
          </a:p>
        </p:txBody>
      </p:sp>
    </p:spTree>
    <p:extLst>
      <p:ext uri="{BB962C8B-B14F-4D97-AF65-F5344CB8AC3E}">
        <p14:creationId xmlns:p14="http://schemas.microsoft.com/office/powerpoint/2010/main" val="22116828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chemeClr val="tx1">
                    <a:lumMod val="65000"/>
                    <a:lumOff val="35000"/>
                  </a:schemeClr>
                </a:solidFill>
              </a:rPr>
              <a:t>Werner</a:t>
            </a:r>
            <a:r>
              <a:rPr lang="en-GB" dirty="0"/>
              <a:t> </a:t>
            </a:r>
            <a:r>
              <a:rPr lang="en-GB" dirty="0">
                <a:solidFill>
                  <a:srgbClr val="C00000"/>
                </a:solidFill>
              </a:rPr>
              <a:t>Vogels</a:t>
            </a:r>
          </a:p>
        </p:txBody>
      </p:sp>
      <p:sp>
        <p:nvSpPr>
          <p:cNvPr id="3" name="TextBox 2">
            <a:extLst>
              <a:ext uri="{FF2B5EF4-FFF2-40B4-BE49-F238E27FC236}">
                <a16:creationId xmlns:a16="http://schemas.microsoft.com/office/drawing/2014/main" id="{EEE90A18-31C6-A62B-82AD-A1FEC68CADD6}"/>
              </a:ext>
            </a:extLst>
          </p:cNvPr>
          <p:cNvSpPr txBox="1"/>
          <p:nvPr/>
        </p:nvSpPr>
        <p:spPr>
          <a:xfrm>
            <a:off x="838200" y="1372101"/>
            <a:ext cx="9689757" cy="594202"/>
          </a:xfrm>
          <a:prstGeom prst="rect">
            <a:avLst/>
          </a:prstGeom>
          <a:noFill/>
        </p:spPr>
        <p:txBody>
          <a:bodyPr wrap="square" rtlCol="0">
            <a:spAutoFit/>
          </a:bodyPr>
          <a:lstStyle/>
          <a:p>
            <a:pPr>
              <a:lnSpc>
                <a:spcPct val="130000"/>
              </a:lnSpc>
            </a:pPr>
            <a:r>
              <a:rPr lang="en-US" sz="2800" b="1" dirty="0">
                <a:solidFill>
                  <a:schemeClr val="tx1">
                    <a:lumMod val="65000"/>
                    <a:lumOff val="35000"/>
                  </a:schemeClr>
                </a:solidFill>
              </a:rPr>
              <a:t>Chief Technology Officer @ Amazon</a:t>
            </a:r>
            <a:endParaRPr lang="en-GB" sz="2800" b="1" dirty="0">
              <a:solidFill>
                <a:schemeClr val="tx1">
                  <a:lumMod val="65000"/>
                  <a:lumOff val="35000"/>
                </a:schemeClr>
              </a:solidFill>
            </a:endParaRPr>
          </a:p>
        </p:txBody>
      </p:sp>
      <p:sp>
        <p:nvSpPr>
          <p:cNvPr id="5" name="TextBox 4">
            <a:extLst>
              <a:ext uri="{FF2B5EF4-FFF2-40B4-BE49-F238E27FC236}">
                <a16:creationId xmlns:a16="http://schemas.microsoft.com/office/drawing/2014/main" id="{7436EAC2-4C5B-9E1D-7B1A-7F215EDE5D96}"/>
              </a:ext>
            </a:extLst>
          </p:cNvPr>
          <p:cNvSpPr txBox="1"/>
          <p:nvPr/>
        </p:nvSpPr>
        <p:spPr>
          <a:xfrm>
            <a:off x="838199" y="2092183"/>
            <a:ext cx="8515865" cy="3886705"/>
          </a:xfrm>
          <a:prstGeom prst="rect">
            <a:avLst/>
          </a:prstGeom>
          <a:noFill/>
        </p:spPr>
        <p:txBody>
          <a:bodyPr wrap="square" rtlCol="0">
            <a:spAutoFit/>
          </a:bodyPr>
          <a:lstStyle/>
          <a:p>
            <a:pPr algn="l">
              <a:lnSpc>
                <a:spcPct val="130000"/>
              </a:lnSpc>
              <a:spcAft>
                <a:spcPts val="600"/>
              </a:spcAft>
            </a:pPr>
            <a:r>
              <a:rPr lang="en-GB" dirty="0">
                <a:solidFill>
                  <a:schemeClr val="tx1">
                    <a:lumMod val="65000"/>
                    <a:lumOff val="35000"/>
                  </a:schemeClr>
                </a:solidFill>
              </a:rPr>
              <a:t>‘Mr Vogels </a:t>
            </a:r>
            <a:r>
              <a:rPr lang="en-GB" b="1" dirty="0">
                <a:solidFill>
                  <a:srgbClr val="C00000"/>
                </a:solidFill>
              </a:rPr>
              <a:t>doesn’t feel it's Amazon’s responsibility to make sure Rekognition is used accurately or ethically.</a:t>
            </a:r>
          </a:p>
          <a:p>
            <a:pPr algn="l">
              <a:lnSpc>
                <a:spcPct val="130000"/>
              </a:lnSpc>
              <a:spcAft>
                <a:spcPts val="600"/>
              </a:spcAft>
            </a:pPr>
            <a:r>
              <a:rPr lang="en-GB" dirty="0">
                <a:solidFill>
                  <a:schemeClr val="tx1">
                    <a:lumMod val="65000"/>
                    <a:lumOff val="35000"/>
                  </a:schemeClr>
                </a:solidFill>
              </a:rPr>
              <a:t>“That’s </a:t>
            </a:r>
            <a:r>
              <a:rPr lang="en-GB" b="1" dirty="0">
                <a:solidFill>
                  <a:srgbClr val="C00000"/>
                </a:solidFill>
              </a:rPr>
              <a:t>not my decision to make</a:t>
            </a:r>
            <a:r>
              <a:rPr lang="en-GB" dirty="0">
                <a:solidFill>
                  <a:schemeClr val="tx1">
                    <a:lumMod val="65000"/>
                    <a:lumOff val="35000"/>
                  </a:schemeClr>
                </a:solidFill>
              </a:rPr>
              <a:t>,” he tells me. “This technology is being used for good in many places. It’s in</a:t>
            </a:r>
            <a:r>
              <a:rPr lang="en-GB" dirty="0">
                <a:solidFill>
                  <a:schemeClr val="bg1">
                    <a:lumMod val="50000"/>
                  </a:schemeClr>
                </a:solidFill>
              </a:rPr>
              <a:t> </a:t>
            </a:r>
            <a:r>
              <a:rPr lang="en-GB" b="1" dirty="0">
                <a:solidFill>
                  <a:srgbClr val="C00000"/>
                </a:solidFill>
              </a:rPr>
              <a:t>society</a:t>
            </a:r>
            <a:r>
              <a:rPr lang="en-GB" dirty="0">
                <a:solidFill>
                  <a:schemeClr val="bg1">
                    <a:lumMod val="50000"/>
                  </a:schemeClr>
                </a:solidFill>
              </a:rPr>
              <a:t>’</a:t>
            </a:r>
            <a:r>
              <a:rPr lang="en-GB" dirty="0">
                <a:solidFill>
                  <a:schemeClr val="tx1">
                    <a:lumMod val="65000"/>
                    <a:lumOff val="35000"/>
                  </a:schemeClr>
                </a:solidFill>
              </a:rPr>
              <a:t>s</a:t>
            </a:r>
            <a:r>
              <a:rPr lang="en-GB" dirty="0">
                <a:solidFill>
                  <a:schemeClr val="bg1">
                    <a:lumMod val="50000"/>
                  </a:schemeClr>
                </a:solidFill>
              </a:rPr>
              <a:t> </a:t>
            </a:r>
            <a:r>
              <a:rPr lang="en-GB" dirty="0">
                <a:solidFill>
                  <a:schemeClr val="tx1">
                    <a:lumMod val="65000"/>
                    <a:lumOff val="35000"/>
                  </a:schemeClr>
                </a:solidFill>
              </a:rPr>
              <a:t>direction to actually </a:t>
            </a:r>
            <a:r>
              <a:rPr lang="en-GB" b="1" dirty="0">
                <a:solidFill>
                  <a:srgbClr val="C00000"/>
                </a:solidFill>
              </a:rPr>
              <a:t>decide which technology is applicable under which conditions. </a:t>
            </a:r>
            <a:r>
              <a:rPr lang="en-GB" dirty="0">
                <a:solidFill>
                  <a:schemeClr val="tx1">
                    <a:lumMod val="65000"/>
                    <a:lumOff val="35000"/>
                  </a:schemeClr>
                </a:solidFill>
              </a:rPr>
              <a:t>“It’s a societal discourse and decision - and policy-making - that needs to happen to decide where you can apply technologies.”</a:t>
            </a:r>
          </a:p>
          <a:p>
            <a:pPr algn="l">
              <a:lnSpc>
                <a:spcPct val="130000"/>
              </a:lnSpc>
              <a:spcAft>
                <a:spcPts val="600"/>
              </a:spcAft>
            </a:pPr>
            <a:r>
              <a:rPr lang="en-GB" b="1" dirty="0">
                <a:solidFill>
                  <a:srgbClr val="C00000"/>
                </a:solidFill>
              </a:rPr>
              <a:t>He likens ML and AI to steel mills: </a:t>
            </a:r>
          </a:p>
          <a:p>
            <a:pPr algn="l">
              <a:lnSpc>
                <a:spcPct val="130000"/>
              </a:lnSpc>
              <a:spcAft>
                <a:spcPts val="600"/>
              </a:spcAft>
            </a:pPr>
            <a:r>
              <a:rPr lang="en-GB" b="1" dirty="0">
                <a:solidFill>
                  <a:srgbClr val="C00000"/>
                </a:solidFill>
              </a:rPr>
              <a:t>Sometimes steel is used to make incubators for babies, </a:t>
            </a:r>
            <a:r>
              <a:rPr lang="en-GB" dirty="0">
                <a:solidFill>
                  <a:schemeClr val="tx1">
                    <a:lumMod val="65000"/>
                    <a:lumOff val="35000"/>
                  </a:schemeClr>
                </a:solidFill>
              </a:rPr>
              <a:t>he says, but</a:t>
            </a:r>
            <a:r>
              <a:rPr lang="en-GB" b="1" dirty="0">
                <a:solidFill>
                  <a:schemeClr val="tx1">
                    <a:lumMod val="65000"/>
                    <a:lumOff val="35000"/>
                  </a:schemeClr>
                </a:solidFill>
              </a:rPr>
              <a:t> </a:t>
            </a:r>
            <a:r>
              <a:rPr lang="en-GB" b="1" dirty="0">
                <a:solidFill>
                  <a:srgbClr val="C00000"/>
                </a:solidFill>
              </a:rPr>
              <a:t>sometimes steel is used to make guns.</a:t>
            </a:r>
          </a:p>
        </p:txBody>
      </p:sp>
      <p:pic>
        <p:nvPicPr>
          <p:cNvPr id="7" name="Picture 6" descr="A picture containing person, person&#10;&#10;Description automatically generated">
            <a:extLst>
              <a:ext uri="{FF2B5EF4-FFF2-40B4-BE49-F238E27FC236}">
                <a16:creationId xmlns:a16="http://schemas.microsoft.com/office/drawing/2014/main" id="{1B8B11D8-F540-33B2-A540-ECCEB4E3EC25}"/>
              </a:ext>
            </a:extLst>
          </p:cNvPr>
          <p:cNvPicPr>
            <a:picLocks noChangeAspect="1"/>
          </p:cNvPicPr>
          <p:nvPr/>
        </p:nvPicPr>
        <p:blipFill rotWithShape="1">
          <a:blip r:embed="rId3"/>
          <a:srcRect t="984" b="11553"/>
          <a:stretch/>
        </p:blipFill>
        <p:spPr>
          <a:xfrm>
            <a:off x="9247309" y="2389962"/>
            <a:ext cx="2561296" cy="2561296"/>
          </a:xfrm>
          <a:prstGeom prst="ellipse">
            <a:avLst/>
          </a:prstGeom>
        </p:spPr>
      </p:pic>
      <p:sp>
        <p:nvSpPr>
          <p:cNvPr id="6" name="TextBox 5">
            <a:extLst>
              <a:ext uri="{FF2B5EF4-FFF2-40B4-BE49-F238E27FC236}">
                <a16:creationId xmlns:a16="http://schemas.microsoft.com/office/drawing/2014/main" id="{B18541DB-EAB7-404C-B2C6-F9C5FA91E890}"/>
              </a:ext>
            </a:extLst>
          </p:cNvPr>
          <p:cNvSpPr txBox="1"/>
          <p:nvPr/>
        </p:nvSpPr>
        <p:spPr>
          <a:xfrm>
            <a:off x="383058" y="4858349"/>
            <a:ext cx="1359243" cy="1631216"/>
          </a:xfrm>
          <a:prstGeom prst="rect">
            <a:avLst/>
          </a:prstGeom>
          <a:noFill/>
        </p:spPr>
        <p:txBody>
          <a:bodyPr wrap="square" rtlCol="0">
            <a:spAutoFit/>
          </a:bodyPr>
          <a:lstStyle/>
          <a:p>
            <a:r>
              <a:rPr lang="en-GB" sz="10000" dirty="0">
                <a:solidFill>
                  <a:srgbClr val="C00000"/>
                </a:solidFill>
              </a:rPr>
              <a:t>“</a:t>
            </a:r>
          </a:p>
        </p:txBody>
      </p:sp>
      <p:sp>
        <p:nvSpPr>
          <p:cNvPr id="8" name="TextBox 7">
            <a:extLst>
              <a:ext uri="{FF2B5EF4-FFF2-40B4-BE49-F238E27FC236}">
                <a16:creationId xmlns:a16="http://schemas.microsoft.com/office/drawing/2014/main" id="{F6F267A2-46D1-CB4E-861C-864585E717F2}"/>
              </a:ext>
            </a:extLst>
          </p:cNvPr>
          <p:cNvSpPr txBox="1"/>
          <p:nvPr/>
        </p:nvSpPr>
        <p:spPr>
          <a:xfrm>
            <a:off x="5263981" y="5357131"/>
            <a:ext cx="1359243" cy="1631216"/>
          </a:xfrm>
          <a:prstGeom prst="rect">
            <a:avLst/>
          </a:prstGeom>
          <a:noFill/>
        </p:spPr>
        <p:txBody>
          <a:bodyPr wrap="square" rtlCol="0">
            <a:spAutoFit/>
          </a:bodyPr>
          <a:lstStyle/>
          <a:p>
            <a:r>
              <a:rPr lang="en-GB" sz="10000" dirty="0">
                <a:solidFill>
                  <a:srgbClr val="C00000"/>
                </a:solidFill>
              </a:rPr>
              <a:t>”</a:t>
            </a:r>
          </a:p>
        </p:txBody>
      </p:sp>
    </p:spTree>
    <p:extLst>
      <p:ext uri="{BB962C8B-B14F-4D97-AF65-F5344CB8AC3E}">
        <p14:creationId xmlns:p14="http://schemas.microsoft.com/office/powerpoint/2010/main" val="328470323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chemeClr val="tx1">
                    <a:lumMod val="65000"/>
                    <a:lumOff val="35000"/>
                  </a:schemeClr>
                </a:solidFill>
              </a:rPr>
              <a:t>Professor Daniela </a:t>
            </a:r>
            <a:r>
              <a:rPr lang="en-GB" dirty="0">
                <a:solidFill>
                  <a:srgbClr val="C00000"/>
                </a:solidFill>
              </a:rPr>
              <a:t>Rus</a:t>
            </a:r>
          </a:p>
        </p:txBody>
      </p:sp>
      <p:sp>
        <p:nvSpPr>
          <p:cNvPr id="3" name="TextBox 2">
            <a:extLst>
              <a:ext uri="{FF2B5EF4-FFF2-40B4-BE49-F238E27FC236}">
                <a16:creationId xmlns:a16="http://schemas.microsoft.com/office/drawing/2014/main" id="{EEE90A18-31C6-A62B-82AD-A1FEC68CADD6}"/>
              </a:ext>
            </a:extLst>
          </p:cNvPr>
          <p:cNvSpPr txBox="1"/>
          <p:nvPr/>
        </p:nvSpPr>
        <p:spPr>
          <a:xfrm>
            <a:off x="838200" y="1407622"/>
            <a:ext cx="9689757" cy="594202"/>
          </a:xfrm>
          <a:prstGeom prst="rect">
            <a:avLst/>
          </a:prstGeom>
          <a:noFill/>
        </p:spPr>
        <p:txBody>
          <a:bodyPr wrap="square" rtlCol="0">
            <a:spAutoFit/>
          </a:bodyPr>
          <a:lstStyle/>
          <a:p>
            <a:pPr>
              <a:lnSpc>
                <a:spcPct val="130000"/>
              </a:lnSpc>
            </a:pPr>
            <a:r>
              <a:rPr lang="en-US" sz="2800" b="1" dirty="0">
                <a:solidFill>
                  <a:schemeClr val="tx1">
                    <a:lumMod val="65000"/>
                    <a:lumOff val="35000"/>
                  </a:schemeClr>
                </a:solidFill>
              </a:rPr>
              <a:t>Director of the Computer Science and AI Lab @ MIT</a:t>
            </a:r>
            <a:endParaRPr lang="en-GB" sz="2800" b="1" dirty="0">
              <a:solidFill>
                <a:schemeClr val="tx1">
                  <a:lumMod val="65000"/>
                  <a:lumOff val="35000"/>
                </a:schemeClr>
              </a:solidFill>
            </a:endParaRPr>
          </a:p>
        </p:txBody>
      </p:sp>
      <p:sp>
        <p:nvSpPr>
          <p:cNvPr id="5" name="TextBox 4">
            <a:extLst>
              <a:ext uri="{FF2B5EF4-FFF2-40B4-BE49-F238E27FC236}">
                <a16:creationId xmlns:a16="http://schemas.microsoft.com/office/drawing/2014/main" id="{7436EAC2-4C5B-9E1D-7B1A-7F215EDE5D96}"/>
              </a:ext>
            </a:extLst>
          </p:cNvPr>
          <p:cNvSpPr txBox="1"/>
          <p:nvPr/>
        </p:nvSpPr>
        <p:spPr>
          <a:xfrm>
            <a:off x="3321143" y="2127704"/>
            <a:ext cx="8182232" cy="4606839"/>
          </a:xfrm>
          <a:prstGeom prst="rect">
            <a:avLst/>
          </a:prstGeom>
          <a:noFill/>
        </p:spPr>
        <p:txBody>
          <a:bodyPr wrap="square" rtlCol="0">
            <a:spAutoFit/>
          </a:bodyPr>
          <a:lstStyle/>
          <a:p>
            <a:pPr algn="l">
              <a:lnSpc>
                <a:spcPct val="130000"/>
              </a:lnSpc>
              <a:spcAft>
                <a:spcPts val="600"/>
              </a:spcAft>
            </a:pPr>
            <a:r>
              <a:rPr lang="en-GB" dirty="0">
                <a:solidFill>
                  <a:schemeClr val="tx1">
                    <a:lumMod val="65000"/>
                    <a:lumOff val="35000"/>
                  </a:schemeClr>
                </a:solidFill>
              </a:rPr>
              <a:t>I’m a roboticist. Now when I tell people what I do, I get one of two types of reactions. Some people get anxious. They make jokes about Skynet. And they ask me, ‘When will the robots take over my job?’ And then other people get very excited and ask me, ‘When will my car be self-driving?’ </a:t>
            </a:r>
          </a:p>
          <a:p>
            <a:pPr algn="l">
              <a:lnSpc>
                <a:spcPct val="130000"/>
              </a:lnSpc>
              <a:spcAft>
                <a:spcPts val="600"/>
              </a:spcAft>
            </a:pPr>
            <a:r>
              <a:rPr lang="en-GB" dirty="0">
                <a:solidFill>
                  <a:schemeClr val="tx1">
                    <a:lumMod val="65000"/>
                    <a:lumOff val="35000"/>
                  </a:schemeClr>
                </a:solidFill>
              </a:rPr>
              <a:t>Well, I belong to the second group. But I believe it’s very important to understand the concerns of the first group and provide ideas and suggestions for how to see things differently. </a:t>
            </a:r>
          </a:p>
          <a:p>
            <a:pPr algn="l">
              <a:lnSpc>
                <a:spcPct val="130000"/>
              </a:lnSpc>
              <a:spcAft>
                <a:spcPts val="600"/>
              </a:spcAft>
            </a:pPr>
            <a:r>
              <a:rPr lang="en-GB" dirty="0">
                <a:solidFill>
                  <a:schemeClr val="tx1">
                    <a:lumMod val="65000"/>
                    <a:lumOff val="35000"/>
                  </a:schemeClr>
                </a:solidFill>
              </a:rPr>
              <a:t>And this starts with understanding that </a:t>
            </a:r>
            <a:r>
              <a:rPr lang="en-GB" b="1" dirty="0">
                <a:solidFill>
                  <a:srgbClr val="C00000"/>
                </a:solidFill>
              </a:rPr>
              <a:t>AI </a:t>
            </a:r>
            <a:r>
              <a:rPr lang="en-GB" dirty="0">
                <a:solidFill>
                  <a:schemeClr val="tx1">
                    <a:lumMod val="65000"/>
                    <a:lumOff val="35000"/>
                  </a:schemeClr>
                </a:solidFill>
              </a:rPr>
              <a:t>and</a:t>
            </a:r>
            <a:r>
              <a:rPr lang="en-GB" b="1" dirty="0">
                <a:solidFill>
                  <a:srgbClr val="C00000"/>
                </a:solidFill>
              </a:rPr>
              <a:t> robotics </a:t>
            </a:r>
            <a:r>
              <a:rPr lang="en-GB" dirty="0">
                <a:solidFill>
                  <a:schemeClr val="tx1">
                    <a:lumMod val="65000"/>
                    <a:lumOff val="35000"/>
                  </a:schemeClr>
                </a:solidFill>
              </a:rPr>
              <a:t>and</a:t>
            </a:r>
            <a:r>
              <a:rPr lang="en-GB" b="1" dirty="0">
                <a:solidFill>
                  <a:srgbClr val="C00000"/>
                </a:solidFill>
              </a:rPr>
              <a:t> machine learning are tools. </a:t>
            </a:r>
            <a:r>
              <a:rPr lang="en-GB" dirty="0">
                <a:solidFill>
                  <a:schemeClr val="tx1">
                    <a:lumMod val="65000"/>
                    <a:lumOff val="35000"/>
                  </a:schemeClr>
                </a:solidFill>
              </a:rPr>
              <a:t>They are just tools, </a:t>
            </a:r>
            <a:r>
              <a:rPr lang="en-GB" b="1" dirty="0">
                <a:solidFill>
                  <a:srgbClr val="C00000"/>
                </a:solidFill>
              </a:rPr>
              <a:t>by the people, for the people</a:t>
            </a:r>
            <a:r>
              <a:rPr lang="en-GB" dirty="0">
                <a:solidFill>
                  <a:schemeClr val="bg1">
                    <a:lumMod val="50000"/>
                  </a:schemeClr>
                </a:solidFill>
              </a:rPr>
              <a:t>. </a:t>
            </a:r>
            <a:r>
              <a:rPr lang="en-GB" dirty="0">
                <a:solidFill>
                  <a:schemeClr val="tx1">
                    <a:lumMod val="65000"/>
                    <a:lumOff val="35000"/>
                  </a:schemeClr>
                </a:solidFill>
              </a:rPr>
              <a:t>They are incredibly powerful tools. But </a:t>
            </a:r>
            <a:r>
              <a:rPr lang="en-GB" b="1" dirty="0">
                <a:solidFill>
                  <a:srgbClr val="C00000"/>
                </a:solidFill>
              </a:rPr>
              <a:t>like any other tools, they’re not good or bad. They are what we choose to do with them. </a:t>
            </a:r>
          </a:p>
          <a:p>
            <a:pPr algn="l">
              <a:lnSpc>
                <a:spcPct val="130000"/>
              </a:lnSpc>
              <a:spcAft>
                <a:spcPts val="600"/>
              </a:spcAft>
            </a:pPr>
            <a:endParaRPr lang="en-GB" dirty="0">
              <a:solidFill>
                <a:schemeClr val="bg1">
                  <a:lumMod val="50000"/>
                </a:schemeClr>
              </a:solidFill>
            </a:endParaRPr>
          </a:p>
        </p:txBody>
      </p:sp>
      <p:pic>
        <p:nvPicPr>
          <p:cNvPr id="8" name="Picture 7">
            <a:extLst>
              <a:ext uri="{FF2B5EF4-FFF2-40B4-BE49-F238E27FC236}">
                <a16:creationId xmlns:a16="http://schemas.microsoft.com/office/drawing/2014/main" id="{E1331712-1F8F-241A-D749-957D717088B1}"/>
              </a:ext>
            </a:extLst>
          </p:cNvPr>
          <p:cNvPicPr>
            <a:picLocks noChangeAspect="1"/>
          </p:cNvPicPr>
          <p:nvPr/>
        </p:nvPicPr>
        <p:blipFill rotWithShape="1">
          <a:blip r:embed="rId3"/>
          <a:srcRect l="6540" r="21157" b="14617"/>
          <a:stretch/>
        </p:blipFill>
        <p:spPr>
          <a:xfrm>
            <a:off x="379923" y="2181030"/>
            <a:ext cx="2561296" cy="2561296"/>
          </a:xfrm>
          <a:prstGeom prst="ellipse">
            <a:avLst/>
          </a:prstGeom>
        </p:spPr>
      </p:pic>
      <p:sp>
        <p:nvSpPr>
          <p:cNvPr id="45" name="TextBox 44">
            <a:extLst>
              <a:ext uri="{FF2B5EF4-FFF2-40B4-BE49-F238E27FC236}">
                <a16:creationId xmlns:a16="http://schemas.microsoft.com/office/drawing/2014/main" id="{AD6C5063-0549-7495-BF47-35C4E347807E}"/>
              </a:ext>
            </a:extLst>
          </p:cNvPr>
          <p:cNvSpPr txBox="1"/>
          <p:nvPr/>
        </p:nvSpPr>
        <p:spPr>
          <a:xfrm>
            <a:off x="2829696" y="1880371"/>
            <a:ext cx="1359243" cy="1631216"/>
          </a:xfrm>
          <a:prstGeom prst="rect">
            <a:avLst/>
          </a:prstGeom>
          <a:noFill/>
        </p:spPr>
        <p:txBody>
          <a:bodyPr wrap="square" rtlCol="0">
            <a:spAutoFit/>
          </a:bodyPr>
          <a:lstStyle/>
          <a:p>
            <a:r>
              <a:rPr lang="en-GB" sz="10000" dirty="0">
                <a:solidFill>
                  <a:srgbClr val="C00000"/>
                </a:solidFill>
              </a:rPr>
              <a:t>“</a:t>
            </a:r>
          </a:p>
        </p:txBody>
      </p:sp>
      <p:sp>
        <p:nvSpPr>
          <p:cNvPr id="46" name="TextBox 45">
            <a:extLst>
              <a:ext uri="{FF2B5EF4-FFF2-40B4-BE49-F238E27FC236}">
                <a16:creationId xmlns:a16="http://schemas.microsoft.com/office/drawing/2014/main" id="{59568FAB-7E07-A0C0-3E41-52C4DC6AEEBC}"/>
              </a:ext>
            </a:extLst>
          </p:cNvPr>
          <p:cNvSpPr txBox="1"/>
          <p:nvPr/>
        </p:nvSpPr>
        <p:spPr>
          <a:xfrm>
            <a:off x="8439668" y="5591910"/>
            <a:ext cx="1359243" cy="1631216"/>
          </a:xfrm>
          <a:prstGeom prst="rect">
            <a:avLst/>
          </a:prstGeom>
          <a:noFill/>
        </p:spPr>
        <p:txBody>
          <a:bodyPr wrap="square" rtlCol="0">
            <a:spAutoFit/>
          </a:bodyPr>
          <a:lstStyle/>
          <a:p>
            <a:r>
              <a:rPr lang="en-GB" sz="10000" dirty="0">
                <a:solidFill>
                  <a:srgbClr val="C00000"/>
                </a:solidFill>
              </a:rPr>
              <a:t>”</a:t>
            </a:r>
          </a:p>
        </p:txBody>
      </p:sp>
    </p:spTree>
    <p:extLst>
      <p:ext uri="{BB962C8B-B14F-4D97-AF65-F5344CB8AC3E}">
        <p14:creationId xmlns:p14="http://schemas.microsoft.com/office/powerpoint/2010/main" val="350000192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7C8BA1-C230-DB4A-89E9-E9566A4C3E50}"/>
              </a:ext>
            </a:extLst>
          </p:cNvPr>
          <p:cNvSpPr>
            <a:spLocks noGrp="1"/>
          </p:cNvSpPr>
          <p:nvPr>
            <p:ph idx="1"/>
          </p:nvPr>
        </p:nvSpPr>
        <p:spPr>
          <a:xfrm>
            <a:off x="451608" y="2104899"/>
            <a:ext cx="6626983" cy="4548983"/>
          </a:xfrm>
        </p:spPr>
        <p:txBody>
          <a:bodyPr>
            <a:noAutofit/>
          </a:bodyPr>
          <a:lstStyle/>
          <a:p>
            <a:pPr marL="0" indent="0" fontAlgn="base">
              <a:buNone/>
            </a:pPr>
            <a:r>
              <a:rPr lang="en-GB" sz="1800" dirty="0">
                <a:solidFill>
                  <a:srgbClr val="C00000"/>
                </a:solidFill>
                <a:latin typeface="Lato" panose="020F0502020204030203" pitchFamily="34" charset="0"/>
                <a:ea typeface="Lato" panose="020F0502020204030203" pitchFamily="34" charset="0"/>
                <a:cs typeface="Lato" panose="020F0502020204030203" pitchFamily="34" charset="0"/>
              </a:rPr>
              <a:t>Is technology</a:t>
            </a:r>
            <a:r>
              <a:rPr lang="en-GB" sz="18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and Artificial Intelligence, </a:t>
            </a:r>
            <a:r>
              <a:rPr lang="en-GB" sz="1800" dirty="0">
                <a:solidFill>
                  <a:srgbClr val="C00000"/>
                </a:solidFill>
                <a:latin typeface="Lato" panose="020F0502020204030203" pitchFamily="34" charset="0"/>
                <a:ea typeface="Lato" panose="020F0502020204030203" pitchFamily="34" charset="0"/>
                <a:cs typeface="Lato" panose="020F0502020204030203" pitchFamily="34" charset="0"/>
              </a:rPr>
              <a:t>good or bad?  </a:t>
            </a:r>
          </a:p>
          <a:p>
            <a:pPr marL="0" indent="0" fontAlgn="base">
              <a:buNone/>
            </a:pPr>
            <a:r>
              <a:rPr lang="en-GB" sz="1800" dirty="0">
                <a:solidFill>
                  <a:srgbClr val="C00000"/>
                </a:solidFill>
                <a:latin typeface="Lato" panose="020F0502020204030203" pitchFamily="34" charset="0"/>
                <a:ea typeface="Lato" panose="020F0502020204030203" pitchFamily="34" charset="0"/>
                <a:cs typeface="Lato" panose="020F0502020204030203" pitchFamily="34" charset="0"/>
              </a:rPr>
              <a:t>The answer is </a:t>
            </a:r>
            <a:r>
              <a:rPr lang="en-GB" sz="1800" b="1" dirty="0">
                <a:solidFill>
                  <a:srgbClr val="C00000"/>
                </a:solidFill>
                <a:latin typeface="Lato" panose="020F0502020204030203" pitchFamily="34" charset="0"/>
                <a:ea typeface="Lato" panose="020F0502020204030203" pitchFamily="34" charset="0"/>
                <a:cs typeface="Lato" panose="020F0502020204030203" pitchFamily="34" charset="0"/>
              </a:rPr>
              <a:t>NEITHER</a:t>
            </a:r>
            <a:r>
              <a:rPr lang="en-GB" sz="1800" dirty="0">
                <a:solidFill>
                  <a:srgbClr val="C00000"/>
                </a:solidFill>
                <a:latin typeface="Lato" panose="020F0502020204030203" pitchFamily="34" charset="0"/>
                <a:ea typeface="Lato" panose="020F0502020204030203" pitchFamily="34" charset="0"/>
                <a:cs typeface="Lato" panose="020F0502020204030203" pitchFamily="34" charset="0"/>
              </a:rPr>
              <a:t>. Technology is neutral</a:t>
            </a:r>
            <a:r>
              <a:rPr lang="en-GB" sz="18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AI is neutral. </a:t>
            </a:r>
          </a:p>
          <a:p>
            <a:pPr marL="0" indent="0" fontAlgn="base">
              <a:buNone/>
            </a:pPr>
            <a:r>
              <a:rPr lang="en-GB" sz="1800" b="1" dirty="0">
                <a:solidFill>
                  <a:srgbClr val="C00000"/>
                </a:solidFill>
                <a:latin typeface="Lato" panose="020F0502020204030203" pitchFamily="34" charset="0"/>
                <a:ea typeface="Lato" panose="020F0502020204030203" pitchFamily="34" charset="0"/>
                <a:cs typeface="Lato" panose="020F0502020204030203" pitchFamily="34" charset="0"/>
              </a:rPr>
              <a:t>The way ‘we’, as humans, apply and use the technology is what defines if the impact is good or bad.</a:t>
            </a:r>
            <a:r>
              <a:rPr lang="en-GB" sz="1800" dirty="0">
                <a:solidFill>
                  <a:srgbClr val="C00000"/>
                </a:solidFill>
                <a:latin typeface="Lato" panose="020F0502020204030203" pitchFamily="34" charset="0"/>
                <a:ea typeface="Lato" panose="020F0502020204030203" pitchFamily="34" charset="0"/>
                <a:cs typeface="Lato" panose="020F0502020204030203" pitchFamily="34" charset="0"/>
              </a:rPr>
              <a:t> </a:t>
            </a:r>
            <a:r>
              <a:rPr lang="en-GB" sz="18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t>
            </a:r>
          </a:p>
          <a:p>
            <a:pPr marL="0" indent="0" fontAlgn="base">
              <a:buNone/>
            </a:pPr>
            <a:r>
              <a:rPr lang="en-GB" sz="18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Given the increasingly pervasive, and invasive, impact of technology on the way we work and live,</a:t>
            </a:r>
            <a:r>
              <a:rPr lang="en-GB" sz="1800" dirty="0">
                <a:latin typeface="Lato" panose="020F0502020204030203" pitchFamily="34" charset="0"/>
                <a:ea typeface="Lato" panose="020F0502020204030203" pitchFamily="34" charset="0"/>
                <a:cs typeface="Lato" panose="020F0502020204030203" pitchFamily="34" charset="0"/>
              </a:rPr>
              <a:t> </a:t>
            </a:r>
            <a:r>
              <a:rPr lang="en-GB" sz="1800" b="1" dirty="0">
                <a:solidFill>
                  <a:srgbClr val="C00000"/>
                </a:solidFill>
                <a:latin typeface="Lato" panose="020F0502020204030203" pitchFamily="34" charset="0"/>
                <a:ea typeface="Lato" panose="020F0502020204030203" pitchFamily="34" charset="0"/>
                <a:cs typeface="Lato" panose="020F0502020204030203" pitchFamily="34" charset="0"/>
              </a:rPr>
              <a:t>ETHICS</a:t>
            </a:r>
            <a:r>
              <a:rPr lang="en-GB" sz="1800" dirty="0">
                <a:solidFill>
                  <a:srgbClr val="C00000"/>
                </a:solidFill>
                <a:latin typeface="Lato" panose="020F0502020204030203" pitchFamily="34" charset="0"/>
                <a:ea typeface="Lato" panose="020F0502020204030203" pitchFamily="34" charset="0"/>
                <a:cs typeface="Lato" panose="020F0502020204030203" pitchFamily="34" charset="0"/>
              </a:rPr>
              <a:t> is no longer a peripheral issue </a:t>
            </a:r>
            <a:r>
              <a:rPr lang="en-GB" sz="18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in</a:t>
            </a:r>
            <a:r>
              <a:rPr lang="en-GB" sz="1800"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 </a:t>
            </a:r>
            <a:r>
              <a:rPr lang="en-GB" sz="18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business, nor something you think about after the fact. The choices we make are critical.</a:t>
            </a:r>
          </a:p>
          <a:p>
            <a:pPr marL="0" indent="0" fontAlgn="base">
              <a:buNone/>
            </a:pPr>
            <a:r>
              <a:rPr lang="en-GB" sz="1800" b="1" dirty="0">
                <a:solidFill>
                  <a:srgbClr val="C00000"/>
                </a:solidFill>
                <a:latin typeface="Lato" panose="020F0502020204030203" pitchFamily="34" charset="0"/>
                <a:ea typeface="Lato" panose="020F0502020204030203" pitchFamily="34" charset="0"/>
                <a:cs typeface="Lato" panose="020F0502020204030203" pitchFamily="34" charset="0"/>
              </a:rPr>
              <a:t>Ethics must be core to a company’s strategy, culture, operations, and technology.</a:t>
            </a:r>
            <a:endParaRPr lang="en-GB" sz="1800" dirty="0">
              <a:solidFill>
                <a:srgbClr val="C00000"/>
              </a:solidFill>
              <a:latin typeface="Lato" panose="020F0502020204030203" pitchFamily="34" charset="0"/>
              <a:ea typeface="Lato" panose="020F0502020204030203" pitchFamily="34" charset="0"/>
              <a:cs typeface="Lato" panose="020F0502020204030203" pitchFamily="34" charset="0"/>
            </a:endParaRPr>
          </a:p>
        </p:txBody>
      </p:sp>
      <p:pic>
        <p:nvPicPr>
          <p:cNvPr id="4" name="Picture 3">
            <a:extLst>
              <a:ext uri="{FF2B5EF4-FFF2-40B4-BE49-F238E27FC236}">
                <a16:creationId xmlns:a16="http://schemas.microsoft.com/office/drawing/2014/main" id="{27E8001B-007F-E046-ABDE-A64118B601A5}"/>
              </a:ext>
            </a:extLst>
          </p:cNvPr>
          <p:cNvPicPr>
            <a:picLocks noChangeAspect="1"/>
          </p:cNvPicPr>
          <p:nvPr/>
        </p:nvPicPr>
        <p:blipFill rotWithShape="1">
          <a:blip r:embed="rId3"/>
          <a:srcRect l="27063" r="118" b="26945"/>
          <a:stretch/>
        </p:blipFill>
        <p:spPr>
          <a:xfrm>
            <a:off x="7372212" y="2018403"/>
            <a:ext cx="4548983" cy="4548983"/>
          </a:xfrm>
          <a:prstGeom prst="ellipse">
            <a:avLst/>
          </a:prstGeom>
        </p:spPr>
      </p:pic>
      <p:sp>
        <p:nvSpPr>
          <p:cNvPr id="7" name="Title 1">
            <a:extLst>
              <a:ext uri="{FF2B5EF4-FFF2-40B4-BE49-F238E27FC236}">
                <a16:creationId xmlns:a16="http://schemas.microsoft.com/office/drawing/2014/main" id="{E7ECB815-BC7C-1641-96CF-C485017B20BA}"/>
              </a:ext>
            </a:extLst>
          </p:cNvPr>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cap="all" baseline="0">
                <a:solidFill>
                  <a:schemeClr val="bg1">
                    <a:lumMod val="50000"/>
                  </a:schemeClr>
                </a:solidFill>
                <a:latin typeface="+mj-lt"/>
                <a:ea typeface="+mj-ea"/>
                <a:cs typeface="+mj-cs"/>
              </a:defRPr>
            </a:lvl1pPr>
          </a:lstStyle>
          <a:p>
            <a:r>
              <a:rPr lang="en-GB" dirty="0">
                <a:solidFill>
                  <a:schemeClr val="tx1">
                    <a:lumMod val="65000"/>
                    <a:lumOff val="35000"/>
                  </a:schemeClr>
                </a:solidFill>
              </a:rPr>
              <a:t>Paul</a:t>
            </a:r>
            <a:r>
              <a:rPr lang="en-GB" dirty="0"/>
              <a:t> </a:t>
            </a:r>
            <a:r>
              <a:rPr lang="en-GB" dirty="0">
                <a:solidFill>
                  <a:srgbClr val="C00000"/>
                </a:solidFill>
              </a:rPr>
              <a:t>daugherty</a:t>
            </a:r>
          </a:p>
        </p:txBody>
      </p:sp>
      <p:sp>
        <p:nvSpPr>
          <p:cNvPr id="8" name="TextBox 7">
            <a:extLst>
              <a:ext uri="{FF2B5EF4-FFF2-40B4-BE49-F238E27FC236}">
                <a16:creationId xmlns:a16="http://schemas.microsoft.com/office/drawing/2014/main" id="{2F8B8030-54A9-1247-847C-36EE7F0E7E3B}"/>
              </a:ext>
            </a:extLst>
          </p:cNvPr>
          <p:cNvSpPr txBox="1"/>
          <p:nvPr/>
        </p:nvSpPr>
        <p:spPr>
          <a:xfrm>
            <a:off x="838200" y="1372101"/>
            <a:ext cx="9689757" cy="594202"/>
          </a:xfrm>
          <a:prstGeom prst="rect">
            <a:avLst/>
          </a:prstGeom>
          <a:noFill/>
        </p:spPr>
        <p:txBody>
          <a:bodyPr wrap="square" rtlCol="0">
            <a:spAutoFit/>
          </a:bodyPr>
          <a:lstStyle/>
          <a:p>
            <a:pPr>
              <a:lnSpc>
                <a:spcPct val="130000"/>
              </a:lnSpc>
            </a:pPr>
            <a:r>
              <a:rPr lang="en-US" sz="2800" b="1" dirty="0">
                <a:solidFill>
                  <a:schemeClr val="tx1">
                    <a:lumMod val="65000"/>
                    <a:lumOff val="35000"/>
                  </a:schemeClr>
                </a:solidFill>
              </a:rPr>
              <a:t>Chief Technology + Information Officer @ Accenture</a:t>
            </a:r>
            <a:endParaRPr lang="en-GB" sz="2800" b="1" dirty="0">
              <a:solidFill>
                <a:schemeClr val="tx1">
                  <a:lumMod val="65000"/>
                  <a:lumOff val="35000"/>
                </a:schemeClr>
              </a:solidFill>
            </a:endParaRPr>
          </a:p>
        </p:txBody>
      </p:sp>
      <p:sp>
        <p:nvSpPr>
          <p:cNvPr id="2" name="TextBox 1">
            <a:extLst>
              <a:ext uri="{FF2B5EF4-FFF2-40B4-BE49-F238E27FC236}">
                <a16:creationId xmlns:a16="http://schemas.microsoft.com/office/drawing/2014/main" id="{BD6C53FF-E03E-ADAC-F459-EB43B2C13E61}"/>
              </a:ext>
            </a:extLst>
          </p:cNvPr>
          <p:cNvSpPr txBox="1"/>
          <p:nvPr/>
        </p:nvSpPr>
        <p:spPr>
          <a:xfrm>
            <a:off x="-46564" y="1829284"/>
            <a:ext cx="1359243" cy="1631216"/>
          </a:xfrm>
          <a:prstGeom prst="rect">
            <a:avLst/>
          </a:prstGeom>
          <a:noFill/>
        </p:spPr>
        <p:txBody>
          <a:bodyPr wrap="square" rtlCol="0">
            <a:spAutoFit/>
          </a:bodyPr>
          <a:lstStyle/>
          <a:p>
            <a:r>
              <a:rPr lang="en-GB" sz="10000" dirty="0">
                <a:solidFill>
                  <a:srgbClr val="C00000"/>
                </a:solidFill>
              </a:rPr>
              <a:t>“</a:t>
            </a:r>
          </a:p>
        </p:txBody>
      </p:sp>
      <p:sp>
        <p:nvSpPr>
          <p:cNvPr id="5" name="TextBox 4">
            <a:extLst>
              <a:ext uri="{FF2B5EF4-FFF2-40B4-BE49-F238E27FC236}">
                <a16:creationId xmlns:a16="http://schemas.microsoft.com/office/drawing/2014/main" id="{1DDE721B-9CC1-7377-E641-1B1BB84B53F7}"/>
              </a:ext>
            </a:extLst>
          </p:cNvPr>
          <p:cNvSpPr txBox="1"/>
          <p:nvPr/>
        </p:nvSpPr>
        <p:spPr>
          <a:xfrm>
            <a:off x="3627884" y="5756094"/>
            <a:ext cx="1359243" cy="1631216"/>
          </a:xfrm>
          <a:prstGeom prst="rect">
            <a:avLst/>
          </a:prstGeom>
          <a:noFill/>
        </p:spPr>
        <p:txBody>
          <a:bodyPr wrap="square" rtlCol="0">
            <a:spAutoFit/>
          </a:bodyPr>
          <a:lstStyle/>
          <a:p>
            <a:r>
              <a:rPr lang="en-GB" sz="10000" dirty="0">
                <a:solidFill>
                  <a:srgbClr val="C00000"/>
                </a:solidFill>
              </a:rPr>
              <a:t>”</a:t>
            </a:r>
          </a:p>
        </p:txBody>
      </p:sp>
    </p:spTree>
    <p:extLst>
      <p:ext uri="{BB962C8B-B14F-4D97-AF65-F5344CB8AC3E}">
        <p14:creationId xmlns:p14="http://schemas.microsoft.com/office/powerpoint/2010/main" val="374671086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2EBF52-A61E-5DAE-39B5-4B815FE96BC8}"/>
              </a:ext>
            </a:extLst>
          </p:cNvPr>
          <p:cNvSpPr/>
          <p:nvPr/>
        </p:nvSpPr>
        <p:spPr>
          <a:xfrm>
            <a:off x="586154" y="3499216"/>
            <a:ext cx="5744308" cy="109024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7FFD753C-A2AF-1958-BF2F-0496CF73DEA5}"/>
              </a:ext>
            </a:extLst>
          </p:cNvPr>
          <p:cNvSpPr/>
          <p:nvPr/>
        </p:nvSpPr>
        <p:spPr>
          <a:xfrm>
            <a:off x="586154" y="2508738"/>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CEB05CEE-78F4-D8E9-4B11-5332BAF5E454}"/>
              </a:ext>
            </a:extLst>
          </p:cNvPr>
          <p:cNvSpPr/>
          <p:nvPr/>
        </p:nvSpPr>
        <p:spPr>
          <a:xfrm>
            <a:off x="586154" y="1418492"/>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D0A7D071-06A7-29E1-116D-94904C6C3CA3}"/>
              </a:ext>
            </a:extLst>
          </p:cNvPr>
          <p:cNvSpPr>
            <a:spLocks noGrp="1"/>
          </p:cNvSpPr>
          <p:nvPr>
            <p:ph type="title"/>
          </p:nvPr>
        </p:nvSpPr>
        <p:spPr>
          <a:xfrm>
            <a:off x="831850" y="1709738"/>
            <a:ext cx="8218365" cy="2852737"/>
          </a:xfrm>
        </p:spPr>
        <p:txBody>
          <a:bodyPr>
            <a:normAutofit fontScale="90000"/>
          </a:bodyPr>
          <a:lstStyle/>
          <a:p>
            <a:pPr>
              <a:lnSpc>
                <a:spcPct val="130000"/>
              </a:lnSpc>
            </a:pPr>
            <a:r>
              <a:rPr lang="en-GB" dirty="0">
                <a:solidFill>
                  <a:schemeClr val="bg1"/>
                </a:solidFill>
              </a:rPr>
              <a:t>Experts who argue that technology is </a:t>
            </a:r>
            <a:r>
              <a:rPr lang="en-GB" b="1" dirty="0">
                <a:solidFill>
                  <a:schemeClr val="bg1"/>
                </a:solidFill>
              </a:rPr>
              <a:t>nOT Neutral</a:t>
            </a:r>
          </a:p>
        </p:txBody>
      </p:sp>
    </p:spTree>
    <p:extLst>
      <p:ext uri="{BB962C8B-B14F-4D97-AF65-F5344CB8AC3E}">
        <p14:creationId xmlns:p14="http://schemas.microsoft.com/office/powerpoint/2010/main" val="10265089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chemeClr val="tx1">
                    <a:lumMod val="65000"/>
                    <a:lumOff val="35000"/>
                  </a:schemeClr>
                </a:solidFill>
              </a:rPr>
              <a:t>Sir Tim </a:t>
            </a:r>
            <a:r>
              <a:rPr lang="en-GB" dirty="0">
                <a:solidFill>
                  <a:srgbClr val="C00000"/>
                </a:solidFill>
              </a:rPr>
              <a:t>Berners-Lee</a:t>
            </a:r>
          </a:p>
        </p:txBody>
      </p:sp>
      <p:sp>
        <p:nvSpPr>
          <p:cNvPr id="45" name="TextBox 44">
            <a:extLst>
              <a:ext uri="{FF2B5EF4-FFF2-40B4-BE49-F238E27FC236}">
                <a16:creationId xmlns:a16="http://schemas.microsoft.com/office/drawing/2014/main" id="{AD6C5063-0549-7495-BF47-35C4E347807E}"/>
              </a:ext>
            </a:extLst>
          </p:cNvPr>
          <p:cNvSpPr txBox="1"/>
          <p:nvPr/>
        </p:nvSpPr>
        <p:spPr>
          <a:xfrm>
            <a:off x="2829696" y="1866336"/>
            <a:ext cx="1359243" cy="1631216"/>
          </a:xfrm>
          <a:prstGeom prst="rect">
            <a:avLst/>
          </a:prstGeom>
          <a:noFill/>
        </p:spPr>
        <p:txBody>
          <a:bodyPr wrap="square" rtlCol="0">
            <a:spAutoFit/>
          </a:bodyPr>
          <a:lstStyle/>
          <a:p>
            <a:r>
              <a:rPr lang="en-GB" sz="10000" dirty="0">
                <a:solidFill>
                  <a:srgbClr val="C00000"/>
                </a:solidFill>
              </a:rPr>
              <a:t>“</a:t>
            </a:r>
          </a:p>
        </p:txBody>
      </p:sp>
      <p:sp>
        <p:nvSpPr>
          <p:cNvPr id="46" name="TextBox 45">
            <a:extLst>
              <a:ext uri="{FF2B5EF4-FFF2-40B4-BE49-F238E27FC236}">
                <a16:creationId xmlns:a16="http://schemas.microsoft.com/office/drawing/2014/main" id="{59568FAB-7E07-A0C0-3E41-52C4DC6AEEBC}"/>
              </a:ext>
            </a:extLst>
          </p:cNvPr>
          <p:cNvSpPr txBox="1"/>
          <p:nvPr/>
        </p:nvSpPr>
        <p:spPr>
          <a:xfrm>
            <a:off x="9994557" y="4769909"/>
            <a:ext cx="1359243" cy="1631216"/>
          </a:xfrm>
          <a:prstGeom prst="rect">
            <a:avLst/>
          </a:prstGeom>
          <a:noFill/>
        </p:spPr>
        <p:txBody>
          <a:bodyPr wrap="square" rtlCol="0">
            <a:spAutoFit/>
          </a:bodyPr>
          <a:lstStyle/>
          <a:p>
            <a:r>
              <a:rPr lang="en-GB" sz="10000" dirty="0">
                <a:solidFill>
                  <a:srgbClr val="C00000"/>
                </a:solidFill>
              </a:rPr>
              <a:t>”</a:t>
            </a:r>
          </a:p>
        </p:txBody>
      </p:sp>
      <p:sp>
        <p:nvSpPr>
          <p:cNvPr id="3" name="TextBox 2">
            <a:extLst>
              <a:ext uri="{FF2B5EF4-FFF2-40B4-BE49-F238E27FC236}">
                <a16:creationId xmlns:a16="http://schemas.microsoft.com/office/drawing/2014/main" id="{8AC7F3F5-1C65-9260-F3F3-CAC8E80D2FFD}"/>
              </a:ext>
            </a:extLst>
          </p:cNvPr>
          <p:cNvSpPr txBox="1"/>
          <p:nvPr/>
        </p:nvSpPr>
        <p:spPr>
          <a:xfrm>
            <a:off x="838200" y="1393587"/>
            <a:ext cx="9689757" cy="594202"/>
          </a:xfrm>
          <a:prstGeom prst="rect">
            <a:avLst/>
          </a:prstGeom>
          <a:noFill/>
        </p:spPr>
        <p:txBody>
          <a:bodyPr wrap="square" rtlCol="0">
            <a:spAutoFit/>
          </a:bodyPr>
          <a:lstStyle/>
          <a:p>
            <a:pPr>
              <a:lnSpc>
                <a:spcPct val="130000"/>
              </a:lnSpc>
            </a:pPr>
            <a:r>
              <a:rPr lang="en-US" sz="2800" b="1" dirty="0">
                <a:solidFill>
                  <a:schemeClr val="tx1">
                    <a:lumMod val="65000"/>
                    <a:lumOff val="35000"/>
                  </a:schemeClr>
                </a:solidFill>
              </a:rPr>
              <a:t>Creator of the World Wide Web</a:t>
            </a:r>
            <a:endParaRPr lang="en-GB" sz="2800" b="1" dirty="0">
              <a:solidFill>
                <a:schemeClr val="tx1">
                  <a:lumMod val="65000"/>
                  <a:lumOff val="35000"/>
                </a:schemeClr>
              </a:solidFill>
            </a:endParaRPr>
          </a:p>
        </p:txBody>
      </p:sp>
      <p:pic>
        <p:nvPicPr>
          <p:cNvPr id="4" name="Picture 3">
            <a:extLst>
              <a:ext uri="{FF2B5EF4-FFF2-40B4-BE49-F238E27FC236}">
                <a16:creationId xmlns:a16="http://schemas.microsoft.com/office/drawing/2014/main" id="{A449B8BF-76CD-07DA-F888-941698A5A282}"/>
              </a:ext>
            </a:extLst>
          </p:cNvPr>
          <p:cNvPicPr>
            <a:picLocks noChangeAspect="1"/>
          </p:cNvPicPr>
          <p:nvPr/>
        </p:nvPicPr>
        <p:blipFill rotWithShape="1">
          <a:blip r:embed="rId3"/>
          <a:srcRect l="45144" t="1304" r="12413" b="36042"/>
          <a:stretch/>
        </p:blipFill>
        <p:spPr>
          <a:xfrm>
            <a:off x="379923" y="2166995"/>
            <a:ext cx="2561296" cy="2561296"/>
          </a:xfrm>
          <a:prstGeom prst="ellipse">
            <a:avLst/>
          </a:prstGeom>
        </p:spPr>
      </p:pic>
      <p:sp>
        <p:nvSpPr>
          <p:cNvPr id="5" name="TextBox 4">
            <a:extLst>
              <a:ext uri="{FF2B5EF4-FFF2-40B4-BE49-F238E27FC236}">
                <a16:creationId xmlns:a16="http://schemas.microsoft.com/office/drawing/2014/main" id="{60634666-5334-5067-613C-93F999E8D724}"/>
              </a:ext>
            </a:extLst>
          </p:cNvPr>
          <p:cNvSpPr txBox="1"/>
          <p:nvPr/>
        </p:nvSpPr>
        <p:spPr>
          <a:xfrm>
            <a:off x="3321143" y="2113669"/>
            <a:ext cx="7849365" cy="3471848"/>
          </a:xfrm>
          <a:prstGeom prst="rect">
            <a:avLst/>
          </a:prstGeom>
          <a:noFill/>
        </p:spPr>
        <p:txBody>
          <a:bodyPr wrap="square" rtlCol="0">
            <a:spAutoFit/>
          </a:bodyPr>
          <a:lstStyle/>
          <a:p>
            <a:pPr>
              <a:lnSpc>
                <a:spcPct val="130000"/>
              </a:lnSpc>
              <a:spcAft>
                <a:spcPts val="600"/>
              </a:spcAft>
            </a:pPr>
            <a:r>
              <a:rPr lang="en-GB" sz="2800" dirty="0">
                <a:solidFill>
                  <a:schemeClr val="tx1">
                    <a:lumMod val="65000"/>
                    <a:lumOff val="35000"/>
                  </a:schemeClr>
                </a:solidFill>
              </a:rPr>
              <a:t>As we’re designing the system, we’re designing society. </a:t>
            </a:r>
            <a:r>
              <a:rPr lang="en-GB" sz="2800" b="1" dirty="0">
                <a:solidFill>
                  <a:srgbClr val="C00000"/>
                </a:solidFill>
              </a:rPr>
              <a:t>Ethical rules that we choose to put into that design [impact society]…</a:t>
            </a:r>
          </a:p>
          <a:p>
            <a:pPr>
              <a:lnSpc>
                <a:spcPct val="130000"/>
              </a:lnSpc>
              <a:spcAft>
                <a:spcPts val="600"/>
              </a:spcAft>
            </a:pPr>
            <a:r>
              <a:rPr lang="en-GB" sz="2800" dirty="0">
                <a:solidFill>
                  <a:schemeClr val="tx1">
                    <a:lumMod val="65000"/>
                    <a:lumOff val="35000"/>
                  </a:schemeClr>
                </a:solidFill>
              </a:rPr>
              <a:t>Nothing is self-evident. Everything has to be put out there as something that we think will be a good idea as a component of our society.</a:t>
            </a:r>
          </a:p>
        </p:txBody>
      </p:sp>
    </p:spTree>
    <p:extLst>
      <p:ext uri="{BB962C8B-B14F-4D97-AF65-F5344CB8AC3E}">
        <p14:creationId xmlns:p14="http://schemas.microsoft.com/office/powerpoint/2010/main" val="820014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chemeClr val="tx1">
                    <a:lumMod val="65000"/>
                    <a:lumOff val="35000"/>
                  </a:schemeClr>
                </a:solidFill>
              </a:rPr>
              <a:t>Caroline</a:t>
            </a:r>
            <a:r>
              <a:rPr lang="en-GB" dirty="0"/>
              <a:t> </a:t>
            </a:r>
            <a:r>
              <a:rPr lang="en-GB" dirty="0">
                <a:solidFill>
                  <a:srgbClr val="C00000"/>
                </a:solidFill>
              </a:rPr>
              <a:t>Criado Perez</a:t>
            </a:r>
          </a:p>
        </p:txBody>
      </p:sp>
      <p:sp>
        <p:nvSpPr>
          <p:cNvPr id="45" name="TextBox 44">
            <a:extLst>
              <a:ext uri="{FF2B5EF4-FFF2-40B4-BE49-F238E27FC236}">
                <a16:creationId xmlns:a16="http://schemas.microsoft.com/office/drawing/2014/main" id="{AD6C5063-0549-7495-BF47-35C4E347807E}"/>
              </a:ext>
            </a:extLst>
          </p:cNvPr>
          <p:cNvSpPr txBox="1"/>
          <p:nvPr/>
        </p:nvSpPr>
        <p:spPr>
          <a:xfrm>
            <a:off x="360151" y="2508021"/>
            <a:ext cx="1359243" cy="1631216"/>
          </a:xfrm>
          <a:prstGeom prst="rect">
            <a:avLst/>
          </a:prstGeom>
          <a:noFill/>
        </p:spPr>
        <p:txBody>
          <a:bodyPr wrap="square" rtlCol="0">
            <a:spAutoFit/>
          </a:bodyPr>
          <a:lstStyle/>
          <a:p>
            <a:r>
              <a:rPr lang="en-GB" sz="10000" dirty="0">
                <a:solidFill>
                  <a:srgbClr val="C00000"/>
                </a:solidFill>
              </a:rPr>
              <a:t>“</a:t>
            </a:r>
          </a:p>
        </p:txBody>
      </p:sp>
      <p:sp>
        <p:nvSpPr>
          <p:cNvPr id="46" name="TextBox 45">
            <a:extLst>
              <a:ext uri="{FF2B5EF4-FFF2-40B4-BE49-F238E27FC236}">
                <a16:creationId xmlns:a16="http://schemas.microsoft.com/office/drawing/2014/main" id="{59568FAB-7E07-A0C0-3E41-52C4DC6AEEBC}"/>
              </a:ext>
            </a:extLst>
          </p:cNvPr>
          <p:cNvSpPr txBox="1"/>
          <p:nvPr/>
        </p:nvSpPr>
        <p:spPr>
          <a:xfrm>
            <a:off x="7458294" y="5475863"/>
            <a:ext cx="1359243" cy="1631216"/>
          </a:xfrm>
          <a:prstGeom prst="rect">
            <a:avLst/>
          </a:prstGeom>
          <a:noFill/>
        </p:spPr>
        <p:txBody>
          <a:bodyPr wrap="square" rtlCol="0">
            <a:spAutoFit/>
          </a:bodyPr>
          <a:lstStyle/>
          <a:p>
            <a:r>
              <a:rPr lang="en-GB" sz="10000" dirty="0">
                <a:solidFill>
                  <a:srgbClr val="C00000"/>
                </a:solidFill>
              </a:rPr>
              <a:t>”</a:t>
            </a:r>
          </a:p>
        </p:txBody>
      </p:sp>
      <p:sp>
        <p:nvSpPr>
          <p:cNvPr id="3" name="TextBox 2">
            <a:extLst>
              <a:ext uri="{FF2B5EF4-FFF2-40B4-BE49-F238E27FC236}">
                <a16:creationId xmlns:a16="http://schemas.microsoft.com/office/drawing/2014/main" id="{CB89FB30-BBC3-294A-C7F7-B4DE3E98F552}"/>
              </a:ext>
            </a:extLst>
          </p:cNvPr>
          <p:cNvSpPr txBox="1"/>
          <p:nvPr/>
        </p:nvSpPr>
        <p:spPr>
          <a:xfrm>
            <a:off x="838200" y="1391306"/>
            <a:ext cx="8911281" cy="1154355"/>
          </a:xfrm>
          <a:prstGeom prst="rect">
            <a:avLst/>
          </a:prstGeom>
          <a:noFill/>
        </p:spPr>
        <p:txBody>
          <a:bodyPr wrap="square" rtlCol="0">
            <a:spAutoFit/>
          </a:bodyPr>
          <a:lstStyle/>
          <a:p>
            <a:pPr>
              <a:lnSpc>
                <a:spcPct val="130000"/>
              </a:lnSpc>
            </a:pPr>
            <a:r>
              <a:rPr lang="en-US" sz="2800" b="1" dirty="0">
                <a:solidFill>
                  <a:schemeClr val="tx1">
                    <a:lumMod val="65000"/>
                    <a:lumOff val="35000"/>
                  </a:schemeClr>
                </a:solidFill>
              </a:rPr>
              <a:t>Author of the prize-winning </a:t>
            </a:r>
            <a:r>
              <a:rPr lang="en-US" sz="2800" b="1" i="1" dirty="0">
                <a:solidFill>
                  <a:schemeClr val="tx1">
                    <a:lumMod val="65000"/>
                    <a:lumOff val="35000"/>
                  </a:schemeClr>
                </a:solidFill>
              </a:rPr>
              <a:t>Invisible Women: Exposing Data Bias in a World Designed for Men</a:t>
            </a:r>
            <a:endParaRPr lang="en-GB" sz="2800" b="1" i="1" dirty="0">
              <a:solidFill>
                <a:schemeClr val="tx1">
                  <a:lumMod val="65000"/>
                  <a:lumOff val="35000"/>
                </a:schemeClr>
              </a:solidFill>
            </a:endParaRPr>
          </a:p>
        </p:txBody>
      </p:sp>
      <p:pic>
        <p:nvPicPr>
          <p:cNvPr id="4" name="Picture 3">
            <a:extLst>
              <a:ext uri="{FF2B5EF4-FFF2-40B4-BE49-F238E27FC236}">
                <a16:creationId xmlns:a16="http://schemas.microsoft.com/office/drawing/2014/main" id="{A09A4CF9-5432-DA64-23B1-2972F3A91F51}"/>
              </a:ext>
            </a:extLst>
          </p:cNvPr>
          <p:cNvPicPr>
            <a:picLocks noChangeAspect="1"/>
          </p:cNvPicPr>
          <p:nvPr/>
        </p:nvPicPr>
        <p:blipFill rotWithShape="1">
          <a:blip r:embed="rId3"/>
          <a:srcRect l="13405" t="951" r="10374" b="10690"/>
          <a:stretch/>
        </p:blipFill>
        <p:spPr>
          <a:xfrm>
            <a:off x="9247309" y="2409167"/>
            <a:ext cx="2561296" cy="2561296"/>
          </a:xfrm>
          <a:prstGeom prst="ellipse">
            <a:avLst/>
          </a:prstGeom>
        </p:spPr>
      </p:pic>
      <p:sp>
        <p:nvSpPr>
          <p:cNvPr id="5" name="TextBox 4">
            <a:extLst>
              <a:ext uri="{FF2B5EF4-FFF2-40B4-BE49-F238E27FC236}">
                <a16:creationId xmlns:a16="http://schemas.microsoft.com/office/drawing/2014/main" id="{1239BB78-EA9C-814B-0733-B94B11DE6400}"/>
              </a:ext>
            </a:extLst>
          </p:cNvPr>
          <p:cNvSpPr txBox="1"/>
          <p:nvPr/>
        </p:nvSpPr>
        <p:spPr>
          <a:xfrm>
            <a:off x="1024594" y="2792425"/>
            <a:ext cx="7859914" cy="3373359"/>
          </a:xfrm>
          <a:prstGeom prst="rect">
            <a:avLst/>
          </a:prstGeom>
          <a:noFill/>
        </p:spPr>
        <p:txBody>
          <a:bodyPr wrap="square" rtlCol="0">
            <a:spAutoFit/>
          </a:bodyPr>
          <a:lstStyle/>
          <a:p>
            <a:pPr algn="l">
              <a:lnSpc>
                <a:spcPct val="110000"/>
              </a:lnSpc>
              <a:spcAft>
                <a:spcPts val="600"/>
              </a:spcAft>
            </a:pPr>
            <a:r>
              <a:rPr lang="en-GB" sz="2800" b="1" dirty="0">
                <a:solidFill>
                  <a:srgbClr val="C00000"/>
                </a:solidFill>
              </a:rPr>
              <a:t>Technological innovation overwhelmingly ignores women at every stage, </a:t>
            </a:r>
            <a:r>
              <a:rPr lang="en-GB" sz="2800" dirty="0">
                <a:solidFill>
                  <a:schemeClr val="tx1">
                    <a:lumMod val="65000"/>
                    <a:lumOff val="35000"/>
                  </a:schemeClr>
                </a:solidFill>
              </a:rPr>
              <a:t>from the mainly male composition of the teams that fund and create technologies, to the absence (sometimes deliberate, often unthinking) of women’s data in data science, product design and implementation, and policymaking.</a:t>
            </a:r>
          </a:p>
        </p:txBody>
      </p:sp>
    </p:spTree>
    <p:extLst>
      <p:ext uri="{BB962C8B-B14F-4D97-AF65-F5344CB8AC3E}">
        <p14:creationId xmlns:p14="http://schemas.microsoft.com/office/powerpoint/2010/main" val="39085030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chemeClr val="tx1">
                    <a:lumMod val="65000"/>
                    <a:lumOff val="35000"/>
                  </a:schemeClr>
                </a:solidFill>
              </a:rPr>
              <a:t>Professor Sheila </a:t>
            </a:r>
            <a:r>
              <a:rPr lang="en-GB" dirty="0">
                <a:solidFill>
                  <a:srgbClr val="C00000"/>
                </a:solidFill>
              </a:rPr>
              <a:t>Jasanoff</a:t>
            </a:r>
          </a:p>
        </p:txBody>
      </p:sp>
      <p:sp>
        <p:nvSpPr>
          <p:cNvPr id="45" name="TextBox 44">
            <a:extLst>
              <a:ext uri="{FF2B5EF4-FFF2-40B4-BE49-F238E27FC236}">
                <a16:creationId xmlns:a16="http://schemas.microsoft.com/office/drawing/2014/main" id="{AD6C5063-0549-7495-BF47-35C4E347807E}"/>
              </a:ext>
            </a:extLst>
          </p:cNvPr>
          <p:cNvSpPr txBox="1"/>
          <p:nvPr/>
        </p:nvSpPr>
        <p:spPr>
          <a:xfrm>
            <a:off x="2829696" y="2432697"/>
            <a:ext cx="1359243" cy="1631216"/>
          </a:xfrm>
          <a:prstGeom prst="rect">
            <a:avLst/>
          </a:prstGeom>
          <a:noFill/>
        </p:spPr>
        <p:txBody>
          <a:bodyPr wrap="square" rtlCol="0">
            <a:spAutoFit/>
          </a:bodyPr>
          <a:lstStyle/>
          <a:p>
            <a:r>
              <a:rPr lang="en-GB" sz="10000" dirty="0">
                <a:solidFill>
                  <a:srgbClr val="C00000"/>
                </a:solidFill>
              </a:rPr>
              <a:t>“</a:t>
            </a:r>
          </a:p>
        </p:txBody>
      </p:sp>
      <p:sp>
        <p:nvSpPr>
          <p:cNvPr id="4" name="TextBox 3">
            <a:extLst>
              <a:ext uri="{FF2B5EF4-FFF2-40B4-BE49-F238E27FC236}">
                <a16:creationId xmlns:a16="http://schemas.microsoft.com/office/drawing/2014/main" id="{C90DB60B-095B-D2A6-A051-509CBAB879FB}"/>
              </a:ext>
            </a:extLst>
          </p:cNvPr>
          <p:cNvSpPr txBox="1"/>
          <p:nvPr/>
        </p:nvSpPr>
        <p:spPr>
          <a:xfrm>
            <a:off x="838200" y="1361714"/>
            <a:ext cx="6703031" cy="1154355"/>
          </a:xfrm>
          <a:prstGeom prst="rect">
            <a:avLst/>
          </a:prstGeom>
          <a:noFill/>
        </p:spPr>
        <p:txBody>
          <a:bodyPr wrap="square" rtlCol="0">
            <a:spAutoFit/>
          </a:bodyPr>
          <a:lstStyle/>
          <a:p>
            <a:pPr>
              <a:lnSpc>
                <a:spcPct val="130000"/>
              </a:lnSpc>
            </a:pPr>
            <a:r>
              <a:rPr lang="en-US" sz="2800" b="1" dirty="0">
                <a:solidFill>
                  <a:schemeClr val="tx1">
                    <a:lumMod val="65000"/>
                    <a:lumOff val="35000"/>
                  </a:schemeClr>
                </a:solidFill>
              </a:rPr>
              <a:t>Science &amp; Technology @ Harvard, author of </a:t>
            </a:r>
            <a:r>
              <a:rPr lang="en-US" sz="2800" b="1" i="1" dirty="0">
                <a:solidFill>
                  <a:schemeClr val="tx1">
                    <a:lumMod val="65000"/>
                    <a:lumOff val="35000"/>
                  </a:schemeClr>
                </a:solidFill>
              </a:rPr>
              <a:t>The Ethics of Invention </a:t>
            </a:r>
            <a:endParaRPr lang="en-GB" sz="2800" b="1" i="1" dirty="0">
              <a:solidFill>
                <a:schemeClr val="tx1">
                  <a:lumMod val="65000"/>
                  <a:lumOff val="35000"/>
                </a:schemeClr>
              </a:solidFill>
            </a:endParaRPr>
          </a:p>
        </p:txBody>
      </p:sp>
      <p:sp>
        <p:nvSpPr>
          <p:cNvPr id="9" name="TextBox 8">
            <a:extLst>
              <a:ext uri="{FF2B5EF4-FFF2-40B4-BE49-F238E27FC236}">
                <a16:creationId xmlns:a16="http://schemas.microsoft.com/office/drawing/2014/main" id="{D88ECE7D-9A75-A094-15C9-AD9D531D9BDC}"/>
              </a:ext>
            </a:extLst>
          </p:cNvPr>
          <p:cNvSpPr txBox="1"/>
          <p:nvPr/>
        </p:nvSpPr>
        <p:spPr>
          <a:xfrm>
            <a:off x="3321143" y="2700167"/>
            <a:ext cx="8182232" cy="3847400"/>
          </a:xfrm>
          <a:prstGeom prst="rect">
            <a:avLst/>
          </a:prstGeom>
          <a:noFill/>
        </p:spPr>
        <p:txBody>
          <a:bodyPr wrap="square" rtlCol="0">
            <a:spAutoFit/>
          </a:bodyPr>
          <a:lstStyle/>
          <a:p>
            <a:pPr>
              <a:lnSpc>
                <a:spcPct val="120000"/>
              </a:lnSpc>
              <a:spcAft>
                <a:spcPts val="600"/>
              </a:spcAft>
            </a:pPr>
            <a:r>
              <a:rPr lang="en-GB" b="1" dirty="0">
                <a:solidFill>
                  <a:srgbClr val="C00000"/>
                </a:solidFill>
              </a:rPr>
              <a:t>The same technologies </a:t>
            </a:r>
            <a:r>
              <a:rPr lang="en-GB" dirty="0">
                <a:solidFill>
                  <a:schemeClr val="tx1">
                    <a:lumMod val="65000"/>
                    <a:lumOff val="35000"/>
                  </a:schemeClr>
                </a:solidFill>
              </a:rPr>
              <a:t>can be found from Kansas to Kabul, but </a:t>
            </a:r>
            <a:r>
              <a:rPr lang="en-GB" b="1" dirty="0">
                <a:solidFill>
                  <a:srgbClr val="C00000"/>
                </a:solidFill>
              </a:rPr>
              <a:t>people experience </a:t>
            </a:r>
            <a:r>
              <a:rPr lang="en-GB" dirty="0">
                <a:solidFill>
                  <a:schemeClr val="tx1">
                    <a:lumMod val="75000"/>
                    <a:lumOff val="25000"/>
                  </a:schemeClr>
                </a:solidFill>
              </a:rPr>
              <a:t>them</a:t>
            </a:r>
            <a:r>
              <a:rPr lang="en-GB" b="1" dirty="0">
                <a:solidFill>
                  <a:srgbClr val="C00000"/>
                </a:solidFill>
              </a:rPr>
              <a:t> differently</a:t>
            </a:r>
            <a:r>
              <a:rPr lang="en-GB" dirty="0">
                <a:solidFill>
                  <a:schemeClr val="bg1">
                    <a:lumMod val="50000"/>
                  </a:schemeClr>
                </a:solidFill>
              </a:rPr>
              <a:t> </a:t>
            </a:r>
            <a:r>
              <a:rPr lang="en-GB" dirty="0">
                <a:solidFill>
                  <a:schemeClr val="tx1">
                    <a:lumMod val="65000"/>
                    <a:lumOff val="35000"/>
                  </a:schemeClr>
                </a:solidFill>
              </a:rPr>
              <a:t>depending on where they live, how much they earn how well they are educated, and what they do for a living.</a:t>
            </a:r>
          </a:p>
          <a:p>
            <a:pPr>
              <a:lnSpc>
                <a:spcPct val="120000"/>
              </a:lnSpc>
              <a:spcBef>
                <a:spcPts val="1200"/>
              </a:spcBef>
              <a:spcAft>
                <a:spcPts val="600"/>
              </a:spcAft>
            </a:pPr>
            <a:r>
              <a:rPr lang="en-GB" b="1" dirty="0">
                <a:solidFill>
                  <a:srgbClr val="C00000"/>
                </a:solidFill>
              </a:rPr>
              <a:t>The ‘default human’ </a:t>
            </a:r>
            <a:r>
              <a:rPr lang="en-GB" dirty="0">
                <a:solidFill>
                  <a:schemeClr val="tx1">
                    <a:lumMod val="65000"/>
                    <a:lumOff val="35000"/>
                  </a:schemeClr>
                </a:solidFill>
              </a:rPr>
              <a:t>for whom most technologies and tools are designed </a:t>
            </a:r>
            <a:r>
              <a:rPr lang="en-GB" b="1" dirty="0">
                <a:solidFill>
                  <a:srgbClr val="C00000"/>
                </a:solidFill>
              </a:rPr>
              <a:t>is almost always a man, often a white, heterosexual man of a certain body shape and size, </a:t>
            </a:r>
            <a:r>
              <a:rPr lang="en-GB" dirty="0">
                <a:solidFill>
                  <a:schemeClr val="tx1">
                    <a:lumMod val="65000"/>
                    <a:lumOff val="35000"/>
                  </a:schemeClr>
                </a:solidFill>
              </a:rPr>
              <a:t>and</a:t>
            </a:r>
            <a:r>
              <a:rPr lang="en-GB" b="1" dirty="0">
                <a:solidFill>
                  <a:srgbClr val="C00000"/>
                </a:solidFill>
              </a:rPr>
              <a:t> assuming a globality that simply does not exist. </a:t>
            </a:r>
          </a:p>
          <a:p>
            <a:pPr>
              <a:lnSpc>
                <a:spcPct val="120000"/>
              </a:lnSpc>
              <a:spcBef>
                <a:spcPts val="1200"/>
              </a:spcBef>
              <a:spcAft>
                <a:spcPts val="600"/>
              </a:spcAft>
            </a:pPr>
            <a:r>
              <a:rPr lang="en-GB" dirty="0">
                <a:solidFill>
                  <a:schemeClr val="tx1">
                    <a:lumMod val="65000"/>
                    <a:lumOff val="35000"/>
                  </a:schemeClr>
                </a:solidFill>
              </a:rPr>
              <a:t>This matters, Jasanoff explains, because</a:t>
            </a:r>
            <a:r>
              <a:rPr lang="en-GB" dirty="0">
                <a:solidFill>
                  <a:schemeClr val="bg1">
                    <a:lumMod val="50000"/>
                  </a:schemeClr>
                </a:solidFill>
              </a:rPr>
              <a:t> </a:t>
            </a:r>
            <a:r>
              <a:rPr lang="en-GB" b="1" dirty="0">
                <a:solidFill>
                  <a:srgbClr val="C00000"/>
                </a:solidFill>
              </a:rPr>
              <a:t>the difference in impact is not limited to how we </a:t>
            </a:r>
            <a:r>
              <a:rPr lang="en-GB" b="1" i="1" dirty="0">
                <a:solidFill>
                  <a:srgbClr val="C00000"/>
                </a:solidFill>
              </a:rPr>
              <a:t>individually</a:t>
            </a:r>
            <a:r>
              <a:rPr lang="en-GB" b="1" dirty="0">
                <a:solidFill>
                  <a:srgbClr val="C00000"/>
                </a:solidFill>
              </a:rPr>
              <a:t> experience technological innovation; it can also change our relationships with one another, and even </a:t>
            </a:r>
            <a:r>
              <a:rPr lang="en-GB" b="1" i="1" dirty="0">
                <a:solidFill>
                  <a:srgbClr val="C00000"/>
                </a:solidFill>
              </a:rPr>
              <a:t>with our environment. </a:t>
            </a:r>
          </a:p>
        </p:txBody>
      </p:sp>
      <p:pic>
        <p:nvPicPr>
          <p:cNvPr id="5" name="Picture 4">
            <a:extLst>
              <a:ext uri="{FF2B5EF4-FFF2-40B4-BE49-F238E27FC236}">
                <a16:creationId xmlns:a16="http://schemas.microsoft.com/office/drawing/2014/main" id="{66618D8D-F9F0-29C3-50FB-B0777D1B0585}"/>
              </a:ext>
            </a:extLst>
          </p:cNvPr>
          <p:cNvPicPr>
            <a:picLocks noChangeAspect="1"/>
          </p:cNvPicPr>
          <p:nvPr/>
        </p:nvPicPr>
        <p:blipFill rotWithShape="1">
          <a:blip r:embed="rId3"/>
          <a:srcRect/>
          <a:stretch/>
        </p:blipFill>
        <p:spPr>
          <a:xfrm>
            <a:off x="379923" y="2761222"/>
            <a:ext cx="2541600" cy="2541600"/>
          </a:xfrm>
          <a:prstGeom prst="ellipse">
            <a:avLst/>
          </a:prstGeom>
        </p:spPr>
      </p:pic>
      <p:sp>
        <p:nvSpPr>
          <p:cNvPr id="46" name="TextBox 45">
            <a:extLst>
              <a:ext uri="{FF2B5EF4-FFF2-40B4-BE49-F238E27FC236}">
                <a16:creationId xmlns:a16="http://schemas.microsoft.com/office/drawing/2014/main" id="{59568FAB-7E07-A0C0-3E41-52C4DC6AEEBC}"/>
              </a:ext>
            </a:extLst>
          </p:cNvPr>
          <p:cNvSpPr txBox="1"/>
          <p:nvPr/>
        </p:nvSpPr>
        <p:spPr>
          <a:xfrm>
            <a:off x="4978171" y="5882426"/>
            <a:ext cx="1359243" cy="1631216"/>
          </a:xfrm>
          <a:prstGeom prst="rect">
            <a:avLst/>
          </a:prstGeom>
          <a:noFill/>
        </p:spPr>
        <p:txBody>
          <a:bodyPr wrap="square" rtlCol="0">
            <a:spAutoFit/>
          </a:bodyPr>
          <a:lstStyle/>
          <a:p>
            <a:r>
              <a:rPr lang="en-GB" sz="10000" dirty="0">
                <a:solidFill>
                  <a:srgbClr val="C00000"/>
                </a:solidFill>
              </a:rPr>
              <a:t>”</a:t>
            </a:r>
          </a:p>
        </p:txBody>
      </p:sp>
    </p:spTree>
    <p:extLst>
      <p:ext uri="{BB962C8B-B14F-4D97-AF65-F5344CB8AC3E}">
        <p14:creationId xmlns:p14="http://schemas.microsoft.com/office/powerpoint/2010/main" val="22759650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E1B74B-BF12-D2F8-9A00-3C758592E6A3}"/>
              </a:ext>
            </a:extLst>
          </p:cNvPr>
          <p:cNvSpPr/>
          <p:nvPr/>
        </p:nvSpPr>
        <p:spPr>
          <a:xfrm>
            <a:off x="3113226" y="753225"/>
            <a:ext cx="6122505" cy="51683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F17EAC8B-5182-52D7-0748-43962410C0A0}"/>
              </a:ext>
            </a:extLst>
          </p:cNvPr>
          <p:cNvSpPr/>
          <p:nvPr/>
        </p:nvSpPr>
        <p:spPr>
          <a:xfrm>
            <a:off x="3113226" y="1448964"/>
            <a:ext cx="6122505" cy="16745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472D0D9E-1071-7CA7-6623-F9CA910B3A7B}"/>
              </a:ext>
            </a:extLst>
          </p:cNvPr>
          <p:cNvSpPr/>
          <p:nvPr/>
        </p:nvSpPr>
        <p:spPr>
          <a:xfrm>
            <a:off x="3113226" y="3257886"/>
            <a:ext cx="6122505" cy="135172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B5560A4A-67D2-A817-CB63-1999D01822A8}"/>
              </a:ext>
            </a:extLst>
          </p:cNvPr>
          <p:cNvSpPr/>
          <p:nvPr/>
        </p:nvSpPr>
        <p:spPr>
          <a:xfrm>
            <a:off x="3113226" y="4743980"/>
            <a:ext cx="6122505" cy="12861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DA050625-F941-B7CF-7214-BFF8246477A7}"/>
              </a:ext>
            </a:extLst>
          </p:cNvPr>
          <p:cNvSpPr txBox="1"/>
          <p:nvPr/>
        </p:nvSpPr>
        <p:spPr>
          <a:xfrm>
            <a:off x="3452769" y="753225"/>
            <a:ext cx="5943600" cy="5632311"/>
          </a:xfrm>
          <a:prstGeom prst="rect">
            <a:avLst/>
          </a:prstGeom>
          <a:noFill/>
        </p:spPr>
        <p:txBody>
          <a:bodyPr wrap="square" rtlCol="0">
            <a:spAutoFit/>
          </a:bodyPr>
          <a:lstStyle/>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INTRODUCTION</a:t>
            </a:r>
          </a:p>
          <a:p>
            <a:pPr marL="0" indent="0">
              <a:buNone/>
            </a:pPr>
            <a:endParaRPr lang="en-GB" sz="2400" b="1"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WHAT IS TECHNOLOGY ETHICS?</a:t>
            </a:r>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Mission (im)possible</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Ethics refresher</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Progress, negativity, neutrality?</a:t>
            </a:r>
          </a:p>
          <a:p>
            <a:pPr lvl="1"/>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THE DEBATE</a:t>
            </a:r>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Technology is neutral</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Technology is </a:t>
            </a:r>
            <a:r>
              <a:rPr lang="en-GB" sz="2400" u="sng" dirty="0">
                <a:solidFill>
                  <a:schemeClr val="bg1"/>
                </a:solidFill>
                <a:latin typeface="Arial" panose="020B0604020202020204" pitchFamily="34" charset="0"/>
                <a:ea typeface="Lato" panose="020F0502020204030203" pitchFamily="34" charset="0"/>
                <a:cs typeface="Arial" panose="020B0604020202020204" pitchFamily="34" charset="0"/>
              </a:rPr>
              <a:t>not</a:t>
            </a: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 neutral</a:t>
            </a:r>
          </a:p>
          <a:p>
            <a:pPr lvl="1"/>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FROM DIAGNOSIS TO SOLUTION</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So what? Now what?</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Crash test dummies, chips</a:t>
            </a:r>
          </a:p>
          <a:p>
            <a:pPr marL="49213" lvl="1" indent="0">
              <a:buNone/>
            </a:pPr>
            <a:endParaRPr lang="en-GB" sz="2400" b="1" dirty="0">
              <a:solidFill>
                <a:schemeClr val="bg1"/>
              </a:solidFill>
              <a:latin typeface="Arial" panose="020B0604020202020204" pitchFamily="34" charset="0"/>
              <a:ea typeface="Lato" panose="020F0502020204030203" pitchFamily="34" charset="0"/>
              <a:cs typeface="Arial" panose="020B0604020202020204" pitchFamily="34" charset="0"/>
            </a:endParaRPr>
          </a:p>
        </p:txBody>
      </p:sp>
    </p:spTree>
    <p:extLst>
      <p:ext uri="{BB962C8B-B14F-4D97-AF65-F5344CB8AC3E}">
        <p14:creationId xmlns:p14="http://schemas.microsoft.com/office/powerpoint/2010/main" val="22134014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chemeClr val="tx1">
                    <a:lumMod val="65000"/>
                    <a:lumOff val="35000"/>
                  </a:schemeClr>
                </a:solidFill>
              </a:rPr>
              <a:t>Professor Safiya </a:t>
            </a:r>
            <a:r>
              <a:rPr lang="en-GB" dirty="0">
                <a:solidFill>
                  <a:srgbClr val="C00000"/>
                </a:solidFill>
              </a:rPr>
              <a:t>noble</a:t>
            </a:r>
          </a:p>
        </p:txBody>
      </p:sp>
      <p:sp>
        <p:nvSpPr>
          <p:cNvPr id="4" name="TextBox 3">
            <a:extLst>
              <a:ext uri="{FF2B5EF4-FFF2-40B4-BE49-F238E27FC236}">
                <a16:creationId xmlns:a16="http://schemas.microsoft.com/office/drawing/2014/main" id="{C90DB60B-095B-D2A6-A051-509CBAB879FB}"/>
              </a:ext>
            </a:extLst>
          </p:cNvPr>
          <p:cNvSpPr txBox="1"/>
          <p:nvPr/>
        </p:nvSpPr>
        <p:spPr>
          <a:xfrm>
            <a:off x="838200" y="1361714"/>
            <a:ext cx="11110784" cy="1714444"/>
          </a:xfrm>
          <a:prstGeom prst="rect">
            <a:avLst/>
          </a:prstGeom>
          <a:noFill/>
        </p:spPr>
        <p:txBody>
          <a:bodyPr wrap="square" rtlCol="0">
            <a:spAutoFit/>
          </a:bodyPr>
          <a:lstStyle/>
          <a:p>
            <a:pPr>
              <a:lnSpc>
                <a:spcPct val="130000"/>
              </a:lnSpc>
            </a:pPr>
            <a:r>
              <a:rPr lang="en-GB" sz="2800" b="1" i="0" u="none" strike="noStrike" dirty="0">
                <a:solidFill>
                  <a:srgbClr val="4D5156"/>
                </a:solidFill>
                <a:effectLst/>
                <a:latin typeface="arial" panose="020B0604020202020204" pitchFamily="34" charset="0"/>
              </a:rPr>
              <a:t>Co-Director of the Center for Critical Internet Inquiry </a:t>
            </a:r>
            <a:r>
              <a:rPr lang="en-US" sz="2800" b="1" dirty="0">
                <a:solidFill>
                  <a:schemeClr val="tx1">
                    <a:lumMod val="65000"/>
                    <a:lumOff val="35000"/>
                  </a:schemeClr>
                </a:solidFill>
              </a:rPr>
              <a:t>@ UCLA + author of </a:t>
            </a:r>
            <a:r>
              <a:rPr lang="en-US" sz="2800" b="1" i="1" dirty="0">
                <a:solidFill>
                  <a:schemeClr val="tx1">
                    <a:lumMod val="65000"/>
                    <a:lumOff val="35000"/>
                  </a:schemeClr>
                </a:solidFill>
              </a:rPr>
              <a:t>Algorithms of Oppression: How Search Engines Reinforce Racism</a:t>
            </a:r>
            <a:endParaRPr lang="en-GB" sz="2800" b="1" i="1" dirty="0">
              <a:solidFill>
                <a:schemeClr val="tx1">
                  <a:lumMod val="65000"/>
                  <a:lumOff val="35000"/>
                </a:schemeClr>
              </a:solidFill>
            </a:endParaRPr>
          </a:p>
        </p:txBody>
      </p:sp>
      <p:sp>
        <p:nvSpPr>
          <p:cNvPr id="9" name="TextBox 8">
            <a:extLst>
              <a:ext uri="{FF2B5EF4-FFF2-40B4-BE49-F238E27FC236}">
                <a16:creationId xmlns:a16="http://schemas.microsoft.com/office/drawing/2014/main" id="{D88ECE7D-9A75-A094-15C9-AD9D531D9BDC}"/>
              </a:ext>
            </a:extLst>
          </p:cNvPr>
          <p:cNvSpPr txBox="1"/>
          <p:nvPr/>
        </p:nvSpPr>
        <p:spPr>
          <a:xfrm>
            <a:off x="1224329" y="3505062"/>
            <a:ext cx="6412147" cy="2246769"/>
          </a:xfrm>
          <a:prstGeom prst="rect">
            <a:avLst/>
          </a:prstGeom>
          <a:noFill/>
        </p:spPr>
        <p:txBody>
          <a:bodyPr wrap="square" rtlCol="0">
            <a:spAutoFit/>
          </a:bodyPr>
          <a:lstStyle/>
          <a:p>
            <a:r>
              <a:rPr lang="en-GB" sz="2800" dirty="0">
                <a:solidFill>
                  <a:schemeClr val="tx1">
                    <a:lumMod val="65000"/>
                    <a:lumOff val="35000"/>
                  </a:schemeClr>
                </a:solidFill>
              </a:rPr>
              <a:t>A</a:t>
            </a:r>
            <a:r>
              <a:rPr lang="en-GB" sz="2800" b="0" i="0" u="none" strike="noStrike" dirty="0">
                <a:solidFill>
                  <a:schemeClr val="tx1">
                    <a:lumMod val="65000"/>
                    <a:lumOff val="35000"/>
                  </a:schemeClr>
                </a:solidFill>
                <a:effectLst/>
              </a:rPr>
              <a:t>lgorithms are not nameless, faceless bots … behind every algorithm are real people who bring their own biases to the inner workings of the web</a:t>
            </a:r>
            <a:r>
              <a:rPr lang="en-GB" sz="2800" dirty="0">
                <a:solidFill>
                  <a:schemeClr val="tx1">
                    <a:lumMod val="65000"/>
                    <a:lumOff val="35000"/>
                  </a:schemeClr>
                </a:solidFill>
              </a:rPr>
              <a:t>. </a:t>
            </a:r>
          </a:p>
          <a:p>
            <a:endParaRPr lang="en-GB" sz="2800" dirty="0">
              <a:solidFill>
                <a:schemeClr val="tx1">
                  <a:lumMod val="65000"/>
                  <a:lumOff val="35000"/>
                </a:schemeClr>
              </a:solidFill>
            </a:endParaRPr>
          </a:p>
        </p:txBody>
      </p:sp>
      <p:pic>
        <p:nvPicPr>
          <p:cNvPr id="13" name="Picture 12" descr="A person smiling for the camera&#10;&#10;Description automatically generated with low confidence">
            <a:extLst>
              <a:ext uri="{FF2B5EF4-FFF2-40B4-BE49-F238E27FC236}">
                <a16:creationId xmlns:a16="http://schemas.microsoft.com/office/drawing/2014/main" id="{B7773B4A-1356-7843-8823-05E635460E76}"/>
              </a:ext>
            </a:extLst>
          </p:cNvPr>
          <p:cNvPicPr>
            <a:picLocks noChangeAspect="1"/>
          </p:cNvPicPr>
          <p:nvPr/>
        </p:nvPicPr>
        <p:blipFill rotWithShape="1">
          <a:blip r:embed="rId3"/>
          <a:srcRect l="14848" r="14848"/>
          <a:stretch/>
        </p:blipFill>
        <p:spPr>
          <a:xfrm>
            <a:off x="8523213" y="3036588"/>
            <a:ext cx="2685600" cy="2685600"/>
          </a:xfrm>
          <a:prstGeom prst="ellipse">
            <a:avLst/>
          </a:prstGeom>
        </p:spPr>
      </p:pic>
      <p:sp>
        <p:nvSpPr>
          <p:cNvPr id="6" name="TextBox 5">
            <a:extLst>
              <a:ext uri="{FF2B5EF4-FFF2-40B4-BE49-F238E27FC236}">
                <a16:creationId xmlns:a16="http://schemas.microsoft.com/office/drawing/2014/main" id="{3BA246D8-8018-D54A-B91C-FCF732ADE459}"/>
              </a:ext>
            </a:extLst>
          </p:cNvPr>
          <p:cNvSpPr txBox="1"/>
          <p:nvPr/>
        </p:nvSpPr>
        <p:spPr>
          <a:xfrm>
            <a:off x="679621" y="3161746"/>
            <a:ext cx="1359243" cy="1631216"/>
          </a:xfrm>
          <a:prstGeom prst="rect">
            <a:avLst/>
          </a:prstGeom>
          <a:noFill/>
        </p:spPr>
        <p:txBody>
          <a:bodyPr wrap="square" rtlCol="0">
            <a:spAutoFit/>
          </a:bodyPr>
          <a:lstStyle/>
          <a:p>
            <a:r>
              <a:rPr lang="en-GB" sz="10000" dirty="0">
                <a:solidFill>
                  <a:srgbClr val="C00000"/>
                </a:solidFill>
              </a:rPr>
              <a:t>“</a:t>
            </a:r>
          </a:p>
        </p:txBody>
      </p:sp>
      <p:sp>
        <p:nvSpPr>
          <p:cNvPr id="7" name="TextBox 6">
            <a:extLst>
              <a:ext uri="{FF2B5EF4-FFF2-40B4-BE49-F238E27FC236}">
                <a16:creationId xmlns:a16="http://schemas.microsoft.com/office/drawing/2014/main" id="{E3093A0B-2284-6A42-B836-DF0FE86A5C49}"/>
              </a:ext>
            </a:extLst>
          </p:cNvPr>
          <p:cNvSpPr txBox="1"/>
          <p:nvPr/>
        </p:nvSpPr>
        <p:spPr>
          <a:xfrm>
            <a:off x="6065567" y="4535540"/>
            <a:ext cx="1359243" cy="1631216"/>
          </a:xfrm>
          <a:prstGeom prst="rect">
            <a:avLst/>
          </a:prstGeom>
          <a:noFill/>
        </p:spPr>
        <p:txBody>
          <a:bodyPr wrap="square" rtlCol="0">
            <a:spAutoFit/>
          </a:bodyPr>
          <a:lstStyle/>
          <a:p>
            <a:r>
              <a:rPr lang="en-GB" sz="10000" dirty="0">
                <a:solidFill>
                  <a:srgbClr val="C00000"/>
                </a:solidFill>
              </a:rPr>
              <a:t>”</a:t>
            </a:r>
          </a:p>
        </p:txBody>
      </p:sp>
    </p:spTree>
    <p:extLst>
      <p:ext uri="{BB962C8B-B14F-4D97-AF65-F5344CB8AC3E}">
        <p14:creationId xmlns:p14="http://schemas.microsoft.com/office/powerpoint/2010/main" val="16855050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E1B74B-BF12-D2F8-9A00-3C758592E6A3}"/>
              </a:ext>
            </a:extLst>
          </p:cNvPr>
          <p:cNvSpPr/>
          <p:nvPr/>
        </p:nvSpPr>
        <p:spPr>
          <a:xfrm>
            <a:off x="3066334" y="753225"/>
            <a:ext cx="6122505" cy="516834"/>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F17EAC8B-5182-52D7-0748-43962410C0A0}"/>
              </a:ext>
            </a:extLst>
          </p:cNvPr>
          <p:cNvSpPr/>
          <p:nvPr/>
        </p:nvSpPr>
        <p:spPr>
          <a:xfrm>
            <a:off x="3066334" y="1448964"/>
            <a:ext cx="6122505" cy="1674549"/>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472D0D9E-1071-7CA7-6623-F9CA910B3A7B}"/>
              </a:ext>
            </a:extLst>
          </p:cNvPr>
          <p:cNvSpPr/>
          <p:nvPr/>
        </p:nvSpPr>
        <p:spPr>
          <a:xfrm>
            <a:off x="3066334" y="3257886"/>
            <a:ext cx="6122505" cy="135172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B5560A4A-67D2-A817-CB63-1999D01822A8}"/>
              </a:ext>
            </a:extLst>
          </p:cNvPr>
          <p:cNvSpPr/>
          <p:nvPr/>
        </p:nvSpPr>
        <p:spPr>
          <a:xfrm>
            <a:off x="3066334" y="4743980"/>
            <a:ext cx="6122505" cy="1397328"/>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DA050625-F941-B7CF-7214-BFF8246477A7}"/>
              </a:ext>
            </a:extLst>
          </p:cNvPr>
          <p:cNvSpPr txBox="1"/>
          <p:nvPr/>
        </p:nvSpPr>
        <p:spPr>
          <a:xfrm>
            <a:off x="3405877" y="753225"/>
            <a:ext cx="5943600" cy="5262979"/>
          </a:xfrm>
          <a:prstGeom prst="rect">
            <a:avLst/>
          </a:prstGeom>
          <a:noFill/>
        </p:spPr>
        <p:txBody>
          <a:bodyPr wrap="square" rtlCol="0">
            <a:spAutoFit/>
          </a:bodyPr>
          <a:lstStyle/>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INTRODUCTION</a:t>
            </a:r>
          </a:p>
          <a:p>
            <a:pPr marL="0" indent="0">
              <a:buNone/>
            </a:pPr>
            <a:endParaRPr lang="en-GB" sz="2400" b="1"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WHAT IS TECHNOLOGY ETHICS?</a:t>
            </a:r>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Mission (im)possible</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Ethics refresher</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Progress, negativity, neutrality?</a:t>
            </a:r>
          </a:p>
          <a:p>
            <a:pPr lvl="1"/>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THE DEBATE</a:t>
            </a:r>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Technology is neutral</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Technology is </a:t>
            </a:r>
            <a:r>
              <a:rPr lang="en-GB" sz="2400" u="sng" dirty="0">
                <a:solidFill>
                  <a:schemeClr val="bg1"/>
                </a:solidFill>
                <a:latin typeface="Arial" panose="020B0604020202020204" pitchFamily="34" charset="0"/>
                <a:ea typeface="Lato" panose="020F0502020204030203" pitchFamily="34" charset="0"/>
                <a:cs typeface="Arial" panose="020B0604020202020204" pitchFamily="34" charset="0"/>
              </a:rPr>
              <a:t>not</a:t>
            </a: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 neutral</a:t>
            </a:r>
          </a:p>
          <a:p>
            <a:pPr marL="49213" lvl="1" indent="0">
              <a:buNone/>
            </a:pPr>
            <a:endParaRPr lang="en-GB" sz="2400" b="1"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FROM DIAGNOSIS TO SOLUTION</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So what? Now what?</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Crash test dummies, chips</a:t>
            </a:r>
          </a:p>
        </p:txBody>
      </p:sp>
    </p:spTree>
    <p:extLst>
      <p:ext uri="{BB962C8B-B14F-4D97-AF65-F5344CB8AC3E}">
        <p14:creationId xmlns:p14="http://schemas.microsoft.com/office/powerpoint/2010/main" val="37958926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2EBF52-A61E-5DAE-39B5-4B815FE96BC8}"/>
              </a:ext>
            </a:extLst>
          </p:cNvPr>
          <p:cNvSpPr/>
          <p:nvPr/>
        </p:nvSpPr>
        <p:spPr>
          <a:xfrm>
            <a:off x="586154" y="3499216"/>
            <a:ext cx="3997569" cy="109024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7FFD753C-A2AF-1958-BF2F-0496CF73DEA5}"/>
              </a:ext>
            </a:extLst>
          </p:cNvPr>
          <p:cNvSpPr/>
          <p:nvPr/>
        </p:nvSpPr>
        <p:spPr>
          <a:xfrm>
            <a:off x="586154" y="2508738"/>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CEB05CEE-78F4-D8E9-4B11-5332BAF5E454}"/>
              </a:ext>
            </a:extLst>
          </p:cNvPr>
          <p:cNvSpPr/>
          <p:nvPr/>
        </p:nvSpPr>
        <p:spPr>
          <a:xfrm>
            <a:off x="586154" y="1418492"/>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D0A7D071-06A7-29E1-116D-94904C6C3CA3}"/>
              </a:ext>
            </a:extLst>
          </p:cNvPr>
          <p:cNvSpPr>
            <a:spLocks noGrp="1"/>
          </p:cNvSpPr>
          <p:nvPr>
            <p:ph type="title"/>
          </p:nvPr>
        </p:nvSpPr>
        <p:spPr>
          <a:xfrm>
            <a:off x="597072" y="1685024"/>
            <a:ext cx="8218365" cy="2852737"/>
          </a:xfrm>
        </p:spPr>
        <p:txBody>
          <a:bodyPr>
            <a:normAutofit/>
          </a:bodyPr>
          <a:lstStyle/>
          <a:p>
            <a:pPr>
              <a:lnSpc>
                <a:spcPct val="130000"/>
              </a:lnSpc>
            </a:pPr>
            <a:r>
              <a:rPr lang="en-GB" dirty="0">
                <a:solidFill>
                  <a:schemeClr val="bg1"/>
                </a:solidFill>
              </a:rPr>
              <a:t>From diagnosis to</a:t>
            </a:r>
            <a:br>
              <a:rPr lang="en-GB" dirty="0">
                <a:solidFill>
                  <a:schemeClr val="bg1"/>
                </a:solidFill>
              </a:rPr>
            </a:br>
            <a:r>
              <a:rPr lang="en-GB" dirty="0">
                <a:solidFill>
                  <a:schemeClr val="bg1"/>
                </a:solidFill>
              </a:rPr>
              <a:t>solution</a:t>
            </a:r>
            <a:endParaRPr lang="en-GB" b="1" dirty="0">
              <a:solidFill>
                <a:schemeClr val="bg1"/>
              </a:solidFill>
            </a:endParaRPr>
          </a:p>
        </p:txBody>
      </p:sp>
      <p:sp>
        <p:nvSpPr>
          <p:cNvPr id="9" name="TextBox 8">
            <a:extLst>
              <a:ext uri="{FF2B5EF4-FFF2-40B4-BE49-F238E27FC236}">
                <a16:creationId xmlns:a16="http://schemas.microsoft.com/office/drawing/2014/main" id="{14789591-3A93-8655-6C45-BE048EFAD7B8}"/>
              </a:ext>
            </a:extLst>
          </p:cNvPr>
          <p:cNvSpPr txBox="1"/>
          <p:nvPr/>
        </p:nvSpPr>
        <p:spPr>
          <a:xfrm>
            <a:off x="9648092" y="-457200"/>
            <a:ext cx="184731" cy="522451"/>
          </a:xfrm>
          <a:prstGeom prst="rect">
            <a:avLst/>
          </a:prstGeom>
          <a:noFill/>
        </p:spPr>
        <p:txBody>
          <a:bodyPr wrap="none" rtlCol="0">
            <a:spAutoFit/>
          </a:bodyPr>
          <a:lstStyle/>
          <a:p>
            <a:pPr algn="l">
              <a:lnSpc>
                <a:spcPct val="130000"/>
              </a:lnSpc>
            </a:pPr>
            <a:endParaRPr lang="en-GB" sz="2400" dirty="0">
              <a:solidFill>
                <a:schemeClr val="bg1">
                  <a:lumMod val="50000"/>
                </a:schemeClr>
              </a:solidFill>
            </a:endParaRPr>
          </a:p>
        </p:txBody>
      </p:sp>
    </p:spTree>
    <p:extLst>
      <p:ext uri="{BB962C8B-B14F-4D97-AF65-F5344CB8AC3E}">
        <p14:creationId xmlns:p14="http://schemas.microsoft.com/office/powerpoint/2010/main" val="27983513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6577E5-835A-4F42-AD32-73860E414254}"/>
              </a:ext>
            </a:extLst>
          </p:cNvPr>
          <p:cNvSpPr txBox="1"/>
          <p:nvPr/>
        </p:nvSpPr>
        <p:spPr>
          <a:xfrm>
            <a:off x="1109268" y="1890584"/>
            <a:ext cx="10703792" cy="4843634"/>
          </a:xfrm>
          <a:prstGeom prst="rect">
            <a:avLst/>
          </a:prstGeom>
          <a:noFill/>
        </p:spPr>
        <p:txBody>
          <a:bodyPr wrap="square" rtlCol="0">
            <a:spAutoFit/>
          </a:bodyPr>
          <a:lstStyle/>
          <a:p>
            <a:pPr>
              <a:lnSpc>
                <a:spcPct val="130000"/>
              </a:lnSpc>
            </a:pPr>
            <a:r>
              <a:rPr lang="en-US" sz="2400" b="1" dirty="0">
                <a:solidFill>
                  <a:srgbClr val="C00000"/>
                </a:solidFill>
              </a:rPr>
              <a:t>Situation</a:t>
            </a:r>
            <a:r>
              <a:rPr lang="en-US" sz="2400" dirty="0">
                <a:solidFill>
                  <a:srgbClr val="C00000"/>
                </a:solidFill>
              </a:rPr>
              <a:t>: </a:t>
            </a:r>
            <a:r>
              <a:rPr lang="en-US" sz="2400" dirty="0">
                <a:solidFill>
                  <a:schemeClr val="bg1">
                    <a:lumMod val="50000"/>
                  </a:schemeClr>
                </a:solidFill>
              </a:rPr>
              <a:t>There is an infinite supply of problems.</a:t>
            </a:r>
          </a:p>
          <a:p>
            <a:pPr algn="l">
              <a:lnSpc>
                <a:spcPct val="130000"/>
              </a:lnSpc>
            </a:pPr>
            <a:endParaRPr lang="en-US" sz="2400" dirty="0">
              <a:solidFill>
                <a:schemeClr val="bg1">
                  <a:lumMod val="50000"/>
                </a:schemeClr>
              </a:solidFill>
            </a:endParaRPr>
          </a:p>
          <a:p>
            <a:pPr algn="l">
              <a:lnSpc>
                <a:spcPct val="130000"/>
              </a:lnSpc>
            </a:pPr>
            <a:r>
              <a:rPr lang="en-US" sz="2400" b="1" dirty="0">
                <a:solidFill>
                  <a:srgbClr val="C00000"/>
                </a:solidFill>
              </a:rPr>
              <a:t>Complication</a:t>
            </a:r>
            <a:r>
              <a:rPr lang="en-US" sz="2400" dirty="0">
                <a:solidFill>
                  <a:srgbClr val="C00000"/>
                </a:solidFill>
              </a:rPr>
              <a:t>: </a:t>
            </a:r>
            <a:r>
              <a:rPr lang="en-US" sz="2400" dirty="0">
                <a:solidFill>
                  <a:schemeClr val="bg1">
                    <a:lumMod val="50000"/>
                  </a:schemeClr>
                </a:solidFill>
              </a:rPr>
              <a:t>Our means to solve problems are finite and usually constrained (time, energy, money, people, other resources, state of knowledge/capabilities).</a:t>
            </a:r>
          </a:p>
          <a:p>
            <a:pPr algn="l">
              <a:lnSpc>
                <a:spcPct val="130000"/>
              </a:lnSpc>
            </a:pPr>
            <a:endParaRPr lang="en-US" sz="2400" dirty="0">
              <a:solidFill>
                <a:schemeClr val="bg1">
                  <a:lumMod val="50000"/>
                </a:schemeClr>
              </a:solidFill>
            </a:endParaRPr>
          </a:p>
          <a:p>
            <a:pPr algn="l">
              <a:lnSpc>
                <a:spcPct val="130000"/>
              </a:lnSpc>
            </a:pPr>
            <a:r>
              <a:rPr lang="en-US" sz="2400" b="1" dirty="0">
                <a:solidFill>
                  <a:srgbClr val="C00000"/>
                </a:solidFill>
              </a:rPr>
              <a:t>Question</a:t>
            </a:r>
            <a:r>
              <a:rPr lang="en-US" sz="2400" dirty="0">
                <a:solidFill>
                  <a:srgbClr val="C00000"/>
                </a:solidFill>
              </a:rPr>
              <a:t>: </a:t>
            </a:r>
            <a:r>
              <a:rPr lang="en-US" sz="2400" dirty="0">
                <a:solidFill>
                  <a:schemeClr val="bg1">
                    <a:lumMod val="50000"/>
                  </a:schemeClr>
                </a:solidFill>
              </a:rPr>
              <a:t>How can we determine which problems to solve?</a:t>
            </a:r>
          </a:p>
          <a:p>
            <a:pPr algn="l">
              <a:lnSpc>
                <a:spcPct val="130000"/>
              </a:lnSpc>
            </a:pPr>
            <a:endParaRPr lang="en-US" sz="2400" dirty="0">
              <a:solidFill>
                <a:schemeClr val="bg1">
                  <a:lumMod val="50000"/>
                </a:schemeClr>
              </a:solidFill>
            </a:endParaRPr>
          </a:p>
          <a:p>
            <a:pPr algn="l">
              <a:lnSpc>
                <a:spcPct val="130000"/>
              </a:lnSpc>
            </a:pPr>
            <a:r>
              <a:rPr lang="en-US" sz="2400" b="1" dirty="0">
                <a:solidFill>
                  <a:srgbClr val="C00000"/>
                </a:solidFill>
              </a:rPr>
              <a:t>Resolution</a:t>
            </a:r>
            <a:r>
              <a:rPr lang="en-US" sz="2400" dirty="0">
                <a:solidFill>
                  <a:srgbClr val="C00000"/>
                </a:solidFill>
              </a:rPr>
              <a:t>: </a:t>
            </a:r>
            <a:r>
              <a:rPr lang="en-US" sz="2400" dirty="0">
                <a:solidFill>
                  <a:schemeClr val="bg1">
                    <a:lumMod val="50000"/>
                  </a:schemeClr>
                </a:solidFill>
              </a:rPr>
              <a:t>Prioritise according to mission (who cares?), means, incentives, penalties, etc. </a:t>
            </a:r>
          </a:p>
        </p:txBody>
      </p:sp>
      <p:sp>
        <p:nvSpPr>
          <p:cNvPr id="6" name="Title 1">
            <a:extLst>
              <a:ext uri="{FF2B5EF4-FFF2-40B4-BE49-F238E27FC236}">
                <a16:creationId xmlns:a16="http://schemas.microsoft.com/office/drawing/2014/main" id="{2E4A064E-A863-5E4B-B4FB-960BF544DF22}"/>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cap="all" baseline="0">
                <a:solidFill>
                  <a:srgbClr val="C00000"/>
                </a:solidFill>
                <a:latin typeface="+mj-lt"/>
                <a:ea typeface="+mj-ea"/>
                <a:cs typeface="+mj-cs"/>
              </a:defRPr>
            </a:lvl1pPr>
          </a:lstStyle>
          <a:p>
            <a:r>
              <a:rPr lang="en-GB" dirty="0"/>
              <a:t>SO </a:t>
            </a:r>
            <a:r>
              <a:rPr lang="en-GB" dirty="0">
                <a:solidFill>
                  <a:schemeClr val="tx1">
                    <a:lumMod val="50000"/>
                    <a:lumOff val="50000"/>
                  </a:schemeClr>
                </a:solidFill>
              </a:rPr>
              <a:t>WHAT?</a:t>
            </a:r>
          </a:p>
        </p:txBody>
      </p:sp>
    </p:spTree>
    <p:extLst>
      <p:ext uri="{BB962C8B-B14F-4D97-AF65-F5344CB8AC3E}">
        <p14:creationId xmlns:p14="http://schemas.microsoft.com/office/powerpoint/2010/main" val="326261122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1E6577E5-835A-4F42-AD32-73860E414254}"/>
              </a:ext>
            </a:extLst>
          </p:cNvPr>
          <p:cNvSpPr txBox="1"/>
          <p:nvPr/>
        </p:nvSpPr>
        <p:spPr>
          <a:xfrm>
            <a:off x="649965" y="1726239"/>
            <a:ext cx="10536195" cy="4401205"/>
          </a:xfrm>
          <a:prstGeom prst="rect">
            <a:avLst/>
          </a:prstGeom>
          <a:noFill/>
        </p:spPr>
        <p:txBody>
          <a:bodyPr wrap="square" rtlCol="0">
            <a:spAutoFit/>
          </a:bodyPr>
          <a:lstStyle/>
          <a:p>
            <a:pPr marL="280988" indent="-280988">
              <a:buFont typeface="Arial" panose="020B0604020202020204" pitchFamily="34" charset="0"/>
              <a:buChar char="•"/>
            </a:pPr>
            <a:r>
              <a:rPr lang="en-GB" sz="2000" i="1" dirty="0">
                <a:solidFill>
                  <a:srgbClr val="C00000"/>
                </a:solidFill>
                <a:effectLst/>
              </a:rPr>
              <a:t>What</a:t>
            </a:r>
            <a:r>
              <a:rPr lang="en-GB" sz="2000" i="1" dirty="0">
                <a:solidFill>
                  <a:schemeClr val="tx1">
                    <a:lumMod val="75000"/>
                    <a:lumOff val="25000"/>
                  </a:schemeClr>
                </a:solidFill>
                <a:effectLst/>
              </a:rPr>
              <a:t> </a:t>
            </a:r>
            <a:r>
              <a:rPr lang="en-GB" sz="2000" dirty="0">
                <a:solidFill>
                  <a:schemeClr val="tx1">
                    <a:lumMod val="75000"/>
                    <a:lumOff val="25000"/>
                  </a:schemeClr>
                </a:solidFill>
                <a:effectLst/>
              </a:rPr>
              <a:t>is the problem we are trying to solve? </a:t>
            </a:r>
          </a:p>
          <a:p>
            <a:pPr marL="738188" lvl="1" indent="-280988">
              <a:buFont typeface="Arial" panose="020B0604020202020204" pitchFamily="34" charset="0"/>
              <a:buChar char="•"/>
            </a:pPr>
            <a:r>
              <a:rPr lang="en-GB" sz="2000" dirty="0">
                <a:solidFill>
                  <a:schemeClr val="tx1">
                    <a:lumMod val="75000"/>
                    <a:lumOff val="25000"/>
                  </a:schemeClr>
                </a:solidFill>
                <a:effectLst/>
              </a:rPr>
              <a:t>Is this the most valuable problem?</a:t>
            </a:r>
          </a:p>
          <a:p>
            <a:pPr marL="280988" indent="-280988">
              <a:buFont typeface="Arial" panose="020B0604020202020204" pitchFamily="34" charset="0"/>
              <a:buChar char="•"/>
            </a:pPr>
            <a:r>
              <a:rPr lang="en-GB" sz="2000" i="1" dirty="0">
                <a:solidFill>
                  <a:srgbClr val="C00000"/>
                </a:solidFill>
                <a:effectLst/>
              </a:rPr>
              <a:t>What</a:t>
            </a:r>
            <a:r>
              <a:rPr lang="en-GB" sz="2000" i="1" dirty="0">
                <a:solidFill>
                  <a:schemeClr val="tx1">
                    <a:lumMod val="75000"/>
                    <a:lumOff val="25000"/>
                  </a:schemeClr>
                </a:solidFill>
                <a:effectLst/>
              </a:rPr>
              <a:t> </a:t>
            </a:r>
            <a:r>
              <a:rPr lang="en-GB" sz="2000" dirty="0">
                <a:solidFill>
                  <a:schemeClr val="tx1">
                    <a:lumMod val="75000"/>
                    <a:lumOff val="25000"/>
                  </a:schemeClr>
                </a:solidFill>
                <a:effectLst/>
              </a:rPr>
              <a:t>does success look like? </a:t>
            </a:r>
          </a:p>
          <a:p>
            <a:pPr marL="738188" lvl="1" indent="-280988">
              <a:buFont typeface="Arial" panose="020B0604020202020204" pitchFamily="34" charset="0"/>
              <a:buChar char="•"/>
            </a:pPr>
            <a:r>
              <a:rPr lang="en-GB" sz="2000" i="1" dirty="0">
                <a:solidFill>
                  <a:srgbClr val="C00000"/>
                </a:solidFill>
                <a:effectLst/>
              </a:rPr>
              <a:t>How</a:t>
            </a:r>
            <a:r>
              <a:rPr lang="en-GB" sz="2000" i="1" dirty="0">
                <a:solidFill>
                  <a:schemeClr val="tx1">
                    <a:lumMod val="75000"/>
                    <a:lumOff val="25000"/>
                  </a:schemeClr>
                </a:solidFill>
                <a:effectLst/>
              </a:rPr>
              <a:t> </a:t>
            </a:r>
            <a:r>
              <a:rPr lang="en-GB" sz="2000" dirty="0">
                <a:solidFill>
                  <a:schemeClr val="tx1">
                    <a:lumMod val="75000"/>
                    <a:lumOff val="25000"/>
                  </a:schemeClr>
                </a:solidFill>
                <a:effectLst/>
              </a:rPr>
              <a:t>we will know when we have reached it? (metrics)</a:t>
            </a:r>
          </a:p>
          <a:p>
            <a:pPr marL="280988" indent="-280988">
              <a:buFont typeface="Arial" panose="020B0604020202020204" pitchFamily="34" charset="0"/>
              <a:buChar char="•"/>
            </a:pPr>
            <a:r>
              <a:rPr lang="en-GB" sz="2000" i="1" dirty="0">
                <a:solidFill>
                  <a:srgbClr val="C00000"/>
                </a:solidFill>
                <a:effectLst/>
              </a:rPr>
              <a:t>What</a:t>
            </a:r>
            <a:r>
              <a:rPr lang="en-GB" sz="2000" i="1" dirty="0">
                <a:solidFill>
                  <a:schemeClr val="tx1">
                    <a:lumMod val="75000"/>
                    <a:lumOff val="25000"/>
                  </a:schemeClr>
                </a:solidFill>
                <a:effectLst/>
              </a:rPr>
              <a:t> </a:t>
            </a:r>
            <a:r>
              <a:rPr lang="en-GB" sz="2000" dirty="0">
                <a:solidFill>
                  <a:schemeClr val="tx1">
                    <a:lumMod val="75000"/>
                    <a:lumOff val="25000"/>
                  </a:schemeClr>
                </a:solidFill>
                <a:effectLst/>
              </a:rPr>
              <a:t>action should be taken? </a:t>
            </a:r>
          </a:p>
          <a:p>
            <a:pPr marL="738188" lvl="1" indent="-280988">
              <a:buFont typeface="Arial" panose="020B0604020202020204" pitchFamily="34" charset="0"/>
              <a:buChar char="•"/>
            </a:pPr>
            <a:r>
              <a:rPr lang="en-GB" sz="2000" i="1" dirty="0">
                <a:solidFill>
                  <a:srgbClr val="C00000"/>
                </a:solidFill>
                <a:effectLst/>
              </a:rPr>
              <a:t>Why</a:t>
            </a:r>
            <a:r>
              <a:rPr lang="en-GB" sz="2000" i="1" dirty="0">
                <a:solidFill>
                  <a:schemeClr val="tx1">
                    <a:lumMod val="75000"/>
                    <a:lumOff val="25000"/>
                  </a:schemeClr>
                </a:solidFill>
                <a:effectLst/>
              </a:rPr>
              <a:t> </a:t>
            </a:r>
            <a:r>
              <a:rPr lang="en-GB" sz="2000" dirty="0">
                <a:solidFill>
                  <a:schemeClr val="tx1">
                    <a:lumMod val="75000"/>
                    <a:lumOff val="25000"/>
                  </a:schemeClr>
                </a:solidFill>
                <a:effectLst/>
              </a:rPr>
              <a:t>take this action? </a:t>
            </a:r>
          </a:p>
          <a:p>
            <a:pPr marL="738188" lvl="1" indent="-280988">
              <a:buFont typeface="Arial" panose="020B0604020202020204" pitchFamily="34" charset="0"/>
              <a:buChar char="•"/>
            </a:pPr>
            <a:r>
              <a:rPr lang="en-GB" sz="2000" i="1" dirty="0">
                <a:solidFill>
                  <a:srgbClr val="C00000"/>
                </a:solidFill>
                <a:effectLst/>
              </a:rPr>
              <a:t>Who</a:t>
            </a:r>
            <a:r>
              <a:rPr lang="en-GB" sz="2000" i="1" dirty="0">
                <a:solidFill>
                  <a:schemeClr val="tx1">
                    <a:lumMod val="75000"/>
                    <a:lumOff val="25000"/>
                  </a:schemeClr>
                </a:solidFill>
                <a:effectLst/>
              </a:rPr>
              <a:t> </a:t>
            </a:r>
            <a:r>
              <a:rPr lang="en-GB" sz="2000" dirty="0">
                <a:solidFill>
                  <a:schemeClr val="tx1">
                    <a:lumMod val="75000"/>
                    <a:lumOff val="25000"/>
                  </a:schemeClr>
                </a:solidFill>
                <a:effectLst/>
              </a:rPr>
              <a:t>should take this action? </a:t>
            </a:r>
          </a:p>
          <a:p>
            <a:pPr marL="738188" lvl="1" indent="-280988">
              <a:buFont typeface="Arial" panose="020B0604020202020204" pitchFamily="34" charset="0"/>
              <a:buChar char="•"/>
            </a:pPr>
            <a:r>
              <a:rPr lang="en-GB" sz="2000" i="1" dirty="0">
                <a:solidFill>
                  <a:srgbClr val="C00000"/>
                </a:solidFill>
                <a:effectLst/>
              </a:rPr>
              <a:t>Who/what </a:t>
            </a:r>
            <a:r>
              <a:rPr lang="en-GB" sz="2000" dirty="0">
                <a:solidFill>
                  <a:schemeClr val="tx1">
                    <a:lumMod val="75000"/>
                    <a:lumOff val="25000"/>
                  </a:schemeClr>
                </a:solidFill>
                <a:effectLst/>
              </a:rPr>
              <a:t>is in scope and out of scope? (</a:t>
            </a:r>
            <a:r>
              <a:rPr lang="en-GB" sz="2000" dirty="0">
                <a:solidFill>
                  <a:srgbClr val="C00000"/>
                </a:solidFill>
                <a:effectLst/>
              </a:rPr>
              <a:t>Who</a:t>
            </a:r>
            <a:r>
              <a:rPr lang="en-GB" sz="2000" dirty="0">
                <a:solidFill>
                  <a:schemeClr val="tx1">
                    <a:lumMod val="75000"/>
                    <a:lumOff val="25000"/>
                  </a:schemeClr>
                </a:solidFill>
                <a:effectLst/>
              </a:rPr>
              <a:t> is this action for, and </a:t>
            </a:r>
            <a:r>
              <a:rPr lang="en-GB" sz="2000" dirty="0">
                <a:solidFill>
                  <a:srgbClr val="C00000"/>
                </a:solidFill>
                <a:effectLst/>
              </a:rPr>
              <a:t>who</a:t>
            </a:r>
            <a:r>
              <a:rPr lang="en-GB" sz="2000" dirty="0">
                <a:solidFill>
                  <a:schemeClr val="tx1">
                    <a:lumMod val="75000"/>
                    <a:lumOff val="25000"/>
                  </a:schemeClr>
                </a:solidFill>
                <a:effectLst/>
              </a:rPr>
              <a:t> is ignored?) </a:t>
            </a:r>
          </a:p>
          <a:p>
            <a:pPr marL="738188" lvl="1" indent="-280988">
              <a:buFont typeface="Arial" panose="020B0604020202020204" pitchFamily="34" charset="0"/>
              <a:buChar char="•"/>
            </a:pPr>
            <a:r>
              <a:rPr lang="en-GB" sz="2000" i="1" dirty="0">
                <a:solidFill>
                  <a:schemeClr val="tx1">
                    <a:lumMod val="75000"/>
                    <a:lumOff val="25000"/>
                  </a:schemeClr>
                </a:solidFill>
              </a:rPr>
              <a:t>W</a:t>
            </a:r>
            <a:r>
              <a:rPr lang="en-GB" sz="2000" i="1" dirty="0">
                <a:solidFill>
                  <a:schemeClr val="tx1">
                    <a:lumMod val="75000"/>
                    <a:lumOff val="25000"/>
                  </a:schemeClr>
                </a:solidFill>
                <a:effectLst/>
              </a:rPr>
              <a:t>ho</a:t>
            </a:r>
            <a:r>
              <a:rPr lang="en-GB" sz="2000" dirty="0">
                <a:solidFill>
                  <a:schemeClr val="tx1">
                    <a:lumMod val="75000"/>
                    <a:lumOff val="25000"/>
                  </a:schemeClr>
                </a:solidFill>
                <a:effectLst/>
              </a:rPr>
              <a:t> will be harmed by our solution and who will not be? (Impact)</a:t>
            </a:r>
          </a:p>
          <a:p>
            <a:pPr marL="280988" indent="-280988">
              <a:buFont typeface="Arial" panose="020B0604020202020204" pitchFamily="34" charset="0"/>
              <a:buChar char="•"/>
            </a:pPr>
            <a:r>
              <a:rPr lang="en-GB" sz="2000" i="1" dirty="0">
                <a:solidFill>
                  <a:srgbClr val="C00000"/>
                </a:solidFill>
                <a:effectLst/>
              </a:rPr>
              <a:t>Who</a:t>
            </a:r>
            <a:r>
              <a:rPr lang="en-GB" sz="2000" dirty="0">
                <a:solidFill>
                  <a:schemeClr val="tx1">
                    <a:lumMod val="75000"/>
                    <a:lumOff val="25000"/>
                  </a:schemeClr>
                </a:solidFill>
                <a:effectLst/>
              </a:rPr>
              <a:t>, if anyone, is already doing this or thinking about it? (</a:t>
            </a:r>
            <a:r>
              <a:rPr lang="en-GB" sz="2000" i="1" dirty="0">
                <a:solidFill>
                  <a:srgbClr val="C00000"/>
                </a:solidFill>
                <a:effectLst/>
              </a:rPr>
              <a:t>What</a:t>
            </a:r>
            <a:r>
              <a:rPr lang="en-GB" sz="2000" dirty="0">
                <a:solidFill>
                  <a:schemeClr val="tx1">
                    <a:lumMod val="75000"/>
                    <a:lumOff val="25000"/>
                  </a:schemeClr>
                </a:solidFill>
                <a:effectLst/>
              </a:rPr>
              <a:t> can we learn from them?)</a:t>
            </a:r>
          </a:p>
          <a:p>
            <a:pPr marL="280988" indent="-280988">
              <a:buFont typeface="Arial" panose="020B0604020202020204" pitchFamily="34" charset="0"/>
              <a:buChar char="•"/>
            </a:pPr>
            <a:r>
              <a:rPr lang="en-GB" sz="2000" i="1" dirty="0">
                <a:solidFill>
                  <a:srgbClr val="C00000"/>
                </a:solidFill>
                <a:effectLst/>
              </a:rPr>
              <a:t>Who</a:t>
            </a:r>
            <a:r>
              <a:rPr lang="en-GB" sz="2000" i="1" dirty="0">
                <a:solidFill>
                  <a:schemeClr val="tx1">
                    <a:lumMod val="75000"/>
                    <a:lumOff val="25000"/>
                  </a:schemeClr>
                </a:solidFill>
                <a:effectLst/>
              </a:rPr>
              <a:t> </a:t>
            </a:r>
            <a:r>
              <a:rPr lang="en-GB" sz="2000" dirty="0">
                <a:solidFill>
                  <a:schemeClr val="tx1">
                    <a:lumMod val="75000"/>
                    <a:lumOff val="25000"/>
                  </a:schemeClr>
                </a:solidFill>
                <a:effectLst/>
              </a:rPr>
              <a:t>can advise/help test out our thesis? </a:t>
            </a:r>
          </a:p>
          <a:p>
            <a:pPr marL="280988" indent="-280988">
              <a:buFont typeface="Arial" panose="020B0604020202020204" pitchFamily="34" charset="0"/>
              <a:buChar char="•"/>
            </a:pPr>
            <a:r>
              <a:rPr lang="en-GB" sz="2000" i="1" dirty="0">
                <a:solidFill>
                  <a:srgbClr val="C00000"/>
                </a:solidFill>
                <a:effectLst/>
              </a:rPr>
              <a:t>How</a:t>
            </a:r>
            <a:r>
              <a:rPr lang="en-GB" sz="2000" i="1" dirty="0">
                <a:solidFill>
                  <a:schemeClr val="tx1">
                    <a:lumMod val="75000"/>
                    <a:lumOff val="25000"/>
                  </a:schemeClr>
                </a:solidFill>
                <a:effectLst/>
              </a:rPr>
              <a:t> </a:t>
            </a:r>
            <a:r>
              <a:rPr lang="en-GB" sz="2000" dirty="0">
                <a:solidFill>
                  <a:schemeClr val="tx1">
                    <a:lumMod val="75000"/>
                    <a:lumOff val="25000"/>
                  </a:schemeClr>
                </a:solidFill>
                <a:effectLst/>
              </a:rPr>
              <a:t>will we know if we are wrong? </a:t>
            </a:r>
          </a:p>
          <a:p>
            <a:pPr marL="280988" indent="-280988">
              <a:buFont typeface="Arial" panose="020B0604020202020204" pitchFamily="34" charset="0"/>
              <a:buChar char="•"/>
            </a:pPr>
            <a:r>
              <a:rPr lang="en-GB" sz="2000" b="1" i="1" u="sng" dirty="0">
                <a:solidFill>
                  <a:srgbClr val="C00000"/>
                </a:solidFill>
                <a:effectLst/>
              </a:rPr>
              <a:t>Verdict</a:t>
            </a:r>
            <a:r>
              <a:rPr lang="en-GB" sz="2000" i="1" dirty="0">
                <a:solidFill>
                  <a:schemeClr val="tx1">
                    <a:lumMod val="75000"/>
                    <a:lumOff val="25000"/>
                  </a:schemeClr>
                </a:solidFill>
                <a:effectLst/>
              </a:rPr>
              <a:t>: </a:t>
            </a:r>
            <a:r>
              <a:rPr lang="en-GB" sz="2000" dirty="0">
                <a:solidFill>
                  <a:schemeClr val="tx1">
                    <a:lumMod val="75000"/>
                    <a:lumOff val="25000"/>
                  </a:schemeClr>
                </a:solidFill>
                <a:effectLst/>
              </a:rPr>
              <a:t>is this action worth taking? (Consider cost, ease of doing, is it a voluntary step or a legal requirement, etc.) </a:t>
            </a:r>
          </a:p>
        </p:txBody>
      </p:sp>
      <p:sp>
        <p:nvSpPr>
          <p:cNvPr id="6" name="Title 1">
            <a:extLst>
              <a:ext uri="{FF2B5EF4-FFF2-40B4-BE49-F238E27FC236}">
                <a16:creationId xmlns:a16="http://schemas.microsoft.com/office/drawing/2014/main" id="{DB02C56D-4914-7041-B6DC-FD6CEDF17364}"/>
              </a:ext>
            </a:extLst>
          </p:cNvPr>
          <p:cNvSpPr txBox="1">
            <a:spLocks/>
          </p:cNvSpPr>
          <p:nvPr/>
        </p:nvSpPr>
        <p:spPr>
          <a:xfrm>
            <a:off x="990600" y="5175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cap="all" baseline="0">
                <a:solidFill>
                  <a:srgbClr val="C00000"/>
                </a:solidFill>
                <a:latin typeface="+mj-lt"/>
                <a:ea typeface="+mj-ea"/>
                <a:cs typeface="+mj-cs"/>
              </a:defRPr>
            </a:lvl1pPr>
          </a:lstStyle>
          <a:p>
            <a:r>
              <a:rPr lang="en-GB" dirty="0"/>
              <a:t>now </a:t>
            </a:r>
            <a:r>
              <a:rPr lang="en-GB" dirty="0">
                <a:solidFill>
                  <a:schemeClr val="tx1">
                    <a:lumMod val="50000"/>
                    <a:lumOff val="50000"/>
                  </a:schemeClr>
                </a:solidFill>
              </a:rPr>
              <a:t>WHAT?</a:t>
            </a:r>
          </a:p>
        </p:txBody>
      </p:sp>
    </p:spTree>
    <p:extLst>
      <p:ext uri="{BB962C8B-B14F-4D97-AF65-F5344CB8AC3E}">
        <p14:creationId xmlns:p14="http://schemas.microsoft.com/office/powerpoint/2010/main" val="92023516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chemeClr val="tx1">
                    <a:lumMod val="65000"/>
                    <a:lumOff val="35000"/>
                  </a:schemeClr>
                </a:solidFill>
              </a:rPr>
              <a:t>Agenda </a:t>
            </a:r>
            <a:r>
              <a:rPr lang="en-GB" dirty="0">
                <a:solidFill>
                  <a:srgbClr val="C00000"/>
                </a:solidFill>
              </a:rPr>
              <a:t>day 2</a:t>
            </a:r>
          </a:p>
        </p:txBody>
      </p:sp>
      <p:sp>
        <p:nvSpPr>
          <p:cNvPr id="9" name="TextBox 8">
            <a:extLst>
              <a:ext uri="{FF2B5EF4-FFF2-40B4-BE49-F238E27FC236}">
                <a16:creationId xmlns:a16="http://schemas.microsoft.com/office/drawing/2014/main" id="{D88ECE7D-9A75-A094-15C9-AD9D531D9BDC}"/>
              </a:ext>
            </a:extLst>
          </p:cNvPr>
          <p:cNvSpPr txBox="1"/>
          <p:nvPr/>
        </p:nvSpPr>
        <p:spPr>
          <a:xfrm>
            <a:off x="866818" y="1661477"/>
            <a:ext cx="10204836" cy="5375189"/>
          </a:xfrm>
          <a:prstGeom prst="rect">
            <a:avLst/>
          </a:prstGeom>
          <a:noFill/>
        </p:spPr>
        <p:txBody>
          <a:bodyPr wrap="square" rtlCol="0">
            <a:spAutoFit/>
          </a:bodyPr>
          <a:lstStyle/>
          <a:p>
            <a:pPr algn="l"/>
            <a:r>
              <a:rPr lang="en-GB" sz="2000" b="0" i="0" u="none" strike="noStrike" dirty="0">
                <a:solidFill>
                  <a:srgbClr val="777777"/>
                </a:solidFill>
                <a:effectLst/>
              </a:rPr>
              <a:t>Technology ethics explores a question that no one has been able to answer to anyone's satisfaction: how can we create and use technologies that maximise benefits and minimise harm? This two-day lecture series will demonstrate how philosophy is a powerful tool that we can use to make and use technology more ethically.</a:t>
            </a:r>
          </a:p>
          <a:p>
            <a:pPr algn="l"/>
            <a:endParaRPr lang="en-GB" sz="2000" b="0" i="0" u="none" strike="noStrike" dirty="0">
              <a:solidFill>
                <a:srgbClr val="777777"/>
              </a:solidFill>
              <a:effectLst/>
            </a:endParaRPr>
          </a:p>
          <a:p>
            <a:pPr algn="l"/>
            <a:r>
              <a:rPr lang="en-GB" sz="2000" b="0" i="0" u="none" strike="noStrike" dirty="0">
                <a:solidFill>
                  <a:schemeClr val="tx1">
                    <a:lumMod val="50000"/>
                    <a:lumOff val="50000"/>
                  </a:schemeClr>
                </a:solidFill>
                <a:effectLst/>
              </a:rPr>
              <a:t>On day 1, we will consider the question "Is technology neutral?" and examine a debate between various experts who take different sides on this question. Our aim is not to agree with them (or even with each other!) but rather to map out the different ways we can answer the question and apply it to our lives. </a:t>
            </a:r>
          </a:p>
          <a:p>
            <a:pPr algn="l"/>
            <a:endParaRPr lang="en-GB" sz="2000" dirty="0">
              <a:solidFill>
                <a:srgbClr val="777777"/>
              </a:solidFill>
            </a:endParaRPr>
          </a:p>
          <a:p>
            <a:pPr algn="l"/>
            <a:r>
              <a:rPr lang="en-GB" sz="2000" b="0" i="0" u="none" strike="noStrike" dirty="0">
                <a:solidFill>
                  <a:srgbClr val="C00000"/>
                </a:solidFill>
                <a:effectLst/>
              </a:rPr>
              <a:t>On day 2, we will practice putting technology ethics into action by considering technologies that are used today for their undeniable benefits -- yet which pose serious ethical problems that we cannot afford to ignore. We will diagnose their risks and opportunities and propose solutions, drawing on examples that range from the surprisingly straightforward to those which do not have one solution or cannot be solved only once.</a:t>
            </a:r>
          </a:p>
          <a:p>
            <a:pPr>
              <a:lnSpc>
                <a:spcPct val="130000"/>
              </a:lnSpc>
              <a:spcAft>
                <a:spcPts val="600"/>
              </a:spcAft>
            </a:pPr>
            <a:endParaRPr lang="en-GB" sz="2000" dirty="0">
              <a:solidFill>
                <a:schemeClr val="bg1">
                  <a:lumMod val="50000"/>
                </a:schemeClr>
              </a:solidFill>
            </a:endParaRPr>
          </a:p>
        </p:txBody>
      </p:sp>
    </p:spTree>
    <p:extLst>
      <p:ext uri="{BB962C8B-B14F-4D97-AF65-F5344CB8AC3E}">
        <p14:creationId xmlns:p14="http://schemas.microsoft.com/office/powerpoint/2010/main" val="265183662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2EBF52-A61E-5DAE-39B5-4B815FE96BC8}"/>
              </a:ext>
            </a:extLst>
          </p:cNvPr>
          <p:cNvSpPr/>
          <p:nvPr/>
        </p:nvSpPr>
        <p:spPr>
          <a:xfrm>
            <a:off x="586154" y="3499216"/>
            <a:ext cx="3997569" cy="109024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7FFD753C-A2AF-1958-BF2F-0496CF73DEA5}"/>
              </a:ext>
            </a:extLst>
          </p:cNvPr>
          <p:cNvSpPr/>
          <p:nvPr/>
        </p:nvSpPr>
        <p:spPr>
          <a:xfrm>
            <a:off x="586154" y="2508738"/>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CEB05CEE-78F4-D8E9-4B11-5332BAF5E454}"/>
              </a:ext>
            </a:extLst>
          </p:cNvPr>
          <p:cNvSpPr/>
          <p:nvPr/>
        </p:nvSpPr>
        <p:spPr>
          <a:xfrm>
            <a:off x="586154" y="1418492"/>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D0A7D071-06A7-29E1-116D-94904C6C3CA3}"/>
              </a:ext>
            </a:extLst>
          </p:cNvPr>
          <p:cNvSpPr>
            <a:spLocks noGrp="1"/>
          </p:cNvSpPr>
          <p:nvPr>
            <p:ph type="title"/>
          </p:nvPr>
        </p:nvSpPr>
        <p:spPr>
          <a:xfrm>
            <a:off x="831850" y="1709738"/>
            <a:ext cx="8218365" cy="2852737"/>
          </a:xfrm>
        </p:spPr>
        <p:txBody>
          <a:bodyPr>
            <a:normAutofit/>
          </a:bodyPr>
          <a:lstStyle/>
          <a:p>
            <a:pPr>
              <a:lnSpc>
                <a:spcPct val="130000"/>
              </a:lnSpc>
            </a:pPr>
            <a:r>
              <a:rPr lang="en-GB" dirty="0">
                <a:solidFill>
                  <a:schemeClr val="bg1"/>
                </a:solidFill>
              </a:rPr>
              <a:t>Crash Test</a:t>
            </a:r>
            <a:br>
              <a:rPr lang="en-GB" dirty="0">
                <a:solidFill>
                  <a:schemeClr val="bg1"/>
                </a:solidFill>
              </a:rPr>
            </a:br>
            <a:r>
              <a:rPr lang="en-GB" dirty="0">
                <a:solidFill>
                  <a:schemeClr val="bg1"/>
                </a:solidFill>
              </a:rPr>
              <a:t>DUMMIES</a:t>
            </a:r>
            <a:endParaRPr lang="en-GB" b="1" dirty="0">
              <a:solidFill>
                <a:schemeClr val="bg1"/>
              </a:solidFill>
            </a:endParaRPr>
          </a:p>
        </p:txBody>
      </p:sp>
      <p:sp>
        <p:nvSpPr>
          <p:cNvPr id="9" name="TextBox 8">
            <a:extLst>
              <a:ext uri="{FF2B5EF4-FFF2-40B4-BE49-F238E27FC236}">
                <a16:creationId xmlns:a16="http://schemas.microsoft.com/office/drawing/2014/main" id="{14789591-3A93-8655-6C45-BE048EFAD7B8}"/>
              </a:ext>
            </a:extLst>
          </p:cNvPr>
          <p:cNvSpPr txBox="1"/>
          <p:nvPr/>
        </p:nvSpPr>
        <p:spPr>
          <a:xfrm>
            <a:off x="9648092" y="-457200"/>
            <a:ext cx="184731" cy="522451"/>
          </a:xfrm>
          <a:prstGeom prst="rect">
            <a:avLst/>
          </a:prstGeom>
          <a:noFill/>
        </p:spPr>
        <p:txBody>
          <a:bodyPr wrap="none" rtlCol="0">
            <a:spAutoFit/>
          </a:bodyPr>
          <a:lstStyle/>
          <a:p>
            <a:pPr algn="l">
              <a:lnSpc>
                <a:spcPct val="130000"/>
              </a:lnSpc>
            </a:pPr>
            <a:endParaRPr lang="en-GB" sz="2400" dirty="0">
              <a:solidFill>
                <a:schemeClr val="bg1">
                  <a:lumMod val="50000"/>
                </a:schemeClr>
              </a:solidFill>
            </a:endParaRPr>
          </a:p>
        </p:txBody>
      </p:sp>
    </p:spTree>
    <p:extLst>
      <p:ext uri="{BB962C8B-B14F-4D97-AF65-F5344CB8AC3E}">
        <p14:creationId xmlns:p14="http://schemas.microsoft.com/office/powerpoint/2010/main" val="23322111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a:xfrm>
            <a:off x="838199" y="365125"/>
            <a:ext cx="11123141" cy="1325563"/>
          </a:xfrm>
        </p:spPr>
        <p:txBody>
          <a:bodyPr/>
          <a:lstStyle/>
          <a:p>
            <a:r>
              <a:rPr lang="en-GB" dirty="0">
                <a:solidFill>
                  <a:schemeClr val="tx1">
                    <a:lumMod val="75000"/>
                    <a:lumOff val="25000"/>
                  </a:schemeClr>
                </a:solidFill>
              </a:rPr>
              <a:t>Physics </a:t>
            </a:r>
            <a:r>
              <a:rPr lang="en-GB" i="1" dirty="0">
                <a:solidFill>
                  <a:schemeClr val="tx1">
                    <a:lumMod val="75000"/>
                    <a:lumOff val="25000"/>
                  </a:schemeClr>
                </a:solidFill>
              </a:rPr>
              <a:t>+</a:t>
            </a:r>
            <a:r>
              <a:rPr lang="en-GB" dirty="0">
                <a:solidFill>
                  <a:schemeClr val="tx1">
                    <a:lumMod val="75000"/>
                    <a:lumOff val="25000"/>
                  </a:schemeClr>
                </a:solidFill>
              </a:rPr>
              <a:t> </a:t>
            </a:r>
            <a:r>
              <a:rPr lang="en-GB" dirty="0">
                <a:solidFill>
                  <a:srgbClr val="C00000"/>
                </a:solidFill>
              </a:rPr>
              <a:t>ethics</a:t>
            </a:r>
          </a:p>
        </p:txBody>
      </p:sp>
      <p:pic>
        <p:nvPicPr>
          <p:cNvPr id="10" name="Picture 9" descr="Graphical user interface, text&#10;&#10;Description automatically generated">
            <a:extLst>
              <a:ext uri="{FF2B5EF4-FFF2-40B4-BE49-F238E27FC236}">
                <a16:creationId xmlns:a16="http://schemas.microsoft.com/office/drawing/2014/main" id="{0266D3A2-1E86-7347-A11A-00FAD6BE8081}"/>
              </a:ext>
            </a:extLst>
          </p:cNvPr>
          <p:cNvPicPr>
            <a:picLocks noChangeAspect="1"/>
          </p:cNvPicPr>
          <p:nvPr/>
        </p:nvPicPr>
        <p:blipFill>
          <a:blip r:embed="rId3"/>
          <a:stretch>
            <a:fillRect/>
          </a:stretch>
        </p:blipFill>
        <p:spPr>
          <a:xfrm>
            <a:off x="7258147" y="2229331"/>
            <a:ext cx="4797929" cy="3736285"/>
          </a:xfrm>
          <a:prstGeom prst="rect">
            <a:avLst/>
          </a:prstGeom>
        </p:spPr>
      </p:pic>
      <p:sp>
        <p:nvSpPr>
          <p:cNvPr id="12" name="TextBox 11">
            <a:extLst>
              <a:ext uri="{FF2B5EF4-FFF2-40B4-BE49-F238E27FC236}">
                <a16:creationId xmlns:a16="http://schemas.microsoft.com/office/drawing/2014/main" id="{8A0B70B9-7C4D-A844-80DD-289FEF64F59E}"/>
              </a:ext>
            </a:extLst>
          </p:cNvPr>
          <p:cNvSpPr txBox="1"/>
          <p:nvPr/>
        </p:nvSpPr>
        <p:spPr>
          <a:xfrm>
            <a:off x="880312" y="1687354"/>
            <a:ext cx="5656414" cy="4708981"/>
          </a:xfrm>
          <a:prstGeom prst="rect">
            <a:avLst/>
          </a:prstGeom>
          <a:noFill/>
        </p:spPr>
        <p:txBody>
          <a:bodyPr wrap="square" rtlCol="0">
            <a:spAutoFit/>
          </a:bodyPr>
          <a:lstStyle/>
          <a:p>
            <a:pPr algn="l" fontAlgn="base"/>
            <a:r>
              <a:rPr lang="en-GB" sz="2000" i="0" u="none" strike="noStrike" dirty="0">
                <a:solidFill>
                  <a:srgbClr val="141414"/>
                </a:solidFill>
                <a:effectLst/>
              </a:rPr>
              <a:t>Since the 1970s, crash test dummies - mechanical surrogates of the human body - have been used to determine car safety.</a:t>
            </a:r>
          </a:p>
          <a:p>
            <a:pPr algn="l" fontAlgn="base"/>
            <a:endParaRPr lang="en-GB" sz="2000" b="0" i="0" u="none" strike="noStrike" dirty="0">
              <a:solidFill>
                <a:srgbClr val="141414"/>
              </a:solidFill>
              <a:effectLst/>
            </a:endParaRPr>
          </a:p>
          <a:p>
            <a:pPr algn="l" fontAlgn="base"/>
            <a:r>
              <a:rPr lang="en-GB" sz="2000" b="0" i="0" u="none" strike="noStrike" dirty="0">
                <a:solidFill>
                  <a:srgbClr val="C00000"/>
                </a:solidFill>
                <a:effectLst/>
              </a:rPr>
              <a:t>Even today the most commonly used dummy is based on the average male </a:t>
            </a:r>
            <a:r>
              <a:rPr lang="en-GB" sz="2000" b="0" i="0" u="none" strike="noStrike" dirty="0">
                <a:solidFill>
                  <a:srgbClr val="141414"/>
                </a:solidFill>
                <a:effectLst/>
              </a:rPr>
              <a:t>build and weight. </a:t>
            </a:r>
          </a:p>
          <a:p>
            <a:pPr algn="l" fontAlgn="base"/>
            <a:endParaRPr lang="en-GB" sz="2000" b="0" i="0" u="none" strike="noStrike" dirty="0">
              <a:solidFill>
                <a:srgbClr val="141414"/>
              </a:solidFill>
              <a:effectLst/>
            </a:endParaRPr>
          </a:p>
          <a:p>
            <a:pPr algn="l" fontAlgn="base"/>
            <a:r>
              <a:rPr lang="en-GB" sz="2000" b="0" i="0" u="none" strike="noStrike" dirty="0">
                <a:solidFill>
                  <a:srgbClr val="141414"/>
                </a:solidFill>
                <a:effectLst/>
              </a:rPr>
              <a:t>Yet </a:t>
            </a:r>
            <a:r>
              <a:rPr lang="en-GB" sz="2000" b="0" i="0" u="none" strike="noStrike" dirty="0">
                <a:solidFill>
                  <a:srgbClr val="C00000"/>
                </a:solidFill>
                <a:effectLst/>
              </a:rPr>
              <a:t>women represent about half of all drivers </a:t>
            </a:r>
            <a:r>
              <a:rPr lang="en-GB" sz="2000" b="0" i="0" u="none" strike="noStrike" dirty="0">
                <a:solidFill>
                  <a:srgbClr val="141414"/>
                </a:solidFill>
                <a:effectLst/>
              </a:rPr>
              <a:t>and </a:t>
            </a:r>
            <a:r>
              <a:rPr lang="en-GB" sz="2000" b="0" i="0" u="none" strike="noStrike" dirty="0">
                <a:solidFill>
                  <a:srgbClr val="C00000"/>
                </a:solidFill>
                <a:effectLst/>
              </a:rPr>
              <a:t>are more prone to injury in like-for-like accidents</a:t>
            </a:r>
            <a:r>
              <a:rPr lang="en-GB" sz="2000" b="0" i="0" u="none" strike="noStrike" dirty="0">
                <a:solidFill>
                  <a:srgbClr val="141414"/>
                </a:solidFill>
                <a:effectLst/>
              </a:rPr>
              <a:t>. </a:t>
            </a:r>
          </a:p>
          <a:p>
            <a:pPr algn="l" fontAlgn="base"/>
            <a:endParaRPr lang="en-GB" sz="2000" b="0" i="0" u="none" strike="noStrike" dirty="0">
              <a:solidFill>
                <a:srgbClr val="141414"/>
              </a:solidFill>
              <a:effectLst/>
            </a:endParaRPr>
          </a:p>
          <a:p>
            <a:pPr algn="l" fontAlgn="base"/>
            <a:r>
              <a:rPr lang="en-GB" sz="2000" b="0" i="0" u="none" strike="noStrike" dirty="0">
                <a:solidFill>
                  <a:srgbClr val="141414"/>
                </a:solidFill>
                <a:effectLst/>
              </a:rPr>
              <a:t>Currently there is </a:t>
            </a:r>
            <a:r>
              <a:rPr lang="en-GB" sz="2000" b="0" i="0" u="none" strike="noStrike" dirty="0">
                <a:solidFill>
                  <a:srgbClr val="C00000"/>
                </a:solidFill>
                <a:effectLst/>
              </a:rPr>
              <a:t>no legal requirement </a:t>
            </a:r>
            <a:r>
              <a:rPr lang="en-GB" sz="2000" b="0" i="0" u="none" strike="noStrike" dirty="0">
                <a:solidFill>
                  <a:srgbClr val="141414"/>
                </a:solidFill>
                <a:effectLst/>
              </a:rPr>
              <a:t>for car safety tests for rear impact collisions to be carried out on </a:t>
            </a:r>
            <a:r>
              <a:rPr lang="en-GB" sz="2000" b="0" i="0" u="none" strike="noStrike" dirty="0">
                <a:solidFill>
                  <a:srgbClr val="C00000"/>
                </a:solidFill>
                <a:effectLst/>
              </a:rPr>
              <a:t>anything other than the average man</a:t>
            </a:r>
            <a:r>
              <a:rPr lang="en-GB" sz="2000" b="0" i="0" u="none" strike="noStrike" dirty="0">
                <a:solidFill>
                  <a:srgbClr val="141414"/>
                </a:solidFill>
                <a:effectLst/>
              </a:rPr>
              <a:t>.</a:t>
            </a:r>
          </a:p>
        </p:txBody>
      </p:sp>
      <p:sp>
        <p:nvSpPr>
          <p:cNvPr id="7" name="Oval 6">
            <a:extLst>
              <a:ext uri="{FF2B5EF4-FFF2-40B4-BE49-F238E27FC236}">
                <a16:creationId xmlns:a16="http://schemas.microsoft.com/office/drawing/2014/main" id="{7436D433-E7E5-944D-8F01-B56AA4DEB19F}"/>
              </a:ext>
            </a:extLst>
          </p:cNvPr>
          <p:cNvSpPr/>
          <p:nvPr/>
        </p:nvSpPr>
        <p:spPr>
          <a:xfrm>
            <a:off x="9506465" y="3043881"/>
            <a:ext cx="1000898" cy="626075"/>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Oval 7">
            <a:extLst>
              <a:ext uri="{FF2B5EF4-FFF2-40B4-BE49-F238E27FC236}">
                <a16:creationId xmlns:a16="http://schemas.microsoft.com/office/drawing/2014/main" id="{0353F613-014F-4247-B255-7F5322D11E0A}"/>
              </a:ext>
            </a:extLst>
          </p:cNvPr>
          <p:cNvSpPr/>
          <p:nvPr/>
        </p:nvSpPr>
        <p:spPr>
          <a:xfrm>
            <a:off x="9498227" y="4592596"/>
            <a:ext cx="1000898" cy="572528"/>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TextBox 8">
            <a:extLst>
              <a:ext uri="{FF2B5EF4-FFF2-40B4-BE49-F238E27FC236}">
                <a16:creationId xmlns:a16="http://schemas.microsoft.com/office/drawing/2014/main" id="{B1EFA291-1D4F-4C49-8C78-1B3034746291}"/>
              </a:ext>
            </a:extLst>
          </p:cNvPr>
          <p:cNvSpPr txBox="1"/>
          <p:nvPr/>
        </p:nvSpPr>
        <p:spPr>
          <a:xfrm>
            <a:off x="0" y="851201"/>
            <a:ext cx="1359243" cy="3154710"/>
          </a:xfrm>
          <a:prstGeom prst="rect">
            <a:avLst/>
          </a:prstGeom>
          <a:noFill/>
        </p:spPr>
        <p:txBody>
          <a:bodyPr wrap="square" rtlCol="0">
            <a:spAutoFit/>
          </a:bodyPr>
          <a:lstStyle/>
          <a:p>
            <a:r>
              <a:rPr lang="en-GB" sz="19900" dirty="0">
                <a:solidFill>
                  <a:srgbClr val="C00000"/>
                </a:solidFill>
              </a:rPr>
              <a:t>“</a:t>
            </a:r>
          </a:p>
        </p:txBody>
      </p:sp>
      <p:sp>
        <p:nvSpPr>
          <p:cNvPr id="11" name="TextBox 10">
            <a:extLst>
              <a:ext uri="{FF2B5EF4-FFF2-40B4-BE49-F238E27FC236}">
                <a16:creationId xmlns:a16="http://schemas.microsoft.com/office/drawing/2014/main" id="{69BFDA34-9669-6145-8942-EAB0339E813D}"/>
              </a:ext>
            </a:extLst>
          </p:cNvPr>
          <p:cNvSpPr txBox="1"/>
          <p:nvPr/>
        </p:nvSpPr>
        <p:spPr>
          <a:xfrm>
            <a:off x="6227805" y="5280645"/>
            <a:ext cx="1359243" cy="3154710"/>
          </a:xfrm>
          <a:prstGeom prst="rect">
            <a:avLst/>
          </a:prstGeom>
          <a:noFill/>
        </p:spPr>
        <p:txBody>
          <a:bodyPr wrap="square" rtlCol="0">
            <a:spAutoFit/>
          </a:bodyPr>
          <a:lstStyle/>
          <a:p>
            <a:r>
              <a:rPr lang="en-GB" sz="19900" dirty="0">
                <a:solidFill>
                  <a:srgbClr val="C00000"/>
                </a:solidFill>
              </a:rPr>
              <a:t>”</a:t>
            </a:r>
          </a:p>
        </p:txBody>
      </p:sp>
    </p:spTree>
    <p:extLst>
      <p:ext uri="{BB962C8B-B14F-4D97-AF65-F5344CB8AC3E}">
        <p14:creationId xmlns:p14="http://schemas.microsoft.com/office/powerpoint/2010/main" val="339842018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453F2EC6-D5C4-564C-9098-F30B3616109D}"/>
              </a:ext>
            </a:extLst>
          </p:cNvPr>
          <p:cNvSpPr>
            <a:spLocks noGrp="1"/>
          </p:cNvSpPr>
          <p:nvPr>
            <p:ph type="title"/>
          </p:nvPr>
        </p:nvSpPr>
        <p:spPr>
          <a:xfrm>
            <a:off x="282145" y="179774"/>
            <a:ext cx="11625649" cy="1325563"/>
          </a:xfrm>
        </p:spPr>
        <p:txBody>
          <a:bodyPr>
            <a:normAutofit/>
          </a:bodyPr>
          <a:lstStyle/>
          <a:p>
            <a:r>
              <a:rPr lang="en-US" dirty="0">
                <a:solidFill>
                  <a:schemeClr val="tx1">
                    <a:lumMod val="65000"/>
                    <a:lumOff val="35000"/>
                  </a:schemeClr>
                </a:solidFill>
              </a:rPr>
              <a:t>solving the </a:t>
            </a:r>
            <a:r>
              <a:rPr lang="en-US" dirty="0">
                <a:solidFill>
                  <a:srgbClr val="C00000"/>
                </a:solidFill>
              </a:rPr>
              <a:t>most valuable problem</a:t>
            </a:r>
          </a:p>
        </p:txBody>
      </p:sp>
      <p:pic>
        <p:nvPicPr>
          <p:cNvPr id="16" name="Picture 15" descr="A picture containing text&#10;&#10;Description automatically generated">
            <a:extLst>
              <a:ext uri="{FF2B5EF4-FFF2-40B4-BE49-F238E27FC236}">
                <a16:creationId xmlns:a16="http://schemas.microsoft.com/office/drawing/2014/main" id="{05FBAC81-8906-1945-9D70-C3074865FF1F}"/>
              </a:ext>
            </a:extLst>
          </p:cNvPr>
          <p:cNvPicPr>
            <a:picLocks noChangeAspect="1"/>
          </p:cNvPicPr>
          <p:nvPr/>
        </p:nvPicPr>
        <p:blipFill>
          <a:blip r:embed="rId3"/>
          <a:stretch>
            <a:fillRect/>
          </a:stretch>
        </p:blipFill>
        <p:spPr>
          <a:xfrm>
            <a:off x="0" y="1729148"/>
            <a:ext cx="5721178" cy="5128852"/>
          </a:xfrm>
          <a:prstGeom prst="rect">
            <a:avLst/>
          </a:prstGeom>
        </p:spPr>
      </p:pic>
      <p:sp>
        <p:nvSpPr>
          <p:cNvPr id="17" name="Oval 16">
            <a:extLst>
              <a:ext uri="{FF2B5EF4-FFF2-40B4-BE49-F238E27FC236}">
                <a16:creationId xmlns:a16="http://schemas.microsoft.com/office/drawing/2014/main" id="{EA90FB1C-D412-A346-B0A6-B8994E653E9E}"/>
              </a:ext>
            </a:extLst>
          </p:cNvPr>
          <p:cNvSpPr/>
          <p:nvPr/>
        </p:nvSpPr>
        <p:spPr>
          <a:xfrm>
            <a:off x="1964724" y="2631990"/>
            <a:ext cx="1000898" cy="25949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 name="Picture 2" descr="A picture containing text, person&#10;&#10;Description automatically generated">
            <a:extLst>
              <a:ext uri="{FF2B5EF4-FFF2-40B4-BE49-F238E27FC236}">
                <a16:creationId xmlns:a16="http://schemas.microsoft.com/office/drawing/2014/main" id="{DBC8D64F-EE05-9546-AC91-D43D8D4AE4DF}"/>
              </a:ext>
            </a:extLst>
          </p:cNvPr>
          <p:cNvPicPr>
            <a:picLocks noChangeAspect="1"/>
          </p:cNvPicPr>
          <p:nvPr/>
        </p:nvPicPr>
        <p:blipFill>
          <a:blip r:embed="rId4"/>
          <a:stretch>
            <a:fillRect/>
          </a:stretch>
        </p:blipFill>
        <p:spPr>
          <a:xfrm>
            <a:off x="5955331" y="1729946"/>
            <a:ext cx="5957487" cy="5128054"/>
          </a:xfrm>
          <a:prstGeom prst="rect">
            <a:avLst/>
          </a:prstGeom>
        </p:spPr>
      </p:pic>
      <p:sp>
        <p:nvSpPr>
          <p:cNvPr id="20" name="Oval 19">
            <a:extLst>
              <a:ext uri="{FF2B5EF4-FFF2-40B4-BE49-F238E27FC236}">
                <a16:creationId xmlns:a16="http://schemas.microsoft.com/office/drawing/2014/main" id="{E405C4C0-0ACD-2B4D-BB1B-6ABFF43EEE1C}"/>
              </a:ext>
            </a:extLst>
          </p:cNvPr>
          <p:cNvSpPr/>
          <p:nvPr/>
        </p:nvSpPr>
        <p:spPr>
          <a:xfrm>
            <a:off x="5984789" y="2463114"/>
            <a:ext cx="1000898" cy="259492"/>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7185679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2EBF52-A61E-5DAE-39B5-4B815FE96BC8}"/>
              </a:ext>
            </a:extLst>
          </p:cNvPr>
          <p:cNvSpPr/>
          <p:nvPr/>
        </p:nvSpPr>
        <p:spPr>
          <a:xfrm>
            <a:off x="586154" y="3499216"/>
            <a:ext cx="5744308" cy="109024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7FFD753C-A2AF-1958-BF2F-0496CF73DEA5}"/>
              </a:ext>
            </a:extLst>
          </p:cNvPr>
          <p:cNvSpPr/>
          <p:nvPr/>
        </p:nvSpPr>
        <p:spPr>
          <a:xfrm>
            <a:off x="586154" y="2508738"/>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CEB05CEE-78F4-D8E9-4B11-5332BAF5E454}"/>
              </a:ext>
            </a:extLst>
          </p:cNvPr>
          <p:cNvSpPr/>
          <p:nvPr/>
        </p:nvSpPr>
        <p:spPr>
          <a:xfrm>
            <a:off x="586154" y="1418492"/>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D0A7D071-06A7-29E1-116D-94904C6C3CA3}"/>
              </a:ext>
            </a:extLst>
          </p:cNvPr>
          <p:cNvSpPr>
            <a:spLocks noGrp="1"/>
          </p:cNvSpPr>
          <p:nvPr>
            <p:ph type="title"/>
          </p:nvPr>
        </p:nvSpPr>
        <p:spPr>
          <a:xfrm>
            <a:off x="831850" y="1709738"/>
            <a:ext cx="8218365" cy="2852737"/>
          </a:xfrm>
        </p:spPr>
        <p:txBody>
          <a:bodyPr>
            <a:normAutofit fontScale="90000"/>
          </a:bodyPr>
          <a:lstStyle/>
          <a:p>
            <a:pPr>
              <a:lnSpc>
                <a:spcPct val="130000"/>
              </a:lnSpc>
            </a:pPr>
            <a:r>
              <a:rPr lang="en-GB" dirty="0">
                <a:solidFill>
                  <a:schemeClr val="bg1"/>
                </a:solidFill>
              </a:rPr>
              <a:t>Facial recognition</a:t>
            </a:r>
            <a:br>
              <a:rPr lang="en-GB" dirty="0">
                <a:solidFill>
                  <a:schemeClr val="bg1"/>
                </a:solidFill>
              </a:rPr>
            </a:br>
            <a:r>
              <a:rPr lang="en-GB" b="1" dirty="0">
                <a:solidFill>
                  <a:schemeClr val="bg1"/>
                </a:solidFill>
              </a:rPr>
              <a:t>technology</a:t>
            </a:r>
          </a:p>
        </p:txBody>
      </p:sp>
    </p:spTree>
    <p:extLst>
      <p:ext uri="{BB962C8B-B14F-4D97-AF65-F5344CB8AC3E}">
        <p14:creationId xmlns:p14="http://schemas.microsoft.com/office/powerpoint/2010/main" val="8015918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chemeClr val="tx1">
                    <a:lumMod val="65000"/>
                    <a:lumOff val="35000"/>
                  </a:schemeClr>
                </a:solidFill>
              </a:rPr>
              <a:t>SPEAKER</a:t>
            </a:r>
          </a:p>
        </p:txBody>
      </p:sp>
      <p:sp>
        <p:nvSpPr>
          <p:cNvPr id="9" name="TextBox 8">
            <a:extLst>
              <a:ext uri="{FF2B5EF4-FFF2-40B4-BE49-F238E27FC236}">
                <a16:creationId xmlns:a16="http://schemas.microsoft.com/office/drawing/2014/main" id="{D88ECE7D-9A75-A094-15C9-AD9D531D9BDC}"/>
              </a:ext>
            </a:extLst>
          </p:cNvPr>
          <p:cNvSpPr txBox="1"/>
          <p:nvPr/>
        </p:nvSpPr>
        <p:spPr>
          <a:xfrm>
            <a:off x="7588894" y="1562624"/>
            <a:ext cx="4484739" cy="4595617"/>
          </a:xfrm>
          <a:prstGeom prst="rect">
            <a:avLst/>
          </a:prstGeom>
          <a:noFill/>
        </p:spPr>
        <p:txBody>
          <a:bodyPr wrap="square" rtlCol="0">
            <a:spAutoFit/>
          </a:bodyPr>
          <a:lstStyle/>
          <a:p>
            <a:pPr>
              <a:lnSpc>
                <a:spcPct val="130000"/>
              </a:lnSpc>
              <a:spcAft>
                <a:spcPts val="600"/>
              </a:spcAft>
            </a:pPr>
            <a:r>
              <a:rPr lang="en-GB" sz="2000" b="1" dirty="0">
                <a:solidFill>
                  <a:srgbClr val="C00000"/>
                </a:solidFill>
              </a:rPr>
              <a:t>EXPERIENCE</a:t>
            </a:r>
            <a:endParaRPr lang="en-GB" sz="2800" b="1" dirty="0">
              <a:solidFill>
                <a:srgbClr val="C00000"/>
              </a:solidFill>
            </a:endParaRPr>
          </a:p>
          <a:p>
            <a:pPr marL="285750" indent="-285750">
              <a:buFont typeface="Arial" panose="020B0604020202020204" pitchFamily="34" charset="0"/>
              <a:buChar char="•"/>
            </a:pPr>
            <a:r>
              <a:rPr lang="en-GB" sz="1600" dirty="0">
                <a:solidFill>
                  <a:schemeClr val="tx1">
                    <a:lumMod val="65000"/>
                    <a:lumOff val="35000"/>
                  </a:schemeClr>
                </a:solidFill>
              </a:rPr>
              <a:t>Researcher, broadcaster, author</a:t>
            </a:r>
          </a:p>
          <a:p>
            <a:pPr marL="285750" indent="-285750">
              <a:buFont typeface="Arial" panose="020B0604020202020204" pitchFamily="34" charset="0"/>
              <a:buChar char="•"/>
            </a:pPr>
            <a:r>
              <a:rPr lang="en-GB" sz="1600" dirty="0">
                <a:solidFill>
                  <a:schemeClr val="tx1">
                    <a:lumMod val="65000"/>
                    <a:lumOff val="35000"/>
                  </a:schemeClr>
                </a:solidFill>
              </a:rPr>
              <a:t>Principal Director, Accenture Research </a:t>
            </a:r>
          </a:p>
          <a:p>
            <a:pPr marL="285750" indent="-285750">
              <a:buFont typeface="Arial" panose="020B0604020202020204" pitchFamily="34" charset="0"/>
              <a:buChar char="•"/>
            </a:pPr>
            <a:r>
              <a:rPr lang="en-GB" sz="1600" dirty="0">
                <a:solidFill>
                  <a:schemeClr val="tx1">
                    <a:lumMod val="65000"/>
                    <a:lumOff val="35000"/>
                  </a:schemeClr>
                </a:solidFill>
              </a:rPr>
              <a:t>Strategist, Palantir </a:t>
            </a:r>
          </a:p>
          <a:p>
            <a:pPr marL="285750" indent="-285750">
              <a:buFont typeface="Arial" panose="020B0604020202020204" pitchFamily="34" charset="0"/>
              <a:buChar char="•"/>
            </a:pPr>
            <a:r>
              <a:rPr lang="en-GB" sz="1600" dirty="0">
                <a:solidFill>
                  <a:schemeClr val="tx1">
                    <a:lumMod val="65000"/>
                    <a:lumOff val="35000"/>
                  </a:schemeClr>
                </a:solidFill>
              </a:rPr>
              <a:t>Visiting Fellow, St Antony’s College, Oxford</a:t>
            </a:r>
          </a:p>
          <a:p>
            <a:pPr marL="285750" indent="-285750">
              <a:buFont typeface="Arial" panose="020B0604020202020204" pitchFamily="34" charset="0"/>
              <a:buChar char="•"/>
            </a:pPr>
            <a:r>
              <a:rPr lang="en-GB" sz="1600" dirty="0">
                <a:solidFill>
                  <a:schemeClr val="tx1">
                    <a:lumMod val="65000"/>
                    <a:lumOff val="35000"/>
                  </a:schemeClr>
                </a:solidFill>
              </a:rPr>
              <a:t>Senior Analyst, Oxford Analytica</a:t>
            </a:r>
          </a:p>
          <a:p>
            <a:pPr marL="285750" indent="-285750">
              <a:spcAft>
                <a:spcPts val="600"/>
              </a:spcAft>
              <a:buFont typeface="Arial" panose="020B0604020202020204" pitchFamily="34" charset="0"/>
              <a:buChar char="•"/>
            </a:pPr>
            <a:r>
              <a:rPr lang="en-GB" sz="1600" dirty="0">
                <a:solidFill>
                  <a:schemeClr val="tx1">
                    <a:lumMod val="65000"/>
                    <a:lumOff val="35000"/>
                  </a:schemeClr>
                </a:solidFill>
              </a:rPr>
              <a:t>Consultant, Accenture</a:t>
            </a:r>
          </a:p>
          <a:p>
            <a:pPr>
              <a:lnSpc>
                <a:spcPct val="130000"/>
              </a:lnSpc>
              <a:spcAft>
                <a:spcPts val="600"/>
              </a:spcAft>
            </a:pPr>
            <a:r>
              <a:rPr lang="en-GB" sz="2000" b="1" dirty="0">
                <a:solidFill>
                  <a:srgbClr val="C00000"/>
                </a:solidFill>
              </a:rPr>
              <a:t>EDUCATION</a:t>
            </a:r>
            <a:endParaRPr lang="en-GB" sz="2400" b="1" dirty="0">
              <a:solidFill>
                <a:srgbClr val="C00000"/>
              </a:solidFill>
            </a:endParaRPr>
          </a:p>
          <a:p>
            <a:pPr marL="285750" indent="-285750">
              <a:buFont typeface="Arial" panose="020B0604020202020204" pitchFamily="34" charset="0"/>
              <a:buChar char="•"/>
            </a:pPr>
            <a:r>
              <a:rPr lang="en-GB" sz="1600" dirty="0">
                <a:solidFill>
                  <a:schemeClr val="tx1">
                    <a:lumMod val="65000"/>
                    <a:lumOff val="35000"/>
                  </a:schemeClr>
                </a:solidFill>
              </a:rPr>
              <a:t>PhD, International History, LSE </a:t>
            </a:r>
          </a:p>
          <a:p>
            <a:pPr marL="285750" indent="-285750">
              <a:buFont typeface="Arial" panose="020B0604020202020204" pitchFamily="34" charset="0"/>
              <a:buChar char="•"/>
            </a:pPr>
            <a:r>
              <a:rPr lang="en-GB" sz="1600" dirty="0">
                <a:solidFill>
                  <a:schemeClr val="tx1">
                    <a:lumMod val="65000"/>
                    <a:lumOff val="35000"/>
                  </a:schemeClr>
                </a:solidFill>
              </a:rPr>
              <a:t>MSc, Theory and History of International Relations, LSE</a:t>
            </a:r>
          </a:p>
          <a:p>
            <a:pPr marL="285750" indent="-285750">
              <a:buFont typeface="Arial" panose="020B0604020202020204" pitchFamily="34" charset="0"/>
              <a:buChar char="•"/>
            </a:pPr>
            <a:r>
              <a:rPr lang="en-GB" sz="1600" dirty="0">
                <a:solidFill>
                  <a:schemeClr val="tx1">
                    <a:lumMod val="65000"/>
                    <a:lumOff val="35000"/>
                  </a:schemeClr>
                </a:solidFill>
              </a:rPr>
              <a:t>BA Liberal Arts and Sciences, University of Illinois at Urbana Champaign/ la Sorbonne</a:t>
            </a:r>
          </a:p>
          <a:p>
            <a:pPr>
              <a:lnSpc>
                <a:spcPct val="130000"/>
              </a:lnSpc>
              <a:spcAft>
                <a:spcPts val="600"/>
              </a:spcAft>
            </a:pPr>
            <a:r>
              <a:rPr lang="en-GB" sz="2000" b="1" dirty="0">
                <a:solidFill>
                  <a:srgbClr val="C00000"/>
                </a:solidFill>
              </a:rPr>
              <a:t>INFLUENCES</a:t>
            </a:r>
            <a:endParaRPr lang="en-GB" sz="2400" b="1" dirty="0">
              <a:solidFill>
                <a:srgbClr val="C00000"/>
              </a:solidFill>
            </a:endParaRPr>
          </a:p>
          <a:p>
            <a:pPr>
              <a:lnSpc>
                <a:spcPct val="130000"/>
              </a:lnSpc>
              <a:spcAft>
                <a:spcPts val="600"/>
              </a:spcAft>
            </a:pPr>
            <a:endParaRPr lang="en-GB" sz="1600" dirty="0">
              <a:solidFill>
                <a:schemeClr val="bg1">
                  <a:lumMod val="50000"/>
                </a:schemeClr>
              </a:solidFill>
            </a:endParaRPr>
          </a:p>
        </p:txBody>
      </p:sp>
      <p:pic>
        <p:nvPicPr>
          <p:cNvPr id="7" name="Picture 6">
            <a:extLst>
              <a:ext uri="{FF2B5EF4-FFF2-40B4-BE49-F238E27FC236}">
                <a16:creationId xmlns:a16="http://schemas.microsoft.com/office/drawing/2014/main" id="{964B0595-BC42-4ACB-FE1A-EF5EA5F2415A}"/>
              </a:ext>
            </a:extLst>
          </p:cNvPr>
          <p:cNvPicPr>
            <a:picLocks noChangeAspect="1"/>
          </p:cNvPicPr>
          <p:nvPr/>
        </p:nvPicPr>
        <p:blipFill rotWithShape="1">
          <a:blip r:embed="rId3"/>
          <a:srcRect l="2862" r="43521"/>
          <a:stretch/>
        </p:blipFill>
        <p:spPr>
          <a:xfrm>
            <a:off x="925053" y="1697346"/>
            <a:ext cx="3384900" cy="4681526"/>
          </a:xfrm>
          <a:prstGeom prst="rect">
            <a:avLst/>
          </a:prstGeom>
          <a:effectLst>
            <a:outerShdw blurRad="50800" dist="38100" dir="2700000" algn="tl" rotWithShape="0">
              <a:prstClr val="black">
                <a:alpha val="40000"/>
              </a:prstClr>
            </a:outerShdw>
          </a:effectLst>
        </p:spPr>
      </p:pic>
      <p:pic>
        <p:nvPicPr>
          <p:cNvPr id="8" name="Picture 7" descr="Icon&#10;&#10;Description automatically generated with medium confidence">
            <a:hlinkClick r:id="rId4"/>
            <a:extLst>
              <a:ext uri="{FF2B5EF4-FFF2-40B4-BE49-F238E27FC236}">
                <a16:creationId xmlns:a16="http://schemas.microsoft.com/office/drawing/2014/main" id="{F881B242-85BD-CD33-5648-D061FB4D8B8C}"/>
              </a:ext>
            </a:extLst>
          </p:cNvPr>
          <p:cNvPicPr>
            <a:picLocks noChangeAspect="1"/>
          </p:cNvPicPr>
          <p:nvPr/>
        </p:nvPicPr>
        <p:blipFill>
          <a:blip r:embed="rId5"/>
          <a:stretch>
            <a:fillRect/>
          </a:stretch>
        </p:blipFill>
        <p:spPr>
          <a:xfrm>
            <a:off x="4492884" y="1696244"/>
            <a:ext cx="2820685" cy="4681297"/>
          </a:xfrm>
          <a:prstGeom prst="rect">
            <a:avLst/>
          </a:prstGeom>
          <a:effectLst>
            <a:outerShdw blurRad="50800" dist="38100" dir="2700000" algn="tl" rotWithShape="0">
              <a:prstClr val="black">
                <a:alpha val="40000"/>
              </a:prstClr>
            </a:outerShdw>
          </a:effectLst>
        </p:spPr>
      </p:pic>
      <p:pic>
        <p:nvPicPr>
          <p:cNvPr id="10" name="Picture 9" descr="Background pattern&#10;&#10;Description automatically generated">
            <a:extLst>
              <a:ext uri="{FF2B5EF4-FFF2-40B4-BE49-F238E27FC236}">
                <a16:creationId xmlns:a16="http://schemas.microsoft.com/office/drawing/2014/main" id="{92BD2AA1-319E-715C-4687-AE1117FF8A9C}"/>
              </a:ext>
            </a:extLst>
          </p:cNvPr>
          <p:cNvPicPr>
            <a:picLocks noChangeAspect="1"/>
          </p:cNvPicPr>
          <p:nvPr/>
        </p:nvPicPr>
        <p:blipFill>
          <a:blip r:embed="rId6"/>
          <a:stretch>
            <a:fillRect/>
          </a:stretch>
        </p:blipFill>
        <p:spPr>
          <a:xfrm>
            <a:off x="7719328" y="5848317"/>
            <a:ext cx="613832" cy="411024"/>
          </a:xfrm>
          <a:prstGeom prst="rect">
            <a:avLst/>
          </a:prstGeom>
          <a:effectLst>
            <a:outerShdw blurRad="50800" dist="38100" dir="2700000" algn="tl" rotWithShape="0">
              <a:prstClr val="black">
                <a:alpha val="40000"/>
              </a:prstClr>
            </a:outerShdw>
          </a:effectLst>
        </p:spPr>
      </p:pic>
      <p:pic>
        <p:nvPicPr>
          <p:cNvPr id="11" name="Picture 10" descr="Logo, company name&#10;&#10;Description automatically generated">
            <a:extLst>
              <a:ext uri="{FF2B5EF4-FFF2-40B4-BE49-F238E27FC236}">
                <a16:creationId xmlns:a16="http://schemas.microsoft.com/office/drawing/2014/main" id="{A5BA7EE0-AB54-E4EC-41C0-DD5A01833356}"/>
              </a:ext>
            </a:extLst>
          </p:cNvPr>
          <p:cNvPicPr>
            <a:picLocks noChangeAspect="1"/>
          </p:cNvPicPr>
          <p:nvPr/>
        </p:nvPicPr>
        <p:blipFill>
          <a:blip r:embed="rId7"/>
          <a:stretch>
            <a:fillRect/>
          </a:stretch>
        </p:blipFill>
        <p:spPr>
          <a:xfrm>
            <a:off x="9447520" y="5848317"/>
            <a:ext cx="620032" cy="411024"/>
          </a:xfrm>
          <a:prstGeom prst="rect">
            <a:avLst/>
          </a:prstGeom>
          <a:effectLst>
            <a:outerShdw blurRad="50800" dist="38100" dir="2700000" algn="tl" rotWithShape="0">
              <a:prstClr val="black">
                <a:alpha val="40000"/>
              </a:prstClr>
            </a:outerShdw>
          </a:effectLst>
        </p:spPr>
      </p:pic>
      <p:pic>
        <p:nvPicPr>
          <p:cNvPr id="12" name="Picture 11" descr="Shape&#10;&#10;Description automatically generated with low confidence">
            <a:extLst>
              <a:ext uri="{FF2B5EF4-FFF2-40B4-BE49-F238E27FC236}">
                <a16:creationId xmlns:a16="http://schemas.microsoft.com/office/drawing/2014/main" id="{A37CC0CA-4939-83A3-8F61-C5888EEE355C}"/>
              </a:ext>
            </a:extLst>
          </p:cNvPr>
          <p:cNvPicPr>
            <a:picLocks noChangeAspect="1"/>
          </p:cNvPicPr>
          <p:nvPr/>
        </p:nvPicPr>
        <p:blipFill>
          <a:blip r:embed="rId8"/>
          <a:stretch>
            <a:fillRect/>
          </a:stretch>
        </p:blipFill>
        <p:spPr>
          <a:xfrm>
            <a:off x="8583424" y="5848317"/>
            <a:ext cx="621610" cy="41102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03530920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Rectangle 25">
            <a:extLst>
              <a:ext uri="{FF2B5EF4-FFF2-40B4-BE49-F238E27FC236}">
                <a16:creationId xmlns:a16="http://schemas.microsoft.com/office/drawing/2014/main" id="{1739ACC3-E8CE-7D48-9F44-9AB2E3334A68}"/>
              </a:ext>
            </a:extLst>
          </p:cNvPr>
          <p:cNvSpPr/>
          <p:nvPr/>
        </p:nvSpPr>
        <p:spPr>
          <a:xfrm>
            <a:off x="5235051" y="3835017"/>
            <a:ext cx="6059487" cy="1054320"/>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F07D96A1-F45F-4B42-B3F7-87F090BB8BD2}"/>
              </a:ext>
            </a:extLst>
          </p:cNvPr>
          <p:cNvSpPr/>
          <p:nvPr/>
        </p:nvSpPr>
        <p:spPr>
          <a:xfrm>
            <a:off x="5241679" y="1829235"/>
            <a:ext cx="6059487" cy="1023285"/>
          </a:xfrm>
          <a:prstGeom prst="rect">
            <a:avLst/>
          </a:prstGeom>
          <a:noFill/>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Content Placeholder 2">
            <a:extLst>
              <a:ext uri="{FF2B5EF4-FFF2-40B4-BE49-F238E27FC236}">
                <a16:creationId xmlns:a16="http://schemas.microsoft.com/office/drawing/2014/main" id="{6ABC4D15-07B5-C046-B0F8-05C9DAA811F0}"/>
              </a:ext>
            </a:extLst>
          </p:cNvPr>
          <p:cNvSpPr txBox="1">
            <a:spLocks/>
          </p:cNvSpPr>
          <p:nvPr/>
        </p:nvSpPr>
        <p:spPr>
          <a:xfrm>
            <a:off x="5461868" y="3935493"/>
            <a:ext cx="5659501" cy="50715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No specific regulation for anyone</a:t>
            </a:r>
          </a:p>
          <a:p>
            <a:r>
              <a:rPr lang="en-GB" sz="18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May fall under general data protection laws but not challenged</a:t>
            </a:r>
          </a:p>
          <a:p>
            <a:endParaRPr lang="en-GB" sz="18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a:p>
            <a:pPr marL="0" indent="0">
              <a:buFont typeface="Arial"/>
              <a:buNone/>
            </a:pPr>
            <a:endParaRPr lang="en-GB" sz="18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a:p>
            <a:pPr marL="0" indent="0">
              <a:buFont typeface="Arial"/>
              <a:buNone/>
            </a:pPr>
            <a:endParaRPr lang="en-US" sz="18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a:p>
            <a:pPr marL="0" indent="0">
              <a:buFont typeface="Arial"/>
              <a:buNone/>
            </a:pPr>
            <a:endParaRPr lang="en-US" sz="18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a:p>
            <a:endParaRPr lang="en-US" sz="18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4" name="TextBox 3"/>
          <p:cNvSpPr txBox="1"/>
          <p:nvPr/>
        </p:nvSpPr>
        <p:spPr>
          <a:xfrm>
            <a:off x="5623250" y="2917172"/>
            <a:ext cx="636713" cy="338554"/>
          </a:xfrm>
          <a:prstGeom prst="rect">
            <a:avLst/>
          </a:prstGeom>
          <a:noFill/>
        </p:spPr>
        <p:txBody>
          <a:bodyPr wrap="none" rtlCol="0">
            <a:spAutoFit/>
          </a:bodyPr>
          <a:lstStyle/>
          <a:p>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DNA</a:t>
            </a:r>
          </a:p>
        </p:txBody>
      </p:sp>
      <p:sp>
        <p:nvSpPr>
          <p:cNvPr id="5" name="TextBox 4"/>
          <p:cNvSpPr txBox="1"/>
          <p:nvPr/>
        </p:nvSpPr>
        <p:spPr>
          <a:xfrm>
            <a:off x="7180717" y="2917172"/>
            <a:ext cx="1271502" cy="338554"/>
          </a:xfrm>
          <a:prstGeom prst="rect">
            <a:avLst/>
          </a:prstGeom>
          <a:noFill/>
        </p:spPr>
        <p:txBody>
          <a:bodyPr wrap="none" rtlCol="0">
            <a:spAutoFit/>
          </a:bodyPr>
          <a:lstStyle/>
          <a:p>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Fingerprints</a:t>
            </a:r>
          </a:p>
        </p:txBody>
      </p:sp>
      <p:sp>
        <p:nvSpPr>
          <p:cNvPr id="6" name="TextBox 5"/>
          <p:cNvSpPr txBox="1"/>
          <p:nvPr/>
        </p:nvSpPr>
        <p:spPr>
          <a:xfrm>
            <a:off x="5623250" y="5019482"/>
            <a:ext cx="609462" cy="338554"/>
          </a:xfrm>
          <a:prstGeom prst="rect">
            <a:avLst/>
          </a:prstGeom>
          <a:noFill/>
        </p:spPr>
        <p:txBody>
          <a:bodyPr wrap="none" rtlCol="0">
            <a:spAutoFit/>
          </a:bodyPr>
          <a:lstStyle/>
          <a:p>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Face</a:t>
            </a:r>
          </a:p>
        </p:txBody>
      </p:sp>
      <p:sp>
        <p:nvSpPr>
          <p:cNvPr id="7" name="TextBox 6"/>
          <p:cNvSpPr txBox="1"/>
          <p:nvPr/>
        </p:nvSpPr>
        <p:spPr>
          <a:xfrm>
            <a:off x="7079118" y="5019482"/>
            <a:ext cx="1566454" cy="338554"/>
          </a:xfrm>
          <a:prstGeom prst="rect">
            <a:avLst/>
          </a:prstGeom>
          <a:noFill/>
        </p:spPr>
        <p:txBody>
          <a:bodyPr wrap="none" rtlCol="0">
            <a:spAutoFit/>
          </a:bodyPr>
          <a:lstStyle/>
          <a:p>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Eye (iris, retina)</a:t>
            </a:r>
          </a:p>
        </p:txBody>
      </p:sp>
      <p:sp>
        <p:nvSpPr>
          <p:cNvPr id="8" name="TextBox 7"/>
          <p:cNvSpPr txBox="1"/>
          <p:nvPr/>
        </p:nvSpPr>
        <p:spPr>
          <a:xfrm>
            <a:off x="7079118" y="5409103"/>
            <a:ext cx="697627" cy="338554"/>
          </a:xfrm>
          <a:prstGeom prst="rect">
            <a:avLst/>
          </a:prstGeom>
          <a:noFill/>
        </p:spPr>
        <p:txBody>
          <a:bodyPr wrap="none" rtlCol="0">
            <a:spAutoFit/>
          </a:bodyPr>
          <a:lstStyle/>
          <a:p>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Voice</a:t>
            </a:r>
          </a:p>
        </p:txBody>
      </p:sp>
      <p:sp>
        <p:nvSpPr>
          <p:cNvPr id="10" name="TextBox 9"/>
          <p:cNvSpPr txBox="1"/>
          <p:nvPr/>
        </p:nvSpPr>
        <p:spPr>
          <a:xfrm>
            <a:off x="5623250" y="5749025"/>
            <a:ext cx="1124026" cy="338554"/>
          </a:xfrm>
          <a:prstGeom prst="rect">
            <a:avLst/>
          </a:prstGeom>
          <a:noFill/>
        </p:spPr>
        <p:txBody>
          <a:bodyPr wrap="none" rtlCol="0">
            <a:spAutoFit/>
          </a:bodyPr>
          <a:lstStyle/>
          <a:p>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Footprints</a:t>
            </a:r>
          </a:p>
        </p:txBody>
      </p:sp>
      <p:sp>
        <p:nvSpPr>
          <p:cNvPr id="12" name="TextBox 11"/>
          <p:cNvSpPr txBox="1"/>
          <p:nvPr/>
        </p:nvSpPr>
        <p:spPr>
          <a:xfrm>
            <a:off x="8989302" y="5749025"/>
            <a:ext cx="2362664" cy="1077218"/>
          </a:xfrm>
          <a:prstGeom prst="rect">
            <a:avLst/>
          </a:prstGeom>
          <a:noFill/>
        </p:spPr>
        <p:txBody>
          <a:bodyPr wrap="square" rtlCol="0">
            <a:spAutoFit/>
          </a:bodyPr>
          <a:lstStyle/>
          <a:p>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Behavioural  </a:t>
            </a:r>
          </a:p>
          <a:p>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(e.g. typing patterns, walking gait)</a:t>
            </a:r>
          </a:p>
          <a:p>
            <a:endPar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4" name="TextBox 13"/>
          <p:cNvSpPr txBox="1"/>
          <p:nvPr/>
        </p:nvSpPr>
        <p:spPr>
          <a:xfrm>
            <a:off x="7204066" y="1445316"/>
            <a:ext cx="2347117" cy="369332"/>
          </a:xfrm>
          <a:prstGeom prst="rect">
            <a:avLst/>
          </a:prstGeom>
          <a:noFill/>
        </p:spPr>
        <p:txBody>
          <a:bodyPr wrap="none" rtlCol="0">
            <a:spAutoFit/>
          </a:bodyPr>
          <a:lstStyle/>
          <a:p>
            <a:pPr algn="ctr"/>
            <a:r>
              <a:rPr lang="en-US" b="1" dirty="0">
                <a:solidFill>
                  <a:srgbClr val="D6252F"/>
                </a:solidFill>
                <a:latin typeface="Lato" panose="020F0502020204030203" pitchFamily="34" charset="0"/>
                <a:ea typeface="Lato" panose="020F0502020204030203" pitchFamily="34" charset="0"/>
                <a:cs typeface="Lato" panose="020F0502020204030203" pitchFamily="34" charset="0"/>
              </a:rPr>
              <a:t>FIRST GENERATION</a:t>
            </a:r>
            <a:endParaRPr lang="en-US" dirty="0">
              <a:solidFill>
                <a:srgbClr val="D6252F"/>
              </a:solidFill>
              <a:latin typeface="Lato" panose="020F0502020204030203" pitchFamily="34" charset="0"/>
              <a:ea typeface="Lato" panose="020F0502020204030203" pitchFamily="34" charset="0"/>
              <a:cs typeface="Lato" panose="020F0502020204030203" pitchFamily="34" charset="0"/>
            </a:endParaRPr>
          </a:p>
        </p:txBody>
      </p:sp>
      <p:sp>
        <p:nvSpPr>
          <p:cNvPr id="15" name="TextBox 14"/>
          <p:cNvSpPr txBox="1"/>
          <p:nvPr/>
        </p:nvSpPr>
        <p:spPr>
          <a:xfrm>
            <a:off x="7034948" y="3455125"/>
            <a:ext cx="2685352" cy="369332"/>
          </a:xfrm>
          <a:prstGeom prst="rect">
            <a:avLst/>
          </a:prstGeom>
          <a:noFill/>
        </p:spPr>
        <p:txBody>
          <a:bodyPr wrap="none" rtlCol="0">
            <a:spAutoFit/>
          </a:bodyPr>
          <a:lstStyle/>
          <a:p>
            <a:pPr algn="ctr"/>
            <a:r>
              <a:rPr lang="en-US" b="1" dirty="0">
                <a:solidFill>
                  <a:srgbClr val="D6252F"/>
                </a:solidFill>
                <a:latin typeface="Lato" panose="020F0502020204030203" pitchFamily="34" charset="0"/>
                <a:ea typeface="Lato" panose="020F0502020204030203" pitchFamily="34" charset="0"/>
                <a:cs typeface="Lato" panose="020F0502020204030203" pitchFamily="34" charset="0"/>
              </a:rPr>
              <a:t>SECOND GENERATION</a:t>
            </a:r>
            <a:endParaRPr lang="en-US" dirty="0">
              <a:solidFill>
                <a:srgbClr val="D6252F"/>
              </a:solidFill>
              <a:latin typeface="Lato" panose="020F0502020204030203" pitchFamily="34" charset="0"/>
              <a:ea typeface="Lato" panose="020F0502020204030203" pitchFamily="34" charset="0"/>
              <a:cs typeface="Lato" panose="020F0502020204030203" pitchFamily="34" charset="0"/>
            </a:endParaRPr>
          </a:p>
        </p:txBody>
      </p:sp>
      <p:sp>
        <p:nvSpPr>
          <p:cNvPr id="16" name="TextBox 15"/>
          <p:cNvSpPr txBox="1"/>
          <p:nvPr/>
        </p:nvSpPr>
        <p:spPr>
          <a:xfrm>
            <a:off x="8989302" y="5013931"/>
            <a:ext cx="1103187" cy="338554"/>
          </a:xfrm>
          <a:prstGeom prst="rect">
            <a:avLst/>
          </a:prstGeom>
          <a:noFill/>
        </p:spPr>
        <p:txBody>
          <a:bodyPr wrap="none" rtlCol="0">
            <a:spAutoFit/>
          </a:bodyPr>
          <a:lstStyle/>
          <a:p>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Heartbeat</a:t>
            </a:r>
          </a:p>
        </p:txBody>
      </p:sp>
      <p:sp>
        <p:nvSpPr>
          <p:cNvPr id="22" name="TextBox 21">
            <a:extLst>
              <a:ext uri="{FF2B5EF4-FFF2-40B4-BE49-F238E27FC236}">
                <a16:creationId xmlns:a16="http://schemas.microsoft.com/office/drawing/2014/main" id="{2AAA9935-AAEC-EE44-A94F-0A94AA976DC2}"/>
              </a:ext>
            </a:extLst>
          </p:cNvPr>
          <p:cNvSpPr txBox="1"/>
          <p:nvPr/>
        </p:nvSpPr>
        <p:spPr>
          <a:xfrm>
            <a:off x="8989302" y="5409103"/>
            <a:ext cx="1024639" cy="338554"/>
          </a:xfrm>
          <a:prstGeom prst="rect">
            <a:avLst/>
          </a:prstGeom>
          <a:noFill/>
        </p:spPr>
        <p:txBody>
          <a:bodyPr wrap="none" rtlCol="0">
            <a:spAutoFit/>
          </a:bodyPr>
          <a:lstStyle/>
          <a:p>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Veinprint</a:t>
            </a:r>
          </a:p>
        </p:txBody>
      </p:sp>
      <p:sp>
        <p:nvSpPr>
          <p:cNvPr id="24" name="TextBox 23">
            <a:extLst>
              <a:ext uri="{FF2B5EF4-FFF2-40B4-BE49-F238E27FC236}">
                <a16:creationId xmlns:a16="http://schemas.microsoft.com/office/drawing/2014/main" id="{2FB031E2-4362-8C49-9497-017F54877374}"/>
              </a:ext>
            </a:extLst>
          </p:cNvPr>
          <p:cNvSpPr txBox="1"/>
          <p:nvPr/>
        </p:nvSpPr>
        <p:spPr>
          <a:xfrm>
            <a:off x="7079118" y="5749025"/>
            <a:ext cx="1910184" cy="830997"/>
          </a:xfrm>
          <a:prstGeom prst="rect">
            <a:avLst/>
          </a:prstGeom>
          <a:noFill/>
        </p:spPr>
        <p:txBody>
          <a:bodyPr wrap="square" rtlCol="0">
            <a:spAutoFit/>
          </a:bodyPr>
          <a:lstStyle/>
          <a:p>
            <a:r>
              <a:rPr lang="en-GB"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Finger geometry </a:t>
            </a:r>
          </a:p>
          <a:p>
            <a:r>
              <a:rPr lang="en-GB"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(size and position of fingers)</a:t>
            </a:r>
            <a:endPar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23" name="TextBox 22">
            <a:extLst>
              <a:ext uri="{FF2B5EF4-FFF2-40B4-BE49-F238E27FC236}">
                <a16:creationId xmlns:a16="http://schemas.microsoft.com/office/drawing/2014/main" id="{8321422B-BD98-2744-A31A-AD2FE74C8309}"/>
              </a:ext>
            </a:extLst>
          </p:cNvPr>
          <p:cNvSpPr txBox="1"/>
          <p:nvPr/>
        </p:nvSpPr>
        <p:spPr>
          <a:xfrm>
            <a:off x="5623250" y="5409103"/>
            <a:ext cx="1031051" cy="338554"/>
          </a:xfrm>
          <a:prstGeom prst="rect">
            <a:avLst/>
          </a:prstGeom>
          <a:noFill/>
        </p:spPr>
        <p:txBody>
          <a:bodyPr wrap="none" rtlCol="0">
            <a:spAutoFit/>
          </a:bodyPr>
          <a:lstStyle/>
          <a:p>
            <a:r>
              <a:rPr lang="en-US" sz="16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Emotions</a:t>
            </a:r>
          </a:p>
        </p:txBody>
      </p:sp>
      <p:sp>
        <p:nvSpPr>
          <p:cNvPr id="19" name="Content Placeholder 2">
            <a:extLst>
              <a:ext uri="{FF2B5EF4-FFF2-40B4-BE49-F238E27FC236}">
                <a16:creationId xmlns:a16="http://schemas.microsoft.com/office/drawing/2014/main" id="{437A7F1D-8FB4-0448-8B4E-5249DF9A638A}"/>
              </a:ext>
            </a:extLst>
          </p:cNvPr>
          <p:cNvSpPr txBox="1">
            <a:spLocks/>
          </p:cNvSpPr>
          <p:nvPr/>
        </p:nvSpPr>
        <p:spPr>
          <a:xfrm>
            <a:off x="5454082" y="1876091"/>
            <a:ext cx="5847084" cy="747658"/>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r>
              <a:rPr lang="en-GB" sz="18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Specific regulation for police use only</a:t>
            </a:r>
          </a:p>
          <a:p>
            <a:r>
              <a:rPr lang="en-GB" sz="18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No specific regulation for other branches of government or for private companies</a:t>
            </a:r>
            <a:endParaRPr lang="en-US" sz="18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pic>
        <p:nvPicPr>
          <p:cNvPr id="27" name="Picture 26">
            <a:extLst>
              <a:ext uri="{FF2B5EF4-FFF2-40B4-BE49-F238E27FC236}">
                <a16:creationId xmlns:a16="http://schemas.microsoft.com/office/drawing/2014/main" id="{80E06A7A-2F13-FF4F-81C2-08D213F36876}"/>
              </a:ext>
            </a:extLst>
          </p:cNvPr>
          <p:cNvPicPr>
            <a:picLocks noChangeAspect="1"/>
          </p:cNvPicPr>
          <p:nvPr/>
        </p:nvPicPr>
        <p:blipFill>
          <a:blip r:embed="rId3"/>
          <a:stretch>
            <a:fillRect/>
          </a:stretch>
        </p:blipFill>
        <p:spPr>
          <a:xfrm>
            <a:off x="443910" y="1354709"/>
            <a:ext cx="4215792" cy="4215792"/>
          </a:xfrm>
          <a:prstGeom prst="rect">
            <a:avLst/>
          </a:prstGeom>
        </p:spPr>
      </p:pic>
      <p:sp>
        <p:nvSpPr>
          <p:cNvPr id="9" name="Oval 8">
            <a:extLst>
              <a:ext uri="{FF2B5EF4-FFF2-40B4-BE49-F238E27FC236}">
                <a16:creationId xmlns:a16="http://schemas.microsoft.com/office/drawing/2014/main" id="{07685AE1-F719-CD4A-AF31-F54A381AAF3A}"/>
              </a:ext>
            </a:extLst>
          </p:cNvPr>
          <p:cNvSpPr/>
          <p:nvPr/>
        </p:nvSpPr>
        <p:spPr>
          <a:xfrm>
            <a:off x="5360791" y="5039395"/>
            <a:ext cx="1348824" cy="370020"/>
          </a:xfrm>
          <a:prstGeom prst="ellipse">
            <a:avLst/>
          </a:prstGeom>
          <a:noFill/>
          <a:ln w="38100">
            <a:solidFill>
              <a:srgbClr val="D6252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D6252F"/>
              </a:solidFill>
            </a:endParaRPr>
          </a:p>
        </p:txBody>
      </p:sp>
      <p:sp>
        <p:nvSpPr>
          <p:cNvPr id="11" name="TextBox 10">
            <a:extLst>
              <a:ext uri="{FF2B5EF4-FFF2-40B4-BE49-F238E27FC236}">
                <a16:creationId xmlns:a16="http://schemas.microsoft.com/office/drawing/2014/main" id="{0575034B-525D-6F4A-A029-D979A4ABE10D}"/>
              </a:ext>
            </a:extLst>
          </p:cNvPr>
          <p:cNvSpPr txBox="1"/>
          <p:nvPr/>
        </p:nvSpPr>
        <p:spPr>
          <a:xfrm>
            <a:off x="-61498" y="5616171"/>
            <a:ext cx="5125781" cy="923330"/>
          </a:xfrm>
          <a:prstGeom prst="rect">
            <a:avLst/>
          </a:prstGeom>
          <a:noFill/>
        </p:spPr>
        <p:txBody>
          <a:bodyPr wrap="square" rtlCol="0">
            <a:spAutoFit/>
          </a:bodyPr>
          <a:lstStyle/>
          <a:p>
            <a:pPr algn="ctr"/>
            <a:r>
              <a:rPr lang="en-US" dirty="0">
                <a:solidFill>
                  <a:srgbClr val="D6252F"/>
                </a:solidFill>
                <a:latin typeface="Lato" panose="020F0502020204030203" pitchFamily="34" charset="0"/>
                <a:ea typeface="Lato" panose="020F0502020204030203" pitchFamily="34" charset="0"/>
                <a:cs typeface="Lato" panose="020F0502020204030203" pitchFamily="34" charset="0"/>
              </a:rPr>
              <a:t>Creepy Factor: </a:t>
            </a:r>
            <a:r>
              <a:rPr lang="en-US" b="1" u="sng" dirty="0">
                <a:solidFill>
                  <a:srgbClr val="D6252F"/>
                </a:solidFill>
                <a:latin typeface="Lato" panose="020F0502020204030203" pitchFamily="34" charset="0"/>
                <a:ea typeface="Lato" panose="020F0502020204030203" pitchFamily="34" charset="0"/>
                <a:cs typeface="Lato" panose="020F0502020204030203" pitchFamily="34" charset="0"/>
              </a:rPr>
              <a:t>MAXIMUM</a:t>
            </a:r>
            <a:r>
              <a:rPr lang="en-US" dirty="0">
                <a:solidFill>
                  <a:srgbClr val="D6252F"/>
                </a:solidFill>
                <a:latin typeface="Lato" panose="020F0502020204030203" pitchFamily="34" charset="0"/>
                <a:ea typeface="Lato" panose="020F0502020204030203" pitchFamily="34" charset="0"/>
                <a:cs typeface="Lato" panose="020F0502020204030203" pitchFamily="34" charset="0"/>
              </a:rPr>
              <a:t> </a:t>
            </a:r>
          </a:p>
          <a:p>
            <a:pPr algn="ctr"/>
            <a:r>
              <a:rPr lang="en-US" dirty="0">
                <a:solidFill>
                  <a:srgbClr val="D6252F"/>
                </a:solidFill>
                <a:latin typeface="Lato" panose="020F0502020204030203" pitchFamily="34" charset="0"/>
                <a:ea typeface="Lato" panose="020F0502020204030203" pitchFamily="34" charset="0"/>
                <a:cs typeface="Lato" panose="020F0502020204030203" pitchFamily="34" charset="0"/>
              </a:rPr>
              <a:t>Your face and emotions </a:t>
            </a:r>
          </a:p>
          <a:p>
            <a:pPr algn="ctr"/>
            <a:r>
              <a:rPr lang="en-US" dirty="0">
                <a:solidFill>
                  <a:srgbClr val="D6252F"/>
                </a:solidFill>
                <a:latin typeface="Lato" panose="020F0502020204030203" pitchFamily="34" charset="0"/>
                <a:ea typeface="Lato" panose="020F0502020204030203" pitchFamily="34" charset="0"/>
                <a:cs typeface="Lato" panose="020F0502020204030203" pitchFamily="34" charset="0"/>
              </a:rPr>
              <a:t>can be captured without your knowledge</a:t>
            </a:r>
          </a:p>
        </p:txBody>
      </p:sp>
      <p:cxnSp>
        <p:nvCxnSpPr>
          <p:cNvPr id="18" name="Curved Connector 17">
            <a:extLst>
              <a:ext uri="{FF2B5EF4-FFF2-40B4-BE49-F238E27FC236}">
                <a16:creationId xmlns:a16="http://schemas.microsoft.com/office/drawing/2014/main" id="{AA46BF98-FC7E-3C48-A18C-D1C9D76B2C2C}"/>
              </a:ext>
            </a:extLst>
          </p:cNvPr>
          <p:cNvCxnSpPr>
            <a:cxnSpLocks/>
            <a:stCxn id="35" idx="1"/>
          </p:cNvCxnSpPr>
          <p:nvPr/>
        </p:nvCxnSpPr>
        <p:spPr>
          <a:xfrm rot="16200000" flipH="1" flipV="1">
            <a:off x="4406931" y="4929271"/>
            <a:ext cx="638158" cy="1656598"/>
          </a:xfrm>
          <a:prstGeom prst="curvedConnector4">
            <a:avLst>
              <a:gd name="adj1" fmla="val -35822"/>
              <a:gd name="adj2" fmla="val 55962"/>
            </a:avLst>
          </a:prstGeom>
          <a:ln w="28575">
            <a:solidFill>
              <a:srgbClr val="D6252F"/>
            </a:solidFill>
            <a:tailEnd type="triangle"/>
          </a:ln>
        </p:spPr>
        <p:style>
          <a:lnRef idx="1">
            <a:schemeClr val="accent1"/>
          </a:lnRef>
          <a:fillRef idx="0">
            <a:schemeClr val="accent1"/>
          </a:fillRef>
          <a:effectRef idx="0">
            <a:schemeClr val="accent1"/>
          </a:effectRef>
          <a:fontRef idx="minor">
            <a:schemeClr val="tx1"/>
          </a:fontRef>
        </p:style>
      </p:cxnSp>
      <p:sp>
        <p:nvSpPr>
          <p:cNvPr id="35" name="Oval 34">
            <a:extLst>
              <a:ext uri="{FF2B5EF4-FFF2-40B4-BE49-F238E27FC236}">
                <a16:creationId xmlns:a16="http://schemas.microsoft.com/office/drawing/2014/main" id="{47E866A1-B487-434B-B881-89E28BEDCFF6}"/>
              </a:ext>
            </a:extLst>
          </p:cNvPr>
          <p:cNvSpPr/>
          <p:nvPr/>
        </p:nvSpPr>
        <p:spPr>
          <a:xfrm>
            <a:off x="5356778" y="5384303"/>
            <a:ext cx="1348824" cy="370020"/>
          </a:xfrm>
          <a:prstGeom prst="ellipse">
            <a:avLst/>
          </a:prstGeom>
          <a:noFill/>
          <a:ln w="38100">
            <a:solidFill>
              <a:srgbClr val="D6252F"/>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D6252F"/>
              </a:solidFill>
            </a:endParaRPr>
          </a:p>
        </p:txBody>
      </p:sp>
      <p:sp>
        <p:nvSpPr>
          <p:cNvPr id="28" name="Title 1">
            <a:extLst>
              <a:ext uri="{FF2B5EF4-FFF2-40B4-BE49-F238E27FC236}">
                <a16:creationId xmlns:a16="http://schemas.microsoft.com/office/drawing/2014/main" id="{929F5623-662D-594F-9182-A6BD2576BB88}"/>
              </a:ext>
            </a:extLst>
          </p:cNvPr>
          <p:cNvSpPr txBox="1">
            <a:spLocks/>
          </p:cNvSpPr>
          <p:nvPr/>
        </p:nvSpPr>
        <p:spPr>
          <a:xfrm>
            <a:off x="1" y="18255"/>
            <a:ext cx="121920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D6252F"/>
                </a:solidFill>
                <a:latin typeface="+mj-lt"/>
                <a:ea typeface="+mj-ea"/>
                <a:cs typeface="+mj-cs"/>
              </a:defRPr>
            </a:lvl1pPr>
          </a:lstStyle>
          <a:p>
            <a:r>
              <a:rPr lang="en-US"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Biometrics = </a:t>
            </a:r>
            <a:r>
              <a:rPr lang="en-US" b="1" dirty="0">
                <a:latin typeface="Lato" panose="020F0502020204030203" pitchFamily="34" charset="0"/>
                <a:ea typeface="Lato" panose="020F0502020204030203" pitchFamily="34" charset="0"/>
                <a:cs typeface="Lato" panose="020F0502020204030203" pitchFamily="34" charset="0"/>
              </a:rPr>
              <a:t>data about your body + behaviour</a:t>
            </a:r>
          </a:p>
        </p:txBody>
      </p:sp>
    </p:spTree>
    <p:extLst>
      <p:ext uri="{BB962C8B-B14F-4D97-AF65-F5344CB8AC3E}">
        <p14:creationId xmlns:p14="http://schemas.microsoft.com/office/powerpoint/2010/main" val="174217633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Rectangle 40">
            <a:extLst>
              <a:ext uri="{FF2B5EF4-FFF2-40B4-BE49-F238E27FC236}">
                <a16:creationId xmlns:a16="http://schemas.microsoft.com/office/drawing/2014/main" id="{0FC65FD0-AC96-CF44-89DC-D900AB426F13}"/>
              </a:ext>
            </a:extLst>
          </p:cNvPr>
          <p:cNvSpPr/>
          <p:nvPr/>
        </p:nvSpPr>
        <p:spPr>
          <a:xfrm>
            <a:off x="11013945" y="5971678"/>
            <a:ext cx="1178055" cy="8863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extBox 4">
            <a:extLst>
              <a:ext uri="{FF2B5EF4-FFF2-40B4-BE49-F238E27FC236}">
                <a16:creationId xmlns:a16="http://schemas.microsoft.com/office/drawing/2014/main" id="{4E05F1EC-D82F-F843-B41F-40D7D2BFDEE0}"/>
              </a:ext>
            </a:extLst>
          </p:cNvPr>
          <p:cNvSpPr txBox="1"/>
          <p:nvPr/>
        </p:nvSpPr>
        <p:spPr>
          <a:xfrm>
            <a:off x="9306387" y="2795642"/>
            <a:ext cx="2518638" cy="615553"/>
          </a:xfrm>
          <a:prstGeom prst="rect">
            <a:avLst/>
          </a:prstGeom>
          <a:noFill/>
        </p:spPr>
        <p:txBody>
          <a:bodyPr wrap="none" rtlCol="0">
            <a:spAutoFit/>
          </a:bodyPr>
          <a:lstStyle/>
          <a:p>
            <a:r>
              <a:rPr lang="en-US" sz="1700" b="1" dirty="0">
                <a:solidFill>
                  <a:srgbClr val="D6252F"/>
                </a:solidFill>
                <a:latin typeface="Lato" panose="020F0502020204030203" pitchFamily="34" charset="0"/>
                <a:ea typeface="Lato" panose="020F0502020204030203" pitchFamily="34" charset="0"/>
                <a:cs typeface="Lato" panose="020F0502020204030203" pitchFamily="34" charset="0"/>
              </a:rPr>
              <a:t>Wearable fitness device</a:t>
            </a:r>
          </a:p>
          <a:p>
            <a:r>
              <a:rPr lang="en-US" sz="17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(FitBit, Garmin, etc)</a:t>
            </a:r>
            <a:endParaRPr lang="en-US" sz="17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8" name="TextBox 7">
            <a:extLst>
              <a:ext uri="{FF2B5EF4-FFF2-40B4-BE49-F238E27FC236}">
                <a16:creationId xmlns:a16="http://schemas.microsoft.com/office/drawing/2014/main" id="{C81BFC29-AF00-574B-A164-CDDF662C15AD}"/>
              </a:ext>
            </a:extLst>
          </p:cNvPr>
          <p:cNvSpPr txBox="1"/>
          <p:nvPr/>
        </p:nvSpPr>
        <p:spPr>
          <a:xfrm>
            <a:off x="8935326" y="1757932"/>
            <a:ext cx="2042547" cy="615553"/>
          </a:xfrm>
          <a:prstGeom prst="rect">
            <a:avLst/>
          </a:prstGeom>
          <a:noFill/>
        </p:spPr>
        <p:txBody>
          <a:bodyPr wrap="none" rtlCol="0">
            <a:spAutoFit/>
          </a:bodyPr>
          <a:lstStyle/>
          <a:p>
            <a:r>
              <a:rPr lang="en-US" sz="1700" b="1" dirty="0">
                <a:solidFill>
                  <a:srgbClr val="D6252F"/>
                </a:solidFill>
                <a:latin typeface="Lato" panose="020F0502020204030203" pitchFamily="34" charset="0"/>
                <a:ea typeface="Lato" panose="020F0502020204030203" pitchFamily="34" charset="0"/>
                <a:cs typeface="Lato" panose="020F0502020204030203" pitchFamily="34" charset="0"/>
              </a:rPr>
              <a:t>Microchip </a:t>
            </a:r>
          </a:p>
          <a:p>
            <a:r>
              <a:rPr lang="en-US" sz="1700" b="1"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(implanted in hand)</a:t>
            </a:r>
            <a:endParaRPr lang="en-US" sz="17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endParaRPr>
          </a:p>
        </p:txBody>
      </p:sp>
      <p:sp>
        <p:nvSpPr>
          <p:cNvPr id="10" name="TextBox 9">
            <a:extLst>
              <a:ext uri="{FF2B5EF4-FFF2-40B4-BE49-F238E27FC236}">
                <a16:creationId xmlns:a16="http://schemas.microsoft.com/office/drawing/2014/main" id="{7F205532-2084-0D4E-AA7C-051514EAD48F}"/>
              </a:ext>
            </a:extLst>
          </p:cNvPr>
          <p:cNvSpPr txBox="1"/>
          <p:nvPr/>
        </p:nvSpPr>
        <p:spPr>
          <a:xfrm>
            <a:off x="2147238" y="1808732"/>
            <a:ext cx="1374094" cy="353943"/>
          </a:xfrm>
          <a:prstGeom prst="rect">
            <a:avLst/>
          </a:prstGeom>
          <a:noFill/>
        </p:spPr>
        <p:txBody>
          <a:bodyPr wrap="none" rtlCol="0">
            <a:spAutoFit/>
          </a:bodyPr>
          <a:lstStyle/>
          <a:p>
            <a:r>
              <a:rPr lang="en-US" sz="1700" b="1" dirty="0">
                <a:solidFill>
                  <a:srgbClr val="D6252F"/>
                </a:solidFill>
                <a:latin typeface="Lato" panose="020F0502020204030203" pitchFamily="34" charset="0"/>
                <a:ea typeface="Lato" panose="020F0502020204030203" pitchFamily="34" charset="0"/>
                <a:cs typeface="Lato" panose="020F0502020204030203" pitchFamily="34" charset="0"/>
              </a:rPr>
              <a:t>Smartphone</a:t>
            </a:r>
            <a:endParaRPr lang="en-US" sz="1700" dirty="0">
              <a:solidFill>
                <a:srgbClr val="D6252F"/>
              </a:solidFill>
              <a:latin typeface="Lato" panose="020F0502020204030203" pitchFamily="34" charset="0"/>
              <a:ea typeface="Lato" panose="020F0502020204030203" pitchFamily="34" charset="0"/>
              <a:cs typeface="Lato" panose="020F0502020204030203" pitchFamily="34" charset="0"/>
            </a:endParaRPr>
          </a:p>
        </p:txBody>
      </p:sp>
      <p:sp>
        <p:nvSpPr>
          <p:cNvPr id="12" name="TextBox 11">
            <a:extLst>
              <a:ext uri="{FF2B5EF4-FFF2-40B4-BE49-F238E27FC236}">
                <a16:creationId xmlns:a16="http://schemas.microsoft.com/office/drawing/2014/main" id="{9B9D0362-A4A7-2344-836C-FF6BAA8B5269}"/>
              </a:ext>
            </a:extLst>
          </p:cNvPr>
          <p:cNvSpPr txBox="1"/>
          <p:nvPr/>
        </p:nvSpPr>
        <p:spPr>
          <a:xfrm>
            <a:off x="2351915" y="6368593"/>
            <a:ext cx="521297" cy="353943"/>
          </a:xfrm>
          <a:prstGeom prst="rect">
            <a:avLst/>
          </a:prstGeom>
          <a:noFill/>
        </p:spPr>
        <p:txBody>
          <a:bodyPr wrap="none" rtlCol="0">
            <a:spAutoFit/>
          </a:bodyPr>
          <a:lstStyle/>
          <a:p>
            <a:r>
              <a:rPr lang="en-US" sz="1700" b="1" dirty="0">
                <a:solidFill>
                  <a:srgbClr val="D6252F"/>
                </a:solidFill>
                <a:latin typeface="Lato" panose="020F0502020204030203" pitchFamily="34" charset="0"/>
                <a:ea typeface="Lato" panose="020F0502020204030203" pitchFamily="34" charset="0"/>
                <a:cs typeface="Lato" panose="020F0502020204030203" pitchFamily="34" charset="0"/>
              </a:rPr>
              <a:t>Car</a:t>
            </a:r>
          </a:p>
        </p:txBody>
      </p:sp>
      <p:sp>
        <p:nvSpPr>
          <p:cNvPr id="15" name="TextBox 14">
            <a:extLst>
              <a:ext uri="{FF2B5EF4-FFF2-40B4-BE49-F238E27FC236}">
                <a16:creationId xmlns:a16="http://schemas.microsoft.com/office/drawing/2014/main" id="{870C4018-E418-A24F-B53C-0BE005DB52CD}"/>
              </a:ext>
            </a:extLst>
          </p:cNvPr>
          <p:cNvSpPr txBox="1"/>
          <p:nvPr/>
        </p:nvSpPr>
        <p:spPr>
          <a:xfrm>
            <a:off x="147983" y="6350338"/>
            <a:ext cx="777777" cy="353943"/>
          </a:xfrm>
          <a:prstGeom prst="rect">
            <a:avLst/>
          </a:prstGeom>
          <a:noFill/>
        </p:spPr>
        <p:txBody>
          <a:bodyPr wrap="none" rtlCol="0">
            <a:spAutoFit/>
          </a:bodyPr>
          <a:lstStyle/>
          <a:p>
            <a:r>
              <a:rPr lang="en-US" sz="1700" b="1" dirty="0">
                <a:solidFill>
                  <a:srgbClr val="D6252F"/>
                </a:solidFill>
                <a:latin typeface="Lato" panose="020F0502020204030203" pitchFamily="34" charset="0"/>
                <a:ea typeface="Lato" panose="020F0502020204030203" pitchFamily="34" charset="0"/>
                <a:cs typeface="Lato" panose="020F0502020204030203" pitchFamily="34" charset="0"/>
              </a:rPr>
              <a:t>Home</a:t>
            </a:r>
          </a:p>
        </p:txBody>
      </p:sp>
      <p:sp>
        <p:nvSpPr>
          <p:cNvPr id="17" name="TextBox 16">
            <a:extLst>
              <a:ext uri="{FF2B5EF4-FFF2-40B4-BE49-F238E27FC236}">
                <a16:creationId xmlns:a16="http://schemas.microsoft.com/office/drawing/2014/main" id="{36AF06C2-7925-F747-B892-8D724F1B6F6B}"/>
              </a:ext>
            </a:extLst>
          </p:cNvPr>
          <p:cNvSpPr txBox="1"/>
          <p:nvPr/>
        </p:nvSpPr>
        <p:spPr>
          <a:xfrm>
            <a:off x="6578965" y="6353394"/>
            <a:ext cx="1249060" cy="353943"/>
          </a:xfrm>
          <a:prstGeom prst="rect">
            <a:avLst/>
          </a:prstGeom>
          <a:noFill/>
        </p:spPr>
        <p:txBody>
          <a:bodyPr wrap="none" rtlCol="0">
            <a:spAutoFit/>
          </a:bodyPr>
          <a:lstStyle/>
          <a:p>
            <a:r>
              <a:rPr lang="en-US" sz="1700" b="1" dirty="0">
                <a:solidFill>
                  <a:srgbClr val="D6252F"/>
                </a:solidFill>
                <a:latin typeface="Lato" panose="020F0502020204030203" pitchFamily="34" charset="0"/>
                <a:ea typeface="Lato" panose="020F0502020204030203" pitchFamily="34" charset="0"/>
                <a:cs typeface="Lato" panose="020F0502020204030203" pitchFamily="34" charset="0"/>
              </a:rPr>
              <a:t>Workplace</a:t>
            </a:r>
          </a:p>
        </p:txBody>
      </p:sp>
      <p:sp>
        <p:nvSpPr>
          <p:cNvPr id="19" name="TextBox 18">
            <a:extLst>
              <a:ext uri="{FF2B5EF4-FFF2-40B4-BE49-F238E27FC236}">
                <a16:creationId xmlns:a16="http://schemas.microsoft.com/office/drawing/2014/main" id="{DEEF2130-6C93-3647-88F7-21A8D8C43570}"/>
              </a:ext>
            </a:extLst>
          </p:cNvPr>
          <p:cNvSpPr txBox="1"/>
          <p:nvPr/>
        </p:nvSpPr>
        <p:spPr>
          <a:xfrm>
            <a:off x="9057558" y="6353394"/>
            <a:ext cx="582211" cy="353943"/>
          </a:xfrm>
          <a:prstGeom prst="rect">
            <a:avLst/>
          </a:prstGeom>
          <a:noFill/>
        </p:spPr>
        <p:txBody>
          <a:bodyPr wrap="none" rtlCol="0">
            <a:spAutoFit/>
          </a:bodyPr>
          <a:lstStyle/>
          <a:p>
            <a:r>
              <a:rPr lang="en-US" sz="1700" b="1" dirty="0">
                <a:solidFill>
                  <a:srgbClr val="D6252F"/>
                </a:solidFill>
                <a:latin typeface="Lato" panose="020F0502020204030203" pitchFamily="34" charset="0"/>
                <a:ea typeface="Lato" panose="020F0502020204030203" pitchFamily="34" charset="0"/>
                <a:cs typeface="Lato" panose="020F0502020204030203" pitchFamily="34" charset="0"/>
              </a:rPr>
              <a:t>City</a:t>
            </a:r>
          </a:p>
        </p:txBody>
      </p:sp>
      <p:sp>
        <p:nvSpPr>
          <p:cNvPr id="21" name="TextBox 20">
            <a:extLst>
              <a:ext uri="{FF2B5EF4-FFF2-40B4-BE49-F238E27FC236}">
                <a16:creationId xmlns:a16="http://schemas.microsoft.com/office/drawing/2014/main" id="{49B76DD7-7DFB-574A-9690-2921B53D2344}"/>
              </a:ext>
            </a:extLst>
          </p:cNvPr>
          <p:cNvSpPr txBox="1"/>
          <p:nvPr/>
        </p:nvSpPr>
        <p:spPr>
          <a:xfrm>
            <a:off x="351409" y="2753459"/>
            <a:ext cx="2094301" cy="353943"/>
          </a:xfrm>
          <a:prstGeom prst="rect">
            <a:avLst/>
          </a:prstGeom>
          <a:noFill/>
        </p:spPr>
        <p:txBody>
          <a:bodyPr wrap="square" rtlCol="0">
            <a:spAutoFit/>
          </a:bodyPr>
          <a:lstStyle/>
          <a:p>
            <a:pPr algn="just"/>
            <a:r>
              <a:rPr lang="en-US" sz="1700" b="1" dirty="0">
                <a:solidFill>
                  <a:srgbClr val="D6252F"/>
                </a:solidFill>
                <a:latin typeface="Lato" panose="020F0502020204030203" pitchFamily="34" charset="0"/>
                <a:ea typeface="Lato" panose="020F0502020204030203" pitchFamily="34" charset="0"/>
                <a:cs typeface="Lato" panose="020F0502020204030203" pitchFamily="34" charset="0"/>
              </a:rPr>
              <a:t>Social media/online</a:t>
            </a:r>
          </a:p>
        </p:txBody>
      </p:sp>
      <p:sp>
        <p:nvSpPr>
          <p:cNvPr id="23" name="TextBox 22">
            <a:extLst>
              <a:ext uri="{FF2B5EF4-FFF2-40B4-BE49-F238E27FC236}">
                <a16:creationId xmlns:a16="http://schemas.microsoft.com/office/drawing/2014/main" id="{239FDC5D-48C0-9E4A-903B-DC064A2C3E67}"/>
              </a:ext>
            </a:extLst>
          </p:cNvPr>
          <p:cNvSpPr txBox="1"/>
          <p:nvPr/>
        </p:nvSpPr>
        <p:spPr>
          <a:xfrm>
            <a:off x="11098146" y="6353394"/>
            <a:ext cx="979755" cy="353943"/>
          </a:xfrm>
          <a:prstGeom prst="rect">
            <a:avLst/>
          </a:prstGeom>
          <a:noFill/>
        </p:spPr>
        <p:txBody>
          <a:bodyPr wrap="none" rtlCol="0">
            <a:spAutoFit/>
          </a:bodyPr>
          <a:lstStyle/>
          <a:p>
            <a:r>
              <a:rPr lang="en-US" sz="1700" b="1" dirty="0">
                <a:solidFill>
                  <a:srgbClr val="D6252F"/>
                </a:solidFill>
                <a:latin typeface="Lato" panose="020F0502020204030203" pitchFamily="34" charset="0"/>
                <a:ea typeface="Lato" panose="020F0502020204030203" pitchFamily="34" charset="0"/>
                <a:cs typeface="Lato" panose="020F0502020204030203" pitchFamily="34" charset="0"/>
              </a:rPr>
              <a:t>Country</a:t>
            </a:r>
          </a:p>
        </p:txBody>
      </p:sp>
      <p:sp>
        <p:nvSpPr>
          <p:cNvPr id="25" name="TextBox 24">
            <a:extLst>
              <a:ext uri="{FF2B5EF4-FFF2-40B4-BE49-F238E27FC236}">
                <a16:creationId xmlns:a16="http://schemas.microsoft.com/office/drawing/2014/main" id="{012C7CA4-D40C-6B4B-B867-734BB3759344}"/>
              </a:ext>
            </a:extLst>
          </p:cNvPr>
          <p:cNvSpPr txBox="1"/>
          <p:nvPr/>
        </p:nvSpPr>
        <p:spPr>
          <a:xfrm>
            <a:off x="4273882" y="6368593"/>
            <a:ext cx="838691" cy="353943"/>
          </a:xfrm>
          <a:prstGeom prst="rect">
            <a:avLst/>
          </a:prstGeom>
          <a:noFill/>
        </p:spPr>
        <p:txBody>
          <a:bodyPr wrap="none" rtlCol="0">
            <a:spAutoFit/>
          </a:bodyPr>
          <a:lstStyle/>
          <a:p>
            <a:r>
              <a:rPr lang="en-US" sz="1700" b="1" dirty="0">
                <a:solidFill>
                  <a:srgbClr val="D6252F"/>
                </a:solidFill>
                <a:latin typeface="Lato" panose="020F0502020204030203" pitchFamily="34" charset="0"/>
                <a:ea typeface="Lato" panose="020F0502020204030203" pitchFamily="34" charset="0"/>
                <a:cs typeface="Lato" panose="020F0502020204030203" pitchFamily="34" charset="0"/>
              </a:rPr>
              <a:t>School</a:t>
            </a:r>
          </a:p>
        </p:txBody>
      </p:sp>
      <p:pic>
        <p:nvPicPr>
          <p:cNvPr id="26" name="Picture 25">
            <a:extLst>
              <a:ext uri="{FF2B5EF4-FFF2-40B4-BE49-F238E27FC236}">
                <a16:creationId xmlns:a16="http://schemas.microsoft.com/office/drawing/2014/main" id="{CA96D124-0DBC-BD49-AC06-0C8319639B22}"/>
              </a:ext>
            </a:extLst>
          </p:cNvPr>
          <p:cNvPicPr>
            <a:picLocks noChangeAspect="1"/>
          </p:cNvPicPr>
          <p:nvPr/>
        </p:nvPicPr>
        <p:blipFill>
          <a:blip r:embed="rId3"/>
          <a:stretch>
            <a:fillRect/>
          </a:stretch>
        </p:blipFill>
        <p:spPr>
          <a:xfrm>
            <a:off x="4318789" y="1714684"/>
            <a:ext cx="3655208" cy="3655208"/>
          </a:xfrm>
          <a:prstGeom prst="rect">
            <a:avLst/>
          </a:prstGeom>
        </p:spPr>
      </p:pic>
      <p:cxnSp>
        <p:nvCxnSpPr>
          <p:cNvPr id="13" name="Straight Arrow Connector 12">
            <a:extLst>
              <a:ext uri="{FF2B5EF4-FFF2-40B4-BE49-F238E27FC236}">
                <a16:creationId xmlns:a16="http://schemas.microsoft.com/office/drawing/2014/main" id="{6A3AF0A0-221E-2645-9C27-6D95FE89F5D5}"/>
              </a:ext>
            </a:extLst>
          </p:cNvPr>
          <p:cNvCxnSpPr>
            <a:endCxn id="10" idx="3"/>
          </p:cNvCxnSpPr>
          <p:nvPr/>
        </p:nvCxnSpPr>
        <p:spPr>
          <a:xfrm flipH="1" flipV="1">
            <a:off x="3521332" y="1985704"/>
            <a:ext cx="1171678" cy="146194"/>
          </a:xfrm>
          <a:prstGeom prst="straightConnector1">
            <a:avLst/>
          </a:prstGeom>
          <a:ln w="28575">
            <a:solidFill>
              <a:srgbClr val="D6252F"/>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a:extLst>
              <a:ext uri="{FF2B5EF4-FFF2-40B4-BE49-F238E27FC236}">
                <a16:creationId xmlns:a16="http://schemas.microsoft.com/office/drawing/2014/main" id="{2D9D0B52-2985-9246-84B1-8E3C86A15C6C}"/>
              </a:ext>
            </a:extLst>
          </p:cNvPr>
          <p:cNvCxnSpPr/>
          <p:nvPr/>
        </p:nvCxnSpPr>
        <p:spPr>
          <a:xfrm flipH="1">
            <a:off x="2445710" y="2753459"/>
            <a:ext cx="2032400" cy="156296"/>
          </a:xfrm>
          <a:prstGeom prst="straightConnector1">
            <a:avLst/>
          </a:prstGeom>
          <a:ln w="28575">
            <a:solidFill>
              <a:srgbClr val="D6252F"/>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a:extLst>
              <a:ext uri="{FF2B5EF4-FFF2-40B4-BE49-F238E27FC236}">
                <a16:creationId xmlns:a16="http://schemas.microsoft.com/office/drawing/2014/main" id="{C9C8DC3B-4C63-3E46-BE42-5A55256CB8BD}"/>
              </a:ext>
            </a:extLst>
          </p:cNvPr>
          <p:cNvCxnSpPr>
            <a:endCxn id="8" idx="1"/>
          </p:cNvCxnSpPr>
          <p:nvPr/>
        </p:nvCxnSpPr>
        <p:spPr>
          <a:xfrm flipV="1">
            <a:off x="7746631" y="2065709"/>
            <a:ext cx="1188695" cy="163495"/>
          </a:xfrm>
          <a:prstGeom prst="straightConnector1">
            <a:avLst/>
          </a:prstGeom>
          <a:ln w="28575">
            <a:solidFill>
              <a:srgbClr val="D6252F"/>
            </a:solidFill>
            <a:tailEnd type="triangle"/>
          </a:ln>
        </p:spPr>
        <p:style>
          <a:lnRef idx="1">
            <a:schemeClr val="accent1"/>
          </a:lnRef>
          <a:fillRef idx="0">
            <a:schemeClr val="accent1"/>
          </a:fillRef>
          <a:effectRef idx="0">
            <a:schemeClr val="accent1"/>
          </a:effectRef>
          <a:fontRef idx="minor">
            <a:schemeClr val="tx1"/>
          </a:fontRef>
        </p:style>
      </p:cxnSp>
      <p:cxnSp>
        <p:nvCxnSpPr>
          <p:cNvPr id="30" name="Straight Arrow Connector 29">
            <a:extLst>
              <a:ext uri="{FF2B5EF4-FFF2-40B4-BE49-F238E27FC236}">
                <a16:creationId xmlns:a16="http://schemas.microsoft.com/office/drawing/2014/main" id="{C3A4861F-A22E-5746-BB87-7B4AD11B46B5}"/>
              </a:ext>
            </a:extLst>
          </p:cNvPr>
          <p:cNvCxnSpPr>
            <a:endCxn id="5" idx="1"/>
          </p:cNvCxnSpPr>
          <p:nvPr/>
        </p:nvCxnSpPr>
        <p:spPr>
          <a:xfrm>
            <a:off x="7819187" y="2838126"/>
            <a:ext cx="1487200" cy="265293"/>
          </a:xfrm>
          <a:prstGeom prst="straightConnector1">
            <a:avLst/>
          </a:prstGeom>
          <a:ln w="28575">
            <a:solidFill>
              <a:srgbClr val="D6252F"/>
            </a:solidFill>
            <a:tailEnd type="triangle"/>
          </a:ln>
        </p:spPr>
        <p:style>
          <a:lnRef idx="1">
            <a:schemeClr val="accent1"/>
          </a:lnRef>
          <a:fillRef idx="0">
            <a:schemeClr val="accent1"/>
          </a:fillRef>
          <a:effectRef idx="0">
            <a:schemeClr val="accent1"/>
          </a:effectRef>
          <a:fontRef idx="minor">
            <a:schemeClr val="tx1"/>
          </a:fontRef>
        </p:style>
      </p:cxnSp>
      <p:pic>
        <p:nvPicPr>
          <p:cNvPr id="33" name="Picture 32">
            <a:extLst>
              <a:ext uri="{FF2B5EF4-FFF2-40B4-BE49-F238E27FC236}">
                <a16:creationId xmlns:a16="http://schemas.microsoft.com/office/drawing/2014/main" id="{704A9296-2736-9540-9A36-F031ECEEB8E6}"/>
              </a:ext>
            </a:extLst>
          </p:cNvPr>
          <p:cNvPicPr>
            <a:picLocks noChangeAspect="1"/>
          </p:cNvPicPr>
          <p:nvPr/>
        </p:nvPicPr>
        <p:blipFill>
          <a:blip r:embed="rId4"/>
          <a:stretch>
            <a:fillRect/>
          </a:stretch>
        </p:blipFill>
        <p:spPr>
          <a:xfrm>
            <a:off x="232141" y="5636685"/>
            <a:ext cx="609462" cy="581759"/>
          </a:xfrm>
          <a:prstGeom prst="rect">
            <a:avLst/>
          </a:prstGeom>
        </p:spPr>
      </p:pic>
      <p:pic>
        <p:nvPicPr>
          <p:cNvPr id="35" name="Picture 34">
            <a:extLst>
              <a:ext uri="{FF2B5EF4-FFF2-40B4-BE49-F238E27FC236}">
                <a16:creationId xmlns:a16="http://schemas.microsoft.com/office/drawing/2014/main" id="{0231D8BF-AA45-0D44-BCFD-348681F34DD6}"/>
              </a:ext>
            </a:extLst>
          </p:cNvPr>
          <p:cNvPicPr>
            <a:picLocks noChangeAspect="1"/>
          </p:cNvPicPr>
          <p:nvPr/>
        </p:nvPicPr>
        <p:blipFill>
          <a:blip r:embed="rId5"/>
          <a:stretch>
            <a:fillRect/>
          </a:stretch>
        </p:blipFill>
        <p:spPr>
          <a:xfrm>
            <a:off x="1917573" y="5623432"/>
            <a:ext cx="1400697" cy="581759"/>
          </a:xfrm>
          <a:prstGeom prst="rect">
            <a:avLst/>
          </a:prstGeom>
        </p:spPr>
      </p:pic>
      <p:pic>
        <p:nvPicPr>
          <p:cNvPr id="38" name="Picture 37">
            <a:extLst>
              <a:ext uri="{FF2B5EF4-FFF2-40B4-BE49-F238E27FC236}">
                <a16:creationId xmlns:a16="http://schemas.microsoft.com/office/drawing/2014/main" id="{CD1DFE6F-88EC-C042-91C5-8849AB8FF391}"/>
              </a:ext>
            </a:extLst>
          </p:cNvPr>
          <p:cNvPicPr>
            <a:picLocks noChangeAspect="1"/>
          </p:cNvPicPr>
          <p:nvPr/>
        </p:nvPicPr>
        <p:blipFill>
          <a:blip r:embed="rId6"/>
          <a:stretch>
            <a:fillRect/>
          </a:stretch>
        </p:blipFill>
        <p:spPr>
          <a:xfrm>
            <a:off x="4470585" y="5623433"/>
            <a:ext cx="577229" cy="696491"/>
          </a:xfrm>
          <a:prstGeom prst="rect">
            <a:avLst/>
          </a:prstGeom>
        </p:spPr>
      </p:pic>
      <p:pic>
        <p:nvPicPr>
          <p:cNvPr id="42" name="Picture 41">
            <a:extLst>
              <a:ext uri="{FF2B5EF4-FFF2-40B4-BE49-F238E27FC236}">
                <a16:creationId xmlns:a16="http://schemas.microsoft.com/office/drawing/2014/main" id="{2A383A93-9AD2-6544-9DBC-02501CC8B332}"/>
              </a:ext>
            </a:extLst>
          </p:cNvPr>
          <p:cNvPicPr>
            <a:picLocks noChangeAspect="1"/>
          </p:cNvPicPr>
          <p:nvPr/>
        </p:nvPicPr>
        <p:blipFill>
          <a:blip r:embed="rId7"/>
          <a:stretch>
            <a:fillRect/>
          </a:stretch>
        </p:blipFill>
        <p:spPr>
          <a:xfrm>
            <a:off x="6644018" y="5623433"/>
            <a:ext cx="923352" cy="637485"/>
          </a:xfrm>
          <a:prstGeom prst="rect">
            <a:avLst/>
          </a:prstGeom>
        </p:spPr>
      </p:pic>
      <p:pic>
        <p:nvPicPr>
          <p:cNvPr id="45" name="Picture 44">
            <a:extLst>
              <a:ext uri="{FF2B5EF4-FFF2-40B4-BE49-F238E27FC236}">
                <a16:creationId xmlns:a16="http://schemas.microsoft.com/office/drawing/2014/main" id="{0DFC7E3B-90BF-B246-B779-A6397D7181D6}"/>
              </a:ext>
            </a:extLst>
          </p:cNvPr>
          <p:cNvPicPr>
            <a:picLocks noChangeAspect="1"/>
          </p:cNvPicPr>
          <p:nvPr/>
        </p:nvPicPr>
        <p:blipFill>
          <a:blip r:embed="rId8"/>
          <a:stretch>
            <a:fillRect/>
          </a:stretch>
        </p:blipFill>
        <p:spPr>
          <a:xfrm>
            <a:off x="8553973" y="5623433"/>
            <a:ext cx="1615828" cy="646331"/>
          </a:xfrm>
          <a:prstGeom prst="rect">
            <a:avLst/>
          </a:prstGeom>
        </p:spPr>
      </p:pic>
      <p:pic>
        <p:nvPicPr>
          <p:cNvPr id="52" name="Picture 51">
            <a:extLst>
              <a:ext uri="{FF2B5EF4-FFF2-40B4-BE49-F238E27FC236}">
                <a16:creationId xmlns:a16="http://schemas.microsoft.com/office/drawing/2014/main" id="{86C4B69D-91F9-5048-A7DE-CC9F51D384C3}"/>
              </a:ext>
            </a:extLst>
          </p:cNvPr>
          <p:cNvPicPr>
            <a:picLocks noChangeAspect="1"/>
          </p:cNvPicPr>
          <p:nvPr/>
        </p:nvPicPr>
        <p:blipFill>
          <a:blip r:embed="rId9"/>
          <a:stretch>
            <a:fillRect/>
          </a:stretch>
        </p:blipFill>
        <p:spPr>
          <a:xfrm>
            <a:off x="11252885" y="5635464"/>
            <a:ext cx="586076" cy="717930"/>
          </a:xfrm>
          <a:prstGeom prst="rect">
            <a:avLst/>
          </a:prstGeom>
        </p:spPr>
      </p:pic>
      <p:cxnSp>
        <p:nvCxnSpPr>
          <p:cNvPr id="4" name="Elbow Connector 3">
            <a:extLst>
              <a:ext uri="{FF2B5EF4-FFF2-40B4-BE49-F238E27FC236}">
                <a16:creationId xmlns:a16="http://schemas.microsoft.com/office/drawing/2014/main" id="{BC91BDAF-87F2-5145-9D26-F64EB9644F7C}"/>
              </a:ext>
            </a:extLst>
          </p:cNvPr>
          <p:cNvCxnSpPr>
            <a:cxnSpLocks/>
          </p:cNvCxnSpPr>
          <p:nvPr/>
        </p:nvCxnSpPr>
        <p:spPr>
          <a:xfrm rot="5400000">
            <a:off x="3066863" y="2682669"/>
            <a:ext cx="548472" cy="5608454"/>
          </a:xfrm>
          <a:prstGeom prst="bentConnector3">
            <a:avLst/>
          </a:prstGeom>
          <a:ln w="28575">
            <a:solidFill>
              <a:srgbClr val="D6252F"/>
            </a:solidFill>
            <a:tailEnd type="triangle"/>
          </a:ln>
        </p:spPr>
        <p:style>
          <a:lnRef idx="1">
            <a:schemeClr val="accent1"/>
          </a:lnRef>
          <a:fillRef idx="0">
            <a:schemeClr val="accent1"/>
          </a:fillRef>
          <a:effectRef idx="0">
            <a:schemeClr val="accent1"/>
          </a:effectRef>
          <a:fontRef idx="minor">
            <a:schemeClr val="tx1"/>
          </a:fontRef>
        </p:style>
      </p:cxnSp>
      <p:cxnSp>
        <p:nvCxnSpPr>
          <p:cNvPr id="9" name="Elbow Connector 8">
            <a:extLst>
              <a:ext uri="{FF2B5EF4-FFF2-40B4-BE49-F238E27FC236}">
                <a16:creationId xmlns:a16="http://schemas.microsoft.com/office/drawing/2014/main" id="{AE882113-7CB1-254C-91C0-D3ECB155F94B}"/>
              </a:ext>
            </a:extLst>
          </p:cNvPr>
          <p:cNvCxnSpPr>
            <a:cxnSpLocks/>
            <a:stCxn id="26" idx="2"/>
            <a:endCxn id="35" idx="0"/>
          </p:cNvCxnSpPr>
          <p:nvPr/>
        </p:nvCxnSpPr>
        <p:spPr>
          <a:xfrm rot="5400000">
            <a:off x="4255388" y="3732427"/>
            <a:ext cx="253540" cy="3528471"/>
          </a:xfrm>
          <a:prstGeom prst="bentConnector3">
            <a:avLst/>
          </a:prstGeom>
          <a:ln w="28575">
            <a:solidFill>
              <a:srgbClr val="D6252F"/>
            </a:solidFill>
            <a:tailEnd type="triangle"/>
          </a:ln>
        </p:spPr>
        <p:style>
          <a:lnRef idx="1">
            <a:schemeClr val="accent1"/>
          </a:lnRef>
          <a:fillRef idx="0">
            <a:schemeClr val="accent1"/>
          </a:fillRef>
          <a:effectRef idx="0">
            <a:schemeClr val="accent1"/>
          </a:effectRef>
          <a:fontRef idx="minor">
            <a:schemeClr val="tx1"/>
          </a:fontRef>
        </p:style>
      </p:cxnSp>
      <p:cxnSp>
        <p:nvCxnSpPr>
          <p:cNvPr id="16" name="Elbow Connector 15">
            <a:extLst>
              <a:ext uri="{FF2B5EF4-FFF2-40B4-BE49-F238E27FC236}">
                <a16:creationId xmlns:a16="http://schemas.microsoft.com/office/drawing/2014/main" id="{BECF45E9-0210-1B4B-BCB9-C2FA6A582D08}"/>
              </a:ext>
            </a:extLst>
          </p:cNvPr>
          <p:cNvCxnSpPr>
            <a:cxnSpLocks/>
            <a:stCxn id="26" idx="2"/>
            <a:endCxn id="38" idx="0"/>
          </p:cNvCxnSpPr>
          <p:nvPr/>
        </p:nvCxnSpPr>
        <p:spPr>
          <a:xfrm rot="5400000">
            <a:off x="5326027" y="4803066"/>
            <a:ext cx="253541" cy="1387193"/>
          </a:xfrm>
          <a:prstGeom prst="bentConnector3">
            <a:avLst/>
          </a:prstGeom>
          <a:ln w="28575">
            <a:solidFill>
              <a:srgbClr val="D6252F"/>
            </a:solidFill>
            <a:tailEnd type="triangle"/>
          </a:ln>
        </p:spPr>
        <p:style>
          <a:lnRef idx="1">
            <a:schemeClr val="accent1"/>
          </a:lnRef>
          <a:fillRef idx="0">
            <a:schemeClr val="accent1"/>
          </a:fillRef>
          <a:effectRef idx="0">
            <a:schemeClr val="accent1"/>
          </a:effectRef>
          <a:fontRef idx="minor">
            <a:schemeClr val="tx1"/>
          </a:fontRef>
        </p:style>
      </p:cxnSp>
      <p:cxnSp>
        <p:nvCxnSpPr>
          <p:cNvPr id="24" name="Elbow Connector 23">
            <a:extLst>
              <a:ext uri="{FF2B5EF4-FFF2-40B4-BE49-F238E27FC236}">
                <a16:creationId xmlns:a16="http://schemas.microsoft.com/office/drawing/2014/main" id="{99EBA667-72BA-5D4C-B6E5-B5A16D3D55F7}"/>
              </a:ext>
            </a:extLst>
          </p:cNvPr>
          <p:cNvCxnSpPr>
            <a:cxnSpLocks/>
            <a:stCxn id="26" idx="2"/>
            <a:endCxn id="42" idx="0"/>
          </p:cNvCxnSpPr>
          <p:nvPr/>
        </p:nvCxnSpPr>
        <p:spPr>
          <a:xfrm rot="16200000" flipH="1">
            <a:off x="6499273" y="5017011"/>
            <a:ext cx="253541" cy="959301"/>
          </a:xfrm>
          <a:prstGeom prst="bentConnector3">
            <a:avLst/>
          </a:prstGeom>
          <a:ln w="28575">
            <a:solidFill>
              <a:srgbClr val="D6252F"/>
            </a:solidFill>
            <a:tailEnd type="triangle"/>
          </a:ln>
        </p:spPr>
        <p:style>
          <a:lnRef idx="1">
            <a:schemeClr val="accent1"/>
          </a:lnRef>
          <a:fillRef idx="0">
            <a:schemeClr val="accent1"/>
          </a:fillRef>
          <a:effectRef idx="0">
            <a:schemeClr val="accent1"/>
          </a:effectRef>
          <a:fontRef idx="minor">
            <a:schemeClr val="tx1"/>
          </a:fontRef>
        </p:style>
      </p:cxnSp>
      <p:cxnSp>
        <p:nvCxnSpPr>
          <p:cNvPr id="31" name="Elbow Connector 30">
            <a:extLst>
              <a:ext uri="{FF2B5EF4-FFF2-40B4-BE49-F238E27FC236}">
                <a16:creationId xmlns:a16="http://schemas.microsoft.com/office/drawing/2014/main" id="{F7210FBD-D96A-D64C-A294-7F1DAB63D695}"/>
              </a:ext>
            </a:extLst>
          </p:cNvPr>
          <p:cNvCxnSpPr>
            <a:cxnSpLocks/>
            <a:stCxn id="26" idx="2"/>
            <a:endCxn id="45" idx="0"/>
          </p:cNvCxnSpPr>
          <p:nvPr/>
        </p:nvCxnSpPr>
        <p:spPr>
          <a:xfrm rot="16200000" flipH="1">
            <a:off x="7627370" y="3888915"/>
            <a:ext cx="253541" cy="3215494"/>
          </a:xfrm>
          <a:prstGeom prst="bentConnector3">
            <a:avLst/>
          </a:prstGeom>
          <a:ln w="28575">
            <a:solidFill>
              <a:srgbClr val="D6252F"/>
            </a:solidFill>
            <a:tailEnd type="triangle"/>
          </a:ln>
        </p:spPr>
        <p:style>
          <a:lnRef idx="1">
            <a:schemeClr val="accent1"/>
          </a:lnRef>
          <a:fillRef idx="0">
            <a:schemeClr val="accent1"/>
          </a:fillRef>
          <a:effectRef idx="0">
            <a:schemeClr val="accent1"/>
          </a:effectRef>
          <a:fontRef idx="minor">
            <a:schemeClr val="tx1"/>
          </a:fontRef>
        </p:style>
      </p:cxnSp>
      <p:cxnSp>
        <p:nvCxnSpPr>
          <p:cNvPr id="36" name="Elbow Connector 35">
            <a:extLst>
              <a:ext uri="{FF2B5EF4-FFF2-40B4-BE49-F238E27FC236}">
                <a16:creationId xmlns:a16="http://schemas.microsoft.com/office/drawing/2014/main" id="{84D7992E-FACF-9A4A-9463-F11457B963E7}"/>
              </a:ext>
            </a:extLst>
          </p:cNvPr>
          <p:cNvCxnSpPr>
            <a:cxnSpLocks/>
          </p:cNvCxnSpPr>
          <p:nvPr/>
        </p:nvCxnSpPr>
        <p:spPr>
          <a:xfrm rot="16200000" flipH="1">
            <a:off x="8571999" y="2785986"/>
            <a:ext cx="547251" cy="5400597"/>
          </a:xfrm>
          <a:prstGeom prst="bentConnector3">
            <a:avLst/>
          </a:prstGeom>
          <a:ln w="28575">
            <a:solidFill>
              <a:srgbClr val="D6252F"/>
            </a:solidFill>
            <a:tailEnd type="triangle"/>
          </a:ln>
        </p:spPr>
        <p:style>
          <a:lnRef idx="1">
            <a:schemeClr val="accent1"/>
          </a:lnRef>
          <a:fillRef idx="0">
            <a:schemeClr val="accent1"/>
          </a:fillRef>
          <a:effectRef idx="0">
            <a:schemeClr val="accent1"/>
          </a:effectRef>
          <a:fontRef idx="minor">
            <a:schemeClr val="tx1"/>
          </a:fontRef>
        </p:style>
      </p:cxnSp>
      <p:sp>
        <p:nvSpPr>
          <p:cNvPr id="32" name="Title 1">
            <a:extLst>
              <a:ext uri="{FF2B5EF4-FFF2-40B4-BE49-F238E27FC236}">
                <a16:creationId xmlns:a16="http://schemas.microsoft.com/office/drawing/2014/main" id="{4A9CBB2B-0666-1C40-B32B-FF0F3250FC51}"/>
              </a:ext>
            </a:extLst>
          </p:cNvPr>
          <p:cNvSpPr txBox="1">
            <a:spLocks/>
          </p:cNvSpPr>
          <p:nvPr/>
        </p:nvSpPr>
        <p:spPr>
          <a:xfrm>
            <a:off x="315685" y="18255"/>
            <a:ext cx="10250715"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D6252F"/>
                </a:solidFill>
                <a:latin typeface="+mj-lt"/>
                <a:ea typeface="+mj-ea"/>
                <a:cs typeface="+mj-cs"/>
              </a:defRPr>
            </a:lvl1pPr>
          </a:lstStyle>
          <a:p>
            <a:r>
              <a:rPr lang="en-US"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Biometrics </a:t>
            </a:r>
            <a:r>
              <a:rPr lang="en-US" b="1" dirty="0">
                <a:latin typeface="Lato" panose="020F0502020204030203" pitchFamily="34" charset="0"/>
                <a:ea typeface="Lato" panose="020F0502020204030203" pitchFamily="34" charset="0"/>
                <a:cs typeface="Lato" panose="020F0502020204030203" pitchFamily="34" charset="0"/>
              </a:rPr>
              <a:t>--&gt; the ‘Extended Self’</a:t>
            </a:r>
          </a:p>
        </p:txBody>
      </p:sp>
    </p:spTree>
    <p:extLst>
      <p:ext uri="{BB962C8B-B14F-4D97-AF65-F5344CB8AC3E}">
        <p14:creationId xmlns:p14="http://schemas.microsoft.com/office/powerpoint/2010/main" val="9722964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441AC21-DF1C-BC47-9614-7D68AFD4F462}"/>
              </a:ext>
            </a:extLst>
          </p:cNvPr>
          <p:cNvSpPr/>
          <p:nvPr/>
        </p:nvSpPr>
        <p:spPr>
          <a:xfrm>
            <a:off x="10887075" y="5915025"/>
            <a:ext cx="1200150" cy="94297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Title 1">
            <a:extLst>
              <a:ext uri="{FF2B5EF4-FFF2-40B4-BE49-F238E27FC236}">
                <a16:creationId xmlns:a16="http://schemas.microsoft.com/office/drawing/2014/main" id="{8FF681BC-D725-4246-9897-EC3710327D04}"/>
              </a:ext>
            </a:extLst>
          </p:cNvPr>
          <p:cNvSpPr txBox="1">
            <a:spLocks/>
          </p:cNvSpPr>
          <p:nvPr/>
        </p:nvSpPr>
        <p:spPr>
          <a:xfrm>
            <a:off x="315684" y="11058"/>
            <a:ext cx="1187631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D6252F"/>
                </a:solidFill>
                <a:latin typeface="+mj-lt"/>
                <a:ea typeface="+mj-ea"/>
                <a:cs typeface="+mj-cs"/>
              </a:defRPr>
            </a:lvl1pPr>
          </a:lstStyle>
          <a:p>
            <a:r>
              <a:rPr lang="en-US" sz="40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Biometrics</a:t>
            </a:r>
            <a:r>
              <a:rPr lang="en-US" sz="4000" b="1" dirty="0">
                <a:latin typeface="Lato" panose="020F0502020204030203" pitchFamily="34" charset="0"/>
                <a:ea typeface="Lato" panose="020F0502020204030203" pitchFamily="34" charset="0"/>
                <a:cs typeface="Lato" panose="020F0502020204030203" pitchFamily="34" charset="0"/>
              </a:rPr>
              <a:t> </a:t>
            </a:r>
            <a:r>
              <a:rPr lang="en-US" sz="4000" b="1" dirty="0">
                <a:solidFill>
                  <a:schemeClr val="tx1">
                    <a:lumMod val="50000"/>
                    <a:lumOff val="50000"/>
                  </a:schemeClr>
                </a:solidFill>
                <a:latin typeface="Lato" panose="020F0502020204030203" pitchFamily="34" charset="0"/>
                <a:ea typeface="Lato" panose="020F0502020204030203" pitchFamily="34" charset="0"/>
                <a:cs typeface="Lato" panose="020F0502020204030203" pitchFamily="34" charset="0"/>
              </a:rPr>
              <a:t>technologies</a:t>
            </a:r>
            <a:r>
              <a:rPr lang="en-US" sz="4000" b="1" dirty="0">
                <a:latin typeface="Lato" panose="020F0502020204030203" pitchFamily="34" charset="0"/>
                <a:ea typeface="Lato" panose="020F0502020204030203" pitchFamily="34" charset="0"/>
                <a:cs typeface="Lato" panose="020F0502020204030203" pitchFamily="34" charset="0"/>
              </a:rPr>
              <a:t> create + solve problems </a:t>
            </a:r>
          </a:p>
        </p:txBody>
      </p:sp>
      <p:graphicFrame>
        <p:nvGraphicFramePr>
          <p:cNvPr id="7" name="Table 6">
            <a:extLst>
              <a:ext uri="{FF2B5EF4-FFF2-40B4-BE49-F238E27FC236}">
                <a16:creationId xmlns:a16="http://schemas.microsoft.com/office/drawing/2014/main" id="{81A2DAB8-CE51-2747-9712-517401D95CC0}"/>
              </a:ext>
            </a:extLst>
          </p:cNvPr>
          <p:cNvGraphicFramePr>
            <a:graphicFrameLocks noGrp="1"/>
          </p:cNvGraphicFramePr>
          <p:nvPr/>
        </p:nvGraphicFramePr>
        <p:xfrm>
          <a:off x="315685" y="1057275"/>
          <a:ext cx="11560630" cy="5678805"/>
        </p:xfrm>
        <a:graphic>
          <a:graphicData uri="http://schemas.openxmlformats.org/drawingml/2006/table">
            <a:tbl>
              <a:tblPr firstRow="1" bandRow="1">
                <a:tableStyleId>{0505E3EF-67EA-436B-97B2-0124C06EBD24}</a:tableStyleId>
              </a:tblPr>
              <a:tblGrid>
                <a:gridCol w="1956028">
                  <a:extLst>
                    <a:ext uri="{9D8B030D-6E8A-4147-A177-3AD203B41FA5}">
                      <a16:colId xmlns:a16="http://schemas.microsoft.com/office/drawing/2014/main" val="3549932606"/>
                    </a:ext>
                  </a:extLst>
                </a:gridCol>
                <a:gridCol w="4757737">
                  <a:extLst>
                    <a:ext uri="{9D8B030D-6E8A-4147-A177-3AD203B41FA5}">
                      <a16:colId xmlns:a16="http://schemas.microsoft.com/office/drawing/2014/main" val="1918967214"/>
                    </a:ext>
                  </a:extLst>
                </a:gridCol>
                <a:gridCol w="4846865">
                  <a:extLst>
                    <a:ext uri="{9D8B030D-6E8A-4147-A177-3AD203B41FA5}">
                      <a16:colId xmlns:a16="http://schemas.microsoft.com/office/drawing/2014/main" val="1034974839"/>
                    </a:ext>
                  </a:extLst>
                </a:gridCol>
              </a:tblGrid>
              <a:tr h="5715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D6252F"/>
                          </a:solidFill>
                          <a:latin typeface="Lato" panose="020F0502020204030203" pitchFamily="34" charset="0"/>
                          <a:ea typeface="Lato" panose="020F0502020204030203" pitchFamily="34" charset="0"/>
                          <a:cs typeface="Lato" panose="020F0502020204030203" pitchFamily="34" charset="0"/>
                        </a:rPr>
                        <a:t>Give citizens a digital identity</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E.g. India’s Aadhaar system: face, iris, fingerprints</a:t>
                      </a:r>
                    </a:p>
                  </a:txBody>
                  <a:tcPr/>
                </a:tc>
                <a:tc>
                  <a:txBody>
                    <a:bodyPr/>
                    <a:lstStyle/>
                    <a:p>
                      <a:pPr marL="95250" indent="-85725">
                        <a:buFont typeface="Arial" panose="020B0604020202020204" pitchFamily="34" charset="0"/>
                        <a:buChar char="•"/>
                      </a:pPr>
                      <a:r>
                        <a:rPr lang="en-US" sz="1000" b="0" dirty="0">
                          <a:solidFill>
                            <a:schemeClr val="accent1">
                              <a:lumMod val="50000"/>
                            </a:schemeClr>
                          </a:solidFill>
                          <a:latin typeface="Lato" panose="020F0502020204030203" pitchFamily="34" charset="0"/>
                          <a:ea typeface="Lato" panose="020F0502020204030203" pitchFamily="34" charset="0"/>
                          <a:cs typeface="Lato" panose="020F0502020204030203" pitchFamily="34" charset="0"/>
                        </a:rPr>
                        <a:t>Solution in search of a problem</a:t>
                      </a: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humans have existed until now without a digital identity – give citizens an ‘analog’ ID to avoid the </a:t>
                      </a:r>
                      <a:r>
                        <a:rPr lang="en-US" sz="1000" b="0" dirty="0">
                          <a:solidFill>
                            <a:srgbClr val="D6252F"/>
                          </a:solidFill>
                          <a:latin typeface="Lato" panose="020F0502020204030203" pitchFamily="34" charset="0"/>
                          <a:ea typeface="Lato" panose="020F0502020204030203" pitchFamily="34" charset="0"/>
                          <a:cs typeface="Lato" panose="020F0502020204030203" pitchFamily="34" charset="0"/>
                        </a:rPr>
                        <a:t>increase of surveillance and privacy risks</a:t>
                      </a:r>
                    </a:p>
                  </a:txBody>
                  <a:tcPr/>
                </a:tc>
                <a:extLst>
                  <a:ext uri="{0D108BD9-81ED-4DB2-BD59-A6C34878D82A}">
                    <a16:rowId xmlns:a16="http://schemas.microsoft.com/office/drawing/2014/main" val="799673633"/>
                  </a:ext>
                </a:extLst>
              </a:tr>
              <a:tr h="5715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400" b="1" dirty="0">
                          <a:solidFill>
                            <a:srgbClr val="D6252F"/>
                          </a:solidFill>
                          <a:latin typeface="Lato" panose="020F0502020204030203" pitchFamily="34" charset="0"/>
                          <a:ea typeface="Lato" panose="020F0502020204030203" pitchFamily="34" charset="0"/>
                          <a:cs typeface="Lato" panose="020F0502020204030203" pitchFamily="34" charset="0"/>
                        </a:rPr>
                        <a:t>Verify your identity</a:t>
                      </a:r>
                    </a:p>
                  </a:txBody>
                  <a:tcPr/>
                </a:tc>
                <a:tc>
                  <a:txBody>
                    <a:bodyPr/>
                    <a:lstStyle/>
                    <a:p>
                      <a:pPr marL="228600" lvl="1" indent="-130175">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passports and visas use a facial biometric (photo), sometimes fingerprints</a:t>
                      </a:r>
                    </a:p>
                    <a:p>
                      <a:pPr marL="228600" lvl="1" indent="-130175">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driving licenses use a facial biometric (photo)</a:t>
                      </a:r>
                    </a:p>
                    <a:p>
                      <a:pPr marL="228600" lvl="1" indent="-130175">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EU identity cards to use facial biometric and 2 fingerprints by 2020 (proposal) </a:t>
                      </a:r>
                    </a:p>
                  </a:txBody>
                  <a:tcPr/>
                </a:tc>
                <a:tc>
                  <a:txBody>
                    <a:bodyPr/>
                    <a:lstStyle/>
                    <a:p>
                      <a:pPr marL="95250" indent="-85725">
                        <a:buFont typeface="Arial" panose="020B0604020202020204" pitchFamily="34" charset="0"/>
                        <a:buChar char="•"/>
                      </a:pPr>
                      <a:r>
                        <a:rPr lang="en-US" sz="1000" dirty="0">
                          <a:solidFill>
                            <a:schemeClr val="accent1">
                              <a:lumMod val="50000"/>
                            </a:schemeClr>
                          </a:solidFill>
                          <a:latin typeface="Lato" panose="020F0502020204030203" pitchFamily="34" charset="0"/>
                          <a:ea typeface="Lato" panose="020F0502020204030203" pitchFamily="34" charset="0"/>
                          <a:cs typeface="Lato" panose="020F0502020204030203" pitchFamily="34" charset="0"/>
                        </a:rPr>
                        <a:t>Mission creep</a:t>
                      </a:r>
                      <a:r>
                        <a:rPr lang="en-US" sz="1000" dirty="0">
                          <a:solidFill>
                            <a:srgbClr val="0070C0"/>
                          </a:solidFill>
                          <a:latin typeface="Lato" panose="020F0502020204030203" pitchFamily="34" charset="0"/>
                          <a:ea typeface="Lato" panose="020F0502020204030203" pitchFamily="34" charset="0"/>
                          <a:cs typeface="Lato" panose="020F0502020204030203" pitchFamily="34" charset="0"/>
                        </a:rPr>
                        <a:t>: </a:t>
                      </a: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We are relaxed about photos, but now we are seeing fingerprints (used to just be when getting arrested!) and face (to access our phone). What next: DNA? Iris scan? Everything? After all, we must be secure! </a:t>
                      </a:r>
                    </a:p>
                    <a:p>
                      <a:pPr marL="95250" indent="-85725">
                        <a:buFont typeface="Arial" panose="020B0604020202020204" pitchFamily="34" charset="0"/>
                        <a:buChar char="•"/>
                      </a:pPr>
                      <a:r>
                        <a:rPr lang="en-US" sz="1000" dirty="0">
                          <a:solidFill>
                            <a:srgbClr val="D6252F"/>
                          </a:solidFill>
                          <a:latin typeface="Lato" panose="020F0502020204030203" pitchFamily="34" charset="0"/>
                          <a:ea typeface="Lato" panose="020F0502020204030203" pitchFamily="34" charset="0"/>
                          <a:cs typeface="Lato" panose="020F0502020204030203" pitchFamily="34" charset="0"/>
                        </a:rPr>
                        <a:t>Increases risk of surveillance and destroys privacy</a:t>
                      </a:r>
                    </a:p>
                  </a:txBody>
                  <a:tcPr/>
                </a:tc>
                <a:extLst>
                  <a:ext uri="{0D108BD9-81ED-4DB2-BD59-A6C34878D82A}">
                    <a16:rowId xmlns:a16="http://schemas.microsoft.com/office/drawing/2014/main" val="1967894545"/>
                  </a:ext>
                </a:extLst>
              </a:tr>
              <a:tr h="685800">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D6252F"/>
                          </a:solidFill>
                          <a:latin typeface="Lato" panose="020F0502020204030203" pitchFamily="34" charset="0"/>
                          <a:ea typeface="Lato" panose="020F0502020204030203" pitchFamily="34" charset="0"/>
                          <a:cs typeface="Lato" panose="020F0502020204030203" pitchFamily="34" charset="0"/>
                        </a:rPr>
                        <a:t>Identify you in a crowd </a:t>
                      </a:r>
                    </a:p>
                  </a:txBody>
                  <a:tcPr/>
                </a:tc>
                <a:tc>
                  <a:txBody>
                    <a:bodyPr/>
                    <a:lstStyle/>
                    <a:p>
                      <a:pPr marL="225425" lvl="1" indent="-127000">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police use of facial recognition technology at football matches, in London, South Wales</a:t>
                      </a:r>
                    </a:p>
                    <a:p>
                      <a:pPr marL="225425" lvl="1" indent="-127000">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police use of DNA to determine suspects in an investigation or connections to suspects</a:t>
                      </a:r>
                    </a:p>
                  </a:txBody>
                  <a:tcPr/>
                </a:tc>
                <a:tc>
                  <a:txBody>
                    <a:bodyPr/>
                    <a:lstStyle/>
                    <a:p>
                      <a:pPr marL="95250" indent="-85725">
                        <a:buFont typeface="Arial" panose="020B0604020202020204" pitchFamily="34" charset="0"/>
                        <a:buChar char="•"/>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FRT is highly inaccurate for people of colour and women.  But even if we solve inaccuracy, this </a:t>
                      </a:r>
                      <a:r>
                        <a:rPr lang="en-US" sz="1000" dirty="0">
                          <a:solidFill>
                            <a:srgbClr val="FF0000"/>
                          </a:solidFill>
                          <a:latin typeface="Lato" panose="020F0502020204030203" pitchFamily="34" charset="0"/>
                          <a:ea typeface="Lato" panose="020F0502020204030203" pitchFamily="34" charset="0"/>
                          <a:cs typeface="Lato" panose="020F0502020204030203" pitchFamily="34" charset="0"/>
                        </a:rPr>
                        <a:t>increases risk of surveillance and destroys privacy</a:t>
                      </a:r>
                    </a:p>
                    <a:p>
                      <a:pPr marL="95250" indent="-85725">
                        <a:buFont typeface="Arial" panose="020B0604020202020204" pitchFamily="34" charset="0"/>
                        <a:buChar char="•"/>
                      </a:pPr>
                      <a:r>
                        <a:rPr lang="en-US" sz="1000" dirty="0">
                          <a:solidFill>
                            <a:srgbClr val="FF0000"/>
                          </a:solidFill>
                          <a:latin typeface="Lato" panose="020F0502020204030203" pitchFamily="34" charset="0"/>
                          <a:ea typeface="Lato" panose="020F0502020204030203" pitchFamily="34" charset="0"/>
                          <a:cs typeface="Lato" panose="020F0502020204030203" pitchFamily="34" charset="0"/>
                        </a:rPr>
                        <a:t>Chilling effect on civil liberties (e.g. freedom of expression, right to assemble)</a:t>
                      </a:r>
                    </a:p>
                  </a:txBody>
                  <a:tcPr/>
                </a:tc>
                <a:extLst>
                  <a:ext uri="{0D108BD9-81ED-4DB2-BD59-A6C34878D82A}">
                    <a16:rowId xmlns:a16="http://schemas.microsoft.com/office/drawing/2014/main" val="3963853742"/>
                  </a:ext>
                </a:extLst>
              </a:tr>
              <a:tr h="699135">
                <a:tc>
                  <a:txBody>
                    <a:bodyPr/>
                    <a:lstStyle/>
                    <a:p>
                      <a:pPr algn="ctr"/>
                      <a:r>
                        <a:rPr lang="en-US" sz="1400" b="1" dirty="0">
                          <a:solidFill>
                            <a:srgbClr val="D6252F"/>
                          </a:solidFill>
                          <a:latin typeface="Lato" panose="020F0502020204030203" pitchFamily="34" charset="0"/>
                          <a:ea typeface="Lato" panose="020F0502020204030203" pitchFamily="34" charset="0"/>
                          <a:cs typeface="Lato" panose="020F0502020204030203" pitchFamily="34" charset="0"/>
                        </a:rPr>
                        <a:t>Access something protected </a:t>
                      </a:r>
                    </a:p>
                  </a:txBody>
                  <a:tcPr/>
                </a:tc>
                <a:tc>
                  <a:txBody>
                    <a:bodyPr/>
                    <a:lstStyle/>
                    <a:p>
                      <a:pPr marL="273050" lvl="1" indent="-174625">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physical premise: home, workplace (photo, iris scan, fingerprint)</a:t>
                      </a:r>
                    </a:p>
                    <a:p>
                      <a:pPr marL="273050" lvl="1" indent="-174625">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device: unlock smartphone with face, fingerprint, veinprint (1 billion x more accurate than a fingerprint) </a:t>
                      </a:r>
                    </a:p>
                    <a:p>
                      <a:pPr marL="273050" lvl="1" indent="-174625">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bank account (RBS now using fingerprint)</a:t>
                      </a:r>
                    </a:p>
                  </a:txBody>
                  <a:tcPr/>
                </a:tc>
                <a:tc>
                  <a:txBody>
                    <a:bodyPr/>
                    <a:lstStyle/>
                    <a:p>
                      <a:pPr marL="133350" indent="-123825">
                        <a:buFont typeface="Arial" panose="020B0604020202020204" pitchFamily="34" charset="0"/>
                        <a:buChar char="•"/>
                      </a:pPr>
                      <a:r>
                        <a:rPr lang="en-US" sz="1000" dirty="0">
                          <a:solidFill>
                            <a:srgbClr val="FF0000"/>
                          </a:solidFill>
                          <a:latin typeface="Lato" panose="020F0502020204030203" pitchFamily="34" charset="0"/>
                          <a:ea typeface="Lato" panose="020F0502020204030203" pitchFamily="34" charset="0"/>
                          <a:cs typeface="Lato" panose="020F0502020204030203" pitchFamily="34" charset="0"/>
                        </a:rPr>
                        <a:t>Security risk: </a:t>
                      </a: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Depends on how the biometric is stored: is it like on an iPhone (hashed, stored locally?) or would it be kept raw and/or on a server or in the cloud? Who else has access to this data?</a:t>
                      </a:r>
                    </a:p>
                  </a:txBody>
                  <a:tcPr/>
                </a:tc>
                <a:extLst>
                  <a:ext uri="{0D108BD9-81ED-4DB2-BD59-A6C34878D82A}">
                    <a16:rowId xmlns:a16="http://schemas.microsoft.com/office/drawing/2014/main" val="3198727682"/>
                  </a:ext>
                </a:extLst>
              </a:tr>
              <a:tr h="369570">
                <a:tc>
                  <a:txBody>
                    <a:bodyPr/>
                    <a:lstStyle/>
                    <a:p>
                      <a:pPr algn="ctr"/>
                      <a:r>
                        <a:rPr lang="en-US" sz="1400" b="1" dirty="0">
                          <a:solidFill>
                            <a:srgbClr val="D6252F"/>
                          </a:solidFill>
                          <a:latin typeface="Lato" panose="020F0502020204030203" pitchFamily="34" charset="0"/>
                          <a:ea typeface="Lato" panose="020F0502020204030203" pitchFamily="34" charset="0"/>
                          <a:cs typeface="Lato" panose="020F0502020204030203" pitchFamily="34" charset="0"/>
                        </a:rPr>
                        <a:t>Pay for things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face (China), fingerprint (RBS)</a:t>
                      </a:r>
                    </a:p>
                  </a:txBody>
                  <a:tcPr/>
                </a:tc>
                <a:tc>
                  <a:txBody>
                    <a:bodyPr/>
                    <a:lstStyle/>
                    <a:p>
                      <a:pPr marL="133350" indent="-123825">
                        <a:buFont typeface="Arial" panose="020B0604020202020204" pitchFamily="34" charset="0"/>
                        <a:buChar char="•"/>
                      </a:pPr>
                      <a:r>
                        <a:rPr lang="en-US" sz="1000" dirty="0">
                          <a:solidFill>
                            <a:srgbClr val="FF0000"/>
                          </a:solidFill>
                          <a:latin typeface="Lato" panose="020F0502020204030203" pitchFamily="34" charset="0"/>
                          <a:ea typeface="Lato" panose="020F0502020204030203" pitchFamily="34" charset="0"/>
                          <a:cs typeface="Lato" panose="020F0502020204030203" pitchFamily="34" charset="0"/>
                        </a:rPr>
                        <a:t>Security risk: </a:t>
                      </a: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Depends on how the biometric is stored: is it like on an iPhone (hashed, stored locally?) or would it be kept raw and/or on a server or in the cloud? Who has access to this data?</a:t>
                      </a:r>
                    </a:p>
                  </a:txBody>
                  <a:tcPr/>
                </a:tc>
                <a:extLst>
                  <a:ext uri="{0D108BD9-81ED-4DB2-BD59-A6C34878D82A}">
                    <a16:rowId xmlns:a16="http://schemas.microsoft.com/office/drawing/2014/main" val="3002083186"/>
                  </a:ext>
                </a:extLst>
              </a:tr>
              <a:tr h="38766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b="1" dirty="0">
                          <a:solidFill>
                            <a:srgbClr val="D6252F"/>
                          </a:solidFill>
                          <a:latin typeface="Lato" panose="020F0502020204030203" pitchFamily="34" charset="0"/>
                          <a:ea typeface="Lato" panose="020F0502020204030203" pitchFamily="34" charset="0"/>
                          <a:cs typeface="Lato" panose="020F0502020204030203" pitchFamily="34" charset="0"/>
                        </a:rPr>
                        <a:t>Airports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Facial recognition technology for check-in is already in use at Atlanta and Dulles, coming to 20 US airports)</a:t>
                      </a:r>
                    </a:p>
                  </a:txBody>
                  <a:tcPr/>
                </a:tc>
                <a:tc>
                  <a:txBody>
                    <a:bodyPr/>
                    <a:lstStyle/>
                    <a:p>
                      <a:pPr marL="133350" indent="-123825">
                        <a:buFont typeface="Arial" panose="020B0604020202020204" pitchFamily="34" charset="0"/>
                        <a:buChar char="•"/>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Mission creep: airports (govts and private companies) now storing biometric databases of citizens and non-citizens alike.</a:t>
                      </a:r>
                      <a:r>
                        <a:rPr lang="en-US" sz="1000" dirty="0">
                          <a:solidFill>
                            <a:srgbClr val="D6252F"/>
                          </a:solidFill>
                          <a:latin typeface="Lato" panose="020F0502020204030203" pitchFamily="34" charset="0"/>
                          <a:ea typeface="Lato" panose="020F0502020204030203" pitchFamily="34" charset="0"/>
                          <a:cs typeface="Lato" panose="020F0502020204030203" pitchFamily="34" charset="0"/>
                        </a:rPr>
                        <a:t> In the US, 4</a:t>
                      </a:r>
                      <a:r>
                        <a:rPr lang="en-US" sz="1000" baseline="30000" dirty="0">
                          <a:solidFill>
                            <a:srgbClr val="D6252F"/>
                          </a:solidFill>
                          <a:latin typeface="Lato" panose="020F0502020204030203" pitchFamily="34" charset="0"/>
                          <a:ea typeface="Lato" panose="020F0502020204030203" pitchFamily="34" charset="0"/>
                          <a:cs typeface="Lato" panose="020F0502020204030203" pitchFamily="34" charset="0"/>
                        </a:rPr>
                        <a:t>th</a:t>
                      </a:r>
                      <a:r>
                        <a:rPr lang="en-US" sz="1000" dirty="0">
                          <a:solidFill>
                            <a:srgbClr val="D6252F"/>
                          </a:solidFill>
                          <a:latin typeface="Lato" panose="020F0502020204030203" pitchFamily="34" charset="0"/>
                          <a:ea typeface="Lato" panose="020F0502020204030203" pitchFamily="34" charset="0"/>
                          <a:cs typeface="Lato" panose="020F0502020204030203" pitchFamily="34" charset="0"/>
                        </a:rPr>
                        <a:t> Amendment infringement? In Europe, human rights infringement? Not regulated</a:t>
                      </a:r>
                    </a:p>
                  </a:txBody>
                  <a:tcPr/>
                </a:tc>
                <a:extLst>
                  <a:ext uri="{0D108BD9-81ED-4DB2-BD59-A6C34878D82A}">
                    <a16:rowId xmlns:a16="http://schemas.microsoft.com/office/drawing/2014/main" val="976968164"/>
                  </a:ext>
                </a:extLst>
              </a:tr>
              <a:tr h="420053">
                <a:tc>
                  <a:txBody>
                    <a:bodyPr/>
                    <a:lstStyle/>
                    <a:p>
                      <a:pPr algn="ctr"/>
                      <a:r>
                        <a:rPr lang="en-US" sz="1400" b="1" dirty="0">
                          <a:solidFill>
                            <a:srgbClr val="D6252F"/>
                          </a:solidFill>
                          <a:latin typeface="Lato" panose="020F0502020204030203" pitchFamily="34" charset="0"/>
                          <a:ea typeface="Lato" panose="020F0502020204030203" pitchFamily="34" charset="0"/>
                          <a:cs typeface="Lato" panose="020F0502020204030203" pitchFamily="34" charset="0"/>
                        </a:rPr>
                        <a:t>Schools</a:t>
                      </a:r>
                    </a:p>
                  </a:txBody>
                  <a:tcPr/>
                </a:tc>
                <a:tc>
                  <a:txBody>
                    <a:bodyPr/>
                    <a:lstStyle/>
                    <a:p>
                      <a:pPr marL="228600" lvl="1" indent="-130175">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UK: Use fingerprint to register, pay for lunch, borrow books from the library</a:t>
                      </a:r>
                    </a:p>
                    <a:p>
                      <a:pPr marL="228600" lvl="1" indent="-130175">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US: Use facial recognition/emotion detection to prevent school shootings???</a:t>
                      </a:r>
                    </a:p>
                  </a:txBody>
                  <a:tcPr/>
                </a:tc>
                <a:tc>
                  <a:txBody>
                    <a:bodyPr/>
                    <a:lstStyle/>
                    <a:p>
                      <a:pPr marL="141288" indent="-141288">
                        <a:buFont typeface="Arial" panose="020B0604020202020204" pitchFamily="34" charset="0"/>
                        <a:buChar char="•"/>
                      </a:pPr>
                      <a:r>
                        <a:rPr lang="en-US" sz="1000" dirty="0">
                          <a:solidFill>
                            <a:schemeClr val="accent1">
                              <a:lumMod val="50000"/>
                            </a:schemeClr>
                          </a:solidFill>
                          <a:latin typeface="Lato" panose="020F0502020204030203" pitchFamily="34" charset="0"/>
                          <a:ea typeface="Lato" panose="020F0502020204030203" pitchFamily="34" charset="0"/>
                          <a:cs typeface="Lato" panose="020F0502020204030203" pitchFamily="34" charset="0"/>
                        </a:rPr>
                        <a:t>Mission creep aka where does it stop? </a:t>
                      </a:r>
                      <a:r>
                        <a:rPr lang="en-US" sz="1000" dirty="0">
                          <a:solidFill>
                            <a:srgbClr val="D6252F"/>
                          </a:solidFill>
                          <a:latin typeface="Lato" panose="020F0502020204030203" pitchFamily="34" charset="0"/>
                          <a:ea typeface="Lato" panose="020F0502020204030203" pitchFamily="34" charset="0"/>
                          <a:cs typeface="Lato" panose="020F0502020204030203" pitchFamily="34" charset="0"/>
                        </a:rPr>
                        <a:t>Civil liberties/human rights violation </a:t>
                      </a:r>
                      <a:r>
                        <a:rPr lang="en-US" sz="1000" dirty="0">
                          <a:latin typeface="Lato" panose="020F0502020204030203" pitchFamily="34" charset="0"/>
                          <a:ea typeface="Lato" panose="020F0502020204030203" pitchFamily="34" charset="0"/>
                          <a:cs typeface="Lato" panose="020F0502020204030203" pitchFamily="34" charset="0"/>
                        </a:rPr>
                        <a:t>as</a:t>
                      </a:r>
                      <a:r>
                        <a:rPr lang="en-US" sz="1000" dirty="0">
                          <a:solidFill>
                            <a:srgbClr val="0070C0"/>
                          </a:solidFill>
                          <a:latin typeface="Lato" panose="020F0502020204030203" pitchFamily="34" charset="0"/>
                          <a:ea typeface="Lato" panose="020F0502020204030203" pitchFamily="34" charset="0"/>
                          <a:cs typeface="Lato" panose="020F0502020204030203" pitchFamily="34" charset="0"/>
                        </a:rPr>
                        <a:t> </a:t>
                      </a: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consent of child and parent not required in Scotland and Northern Ireland but is required in England and Wales; </a:t>
                      </a:r>
                      <a:r>
                        <a:rPr lang="en-US" sz="1000" dirty="0">
                          <a:solidFill>
                            <a:srgbClr val="D6252F"/>
                          </a:solidFill>
                          <a:latin typeface="Lato" panose="020F0502020204030203" pitchFamily="34" charset="0"/>
                          <a:ea typeface="Lato" panose="020F0502020204030203" pitchFamily="34" charset="0"/>
                          <a:cs typeface="Lato" panose="020F0502020204030203" pitchFamily="34" charset="0"/>
                        </a:rPr>
                        <a:t>does not solve issue of kids bringing weapons to school; stressful for children to be monitored</a:t>
                      </a:r>
                    </a:p>
                  </a:txBody>
                  <a:tcPr/>
                </a:tc>
                <a:extLst>
                  <a:ext uri="{0D108BD9-81ED-4DB2-BD59-A6C34878D82A}">
                    <a16:rowId xmlns:a16="http://schemas.microsoft.com/office/drawing/2014/main" val="4236774645"/>
                  </a:ext>
                </a:extLst>
              </a:tr>
              <a:tr h="413385">
                <a:tc>
                  <a:txBody>
                    <a:bodyPr/>
                    <a:lstStyle/>
                    <a:p>
                      <a:pPr algn="ctr"/>
                      <a:r>
                        <a:rPr lang="en-US" sz="1400" b="1" dirty="0">
                          <a:solidFill>
                            <a:srgbClr val="D6252F"/>
                          </a:solidFill>
                          <a:latin typeface="Lato" panose="020F0502020204030203" pitchFamily="34" charset="0"/>
                          <a:ea typeface="Lato" panose="020F0502020204030203" pitchFamily="34" charset="0"/>
                          <a:cs typeface="Lato" panose="020F0502020204030203" pitchFamily="34" charset="0"/>
                        </a:rPr>
                        <a:t>Workplace</a:t>
                      </a:r>
                    </a:p>
                  </a:txBody>
                  <a:tcPr/>
                </a:tc>
                <a:tc>
                  <a:txBody>
                    <a:bodyPr/>
                    <a:lstStyle/>
                    <a:p>
                      <a:pPr marL="228600" lvl="1" indent="-130175">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Wearables to encourage heath and fitness outcomes</a:t>
                      </a:r>
                    </a:p>
                    <a:p>
                      <a:pPr marL="228600" lvl="1" indent="-130175">
                        <a:buFont typeface="Arial" panose="020B0604020202020204" pitchFamily="34" charset="0"/>
                        <a:buChar cha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Emotion detection technology to flag fatigue, drunkenness, distraction, anger</a:t>
                      </a:r>
                    </a:p>
                  </a:txBody>
                  <a:tcPr/>
                </a:tc>
                <a:tc>
                  <a:txBody>
                    <a:bodyPr/>
                    <a:lstStyle/>
                    <a:p>
                      <a:pPr marL="171450" indent="-171450">
                        <a:buFont typeface="Arial" panose="020B0604020202020204" pitchFamily="34" charset="0"/>
                        <a:buChar char="•"/>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Employees ‘health and emotions could be used against them</a:t>
                      </a:r>
                    </a:p>
                    <a:p>
                      <a:pPr marL="171450" indent="-171450">
                        <a:buFont typeface="Arial" panose="020B0604020202020204" pitchFamily="34" charset="0"/>
                        <a:buChar char="•"/>
                      </a:pPr>
                      <a:r>
                        <a:rPr lang="en-US" sz="1000" dirty="0">
                          <a:solidFill>
                            <a:srgbClr val="D6252F"/>
                          </a:solidFill>
                          <a:latin typeface="Lato" panose="020F0502020204030203" pitchFamily="34" charset="0"/>
                          <a:ea typeface="Lato" panose="020F0502020204030203" pitchFamily="34" charset="0"/>
                          <a:cs typeface="Lato" panose="020F0502020204030203" pitchFamily="34" charset="0"/>
                        </a:rPr>
                        <a:t>Risk of privacy, civil liberties and human rights violations</a:t>
                      </a:r>
                    </a:p>
                  </a:txBody>
                  <a:tcPr/>
                </a:tc>
                <a:extLst>
                  <a:ext uri="{0D108BD9-81ED-4DB2-BD59-A6C34878D82A}">
                    <a16:rowId xmlns:a16="http://schemas.microsoft.com/office/drawing/2014/main" val="128338490"/>
                  </a:ext>
                </a:extLst>
              </a:tr>
              <a:tr h="327660">
                <a:tc>
                  <a:txBody>
                    <a:bodyPr/>
                    <a:lstStyle/>
                    <a:p>
                      <a:pPr algn="ctr"/>
                      <a:r>
                        <a:rPr lang="en-US" sz="1400" b="1" dirty="0">
                          <a:solidFill>
                            <a:srgbClr val="D6252F"/>
                          </a:solidFill>
                          <a:latin typeface="Lato" panose="020F0502020204030203" pitchFamily="34" charset="0"/>
                          <a:ea typeface="Lato" panose="020F0502020204030203" pitchFamily="34" charset="0"/>
                          <a:cs typeface="Lato" panose="020F0502020204030203" pitchFamily="34" charset="0"/>
                        </a:rPr>
                        <a:t>Prisons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Face, iris, fingerprints used to track who is visiting prisoners in a UK prison</a:t>
                      </a:r>
                    </a:p>
                  </a:txBody>
                  <a:tcPr/>
                </a:tc>
                <a:tc>
                  <a:txBody>
                    <a:bodyPr/>
                    <a:lstStyle/>
                    <a:p>
                      <a:pPr marL="141288" indent="-141288">
                        <a:buFont typeface="Arial" panose="020B0604020202020204" pitchFamily="34" charset="0"/>
                        <a:buChar char="•"/>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Collects data of </a:t>
                      </a:r>
                      <a:r>
                        <a:rPr lang="en-US" sz="1000" dirty="0">
                          <a:solidFill>
                            <a:srgbClr val="D6252F"/>
                          </a:solidFill>
                          <a:latin typeface="Lato" panose="020F0502020204030203" pitchFamily="34" charset="0"/>
                          <a:ea typeface="Lato" panose="020F0502020204030203" pitchFamily="34" charset="0"/>
                          <a:cs typeface="Lato" panose="020F0502020204030203" pitchFamily="34" charset="0"/>
                        </a:rPr>
                        <a:t>innocent</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people (visitors</a:t>
                      </a:r>
                      <a:r>
                        <a:rPr lang="en-US" sz="1000" dirty="0">
                          <a:latin typeface="Lato" panose="020F0502020204030203" pitchFamily="34" charset="0"/>
                          <a:ea typeface="Lato" panose="020F0502020204030203" pitchFamily="34" charset="0"/>
                          <a:cs typeface="Lato" panose="020F0502020204030203" pitchFamily="34" charset="0"/>
                        </a:rPr>
                        <a:t>), </a:t>
                      </a:r>
                      <a:r>
                        <a:rPr lang="en-US" sz="1000" dirty="0">
                          <a:solidFill>
                            <a:srgbClr val="D6252F"/>
                          </a:solidFill>
                          <a:latin typeface="Lato" panose="020F0502020204030203" pitchFamily="34" charset="0"/>
                          <a:ea typeface="Lato" panose="020F0502020204030203" pitchFamily="34" charset="0"/>
                          <a:cs typeface="Lato" panose="020F0502020204030203" pitchFamily="34" charset="0"/>
                        </a:rPr>
                        <a:t>human rights violation</a:t>
                      </a: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 could deter them from visiting prisoners (</a:t>
                      </a:r>
                      <a:r>
                        <a:rPr lang="en-US" sz="1000" dirty="0">
                          <a:solidFill>
                            <a:srgbClr val="D6252F"/>
                          </a:solidFill>
                          <a:latin typeface="Lato" panose="020F0502020204030203" pitchFamily="34" charset="0"/>
                          <a:ea typeface="Lato" panose="020F0502020204030203" pitchFamily="34" charset="0"/>
                          <a:cs typeface="Lato" panose="020F0502020204030203" pitchFamily="34" charset="0"/>
                        </a:rPr>
                        <a:t>human rights violation</a:t>
                      </a: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a:t>
                      </a:r>
                    </a:p>
                  </a:txBody>
                  <a:tcPr/>
                </a:tc>
                <a:extLst>
                  <a:ext uri="{0D108BD9-81ED-4DB2-BD59-A6C34878D82A}">
                    <a16:rowId xmlns:a16="http://schemas.microsoft.com/office/drawing/2014/main" val="508079487"/>
                  </a:ext>
                </a:extLst>
              </a:tr>
              <a:tr h="314325">
                <a:tc>
                  <a:txBody>
                    <a:bodyPr/>
                    <a:lstStyle/>
                    <a:p>
                      <a:pPr algn="ctr"/>
                      <a:r>
                        <a:rPr lang="en-US" sz="1400" b="1" dirty="0">
                          <a:solidFill>
                            <a:srgbClr val="D6252F"/>
                          </a:solidFill>
                          <a:latin typeface="Lato" panose="020F0502020204030203" pitchFamily="34" charset="0"/>
                          <a:ea typeface="Lato" panose="020F0502020204030203" pitchFamily="34" charset="0"/>
                          <a:cs typeface="Lato" panose="020F0502020204030203" pitchFamily="34" charset="0"/>
                        </a:rPr>
                        <a:t>Refugees</a:t>
                      </a:r>
                    </a:p>
                  </a:txBody>
                  <a:tcPr/>
                </a:tc>
                <a:tc>
                  <a: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000" b="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Refugee camps: Accenture’s 2020ID scheme: face, iris, fingerprints</a:t>
                      </a:r>
                    </a:p>
                  </a:txBody>
                  <a:tcPr/>
                </a:tc>
                <a:tc>
                  <a:txBody>
                    <a:bodyPr/>
                    <a:lstStyle/>
                    <a:p>
                      <a:pPr marL="141288" indent="-141288">
                        <a:buFont typeface="Arial" panose="020B0604020202020204" pitchFamily="34" charset="0"/>
                        <a:buChar char="•"/>
                      </a:pPr>
                      <a:r>
                        <a:rPr lang="en-US" sz="1000" dirty="0">
                          <a:solidFill>
                            <a:schemeClr val="tx1">
                              <a:lumMod val="75000"/>
                              <a:lumOff val="25000"/>
                            </a:schemeClr>
                          </a:solidFill>
                          <a:latin typeface="Lato" panose="020F0502020204030203" pitchFamily="34" charset="0"/>
                          <a:ea typeface="Lato" panose="020F0502020204030203" pitchFamily="34" charset="0"/>
                          <a:cs typeface="Lato" panose="020F0502020204030203" pitchFamily="34" charset="0"/>
                        </a:rPr>
                        <a:t>Replace lost ID documents, track aid, reduce fraud/corruption = human rights violation, these people have little power to refuse! </a:t>
                      </a:r>
                    </a:p>
                  </a:txBody>
                  <a:tcPr/>
                </a:tc>
                <a:extLst>
                  <a:ext uri="{0D108BD9-81ED-4DB2-BD59-A6C34878D82A}">
                    <a16:rowId xmlns:a16="http://schemas.microsoft.com/office/drawing/2014/main" val="2878418193"/>
                  </a:ext>
                </a:extLst>
              </a:tr>
            </a:tbl>
          </a:graphicData>
        </a:graphic>
      </p:graphicFrame>
      <p:sp>
        <p:nvSpPr>
          <p:cNvPr id="8" name="Oval 7">
            <a:extLst>
              <a:ext uri="{FF2B5EF4-FFF2-40B4-BE49-F238E27FC236}">
                <a16:creationId xmlns:a16="http://schemas.microsoft.com/office/drawing/2014/main" id="{62A83FD8-3DEC-AF41-B9E5-57993A4E23F9}"/>
              </a:ext>
            </a:extLst>
          </p:cNvPr>
          <p:cNvSpPr/>
          <p:nvPr/>
        </p:nvSpPr>
        <p:spPr>
          <a:xfrm>
            <a:off x="379140" y="4176310"/>
            <a:ext cx="1792559" cy="2638060"/>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D6252F"/>
              </a:solidFill>
            </a:endParaRPr>
          </a:p>
        </p:txBody>
      </p:sp>
      <p:sp>
        <p:nvSpPr>
          <p:cNvPr id="9" name="TextBox 8">
            <a:extLst>
              <a:ext uri="{FF2B5EF4-FFF2-40B4-BE49-F238E27FC236}">
                <a16:creationId xmlns:a16="http://schemas.microsoft.com/office/drawing/2014/main" id="{ED9AC4EF-2550-F241-BDFE-594C764391F0}"/>
              </a:ext>
            </a:extLst>
          </p:cNvPr>
          <p:cNvSpPr txBox="1"/>
          <p:nvPr/>
        </p:nvSpPr>
        <p:spPr>
          <a:xfrm rot="16200000">
            <a:off x="-807093" y="5289841"/>
            <a:ext cx="1999458" cy="369332"/>
          </a:xfrm>
          <a:prstGeom prst="rect">
            <a:avLst/>
          </a:prstGeom>
          <a:noFill/>
        </p:spPr>
        <p:txBody>
          <a:bodyPr wrap="none" rtlCol="0">
            <a:spAutoFit/>
          </a:bodyPr>
          <a:lstStyle/>
          <a:p>
            <a:r>
              <a:rPr lang="en-US" dirty="0">
                <a:solidFill>
                  <a:srgbClr val="D6252F"/>
                </a:solidFill>
              </a:rPr>
              <a:t>CAPTIVE AUDIENCE</a:t>
            </a:r>
          </a:p>
        </p:txBody>
      </p:sp>
    </p:spTree>
    <p:extLst>
      <p:ext uri="{BB962C8B-B14F-4D97-AF65-F5344CB8AC3E}">
        <p14:creationId xmlns:p14="http://schemas.microsoft.com/office/powerpoint/2010/main" val="282843657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262EBF52-A61E-5DAE-39B5-4B815FE96BC8}"/>
              </a:ext>
            </a:extLst>
          </p:cNvPr>
          <p:cNvSpPr/>
          <p:nvPr/>
        </p:nvSpPr>
        <p:spPr>
          <a:xfrm>
            <a:off x="586154" y="3499216"/>
            <a:ext cx="5744308" cy="1090247"/>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7FFD753C-A2AF-1958-BF2F-0496CF73DEA5}"/>
              </a:ext>
            </a:extLst>
          </p:cNvPr>
          <p:cNvSpPr/>
          <p:nvPr/>
        </p:nvSpPr>
        <p:spPr>
          <a:xfrm>
            <a:off x="586154" y="2508738"/>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CEB05CEE-78F4-D8E9-4B11-5332BAF5E454}"/>
              </a:ext>
            </a:extLst>
          </p:cNvPr>
          <p:cNvSpPr/>
          <p:nvPr/>
        </p:nvSpPr>
        <p:spPr>
          <a:xfrm>
            <a:off x="586154" y="1418492"/>
            <a:ext cx="8651631" cy="109024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 name="Title 1">
            <a:extLst>
              <a:ext uri="{FF2B5EF4-FFF2-40B4-BE49-F238E27FC236}">
                <a16:creationId xmlns:a16="http://schemas.microsoft.com/office/drawing/2014/main" id="{D0A7D071-06A7-29E1-116D-94904C6C3CA3}"/>
              </a:ext>
            </a:extLst>
          </p:cNvPr>
          <p:cNvSpPr>
            <a:spLocks noGrp="1"/>
          </p:cNvSpPr>
          <p:nvPr>
            <p:ph type="title"/>
          </p:nvPr>
        </p:nvSpPr>
        <p:spPr>
          <a:xfrm>
            <a:off x="831850" y="1709738"/>
            <a:ext cx="8218365" cy="2852737"/>
          </a:xfrm>
        </p:spPr>
        <p:txBody>
          <a:bodyPr>
            <a:normAutofit/>
          </a:bodyPr>
          <a:lstStyle/>
          <a:p>
            <a:pPr>
              <a:lnSpc>
                <a:spcPct val="130000"/>
              </a:lnSpc>
            </a:pPr>
            <a:r>
              <a:rPr lang="en-GB" dirty="0">
                <a:solidFill>
                  <a:schemeClr val="bg1"/>
                </a:solidFill>
              </a:rPr>
              <a:t>semiconductors</a:t>
            </a:r>
            <a:br>
              <a:rPr lang="en-GB" dirty="0">
                <a:solidFill>
                  <a:schemeClr val="bg1"/>
                </a:solidFill>
              </a:rPr>
            </a:br>
            <a:r>
              <a:rPr lang="en-GB" b="1" dirty="0">
                <a:solidFill>
                  <a:schemeClr val="bg1"/>
                </a:solidFill>
              </a:rPr>
              <a:t>(chips)</a:t>
            </a:r>
          </a:p>
        </p:txBody>
      </p:sp>
    </p:spTree>
    <p:extLst>
      <p:ext uri="{BB962C8B-B14F-4D97-AF65-F5344CB8AC3E}">
        <p14:creationId xmlns:p14="http://schemas.microsoft.com/office/powerpoint/2010/main" val="390878615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6D2400B-E18C-D0DC-BB7D-E07E6455F386}"/>
              </a:ext>
            </a:extLst>
          </p:cNvPr>
          <p:cNvPicPr>
            <a:picLocks noChangeAspect="1"/>
          </p:cNvPicPr>
          <p:nvPr/>
        </p:nvPicPr>
        <p:blipFill>
          <a:blip r:embed="rId3"/>
          <a:srcRect/>
          <a:stretch/>
        </p:blipFill>
        <p:spPr>
          <a:xfrm>
            <a:off x="-3380" y="1"/>
            <a:ext cx="12195379" cy="6858000"/>
          </a:xfrm>
          <a:prstGeom prst="rect">
            <a:avLst/>
          </a:prstGeom>
        </p:spPr>
      </p:pic>
      <p:sp>
        <p:nvSpPr>
          <p:cNvPr id="4" name="TextBox 3">
            <a:extLst>
              <a:ext uri="{FF2B5EF4-FFF2-40B4-BE49-F238E27FC236}">
                <a16:creationId xmlns:a16="http://schemas.microsoft.com/office/drawing/2014/main" id="{5184D404-5C31-1C4D-410A-4491CE6040DD}"/>
              </a:ext>
            </a:extLst>
          </p:cNvPr>
          <p:cNvSpPr txBox="1"/>
          <p:nvPr/>
        </p:nvSpPr>
        <p:spPr>
          <a:xfrm>
            <a:off x="6428509" y="450597"/>
            <a:ext cx="3120736" cy="903389"/>
          </a:xfrm>
          <a:prstGeom prst="rect">
            <a:avLst/>
          </a:prstGeom>
          <a:noFill/>
        </p:spPr>
        <p:txBody>
          <a:bodyPr wrap="square" rtlCol="0">
            <a:spAutoFit/>
          </a:bodyPr>
          <a:lstStyle/>
          <a:p>
            <a:pPr algn="l">
              <a:lnSpc>
                <a:spcPct val="130000"/>
              </a:lnSpc>
            </a:pPr>
            <a:r>
              <a:rPr lang="en-GB" sz="1400" b="1" i="1" dirty="0">
                <a:solidFill>
                  <a:srgbClr val="C00000"/>
                </a:solidFill>
              </a:rPr>
              <a:t>South Korea </a:t>
            </a:r>
            <a:r>
              <a:rPr lang="en-GB" sz="1400" i="1" dirty="0">
                <a:solidFill>
                  <a:srgbClr val="C00000"/>
                </a:solidFill>
              </a:rPr>
              <a:t>produces </a:t>
            </a:r>
            <a:br>
              <a:rPr lang="en-GB" sz="1400" i="1" dirty="0">
                <a:solidFill>
                  <a:srgbClr val="C00000"/>
                </a:solidFill>
              </a:rPr>
            </a:br>
            <a:r>
              <a:rPr lang="en-GB" sz="1400" i="1" dirty="0">
                <a:solidFill>
                  <a:srgbClr val="C00000"/>
                </a:solidFill>
              </a:rPr>
              <a:t>44% of all memory chips </a:t>
            </a:r>
            <a:br>
              <a:rPr lang="en-GB" sz="1400" i="1" dirty="0">
                <a:solidFill>
                  <a:srgbClr val="C00000"/>
                </a:solidFill>
              </a:rPr>
            </a:br>
            <a:r>
              <a:rPr lang="en-GB" sz="1400" i="1" dirty="0">
                <a:solidFill>
                  <a:srgbClr val="C00000"/>
                </a:solidFill>
              </a:rPr>
              <a:t>8% of all processor chips</a:t>
            </a:r>
          </a:p>
        </p:txBody>
      </p:sp>
      <p:sp>
        <p:nvSpPr>
          <p:cNvPr id="5" name="TextBox 4">
            <a:extLst>
              <a:ext uri="{FF2B5EF4-FFF2-40B4-BE49-F238E27FC236}">
                <a16:creationId xmlns:a16="http://schemas.microsoft.com/office/drawing/2014/main" id="{297DA499-4271-9CEB-376A-FBAEDE54F9C8}"/>
              </a:ext>
            </a:extLst>
          </p:cNvPr>
          <p:cNvSpPr txBox="1"/>
          <p:nvPr/>
        </p:nvSpPr>
        <p:spPr>
          <a:xfrm>
            <a:off x="8276359" y="1889402"/>
            <a:ext cx="3120736" cy="343235"/>
          </a:xfrm>
          <a:prstGeom prst="rect">
            <a:avLst/>
          </a:prstGeom>
          <a:noFill/>
        </p:spPr>
        <p:txBody>
          <a:bodyPr wrap="square" rtlCol="0">
            <a:spAutoFit/>
          </a:bodyPr>
          <a:lstStyle/>
          <a:p>
            <a:pPr algn="l">
              <a:lnSpc>
                <a:spcPct val="130000"/>
              </a:lnSpc>
            </a:pPr>
            <a:r>
              <a:rPr lang="en-GB" sz="1400" b="1" i="1" dirty="0">
                <a:solidFill>
                  <a:srgbClr val="C00000"/>
                </a:solidFill>
              </a:rPr>
              <a:t>Japan </a:t>
            </a:r>
            <a:r>
              <a:rPr lang="en-GB" sz="1400" i="1" dirty="0">
                <a:solidFill>
                  <a:srgbClr val="C00000"/>
                </a:solidFill>
              </a:rPr>
              <a:t>produces 11% of all chips</a:t>
            </a:r>
          </a:p>
        </p:txBody>
      </p:sp>
      <p:sp>
        <p:nvSpPr>
          <p:cNvPr id="6" name="TextBox 5">
            <a:extLst>
              <a:ext uri="{FF2B5EF4-FFF2-40B4-BE49-F238E27FC236}">
                <a16:creationId xmlns:a16="http://schemas.microsoft.com/office/drawing/2014/main" id="{25B558B1-E0AB-0EFA-A96A-B842040404EB}"/>
              </a:ext>
            </a:extLst>
          </p:cNvPr>
          <p:cNvSpPr txBox="1"/>
          <p:nvPr/>
        </p:nvSpPr>
        <p:spPr>
          <a:xfrm>
            <a:off x="6743698" y="3073173"/>
            <a:ext cx="3598718" cy="903389"/>
          </a:xfrm>
          <a:prstGeom prst="rect">
            <a:avLst/>
          </a:prstGeom>
          <a:noFill/>
        </p:spPr>
        <p:txBody>
          <a:bodyPr wrap="square" rtlCol="0">
            <a:spAutoFit/>
          </a:bodyPr>
          <a:lstStyle/>
          <a:p>
            <a:pPr algn="l">
              <a:lnSpc>
                <a:spcPct val="130000"/>
              </a:lnSpc>
            </a:pPr>
            <a:r>
              <a:rPr lang="en-GB" sz="1400" b="1" i="1" dirty="0">
                <a:solidFill>
                  <a:srgbClr val="C00000"/>
                </a:solidFill>
              </a:rPr>
              <a:t>Taiwan </a:t>
            </a:r>
            <a:r>
              <a:rPr lang="en-GB" sz="1400" i="1" dirty="0">
                <a:solidFill>
                  <a:srgbClr val="C00000"/>
                </a:solidFill>
              </a:rPr>
              <a:t>produces</a:t>
            </a:r>
            <a:br>
              <a:rPr lang="en-GB" sz="1400" i="1" dirty="0">
                <a:solidFill>
                  <a:srgbClr val="C00000"/>
                </a:solidFill>
              </a:rPr>
            </a:br>
            <a:r>
              <a:rPr lang="en-GB" sz="1400" i="1" dirty="0">
                <a:solidFill>
                  <a:srgbClr val="C00000"/>
                </a:solidFill>
              </a:rPr>
              <a:t>41% of all processor chips and</a:t>
            </a:r>
          </a:p>
          <a:p>
            <a:pPr algn="l">
              <a:lnSpc>
                <a:spcPct val="130000"/>
              </a:lnSpc>
            </a:pPr>
            <a:r>
              <a:rPr lang="en-GB" sz="1400" i="1" dirty="0">
                <a:solidFill>
                  <a:srgbClr val="C00000"/>
                </a:solidFill>
              </a:rPr>
              <a:t>more than 90% of the most advanced chips</a:t>
            </a:r>
          </a:p>
        </p:txBody>
      </p:sp>
      <p:sp>
        <p:nvSpPr>
          <p:cNvPr id="7" name="TextBox 6">
            <a:extLst>
              <a:ext uri="{FF2B5EF4-FFF2-40B4-BE49-F238E27FC236}">
                <a16:creationId xmlns:a16="http://schemas.microsoft.com/office/drawing/2014/main" id="{1310EC2D-42CF-2DCC-2DA0-6AA11ED2299D}"/>
              </a:ext>
            </a:extLst>
          </p:cNvPr>
          <p:cNvSpPr txBox="1"/>
          <p:nvPr/>
        </p:nvSpPr>
        <p:spPr>
          <a:xfrm>
            <a:off x="1579416" y="4865918"/>
            <a:ext cx="2280807" cy="623312"/>
          </a:xfrm>
          <a:prstGeom prst="rect">
            <a:avLst/>
          </a:prstGeom>
          <a:noFill/>
        </p:spPr>
        <p:txBody>
          <a:bodyPr wrap="square" rtlCol="0">
            <a:spAutoFit/>
          </a:bodyPr>
          <a:lstStyle/>
          <a:p>
            <a:pPr algn="r">
              <a:lnSpc>
                <a:spcPct val="130000"/>
              </a:lnSpc>
            </a:pPr>
            <a:r>
              <a:rPr lang="en-GB" sz="1400" b="1" i="1" dirty="0">
                <a:solidFill>
                  <a:srgbClr val="C00000"/>
                </a:solidFill>
              </a:rPr>
              <a:t>Singapore </a:t>
            </a:r>
            <a:r>
              <a:rPr lang="en-GB" sz="1400" i="1" dirty="0">
                <a:solidFill>
                  <a:srgbClr val="C00000"/>
                </a:solidFill>
              </a:rPr>
              <a:t>produces around 5% of all chips</a:t>
            </a:r>
          </a:p>
        </p:txBody>
      </p:sp>
      <p:sp>
        <p:nvSpPr>
          <p:cNvPr id="8" name="TextBox 7">
            <a:extLst>
              <a:ext uri="{FF2B5EF4-FFF2-40B4-BE49-F238E27FC236}">
                <a16:creationId xmlns:a16="http://schemas.microsoft.com/office/drawing/2014/main" id="{1A89E614-9BC2-22CD-520B-ED20E413D84D}"/>
              </a:ext>
            </a:extLst>
          </p:cNvPr>
          <p:cNvSpPr txBox="1"/>
          <p:nvPr/>
        </p:nvSpPr>
        <p:spPr>
          <a:xfrm>
            <a:off x="1652197" y="463501"/>
            <a:ext cx="3120736" cy="903389"/>
          </a:xfrm>
          <a:prstGeom prst="rect">
            <a:avLst/>
          </a:prstGeom>
          <a:noFill/>
        </p:spPr>
        <p:txBody>
          <a:bodyPr wrap="square" rtlCol="0">
            <a:spAutoFit/>
          </a:bodyPr>
          <a:lstStyle/>
          <a:p>
            <a:pPr algn="r">
              <a:lnSpc>
                <a:spcPct val="130000"/>
              </a:lnSpc>
            </a:pPr>
            <a:r>
              <a:rPr lang="en-GB" sz="1400" b="1" i="1" dirty="0">
                <a:solidFill>
                  <a:srgbClr val="C00000"/>
                </a:solidFill>
              </a:rPr>
              <a:t>China </a:t>
            </a:r>
            <a:r>
              <a:rPr lang="en-GB" sz="1400" i="1" dirty="0">
                <a:solidFill>
                  <a:srgbClr val="C00000"/>
                </a:solidFill>
              </a:rPr>
              <a:t>produces 15% of all chips. These are mostly low-tech, but the industry is growing rapidly</a:t>
            </a:r>
          </a:p>
        </p:txBody>
      </p:sp>
      <p:sp>
        <p:nvSpPr>
          <p:cNvPr id="9" name="Oval 8">
            <a:extLst>
              <a:ext uri="{FF2B5EF4-FFF2-40B4-BE49-F238E27FC236}">
                <a16:creationId xmlns:a16="http://schemas.microsoft.com/office/drawing/2014/main" id="{8FB2D3BB-E30F-E6E9-255E-417045214569}"/>
              </a:ext>
            </a:extLst>
          </p:cNvPr>
          <p:cNvSpPr/>
          <p:nvPr/>
        </p:nvSpPr>
        <p:spPr>
          <a:xfrm flipV="1">
            <a:off x="6504710" y="1984666"/>
            <a:ext cx="187035" cy="1870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Oval 9">
            <a:extLst>
              <a:ext uri="{FF2B5EF4-FFF2-40B4-BE49-F238E27FC236}">
                <a16:creationId xmlns:a16="http://schemas.microsoft.com/office/drawing/2014/main" id="{496FCC55-8CD2-5B42-C5B0-BE95D0671116}"/>
              </a:ext>
            </a:extLst>
          </p:cNvPr>
          <p:cNvSpPr/>
          <p:nvPr/>
        </p:nvSpPr>
        <p:spPr>
          <a:xfrm flipV="1">
            <a:off x="7460674" y="2005448"/>
            <a:ext cx="187035" cy="1870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1" name="Oval 10">
            <a:extLst>
              <a:ext uri="{FF2B5EF4-FFF2-40B4-BE49-F238E27FC236}">
                <a16:creationId xmlns:a16="http://schemas.microsoft.com/office/drawing/2014/main" id="{AE8465D6-3BC9-A9F6-AD93-A28B88D0629F}"/>
              </a:ext>
            </a:extLst>
          </p:cNvPr>
          <p:cNvSpPr/>
          <p:nvPr/>
        </p:nvSpPr>
        <p:spPr>
          <a:xfrm flipV="1">
            <a:off x="5195456" y="5008420"/>
            <a:ext cx="187035" cy="1870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2" name="Oval 11">
            <a:extLst>
              <a:ext uri="{FF2B5EF4-FFF2-40B4-BE49-F238E27FC236}">
                <a16:creationId xmlns:a16="http://schemas.microsoft.com/office/drawing/2014/main" id="{98089280-3DAF-02D2-FB30-19D779FFAD56}"/>
              </a:ext>
            </a:extLst>
          </p:cNvPr>
          <p:cNvSpPr/>
          <p:nvPr/>
        </p:nvSpPr>
        <p:spPr>
          <a:xfrm flipV="1">
            <a:off x="4447310" y="1984666"/>
            <a:ext cx="187035" cy="1870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3" name="Oval 12">
            <a:extLst>
              <a:ext uri="{FF2B5EF4-FFF2-40B4-BE49-F238E27FC236}">
                <a16:creationId xmlns:a16="http://schemas.microsoft.com/office/drawing/2014/main" id="{3B387081-C4B1-824E-5E25-8E9FBF37148D}"/>
              </a:ext>
            </a:extLst>
          </p:cNvPr>
          <p:cNvSpPr/>
          <p:nvPr/>
        </p:nvSpPr>
        <p:spPr>
          <a:xfrm flipV="1">
            <a:off x="4530437" y="5174675"/>
            <a:ext cx="187035" cy="1870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4" name="Oval 13">
            <a:extLst>
              <a:ext uri="{FF2B5EF4-FFF2-40B4-BE49-F238E27FC236}">
                <a16:creationId xmlns:a16="http://schemas.microsoft.com/office/drawing/2014/main" id="{E739AD3D-9316-968C-6466-236FD492B0A6}"/>
              </a:ext>
            </a:extLst>
          </p:cNvPr>
          <p:cNvSpPr/>
          <p:nvPr/>
        </p:nvSpPr>
        <p:spPr>
          <a:xfrm flipV="1">
            <a:off x="5891646" y="3179621"/>
            <a:ext cx="187035" cy="187035"/>
          </a:xfrm>
          <a:prstGeom prst="ellipse">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5" name="TextBox 14">
            <a:extLst>
              <a:ext uri="{FF2B5EF4-FFF2-40B4-BE49-F238E27FC236}">
                <a16:creationId xmlns:a16="http://schemas.microsoft.com/office/drawing/2014/main" id="{BC6E788E-8CB9-8C28-9EF6-96548DCB8B87}"/>
              </a:ext>
            </a:extLst>
          </p:cNvPr>
          <p:cNvSpPr txBox="1"/>
          <p:nvPr/>
        </p:nvSpPr>
        <p:spPr>
          <a:xfrm>
            <a:off x="6063095" y="4896947"/>
            <a:ext cx="1070263" cy="343235"/>
          </a:xfrm>
          <a:prstGeom prst="rect">
            <a:avLst/>
          </a:prstGeom>
          <a:noFill/>
        </p:spPr>
        <p:txBody>
          <a:bodyPr wrap="square" rtlCol="0">
            <a:spAutoFit/>
          </a:bodyPr>
          <a:lstStyle/>
          <a:p>
            <a:pPr algn="l">
              <a:lnSpc>
                <a:spcPct val="130000"/>
              </a:lnSpc>
            </a:pPr>
            <a:r>
              <a:rPr lang="en-GB" sz="1400" b="1" i="1" dirty="0">
                <a:solidFill>
                  <a:srgbClr val="C00000"/>
                </a:solidFill>
              </a:rPr>
              <a:t>Malaysia</a:t>
            </a:r>
            <a:endParaRPr lang="en-GB" sz="1400" i="1" dirty="0">
              <a:solidFill>
                <a:srgbClr val="C00000"/>
              </a:solidFill>
            </a:endParaRPr>
          </a:p>
        </p:txBody>
      </p:sp>
      <p:cxnSp>
        <p:nvCxnSpPr>
          <p:cNvPr id="19" name="Straight Connector 18">
            <a:extLst>
              <a:ext uri="{FF2B5EF4-FFF2-40B4-BE49-F238E27FC236}">
                <a16:creationId xmlns:a16="http://schemas.microsoft.com/office/drawing/2014/main" id="{28AB1094-7B7A-E54D-3CE6-0D5F7B54122C}"/>
              </a:ext>
            </a:extLst>
          </p:cNvPr>
          <p:cNvCxnSpPr>
            <a:cxnSpLocks/>
          </p:cNvCxnSpPr>
          <p:nvPr/>
        </p:nvCxnSpPr>
        <p:spPr>
          <a:xfrm>
            <a:off x="7554191" y="2078183"/>
            <a:ext cx="73775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505AD5D3-4955-EC70-39C2-869D0FD904F2}"/>
              </a:ext>
            </a:extLst>
          </p:cNvPr>
          <p:cNvCxnSpPr>
            <a:cxnSpLocks/>
          </p:cNvCxnSpPr>
          <p:nvPr/>
        </p:nvCxnSpPr>
        <p:spPr>
          <a:xfrm flipV="1">
            <a:off x="6598227" y="1392382"/>
            <a:ext cx="0" cy="70658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80D30A3-3012-580E-646E-10E6964CD951}"/>
              </a:ext>
            </a:extLst>
          </p:cNvPr>
          <p:cNvCxnSpPr>
            <a:cxnSpLocks/>
          </p:cNvCxnSpPr>
          <p:nvPr/>
        </p:nvCxnSpPr>
        <p:spPr>
          <a:xfrm flipV="1">
            <a:off x="4540827" y="1392382"/>
            <a:ext cx="0" cy="706582"/>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2E7B12A1-C36C-93C8-A910-26205B44F9A6}"/>
              </a:ext>
            </a:extLst>
          </p:cNvPr>
          <p:cNvCxnSpPr>
            <a:cxnSpLocks/>
          </p:cNvCxnSpPr>
          <p:nvPr/>
        </p:nvCxnSpPr>
        <p:spPr>
          <a:xfrm>
            <a:off x="5309755" y="5091547"/>
            <a:ext cx="73775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7" name="Straight Connector 26">
            <a:extLst>
              <a:ext uri="{FF2B5EF4-FFF2-40B4-BE49-F238E27FC236}">
                <a16:creationId xmlns:a16="http://schemas.microsoft.com/office/drawing/2014/main" id="{0A0AAE4C-23D1-3075-6BBD-721C494FA5CC}"/>
              </a:ext>
            </a:extLst>
          </p:cNvPr>
          <p:cNvCxnSpPr>
            <a:cxnSpLocks/>
          </p:cNvCxnSpPr>
          <p:nvPr/>
        </p:nvCxnSpPr>
        <p:spPr>
          <a:xfrm>
            <a:off x="5974772" y="3273138"/>
            <a:ext cx="73775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A641984D-224D-0E95-9412-350DFB790F96}"/>
              </a:ext>
            </a:extLst>
          </p:cNvPr>
          <p:cNvCxnSpPr>
            <a:cxnSpLocks/>
          </p:cNvCxnSpPr>
          <p:nvPr/>
        </p:nvCxnSpPr>
        <p:spPr>
          <a:xfrm>
            <a:off x="3865418" y="5257802"/>
            <a:ext cx="737754"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2460270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8EC751E8-93B9-E372-D903-1A954D3D21A6}"/>
              </a:ext>
            </a:extLst>
          </p:cNvPr>
          <p:cNvPicPr>
            <a:picLocks noChangeAspect="1"/>
          </p:cNvPicPr>
          <p:nvPr/>
        </p:nvPicPr>
        <p:blipFill>
          <a:blip r:embed="rId3"/>
          <a:stretch>
            <a:fillRect/>
          </a:stretch>
        </p:blipFill>
        <p:spPr>
          <a:xfrm>
            <a:off x="0" y="0"/>
            <a:ext cx="12192000" cy="6836282"/>
          </a:xfrm>
          <a:prstGeom prst="rect">
            <a:avLst/>
          </a:prstGeom>
        </p:spPr>
      </p:pic>
    </p:spTree>
    <p:extLst>
      <p:ext uri="{BB962C8B-B14F-4D97-AF65-F5344CB8AC3E}">
        <p14:creationId xmlns:p14="http://schemas.microsoft.com/office/powerpoint/2010/main" val="34929817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2B12CDD-DAAE-5545-A3D5-F47DC68D93E4}"/>
              </a:ext>
            </a:extLst>
          </p:cNvPr>
          <p:cNvSpPr txBox="1"/>
          <p:nvPr/>
        </p:nvSpPr>
        <p:spPr>
          <a:xfrm>
            <a:off x="1248025" y="2254044"/>
            <a:ext cx="4819136" cy="3416320"/>
          </a:xfrm>
          <a:prstGeom prst="rect">
            <a:avLst/>
          </a:prstGeom>
          <a:noFill/>
        </p:spPr>
        <p:txBody>
          <a:bodyPr wrap="square" rtlCol="0">
            <a:spAutoFit/>
          </a:bodyPr>
          <a:lstStyle/>
          <a:p>
            <a:r>
              <a:rPr lang="en-GB" sz="2400" b="0" i="0" u="none" strike="noStrike" dirty="0">
                <a:solidFill>
                  <a:srgbClr val="1F1F1F"/>
                </a:solidFill>
                <a:effectLst/>
              </a:rPr>
              <a:t>World War II was decided by </a:t>
            </a:r>
            <a:r>
              <a:rPr lang="en-GB" sz="2400" b="0" i="0" u="none" strike="noStrike" dirty="0">
                <a:solidFill>
                  <a:srgbClr val="C00000"/>
                </a:solidFill>
                <a:effectLst/>
              </a:rPr>
              <a:t>steel</a:t>
            </a:r>
            <a:r>
              <a:rPr lang="en-GB" sz="2400" b="0" i="0" u="none" strike="noStrike" dirty="0">
                <a:solidFill>
                  <a:srgbClr val="1F1F1F"/>
                </a:solidFill>
                <a:effectLst/>
              </a:rPr>
              <a:t> and </a:t>
            </a:r>
            <a:r>
              <a:rPr lang="en-GB" sz="2400" b="0" i="0" u="none" strike="noStrike" dirty="0" err="1">
                <a:solidFill>
                  <a:srgbClr val="C00000"/>
                </a:solidFill>
                <a:effectLst/>
              </a:rPr>
              <a:t>aluminum</a:t>
            </a:r>
            <a:r>
              <a:rPr lang="en-GB" sz="2400" b="0" i="0" u="none" strike="noStrike" dirty="0">
                <a:solidFill>
                  <a:srgbClr val="1F1F1F"/>
                </a:solidFill>
                <a:effectLst/>
              </a:rPr>
              <a:t>, and followed shortly thereafter by the Cold War, which was defined by </a:t>
            </a:r>
            <a:r>
              <a:rPr lang="en-GB" sz="2400" b="0" i="0" u="none" strike="noStrike" dirty="0">
                <a:solidFill>
                  <a:srgbClr val="C00000"/>
                </a:solidFill>
                <a:effectLst/>
              </a:rPr>
              <a:t>atomic weapons</a:t>
            </a:r>
            <a:r>
              <a:rPr lang="en-GB" sz="2400" b="0" i="0" u="none" strike="noStrike" dirty="0">
                <a:solidFill>
                  <a:srgbClr val="1F1F1F"/>
                </a:solidFill>
                <a:effectLst/>
              </a:rPr>
              <a:t>. </a:t>
            </a:r>
          </a:p>
          <a:p>
            <a:endParaRPr lang="en-GB" sz="2400" dirty="0">
              <a:solidFill>
                <a:srgbClr val="1F1F1F"/>
              </a:solidFill>
            </a:endParaRPr>
          </a:p>
          <a:p>
            <a:r>
              <a:rPr lang="en-GB" sz="2400" dirty="0">
                <a:solidFill>
                  <a:srgbClr val="1F1F1F"/>
                </a:solidFill>
              </a:rPr>
              <a:t>T</a:t>
            </a:r>
            <a:r>
              <a:rPr lang="en-GB" sz="2400" b="0" i="0" u="none" strike="noStrike" dirty="0">
                <a:solidFill>
                  <a:srgbClr val="1F1F1F"/>
                </a:solidFill>
                <a:effectLst/>
              </a:rPr>
              <a:t>he next era, including the rivalry between the U.S. and China, is all about </a:t>
            </a:r>
            <a:r>
              <a:rPr lang="en-GB" sz="2400" b="0" i="0" u="none" strike="noStrike" dirty="0">
                <a:solidFill>
                  <a:srgbClr val="C00000"/>
                </a:solidFill>
                <a:effectLst/>
              </a:rPr>
              <a:t>computing power</a:t>
            </a:r>
            <a:r>
              <a:rPr lang="en-GB" sz="2400" b="0" i="0" u="none" strike="noStrike" dirty="0">
                <a:solidFill>
                  <a:srgbClr val="1F1F1F"/>
                </a:solidFill>
                <a:effectLst/>
              </a:rPr>
              <a:t>.</a:t>
            </a:r>
          </a:p>
        </p:txBody>
      </p:sp>
      <p:pic>
        <p:nvPicPr>
          <p:cNvPr id="8" name="Picture 7" descr="A picture containing person, building, outdoor, suit&#10;&#10;Description automatically generated">
            <a:extLst>
              <a:ext uri="{FF2B5EF4-FFF2-40B4-BE49-F238E27FC236}">
                <a16:creationId xmlns:a16="http://schemas.microsoft.com/office/drawing/2014/main" id="{3EFCB909-D3AC-8143-82F5-33A95E968C8B}"/>
              </a:ext>
            </a:extLst>
          </p:cNvPr>
          <p:cNvPicPr>
            <a:picLocks noChangeAspect="1"/>
          </p:cNvPicPr>
          <p:nvPr/>
        </p:nvPicPr>
        <p:blipFill>
          <a:blip r:embed="rId3"/>
          <a:stretch>
            <a:fillRect/>
          </a:stretch>
        </p:blipFill>
        <p:spPr>
          <a:xfrm>
            <a:off x="9150682" y="2730843"/>
            <a:ext cx="3028958" cy="2434281"/>
          </a:xfrm>
          <a:prstGeom prst="rect">
            <a:avLst/>
          </a:prstGeom>
        </p:spPr>
      </p:pic>
      <p:sp>
        <p:nvSpPr>
          <p:cNvPr id="5" name="TextBox 4">
            <a:extLst>
              <a:ext uri="{FF2B5EF4-FFF2-40B4-BE49-F238E27FC236}">
                <a16:creationId xmlns:a16="http://schemas.microsoft.com/office/drawing/2014/main" id="{8BEFA9FB-3AD8-334B-AE20-DAA7868C4D65}"/>
              </a:ext>
            </a:extLst>
          </p:cNvPr>
          <p:cNvSpPr txBox="1"/>
          <p:nvPr/>
        </p:nvSpPr>
        <p:spPr>
          <a:xfrm>
            <a:off x="300525" y="1246621"/>
            <a:ext cx="1359243" cy="3154710"/>
          </a:xfrm>
          <a:prstGeom prst="rect">
            <a:avLst/>
          </a:prstGeom>
          <a:noFill/>
        </p:spPr>
        <p:txBody>
          <a:bodyPr wrap="square" rtlCol="0">
            <a:spAutoFit/>
          </a:bodyPr>
          <a:lstStyle/>
          <a:p>
            <a:r>
              <a:rPr lang="en-GB" sz="19900" dirty="0">
                <a:solidFill>
                  <a:srgbClr val="C00000"/>
                </a:solidFill>
              </a:rPr>
              <a:t>“</a:t>
            </a:r>
          </a:p>
        </p:txBody>
      </p:sp>
      <p:sp>
        <p:nvSpPr>
          <p:cNvPr id="7" name="TextBox 6">
            <a:extLst>
              <a:ext uri="{FF2B5EF4-FFF2-40B4-BE49-F238E27FC236}">
                <a16:creationId xmlns:a16="http://schemas.microsoft.com/office/drawing/2014/main" id="{C0310512-5490-534A-A9BE-3F3D70E6D03A}"/>
              </a:ext>
            </a:extLst>
          </p:cNvPr>
          <p:cNvSpPr txBox="1"/>
          <p:nvPr/>
        </p:nvSpPr>
        <p:spPr>
          <a:xfrm>
            <a:off x="4646137" y="4712238"/>
            <a:ext cx="1359243" cy="3154710"/>
          </a:xfrm>
          <a:prstGeom prst="rect">
            <a:avLst/>
          </a:prstGeom>
          <a:noFill/>
        </p:spPr>
        <p:txBody>
          <a:bodyPr wrap="square" rtlCol="0">
            <a:spAutoFit/>
          </a:bodyPr>
          <a:lstStyle/>
          <a:p>
            <a:r>
              <a:rPr lang="en-GB" sz="19900" dirty="0">
                <a:solidFill>
                  <a:srgbClr val="C00000"/>
                </a:solidFill>
              </a:rPr>
              <a:t>”</a:t>
            </a:r>
          </a:p>
        </p:txBody>
      </p:sp>
      <p:sp>
        <p:nvSpPr>
          <p:cNvPr id="6" name="Title 1">
            <a:extLst>
              <a:ext uri="{FF2B5EF4-FFF2-40B4-BE49-F238E27FC236}">
                <a16:creationId xmlns:a16="http://schemas.microsoft.com/office/drawing/2014/main" id="{494CA267-1330-354E-8555-DEE07A32D0FA}"/>
              </a:ext>
            </a:extLst>
          </p:cNvPr>
          <p:cNvSpPr>
            <a:spLocks noGrp="1"/>
          </p:cNvSpPr>
          <p:nvPr>
            <p:ph type="title"/>
          </p:nvPr>
        </p:nvSpPr>
        <p:spPr>
          <a:xfrm>
            <a:off x="222423" y="365125"/>
            <a:ext cx="11738918" cy="1325563"/>
          </a:xfrm>
        </p:spPr>
        <p:txBody>
          <a:bodyPr>
            <a:normAutofit fontScale="90000"/>
          </a:bodyPr>
          <a:lstStyle/>
          <a:p>
            <a:r>
              <a:rPr lang="en-GB" dirty="0">
                <a:solidFill>
                  <a:schemeClr val="tx1">
                    <a:lumMod val="75000"/>
                    <a:lumOff val="25000"/>
                  </a:schemeClr>
                </a:solidFill>
              </a:rPr>
              <a:t>Political philosophy </a:t>
            </a:r>
            <a:r>
              <a:rPr lang="en-GB" i="1" dirty="0">
                <a:solidFill>
                  <a:schemeClr val="tx1">
                    <a:lumMod val="75000"/>
                    <a:lumOff val="25000"/>
                  </a:schemeClr>
                </a:solidFill>
              </a:rPr>
              <a:t>+</a:t>
            </a:r>
            <a:r>
              <a:rPr lang="en-GB" dirty="0">
                <a:solidFill>
                  <a:schemeClr val="tx1">
                    <a:lumMod val="75000"/>
                    <a:lumOff val="25000"/>
                  </a:schemeClr>
                </a:solidFill>
              </a:rPr>
              <a:t> </a:t>
            </a:r>
            <a:r>
              <a:rPr lang="en-GB" dirty="0">
                <a:solidFill>
                  <a:srgbClr val="C00000"/>
                </a:solidFill>
              </a:rPr>
              <a:t>ethics</a:t>
            </a:r>
          </a:p>
        </p:txBody>
      </p:sp>
      <p:pic>
        <p:nvPicPr>
          <p:cNvPr id="9" name="Picture 8" descr="A picture containing logo&#10;&#10;Description automatically generated">
            <a:extLst>
              <a:ext uri="{FF2B5EF4-FFF2-40B4-BE49-F238E27FC236}">
                <a16:creationId xmlns:a16="http://schemas.microsoft.com/office/drawing/2014/main" id="{93F40C20-CDBA-EE40-9AB9-FAAD481B35EE}"/>
              </a:ext>
            </a:extLst>
          </p:cNvPr>
          <p:cNvPicPr>
            <a:picLocks noChangeAspect="1"/>
          </p:cNvPicPr>
          <p:nvPr/>
        </p:nvPicPr>
        <p:blipFill>
          <a:blip r:embed="rId4"/>
          <a:stretch>
            <a:fillRect/>
          </a:stretch>
        </p:blipFill>
        <p:spPr>
          <a:xfrm>
            <a:off x="6781262" y="2045323"/>
            <a:ext cx="2770508" cy="4306049"/>
          </a:xfrm>
          <a:prstGeom prst="rect">
            <a:avLst/>
          </a:prstGeom>
        </p:spPr>
      </p:pic>
    </p:spTree>
    <p:extLst>
      <p:ext uri="{BB962C8B-B14F-4D97-AF65-F5344CB8AC3E}">
        <p14:creationId xmlns:p14="http://schemas.microsoft.com/office/powerpoint/2010/main" val="24904536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Graphical user interface&#10;&#10;Description automatically generated">
            <a:extLst>
              <a:ext uri="{FF2B5EF4-FFF2-40B4-BE49-F238E27FC236}">
                <a16:creationId xmlns:a16="http://schemas.microsoft.com/office/drawing/2014/main" id="{CBD79CA7-0D35-DA45-B657-DAA7D3756D9E}"/>
              </a:ext>
            </a:extLst>
          </p:cNvPr>
          <p:cNvPicPr>
            <a:picLocks noChangeAspect="1"/>
          </p:cNvPicPr>
          <p:nvPr/>
        </p:nvPicPr>
        <p:blipFill>
          <a:blip r:embed="rId2"/>
          <a:stretch>
            <a:fillRect/>
          </a:stretch>
        </p:blipFill>
        <p:spPr>
          <a:xfrm>
            <a:off x="0" y="0"/>
            <a:ext cx="10221155" cy="6858000"/>
          </a:xfrm>
          <a:prstGeom prst="rect">
            <a:avLst/>
          </a:prstGeom>
        </p:spPr>
      </p:pic>
      <p:pic>
        <p:nvPicPr>
          <p:cNvPr id="7" name="Picture 6" descr="Graphical user interface, website&#10;&#10;Description automatically generated with medium confidence">
            <a:extLst>
              <a:ext uri="{FF2B5EF4-FFF2-40B4-BE49-F238E27FC236}">
                <a16:creationId xmlns:a16="http://schemas.microsoft.com/office/drawing/2014/main" id="{CAC3D3F4-9D6B-7C4C-B603-87C3B76348F5}"/>
              </a:ext>
            </a:extLst>
          </p:cNvPr>
          <p:cNvPicPr>
            <a:picLocks noChangeAspect="1"/>
          </p:cNvPicPr>
          <p:nvPr/>
        </p:nvPicPr>
        <p:blipFill>
          <a:blip r:embed="rId3"/>
          <a:stretch>
            <a:fillRect/>
          </a:stretch>
        </p:blipFill>
        <p:spPr>
          <a:xfrm>
            <a:off x="6075957" y="827903"/>
            <a:ext cx="5912344" cy="4436076"/>
          </a:xfrm>
          <a:prstGeom prst="rect">
            <a:avLst/>
          </a:prstGeom>
        </p:spPr>
      </p:pic>
      <p:pic>
        <p:nvPicPr>
          <p:cNvPr id="9" name="Picture 8" descr="A picture containing text, person, screenshot&#10;&#10;Description automatically generated">
            <a:extLst>
              <a:ext uri="{FF2B5EF4-FFF2-40B4-BE49-F238E27FC236}">
                <a16:creationId xmlns:a16="http://schemas.microsoft.com/office/drawing/2014/main" id="{3ED10A0F-632A-8A4C-B6C2-11F1DDF8E23E}"/>
              </a:ext>
            </a:extLst>
          </p:cNvPr>
          <p:cNvPicPr>
            <a:picLocks noChangeAspect="1"/>
          </p:cNvPicPr>
          <p:nvPr/>
        </p:nvPicPr>
        <p:blipFill>
          <a:blip r:embed="rId4"/>
          <a:stretch>
            <a:fillRect/>
          </a:stretch>
        </p:blipFill>
        <p:spPr>
          <a:xfrm>
            <a:off x="4028303" y="3060114"/>
            <a:ext cx="4757351" cy="3797885"/>
          </a:xfrm>
          <a:prstGeom prst="rect">
            <a:avLst/>
          </a:prstGeom>
        </p:spPr>
      </p:pic>
      <p:sp>
        <p:nvSpPr>
          <p:cNvPr id="10" name="TextBox 9">
            <a:extLst>
              <a:ext uri="{FF2B5EF4-FFF2-40B4-BE49-F238E27FC236}">
                <a16:creationId xmlns:a16="http://schemas.microsoft.com/office/drawing/2014/main" id="{5E241C06-F2E6-8148-AC06-13CBC4F79F6E}"/>
              </a:ext>
            </a:extLst>
          </p:cNvPr>
          <p:cNvSpPr txBox="1"/>
          <p:nvPr/>
        </p:nvSpPr>
        <p:spPr>
          <a:xfrm>
            <a:off x="8699156" y="5239265"/>
            <a:ext cx="3344562" cy="1002582"/>
          </a:xfrm>
          <a:prstGeom prst="rect">
            <a:avLst/>
          </a:prstGeom>
          <a:solidFill>
            <a:schemeClr val="bg1"/>
          </a:solidFill>
        </p:spPr>
        <p:txBody>
          <a:bodyPr wrap="square" rtlCol="0">
            <a:spAutoFit/>
          </a:bodyPr>
          <a:lstStyle/>
          <a:p>
            <a:pPr algn="l">
              <a:lnSpc>
                <a:spcPct val="130000"/>
              </a:lnSpc>
            </a:pPr>
            <a:r>
              <a:rPr lang="en-US" sz="2400" dirty="0">
                <a:solidFill>
                  <a:srgbClr val="C00000"/>
                </a:solidFill>
              </a:rPr>
              <a:t>Not an ordinary news day…</a:t>
            </a:r>
          </a:p>
        </p:txBody>
      </p:sp>
    </p:spTree>
    <p:extLst>
      <p:ext uri="{BB962C8B-B14F-4D97-AF65-F5344CB8AC3E}">
        <p14:creationId xmlns:p14="http://schemas.microsoft.com/office/powerpoint/2010/main" val="31665773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E567EAE4-2C2B-8290-3433-72C4149C3BA6}"/>
              </a:ext>
            </a:extLst>
          </p:cNvPr>
          <p:cNvSpPr/>
          <p:nvPr/>
        </p:nvSpPr>
        <p:spPr>
          <a:xfrm>
            <a:off x="3113226" y="1895573"/>
            <a:ext cx="6122505" cy="516834"/>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0" name="TextBox 9">
            <a:extLst>
              <a:ext uri="{FF2B5EF4-FFF2-40B4-BE49-F238E27FC236}">
                <a16:creationId xmlns:a16="http://schemas.microsoft.com/office/drawing/2014/main" id="{214AC5F2-8D38-A7FF-C144-B707478A77EF}"/>
              </a:ext>
            </a:extLst>
          </p:cNvPr>
          <p:cNvSpPr txBox="1"/>
          <p:nvPr/>
        </p:nvSpPr>
        <p:spPr>
          <a:xfrm>
            <a:off x="3452769" y="1895573"/>
            <a:ext cx="5943600" cy="461665"/>
          </a:xfrm>
          <a:prstGeom prst="rect">
            <a:avLst/>
          </a:prstGeom>
          <a:noFill/>
        </p:spPr>
        <p:txBody>
          <a:bodyPr wrap="square" rtlCol="0">
            <a:spAutoFit/>
          </a:bodyPr>
          <a:lstStyle/>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THANK YOU</a:t>
            </a:r>
            <a:endParaRPr lang="en-GB" sz="2000" dirty="0">
              <a:solidFill>
                <a:schemeClr val="bg1"/>
              </a:solidFill>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07A68ED0-210A-FC60-5BCE-5D0591E09688}"/>
              </a:ext>
            </a:extLst>
          </p:cNvPr>
          <p:cNvSpPr/>
          <p:nvPr/>
        </p:nvSpPr>
        <p:spPr>
          <a:xfrm>
            <a:off x="3113226" y="2552065"/>
            <a:ext cx="6122505" cy="516834"/>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TextBox 2">
            <a:extLst>
              <a:ext uri="{FF2B5EF4-FFF2-40B4-BE49-F238E27FC236}">
                <a16:creationId xmlns:a16="http://schemas.microsoft.com/office/drawing/2014/main" id="{46A6A2C6-517C-88F3-FD55-9FD8F3EEDAE8}"/>
              </a:ext>
            </a:extLst>
          </p:cNvPr>
          <p:cNvSpPr txBox="1"/>
          <p:nvPr/>
        </p:nvSpPr>
        <p:spPr>
          <a:xfrm>
            <a:off x="1865095" y="2610174"/>
            <a:ext cx="7027331" cy="400110"/>
          </a:xfrm>
          <a:prstGeom prst="rect">
            <a:avLst/>
          </a:prstGeom>
          <a:noFill/>
        </p:spPr>
        <p:txBody>
          <a:bodyPr wrap="square" rtlCol="0">
            <a:spAutoFit/>
          </a:bodyPr>
          <a:lstStyle/>
          <a:p>
            <a:pPr algn="ctr"/>
            <a:r>
              <a:rPr lang="en-US" sz="2000" dirty="0">
                <a:solidFill>
                  <a:srgbClr val="C00000"/>
                </a:solidFill>
              </a:rPr>
              <a:t>Stephanie Hare       @hare_brain</a:t>
            </a:r>
          </a:p>
        </p:txBody>
      </p:sp>
      <p:pic>
        <p:nvPicPr>
          <p:cNvPr id="5" name="Picture 4">
            <a:extLst>
              <a:ext uri="{FF2B5EF4-FFF2-40B4-BE49-F238E27FC236}">
                <a16:creationId xmlns:a16="http://schemas.microsoft.com/office/drawing/2014/main" id="{9C41A2C3-366F-6246-AD61-31E0CC3B2094}"/>
              </a:ext>
            </a:extLst>
          </p:cNvPr>
          <p:cNvPicPr>
            <a:picLocks noChangeAspect="1"/>
          </p:cNvPicPr>
          <p:nvPr/>
        </p:nvPicPr>
        <p:blipFill>
          <a:blip r:embed="rId3">
            <a:extLst>
              <a:ext uri="{BEBA8EAE-BF5A-486C-A8C5-ECC9F3942E4B}">
                <a14:imgProps xmlns:a14="http://schemas.microsoft.com/office/drawing/2010/main">
                  <a14:imgLayer r:embed="rId4">
                    <a14:imgEffect>
                      <a14:backgroundRemoval t="10000" b="90000" l="10000" r="90000"/>
                    </a14:imgEffect>
                  </a14:imgLayer>
                </a14:imgProps>
              </a:ext>
            </a:extLst>
          </a:blip>
          <a:stretch>
            <a:fillRect/>
          </a:stretch>
        </p:blipFill>
        <p:spPr>
          <a:xfrm>
            <a:off x="5354046" y="2680544"/>
            <a:ext cx="334128" cy="288976"/>
          </a:xfrm>
          <a:prstGeom prst="rect">
            <a:avLst/>
          </a:prstGeom>
        </p:spPr>
      </p:pic>
    </p:spTree>
    <p:extLst>
      <p:ext uri="{BB962C8B-B14F-4D97-AF65-F5344CB8AC3E}">
        <p14:creationId xmlns:p14="http://schemas.microsoft.com/office/powerpoint/2010/main" val="29126454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chemeClr val="tx1">
                    <a:lumMod val="65000"/>
                    <a:lumOff val="35000"/>
                  </a:schemeClr>
                </a:solidFill>
              </a:rPr>
              <a:t>Our 2-day AGENDA</a:t>
            </a:r>
          </a:p>
        </p:txBody>
      </p:sp>
      <p:sp>
        <p:nvSpPr>
          <p:cNvPr id="9" name="TextBox 8">
            <a:extLst>
              <a:ext uri="{FF2B5EF4-FFF2-40B4-BE49-F238E27FC236}">
                <a16:creationId xmlns:a16="http://schemas.microsoft.com/office/drawing/2014/main" id="{D88ECE7D-9A75-A094-15C9-AD9D531D9BDC}"/>
              </a:ext>
            </a:extLst>
          </p:cNvPr>
          <p:cNvSpPr txBox="1"/>
          <p:nvPr/>
        </p:nvSpPr>
        <p:spPr>
          <a:xfrm>
            <a:off x="866818" y="1661477"/>
            <a:ext cx="10204836" cy="5375189"/>
          </a:xfrm>
          <a:prstGeom prst="rect">
            <a:avLst/>
          </a:prstGeom>
          <a:noFill/>
        </p:spPr>
        <p:txBody>
          <a:bodyPr wrap="square" rtlCol="0">
            <a:spAutoFit/>
          </a:bodyPr>
          <a:lstStyle/>
          <a:p>
            <a:pPr algn="l"/>
            <a:r>
              <a:rPr lang="en-GB" sz="2000" b="0" i="0" u="none" strike="noStrike" dirty="0">
                <a:solidFill>
                  <a:srgbClr val="777777"/>
                </a:solidFill>
                <a:effectLst/>
              </a:rPr>
              <a:t>Technology ethics explores a question that no one has been able to answer to anyone's satisfaction: how can we create and use technologies that maximise benefits and minimise harm? This two-day lecture series will demonstrate how philosophy is a powerful tool that we can use to make and use technology more ethically.</a:t>
            </a:r>
          </a:p>
          <a:p>
            <a:pPr algn="l"/>
            <a:endParaRPr lang="en-GB" sz="2000" b="0" i="0" u="none" strike="noStrike" dirty="0">
              <a:solidFill>
                <a:srgbClr val="777777"/>
              </a:solidFill>
              <a:effectLst/>
            </a:endParaRPr>
          </a:p>
          <a:p>
            <a:pPr algn="l"/>
            <a:r>
              <a:rPr lang="en-GB" sz="2000" b="0" i="0" u="none" strike="noStrike" dirty="0">
                <a:solidFill>
                  <a:srgbClr val="C00000"/>
                </a:solidFill>
                <a:effectLst/>
              </a:rPr>
              <a:t>On day 1, we will consider the question "Is technology neutral?" and examine a debate between various experts who take different sides on this question. Our aim is not to agree with them (or even with each other!) but rather to map out the different ways we can answer the question and apply it to our lives. </a:t>
            </a:r>
          </a:p>
          <a:p>
            <a:pPr algn="l"/>
            <a:endParaRPr lang="en-GB" sz="2000" dirty="0">
              <a:solidFill>
                <a:srgbClr val="777777"/>
              </a:solidFill>
            </a:endParaRPr>
          </a:p>
          <a:p>
            <a:pPr algn="l"/>
            <a:r>
              <a:rPr lang="en-GB" sz="2000" b="0" i="0" u="none" strike="noStrike" dirty="0">
                <a:solidFill>
                  <a:srgbClr val="777777"/>
                </a:solidFill>
                <a:effectLst/>
              </a:rPr>
              <a:t>On day 2, we will practice putting technology ethics into action by considering technologies that are used today for their undeniable benefits -- yet which pose serious ethical problems that we cannot afford to ignore. We will diagnose their risks and opportunities and propose solutions, drawing on examples that range from the surprisingly straightforward to those which do not have one solution or cannot be solved only once.</a:t>
            </a:r>
          </a:p>
          <a:p>
            <a:pPr>
              <a:lnSpc>
                <a:spcPct val="130000"/>
              </a:lnSpc>
              <a:spcAft>
                <a:spcPts val="600"/>
              </a:spcAft>
            </a:pPr>
            <a:endParaRPr lang="en-GB" sz="2000" dirty="0">
              <a:solidFill>
                <a:schemeClr val="bg1">
                  <a:lumMod val="50000"/>
                </a:schemeClr>
              </a:solidFill>
            </a:endParaRPr>
          </a:p>
        </p:txBody>
      </p:sp>
    </p:spTree>
    <p:extLst>
      <p:ext uri="{BB962C8B-B14F-4D97-AF65-F5344CB8AC3E}">
        <p14:creationId xmlns:p14="http://schemas.microsoft.com/office/powerpoint/2010/main" val="17178425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E1B74B-BF12-D2F8-9A00-3C758592E6A3}"/>
              </a:ext>
            </a:extLst>
          </p:cNvPr>
          <p:cNvSpPr/>
          <p:nvPr/>
        </p:nvSpPr>
        <p:spPr>
          <a:xfrm>
            <a:off x="3113226" y="753225"/>
            <a:ext cx="6122505" cy="516834"/>
          </a:xfrm>
          <a:prstGeom prst="rect">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Rectangle 5">
            <a:extLst>
              <a:ext uri="{FF2B5EF4-FFF2-40B4-BE49-F238E27FC236}">
                <a16:creationId xmlns:a16="http://schemas.microsoft.com/office/drawing/2014/main" id="{F17EAC8B-5182-52D7-0748-43962410C0A0}"/>
              </a:ext>
            </a:extLst>
          </p:cNvPr>
          <p:cNvSpPr/>
          <p:nvPr/>
        </p:nvSpPr>
        <p:spPr>
          <a:xfrm>
            <a:off x="3113226" y="1448964"/>
            <a:ext cx="6122505" cy="1674549"/>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7" name="Rectangle 6">
            <a:extLst>
              <a:ext uri="{FF2B5EF4-FFF2-40B4-BE49-F238E27FC236}">
                <a16:creationId xmlns:a16="http://schemas.microsoft.com/office/drawing/2014/main" id="{472D0D9E-1071-7CA7-6623-F9CA910B3A7B}"/>
              </a:ext>
            </a:extLst>
          </p:cNvPr>
          <p:cNvSpPr/>
          <p:nvPr/>
        </p:nvSpPr>
        <p:spPr>
          <a:xfrm>
            <a:off x="3113226" y="3257886"/>
            <a:ext cx="6122505" cy="135172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8" name="Rectangle 7">
            <a:extLst>
              <a:ext uri="{FF2B5EF4-FFF2-40B4-BE49-F238E27FC236}">
                <a16:creationId xmlns:a16="http://schemas.microsoft.com/office/drawing/2014/main" id="{B5560A4A-67D2-A817-CB63-1999D01822A8}"/>
              </a:ext>
            </a:extLst>
          </p:cNvPr>
          <p:cNvSpPr/>
          <p:nvPr/>
        </p:nvSpPr>
        <p:spPr>
          <a:xfrm>
            <a:off x="3113226" y="4743980"/>
            <a:ext cx="6122505" cy="1286117"/>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TextBox 3">
            <a:extLst>
              <a:ext uri="{FF2B5EF4-FFF2-40B4-BE49-F238E27FC236}">
                <a16:creationId xmlns:a16="http://schemas.microsoft.com/office/drawing/2014/main" id="{DA050625-F941-B7CF-7214-BFF8246477A7}"/>
              </a:ext>
            </a:extLst>
          </p:cNvPr>
          <p:cNvSpPr txBox="1"/>
          <p:nvPr/>
        </p:nvSpPr>
        <p:spPr>
          <a:xfrm>
            <a:off x="3452769" y="753225"/>
            <a:ext cx="5943600" cy="5632311"/>
          </a:xfrm>
          <a:prstGeom prst="rect">
            <a:avLst/>
          </a:prstGeom>
          <a:noFill/>
        </p:spPr>
        <p:txBody>
          <a:bodyPr wrap="square" rtlCol="0">
            <a:spAutoFit/>
          </a:bodyPr>
          <a:lstStyle/>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INTRODUCTION</a:t>
            </a:r>
          </a:p>
          <a:p>
            <a:pPr marL="0" indent="0">
              <a:buNone/>
            </a:pPr>
            <a:endParaRPr lang="en-GB" sz="2400" b="1"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WHAT IS TECHNOLOGY ETHICS?</a:t>
            </a:r>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Mission (im)possible</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Ethics refresher</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Progress, negativity, neutrality?</a:t>
            </a:r>
          </a:p>
          <a:p>
            <a:pPr lvl="1"/>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THE DEBATE</a:t>
            </a:r>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Technology is neutral</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Technology is </a:t>
            </a:r>
            <a:r>
              <a:rPr lang="en-GB" sz="2400" u="sng" dirty="0">
                <a:solidFill>
                  <a:schemeClr val="bg1"/>
                </a:solidFill>
                <a:latin typeface="Arial" panose="020B0604020202020204" pitchFamily="34" charset="0"/>
                <a:ea typeface="Lato" panose="020F0502020204030203" pitchFamily="34" charset="0"/>
                <a:cs typeface="Arial" panose="020B0604020202020204" pitchFamily="34" charset="0"/>
              </a:rPr>
              <a:t>not</a:t>
            </a: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 neutral</a:t>
            </a:r>
          </a:p>
          <a:p>
            <a:pPr lvl="1"/>
            <a:endParaRPr lang="en-GB" sz="2400" dirty="0">
              <a:solidFill>
                <a:schemeClr val="bg1"/>
              </a:solidFill>
              <a:latin typeface="Arial" panose="020B0604020202020204" pitchFamily="34" charset="0"/>
              <a:ea typeface="Lato" panose="020F0502020204030203" pitchFamily="34" charset="0"/>
              <a:cs typeface="Arial" panose="020B0604020202020204" pitchFamily="34" charset="0"/>
            </a:endParaRPr>
          </a:p>
          <a:p>
            <a:pPr marL="0" indent="0">
              <a:buNone/>
            </a:pPr>
            <a:r>
              <a:rPr lang="en-GB" sz="2400" b="1" dirty="0">
                <a:solidFill>
                  <a:schemeClr val="bg1"/>
                </a:solidFill>
                <a:latin typeface="Arial" panose="020B0604020202020204" pitchFamily="34" charset="0"/>
                <a:ea typeface="Lato" panose="020F0502020204030203" pitchFamily="34" charset="0"/>
                <a:cs typeface="Arial" panose="020B0604020202020204" pitchFamily="34" charset="0"/>
              </a:rPr>
              <a:t>FROM DIAGNOSIS TO SOLUTION</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So what? Now what?</a:t>
            </a:r>
          </a:p>
          <a:p>
            <a:pPr marL="800100" lvl="1" indent="-342900">
              <a:buFont typeface="Arial" panose="020B0604020202020204" pitchFamily="34" charset="0"/>
              <a:buChar char="•"/>
            </a:pPr>
            <a:r>
              <a:rPr lang="en-GB" sz="2400" dirty="0">
                <a:solidFill>
                  <a:schemeClr val="bg1"/>
                </a:solidFill>
                <a:latin typeface="Arial" panose="020B0604020202020204" pitchFamily="34" charset="0"/>
                <a:ea typeface="Lato" panose="020F0502020204030203" pitchFamily="34" charset="0"/>
                <a:cs typeface="Arial" panose="020B0604020202020204" pitchFamily="34" charset="0"/>
              </a:rPr>
              <a:t>Crash test dummies, chips</a:t>
            </a:r>
          </a:p>
          <a:p>
            <a:pPr marL="49213" lvl="1" indent="0">
              <a:buNone/>
            </a:pPr>
            <a:endParaRPr lang="en-GB" sz="2400" b="1" dirty="0">
              <a:solidFill>
                <a:schemeClr val="bg1"/>
              </a:solidFill>
              <a:latin typeface="Arial" panose="020B0604020202020204" pitchFamily="34" charset="0"/>
              <a:ea typeface="Lato" panose="020F0502020204030203" pitchFamily="34" charset="0"/>
              <a:cs typeface="Arial" panose="020B0604020202020204" pitchFamily="34" charset="0"/>
            </a:endParaRPr>
          </a:p>
        </p:txBody>
      </p:sp>
    </p:spTree>
    <p:extLst>
      <p:ext uri="{BB962C8B-B14F-4D97-AF65-F5344CB8AC3E}">
        <p14:creationId xmlns:p14="http://schemas.microsoft.com/office/powerpoint/2010/main" val="279902158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erson working on a computer&#10;&#10;Description automatically generated with medium confidence">
            <a:extLst>
              <a:ext uri="{FF2B5EF4-FFF2-40B4-BE49-F238E27FC236}">
                <a16:creationId xmlns:a16="http://schemas.microsoft.com/office/drawing/2014/main" id="{797DF8A5-4353-4CC4-54CD-FAD6D79D3918}"/>
              </a:ext>
            </a:extLst>
          </p:cNvPr>
          <p:cNvPicPr>
            <a:picLocks noChangeAspect="1"/>
          </p:cNvPicPr>
          <p:nvPr/>
        </p:nvPicPr>
        <p:blipFill>
          <a:blip r:embed="rId2"/>
          <a:stretch>
            <a:fillRect/>
          </a:stretch>
        </p:blipFill>
        <p:spPr>
          <a:xfrm>
            <a:off x="0" y="23919"/>
            <a:ext cx="12192000" cy="6834081"/>
          </a:xfrm>
          <a:prstGeom prst="rect">
            <a:avLst/>
          </a:prstGeom>
        </p:spPr>
      </p:pic>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chemeClr val="tx1">
                    <a:lumMod val="65000"/>
                    <a:lumOff val="35000"/>
                  </a:schemeClr>
                </a:solidFill>
              </a:rPr>
              <a:t>Mission</a:t>
            </a:r>
            <a:r>
              <a:rPr lang="en-GB" dirty="0"/>
              <a:t> </a:t>
            </a:r>
            <a:r>
              <a:rPr lang="en-GB" dirty="0">
                <a:solidFill>
                  <a:srgbClr val="C00000"/>
                </a:solidFill>
              </a:rPr>
              <a:t>(im)</a:t>
            </a:r>
            <a:r>
              <a:rPr lang="en-GB" dirty="0">
                <a:solidFill>
                  <a:schemeClr val="tx1">
                    <a:lumMod val="65000"/>
                    <a:lumOff val="35000"/>
                  </a:schemeClr>
                </a:solidFill>
              </a:rPr>
              <a:t>possible</a:t>
            </a:r>
          </a:p>
        </p:txBody>
      </p:sp>
      <p:sp>
        <p:nvSpPr>
          <p:cNvPr id="7" name="Rectangle 6">
            <a:extLst>
              <a:ext uri="{FF2B5EF4-FFF2-40B4-BE49-F238E27FC236}">
                <a16:creationId xmlns:a16="http://schemas.microsoft.com/office/drawing/2014/main" id="{CEEA82AA-BF52-FF00-6E8A-B35766E8A9DD}"/>
              </a:ext>
            </a:extLst>
          </p:cNvPr>
          <p:cNvSpPr/>
          <p:nvPr/>
        </p:nvSpPr>
        <p:spPr>
          <a:xfrm>
            <a:off x="2718486" y="2471351"/>
            <a:ext cx="556055" cy="210065"/>
          </a:xfrm>
          <a:prstGeom prst="rect">
            <a:avLst/>
          </a:prstGeom>
          <a:solidFill>
            <a:srgbClr val="ECEEE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Content Placeholder 2">
            <a:extLst>
              <a:ext uri="{FF2B5EF4-FFF2-40B4-BE49-F238E27FC236}">
                <a16:creationId xmlns:a16="http://schemas.microsoft.com/office/drawing/2014/main" id="{FA7E59E4-C9CE-6D94-F859-99292743878C}"/>
              </a:ext>
            </a:extLst>
          </p:cNvPr>
          <p:cNvSpPr>
            <a:spLocks noGrp="1"/>
          </p:cNvSpPr>
          <p:nvPr>
            <p:ph idx="1"/>
          </p:nvPr>
        </p:nvSpPr>
        <p:spPr>
          <a:xfrm>
            <a:off x="838199" y="1507573"/>
            <a:ext cx="6971271" cy="1459032"/>
          </a:xfrm>
        </p:spPr>
        <p:txBody>
          <a:bodyPr/>
          <a:lstStyle/>
          <a:p>
            <a:pPr marL="0" indent="0">
              <a:buNone/>
            </a:pPr>
            <a:r>
              <a:rPr lang="en-GB" dirty="0"/>
              <a:t>How to create and use technologies so that they deliver</a:t>
            </a:r>
          </a:p>
          <a:p>
            <a:endParaRPr lang="en-GB" dirty="0"/>
          </a:p>
        </p:txBody>
      </p:sp>
      <p:sp>
        <p:nvSpPr>
          <p:cNvPr id="8" name="Rectangle 7">
            <a:extLst>
              <a:ext uri="{FF2B5EF4-FFF2-40B4-BE49-F238E27FC236}">
                <a16:creationId xmlns:a16="http://schemas.microsoft.com/office/drawing/2014/main" id="{A201D124-2AD8-3296-3424-0837FF8EEF09}"/>
              </a:ext>
            </a:extLst>
          </p:cNvPr>
          <p:cNvSpPr/>
          <p:nvPr/>
        </p:nvSpPr>
        <p:spPr>
          <a:xfrm>
            <a:off x="8921578" y="4920673"/>
            <a:ext cx="605481" cy="429803"/>
          </a:xfrm>
          <a:prstGeom prst="rect">
            <a:avLst/>
          </a:prstGeom>
          <a:solidFill>
            <a:srgbClr val="E9E9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6" name="Content Placeholder 2">
            <a:extLst>
              <a:ext uri="{FF2B5EF4-FFF2-40B4-BE49-F238E27FC236}">
                <a16:creationId xmlns:a16="http://schemas.microsoft.com/office/drawing/2014/main" id="{A46299B5-0C5A-2F57-2924-948974B01A91}"/>
              </a:ext>
            </a:extLst>
          </p:cNvPr>
          <p:cNvSpPr txBox="1">
            <a:spLocks/>
          </p:cNvSpPr>
          <p:nvPr/>
        </p:nvSpPr>
        <p:spPr>
          <a:xfrm>
            <a:off x="6844299" y="4948070"/>
            <a:ext cx="4154557" cy="1459032"/>
          </a:xfrm>
          <a:prstGeom prst="rect">
            <a:avLst/>
          </a:prstGeom>
        </p:spPr>
        <p:txBody>
          <a:bodyPr vert="horz" lIns="91440" tIns="45720" rIns="91440" bIns="45720" rtlCol="0">
            <a:normAutofit/>
          </a:bodyPr>
          <a:lstStyle>
            <a:lvl1pPr marL="228600" indent="-228600" algn="l" defTabSz="914400" rtl="0" eaLnBrk="1" latinLnBrk="0" hangingPunct="1">
              <a:lnSpc>
                <a:spcPct val="130000"/>
              </a:lnSpc>
              <a:spcBef>
                <a:spcPts val="1000"/>
              </a:spcBef>
              <a:buClr>
                <a:srgbClr val="C00000"/>
              </a:buClr>
              <a:buFont typeface="System Font Regular"/>
              <a:buChar char="_"/>
              <a:defRPr sz="3200" kern="1200">
                <a:solidFill>
                  <a:schemeClr val="tx1"/>
                </a:solidFill>
                <a:latin typeface="+mn-lt"/>
                <a:ea typeface="+mn-ea"/>
                <a:cs typeface="+mn-cs"/>
              </a:defRPr>
            </a:lvl1pPr>
            <a:lvl2pPr marL="685800" indent="-228600" algn="l" defTabSz="914400" rtl="0" eaLnBrk="1" latinLnBrk="0" hangingPunct="1">
              <a:lnSpc>
                <a:spcPct val="130000"/>
              </a:lnSpc>
              <a:spcBef>
                <a:spcPts val="500"/>
              </a:spcBef>
              <a:buClr>
                <a:srgbClr val="C00000"/>
              </a:buClr>
              <a:buFont typeface="System Font Regular"/>
              <a:buChar char="_"/>
              <a:defRPr sz="3200" kern="1200">
                <a:solidFill>
                  <a:schemeClr val="tx1"/>
                </a:solidFill>
                <a:latin typeface="+mn-lt"/>
                <a:ea typeface="+mn-ea"/>
                <a:cs typeface="+mn-cs"/>
              </a:defRPr>
            </a:lvl2pPr>
            <a:lvl3pPr marL="1143000" indent="-228600" algn="l" defTabSz="914400" rtl="0" eaLnBrk="1" latinLnBrk="0" hangingPunct="1">
              <a:lnSpc>
                <a:spcPct val="130000"/>
              </a:lnSpc>
              <a:spcBef>
                <a:spcPts val="500"/>
              </a:spcBef>
              <a:buClr>
                <a:srgbClr val="C00000"/>
              </a:buClr>
              <a:buFont typeface="System Font Regular"/>
              <a:buChar char="_"/>
              <a:defRPr sz="3200" kern="1200">
                <a:solidFill>
                  <a:schemeClr val="tx1"/>
                </a:solidFill>
                <a:latin typeface="+mn-lt"/>
                <a:ea typeface="+mn-ea"/>
                <a:cs typeface="+mn-cs"/>
              </a:defRPr>
            </a:lvl3pPr>
            <a:lvl4pPr marL="1600200" indent="-228600" algn="l" defTabSz="914400" rtl="0" eaLnBrk="1" latinLnBrk="0" hangingPunct="1">
              <a:lnSpc>
                <a:spcPct val="130000"/>
              </a:lnSpc>
              <a:spcBef>
                <a:spcPts val="500"/>
              </a:spcBef>
              <a:buClr>
                <a:srgbClr val="C00000"/>
              </a:buClr>
              <a:buFont typeface="System Font Regular"/>
              <a:buChar char="_"/>
              <a:defRPr sz="3200" kern="1200">
                <a:solidFill>
                  <a:schemeClr val="tx1"/>
                </a:solidFill>
                <a:latin typeface="+mn-lt"/>
                <a:ea typeface="+mn-ea"/>
                <a:cs typeface="+mn-cs"/>
              </a:defRPr>
            </a:lvl4pPr>
            <a:lvl5pPr marL="2057400" indent="-228600" algn="l" defTabSz="914400" rtl="0" eaLnBrk="1" latinLnBrk="0" hangingPunct="1">
              <a:lnSpc>
                <a:spcPct val="130000"/>
              </a:lnSpc>
              <a:spcBef>
                <a:spcPts val="500"/>
              </a:spcBef>
              <a:buClr>
                <a:srgbClr val="C00000"/>
              </a:buClr>
              <a:buFont typeface="System Font Regular"/>
              <a:buChar char="_"/>
              <a:defRPr sz="32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System Font Regular"/>
              <a:buNone/>
            </a:pPr>
            <a:r>
              <a:rPr lang="en-GB" b="1" dirty="0">
                <a:solidFill>
                  <a:srgbClr val="C00000"/>
                </a:solidFill>
              </a:rPr>
              <a:t>maximum benefit </a:t>
            </a:r>
            <a:r>
              <a:rPr lang="en-GB" dirty="0"/>
              <a:t>+ </a:t>
            </a:r>
            <a:r>
              <a:rPr lang="en-GB" b="1" dirty="0">
                <a:solidFill>
                  <a:srgbClr val="C00000"/>
                </a:solidFill>
              </a:rPr>
              <a:t>minimum harm</a:t>
            </a:r>
            <a:r>
              <a:rPr lang="en-GB" dirty="0"/>
              <a:t>? </a:t>
            </a:r>
          </a:p>
          <a:p>
            <a:endParaRPr lang="en-GB" dirty="0"/>
          </a:p>
          <a:p>
            <a:endParaRPr lang="en-GB" dirty="0"/>
          </a:p>
        </p:txBody>
      </p:sp>
    </p:spTree>
    <p:extLst>
      <p:ext uri="{BB962C8B-B14F-4D97-AF65-F5344CB8AC3E}">
        <p14:creationId xmlns:p14="http://schemas.microsoft.com/office/powerpoint/2010/main" val="12274194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p:txBody>
          <a:bodyPr/>
          <a:lstStyle/>
          <a:p>
            <a:r>
              <a:rPr lang="en-GB" dirty="0">
                <a:solidFill>
                  <a:srgbClr val="C00000"/>
                </a:solidFill>
              </a:rPr>
              <a:t>Philosophy </a:t>
            </a:r>
            <a:r>
              <a:rPr lang="en-GB" dirty="0">
                <a:solidFill>
                  <a:schemeClr val="tx1">
                    <a:lumMod val="65000"/>
                    <a:lumOff val="35000"/>
                  </a:schemeClr>
                </a:solidFill>
              </a:rPr>
              <a:t>As a Tool</a:t>
            </a:r>
          </a:p>
        </p:txBody>
      </p:sp>
      <p:pic>
        <p:nvPicPr>
          <p:cNvPr id="4" name="Picture 3" descr="A picture containing opener, knife, weapon&#10;&#10;Description automatically generated">
            <a:extLst>
              <a:ext uri="{FF2B5EF4-FFF2-40B4-BE49-F238E27FC236}">
                <a16:creationId xmlns:a16="http://schemas.microsoft.com/office/drawing/2014/main" id="{622CE22C-E764-114D-AC34-B7CC31297332}"/>
              </a:ext>
            </a:extLst>
          </p:cNvPr>
          <p:cNvPicPr>
            <a:picLocks noChangeAspect="1"/>
          </p:cNvPicPr>
          <p:nvPr/>
        </p:nvPicPr>
        <p:blipFill>
          <a:blip r:embed="rId2"/>
          <a:stretch>
            <a:fillRect/>
          </a:stretch>
        </p:blipFill>
        <p:spPr>
          <a:xfrm>
            <a:off x="2981132" y="1523120"/>
            <a:ext cx="6002230" cy="5109841"/>
          </a:xfrm>
          <a:prstGeom prst="rect">
            <a:avLst/>
          </a:prstGeom>
        </p:spPr>
      </p:pic>
      <p:sp>
        <p:nvSpPr>
          <p:cNvPr id="45" name="TextBox 44">
            <a:extLst>
              <a:ext uri="{FF2B5EF4-FFF2-40B4-BE49-F238E27FC236}">
                <a16:creationId xmlns:a16="http://schemas.microsoft.com/office/drawing/2014/main" id="{FE2CCD00-FB0D-FB4C-8557-873EF5E358E0}"/>
              </a:ext>
            </a:extLst>
          </p:cNvPr>
          <p:cNvSpPr txBox="1"/>
          <p:nvPr/>
        </p:nvSpPr>
        <p:spPr>
          <a:xfrm>
            <a:off x="2101830" y="4210600"/>
            <a:ext cx="1869256" cy="369332"/>
          </a:xfrm>
          <a:prstGeom prst="rect">
            <a:avLst/>
          </a:prstGeom>
          <a:noFill/>
        </p:spPr>
        <p:txBody>
          <a:bodyPr wrap="square" rtlCol="0">
            <a:spAutoFit/>
          </a:bodyPr>
          <a:lstStyle/>
          <a:p>
            <a:r>
              <a:rPr lang="en-GB" i="1" dirty="0">
                <a:solidFill>
                  <a:schemeClr val="tx1">
                    <a:lumMod val="65000"/>
                    <a:lumOff val="35000"/>
                  </a:schemeClr>
                </a:solidFill>
                <a:ea typeface="Lato" panose="020F0502020204030203" pitchFamily="34" charset="0"/>
                <a:cs typeface="Lato" panose="020F0502020204030203" pitchFamily="34" charset="0"/>
              </a:rPr>
              <a:t>Metaphysics</a:t>
            </a:r>
            <a:endParaRPr lang="en-US" i="1" dirty="0">
              <a:solidFill>
                <a:schemeClr val="tx1">
                  <a:lumMod val="65000"/>
                  <a:lumOff val="35000"/>
                </a:schemeClr>
              </a:solidFill>
              <a:ea typeface="Lato" panose="020F0502020204030203" pitchFamily="34" charset="0"/>
              <a:cs typeface="Lato" panose="020F0502020204030203" pitchFamily="34" charset="0"/>
            </a:endParaRPr>
          </a:p>
        </p:txBody>
      </p:sp>
      <p:sp>
        <p:nvSpPr>
          <p:cNvPr id="46" name="TextBox 45">
            <a:extLst>
              <a:ext uri="{FF2B5EF4-FFF2-40B4-BE49-F238E27FC236}">
                <a16:creationId xmlns:a16="http://schemas.microsoft.com/office/drawing/2014/main" id="{D204CBDF-0245-0E47-BE69-8D2074B42052}"/>
              </a:ext>
            </a:extLst>
          </p:cNvPr>
          <p:cNvSpPr txBox="1"/>
          <p:nvPr/>
        </p:nvSpPr>
        <p:spPr>
          <a:xfrm>
            <a:off x="3292197" y="3411529"/>
            <a:ext cx="1869256" cy="369332"/>
          </a:xfrm>
          <a:prstGeom prst="rect">
            <a:avLst/>
          </a:prstGeom>
          <a:noFill/>
        </p:spPr>
        <p:txBody>
          <a:bodyPr wrap="square" rtlCol="0">
            <a:spAutoFit/>
          </a:bodyPr>
          <a:lstStyle/>
          <a:p>
            <a:r>
              <a:rPr lang="en-GB" i="1" dirty="0">
                <a:solidFill>
                  <a:schemeClr val="tx1">
                    <a:lumMod val="65000"/>
                    <a:lumOff val="35000"/>
                  </a:schemeClr>
                </a:solidFill>
                <a:ea typeface="Lato" panose="020F0502020204030203" pitchFamily="34" charset="0"/>
                <a:cs typeface="Lato" panose="020F0502020204030203" pitchFamily="34" charset="0"/>
              </a:rPr>
              <a:t>Epistemology</a:t>
            </a:r>
            <a:endParaRPr lang="en-US" i="1" dirty="0">
              <a:solidFill>
                <a:schemeClr val="tx1">
                  <a:lumMod val="65000"/>
                  <a:lumOff val="35000"/>
                </a:schemeClr>
              </a:solidFill>
              <a:ea typeface="Lato" panose="020F0502020204030203" pitchFamily="34" charset="0"/>
              <a:cs typeface="Lato" panose="020F0502020204030203" pitchFamily="34" charset="0"/>
            </a:endParaRPr>
          </a:p>
        </p:txBody>
      </p:sp>
      <p:sp>
        <p:nvSpPr>
          <p:cNvPr id="47" name="TextBox 46">
            <a:extLst>
              <a:ext uri="{FF2B5EF4-FFF2-40B4-BE49-F238E27FC236}">
                <a16:creationId xmlns:a16="http://schemas.microsoft.com/office/drawing/2014/main" id="{2868F447-02B9-1648-BA78-DADB8536CE06}"/>
              </a:ext>
            </a:extLst>
          </p:cNvPr>
          <p:cNvSpPr txBox="1"/>
          <p:nvPr/>
        </p:nvSpPr>
        <p:spPr>
          <a:xfrm>
            <a:off x="3568165" y="2513606"/>
            <a:ext cx="929695" cy="369332"/>
          </a:xfrm>
          <a:prstGeom prst="rect">
            <a:avLst/>
          </a:prstGeom>
          <a:noFill/>
        </p:spPr>
        <p:txBody>
          <a:bodyPr wrap="square" rtlCol="0">
            <a:spAutoFit/>
          </a:bodyPr>
          <a:lstStyle/>
          <a:p>
            <a:r>
              <a:rPr lang="en-GB" i="1" dirty="0">
                <a:solidFill>
                  <a:schemeClr val="tx1">
                    <a:lumMod val="65000"/>
                    <a:lumOff val="35000"/>
                  </a:schemeClr>
                </a:solidFill>
                <a:ea typeface="Lato" panose="020F0502020204030203" pitchFamily="34" charset="0"/>
                <a:cs typeface="Lato" panose="020F0502020204030203" pitchFamily="34" charset="0"/>
              </a:rPr>
              <a:t>Logic</a:t>
            </a:r>
            <a:endParaRPr lang="en-US" i="1" dirty="0">
              <a:solidFill>
                <a:schemeClr val="tx1">
                  <a:lumMod val="65000"/>
                  <a:lumOff val="35000"/>
                </a:schemeClr>
              </a:solidFill>
              <a:ea typeface="Lato" panose="020F0502020204030203" pitchFamily="34" charset="0"/>
              <a:cs typeface="Lato" panose="020F0502020204030203" pitchFamily="34" charset="0"/>
            </a:endParaRPr>
          </a:p>
        </p:txBody>
      </p:sp>
      <p:sp>
        <p:nvSpPr>
          <p:cNvPr id="48" name="TextBox 47">
            <a:extLst>
              <a:ext uri="{FF2B5EF4-FFF2-40B4-BE49-F238E27FC236}">
                <a16:creationId xmlns:a16="http://schemas.microsoft.com/office/drawing/2014/main" id="{4DAB3050-FF74-8349-B229-BA33C18AFB50}"/>
              </a:ext>
            </a:extLst>
          </p:cNvPr>
          <p:cNvSpPr txBox="1"/>
          <p:nvPr/>
        </p:nvSpPr>
        <p:spPr>
          <a:xfrm>
            <a:off x="6982749" y="1702179"/>
            <a:ext cx="2408386" cy="369332"/>
          </a:xfrm>
          <a:prstGeom prst="rect">
            <a:avLst/>
          </a:prstGeom>
          <a:noFill/>
        </p:spPr>
        <p:txBody>
          <a:bodyPr wrap="square" rtlCol="0">
            <a:spAutoFit/>
          </a:bodyPr>
          <a:lstStyle/>
          <a:p>
            <a:r>
              <a:rPr lang="en-GB" i="1" dirty="0">
                <a:solidFill>
                  <a:schemeClr val="tx1">
                    <a:lumMod val="65000"/>
                    <a:lumOff val="35000"/>
                  </a:schemeClr>
                </a:solidFill>
                <a:ea typeface="Lato" panose="020F0502020204030203" pitchFamily="34" charset="0"/>
                <a:cs typeface="Lato" panose="020F0502020204030203" pitchFamily="34" charset="0"/>
              </a:rPr>
              <a:t>Political Philosophy</a:t>
            </a:r>
            <a:endParaRPr lang="en-US" i="1" dirty="0">
              <a:solidFill>
                <a:schemeClr val="tx1">
                  <a:lumMod val="65000"/>
                  <a:lumOff val="35000"/>
                </a:schemeClr>
              </a:solidFill>
              <a:ea typeface="Lato" panose="020F0502020204030203" pitchFamily="34" charset="0"/>
              <a:cs typeface="Lato" panose="020F0502020204030203" pitchFamily="34" charset="0"/>
            </a:endParaRPr>
          </a:p>
        </p:txBody>
      </p:sp>
      <p:sp>
        <p:nvSpPr>
          <p:cNvPr id="49" name="TextBox 48">
            <a:extLst>
              <a:ext uri="{FF2B5EF4-FFF2-40B4-BE49-F238E27FC236}">
                <a16:creationId xmlns:a16="http://schemas.microsoft.com/office/drawing/2014/main" id="{A7F0EC71-ED3F-7641-ABDD-D12E4BA77821}"/>
              </a:ext>
            </a:extLst>
          </p:cNvPr>
          <p:cNvSpPr txBox="1"/>
          <p:nvPr/>
        </p:nvSpPr>
        <p:spPr>
          <a:xfrm>
            <a:off x="8123690" y="5487466"/>
            <a:ext cx="1391013" cy="369332"/>
          </a:xfrm>
          <a:prstGeom prst="rect">
            <a:avLst/>
          </a:prstGeom>
          <a:noFill/>
        </p:spPr>
        <p:txBody>
          <a:bodyPr wrap="square" rtlCol="0">
            <a:spAutoFit/>
          </a:bodyPr>
          <a:lstStyle/>
          <a:p>
            <a:r>
              <a:rPr lang="en-GB" i="1" dirty="0">
                <a:solidFill>
                  <a:schemeClr val="tx1">
                    <a:lumMod val="65000"/>
                    <a:lumOff val="35000"/>
                  </a:schemeClr>
                </a:solidFill>
                <a:ea typeface="Lato" panose="020F0502020204030203" pitchFamily="34" charset="0"/>
                <a:cs typeface="Lato" panose="020F0502020204030203" pitchFamily="34" charset="0"/>
              </a:rPr>
              <a:t>Aesthetics</a:t>
            </a:r>
            <a:endParaRPr lang="en-US" i="1" dirty="0">
              <a:solidFill>
                <a:schemeClr val="tx1">
                  <a:lumMod val="65000"/>
                  <a:lumOff val="35000"/>
                </a:schemeClr>
              </a:solidFill>
              <a:ea typeface="Lato" panose="020F0502020204030203" pitchFamily="34" charset="0"/>
              <a:cs typeface="Lato" panose="020F0502020204030203" pitchFamily="34" charset="0"/>
            </a:endParaRPr>
          </a:p>
        </p:txBody>
      </p:sp>
      <p:sp>
        <p:nvSpPr>
          <p:cNvPr id="50" name="TextBox 49">
            <a:extLst>
              <a:ext uri="{FF2B5EF4-FFF2-40B4-BE49-F238E27FC236}">
                <a16:creationId xmlns:a16="http://schemas.microsoft.com/office/drawing/2014/main" id="{A0EA9670-5E61-BD4B-A7CB-3858325A7966}"/>
              </a:ext>
            </a:extLst>
          </p:cNvPr>
          <p:cNvSpPr txBox="1"/>
          <p:nvPr/>
        </p:nvSpPr>
        <p:spPr>
          <a:xfrm>
            <a:off x="6348436" y="6368915"/>
            <a:ext cx="867909" cy="369332"/>
          </a:xfrm>
          <a:prstGeom prst="rect">
            <a:avLst/>
          </a:prstGeom>
          <a:noFill/>
        </p:spPr>
        <p:txBody>
          <a:bodyPr wrap="square" rtlCol="0">
            <a:spAutoFit/>
          </a:bodyPr>
          <a:lstStyle/>
          <a:p>
            <a:r>
              <a:rPr lang="en-GB" i="1" dirty="0">
                <a:solidFill>
                  <a:schemeClr val="tx1">
                    <a:lumMod val="65000"/>
                    <a:lumOff val="35000"/>
                  </a:schemeClr>
                </a:solidFill>
                <a:ea typeface="Lato" panose="020F0502020204030203" pitchFamily="34" charset="0"/>
                <a:cs typeface="Lato" panose="020F0502020204030203" pitchFamily="34" charset="0"/>
              </a:rPr>
              <a:t>Ethics</a:t>
            </a:r>
            <a:endParaRPr lang="en-US" i="1" dirty="0">
              <a:solidFill>
                <a:schemeClr val="tx1">
                  <a:lumMod val="65000"/>
                  <a:lumOff val="35000"/>
                </a:schemeClr>
              </a:solidFill>
              <a:ea typeface="Lato" panose="020F0502020204030203" pitchFamily="34" charset="0"/>
              <a:cs typeface="Lato" panose="020F0502020204030203" pitchFamily="34" charset="0"/>
            </a:endParaRPr>
          </a:p>
        </p:txBody>
      </p:sp>
      <p:sp>
        <p:nvSpPr>
          <p:cNvPr id="51" name="TextBox 50">
            <a:extLst>
              <a:ext uri="{FF2B5EF4-FFF2-40B4-BE49-F238E27FC236}">
                <a16:creationId xmlns:a16="http://schemas.microsoft.com/office/drawing/2014/main" id="{0B947BA7-CD9F-A948-AC9F-97821DBAF65F}"/>
              </a:ext>
            </a:extLst>
          </p:cNvPr>
          <p:cNvSpPr txBox="1"/>
          <p:nvPr/>
        </p:nvSpPr>
        <p:spPr>
          <a:xfrm rot="18990810">
            <a:off x="5383062" y="4248119"/>
            <a:ext cx="1483768" cy="369332"/>
          </a:xfrm>
          <a:prstGeom prst="rect">
            <a:avLst/>
          </a:prstGeom>
          <a:noFill/>
        </p:spPr>
        <p:txBody>
          <a:bodyPr wrap="square" rtlCol="0">
            <a:spAutoFit/>
          </a:bodyPr>
          <a:lstStyle/>
          <a:p>
            <a:r>
              <a:rPr lang="en-GB" b="1" i="1" dirty="0">
                <a:solidFill>
                  <a:schemeClr val="bg1"/>
                </a:solidFill>
                <a:ea typeface="Lato" panose="020F0502020204030203" pitchFamily="34" charset="0"/>
                <a:cs typeface="Lato" panose="020F0502020204030203" pitchFamily="34" charset="0"/>
              </a:rPr>
              <a:t>Philosophy</a:t>
            </a:r>
            <a:endParaRPr lang="en-US" b="1" i="1" dirty="0">
              <a:solidFill>
                <a:schemeClr val="bg1"/>
              </a:solidFill>
              <a:ea typeface="Lato" panose="020F0502020204030203" pitchFamily="34" charset="0"/>
              <a:cs typeface="Lato" panose="020F0502020204030203" pitchFamily="34" charset="0"/>
            </a:endParaRPr>
          </a:p>
        </p:txBody>
      </p:sp>
    </p:spTree>
    <p:extLst>
      <p:ext uri="{BB962C8B-B14F-4D97-AF65-F5344CB8AC3E}">
        <p14:creationId xmlns:p14="http://schemas.microsoft.com/office/powerpoint/2010/main" val="3148190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a:xfrm>
            <a:off x="222422" y="365125"/>
            <a:ext cx="11825416" cy="1325563"/>
          </a:xfrm>
        </p:spPr>
        <p:txBody>
          <a:bodyPr/>
          <a:lstStyle/>
          <a:p>
            <a:r>
              <a:rPr lang="en-GB" dirty="0">
                <a:solidFill>
                  <a:srgbClr val="C00000"/>
                </a:solidFill>
              </a:rPr>
              <a:t>Philosophy </a:t>
            </a:r>
            <a:r>
              <a:rPr lang="en-GB" dirty="0">
                <a:solidFill>
                  <a:schemeClr val="tx1">
                    <a:lumMod val="65000"/>
                    <a:lumOff val="35000"/>
                  </a:schemeClr>
                </a:solidFill>
              </a:rPr>
              <a:t>as software of the mind</a:t>
            </a:r>
          </a:p>
        </p:txBody>
      </p:sp>
      <p:sp>
        <p:nvSpPr>
          <p:cNvPr id="9" name="Rectangle 8">
            <a:extLst>
              <a:ext uri="{FF2B5EF4-FFF2-40B4-BE49-F238E27FC236}">
                <a16:creationId xmlns:a16="http://schemas.microsoft.com/office/drawing/2014/main" id="{B8152323-CF23-9A62-33CB-7B0F994E9B4B}"/>
              </a:ext>
            </a:extLst>
          </p:cNvPr>
          <p:cNvSpPr/>
          <p:nvPr/>
        </p:nvSpPr>
        <p:spPr>
          <a:xfrm>
            <a:off x="2014280" y="4467859"/>
            <a:ext cx="1574800" cy="609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A9E6594C-B853-15A7-4D66-C7A21B7E0671}"/>
              </a:ext>
            </a:extLst>
          </p:cNvPr>
          <p:cNvSpPr/>
          <p:nvPr/>
        </p:nvSpPr>
        <p:spPr>
          <a:xfrm>
            <a:off x="9278089" y="4467859"/>
            <a:ext cx="1574800" cy="609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4984AF04-13F0-76DC-D763-755C3A8E0B72}"/>
              </a:ext>
            </a:extLst>
          </p:cNvPr>
          <p:cNvSpPr txBox="1"/>
          <p:nvPr/>
        </p:nvSpPr>
        <p:spPr>
          <a:xfrm>
            <a:off x="2043113" y="4622839"/>
            <a:ext cx="1528762" cy="353943"/>
          </a:xfrm>
          <a:prstGeom prst="rect">
            <a:avLst/>
          </a:prstGeom>
          <a:noFill/>
        </p:spPr>
        <p:txBody>
          <a:bodyPr wrap="square" rtlCol="0">
            <a:spAutoFit/>
          </a:bodyPr>
          <a:lstStyle/>
          <a:p>
            <a:pPr algn="ctr"/>
            <a:r>
              <a:rPr lang="en-US" sz="1700" dirty="0">
                <a:solidFill>
                  <a:schemeClr val="bg1"/>
                </a:solidFill>
                <a:ea typeface="Lato" panose="020F0502020204030203" pitchFamily="34" charset="0"/>
                <a:cs typeface="Lato" panose="020F0502020204030203" pitchFamily="34" charset="0"/>
              </a:rPr>
              <a:t>Meta</a:t>
            </a:r>
          </a:p>
        </p:txBody>
      </p:sp>
      <p:sp>
        <p:nvSpPr>
          <p:cNvPr id="12" name="TextBox 11">
            <a:extLst>
              <a:ext uri="{FF2B5EF4-FFF2-40B4-BE49-F238E27FC236}">
                <a16:creationId xmlns:a16="http://schemas.microsoft.com/office/drawing/2014/main" id="{14D34B8C-D328-1243-4C93-61F3171E3220}"/>
              </a:ext>
            </a:extLst>
          </p:cNvPr>
          <p:cNvSpPr txBox="1"/>
          <p:nvPr/>
        </p:nvSpPr>
        <p:spPr>
          <a:xfrm>
            <a:off x="9272588" y="4565689"/>
            <a:ext cx="1585913" cy="353943"/>
          </a:xfrm>
          <a:prstGeom prst="rect">
            <a:avLst/>
          </a:prstGeom>
          <a:noFill/>
        </p:spPr>
        <p:txBody>
          <a:bodyPr wrap="square" rtlCol="0">
            <a:spAutoFit/>
          </a:bodyPr>
          <a:lstStyle/>
          <a:p>
            <a:pPr algn="ctr"/>
            <a:r>
              <a:rPr lang="en-US" sz="1700" dirty="0">
                <a:solidFill>
                  <a:schemeClr val="bg1"/>
                </a:solidFill>
                <a:ea typeface="Lato" panose="020F0502020204030203" pitchFamily="34" charset="0"/>
                <a:cs typeface="Lato" panose="020F0502020204030203" pitchFamily="34" charset="0"/>
              </a:rPr>
              <a:t>Applied</a:t>
            </a:r>
          </a:p>
        </p:txBody>
      </p:sp>
      <p:sp>
        <p:nvSpPr>
          <p:cNvPr id="13" name="Rectangle 12">
            <a:extLst>
              <a:ext uri="{FF2B5EF4-FFF2-40B4-BE49-F238E27FC236}">
                <a16:creationId xmlns:a16="http://schemas.microsoft.com/office/drawing/2014/main" id="{0ADAAF88-88B2-1307-0CAC-B1FB063DBED6}"/>
              </a:ext>
            </a:extLst>
          </p:cNvPr>
          <p:cNvSpPr/>
          <p:nvPr/>
        </p:nvSpPr>
        <p:spPr>
          <a:xfrm>
            <a:off x="4435550" y="4467859"/>
            <a:ext cx="1574800" cy="609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TextBox 13">
            <a:extLst>
              <a:ext uri="{FF2B5EF4-FFF2-40B4-BE49-F238E27FC236}">
                <a16:creationId xmlns:a16="http://schemas.microsoft.com/office/drawing/2014/main" id="{63436E17-6C20-2AA6-917B-368C42AA7214}"/>
              </a:ext>
            </a:extLst>
          </p:cNvPr>
          <p:cNvSpPr txBox="1"/>
          <p:nvPr/>
        </p:nvSpPr>
        <p:spPr>
          <a:xfrm>
            <a:off x="4443413" y="4622838"/>
            <a:ext cx="1571624" cy="353943"/>
          </a:xfrm>
          <a:prstGeom prst="rect">
            <a:avLst/>
          </a:prstGeom>
          <a:noFill/>
        </p:spPr>
        <p:txBody>
          <a:bodyPr wrap="square" rtlCol="0">
            <a:spAutoFit/>
          </a:bodyPr>
          <a:lstStyle/>
          <a:p>
            <a:pPr algn="ctr"/>
            <a:r>
              <a:rPr lang="en-US" sz="1700" dirty="0">
                <a:solidFill>
                  <a:schemeClr val="bg1"/>
                </a:solidFill>
                <a:ea typeface="Lato" panose="020F0502020204030203" pitchFamily="34" charset="0"/>
                <a:cs typeface="Lato" panose="020F0502020204030203" pitchFamily="34" charset="0"/>
              </a:rPr>
              <a:t>Comparative</a:t>
            </a:r>
          </a:p>
        </p:txBody>
      </p:sp>
      <p:sp>
        <p:nvSpPr>
          <p:cNvPr id="15" name="Rectangle 14">
            <a:extLst>
              <a:ext uri="{FF2B5EF4-FFF2-40B4-BE49-F238E27FC236}">
                <a16:creationId xmlns:a16="http://schemas.microsoft.com/office/drawing/2014/main" id="{590BD0DA-C3F2-795E-EF2D-1344BC3E2E3F}"/>
              </a:ext>
            </a:extLst>
          </p:cNvPr>
          <p:cNvSpPr/>
          <p:nvPr/>
        </p:nvSpPr>
        <p:spPr>
          <a:xfrm>
            <a:off x="6856820" y="4467859"/>
            <a:ext cx="1574800" cy="609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 name="TextBox 15">
            <a:extLst>
              <a:ext uri="{FF2B5EF4-FFF2-40B4-BE49-F238E27FC236}">
                <a16:creationId xmlns:a16="http://schemas.microsoft.com/office/drawing/2014/main" id="{E20E53B5-00CC-08B1-7CAB-75155D56B084}"/>
              </a:ext>
            </a:extLst>
          </p:cNvPr>
          <p:cNvSpPr txBox="1"/>
          <p:nvPr/>
        </p:nvSpPr>
        <p:spPr>
          <a:xfrm>
            <a:off x="6843713" y="4583068"/>
            <a:ext cx="1600199" cy="353943"/>
          </a:xfrm>
          <a:prstGeom prst="rect">
            <a:avLst/>
          </a:prstGeom>
          <a:noFill/>
        </p:spPr>
        <p:txBody>
          <a:bodyPr wrap="square" rtlCol="0">
            <a:spAutoFit/>
          </a:bodyPr>
          <a:lstStyle/>
          <a:p>
            <a:pPr algn="ctr"/>
            <a:r>
              <a:rPr lang="en-US" sz="1700" dirty="0">
                <a:solidFill>
                  <a:schemeClr val="bg1"/>
                </a:solidFill>
                <a:ea typeface="Lato" panose="020F0502020204030203" pitchFamily="34" charset="0"/>
                <a:cs typeface="Lato" panose="020F0502020204030203" pitchFamily="34" charset="0"/>
              </a:rPr>
              <a:t>Normative</a:t>
            </a:r>
          </a:p>
        </p:txBody>
      </p:sp>
      <p:sp>
        <p:nvSpPr>
          <p:cNvPr id="17" name="Rectangle 16">
            <a:extLst>
              <a:ext uri="{FF2B5EF4-FFF2-40B4-BE49-F238E27FC236}">
                <a16:creationId xmlns:a16="http://schemas.microsoft.com/office/drawing/2014/main" id="{A8A3CF78-98A4-1982-EE02-312611EDC632}"/>
              </a:ext>
            </a:extLst>
          </p:cNvPr>
          <p:cNvSpPr/>
          <p:nvPr/>
        </p:nvSpPr>
        <p:spPr>
          <a:xfrm>
            <a:off x="5345113" y="1715727"/>
            <a:ext cx="1574800" cy="609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a:extLst>
              <a:ext uri="{FF2B5EF4-FFF2-40B4-BE49-F238E27FC236}">
                <a16:creationId xmlns:a16="http://schemas.microsoft.com/office/drawing/2014/main" id="{02217B21-3115-250B-8058-EDF576A8EB86}"/>
              </a:ext>
            </a:extLst>
          </p:cNvPr>
          <p:cNvSpPr/>
          <p:nvPr/>
        </p:nvSpPr>
        <p:spPr>
          <a:xfrm>
            <a:off x="2425700" y="3137785"/>
            <a:ext cx="1574800" cy="609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DB91BC16-E16A-811A-748A-CEA4279A44BE}"/>
              </a:ext>
            </a:extLst>
          </p:cNvPr>
          <p:cNvSpPr/>
          <p:nvPr/>
        </p:nvSpPr>
        <p:spPr>
          <a:xfrm>
            <a:off x="546100" y="3137785"/>
            <a:ext cx="1574800" cy="609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022609A9-ED4E-27F5-4236-4F22B61F78B6}"/>
              </a:ext>
            </a:extLst>
          </p:cNvPr>
          <p:cNvSpPr/>
          <p:nvPr/>
        </p:nvSpPr>
        <p:spPr>
          <a:xfrm>
            <a:off x="4305300" y="3137785"/>
            <a:ext cx="1574800" cy="609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a:extLst>
              <a:ext uri="{FF2B5EF4-FFF2-40B4-BE49-F238E27FC236}">
                <a16:creationId xmlns:a16="http://schemas.microsoft.com/office/drawing/2014/main" id="{174C27A5-B2D0-F373-2968-0F6CDABEB069}"/>
              </a:ext>
            </a:extLst>
          </p:cNvPr>
          <p:cNvSpPr/>
          <p:nvPr/>
        </p:nvSpPr>
        <p:spPr>
          <a:xfrm>
            <a:off x="8064500" y="3137785"/>
            <a:ext cx="1574800" cy="609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a:extLst>
              <a:ext uri="{FF2B5EF4-FFF2-40B4-BE49-F238E27FC236}">
                <a16:creationId xmlns:a16="http://schemas.microsoft.com/office/drawing/2014/main" id="{50581151-DC4B-ACB7-9BF3-87B7836C2CC1}"/>
              </a:ext>
            </a:extLst>
          </p:cNvPr>
          <p:cNvSpPr/>
          <p:nvPr/>
        </p:nvSpPr>
        <p:spPr>
          <a:xfrm>
            <a:off x="9944100" y="3137785"/>
            <a:ext cx="1574800" cy="609600"/>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3" name="Rectangle 22">
            <a:extLst>
              <a:ext uri="{FF2B5EF4-FFF2-40B4-BE49-F238E27FC236}">
                <a16:creationId xmlns:a16="http://schemas.microsoft.com/office/drawing/2014/main" id="{95B178DE-4A5F-909E-6A3D-FB5B6C0E11D8}"/>
              </a:ext>
            </a:extLst>
          </p:cNvPr>
          <p:cNvSpPr/>
          <p:nvPr/>
        </p:nvSpPr>
        <p:spPr>
          <a:xfrm>
            <a:off x="6132513" y="3150485"/>
            <a:ext cx="1703387" cy="609600"/>
          </a:xfrm>
          <a:prstGeom prst="rect">
            <a:avLst/>
          </a:prstGeom>
          <a:solidFill>
            <a:srgbClr val="C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a:extLst>
              <a:ext uri="{FF2B5EF4-FFF2-40B4-BE49-F238E27FC236}">
                <a16:creationId xmlns:a16="http://schemas.microsoft.com/office/drawing/2014/main" id="{EEB0191A-A653-52D8-A926-6ABE03B77EDB}"/>
              </a:ext>
            </a:extLst>
          </p:cNvPr>
          <p:cNvSpPr txBox="1"/>
          <p:nvPr/>
        </p:nvSpPr>
        <p:spPr>
          <a:xfrm>
            <a:off x="5487277" y="1840491"/>
            <a:ext cx="1428596" cy="369332"/>
          </a:xfrm>
          <a:prstGeom prst="rect">
            <a:avLst/>
          </a:prstGeom>
          <a:noFill/>
        </p:spPr>
        <p:txBody>
          <a:bodyPr wrap="none" rtlCol="0">
            <a:spAutoFit/>
          </a:bodyPr>
          <a:lstStyle/>
          <a:p>
            <a:r>
              <a:rPr lang="en-US" b="1" dirty="0">
                <a:solidFill>
                  <a:schemeClr val="bg1"/>
                </a:solidFill>
                <a:ea typeface="Lato" panose="020F0502020204030203" pitchFamily="34" charset="0"/>
                <a:cs typeface="Lato" panose="020F0502020204030203" pitchFamily="34" charset="0"/>
              </a:rPr>
              <a:t>Philosophy</a:t>
            </a:r>
          </a:p>
        </p:txBody>
      </p:sp>
      <p:sp>
        <p:nvSpPr>
          <p:cNvPr id="25" name="TextBox 24">
            <a:extLst>
              <a:ext uri="{FF2B5EF4-FFF2-40B4-BE49-F238E27FC236}">
                <a16:creationId xmlns:a16="http://schemas.microsoft.com/office/drawing/2014/main" id="{E14FE833-18E3-FDF7-1C4F-C9052558F83B}"/>
              </a:ext>
            </a:extLst>
          </p:cNvPr>
          <p:cNvSpPr txBox="1"/>
          <p:nvPr/>
        </p:nvSpPr>
        <p:spPr>
          <a:xfrm>
            <a:off x="6806406" y="5285637"/>
            <a:ext cx="1574800" cy="646331"/>
          </a:xfrm>
          <a:prstGeom prst="rect">
            <a:avLst/>
          </a:prstGeom>
          <a:noFill/>
        </p:spPr>
        <p:txBody>
          <a:bodyPr wrap="square" rtlCol="0">
            <a:spAutoFit/>
          </a:bodyPr>
          <a:lstStyle/>
          <a:p>
            <a:r>
              <a:rPr lang="en-US" i="1" dirty="0">
                <a:solidFill>
                  <a:schemeClr val="tx1">
                    <a:lumMod val="65000"/>
                    <a:lumOff val="35000"/>
                  </a:schemeClr>
                </a:solidFill>
                <a:ea typeface="Lato" panose="020F0502020204030203" pitchFamily="34" charset="0"/>
                <a:cs typeface="Lato" panose="020F0502020204030203" pitchFamily="34" charset="0"/>
              </a:rPr>
              <a:t>How should people act?</a:t>
            </a:r>
          </a:p>
        </p:txBody>
      </p:sp>
      <p:sp>
        <p:nvSpPr>
          <p:cNvPr id="26" name="Rectangle 25">
            <a:extLst>
              <a:ext uri="{FF2B5EF4-FFF2-40B4-BE49-F238E27FC236}">
                <a16:creationId xmlns:a16="http://schemas.microsoft.com/office/drawing/2014/main" id="{FD4FE889-FCF5-ABD9-40F3-4B69AC1B208C}"/>
              </a:ext>
            </a:extLst>
          </p:cNvPr>
          <p:cNvSpPr/>
          <p:nvPr/>
        </p:nvSpPr>
        <p:spPr>
          <a:xfrm>
            <a:off x="6132513" y="3257552"/>
            <a:ext cx="1711325" cy="343785"/>
          </a:xfrm>
          <a:prstGeom prst="rect">
            <a:avLst/>
          </a:prstGeom>
        </p:spPr>
        <p:txBody>
          <a:bodyPr wrap="square">
            <a:spAutoFit/>
          </a:bodyPr>
          <a:lstStyle/>
          <a:p>
            <a:pPr algn="ctr"/>
            <a:r>
              <a:rPr lang="en-US" sz="1600" b="1" dirty="0">
                <a:solidFill>
                  <a:schemeClr val="bg1"/>
                </a:solidFill>
                <a:ea typeface="Lato" panose="020F0502020204030203" pitchFamily="34" charset="0"/>
                <a:cs typeface="Lato" panose="020F0502020204030203" pitchFamily="34" charset="0"/>
              </a:rPr>
              <a:t>Ethics</a:t>
            </a:r>
          </a:p>
        </p:txBody>
      </p:sp>
      <p:sp>
        <p:nvSpPr>
          <p:cNvPr id="27" name="TextBox 26">
            <a:extLst>
              <a:ext uri="{FF2B5EF4-FFF2-40B4-BE49-F238E27FC236}">
                <a16:creationId xmlns:a16="http://schemas.microsoft.com/office/drawing/2014/main" id="{000E955E-413F-3D2A-B765-0BD8254C6939}"/>
              </a:ext>
            </a:extLst>
          </p:cNvPr>
          <p:cNvSpPr txBox="1"/>
          <p:nvPr/>
        </p:nvSpPr>
        <p:spPr>
          <a:xfrm>
            <a:off x="4357365" y="5285638"/>
            <a:ext cx="2055666" cy="646331"/>
          </a:xfrm>
          <a:prstGeom prst="rect">
            <a:avLst/>
          </a:prstGeom>
          <a:noFill/>
        </p:spPr>
        <p:txBody>
          <a:bodyPr wrap="square" rtlCol="0">
            <a:spAutoFit/>
          </a:bodyPr>
          <a:lstStyle/>
          <a:p>
            <a:r>
              <a:rPr lang="en-US" i="1" dirty="0">
                <a:solidFill>
                  <a:schemeClr val="tx1">
                    <a:lumMod val="65000"/>
                    <a:lumOff val="35000"/>
                  </a:schemeClr>
                </a:solidFill>
                <a:ea typeface="Lato" panose="020F0502020204030203" pitchFamily="34" charset="0"/>
                <a:cs typeface="Lato" panose="020F0502020204030203" pitchFamily="34" charset="0"/>
              </a:rPr>
              <a:t>What do people think is right?</a:t>
            </a:r>
          </a:p>
        </p:txBody>
      </p:sp>
      <p:sp>
        <p:nvSpPr>
          <p:cNvPr id="28" name="TextBox 27">
            <a:extLst>
              <a:ext uri="{FF2B5EF4-FFF2-40B4-BE49-F238E27FC236}">
                <a16:creationId xmlns:a16="http://schemas.microsoft.com/office/drawing/2014/main" id="{D11395F9-7B40-F068-24E3-D18FD0CEC613}"/>
              </a:ext>
            </a:extLst>
          </p:cNvPr>
          <p:cNvSpPr txBox="1"/>
          <p:nvPr/>
        </p:nvSpPr>
        <p:spPr>
          <a:xfrm>
            <a:off x="9167957" y="5285638"/>
            <a:ext cx="1574801" cy="461665"/>
          </a:xfrm>
          <a:prstGeom prst="rect">
            <a:avLst/>
          </a:prstGeom>
          <a:noFill/>
        </p:spPr>
        <p:txBody>
          <a:bodyPr wrap="square" rtlCol="0">
            <a:noAutofit/>
          </a:bodyPr>
          <a:lstStyle/>
          <a:p>
            <a:r>
              <a:rPr lang="en-GB" i="1" dirty="0">
                <a:solidFill>
                  <a:schemeClr val="tx1">
                    <a:lumMod val="65000"/>
                    <a:lumOff val="35000"/>
                  </a:schemeClr>
                </a:solidFill>
                <a:ea typeface="Lato" panose="020F0502020204030203" pitchFamily="34" charset="0"/>
                <a:cs typeface="Lato" panose="020F0502020204030203" pitchFamily="34" charset="0"/>
              </a:rPr>
              <a:t>How do we put ethics into action?</a:t>
            </a:r>
            <a:endParaRPr lang="en-US" i="1" dirty="0">
              <a:solidFill>
                <a:schemeClr val="tx1">
                  <a:lumMod val="65000"/>
                  <a:lumOff val="35000"/>
                </a:schemeClr>
              </a:solidFill>
              <a:ea typeface="Lato" panose="020F0502020204030203" pitchFamily="34" charset="0"/>
              <a:cs typeface="Lato" panose="020F0502020204030203" pitchFamily="34" charset="0"/>
            </a:endParaRPr>
          </a:p>
        </p:txBody>
      </p:sp>
      <p:sp>
        <p:nvSpPr>
          <p:cNvPr id="29" name="TextBox 28">
            <a:extLst>
              <a:ext uri="{FF2B5EF4-FFF2-40B4-BE49-F238E27FC236}">
                <a16:creationId xmlns:a16="http://schemas.microsoft.com/office/drawing/2014/main" id="{1A09EF15-BBC5-E5D4-5DF4-24A5CC9FA39A}"/>
              </a:ext>
            </a:extLst>
          </p:cNvPr>
          <p:cNvSpPr txBox="1"/>
          <p:nvPr/>
        </p:nvSpPr>
        <p:spPr>
          <a:xfrm>
            <a:off x="1867052" y="5285637"/>
            <a:ext cx="1869256" cy="646331"/>
          </a:xfrm>
          <a:prstGeom prst="rect">
            <a:avLst/>
          </a:prstGeom>
          <a:noFill/>
        </p:spPr>
        <p:txBody>
          <a:bodyPr wrap="square" rtlCol="0">
            <a:spAutoFit/>
          </a:bodyPr>
          <a:lstStyle/>
          <a:p>
            <a:r>
              <a:rPr lang="en-GB" i="1" dirty="0">
                <a:solidFill>
                  <a:schemeClr val="tx1">
                    <a:lumMod val="65000"/>
                    <a:lumOff val="35000"/>
                  </a:schemeClr>
                </a:solidFill>
                <a:ea typeface="Lato" panose="020F0502020204030203" pitchFamily="34" charset="0"/>
                <a:cs typeface="Lato" panose="020F0502020204030203" pitchFamily="34" charset="0"/>
              </a:rPr>
              <a:t>What does 'right' even mean?</a:t>
            </a:r>
            <a:endParaRPr lang="en-US" i="1" dirty="0">
              <a:solidFill>
                <a:schemeClr val="tx1">
                  <a:lumMod val="65000"/>
                  <a:lumOff val="35000"/>
                </a:schemeClr>
              </a:solidFill>
              <a:ea typeface="Lato" panose="020F0502020204030203" pitchFamily="34" charset="0"/>
              <a:cs typeface="Lato" panose="020F0502020204030203" pitchFamily="34" charset="0"/>
            </a:endParaRPr>
          </a:p>
        </p:txBody>
      </p:sp>
      <p:sp>
        <p:nvSpPr>
          <p:cNvPr id="30" name="Rectangle 29">
            <a:extLst>
              <a:ext uri="{FF2B5EF4-FFF2-40B4-BE49-F238E27FC236}">
                <a16:creationId xmlns:a16="http://schemas.microsoft.com/office/drawing/2014/main" id="{65A42EBF-81DC-15DB-7BFE-9EC84DB80445}"/>
              </a:ext>
            </a:extLst>
          </p:cNvPr>
          <p:cNvSpPr/>
          <p:nvPr/>
        </p:nvSpPr>
        <p:spPr>
          <a:xfrm>
            <a:off x="551168" y="3262783"/>
            <a:ext cx="1564884" cy="338554"/>
          </a:xfrm>
          <a:prstGeom prst="rect">
            <a:avLst/>
          </a:prstGeom>
        </p:spPr>
        <p:txBody>
          <a:bodyPr wrap="square">
            <a:spAutoFit/>
          </a:bodyPr>
          <a:lstStyle/>
          <a:p>
            <a:pPr algn="ctr"/>
            <a:r>
              <a:rPr lang="en-US" sz="1600" b="1" dirty="0">
                <a:solidFill>
                  <a:schemeClr val="tx1">
                    <a:lumMod val="75000"/>
                    <a:lumOff val="25000"/>
                  </a:schemeClr>
                </a:solidFill>
                <a:ea typeface="Lato" panose="020F0502020204030203" pitchFamily="34" charset="0"/>
                <a:cs typeface="Lato" panose="020F0502020204030203" pitchFamily="34" charset="0"/>
              </a:rPr>
              <a:t>Metaphysics</a:t>
            </a:r>
          </a:p>
        </p:txBody>
      </p:sp>
      <p:sp>
        <p:nvSpPr>
          <p:cNvPr id="31" name="Rectangle 30">
            <a:extLst>
              <a:ext uri="{FF2B5EF4-FFF2-40B4-BE49-F238E27FC236}">
                <a16:creationId xmlns:a16="http://schemas.microsoft.com/office/drawing/2014/main" id="{FE41DCDE-AB4E-D3B9-CBBE-D39FC78908AB}"/>
              </a:ext>
            </a:extLst>
          </p:cNvPr>
          <p:cNvSpPr/>
          <p:nvPr/>
        </p:nvSpPr>
        <p:spPr>
          <a:xfrm>
            <a:off x="2443163" y="3286127"/>
            <a:ext cx="1574444" cy="338554"/>
          </a:xfrm>
          <a:prstGeom prst="rect">
            <a:avLst/>
          </a:prstGeom>
        </p:spPr>
        <p:txBody>
          <a:bodyPr wrap="square">
            <a:spAutoFit/>
          </a:bodyPr>
          <a:lstStyle/>
          <a:p>
            <a:pPr algn="ctr"/>
            <a:r>
              <a:rPr lang="en-US" sz="1600" b="1" dirty="0">
                <a:solidFill>
                  <a:schemeClr val="tx1">
                    <a:lumMod val="75000"/>
                    <a:lumOff val="25000"/>
                  </a:schemeClr>
                </a:solidFill>
                <a:ea typeface="Lato" panose="020F0502020204030203" pitchFamily="34" charset="0"/>
                <a:cs typeface="Lato" panose="020F0502020204030203" pitchFamily="34" charset="0"/>
              </a:rPr>
              <a:t>Epistemology</a:t>
            </a:r>
          </a:p>
        </p:txBody>
      </p:sp>
      <p:sp>
        <p:nvSpPr>
          <p:cNvPr id="32" name="Rectangle 31">
            <a:extLst>
              <a:ext uri="{FF2B5EF4-FFF2-40B4-BE49-F238E27FC236}">
                <a16:creationId xmlns:a16="http://schemas.microsoft.com/office/drawing/2014/main" id="{16D9A04D-11A9-2821-2B73-F85E05D115B2}"/>
              </a:ext>
            </a:extLst>
          </p:cNvPr>
          <p:cNvSpPr/>
          <p:nvPr/>
        </p:nvSpPr>
        <p:spPr>
          <a:xfrm>
            <a:off x="4306262" y="3262783"/>
            <a:ext cx="1564884" cy="338554"/>
          </a:xfrm>
          <a:prstGeom prst="rect">
            <a:avLst/>
          </a:prstGeom>
        </p:spPr>
        <p:txBody>
          <a:bodyPr wrap="square">
            <a:spAutoFit/>
          </a:bodyPr>
          <a:lstStyle/>
          <a:p>
            <a:pPr algn="ctr"/>
            <a:r>
              <a:rPr lang="en-US" sz="1600" b="1" dirty="0">
                <a:solidFill>
                  <a:schemeClr val="tx1">
                    <a:lumMod val="75000"/>
                    <a:lumOff val="25000"/>
                  </a:schemeClr>
                </a:solidFill>
                <a:ea typeface="Lato" panose="020F0502020204030203" pitchFamily="34" charset="0"/>
                <a:cs typeface="Lato" panose="020F0502020204030203" pitchFamily="34" charset="0"/>
              </a:rPr>
              <a:t>Logic</a:t>
            </a:r>
          </a:p>
        </p:txBody>
      </p:sp>
      <p:sp>
        <p:nvSpPr>
          <p:cNvPr id="33" name="Rectangle 32">
            <a:extLst>
              <a:ext uri="{FF2B5EF4-FFF2-40B4-BE49-F238E27FC236}">
                <a16:creationId xmlns:a16="http://schemas.microsoft.com/office/drawing/2014/main" id="{BCAFD740-66EF-2303-A736-238248184375}"/>
              </a:ext>
            </a:extLst>
          </p:cNvPr>
          <p:cNvSpPr/>
          <p:nvPr/>
        </p:nvSpPr>
        <p:spPr>
          <a:xfrm>
            <a:off x="8058150" y="3257552"/>
            <a:ext cx="1585913" cy="338554"/>
          </a:xfrm>
          <a:prstGeom prst="rect">
            <a:avLst/>
          </a:prstGeom>
        </p:spPr>
        <p:txBody>
          <a:bodyPr wrap="square">
            <a:spAutoFit/>
          </a:bodyPr>
          <a:lstStyle/>
          <a:p>
            <a:pPr algn="ctr"/>
            <a:r>
              <a:rPr lang="en-US" sz="1600" b="1" dirty="0">
                <a:solidFill>
                  <a:schemeClr val="tx1">
                    <a:lumMod val="75000"/>
                    <a:lumOff val="25000"/>
                  </a:schemeClr>
                </a:solidFill>
                <a:ea typeface="Lato" panose="020F0502020204030203" pitchFamily="34" charset="0"/>
                <a:cs typeface="Lato" panose="020F0502020204030203" pitchFamily="34" charset="0"/>
              </a:rPr>
              <a:t>Aesthetics</a:t>
            </a:r>
          </a:p>
        </p:txBody>
      </p:sp>
      <p:sp>
        <p:nvSpPr>
          <p:cNvPr id="34" name="Rectangle 33">
            <a:extLst>
              <a:ext uri="{FF2B5EF4-FFF2-40B4-BE49-F238E27FC236}">
                <a16:creationId xmlns:a16="http://schemas.microsoft.com/office/drawing/2014/main" id="{D0D7EB2C-F808-3D63-B0D5-5B416E3F8F9E}"/>
              </a:ext>
            </a:extLst>
          </p:cNvPr>
          <p:cNvSpPr/>
          <p:nvPr/>
        </p:nvSpPr>
        <p:spPr>
          <a:xfrm>
            <a:off x="9887475" y="3153243"/>
            <a:ext cx="1684332" cy="584775"/>
          </a:xfrm>
          <a:prstGeom prst="rect">
            <a:avLst/>
          </a:prstGeom>
        </p:spPr>
        <p:txBody>
          <a:bodyPr wrap="square">
            <a:spAutoFit/>
          </a:bodyPr>
          <a:lstStyle/>
          <a:p>
            <a:pPr algn="ctr"/>
            <a:r>
              <a:rPr lang="en-US" sz="1600" b="1" dirty="0">
                <a:solidFill>
                  <a:schemeClr val="tx1">
                    <a:lumMod val="75000"/>
                    <a:lumOff val="25000"/>
                  </a:schemeClr>
                </a:solidFill>
                <a:ea typeface="Lato" panose="020F0502020204030203" pitchFamily="34" charset="0"/>
                <a:cs typeface="Lato" panose="020F0502020204030203" pitchFamily="34" charset="0"/>
              </a:rPr>
              <a:t>Political</a:t>
            </a:r>
            <a:r>
              <a:rPr lang="en-US" sz="1600" dirty="0">
                <a:solidFill>
                  <a:schemeClr val="tx1">
                    <a:lumMod val="75000"/>
                    <a:lumOff val="25000"/>
                  </a:schemeClr>
                </a:solidFill>
                <a:ea typeface="Lato" panose="020F0502020204030203" pitchFamily="34" charset="0"/>
                <a:cs typeface="Lato" panose="020F0502020204030203" pitchFamily="34" charset="0"/>
              </a:rPr>
              <a:t> </a:t>
            </a:r>
            <a:r>
              <a:rPr lang="en-US" sz="1600" b="1" dirty="0">
                <a:solidFill>
                  <a:schemeClr val="tx1">
                    <a:lumMod val="75000"/>
                    <a:lumOff val="25000"/>
                  </a:schemeClr>
                </a:solidFill>
                <a:ea typeface="Lato" panose="020F0502020204030203" pitchFamily="34" charset="0"/>
                <a:cs typeface="Lato" panose="020F0502020204030203" pitchFamily="34" charset="0"/>
              </a:rPr>
              <a:t>Philosophy</a:t>
            </a:r>
          </a:p>
        </p:txBody>
      </p:sp>
      <p:cxnSp>
        <p:nvCxnSpPr>
          <p:cNvPr id="35" name="Elbow Connector 34">
            <a:extLst>
              <a:ext uri="{FF2B5EF4-FFF2-40B4-BE49-F238E27FC236}">
                <a16:creationId xmlns:a16="http://schemas.microsoft.com/office/drawing/2014/main" id="{836CF42E-4A4A-92D8-F158-70046872DB62}"/>
              </a:ext>
            </a:extLst>
          </p:cNvPr>
          <p:cNvCxnSpPr>
            <a:cxnSpLocks/>
            <a:stCxn id="17" idx="2"/>
            <a:endCxn id="19" idx="0"/>
          </p:cNvCxnSpPr>
          <p:nvPr/>
        </p:nvCxnSpPr>
        <p:spPr>
          <a:xfrm rot="5400000">
            <a:off x="3326778" y="332050"/>
            <a:ext cx="812458" cy="4799013"/>
          </a:xfrm>
          <a:prstGeom prst="bentConnector3">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6" name="Elbow Connector 35">
            <a:extLst>
              <a:ext uri="{FF2B5EF4-FFF2-40B4-BE49-F238E27FC236}">
                <a16:creationId xmlns:a16="http://schemas.microsoft.com/office/drawing/2014/main" id="{EAE9533B-43BD-8B7B-738B-FF31584E92E9}"/>
              </a:ext>
            </a:extLst>
          </p:cNvPr>
          <p:cNvCxnSpPr>
            <a:cxnSpLocks/>
            <a:stCxn id="17" idx="2"/>
            <a:endCxn id="23" idx="0"/>
          </p:cNvCxnSpPr>
          <p:nvPr/>
        </p:nvCxnSpPr>
        <p:spPr>
          <a:xfrm rot="16200000" flipH="1">
            <a:off x="6145781" y="2312059"/>
            <a:ext cx="825158" cy="851694"/>
          </a:xfrm>
          <a:prstGeom prst="bentConnector3">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7" name="Elbow Connector 36">
            <a:extLst>
              <a:ext uri="{FF2B5EF4-FFF2-40B4-BE49-F238E27FC236}">
                <a16:creationId xmlns:a16="http://schemas.microsoft.com/office/drawing/2014/main" id="{D07B398E-0E54-0A5C-76F2-9C530A4E27F6}"/>
              </a:ext>
            </a:extLst>
          </p:cNvPr>
          <p:cNvCxnSpPr>
            <a:cxnSpLocks/>
            <a:stCxn id="17" idx="2"/>
            <a:endCxn id="20" idx="0"/>
          </p:cNvCxnSpPr>
          <p:nvPr/>
        </p:nvCxnSpPr>
        <p:spPr>
          <a:xfrm rot="5400000">
            <a:off x="5206378" y="2211650"/>
            <a:ext cx="812458" cy="1039813"/>
          </a:xfrm>
          <a:prstGeom prst="bentConnector3">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Elbow Connector 37">
            <a:extLst>
              <a:ext uri="{FF2B5EF4-FFF2-40B4-BE49-F238E27FC236}">
                <a16:creationId xmlns:a16="http://schemas.microsoft.com/office/drawing/2014/main" id="{C2D6F6ED-887F-1404-A220-53A002E6E77E}"/>
              </a:ext>
            </a:extLst>
          </p:cNvPr>
          <p:cNvCxnSpPr>
            <a:cxnSpLocks/>
            <a:stCxn id="17" idx="2"/>
            <a:endCxn id="21" idx="0"/>
          </p:cNvCxnSpPr>
          <p:nvPr/>
        </p:nvCxnSpPr>
        <p:spPr>
          <a:xfrm rot="16200000" flipH="1">
            <a:off x="7085977" y="1371862"/>
            <a:ext cx="812458" cy="2719387"/>
          </a:xfrm>
          <a:prstGeom prst="bentConnector3">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39" name="Elbow Connector 38">
            <a:extLst>
              <a:ext uri="{FF2B5EF4-FFF2-40B4-BE49-F238E27FC236}">
                <a16:creationId xmlns:a16="http://schemas.microsoft.com/office/drawing/2014/main" id="{EA4E6180-7FAE-9363-5BBD-AD9E2481BC44}"/>
              </a:ext>
            </a:extLst>
          </p:cNvPr>
          <p:cNvCxnSpPr>
            <a:cxnSpLocks/>
            <a:stCxn id="17" idx="2"/>
            <a:endCxn id="34" idx="0"/>
          </p:cNvCxnSpPr>
          <p:nvPr/>
        </p:nvCxnSpPr>
        <p:spPr>
          <a:xfrm rot="16200000" flipH="1">
            <a:off x="8017119" y="440721"/>
            <a:ext cx="827916" cy="4597128"/>
          </a:xfrm>
          <a:prstGeom prst="bentConnector3">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0" name="Elbow Connector 39">
            <a:extLst>
              <a:ext uri="{FF2B5EF4-FFF2-40B4-BE49-F238E27FC236}">
                <a16:creationId xmlns:a16="http://schemas.microsoft.com/office/drawing/2014/main" id="{FFF86884-4030-B2D5-8FEC-1328EB1C4098}"/>
              </a:ext>
            </a:extLst>
          </p:cNvPr>
          <p:cNvCxnSpPr>
            <a:cxnSpLocks/>
          </p:cNvCxnSpPr>
          <p:nvPr/>
        </p:nvCxnSpPr>
        <p:spPr>
          <a:xfrm rot="5400000">
            <a:off x="4266578" y="1284550"/>
            <a:ext cx="812458" cy="2919413"/>
          </a:xfrm>
          <a:prstGeom prst="bentConnector3">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1" name="Elbow Connector 40">
            <a:extLst>
              <a:ext uri="{FF2B5EF4-FFF2-40B4-BE49-F238E27FC236}">
                <a16:creationId xmlns:a16="http://schemas.microsoft.com/office/drawing/2014/main" id="{FF83BC84-1004-52DA-890A-EBCF5BCC9AAC}"/>
              </a:ext>
            </a:extLst>
          </p:cNvPr>
          <p:cNvCxnSpPr>
            <a:cxnSpLocks/>
            <a:stCxn id="23" idx="2"/>
            <a:endCxn id="9" idx="0"/>
          </p:cNvCxnSpPr>
          <p:nvPr/>
        </p:nvCxnSpPr>
        <p:spPr>
          <a:xfrm rot="5400000">
            <a:off x="4539057" y="2022709"/>
            <a:ext cx="707774" cy="4182527"/>
          </a:xfrm>
          <a:prstGeom prst="bentConnector3">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2" name="Elbow Connector 41">
            <a:extLst>
              <a:ext uri="{FF2B5EF4-FFF2-40B4-BE49-F238E27FC236}">
                <a16:creationId xmlns:a16="http://schemas.microsoft.com/office/drawing/2014/main" id="{7DEB95A9-82F5-A437-2834-8F4E68AAF682}"/>
              </a:ext>
            </a:extLst>
          </p:cNvPr>
          <p:cNvCxnSpPr>
            <a:cxnSpLocks/>
            <a:stCxn id="23" idx="2"/>
            <a:endCxn id="15" idx="0"/>
          </p:cNvCxnSpPr>
          <p:nvPr/>
        </p:nvCxnSpPr>
        <p:spPr>
          <a:xfrm rot="16200000" flipH="1">
            <a:off x="6960326" y="3783965"/>
            <a:ext cx="707774" cy="660013"/>
          </a:xfrm>
          <a:prstGeom prst="bentConnector3">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3" name="Elbow Connector 42">
            <a:extLst>
              <a:ext uri="{FF2B5EF4-FFF2-40B4-BE49-F238E27FC236}">
                <a16:creationId xmlns:a16="http://schemas.microsoft.com/office/drawing/2014/main" id="{59C43DE1-8393-62B0-5FB6-D1A79918A01D}"/>
              </a:ext>
            </a:extLst>
          </p:cNvPr>
          <p:cNvCxnSpPr>
            <a:cxnSpLocks/>
            <a:stCxn id="23" idx="2"/>
            <a:endCxn id="10" idx="0"/>
          </p:cNvCxnSpPr>
          <p:nvPr/>
        </p:nvCxnSpPr>
        <p:spPr>
          <a:xfrm rot="16200000" flipH="1">
            <a:off x="8170961" y="2573331"/>
            <a:ext cx="707774" cy="3081282"/>
          </a:xfrm>
          <a:prstGeom prst="bentConnector3">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44" name="Elbow Connector 43">
            <a:extLst>
              <a:ext uri="{FF2B5EF4-FFF2-40B4-BE49-F238E27FC236}">
                <a16:creationId xmlns:a16="http://schemas.microsoft.com/office/drawing/2014/main" id="{96A510A4-2BFE-F5E5-3A1B-6ADFC955B75A}"/>
              </a:ext>
            </a:extLst>
          </p:cNvPr>
          <p:cNvCxnSpPr>
            <a:cxnSpLocks/>
            <a:stCxn id="23" idx="2"/>
            <a:endCxn id="13" idx="0"/>
          </p:cNvCxnSpPr>
          <p:nvPr/>
        </p:nvCxnSpPr>
        <p:spPr>
          <a:xfrm rot="5400000">
            <a:off x="5749692" y="3233344"/>
            <a:ext cx="707774" cy="1761257"/>
          </a:xfrm>
          <a:prstGeom prst="bentConnector3">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241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79D785-00D6-2F35-B683-3311F43351FE}"/>
              </a:ext>
            </a:extLst>
          </p:cNvPr>
          <p:cNvSpPr>
            <a:spLocks noGrp="1"/>
          </p:cNvSpPr>
          <p:nvPr>
            <p:ph type="title"/>
          </p:nvPr>
        </p:nvSpPr>
        <p:spPr>
          <a:xfrm>
            <a:off x="838200" y="365125"/>
            <a:ext cx="11209638" cy="1325563"/>
          </a:xfrm>
        </p:spPr>
        <p:txBody>
          <a:bodyPr>
            <a:normAutofit/>
          </a:bodyPr>
          <a:lstStyle/>
          <a:p>
            <a:r>
              <a:rPr lang="en-GB" dirty="0">
                <a:solidFill>
                  <a:schemeClr val="tx1">
                    <a:lumMod val="65000"/>
                    <a:lumOff val="35000"/>
                  </a:schemeClr>
                </a:solidFill>
              </a:rPr>
              <a:t>Progress, negativity, neutrality?</a:t>
            </a:r>
          </a:p>
        </p:txBody>
      </p:sp>
      <p:sp>
        <p:nvSpPr>
          <p:cNvPr id="4" name="TextBox 3">
            <a:extLst>
              <a:ext uri="{FF2B5EF4-FFF2-40B4-BE49-F238E27FC236}">
                <a16:creationId xmlns:a16="http://schemas.microsoft.com/office/drawing/2014/main" id="{9A5B00DD-B40E-EEF2-6B87-4CDF40A9367A}"/>
              </a:ext>
            </a:extLst>
          </p:cNvPr>
          <p:cNvSpPr txBox="1"/>
          <p:nvPr/>
        </p:nvSpPr>
        <p:spPr>
          <a:xfrm>
            <a:off x="2681416" y="5622324"/>
            <a:ext cx="9316995" cy="775020"/>
          </a:xfrm>
          <a:prstGeom prst="rect">
            <a:avLst/>
          </a:prstGeom>
          <a:noFill/>
        </p:spPr>
        <p:txBody>
          <a:bodyPr wrap="square" rtlCol="0">
            <a:spAutoFit/>
          </a:bodyPr>
          <a:lstStyle/>
          <a:p>
            <a:pPr>
              <a:lnSpc>
                <a:spcPct val="130000"/>
              </a:lnSpc>
            </a:pPr>
            <a:r>
              <a:rPr lang="en-GB" b="1" dirty="0">
                <a:solidFill>
                  <a:srgbClr val="C00000"/>
                </a:solidFill>
              </a:rPr>
              <a:t>Paul Virilio, </a:t>
            </a:r>
            <a:r>
              <a:rPr lang="en-GB" i="1" dirty="0">
                <a:solidFill>
                  <a:schemeClr val="tx1">
                    <a:lumMod val="65000"/>
                    <a:lumOff val="35000"/>
                  </a:schemeClr>
                </a:solidFill>
              </a:rPr>
              <a:t>Politics of the Very Worst: An Interview with Philippe Petit, </a:t>
            </a:r>
            <a:r>
              <a:rPr lang="en-GB" dirty="0">
                <a:solidFill>
                  <a:schemeClr val="tx1">
                    <a:lumMod val="65000"/>
                    <a:lumOff val="35000"/>
                  </a:schemeClr>
                </a:solidFill>
              </a:rPr>
              <a:t>edited by Sylvère Lotringer, translated by Michael Cavaliere (New York: Semiotext(e), 1999, p. 89).</a:t>
            </a:r>
          </a:p>
        </p:txBody>
      </p:sp>
      <p:sp>
        <p:nvSpPr>
          <p:cNvPr id="6" name="TextBox 5">
            <a:extLst>
              <a:ext uri="{FF2B5EF4-FFF2-40B4-BE49-F238E27FC236}">
                <a16:creationId xmlns:a16="http://schemas.microsoft.com/office/drawing/2014/main" id="{0C4489DD-B73A-25C2-1DB2-48FF412D1F1C}"/>
              </a:ext>
            </a:extLst>
          </p:cNvPr>
          <p:cNvSpPr txBox="1"/>
          <p:nvPr/>
        </p:nvSpPr>
        <p:spPr>
          <a:xfrm>
            <a:off x="362311" y="1431968"/>
            <a:ext cx="1359243" cy="3154710"/>
          </a:xfrm>
          <a:prstGeom prst="rect">
            <a:avLst/>
          </a:prstGeom>
          <a:noFill/>
        </p:spPr>
        <p:txBody>
          <a:bodyPr wrap="square" rtlCol="0">
            <a:spAutoFit/>
          </a:bodyPr>
          <a:lstStyle/>
          <a:p>
            <a:r>
              <a:rPr lang="en-GB" sz="19900" dirty="0">
                <a:solidFill>
                  <a:srgbClr val="C00000"/>
                </a:solidFill>
              </a:rPr>
              <a:t>“</a:t>
            </a:r>
          </a:p>
        </p:txBody>
      </p:sp>
      <p:sp>
        <p:nvSpPr>
          <p:cNvPr id="7" name="TextBox 6">
            <a:extLst>
              <a:ext uri="{FF2B5EF4-FFF2-40B4-BE49-F238E27FC236}">
                <a16:creationId xmlns:a16="http://schemas.microsoft.com/office/drawing/2014/main" id="{2605EB43-22B1-79C3-5BA4-3CC5837B2FDB}"/>
              </a:ext>
            </a:extLst>
          </p:cNvPr>
          <p:cNvSpPr txBox="1"/>
          <p:nvPr/>
        </p:nvSpPr>
        <p:spPr>
          <a:xfrm>
            <a:off x="9947188" y="3684755"/>
            <a:ext cx="1359243" cy="3154710"/>
          </a:xfrm>
          <a:prstGeom prst="rect">
            <a:avLst/>
          </a:prstGeom>
          <a:noFill/>
        </p:spPr>
        <p:txBody>
          <a:bodyPr wrap="square" rtlCol="0">
            <a:spAutoFit/>
          </a:bodyPr>
          <a:lstStyle/>
          <a:p>
            <a:r>
              <a:rPr lang="en-GB" sz="19900" dirty="0">
                <a:solidFill>
                  <a:srgbClr val="C00000"/>
                </a:solidFill>
              </a:rPr>
              <a:t>”</a:t>
            </a:r>
          </a:p>
        </p:txBody>
      </p:sp>
      <p:sp>
        <p:nvSpPr>
          <p:cNvPr id="5" name="TextBox 4">
            <a:extLst>
              <a:ext uri="{FF2B5EF4-FFF2-40B4-BE49-F238E27FC236}">
                <a16:creationId xmlns:a16="http://schemas.microsoft.com/office/drawing/2014/main" id="{B1271C10-52FA-582E-B57C-EDA9C12FE0B0}"/>
              </a:ext>
            </a:extLst>
          </p:cNvPr>
          <p:cNvSpPr txBox="1"/>
          <p:nvPr/>
        </p:nvSpPr>
        <p:spPr>
          <a:xfrm>
            <a:off x="1371599" y="2038866"/>
            <a:ext cx="8575589" cy="3403239"/>
          </a:xfrm>
          <a:prstGeom prst="rect">
            <a:avLst/>
          </a:prstGeom>
          <a:noFill/>
        </p:spPr>
        <p:txBody>
          <a:bodyPr wrap="square" rtlCol="0">
            <a:spAutoFit/>
          </a:bodyPr>
          <a:lstStyle/>
          <a:p>
            <a:pPr>
              <a:lnSpc>
                <a:spcPct val="130000"/>
              </a:lnSpc>
            </a:pPr>
            <a:r>
              <a:rPr lang="en-GB" sz="2400" dirty="0">
                <a:solidFill>
                  <a:schemeClr val="tx1">
                    <a:lumMod val="65000"/>
                    <a:lumOff val="35000"/>
                  </a:schemeClr>
                </a:solidFill>
              </a:rPr>
              <a:t>When you invent the </a:t>
            </a:r>
            <a:r>
              <a:rPr lang="en-GB" sz="2400" b="1" dirty="0">
                <a:solidFill>
                  <a:srgbClr val="C00000"/>
                </a:solidFill>
              </a:rPr>
              <a:t>ship</a:t>
            </a:r>
            <a:r>
              <a:rPr lang="en-GB" sz="2400" dirty="0">
                <a:solidFill>
                  <a:schemeClr val="tx1">
                    <a:lumMod val="65000"/>
                    <a:lumOff val="35000"/>
                  </a:schemeClr>
                </a:solidFill>
              </a:rPr>
              <a:t>, you also invent the </a:t>
            </a:r>
            <a:r>
              <a:rPr lang="en-GB" sz="2400" b="1" dirty="0">
                <a:solidFill>
                  <a:srgbClr val="C00000"/>
                </a:solidFill>
              </a:rPr>
              <a:t>shipwreck</a:t>
            </a:r>
            <a:r>
              <a:rPr lang="en-GB" sz="2400" dirty="0">
                <a:solidFill>
                  <a:schemeClr val="tx1">
                    <a:lumMod val="65000"/>
                    <a:lumOff val="35000"/>
                  </a:schemeClr>
                </a:solidFill>
              </a:rPr>
              <a:t>;</a:t>
            </a:r>
            <a:r>
              <a:rPr lang="en-GB" sz="2400" dirty="0">
                <a:solidFill>
                  <a:schemeClr val="bg1">
                    <a:lumMod val="50000"/>
                  </a:schemeClr>
                </a:solidFill>
              </a:rPr>
              <a:t> </a:t>
            </a:r>
          </a:p>
          <a:p>
            <a:pPr>
              <a:lnSpc>
                <a:spcPct val="130000"/>
              </a:lnSpc>
            </a:pPr>
            <a:r>
              <a:rPr lang="en-GB" sz="2400" dirty="0">
                <a:solidFill>
                  <a:schemeClr val="tx1">
                    <a:lumMod val="65000"/>
                    <a:lumOff val="35000"/>
                  </a:schemeClr>
                </a:solidFill>
              </a:rPr>
              <a:t>when you invent the </a:t>
            </a:r>
            <a:r>
              <a:rPr lang="en-GB" sz="2400" b="1" dirty="0">
                <a:solidFill>
                  <a:srgbClr val="C00000"/>
                </a:solidFill>
              </a:rPr>
              <a:t>plane</a:t>
            </a:r>
            <a:r>
              <a:rPr lang="en-GB" sz="2400" dirty="0">
                <a:solidFill>
                  <a:schemeClr val="bg1">
                    <a:lumMod val="50000"/>
                  </a:schemeClr>
                </a:solidFill>
              </a:rPr>
              <a:t> </a:t>
            </a:r>
            <a:r>
              <a:rPr lang="en-GB" sz="2400" dirty="0">
                <a:solidFill>
                  <a:schemeClr val="tx1">
                    <a:lumMod val="65000"/>
                    <a:lumOff val="35000"/>
                  </a:schemeClr>
                </a:solidFill>
              </a:rPr>
              <a:t>you also invent the </a:t>
            </a:r>
            <a:r>
              <a:rPr lang="en-GB" sz="2400" b="1" dirty="0">
                <a:solidFill>
                  <a:srgbClr val="C00000"/>
                </a:solidFill>
              </a:rPr>
              <a:t>plane crash</a:t>
            </a:r>
            <a:r>
              <a:rPr lang="en-GB" sz="2400" dirty="0">
                <a:solidFill>
                  <a:schemeClr val="tx1">
                    <a:lumMod val="65000"/>
                    <a:lumOff val="35000"/>
                  </a:schemeClr>
                </a:solidFill>
              </a:rPr>
              <a:t>;</a:t>
            </a:r>
            <a:r>
              <a:rPr lang="en-GB" sz="2400" dirty="0">
                <a:solidFill>
                  <a:schemeClr val="bg1">
                    <a:lumMod val="50000"/>
                  </a:schemeClr>
                </a:solidFill>
              </a:rPr>
              <a:t> </a:t>
            </a:r>
            <a:r>
              <a:rPr lang="en-GB" sz="2400" dirty="0">
                <a:solidFill>
                  <a:schemeClr val="tx1">
                    <a:lumMod val="65000"/>
                    <a:lumOff val="35000"/>
                  </a:schemeClr>
                </a:solidFill>
              </a:rPr>
              <a:t>and when you invent </a:t>
            </a:r>
            <a:r>
              <a:rPr lang="en-GB" sz="2400" b="1" dirty="0">
                <a:solidFill>
                  <a:srgbClr val="C00000"/>
                </a:solidFill>
              </a:rPr>
              <a:t>electricity</a:t>
            </a:r>
            <a:r>
              <a:rPr lang="en-GB" sz="2400" dirty="0">
                <a:solidFill>
                  <a:schemeClr val="tx1">
                    <a:lumMod val="65000"/>
                    <a:lumOff val="35000"/>
                  </a:schemeClr>
                </a:solidFill>
              </a:rPr>
              <a:t>, you invent </a:t>
            </a:r>
            <a:r>
              <a:rPr lang="en-GB" sz="2400" b="1" dirty="0">
                <a:solidFill>
                  <a:srgbClr val="C00000"/>
                </a:solidFill>
              </a:rPr>
              <a:t>electrocution</a:t>
            </a:r>
            <a:r>
              <a:rPr lang="en-GB" sz="2400" dirty="0">
                <a:solidFill>
                  <a:schemeClr val="tx1">
                    <a:lumMod val="65000"/>
                    <a:lumOff val="35000"/>
                  </a:schemeClr>
                </a:solidFill>
              </a:rPr>
              <a:t>...</a:t>
            </a:r>
          </a:p>
          <a:p>
            <a:pPr>
              <a:lnSpc>
                <a:spcPct val="130000"/>
              </a:lnSpc>
            </a:pPr>
            <a:endParaRPr lang="en-GB" sz="2400" dirty="0">
              <a:solidFill>
                <a:schemeClr val="bg1">
                  <a:lumMod val="50000"/>
                </a:schemeClr>
              </a:solidFill>
            </a:endParaRPr>
          </a:p>
          <a:p>
            <a:pPr>
              <a:lnSpc>
                <a:spcPct val="130000"/>
              </a:lnSpc>
            </a:pPr>
            <a:r>
              <a:rPr lang="en-GB" sz="2400" dirty="0">
                <a:solidFill>
                  <a:schemeClr val="tx1">
                    <a:lumMod val="65000"/>
                    <a:lumOff val="35000"/>
                  </a:schemeClr>
                </a:solidFill>
              </a:rPr>
              <a:t>Every technology carries its own </a:t>
            </a:r>
            <a:r>
              <a:rPr lang="en-GB" sz="2400" b="1" dirty="0">
                <a:solidFill>
                  <a:srgbClr val="C00000"/>
                </a:solidFill>
              </a:rPr>
              <a:t>negativity,</a:t>
            </a:r>
            <a:r>
              <a:rPr lang="en-GB" sz="2400" dirty="0">
                <a:solidFill>
                  <a:schemeClr val="bg1">
                    <a:lumMod val="50000"/>
                  </a:schemeClr>
                </a:solidFill>
              </a:rPr>
              <a:t> </a:t>
            </a:r>
            <a:r>
              <a:rPr lang="en-GB" sz="2400" dirty="0">
                <a:solidFill>
                  <a:schemeClr val="tx1">
                    <a:lumMod val="65000"/>
                    <a:lumOff val="35000"/>
                  </a:schemeClr>
                </a:solidFill>
              </a:rPr>
              <a:t>which is invented at the same time as technical </a:t>
            </a:r>
            <a:r>
              <a:rPr lang="en-GB" sz="2400" b="1" dirty="0">
                <a:solidFill>
                  <a:srgbClr val="C00000"/>
                </a:solidFill>
              </a:rPr>
              <a:t>progress</a:t>
            </a:r>
            <a:r>
              <a:rPr lang="en-GB" sz="2400" dirty="0">
                <a:solidFill>
                  <a:schemeClr val="bg1">
                    <a:lumMod val="50000"/>
                  </a:schemeClr>
                </a:solidFill>
              </a:rPr>
              <a:t>.</a:t>
            </a:r>
          </a:p>
          <a:p>
            <a:pPr>
              <a:lnSpc>
                <a:spcPct val="130000"/>
              </a:lnSpc>
            </a:pPr>
            <a:endParaRPr lang="en-GB" sz="2400" dirty="0">
              <a:solidFill>
                <a:schemeClr val="bg1">
                  <a:lumMod val="50000"/>
                </a:schemeClr>
              </a:solidFill>
            </a:endParaRPr>
          </a:p>
        </p:txBody>
      </p:sp>
      <p:pic>
        <p:nvPicPr>
          <p:cNvPr id="8" name="Picture 7" descr="A picture containing person, person, indoor, looking&#10;&#10;Description automatically generated">
            <a:extLst>
              <a:ext uri="{FF2B5EF4-FFF2-40B4-BE49-F238E27FC236}">
                <a16:creationId xmlns:a16="http://schemas.microsoft.com/office/drawing/2014/main" id="{367E6A20-5F94-A54B-BE8B-0602350C009C}"/>
              </a:ext>
            </a:extLst>
          </p:cNvPr>
          <p:cNvPicPr>
            <a:picLocks noChangeAspect="1"/>
          </p:cNvPicPr>
          <p:nvPr/>
        </p:nvPicPr>
        <p:blipFill>
          <a:blip r:embed="rId2"/>
          <a:stretch>
            <a:fillRect/>
          </a:stretch>
        </p:blipFill>
        <p:spPr>
          <a:xfrm>
            <a:off x="9820253" y="1507524"/>
            <a:ext cx="2152019" cy="2520779"/>
          </a:xfrm>
          <a:prstGeom prst="rect">
            <a:avLst/>
          </a:prstGeom>
        </p:spPr>
      </p:pic>
    </p:spTree>
    <p:extLst>
      <p:ext uri="{BB962C8B-B14F-4D97-AF65-F5344CB8AC3E}">
        <p14:creationId xmlns:p14="http://schemas.microsoft.com/office/powerpoint/2010/main" val="22276904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algn="l">
          <a:lnSpc>
            <a:spcPct val="130000"/>
          </a:lnSpc>
          <a:defRPr sz="2400" dirty="0" smtClean="0">
            <a:solidFill>
              <a:schemeClr val="bg1">
                <a:lumMod val="50000"/>
              </a:schemeClr>
            </a:solidFill>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280</TotalTime>
  <Words>3975</Words>
  <Application>Microsoft Macintosh PowerPoint</Application>
  <PresentationFormat>Widescreen</PresentationFormat>
  <Paragraphs>356</Paragraphs>
  <Slides>38</Slides>
  <Notes>21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38</vt:i4>
      </vt:variant>
    </vt:vector>
  </HeadingPairs>
  <TitlesOfParts>
    <vt:vector size="45" baseType="lpstr">
      <vt:lpstr>arial</vt:lpstr>
      <vt:lpstr>arial</vt:lpstr>
      <vt:lpstr>Calibri</vt:lpstr>
      <vt:lpstr>GaramondPremierPro</vt:lpstr>
      <vt:lpstr>Lato</vt:lpstr>
      <vt:lpstr>System Font Regular</vt:lpstr>
      <vt:lpstr>Office Theme</vt:lpstr>
      <vt:lpstr>Technology is not neutral</vt:lpstr>
      <vt:lpstr>PowerPoint Presentation</vt:lpstr>
      <vt:lpstr>SPEAKER</vt:lpstr>
      <vt:lpstr>Our 2-day AGENDA</vt:lpstr>
      <vt:lpstr>PowerPoint Presentation</vt:lpstr>
      <vt:lpstr>Mission (im)possible</vt:lpstr>
      <vt:lpstr>Philosophy As a Tool</vt:lpstr>
      <vt:lpstr>Philosophy as software of the mind</vt:lpstr>
      <vt:lpstr>Progress, negativity, neutrality?</vt:lpstr>
      <vt:lpstr>PowerPoint Presentation</vt:lpstr>
      <vt:lpstr>Experts who argue that technology is Neutral</vt:lpstr>
      <vt:lpstr>Gary Kasparov</vt:lpstr>
      <vt:lpstr>Werner Vogels</vt:lpstr>
      <vt:lpstr>Professor Daniela Rus</vt:lpstr>
      <vt:lpstr>PowerPoint Presentation</vt:lpstr>
      <vt:lpstr>Experts who argue that technology is nOT Neutral</vt:lpstr>
      <vt:lpstr>Sir Tim Berners-Lee</vt:lpstr>
      <vt:lpstr>Caroline Criado Perez</vt:lpstr>
      <vt:lpstr>Professor Sheila Jasanoff</vt:lpstr>
      <vt:lpstr>Professor Safiya noble</vt:lpstr>
      <vt:lpstr>PowerPoint Presentation</vt:lpstr>
      <vt:lpstr>From diagnosis to solution</vt:lpstr>
      <vt:lpstr>PowerPoint Presentation</vt:lpstr>
      <vt:lpstr>PowerPoint Presentation</vt:lpstr>
      <vt:lpstr>Agenda day 2</vt:lpstr>
      <vt:lpstr>Crash Test DUMMIES</vt:lpstr>
      <vt:lpstr>Physics + ethics</vt:lpstr>
      <vt:lpstr>solving the most valuable problem</vt:lpstr>
      <vt:lpstr>Facial recognition technology</vt:lpstr>
      <vt:lpstr>PowerPoint Presentation</vt:lpstr>
      <vt:lpstr>PowerPoint Presentation</vt:lpstr>
      <vt:lpstr>PowerPoint Presentation</vt:lpstr>
      <vt:lpstr>semiconductors (chips)</vt:lpstr>
      <vt:lpstr>PowerPoint Presentation</vt:lpstr>
      <vt:lpstr>PowerPoint Presentation</vt:lpstr>
      <vt:lpstr>Political philosophy + ethics</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Technology is not neutral</dc:title>
  <dc:creator>Stephanie Hare</dc:creator>
  <cp:lastModifiedBy>Stephanie Hare</cp:lastModifiedBy>
  <cp:revision>9</cp:revision>
  <dcterms:created xsi:type="dcterms:W3CDTF">2022-11-02T08:23:39Z</dcterms:created>
  <dcterms:modified xsi:type="dcterms:W3CDTF">2022-11-29T09:18:16Z</dcterms:modified>
</cp:coreProperties>
</file>