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32"/>
  </p:notesMasterIdLst>
  <p:handoutMasterIdLst>
    <p:handoutMasterId r:id="rId33"/>
  </p:handoutMasterIdLst>
  <p:sldIdLst>
    <p:sldId id="586" r:id="rId2"/>
    <p:sldId id="692" r:id="rId3"/>
    <p:sldId id="701" r:id="rId4"/>
    <p:sldId id="715" r:id="rId5"/>
    <p:sldId id="746" r:id="rId6"/>
    <p:sldId id="743" r:id="rId7"/>
    <p:sldId id="515" r:id="rId8"/>
    <p:sldId id="744" r:id="rId9"/>
    <p:sldId id="718" r:id="rId10"/>
    <p:sldId id="616" r:id="rId11"/>
    <p:sldId id="467" r:id="rId12"/>
    <p:sldId id="735" r:id="rId13"/>
    <p:sldId id="727" r:id="rId14"/>
    <p:sldId id="722" r:id="rId15"/>
    <p:sldId id="747" r:id="rId16"/>
    <p:sldId id="732" r:id="rId17"/>
    <p:sldId id="737" r:id="rId18"/>
    <p:sldId id="736" r:id="rId19"/>
    <p:sldId id="745" r:id="rId20"/>
    <p:sldId id="748" r:id="rId21"/>
    <p:sldId id="740" r:id="rId22"/>
    <p:sldId id="749" r:id="rId23"/>
    <p:sldId id="750" r:id="rId24"/>
    <p:sldId id="517" r:id="rId25"/>
    <p:sldId id="734" r:id="rId26"/>
    <p:sldId id="730" r:id="rId27"/>
    <p:sldId id="742" r:id="rId28"/>
    <p:sldId id="731" r:id="rId29"/>
    <p:sldId id="751" r:id="rId30"/>
    <p:sldId id="738" r:id="rId3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CC"/>
    <a:srgbClr val="FF00FF"/>
    <a:srgbClr val="FF8080"/>
    <a:srgbClr val="EAB200"/>
    <a:srgbClr val="FF5050"/>
    <a:srgbClr val="008000"/>
    <a:srgbClr val="66FF33"/>
    <a:srgbClr val="CCFF99"/>
    <a:srgbClr val="F6F8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0" autoAdjust="0"/>
    <p:restoredTop sz="94690" autoAdjust="0"/>
  </p:normalViewPr>
  <p:slideViewPr>
    <p:cSldViewPr>
      <p:cViewPr varScale="1">
        <p:scale>
          <a:sx n="142" d="100"/>
          <a:sy n="142" d="100"/>
        </p:scale>
        <p:origin x="1512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presProps" Target="pres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handoutMaster" Target="handoutMasters/handoutMaster1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notesMaster" Target="notesMasters/notesMaster1.xml" /><Relationship Id="rId37" Type="http://schemas.openxmlformats.org/officeDocument/2006/relationships/tableStyles" Target="tableStyle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theme" Target="theme/theme1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slide" Target="slides/slide30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viewProps" Target="viewProps.xml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EE1D9D-18C0-495F-A475-55B0644AF772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7119AA-87C4-4C81-B843-B27CA3DBE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876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27204C4-6F33-4247-AC62-C1813FFFFFD6}" type="datetimeFigureOut">
              <a:rPr lang="en-US" smtClean="0"/>
              <a:pPr/>
              <a:t>9/7/2023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17D6C0D-E325-4BCC-850E-704C2A6381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432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 /><Relationship Id="rId1" Type="http://schemas.openxmlformats.org/officeDocument/2006/relationships/notesMaster" Target="../notesMasters/notesMaster1.xml" 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 /><Relationship Id="rId1" Type="http://schemas.openxmlformats.org/officeDocument/2006/relationships/notesMaster" Target="../notesMasters/notesMaster1.xml" 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 /><Relationship Id="rId1" Type="http://schemas.openxmlformats.org/officeDocument/2006/relationships/notesMaster" Target="../notesMasters/notesMaster1.xml" 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 /><Relationship Id="rId1" Type="http://schemas.openxmlformats.org/officeDocument/2006/relationships/notesMaster" Target="../notesMasters/notesMaster1.xml" 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 /><Relationship Id="rId1" Type="http://schemas.openxmlformats.org/officeDocument/2006/relationships/notesMaster" Target="../notesMasters/notesMaster1.xml" 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 /><Relationship Id="rId1" Type="http://schemas.openxmlformats.org/officeDocument/2006/relationships/notesMaster" Target="../notesMasters/notesMaster1.xml" 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 /><Relationship Id="rId1" Type="http://schemas.openxmlformats.org/officeDocument/2006/relationships/notesMaster" Target="../notesMasters/notesMaster1.xml" 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 /><Relationship Id="rId1" Type="http://schemas.openxmlformats.org/officeDocument/2006/relationships/notesMaster" Target="../notesMasters/notesMaster1.xml" 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 /><Relationship Id="rId1" Type="http://schemas.openxmlformats.org/officeDocument/2006/relationships/notesMaster" Target="../notesMasters/notesMaster1.xml" 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 /><Relationship Id="rId1" Type="http://schemas.openxmlformats.org/officeDocument/2006/relationships/notesMaster" Target="../notesMasters/notesMaster1.xml" 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 /><Relationship Id="rId1" Type="http://schemas.openxmlformats.org/officeDocument/2006/relationships/notesMaster" Target="../notesMasters/notesMaster1.xml" 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 /><Relationship Id="rId1" Type="http://schemas.openxmlformats.org/officeDocument/2006/relationships/notesMaster" Target="../notesMasters/notesMaster1.xml" 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 /><Relationship Id="rId1" Type="http://schemas.openxmlformats.org/officeDocument/2006/relationships/notesMaster" Target="../notesMasters/notesMaster1.xml" 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 /><Relationship Id="rId1" Type="http://schemas.openxmlformats.org/officeDocument/2006/relationships/notesMaster" Target="../notesMasters/notesMaster1.xml" 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 /><Relationship Id="rId1" Type="http://schemas.openxmlformats.org/officeDocument/2006/relationships/notesMaster" Target="../notesMasters/notesMaster1.xml" 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E42788-A6A3-464F-90C3-C74AC1B34DB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34124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7D6C0D-E325-4BCC-850E-704C2A63810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0192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F97FE37E-E826-48C1-BEC5-D98AD26315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397120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F97FE37E-E826-48C1-BEC5-D98AD26315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495318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very simple model can explain the phenomenon.</a:t>
            </a:r>
          </a:p>
          <a:p>
            <a:r>
              <a:rPr lang="en-US" dirty="0"/>
              <a:t>Assuming that that the breakup scattering goes through incoherent scattering of the jet proton off a free nucleon in the He3, one can easily find a kinematical relation between missing mass and the nucleon transverse momentum and the recoil proton energy.</a:t>
            </a:r>
          </a:p>
          <a:p>
            <a:r>
              <a:rPr lang="en-US" dirty="0"/>
              <a:t>For a reasonable value of the transverse momentum, the mass excess, Delta, cannot be larger than 50 MeV is more than 3 order of magnitudes smaller than the Gold mass.</a:t>
            </a:r>
          </a:p>
          <a:p>
            <a:r>
              <a:rPr lang="en-US" dirty="0"/>
              <a:t>Thus the breakup rate is strongly suppressed by the phase space.</a:t>
            </a:r>
          </a:p>
          <a:p>
            <a:r>
              <a:rPr lang="en-US" dirty="0"/>
              <a:t>In the considered model, the event distribution over delta may be approximated by a Gaussian distribution corrected by the space phase dependence on Delta.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7D6C0D-E325-4BCC-850E-704C2A63810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5359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F97FE37E-E826-48C1-BEC5-D98AD26315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516014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F97FE37E-E826-48C1-BEC5-D98AD26315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423959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F97FE37E-E826-48C1-BEC5-D98AD26315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974361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F97FE37E-E826-48C1-BEC5-D98AD26315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194290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7D6C0D-E325-4BCC-850E-704C2A638100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8652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F97FE37E-E826-48C1-BEC5-D98AD26315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06347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F97FE37E-E826-48C1-BEC5-D98AD26315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2548106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F97FE37E-E826-48C1-BEC5-D98AD26315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940539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F97FE37E-E826-48C1-BEC5-D98AD26315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523561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F97FE37E-E826-48C1-BEC5-D98AD26315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044790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very simple model can explain the phenomenon.</a:t>
            </a:r>
          </a:p>
          <a:p>
            <a:r>
              <a:rPr lang="en-US" dirty="0"/>
              <a:t>Assuming that that the breakup scattering goes through incoherent scattering of the jet proton off a free nucleon in the He3, one can easily find a kinematical relation between missing mass and the nucleon transverse momentum and the recoil proton energy.</a:t>
            </a:r>
          </a:p>
          <a:p>
            <a:r>
              <a:rPr lang="en-US" dirty="0"/>
              <a:t>For a reasonable value of the transverse momentum, the mass excess, Delta, cannot be larger than 50 MeV is more than 3 order of magnitudes smaller than the Gold mass.</a:t>
            </a:r>
          </a:p>
          <a:p>
            <a:r>
              <a:rPr lang="en-US" dirty="0"/>
              <a:t>Thus the breakup rate is strongly suppressed by the phase space.</a:t>
            </a:r>
          </a:p>
          <a:p>
            <a:r>
              <a:rPr lang="en-US" dirty="0"/>
              <a:t>In the considered model, the event distribution over delta may be approximated by a Gaussian distribution corrected by the space phase dependence on Delta.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7D6C0D-E325-4BCC-850E-704C2A638100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989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F97FE37E-E826-48C1-BEC5-D98AD26315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96427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F97FE37E-E826-48C1-BEC5-D98AD26315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024589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F97FE37E-E826-48C1-BEC5-D98AD26315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2159006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9B9A8F33-F781-4EF2-B518-7335DF1F22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0892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7D6C0D-E325-4BCC-850E-704C2A63810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4747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9B9A8F33-F781-4EF2-B518-7335DF1F22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214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9B9A8F33-F781-4EF2-B518-7335DF1F22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1109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7D6C0D-E325-4BCC-850E-704C2A63810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180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Low-x  2023.09.05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Transverse analyzing power measurements at HJET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730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Low-x  2023.09.05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Transverse analyzing power measurements at HJET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17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Low-x  2023.09.05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Transverse analyzing power measurements at HJET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330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Low-x  2023.09.05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Transverse analyzing power measurements at HJET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374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rmAutofit/>
          </a:bodyPr>
          <a:lstStyle>
            <a:lvl1pPr>
              <a:defRPr sz="2800" b="1" i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1" y="6356350"/>
            <a:ext cx="1371600" cy="365125"/>
          </a:xfrm>
        </p:spPr>
        <p:txBody>
          <a:bodyPr/>
          <a:lstStyle/>
          <a:p>
            <a:r>
              <a:rPr lang="en-US"/>
              <a:t>Low-x  2023.09.05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7400" y="6362802"/>
            <a:ext cx="5638800" cy="365125"/>
          </a:xfrm>
        </p:spPr>
        <p:txBody>
          <a:bodyPr/>
          <a:lstStyle>
            <a:lvl1pPr>
              <a:defRPr b="1" i="1"/>
            </a:lvl1pPr>
          </a:lstStyle>
          <a:p>
            <a:r>
              <a:rPr lang="en-US"/>
              <a:t>Transverse analyzing power measurements at HJET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6356350"/>
            <a:ext cx="838200" cy="365125"/>
          </a:xfrm>
        </p:spPr>
        <p:txBody>
          <a:bodyPr/>
          <a:lstStyle/>
          <a:p>
            <a:fld id="{C43EE075-043A-4F26-BB58-4977CF5E58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225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371600" cy="365125"/>
          </a:xfrm>
        </p:spPr>
        <p:txBody>
          <a:bodyPr/>
          <a:lstStyle/>
          <a:p>
            <a:r>
              <a:rPr lang="en-US"/>
              <a:t>Low-x  2023.09.05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33600" y="6356350"/>
            <a:ext cx="5715000" cy="365125"/>
          </a:xfrm>
        </p:spPr>
        <p:txBody>
          <a:bodyPr/>
          <a:lstStyle>
            <a:lvl1pPr algn="just">
              <a:defRPr sz="1200" b="1"/>
            </a:lvl1pPr>
          </a:lstStyle>
          <a:p>
            <a:r>
              <a:rPr lang="en-US" i="1">
                <a:solidFill>
                  <a:srgbClr val="89898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Transverse analyzing power measurements at HJET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356350"/>
            <a:ext cx="381000" cy="365125"/>
          </a:xfrm>
        </p:spPr>
        <p:txBody>
          <a:bodyPr/>
          <a:lstStyle/>
          <a:p>
            <a:fld id="{C43EE075-043A-4F26-BB58-4977CF5E58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7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Low-x  2023.09.05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Transverse analyzing power measurements at HJET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65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Low-x  2023.09.05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Transverse analyzing power measurements at HJET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551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Low-x  2023.09.05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Transverse analyzing power measurements at HJET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100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Low-x  2023.09.05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Transverse analyzing power measurements at HJET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869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371600" cy="365125"/>
          </a:xfrm>
        </p:spPr>
        <p:txBody>
          <a:bodyPr/>
          <a:lstStyle/>
          <a:p>
            <a:r>
              <a:rPr lang="en-US"/>
              <a:t>Low-x  2023.09.05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56350"/>
            <a:ext cx="5867400" cy="365125"/>
          </a:xfrm>
        </p:spPr>
        <p:txBody>
          <a:bodyPr/>
          <a:lstStyle/>
          <a:p>
            <a:r>
              <a:rPr lang="en-US"/>
              <a:t>Transverse analyzing power measurements at HJET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fld id="{C43EE075-043A-4F26-BB58-4977CF5E58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240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Low-x  2023.09.05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Transverse analyzing power measurements at HJET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073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Low-x  2023.09.05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Transverse analyzing power measurements at HJET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EE075-043A-4F26-BB58-4977CF5E58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145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Relationship Id="rId4" Type="http://schemas.openxmlformats.org/officeDocument/2006/relationships/image" Target="../media/image2.png" 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 /><Relationship Id="rId3" Type="http://schemas.openxmlformats.org/officeDocument/2006/relationships/image" Target="../media/image120.png" /><Relationship Id="rId7" Type="http://schemas.openxmlformats.org/officeDocument/2006/relationships/image" Target="../media/image49.png" /><Relationship Id="rId2" Type="http://schemas.openxmlformats.org/officeDocument/2006/relationships/notesSlide" Target="../notesSlides/notesSlide9.xm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48.png" /><Relationship Id="rId5" Type="http://schemas.openxmlformats.org/officeDocument/2006/relationships/image" Target="../media/image140.png" /><Relationship Id="rId4" Type="http://schemas.openxmlformats.org/officeDocument/2006/relationships/image" Target="../media/image132.png" /><Relationship Id="rId9" Type="http://schemas.openxmlformats.org/officeDocument/2006/relationships/image" Target="../media/image51.png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 /><Relationship Id="rId2" Type="http://schemas.openxmlformats.org/officeDocument/2006/relationships/notesSlide" Target="../notesSlides/notesSlide10.xml" /><Relationship Id="rId1" Type="http://schemas.openxmlformats.org/officeDocument/2006/relationships/slideLayout" Target="../slideLayouts/slideLayout12.xml" /><Relationship Id="rId6" Type="http://schemas.openxmlformats.org/officeDocument/2006/relationships/image" Target="../media/image54.png" /><Relationship Id="rId5" Type="http://schemas.openxmlformats.org/officeDocument/2006/relationships/image" Target="../media/image83.png" /><Relationship Id="rId4" Type="http://schemas.openxmlformats.org/officeDocument/2006/relationships/image" Target="../media/image53.png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 /><Relationship Id="rId2" Type="http://schemas.openxmlformats.org/officeDocument/2006/relationships/notesSlide" Target="../notesSlides/notesSlide11.xm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58.png" /><Relationship Id="rId5" Type="http://schemas.openxmlformats.org/officeDocument/2006/relationships/image" Target="../media/image57.png" /><Relationship Id="rId4" Type="http://schemas.openxmlformats.org/officeDocument/2006/relationships/image" Target="../media/image56.png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0.png" /><Relationship Id="rId7" Type="http://schemas.openxmlformats.org/officeDocument/2006/relationships/image" Target="../media/image63.png" /><Relationship Id="rId2" Type="http://schemas.openxmlformats.org/officeDocument/2006/relationships/image" Target="../media/image570.pn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62.png" /><Relationship Id="rId5" Type="http://schemas.openxmlformats.org/officeDocument/2006/relationships/image" Target="../media/image61.png" /><Relationship Id="rId4" Type="http://schemas.openxmlformats.org/officeDocument/2006/relationships/image" Target="../media/image60.png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 /><Relationship Id="rId2" Type="http://schemas.openxmlformats.org/officeDocument/2006/relationships/image" Target="../media/image104.pn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440.png" /><Relationship Id="rId5" Type="http://schemas.openxmlformats.org/officeDocument/2006/relationships/image" Target="../media/image441.png" /><Relationship Id="rId4" Type="http://schemas.openxmlformats.org/officeDocument/2006/relationships/image" Target="../media/image420.png" 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 /><Relationship Id="rId7" Type="http://schemas.openxmlformats.org/officeDocument/2006/relationships/image" Target="../media/image70.png" /><Relationship Id="rId2" Type="http://schemas.openxmlformats.org/officeDocument/2006/relationships/notesSlide" Target="../notesSlides/notesSlide12.xm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67.png" /><Relationship Id="rId5" Type="http://schemas.openxmlformats.org/officeDocument/2006/relationships/image" Target="../media/image64.png" /><Relationship Id="rId4" Type="http://schemas.openxmlformats.org/officeDocument/2006/relationships/image" Target="../media/image66.png" /><Relationship Id="rId9" Type="http://schemas.openxmlformats.org/officeDocument/2006/relationships/image" Target="../media/image69.png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 /><Relationship Id="rId7" Type="http://schemas.openxmlformats.org/officeDocument/2006/relationships/image" Target="../media/image76.png" /><Relationship Id="rId2" Type="http://schemas.openxmlformats.org/officeDocument/2006/relationships/notesSlide" Target="../notesSlides/notesSlide13.xm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75.png" /><Relationship Id="rId5" Type="http://schemas.openxmlformats.org/officeDocument/2006/relationships/image" Target="../media/image74.png" /><Relationship Id="rId4" Type="http://schemas.openxmlformats.org/officeDocument/2006/relationships/image" Target="../media/image73.png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 /><Relationship Id="rId2" Type="http://schemas.openxmlformats.org/officeDocument/2006/relationships/image" Target="../media/image108.pn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78.png" 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 /><Relationship Id="rId3" Type="http://schemas.openxmlformats.org/officeDocument/2006/relationships/image" Target="../media/image111.png" /><Relationship Id="rId7" Type="http://schemas.openxmlformats.org/officeDocument/2006/relationships/image" Target="../media/image118.png" /><Relationship Id="rId2" Type="http://schemas.openxmlformats.org/officeDocument/2006/relationships/notesSlide" Target="../notesSlides/notesSlide14.xm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17.png" /><Relationship Id="rId5" Type="http://schemas.openxmlformats.org/officeDocument/2006/relationships/image" Target="../media/image113.png" /><Relationship Id="rId4" Type="http://schemas.openxmlformats.org/officeDocument/2006/relationships/image" Target="../media/image79.png" 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 /><Relationship Id="rId3" Type="http://schemas.openxmlformats.org/officeDocument/2006/relationships/image" Target="../media/image771.png" /><Relationship Id="rId7" Type="http://schemas.openxmlformats.org/officeDocument/2006/relationships/image" Target="../media/image81.png" /><Relationship Id="rId12" Type="http://schemas.openxmlformats.org/officeDocument/2006/relationships/image" Target="../media/image87.png" /><Relationship Id="rId2" Type="http://schemas.openxmlformats.org/officeDocument/2006/relationships/notesSlide" Target="../notesSlides/notesSlide15.xm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80.png" /><Relationship Id="rId11" Type="http://schemas.openxmlformats.org/officeDocument/2006/relationships/image" Target="../media/image86.png" /><Relationship Id="rId5" Type="http://schemas.openxmlformats.org/officeDocument/2006/relationships/image" Target="../media/image790.png" /><Relationship Id="rId10" Type="http://schemas.openxmlformats.org/officeDocument/2006/relationships/image" Target="../media/image85.png" /><Relationship Id="rId4" Type="http://schemas.openxmlformats.org/officeDocument/2006/relationships/image" Target="../media/image780.png" /><Relationship Id="rId9" Type="http://schemas.openxmlformats.org/officeDocument/2006/relationships/image" Target="../media/image84.png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 /><Relationship Id="rId7" Type="http://schemas.openxmlformats.org/officeDocument/2006/relationships/image" Target="../media/image91.png" /><Relationship Id="rId2" Type="http://schemas.openxmlformats.org/officeDocument/2006/relationships/notesSlide" Target="../notesSlides/notesSlide16.xm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90.png" /><Relationship Id="rId5" Type="http://schemas.openxmlformats.org/officeDocument/2006/relationships/image" Target="../media/image740.png" /><Relationship Id="rId4" Type="http://schemas.openxmlformats.org/officeDocument/2006/relationships/image" Target="../media/image89.png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 /><Relationship Id="rId2" Type="http://schemas.openxmlformats.org/officeDocument/2006/relationships/notesSlide" Target="../notesSlides/notesSlide17.xml" /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1.png" /><Relationship Id="rId2" Type="http://schemas.openxmlformats.org/officeDocument/2006/relationships/image" Target="../media/image93.png" /><Relationship Id="rId1" Type="http://schemas.openxmlformats.org/officeDocument/2006/relationships/slideLayout" Target="../slideLayouts/slideLayout2.xml" 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 /><Relationship Id="rId3" Type="http://schemas.openxmlformats.org/officeDocument/2006/relationships/image" Target="../media/image770.png" /><Relationship Id="rId7" Type="http://schemas.openxmlformats.org/officeDocument/2006/relationships/image" Target="../media/image920.png" /><Relationship Id="rId12" Type="http://schemas.openxmlformats.org/officeDocument/2006/relationships/image" Target="../media/image970.png" /><Relationship Id="rId2" Type="http://schemas.openxmlformats.org/officeDocument/2006/relationships/notesSlide" Target="../notesSlides/notesSlide18.xml" /><Relationship Id="rId1" Type="http://schemas.openxmlformats.org/officeDocument/2006/relationships/slideLayout" Target="../slideLayouts/slideLayout12.xml" /><Relationship Id="rId6" Type="http://schemas.openxmlformats.org/officeDocument/2006/relationships/image" Target="../media/image911.png" /><Relationship Id="rId11" Type="http://schemas.openxmlformats.org/officeDocument/2006/relationships/image" Target="../media/image960.png" /><Relationship Id="rId5" Type="http://schemas.openxmlformats.org/officeDocument/2006/relationships/image" Target="../media/image900.png" /><Relationship Id="rId10" Type="http://schemas.openxmlformats.org/officeDocument/2006/relationships/image" Target="../media/image950.png" /><Relationship Id="rId4" Type="http://schemas.openxmlformats.org/officeDocument/2006/relationships/image" Target="../media/image98.png" /><Relationship Id="rId9" Type="http://schemas.openxmlformats.org/officeDocument/2006/relationships/image" Target="../media/image100.png" 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 /><Relationship Id="rId13" Type="http://schemas.openxmlformats.org/officeDocument/2006/relationships/image" Target="../media/image621.png" /><Relationship Id="rId3" Type="http://schemas.openxmlformats.org/officeDocument/2006/relationships/image" Target="../media/image520.png" /><Relationship Id="rId7" Type="http://schemas.openxmlformats.org/officeDocument/2006/relationships/image" Target="../media/image99.png" /><Relationship Id="rId12" Type="http://schemas.openxmlformats.org/officeDocument/2006/relationships/image" Target="../media/image6100.png" /><Relationship Id="rId2" Type="http://schemas.openxmlformats.org/officeDocument/2006/relationships/notesSlide" Target="../notesSlides/notesSlide19.xm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97.png" /><Relationship Id="rId11" Type="http://schemas.openxmlformats.org/officeDocument/2006/relationships/image" Target="../media/image600.png" /><Relationship Id="rId5" Type="http://schemas.openxmlformats.org/officeDocument/2006/relationships/image" Target="../media/image96.png" /><Relationship Id="rId10" Type="http://schemas.openxmlformats.org/officeDocument/2006/relationships/image" Target="../media/image590.png" /><Relationship Id="rId4" Type="http://schemas.openxmlformats.org/officeDocument/2006/relationships/image" Target="../media/image95.png" /><Relationship Id="rId9" Type="http://schemas.openxmlformats.org/officeDocument/2006/relationships/image" Target="../media/image102.png" 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0.png" /><Relationship Id="rId3" Type="http://schemas.openxmlformats.org/officeDocument/2006/relationships/image" Target="../media/image451.png" /><Relationship Id="rId7" Type="http://schemas.openxmlformats.org/officeDocument/2006/relationships/image" Target="../media/image490.png" /><Relationship Id="rId2" Type="http://schemas.openxmlformats.org/officeDocument/2006/relationships/notesSlide" Target="../notesSlides/notesSlide20.xm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480.png" /><Relationship Id="rId5" Type="http://schemas.openxmlformats.org/officeDocument/2006/relationships/image" Target="../media/image470.png" /><Relationship Id="rId4" Type="http://schemas.openxmlformats.org/officeDocument/2006/relationships/image" Target="../media/image460.png" 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0.png" /><Relationship Id="rId2" Type="http://schemas.openxmlformats.org/officeDocument/2006/relationships/notesSlide" Target="../notesSlides/notesSlide21.xm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540.png" /><Relationship Id="rId5" Type="http://schemas.openxmlformats.org/officeDocument/2006/relationships/image" Target="../media/image530.png" /><Relationship Id="rId4" Type="http://schemas.openxmlformats.org/officeDocument/2006/relationships/image" Target="../media/image5200.png" 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0.png" /><Relationship Id="rId3" Type="http://schemas.openxmlformats.org/officeDocument/2006/relationships/image" Target="../media/image670.png" /><Relationship Id="rId7" Type="http://schemas.openxmlformats.org/officeDocument/2006/relationships/image" Target="../media/image720.png" /><Relationship Id="rId2" Type="http://schemas.openxmlformats.org/officeDocument/2006/relationships/notesSlide" Target="../notesSlides/notesSlide22.xm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711.png" /><Relationship Id="rId5" Type="http://schemas.openxmlformats.org/officeDocument/2006/relationships/image" Target="../media/image700.png" /><Relationship Id="rId4" Type="http://schemas.openxmlformats.org/officeDocument/2006/relationships/image" Target="../media/image690.png" 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0.png" /><Relationship Id="rId7" Type="http://schemas.openxmlformats.org/officeDocument/2006/relationships/image" Target="../media/image107.png" /><Relationship Id="rId2" Type="http://schemas.openxmlformats.org/officeDocument/2006/relationships/notesSlide" Target="../notesSlides/notesSlide23.xm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06.png" /><Relationship Id="rId5" Type="http://schemas.openxmlformats.org/officeDocument/2006/relationships/image" Target="../media/image74.png" /><Relationship Id="rId4" Type="http://schemas.openxmlformats.org/officeDocument/2006/relationships/image" Target="../media/image103.png" 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 /><Relationship Id="rId3" Type="http://schemas.openxmlformats.org/officeDocument/2006/relationships/image" Target="../media/image4.png" /><Relationship Id="rId7" Type="http://schemas.openxmlformats.org/officeDocument/2006/relationships/image" Target="../media/image8.png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710.png" /><Relationship Id="rId5" Type="http://schemas.openxmlformats.org/officeDocument/2006/relationships/image" Target="../media/image610.png" /><Relationship Id="rId10" Type="http://schemas.openxmlformats.org/officeDocument/2006/relationships/image" Target="../media/image11.png" /><Relationship Id="rId4" Type="http://schemas.openxmlformats.org/officeDocument/2006/relationships/image" Target="../media/image7.png" /><Relationship Id="rId9" Type="http://schemas.openxmlformats.org/officeDocument/2006/relationships/image" Target="../media/image10.png" 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png" /><Relationship Id="rId3" Type="http://schemas.openxmlformats.org/officeDocument/2006/relationships/image" Target="../media/image105.png" /><Relationship Id="rId7" Type="http://schemas.openxmlformats.org/officeDocument/2006/relationships/image" Target="../media/image127.png" /><Relationship Id="rId2" Type="http://schemas.openxmlformats.org/officeDocument/2006/relationships/notesSlide" Target="../notesSlides/notesSlide24.xm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26.png" /><Relationship Id="rId11" Type="http://schemas.openxmlformats.org/officeDocument/2006/relationships/image" Target="../media/image131.png" /><Relationship Id="rId5" Type="http://schemas.openxmlformats.org/officeDocument/2006/relationships/image" Target="../media/image125.png" /><Relationship Id="rId10" Type="http://schemas.openxmlformats.org/officeDocument/2006/relationships/image" Target="../media/image130.png" /><Relationship Id="rId4" Type="http://schemas.openxmlformats.org/officeDocument/2006/relationships/image" Target="../media/image109.png" /><Relationship Id="rId9" Type="http://schemas.openxmlformats.org/officeDocument/2006/relationships/image" Target="../media/image129.png" 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.png" /><Relationship Id="rId3" Type="http://schemas.openxmlformats.org/officeDocument/2006/relationships/image" Target="../media/image212.pn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3.png" /><Relationship Id="rId5" Type="http://schemas.openxmlformats.org/officeDocument/2006/relationships/image" Target="../media/image12.png" /><Relationship Id="rId4" Type="http://schemas.openxmlformats.org/officeDocument/2006/relationships/image" Target="../media/image25.png" /><Relationship Id="rId14" Type="http://schemas.openxmlformats.org/officeDocument/2006/relationships/image" Target="../media/image14.pn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 /><Relationship Id="rId7" Type="http://schemas.openxmlformats.org/officeDocument/2006/relationships/image" Target="../media/image20.png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8.png" /><Relationship Id="rId5" Type="http://schemas.openxmlformats.org/officeDocument/2006/relationships/image" Target="../media/image17.png" /><Relationship Id="rId4" Type="http://schemas.openxmlformats.org/officeDocument/2006/relationships/image" Target="../media/image16.png" 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 /><Relationship Id="rId3" Type="http://schemas.openxmlformats.org/officeDocument/2006/relationships/image" Target="../media/image30.png" /><Relationship Id="rId7" Type="http://schemas.openxmlformats.org/officeDocument/2006/relationships/image" Target="../media/image6.png" /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22.png" /><Relationship Id="rId11" Type="http://schemas.openxmlformats.org/officeDocument/2006/relationships/image" Target="../media/image23.png" /><Relationship Id="rId5" Type="http://schemas.openxmlformats.org/officeDocument/2006/relationships/image" Target="../media/image21.png" /><Relationship Id="rId10" Type="http://schemas.openxmlformats.org/officeDocument/2006/relationships/image" Target="../media/image27.png" /><Relationship Id="rId4" Type="http://schemas.openxmlformats.org/officeDocument/2006/relationships/hyperlink" Target="https://arxiv.org/pdf/1909.11135" TargetMode="External" /><Relationship Id="rId9" Type="http://schemas.openxmlformats.org/officeDocument/2006/relationships/image" Target="../media/image26.png" 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 /><Relationship Id="rId3" Type="http://schemas.openxmlformats.org/officeDocument/2006/relationships/image" Target="../media/image29.png" /><Relationship Id="rId7" Type="http://schemas.openxmlformats.org/officeDocument/2006/relationships/image" Target="../media/image34.png" /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12.xml" /><Relationship Id="rId6" Type="http://schemas.openxmlformats.org/officeDocument/2006/relationships/image" Target="../media/image28.png" /><Relationship Id="rId5" Type="http://schemas.openxmlformats.org/officeDocument/2006/relationships/image" Target="../media/image32.png" /><Relationship Id="rId10" Type="http://schemas.openxmlformats.org/officeDocument/2006/relationships/image" Target="../media/image37.png" /><Relationship Id="rId4" Type="http://schemas.openxmlformats.org/officeDocument/2006/relationships/image" Target="../media/image31.png" /><Relationship Id="rId9" Type="http://schemas.openxmlformats.org/officeDocument/2006/relationships/image" Target="../media/image36.png" 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 /><Relationship Id="rId3" Type="http://schemas.openxmlformats.org/officeDocument/2006/relationships/image" Target="../media/image59.png" /><Relationship Id="rId7" Type="http://schemas.openxmlformats.org/officeDocument/2006/relationships/image" Target="../media/image41.png" /><Relationship Id="rId2" Type="http://schemas.openxmlformats.org/officeDocument/2006/relationships/notesSlide" Target="../notesSlides/notesSlide7.xm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40.png" /><Relationship Id="rId5" Type="http://schemas.openxmlformats.org/officeDocument/2006/relationships/image" Target="../media/image39.png" /><Relationship Id="rId4" Type="http://schemas.openxmlformats.org/officeDocument/2006/relationships/image" Target="../media/image38.png" 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 /><Relationship Id="rId3" Type="http://schemas.openxmlformats.org/officeDocument/2006/relationships/image" Target="../media/image65.png" /><Relationship Id="rId7" Type="http://schemas.openxmlformats.org/officeDocument/2006/relationships/image" Target="../media/image68.png" /><Relationship Id="rId12" Type="http://schemas.openxmlformats.org/officeDocument/2006/relationships/image" Target="../media/image47.png" /><Relationship Id="rId2" Type="http://schemas.openxmlformats.org/officeDocument/2006/relationships/notesSlide" Target="../notesSlides/notesSlide8.xm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330.png" /><Relationship Id="rId11" Type="http://schemas.openxmlformats.org/officeDocument/2006/relationships/image" Target="../media/image43.png" /><Relationship Id="rId5" Type="http://schemas.openxmlformats.org/officeDocument/2006/relationships/image" Target="../media/image42.png" /><Relationship Id="rId10" Type="http://schemas.openxmlformats.org/officeDocument/2006/relationships/image" Target="../media/image46.png" /><Relationship Id="rId4" Type="http://schemas.openxmlformats.org/officeDocument/2006/relationships/hyperlink" Target="https://arxiv.org/pdf/1909.11135" TargetMode="External" /><Relationship Id="rId9" Type="http://schemas.openxmlformats.org/officeDocument/2006/relationships/image" Target="../media/image45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1EC4E04-87F7-4E54-AD68-3F6E32DB055C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49BF688-CC67-405A-A56C-4F254982A194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8FBD8A8-4AEC-45B1-B549-569588FF96B4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1510" y="3295871"/>
            <a:ext cx="894005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600" b="1" i="1" dirty="0">
                <a:solidFill>
                  <a:srgbClr val="0000FF"/>
                </a:solidFill>
              </a:rPr>
              <a:t>Transverse analyzing power measurement in the high energy forward and scattering at RHIC hydrogen jet target polarimeter</a:t>
            </a:r>
            <a:endParaRPr kumimoji="0" lang="en-US" sz="2600" b="1" i="1" u="none" strike="noStrike" kern="1200" cap="none" spc="0" normalizeH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676400" y="4461738"/>
            <a:ext cx="6010275" cy="1163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marR="0" lvl="0" indent="-609600" algn="ctr" defTabSz="914400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A.A. Poblaguev</a:t>
            </a:r>
          </a:p>
          <a:p>
            <a:pPr marL="609600" marR="0" lvl="0" indent="-609600" algn="ctr" defTabSz="914400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Brookhaven National Laboratory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EEC5A2E-360D-4252-B3F7-283E6FF605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6845" y="6172200"/>
            <a:ext cx="2197608" cy="53635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53B81C-95D3-B501-334B-3EEE8C198540}"/>
              </a:ext>
            </a:extLst>
          </p:cNvPr>
          <p:cNvSpPr txBox="1"/>
          <p:nvPr/>
        </p:nvSpPr>
        <p:spPr>
          <a:xfrm>
            <a:off x="2896586" y="79137"/>
            <a:ext cx="3809053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en-US" sz="1600" dirty="0"/>
              <a:t> Low-x Workshop</a:t>
            </a:r>
          </a:p>
          <a:p>
            <a:r>
              <a:rPr lang="en-US" sz="1600" dirty="0"/>
              <a:t>September 4-8, 2023,  </a:t>
            </a:r>
            <a:r>
              <a:rPr lang="en-US" sz="1600" dirty="0" err="1"/>
              <a:t>Leros</a:t>
            </a:r>
            <a:r>
              <a:rPr lang="en-US" sz="1600" dirty="0"/>
              <a:t> island, Greece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92DFCA7-40CA-061B-A8B1-2EDC168E75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79137"/>
            <a:ext cx="2740260" cy="274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2533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A1EFFEA-A550-43BB-A67A-0B079CE9CE51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4FBCBEF-BB07-41D5-B0F8-C841D79FBD5E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2B00B64-4931-40FA-A175-D41F133F7CDB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861">
            <a:extLst>
              <a:ext uri="{FF2B5EF4-FFF2-40B4-BE49-F238E27FC236}">
                <a16:creationId xmlns:a16="http://schemas.microsoft.com/office/drawing/2014/main" id="{2541E1FE-A964-482F-95C9-C4962B6B13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0"/>
            <a:ext cx="8382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kumimoji="1" lang="en-US" altLang="ja-JP" sz="2800" b="1" i="1" dirty="0">
                <a:ea typeface="ＭＳ Ｐゴシック" charset="-128"/>
                <a:cs typeface="ＭＳ Ｐゴシック" charset="-128"/>
              </a:rPr>
              <a:t>Inelastic scattering in HJET</a:t>
            </a:r>
            <a:endParaRPr kumimoji="1" lang="en-US" altLang="ja-JP" sz="2000" dirty="0">
              <a:ea typeface="ＭＳ Ｐゴシック" charset="-128"/>
              <a:cs typeface="ＭＳ Ｐゴシック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1B88021-91C0-416E-A9A7-B8D0AD445563}"/>
                  </a:ext>
                </a:extLst>
              </p:cNvPr>
              <p:cNvSpPr txBox="1"/>
              <p:nvPr/>
            </p:nvSpPr>
            <p:spPr>
              <a:xfrm>
                <a:off x="206482" y="544357"/>
                <a:ext cx="8426236" cy="58477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600" dirty="0"/>
                  <a:t>At the HJET, the elastic and inelastic events can be separated by comparing recoil proton energy and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sz="1600" dirty="0"/>
                  <a:t> coordinate (i.e. the Si strip location). For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𝑿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𝒑</m:t>
                    </m:r>
                  </m:oMath>
                </a14:m>
                <a:r>
                  <a:rPr lang="en-US" sz="1600" dirty="0"/>
                  <a:t> scattering</a:t>
                </a:r>
                <a14:m>
                  <m:oMath xmlns:m="http://schemas.openxmlformats.org/officeDocument/2006/math">
                    <m:r>
                      <a:rPr lang="en-US" sz="1600" b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  <m:r>
                      <a:rPr lang="en-US" sz="16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1B88021-91C0-416E-A9A7-B8D0AD4455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482" y="544357"/>
                <a:ext cx="8426236" cy="584775"/>
              </a:xfrm>
              <a:prstGeom prst="rect">
                <a:avLst/>
              </a:prstGeom>
              <a:blipFill>
                <a:blip r:embed="rId3"/>
                <a:stretch>
                  <a:fillRect l="-434" t="-2083" r="-651" b="-135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AA5FEC1-C4CB-4F42-A096-77E31085329A}"/>
                  </a:ext>
                </a:extLst>
              </p:cNvPr>
              <p:cNvSpPr/>
              <p:nvPr/>
            </p:nvSpPr>
            <p:spPr>
              <a:xfrm>
                <a:off x="602876" y="1111274"/>
                <a:ext cx="3962400" cy="7288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e>
                            <m:sub>
                              <m:r>
                                <a:rPr lang="en-US" sz="1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sub>
                          </m:sSub>
                          <m:r>
                            <a:rPr lang="en-US" sz="14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4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e>
                            <m:sub>
                              <m:r>
                                <a:rPr lang="en-US" sz="1400" b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𝐣𝐞𝐭</m:t>
                              </m:r>
                            </m:sub>
                          </m:sSub>
                        </m:num>
                        <m:den>
                          <m:r>
                            <a:rPr lang="en-US" sz="14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den>
                      </m:f>
                      <m:r>
                        <a:rPr lang="en-US" sz="1400" b="1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4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4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sz="14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4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sSub>
                                <m:sSubPr>
                                  <m:ctrlPr>
                                    <a:rPr lang="en-US" sz="14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en-US" sz="14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r>
                        <a:rPr lang="en-US" sz="1400" b="1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4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4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4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en-US" sz="14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4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sz="1400" b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𝐛𝐞𝐚𝐦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4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400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en-US" sz="1400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𝒑</m:t>
                                  </m:r>
                                </m:sub>
                              </m:sSub>
                              <m:r>
                                <a:rPr lang="en-US" sz="14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sz="14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𝑹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400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sz="1400" b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𝐛𝐞𝐚𝐦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AA5FEC1-C4CB-4F42-A096-77E3108532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876" y="1111274"/>
                <a:ext cx="3962400" cy="7288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B4C2DCA-1CF1-486C-8859-5C2B42313FD5}"/>
                  </a:ext>
                </a:extLst>
              </p:cNvPr>
              <p:cNvSpPr/>
              <p:nvPr/>
            </p:nvSpPr>
            <p:spPr>
              <a:xfrm>
                <a:off x="5071783" y="1164772"/>
                <a:ext cx="3467100" cy="606833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∆=</m:t>
                    </m:r>
                    <m:sSub>
                      <m:sSubPr>
                        <m:ctrlP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𝑿</m:t>
                        </m:r>
                      </m:sub>
                    </m:sSub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b>
                    </m:sSub>
                  </m:oMath>
                </a14:m>
                <a:endParaRPr lang="en-US" sz="16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16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𝐛𝐞𝐚𝐦</m:t>
                        </m:r>
                      </m:sub>
                    </m:sSub>
                  </m:oMath>
                </a14:m>
                <a:r>
                  <a:rPr lang="en-US" sz="1600" dirty="0"/>
                  <a:t> is the beam energy per nucleon</a:t>
                </a: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B4C2DCA-1CF1-486C-8859-5C2B42313FD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1783" y="1164772"/>
                <a:ext cx="3467100" cy="606833"/>
              </a:xfrm>
              <a:prstGeom prst="rect">
                <a:avLst/>
              </a:prstGeom>
              <a:blipFill>
                <a:blip r:embed="rId5"/>
                <a:stretch>
                  <a:fillRect b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8B76E369-7794-22CC-46D6-310932B8D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Low-x  2023.09.08 </a:t>
            </a:r>
            <a:endParaRPr lang="en-US" dirty="0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AD3DB9A5-E5CA-32D5-361C-30558FF3E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Transverse analyzing power measurements at HJET</a:t>
            </a:r>
            <a:endParaRPr lang="en-US" dirty="0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6986CAE1-170A-EE8F-EAB9-D4CCDA890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B3C1E3-8A51-3F09-2B0A-88F6A90FE8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7336" y="2002797"/>
            <a:ext cx="3197061" cy="230138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8A8A3E8-837F-3FE4-6068-E3B7072103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73821" y="4527550"/>
            <a:ext cx="2542478" cy="18288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0F2169A-4D6B-B641-4594-DF0DA2F9C53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03636" y="4506671"/>
            <a:ext cx="2536293" cy="1828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FBC354D-3621-0DAC-3307-A395B6F4FA33}"/>
                  </a:ext>
                </a:extLst>
              </p:cNvPr>
              <p:cNvSpPr txBox="1"/>
              <p:nvPr/>
            </p:nvSpPr>
            <p:spPr>
              <a:xfrm>
                <a:off x="829158" y="5758111"/>
                <a:ext cx="2840586" cy="25551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non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d>
                        <m:dPr>
                          <m:ctrlP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sub>
                          </m:sSub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sub>
                          </m:sSub>
                        </m:e>
                      </m:d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sz="16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𝐛𝐢𝐧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sz="16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</m:sub>
                              </m:sSub>
                              <m:r>
                                <a:rPr lang="en-US" sz="1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16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𝒛</m:t>
                                  </m:r>
                                </m:e>
                                <m:sub>
                                  <m:r>
                                    <a:rPr lang="en-US" sz="16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Sup>
                            <m:sSubSupPr>
                              <m:ctrlP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sz="16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𝐦𝐚𝐱</m:t>
                              </m:r>
                            </m:sub>
                            <m:sup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𝒆𝒍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FBC354D-3621-0DAC-3307-A395B6F4FA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158" y="5758111"/>
                <a:ext cx="2840586" cy="255519"/>
              </a:xfrm>
              <a:prstGeom prst="rect">
                <a:avLst/>
              </a:prstGeom>
              <a:blipFill>
                <a:blip r:embed="rId9"/>
                <a:stretch>
                  <a:fillRect l="-1073" t="-153659" r="-4936" b="-2439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51E8A95B-9E93-6C9C-176A-612149489172}"/>
              </a:ext>
            </a:extLst>
          </p:cNvPr>
          <p:cNvSpPr txBox="1"/>
          <p:nvPr/>
        </p:nvSpPr>
        <p:spPr>
          <a:xfrm>
            <a:off x="3812601" y="2129027"/>
            <a:ext cx="4726282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</a:t>
            </a:r>
            <a:r>
              <a:rPr lang="en-US" sz="1600" dirty="0">
                <a:solidFill>
                  <a:srgbClr val="FF00FF"/>
                </a:solidFill>
              </a:rPr>
              <a:t>inelastic events </a:t>
            </a:r>
            <a:r>
              <a:rPr lang="en-US" sz="1600" dirty="0"/>
              <a:t>occupy the area above the </a:t>
            </a:r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elastic</a:t>
            </a:r>
            <a:r>
              <a:rPr lang="en-US" sz="1600" dirty="0"/>
              <a:t> line.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For the 100 GeV beam, the inelastic event detection in HJET is strongly suppressed.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For 255 GeV elastic events are well detected (but not overlapped with the elastic ones)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A52E1E-08BD-392E-BD55-6D7585FA637B}"/>
              </a:ext>
            </a:extLst>
          </p:cNvPr>
          <p:cNvSpPr txBox="1"/>
          <p:nvPr/>
        </p:nvSpPr>
        <p:spPr>
          <a:xfrm>
            <a:off x="5032093" y="4132030"/>
            <a:ext cx="113851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/>
              <a:t>100 GeV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C4C7D7-2114-D74D-E52F-14721F3695C7}"/>
              </a:ext>
            </a:extLst>
          </p:cNvPr>
          <p:cNvSpPr txBox="1"/>
          <p:nvPr/>
        </p:nvSpPr>
        <p:spPr>
          <a:xfrm>
            <a:off x="7745060" y="4132030"/>
            <a:ext cx="113851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/>
              <a:t>255 GeV</a:t>
            </a:r>
          </a:p>
        </p:txBody>
      </p:sp>
    </p:spTree>
    <p:extLst>
      <p:ext uri="{BB962C8B-B14F-4D97-AF65-F5344CB8AC3E}">
        <p14:creationId xmlns:p14="http://schemas.microsoft.com/office/powerpoint/2010/main" val="25951049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5D4CB58-7023-60B7-139A-63000CC923B4}"/>
              </a:ext>
            </a:extLst>
          </p:cNvPr>
          <p:cNvGrpSpPr/>
          <p:nvPr/>
        </p:nvGrpSpPr>
        <p:grpSpPr>
          <a:xfrm>
            <a:off x="5105400" y="743540"/>
            <a:ext cx="3657600" cy="5468396"/>
            <a:chOff x="5105400" y="743540"/>
            <a:chExt cx="3657600" cy="54683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E4593DD-0ACF-912E-7963-61DB75D79130}"/>
                </a:ext>
              </a:extLst>
            </p:cNvPr>
            <p:cNvGrpSpPr/>
            <p:nvPr/>
          </p:nvGrpSpPr>
          <p:grpSpPr>
            <a:xfrm>
              <a:off x="5105400" y="743540"/>
              <a:ext cx="3657600" cy="2714153"/>
              <a:chOff x="0" y="3345155"/>
              <a:chExt cx="3657600" cy="2714153"/>
            </a:xfrm>
          </p:grpSpPr>
          <p:pic>
            <p:nvPicPr>
              <p:cNvPr id="9" name="Picture 8" descr="Chart&#10;&#10;Description automatically generated">
                <a:extLst>
                  <a:ext uri="{FF2B5EF4-FFF2-40B4-BE49-F238E27FC236}">
                    <a16:creationId xmlns:a16="http://schemas.microsoft.com/office/drawing/2014/main" id="{0274D4D5-2F33-46C1-30C9-16F93FEA5D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3428999"/>
                <a:ext cx="3657600" cy="2630309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304800" y="3345155"/>
                <a:ext cx="21336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600" b="1" i="1">
                    <a:solidFill>
                      <a:srgbClr val="FF0000"/>
                    </a:solidFill>
                  </a:rPr>
                  <a:t>Beam Spin Asymmetry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B4870094-2982-6FC5-CDF2-90DBE393B3BC}"/>
                </a:ext>
              </a:extLst>
            </p:cNvPr>
            <p:cNvGrpSpPr/>
            <p:nvPr/>
          </p:nvGrpSpPr>
          <p:grpSpPr>
            <a:xfrm>
              <a:off x="5105400" y="3464859"/>
              <a:ext cx="3657600" cy="2747077"/>
              <a:chOff x="4731891" y="3694663"/>
              <a:chExt cx="3657600" cy="2747077"/>
            </a:xfrm>
          </p:grpSpPr>
          <p:pic>
            <p:nvPicPr>
              <p:cNvPr id="11" name="Picture 10" descr="Chart&#10;&#10;Description automatically generated">
                <a:extLst>
                  <a:ext uri="{FF2B5EF4-FFF2-40B4-BE49-F238E27FC236}">
                    <a16:creationId xmlns:a16="http://schemas.microsoft.com/office/drawing/2014/main" id="{4F7D19A5-F611-DE20-6900-E51D190CAB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31891" y="3811429"/>
                <a:ext cx="3657600" cy="2630311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5105400" y="3694663"/>
                <a:ext cx="193357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600" b="1" i="1">
                    <a:solidFill>
                      <a:srgbClr val="FF0000"/>
                    </a:solidFill>
                  </a:rPr>
                  <a:t>Jet Spin Asymmetry</a:t>
                </a:r>
              </a:p>
            </p:txBody>
          </p:sp>
        </p:grpSp>
      </p:grp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362200" cy="365125"/>
          </a:xfrm>
        </p:spPr>
        <p:txBody>
          <a:bodyPr/>
          <a:lstStyle/>
          <a:p>
            <a:r>
              <a:rPr lang="en-US"/>
              <a:t>Low-x  2023.09.08</a:t>
            </a: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4343400" cy="365125"/>
          </a:xfrm>
        </p:spPr>
        <p:txBody>
          <a:bodyPr/>
          <a:lstStyle/>
          <a:p>
            <a:r>
              <a:rPr lang="en-US"/>
              <a:t>Transverse analyzing power measurements at HJET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11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itle 1">
                <a:extLst>
                  <a:ext uri="{FF2B5EF4-FFF2-40B4-BE49-F238E27FC236}">
                    <a16:creationId xmlns:a16="http://schemas.microsoft.com/office/drawing/2014/main" id="{B2A6644C-FF31-B920-A934-081293B948E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563562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1" i="1" smtClean="0">
                            <a:latin typeface="Cambria Math"/>
                          </a:rPr>
                          <m:t>𝒑</m:t>
                        </m:r>
                      </m:e>
                      <m:sub>
                        <m:r>
                          <a:rPr lang="en-US" sz="2800" b="1" i="1" smtClean="0">
                            <a:latin typeface="Cambria Math"/>
                          </a:rPr>
                          <m:t>𝒃𝒆𝒂𝒎</m:t>
                        </m:r>
                      </m:sub>
                      <m:sup>
                        <m:r>
                          <a:rPr lang="en-US" sz="2800" b="1" i="1" smtClean="0">
                            <a:latin typeface="Cambria Math"/>
                            <a:ea typeface="Cambria Math"/>
                          </a:rPr>
                          <m:t>↑</m:t>
                        </m:r>
                      </m:sup>
                    </m:sSubSup>
                    <m:r>
                      <a:rPr lang="en-US" sz="2800" b="1" i="1" smtClean="0"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1" i="1" smtClean="0">
                            <a:latin typeface="Cambria Math"/>
                          </a:rPr>
                          <m:t>𝒑</m:t>
                        </m:r>
                      </m:e>
                      <m:sub>
                        <m:r>
                          <a:rPr lang="en-US" sz="2800" b="1" i="1" smtClean="0">
                            <a:latin typeface="Cambria Math"/>
                          </a:rPr>
                          <m:t>𝒋𝒆𝒕</m:t>
                        </m:r>
                      </m:sub>
                      <m:sup>
                        <m:r>
                          <a:rPr lang="en-US" sz="2800" b="1" i="1" smtClean="0">
                            <a:latin typeface="Cambria Math"/>
                            <a:ea typeface="Cambria Math"/>
                          </a:rPr>
                          <m:t>↑</m:t>
                        </m:r>
                      </m:sup>
                    </m:sSubSup>
                    <m:r>
                      <a:rPr lang="en-US" sz="2800" b="1" i="1" smtClean="0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sz="2800" b="1" i="1" smtClean="0">
                        <a:latin typeface="Cambria Math"/>
                        <a:ea typeface="Cambria Math"/>
                      </a:rPr>
                      <m:t>𝑿</m:t>
                    </m:r>
                    <m:r>
                      <a:rPr lang="en-US" sz="2800" b="1" i="1" smtClean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/>
                            <a:ea typeface="Cambria Math"/>
                          </a:rPr>
                          <m:t>𝒑</m:t>
                        </m:r>
                      </m:e>
                      <m:sub>
                        <m:r>
                          <a:rPr lang="en-US" sz="2800" b="1" i="1" smtClean="0">
                            <a:latin typeface="Cambria Math"/>
                            <a:ea typeface="Cambria Math"/>
                          </a:rPr>
                          <m:t>𝒋𝒆𝒕</m:t>
                        </m:r>
                      </m:sub>
                    </m:sSub>
                  </m:oMath>
                </a14:m>
                <a:r>
                  <a:rPr lang="en-US" sz="2800" b="1" i="1"/>
                  <a:t>   at  </a:t>
                </a:r>
                <a:r>
                  <a:rPr lang="en-US" sz="2800" b="1" i="1">
                    <a:solidFill>
                      <a:srgbClr val="FF0000"/>
                    </a:solidFill>
                  </a:rPr>
                  <a:t>255 GeV</a:t>
                </a:r>
                <a:r>
                  <a:rPr lang="en-US" sz="2800" b="1" i="1"/>
                  <a:t>    (Run 2017)</a:t>
                </a:r>
              </a:p>
            </p:txBody>
          </p:sp>
        </mc:Choice>
        <mc:Fallback xmlns="">
          <p:sp>
            <p:nvSpPr>
              <p:cNvPr id="20" name="Title 1">
                <a:extLst>
                  <a:ext uri="{FF2B5EF4-FFF2-40B4-BE49-F238E27FC236}">
                    <a16:creationId xmlns:a16="http://schemas.microsoft.com/office/drawing/2014/main" id="{B2A6644C-FF31-B920-A934-081293B948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563562"/>
              </a:xfrm>
              <a:blipFill>
                <a:blip r:embed="rId5"/>
                <a:stretch>
                  <a:fillRect t="-6522" b="-27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99EFE1D-69DB-1EAD-3026-72D76C796D95}"/>
                  </a:ext>
                </a:extLst>
              </p:cNvPr>
              <p:cNvSpPr txBox="1"/>
              <p:nvPr/>
            </p:nvSpPr>
            <p:spPr>
              <a:xfrm>
                <a:off x="190500" y="1068965"/>
                <a:ext cx="4495800" cy="1693990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square" rtlCol="0" anchor="ctr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inelastic events can be isolated.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sub>
                      <m:sup>
                        <m:r>
                          <a:rPr lang="en-US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𝐣𝐞𝐭</m:t>
                        </m:r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𝒊𝒏</m:t>
                        </m:r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.)</m:t>
                        </m:r>
                      </m:sup>
                    </m:sSubSup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sSubSup>
                      <m:sSub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sub>
                      <m:sup>
                        <m:r>
                          <a:rPr lang="en-US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𝐞𝐥𝐚𝐬𝐭𝐢𝐜</m:t>
                        </m:r>
                      </m:sup>
                    </m:sSubSup>
                    <m:r>
                      <a:rPr lang="en-US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sSubSup>
                      <m:sSub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sub>
                      <m:sup>
                        <m:r>
                          <a:rPr lang="en-US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𝐛𝐞𝐚𝐦</m:t>
                        </m:r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𝒊𝒏</m:t>
                        </m:r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.)</m:t>
                        </m:r>
                      </m:sup>
                    </m:sSubSup>
                  </m:oMath>
                </a14:m>
                <a:endParaRPr lang="en-US" b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𝑖𝑛</m:t>
                        </m:r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.)</m:t>
                        </m:r>
                      </m:sup>
                    </m:sSubSup>
                    <m:d>
                      <m:dPr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,∆</m:t>
                        </m:r>
                      </m:e>
                    </m:d>
                  </m:oMath>
                </a14:m>
                <a:r>
                  <a:rPr lang="en-US" dirty="0"/>
                  <a:t> grows with decreasing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sub>
                      <m:sup>
                        <m:r>
                          <a:rPr lang="en-US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𝐛𝐞𝐚𝐦</m:t>
                        </m:r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𝒊𝒏</m:t>
                        </m:r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.)</m:t>
                        </m:r>
                      </m:sup>
                    </m:sSubSup>
                    <m:d>
                      <m:d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,∆</m:t>
                        </m:r>
                      </m:e>
                    </m:d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𝟐𝟎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/>
                  <a:t>is observed in the data.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99EFE1D-69DB-1EAD-3026-72D76C796D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00" y="1068965"/>
                <a:ext cx="4495800" cy="1693990"/>
              </a:xfrm>
              <a:prstGeom prst="rect">
                <a:avLst/>
              </a:prstGeom>
              <a:blipFill>
                <a:blip r:embed="rId6"/>
                <a:stretch>
                  <a:fillRect l="-813" t="-1439" b="-53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159E55C-EA69-8C27-5CEC-2CC09A94D428}"/>
              </a:ext>
            </a:extLst>
          </p:cNvPr>
          <p:cNvCxnSpPr>
            <a:cxnSpLocks/>
          </p:cNvCxnSpPr>
          <p:nvPr/>
        </p:nvCxnSpPr>
        <p:spPr>
          <a:xfrm flipV="1">
            <a:off x="5638800" y="1089260"/>
            <a:ext cx="1676400" cy="1058823"/>
          </a:xfrm>
          <a:prstGeom prst="line">
            <a:avLst/>
          </a:prstGeom>
          <a:ln w="28575">
            <a:solidFill>
              <a:srgbClr val="FF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39A3627-1C40-765C-276C-95C09A5C8ADC}"/>
              </a:ext>
            </a:extLst>
          </p:cNvPr>
          <p:cNvCxnSpPr>
            <a:cxnSpLocks/>
          </p:cNvCxnSpPr>
          <p:nvPr/>
        </p:nvCxnSpPr>
        <p:spPr>
          <a:xfrm flipV="1">
            <a:off x="5638800" y="3867122"/>
            <a:ext cx="1679555" cy="1029658"/>
          </a:xfrm>
          <a:prstGeom prst="line">
            <a:avLst/>
          </a:prstGeom>
          <a:ln w="28575">
            <a:solidFill>
              <a:srgbClr val="FF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6974531-6923-BF63-B442-C349E8735E04}"/>
              </a:ext>
            </a:extLst>
          </p:cNvPr>
          <p:cNvCxnSpPr>
            <a:cxnSpLocks/>
          </p:cNvCxnSpPr>
          <p:nvPr/>
        </p:nvCxnSpPr>
        <p:spPr>
          <a:xfrm>
            <a:off x="3886200" y="1323641"/>
            <a:ext cx="1905000" cy="0"/>
          </a:xfrm>
          <a:prstGeom prst="straightConnector1">
            <a:avLst/>
          </a:prstGeom>
          <a:ln w="508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17F7287-D580-E1B4-4D73-01C749A70D80}"/>
              </a:ext>
            </a:extLst>
          </p:cNvPr>
          <p:cNvCxnSpPr>
            <a:cxnSpLocks/>
          </p:cNvCxnSpPr>
          <p:nvPr/>
        </p:nvCxnSpPr>
        <p:spPr>
          <a:xfrm>
            <a:off x="3885464" y="1345916"/>
            <a:ext cx="1905736" cy="2634835"/>
          </a:xfrm>
          <a:prstGeom prst="straightConnector1">
            <a:avLst/>
          </a:prstGeom>
          <a:ln w="508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4EF3B319-A2B3-DB75-C499-0BCB3FEE5DF7}"/>
              </a:ext>
            </a:extLst>
          </p:cNvPr>
          <p:cNvSpPr txBox="1"/>
          <p:nvPr/>
        </p:nvSpPr>
        <p:spPr>
          <a:xfrm>
            <a:off x="376887" y="3341748"/>
            <a:ext cx="4305300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en-US" dirty="0"/>
              <a:t>Similar result (qualitatively) was also observed for 100 GeV beam, but the statistics was much lower.</a:t>
            </a:r>
          </a:p>
        </p:txBody>
      </p:sp>
    </p:spTree>
    <p:extLst>
      <p:ext uri="{BB962C8B-B14F-4D97-AF65-F5344CB8AC3E}">
        <p14:creationId xmlns:p14="http://schemas.microsoft.com/office/powerpoint/2010/main" val="21047487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2C1F9C6-01A7-4118-87F6-26A4ECDB52C8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C82A330-907C-4007-8312-E80D33DEEC14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1F78F34-CB77-449F-B308-3CD830DED411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9E0B7E90-36BA-8A89-83C4-878A854B2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rmAutofit/>
          </a:bodyPr>
          <a:lstStyle/>
          <a:p>
            <a:r>
              <a:rPr lang="en-US" dirty="0"/>
              <a:t>Proton-nucleus Scattering at HJET</a:t>
            </a:r>
            <a:endParaRPr lang="en-US" i="0" dirty="0"/>
          </a:p>
        </p:txBody>
      </p:sp>
      <p:pic>
        <p:nvPicPr>
          <p:cNvPr id="13" name="Picture 12" descr="Chart, scatter chart&#10;&#10;Description automatically generated">
            <a:extLst>
              <a:ext uri="{FF2B5EF4-FFF2-40B4-BE49-F238E27FC236}">
                <a16:creationId xmlns:a16="http://schemas.microsoft.com/office/drawing/2014/main" id="{075979E1-4CA8-0900-10F8-07631B0CDD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914400"/>
            <a:ext cx="4023360" cy="2896819"/>
          </a:xfrm>
          <a:prstGeom prst="rect">
            <a:avLst/>
          </a:prstGeom>
        </p:spPr>
      </p:pic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05EF96BD-BAE4-5ADE-8E1E-A10BC61BCA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921380"/>
            <a:ext cx="4114800" cy="2962654"/>
          </a:xfrm>
          <a:prstGeom prst="rect">
            <a:avLst/>
          </a:prstGeom>
        </p:spPr>
      </p:pic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748568DC-CBBC-F0CB-5A19-F00FBC67A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Low-x  2023.09.08</a:t>
            </a:r>
            <a:endParaRPr lang="en-US" dirty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DE6D66BB-5F1F-E1E5-4443-EBDEFEE10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Transverse analyzing power measurements at HJET</a:t>
            </a:r>
            <a:endParaRPr lang="en-US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C20FE8B9-4612-7967-1989-260B5D608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12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D50FE6F-4FF8-353F-326A-69F0B71ED2A8}"/>
                  </a:ext>
                </a:extLst>
              </p:cNvPr>
              <p:cNvSpPr txBox="1"/>
              <p:nvPr/>
            </p:nvSpPr>
            <p:spPr>
              <a:xfrm>
                <a:off x="192885" y="4419600"/>
                <a:ext cx="3789989" cy="1644553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Since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  <m:sup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𝑝𝐴</m:t>
                        </m:r>
                      </m:sup>
                    </m:sSubSup>
                    <m:r>
                      <a:rPr lang="en-US" sz="16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Sup>
                      <m:sSubSup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b>
                      <m:sup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𝑝𝑝</m:t>
                        </m:r>
                      </m:sup>
                    </m:sSubSup>
                  </m:oMath>
                </a14:m>
                <a:r>
                  <a:rPr lang="en-US" sz="1600" dirty="0"/>
                  <a:t>, proton-nucleus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US" sz="1600" dirty="0"/>
                  <a:t> for </a:t>
                </a:r>
                <a:r>
                  <a:rPr lang="en-US" sz="1600" dirty="0">
                    <a:solidFill>
                      <a:srgbClr val="0000FF"/>
                    </a:solidFill>
                  </a:rPr>
                  <a:t>100 GeV </a:t>
                </a:r>
                <a:r>
                  <a:rPr lang="en-US" sz="1600" dirty="0"/>
                  <a:t>may allow us to study nonflip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𝑝𝐴</m:t>
                    </m:r>
                  </m:oMath>
                </a14:m>
                <a:r>
                  <a:rPr lang="en-US" sz="1600" dirty="0"/>
                  <a:t> amplitudes for wide range of </a:t>
                </a:r>
                <a:r>
                  <a:rPr lang="en-US" sz="1600" dirty="0">
                    <a:solidFill>
                      <a:srgbClr val="0000FF"/>
                    </a:solidFill>
                  </a:rPr>
                  <a:t>A</a:t>
                </a:r>
                <a:r>
                  <a:rPr lang="en-US" sz="1600" dirty="0"/>
                  <a:t>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If the result can be extrapolated to the </a:t>
                </a:r>
                <a:r>
                  <a:rPr lang="en-US" sz="1600" dirty="0">
                    <a:solidFill>
                      <a:srgbClr val="0000FF"/>
                    </a:solidFill>
                  </a:rPr>
                  <a:t>4-30 GeV</a:t>
                </a:r>
                <a:r>
                  <a:rPr lang="en-US" sz="1600" dirty="0"/>
                  <a:t>/nucleon Au beam,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b>
                      <m:sup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𝑝𝑝</m:t>
                        </m:r>
                      </m:sup>
                    </m:sSubSup>
                  </m:oMath>
                </a14:m>
                <a:r>
                  <a:rPr lang="en-US" sz="1600" dirty="0"/>
                  <a:t> can be evaluated in this energy range.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D50FE6F-4FF8-353F-326A-69F0B71ED2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885" y="4419600"/>
                <a:ext cx="3789989" cy="1644553"/>
              </a:xfrm>
              <a:prstGeom prst="rect">
                <a:avLst/>
              </a:prstGeom>
              <a:blipFill>
                <a:blip r:embed="rId5"/>
                <a:stretch>
                  <a:fillRect l="-644" r="-1449" b="-40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2FDD6E95-B12E-3160-7804-4E337B3667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62500" y="4800600"/>
            <a:ext cx="4266164" cy="137050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AD1CDC7-8D44-053A-7A8B-717B9B70A2E4}"/>
              </a:ext>
            </a:extLst>
          </p:cNvPr>
          <p:cNvSpPr txBox="1"/>
          <p:nvPr/>
        </p:nvSpPr>
        <p:spPr>
          <a:xfrm>
            <a:off x="4876800" y="4295729"/>
            <a:ext cx="4104795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en-US" sz="1400" dirty="0"/>
              <a:t>In HJET measurements, the breakup contamination of the elastic data is strongly suppressed.</a:t>
            </a:r>
          </a:p>
        </p:txBody>
      </p:sp>
    </p:spTree>
    <p:extLst>
      <p:ext uri="{BB962C8B-B14F-4D97-AF65-F5344CB8AC3E}">
        <p14:creationId xmlns:p14="http://schemas.microsoft.com/office/powerpoint/2010/main" val="2400375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B136A08-3777-4E32-A5F7-E4878D6DF69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09600"/>
              </a:xfrm>
            </p:spPr>
            <p:txBody>
              <a:bodyPr>
                <a:normAutofit/>
              </a:bodyPr>
              <a:lstStyle/>
              <a:p>
                <a:r>
                  <a:rPr lang="en-US" i="0" dirty="0"/>
                  <a:t>How to measure the EIC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𝐇𝐞</m:t>
                        </m:r>
                      </m:e>
                    </m:sPre>
                  </m:oMath>
                </a14:m>
                <a:r>
                  <a:rPr lang="en-US" i="0" dirty="0"/>
                  <a:t> beam polarization with HJET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B136A08-3777-4E32-A5F7-E4878D6DF6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09600"/>
              </a:xfrm>
              <a:blipFill>
                <a:blip r:embed="rId2"/>
                <a:stretch>
                  <a:fillRect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42E343E-4CFD-A2F1-75BA-C1F3D592866B}"/>
                  </a:ext>
                </a:extLst>
              </p:cNvPr>
              <p:cNvSpPr txBox="1"/>
              <p:nvPr/>
            </p:nvSpPr>
            <p:spPr>
              <a:xfrm>
                <a:off x="236946" y="2193104"/>
                <a:ext cx="5791201" cy="822276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400" b="1" dirty="0">
                    <a:ea typeface="Cambria Math" panose="02040503050406030204" pitchFamily="18" charset="0"/>
                  </a:rPr>
                  <a:t>The systematic uncertainties in value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4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𝐛𝐞𝐚𝐦</m:t>
                        </m:r>
                      </m:sub>
                      <m:sup>
                        <m:r>
                          <a:rPr lang="en-US" sz="1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𝒉</m:t>
                        </m:r>
                      </m:sup>
                    </m:sSubSup>
                  </m:oMath>
                </a14:m>
                <a:r>
                  <a:rPr lang="en-US" sz="1400" b="1" dirty="0">
                    <a:ea typeface="Cambria Math" panose="02040503050406030204" pitchFamily="18" charset="0"/>
                  </a:rPr>
                  <a:t> are defined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𝝃</m:t>
                        </m:r>
                      </m:e>
                      <m:sub>
                        <m:r>
                          <a:rPr lang="en-US" sz="1400" b="1" i="1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sz="1400" b="1" dirty="0">
                    <a:ea typeface="Cambria Math" panose="02040503050406030204" pitchFamily="18" charset="0"/>
                  </a:rPr>
                  <a:t>,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𝝃</m:t>
                        </m:r>
                      </m:e>
                      <m:sub>
                        <m:r>
                          <a:rPr lang="en-US" sz="1400" b="1" i="1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14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en-US" sz="1400" b="1" i="1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  <m:sSubSup>
                          <m:sSubSupPr>
                            <m:ctrlPr>
                              <a:rPr lang="en-US" sz="1400" b="1" i="1">
                                <a:solidFill>
                                  <a:srgbClr val="FF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b="1" i="1">
                                <a:solidFill>
                                  <a:srgbClr val="FF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400" b="1" i="1">
                                <a:solidFill>
                                  <a:srgbClr val="FF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𝟓</m:t>
                            </m:r>
                          </m:sub>
                          <m:sup>
                            <m:r>
                              <a:rPr lang="en-US" sz="1400" b="1" i="1">
                                <a:solidFill>
                                  <a:srgbClr val="FF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𝒉𝒑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sz="1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𝜿</m:t>
                            </m:r>
                          </m:e>
                          <m:sub>
                            <m:r>
                              <a:rPr lang="en-US" sz="1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𝒉</m:t>
                            </m:r>
                          </m:sub>
                        </m:sSub>
                      </m:den>
                    </m:f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type m:val="lin"/>
                        <m:ctrlPr>
                          <a:rPr lang="en-US" sz="1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en-US" sz="1400" b="1" i="1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  <m:sSubSup>
                          <m:sSubSupPr>
                            <m:ctrlPr>
                              <a:rPr lang="en-US" sz="1400" b="1" i="1">
                                <a:solidFill>
                                  <a:srgbClr val="FF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b="1" i="1">
                                <a:solidFill>
                                  <a:srgbClr val="FF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400" b="1" i="1">
                                <a:solidFill>
                                  <a:srgbClr val="FF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𝟓</m:t>
                            </m:r>
                          </m:sub>
                          <m:sup>
                            <m:r>
                              <a:rPr lang="en-US" sz="1400" b="1" i="1">
                                <a:solidFill>
                                  <a:srgbClr val="FF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𝒑</m:t>
                            </m:r>
                            <m:r>
                              <a:rPr lang="en-US" sz="1400" b="1" i="1" smtClean="0">
                                <a:solidFill>
                                  <a:srgbClr val="FF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𝒉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sz="1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𝜿</m:t>
                            </m:r>
                          </m:e>
                          <m:sub>
                            <m:r>
                              <a:rPr lang="en-US" sz="14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𝒑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400" dirty="0"/>
                  <a:t>,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𝝃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1400" b="1" dirty="0"/>
                  <a:t>   </a:t>
                </a:r>
                <a:r>
                  <a:rPr lang="en-US" sz="1400" dirty="0"/>
                  <a:t>- can be determined in the measurements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42E343E-4CFD-A2F1-75BA-C1F3D59286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946" y="2193104"/>
                <a:ext cx="5791201" cy="822276"/>
              </a:xfrm>
              <a:prstGeom prst="rect">
                <a:avLst/>
              </a:prstGeom>
              <a:blipFill>
                <a:blip r:embed="rId3"/>
                <a:stretch>
                  <a:fillRect l="-316" t="-19259" b="-525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CE424403-5C98-0AFC-D7FA-EA025C3A229D}"/>
              </a:ext>
            </a:extLst>
          </p:cNvPr>
          <p:cNvSpPr txBox="1"/>
          <p:nvPr/>
        </p:nvSpPr>
        <p:spPr>
          <a:xfrm>
            <a:off x="5334000" y="661877"/>
            <a:ext cx="35055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b="0" i="0" u="sng" strike="noStrike" baseline="0" dirty="0">
                <a:solidFill>
                  <a:srgbClr val="0000FF"/>
                </a:solidFill>
                <a:latin typeface="CMR9"/>
              </a:rPr>
              <a:t>AP, Phys. Rev. C </a:t>
            </a:r>
            <a:r>
              <a:rPr lang="en-US" sz="1400" b="1" u="sng" dirty="0">
                <a:solidFill>
                  <a:srgbClr val="0000FF"/>
                </a:solidFill>
                <a:latin typeface="CMR9"/>
              </a:rPr>
              <a:t>106</a:t>
            </a:r>
            <a:r>
              <a:rPr lang="en-US" sz="1400" b="0" i="0" u="sng" strike="noStrike" baseline="0" dirty="0">
                <a:solidFill>
                  <a:srgbClr val="0000FF"/>
                </a:solidFill>
                <a:latin typeface="CMR9"/>
              </a:rPr>
              <a:t>, 065202 (2022) </a:t>
            </a:r>
            <a:endParaRPr lang="en-US" sz="1400" u="sng" dirty="0">
              <a:solidFill>
                <a:srgbClr val="0000FF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DC5D9E9-45A9-D572-67A7-3F984AB8F583}"/>
              </a:ext>
            </a:extLst>
          </p:cNvPr>
          <p:cNvGrpSpPr/>
          <p:nvPr/>
        </p:nvGrpSpPr>
        <p:grpSpPr>
          <a:xfrm>
            <a:off x="381000" y="617728"/>
            <a:ext cx="6275895" cy="1567865"/>
            <a:chOff x="413999" y="928312"/>
            <a:chExt cx="6275895" cy="1567865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60CF637-6C59-3304-71C0-343A9AACE196}"/>
                </a:ext>
              </a:extLst>
            </p:cNvPr>
            <p:cNvSpPr/>
            <p:nvPr/>
          </p:nvSpPr>
          <p:spPr>
            <a:xfrm>
              <a:off x="2815358" y="1008950"/>
              <a:ext cx="838200" cy="6096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7A504451-0209-2EFE-5CB7-8752962366E4}"/>
                    </a:ext>
                  </a:extLst>
                </p:cNvPr>
                <p:cNvSpPr txBox="1"/>
                <p:nvPr/>
              </p:nvSpPr>
              <p:spPr>
                <a:xfrm>
                  <a:off x="413999" y="928312"/>
                  <a:ext cx="6275895" cy="15678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1600" b="1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𝐦𝐞𝐚𝐬</m:t>
                          </m:r>
                        </m:sub>
                        <m:sup>
                          <m:r>
                            <a:rPr lang="en-U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sup>
                      </m:sSubSup>
                      <m:d>
                        <m:dPr>
                          <m:ctrlPr>
                            <a:rPr lang="en-U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𝑹</m:t>
                              </m:r>
                            </m:sub>
                          </m:sSub>
                        </m:e>
                      </m:d>
                    </m:oMath>
                  </a14:m>
                  <a:r>
                    <a:rPr lang="en-US" sz="1600" b="1" dirty="0"/>
                    <a:t> </a:t>
                  </a:r>
                  <a14:m>
                    <m:oMath xmlns:m="http://schemas.openxmlformats.org/officeDocument/2006/math">
                      <m:r>
                        <a:rPr lang="en-US" sz="1600" b="1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1600" b="1">
                              <a:latin typeface="Cambria Math" panose="02040503050406030204" pitchFamily="18" charset="0"/>
                            </a:rPr>
                            <m:t>𝐣𝐞𝐭</m:t>
                          </m:r>
                        </m:sub>
                      </m:sSub>
                      <m:f>
                        <m:fPr>
                          <m:ctrlPr>
                            <a:rPr lang="en-US" sz="16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sz="1600" b="1">
                                  <a:latin typeface="Cambria Math" panose="02040503050406030204" pitchFamily="18" charset="0"/>
                                </a:rPr>
                                <m:t>𝐛𝐞𝐚𝐦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b="1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𝑹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16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sz="1600" b="1">
                                  <a:latin typeface="Cambria Math" panose="02040503050406030204" pitchFamily="18" charset="0"/>
                                </a:rPr>
                                <m:t>𝐣𝐞𝐭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𝑹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600" b="1" i="1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1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𝑨</m:t>
                              </m:r>
                            </m:e>
                            <m:sub>
                              <m:r>
                                <a:rPr lang="en-US" sz="1600" b="1" i="0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𝐍</m:t>
                              </m:r>
                            </m:sub>
                            <m:sup>
                              <m:sSup>
                                <m:sSupPr>
                                  <m:ctrlPr>
                                    <a:rPr lang="en-US" sz="1600" b="1" i="1" smtClean="0">
                                      <a:solidFill>
                                        <a:srgbClr val="FF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1" i="1" smtClean="0">
                                      <a:solidFill>
                                        <a:srgbClr val="FF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𝒑</m:t>
                                  </m:r>
                                </m:e>
                                <m:sup>
                                  <m:r>
                                    <a:rPr lang="en-US" sz="1600" b="1" i="1" smtClean="0">
                                      <a:solidFill>
                                        <a:srgbClr val="FF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↑</m:t>
                                  </m:r>
                                </m:sup>
                              </m:sSup>
                              <m:r>
                                <a:rPr lang="en-US" sz="1600" b="1" i="1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𝒉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16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𝑹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Sup>
                            <m:sSubSupPr>
                              <m:ctrlPr>
                                <a:rPr lang="en-US" sz="1600" b="1" i="1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1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𝑨</m:t>
                              </m:r>
                            </m:e>
                            <m:sub>
                              <m:r>
                                <a:rPr lang="en-US" sz="1600" b="1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𝐍</m:t>
                              </m:r>
                            </m:sub>
                            <m:sup>
                              <m:sSup>
                                <m:sSupPr>
                                  <m:ctrlPr>
                                    <a:rPr lang="en-US" sz="1600" b="1" i="1" smtClean="0">
                                      <a:solidFill>
                                        <a:srgbClr val="FF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1" i="1" smtClean="0">
                                      <a:solidFill>
                                        <a:srgbClr val="FF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𝒉</m:t>
                                  </m:r>
                                </m:e>
                                <m:sup>
                                  <m:r>
                                    <a:rPr lang="en-US" sz="1600" b="1" i="1" smtClean="0">
                                      <a:solidFill>
                                        <a:srgbClr val="FF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↑</m:t>
                                  </m:r>
                                </m:sup>
                              </m:sSup>
                              <m:r>
                                <a:rPr lang="en-US" sz="1600" b="1" i="1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16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𝑹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a14:m>
                  <a:endParaRPr lang="en-US" sz="1600" b="1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r>
                    <a:rPr lang="en-US" sz="1600" b="1" dirty="0">
                      <a:solidFill>
                        <a:schemeClr val="tx1"/>
                      </a:solidFill>
                    </a:rPr>
                    <a:t>	    </a:t>
                  </a:r>
                  <a14:m>
                    <m:oMath xmlns:m="http://schemas.openxmlformats.org/officeDocument/2006/math">
                      <m:r>
                        <a:rPr lang="en-US" sz="1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sz="1600" b="1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𝐛𝐞𝐚𝐦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sz="1600" b="1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𝐣𝐞𝐭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1600" b="1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𝐣𝐞𝐭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𝜿</m:t>
                              </m:r>
                            </m:e>
                            <m:sub>
                              <m: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sub>
                          </m:sSub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sSubSup>
                            <m:sSubSupPr>
                              <m:ctrlPr>
                                <a:rPr lang="en-US" sz="1600" b="1" i="1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1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</m:sub>
                            <m:sup>
                              <m:r>
                                <a:rPr lang="en-US" sz="1600" b="1" i="1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𝒑𝒉</m:t>
                              </m:r>
                            </m:sup>
                          </m:sSubSup>
                          <m:r>
                            <a:rPr lang="en-US" sz="1600" b="1" i="1" smtClean="0">
                              <a:solidFill>
                                <a:srgbClr val="FF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sSubSup>
                            <m:sSubSupPr>
                              <m:ctrlPr>
                                <a:rPr lang="en-US" sz="1600" b="1" i="1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1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</m:sub>
                            <m:sup>
                              <m:r>
                                <a:rPr lang="en-US" sz="1600" b="1" i="1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𝒑𝒉</m:t>
                              </m:r>
                            </m:sup>
                          </m:sSubSup>
                          <m:f>
                            <m:fPr>
                              <m:type m:val="lin"/>
                              <m:ctrlP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𝑹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𝒄</m:t>
                                  </m:r>
                                </m:sub>
                              </m:sSub>
                            </m:den>
                          </m:f>
                        </m:num>
                        <m:den>
                          <m:sSub>
                            <m:sSubPr>
                              <m:ctrlP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𝜿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𝒉</m:t>
                              </m:r>
                            </m:sub>
                          </m:sSub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sSubSup>
                            <m:sSubSupPr>
                              <m:ctrlPr>
                                <a:rPr lang="en-US" sz="1600" b="1" i="1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1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1600" b="1" i="1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</m:sub>
                            <m:sup>
                              <m:r>
                                <a:rPr lang="en-US" sz="1600" b="1" i="1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𝒉</m:t>
                              </m:r>
                              <m:r>
                                <a:rPr lang="en-US" sz="1600" b="1" i="1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sup>
                          </m:sSubSup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sSubSup>
                            <m:sSubSupPr>
                              <m:ctrlPr>
                                <a:rPr lang="en-US" sz="1600" b="1" i="1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1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US" sz="1600" b="1" i="1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</m:sub>
                            <m:sup>
                              <m:r>
                                <a:rPr lang="en-US" sz="1600" b="1" i="1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𝒉</m:t>
                              </m:r>
                              <m:r>
                                <a:rPr lang="en-US" sz="1600" b="1" i="1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sup>
                          </m:sSubSup>
                          <m:f>
                            <m:fPr>
                              <m:type m:val="lin"/>
                              <m:ctrlP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𝑹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𝒄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</m:oMath>
                  </a14:m>
                  <a:r>
                    <a:rPr lang="en-US" sz="1600" dirty="0"/>
                    <a:t> </a:t>
                  </a:r>
                </a:p>
                <a:p>
                  <a:pPr>
                    <a:spcBef>
                      <a:spcPts val="600"/>
                    </a:spcBef>
                  </a:pPr>
                  <a:r>
                    <a:rPr lang="en-US" sz="1600" dirty="0"/>
                    <a:t>                        </a:t>
                  </a:r>
                  <a14:m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bSup>
                        <m:sSubSupPr>
                          <m:ctrlP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16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𝐛𝐞𝐚𝐦</m:t>
                          </m:r>
                        </m:sub>
                        <m:sup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sup>
                      </m:sSubSup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𝝃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𝝃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f>
                            <m:fPr>
                              <m:type m:val="lin"/>
                              <m:ctrlP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𝑹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𝒄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a14:m>
                  <a:r>
                    <a:rPr lang="en-US" sz="1600" dirty="0"/>
                    <a:t>  </a:t>
                  </a:r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7A504451-0209-2EFE-5CB7-8752962366E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3999" y="928312"/>
                  <a:ext cx="6275895" cy="1567865"/>
                </a:xfrm>
                <a:prstGeom prst="rect">
                  <a:avLst/>
                </a:prstGeom>
                <a:blipFill>
                  <a:blip r:embed="rId4"/>
                  <a:stretch>
                    <a:fillRect b="-344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7D6B78F-230E-47BA-06C3-632B75B8B7E9}"/>
                  </a:ext>
                </a:extLst>
              </p:cNvPr>
              <p:cNvSpPr txBox="1"/>
              <p:nvPr/>
            </p:nvSpPr>
            <p:spPr>
              <a:xfrm>
                <a:off x="4653600" y="1370045"/>
                <a:ext cx="3042600" cy="77187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sz="14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−1=</m:t>
                    </m:r>
                    <m:r>
                      <a:rPr lang="en-US" sz="1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1.793</m:t>
                    </m:r>
                  </m:oMath>
                </a14:m>
                <a:r>
                  <a:rPr lang="en-US" sz="1400" i="1" dirty="0">
                    <a:solidFill>
                      <a:srgbClr val="0000FF"/>
                    </a:solidFill>
                    <a:latin typeface="Cambria Math" panose="02040503050406030204" pitchFamily="18" charset="0"/>
                  </a:rPr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</m:den>
                    </m:f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type m:val="lin"/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</m:den>
                    </m:f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sz="1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1.398</m:t>
                    </m:r>
                  </m:oMath>
                </a14:m>
                <a:r>
                  <a:rPr lang="en-US" sz="1400" i="1" dirty="0">
                    <a:solidFill>
                      <a:srgbClr val="0000FF"/>
                    </a:solidFill>
                    <a:latin typeface="Cambria Math" panose="02040503050406030204" pitchFamily="18" charset="0"/>
                  </a:rPr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1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≈0.7 </m:t>
                    </m:r>
                    <m:r>
                      <m:rPr>
                        <m:sty m:val="p"/>
                      </m:rPr>
                      <a:rPr lang="en-US" sz="14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MeV</m:t>
                    </m:r>
                  </m:oMath>
                </a14:m>
                <a:r>
                  <a:rPr lang="en-US" sz="1400" i="1" dirty="0">
                    <a:solidFill>
                      <a:srgbClr val="0000FF"/>
                    </a:solidFill>
                    <a:latin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7D6B78F-230E-47BA-06C3-632B75B8B7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3600" y="1370045"/>
                <a:ext cx="3042600" cy="771878"/>
              </a:xfrm>
              <a:prstGeom prst="rect">
                <a:avLst/>
              </a:prstGeom>
              <a:blipFill>
                <a:blip r:embed="rId5"/>
                <a:stretch>
                  <a:fillRect t="-7143" b="-325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089B63E3-7F85-D9E2-B810-D2330594E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Low-x  2023.09.08</a:t>
            </a:r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C973AC01-F327-4912-10CA-4FD440704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Transverse analyzing power measurements at HJET</a:t>
            </a:r>
            <a:endParaRPr lang="en-US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13DD0FC8-AAF5-3473-6D5B-FD901A78C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13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0A0B0C9-5D7F-047C-6C57-33BCBCE0D7EE}"/>
                  </a:ext>
                </a:extLst>
              </p:cNvPr>
              <p:cNvSpPr txBox="1"/>
              <p:nvPr/>
            </p:nvSpPr>
            <p:spPr>
              <a:xfrm>
                <a:off x="304800" y="3274612"/>
                <a:ext cx="8686800" cy="113601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600" dirty="0"/>
                  <a:t>Since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  <m:sup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𝑝𝐴</m:t>
                        </m:r>
                      </m:sup>
                    </m:sSubSup>
                    <m:r>
                      <a:rPr lang="en-US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  <m:sup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𝑝𝑝</m:t>
                        </m:r>
                      </m:sup>
                    </m:sSubSup>
                    <m:r>
                      <a:rPr lang="en-US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16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p>
                            <m: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𝑝𝐴</m:t>
                            </m:r>
                          </m:sup>
                        </m:sSup>
                      </m:num>
                      <m:den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16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p>
                            <m: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𝑝𝑝</m:t>
                            </m:r>
                          </m:sup>
                        </m:sSup>
                      </m:den>
                    </m:f>
                    <m:r>
                      <a:rPr lang="en-US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Sup>
                      <m:sSubSupPr>
                        <m:ctrlP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6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  <m:sup>
                        <m:r>
                          <a:rPr lang="en-US" sz="16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𝑝𝑝</m:t>
                        </m:r>
                      </m:sup>
                    </m:sSubSup>
                  </m:oMath>
                </a14:m>
                <a:r>
                  <a:rPr lang="en-US" sz="1600" dirty="0">
                    <a:solidFill>
                      <a:srgbClr val="0000FF"/>
                    </a:solidFill>
                  </a:rPr>
                  <a:t>      </a:t>
                </a:r>
                <a:r>
                  <a:rPr lang="en-US" sz="1600" dirty="0"/>
                  <a:t>[</a:t>
                </a:r>
                <a:r>
                  <a:rPr lang="en-US" sz="1600" dirty="0">
                    <a:solidFill>
                      <a:srgbClr val="0000FF"/>
                    </a:solidFill>
                  </a:rPr>
                  <a:t> </a:t>
                </a:r>
                <a:r>
                  <a:rPr lang="en-US" sz="1400" dirty="0">
                    <a:solidFill>
                      <a:srgbClr val="0000FF"/>
                    </a:solidFill>
                  </a:rPr>
                  <a:t>B. Kopeliovich and T. </a:t>
                </a:r>
                <a:r>
                  <a:rPr lang="en-US" sz="1400" dirty="0" err="1">
                    <a:solidFill>
                      <a:srgbClr val="0000FF"/>
                    </a:solidFill>
                  </a:rPr>
                  <a:t>Trueman</a:t>
                </a:r>
                <a:r>
                  <a:rPr lang="en-US" sz="1400" dirty="0">
                    <a:solidFill>
                      <a:srgbClr val="0000FF"/>
                    </a:solidFill>
                  </a:rPr>
                  <a:t>, Phys. Rev. </a:t>
                </a:r>
                <a:r>
                  <a:rPr lang="en-US" sz="1400" b="1" dirty="0">
                    <a:solidFill>
                      <a:srgbClr val="0000FF"/>
                    </a:solidFill>
                  </a:rPr>
                  <a:t>D 64</a:t>
                </a:r>
                <a:r>
                  <a:rPr lang="en-US" sz="1400" dirty="0">
                    <a:solidFill>
                      <a:srgbClr val="0000FF"/>
                    </a:solidFill>
                  </a:rPr>
                  <a:t>, 034004 (2001) </a:t>
                </a:r>
                <a:r>
                  <a:rPr lang="en-US" sz="1600" dirty="0"/>
                  <a:t>]</a:t>
                </a:r>
                <a:r>
                  <a:rPr lang="en-US" sz="1600" dirty="0">
                    <a:solidFill>
                      <a:srgbClr val="0000FF"/>
                    </a:solidFill>
                  </a:rPr>
                  <a:t>,</a:t>
                </a:r>
              </a:p>
              <a:p>
                <a:pPr lvl="2"/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  <m:sup>
                        <m:r>
                          <a:rPr lang="en-US" sz="160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𝒑𝒉</m:t>
                        </m:r>
                      </m:sup>
                    </m:sSubSup>
                    <m:r>
                      <a:rPr lang="en-US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Sup>
                      <m:sSubSupPr>
                        <m:ctrlPr>
                          <a:rPr lang="en-US" sz="1600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600" i="1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  <m:sup>
                        <m:r>
                          <a:rPr lang="en-US" sz="1600" i="1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1600" b="0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bSup>
                  </m:oMath>
                </a14:m>
                <a:r>
                  <a:rPr lang="en-US" sz="1600" dirty="0"/>
                  <a:t> </a:t>
                </a:r>
              </a:p>
              <a:p>
                <a:pPr lvl="2"/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  <m:sup>
                        <m:r>
                          <a:rPr lang="en-US" sz="160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𝒉𝒑</m:t>
                        </m:r>
                      </m:sup>
                    </m:sSubSup>
                    <m:r>
                      <a:rPr lang="en-US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Sup>
                      <m:sSubSupPr>
                        <m:ctrlP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  <m:sup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bSup>
                    <m:d>
                      <m:dPr>
                        <m:begChr m:val="⟨"/>
                        <m:endChr m:val="⟩"/>
                        <m:ctrlP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type m:val="lin"/>
                        <m:ctrlPr>
                          <a:rPr lang="en-US" sz="1600" b="0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1600" i="1">
                                <a:solidFill>
                                  <a:srgbClr val="FF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solidFill>
                                  <a:srgbClr val="FF00FF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FF00FF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sub>
                          <m:sup>
                            <m:r>
                              <a:rPr lang="en-US" sz="1600" i="1">
                                <a:solidFill>
                                  <a:srgbClr val="FF00FF"/>
                                </a:solidFill>
                                <a:latin typeface="Cambria Math" panose="02040503050406030204" pitchFamily="18" charset="0"/>
                              </a:rPr>
                              <m:t>𝑝𝑝</m:t>
                            </m:r>
                          </m:sup>
                        </m:sSubSup>
                      </m:num>
                      <m:den>
                        <m:r>
                          <a:rPr lang="en-US" sz="1600" b="0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1600" dirty="0"/>
                  <a:t>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0A0B0C9-5D7F-047C-6C57-33BCBCE0D7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3274612"/>
                <a:ext cx="8686800" cy="1136017"/>
              </a:xfrm>
              <a:prstGeom prst="rect">
                <a:avLst/>
              </a:prstGeom>
              <a:blipFill>
                <a:blip r:embed="rId6"/>
                <a:stretch>
                  <a:fillRect l="-351" b="-475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E41A87DE-60E6-686B-16AD-41CB884149A0}"/>
              </a:ext>
            </a:extLst>
          </p:cNvPr>
          <p:cNvSpPr txBox="1"/>
          <p:nvPr/>
        </p:nvSpPr>
        <p:spPr>
          <a:xfrm>
            <a:off x="241428" y="5189708"/>
            <a:ext cx="84453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3B7FAF1-094F-6C4C-7BD5-8DD535C1C3B7}"/>
                  </a:ext>
                </a:extLst>
              </p:cNvPr>
              <p:cNvSpPr txBox="1"/>
              <p:nvPr/>
            </p:nvSpPr>
            <p:spPr>
              <a:xfrm>
                <a:off x="381000" y="4977254"/>
                <a:ext cx="8382000" cy="1199944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600" b="1" dirty="0"/>
                  <a:t>Systematic error in the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16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  <m:e>
                        <m:r>
                          <a:rPr lang="en-US" sz="16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𝐇𝐞</m:t>
                        </m:r>
                      </m:e>
                    </m:sPre>
                  </m:oMath>
                </a14:m>
                <a:r>
                  <a:rPr lang="en-US" sz="1600" b="1" i="0" dirty="0"/>
                  <a:t> beam polarization measurements due to possible uncertainties in values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  <m:sup>
                        <m:r>
                          <a:rPr lang="en-US" sz="1600" b="1" i="1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𝒑𝒉</m:t>
                        </m:r>
                      </m:sup>
                    </m:sSubSup>
                  </m:oMath>
                </a14:m>
                <a:r>
                  <a:rPr lang="en-US" sz="1600" b="1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  <m:sup>
                        <m:r>
                          <a:rPr lang="en-US" sz="1600" b="1" i="1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𝒉</m:t>
                        </m:r>
                        <m:r>
                          <a:rPr lang="en-US" sz="160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p>
                    </m:sSubSup>
                  </m:oMath>
                </a14:m>
                <a:r>
                  <a:rPr lang="en-US" sz="1600" b="1" dirty="0"/>
                  <a:t> is expected to be small</a:t>
                </a:r>
              </a:p>
              <a:p>
                <a:pPr algn="ctr"/>
                <a:r>
                  <a:rPr lang="en-US" sz="1600" b="1" dirty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𝑷</m:t>
                            </m:r>
                          </m:sub>
                          <m:sup>
                            <m:r>
                              <a:rPr lang="en-US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𝐬𝐲𝐬𝐭</m:t>
                            </m:r>
                          </m:sup>
                        </m:sSubSup>
                        <m:d>
                          <m:dPr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US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b="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𝑝h</m:t>
                                    </m:r>
                                  </m:sup>
                                </m:sSubSup>
                              </m:num>
                              <m:den>
                                <m:sSubSup>
                                  <m:sSubSupPr>
                                    <m:ctrlPr>
                                      <a:rPr lang="en-US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b="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𝑝𝑝</m:t>
                                    </m:r>
                                  </m:sup>
                                </m:sSubSup>
                              </m:den>
                            </m:f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f>
                              <m:fPr>
                                <m:type m:val="lin"/>
                                <m:ctrlPr>
                                  <a:rPr lang="en-US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US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b="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h𝑝</m:t>
                                    </m:r>
                                  </m:sup>
                                </m:sSubSup>
                              </m:num>
                              <m:den>
                                <m:sSubSup>
                                  <m:sSubSupPr>
                                    <m:ctrlPr>
                                      <a:rPr lang="en-US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b="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  <m:r>
                                      <a:rPr lang="en-US" b="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p>
                                </m:sSubSup>
                              </m:den>
                            </m:f>
                          </m:e>
                        </m:d>
                      </m:num>
                      <m:den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den>
                    </m:f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endParaRPr lang="en-US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3B7FAF1-094F-6C4C-7BD5-8DD535C1C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4977254"/>
                <a:ext cx="8382000" cy="1199944"/>
              </a:xfrm>
              <a:prstGeom prst="rect">
                <a:avLst/>
              </a:prstGeom>
              <a:blipFill>
                <a:blip r:embed="rId7"/>
                <a:stretch>
                  <a:fillRect l="-4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Arrow: Down 17">
            <a:extLst>
              <a:ext uri="{FF2B5EF4-FFF2-40B4-BE49-F238E27FC236}">
                <a16:creationId xmlns:a16="http://schemas.microsoft.com/office/drawing/2014/main" id="{14805533-1DAB-655F-3ED4-744A486881D4}"/>
              </a:ext>
            </a:extLst>
          </p:cNvPr>
          <p:cNvSpPr/>
          <p:nvPr/>
        </p:nvSpPr>
        <p:spPr>
          <a:xfrm>
            <a:off x="2667000" y="4490551"/>
            <a:ext cx="457200" cy="400110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373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B136A08-3777-4E32-A5F7-E4878D6DF69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/>
                  <a:t>Hadronic spin-flip amplitude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sup>
                    </m:sSup>
                    <m:r>
                      <a:rPr lang="en-US" b="1" i="0" smtClean="0">
                        <a:latin typeface="Cambria Math" panose="02040503050406030204" pitchFamily="18" charset="0"/>
                      </a:rPr>
                      <m:t>𝐀</m:t>
                    </m:r>
                  </m:oMath>
                </a14:m>
                <a:r>
                  <a:rPr lang="en-US" i="0"/>
                  <a:t> scattering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B136A08-3777-4E32-A5F7-E4878D6DF6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54C72B3C-1A6D-F017-29E1-AE8AB532568B}"/>
              </a:ext>
            </a:extLst>
          </p:cNvPr>
          <p:cNvSpPr txBox="1"/>
          <p:nvPr/>
        </p:nvSpPr>
        <p:spPr>
          <a:xfrm>
            <a:off x="207998" y="757267"/>
            <a:ext cx="792480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According to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B. Kopeliovich and T.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Trueman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Phys. Rev.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 64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034004 (2001),</a:t>
            </a:r>
          </a:p>
          <a:p>
            <a:pPr>
              <a:spcAft>
                <a:spcPts val="600"/>
              </a:spcAft>
              <a:defRPr/>
            </a:pPr>
            <a:r>
              <a:rPr lang="en-US" sz="1600" dirty="0">
                <a:latin typeface="Calibri"/>
              </a:rPr>
              <a:t>for high energy elastic scattering to a very good approximation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667B9E0-4669-2FEB-6993-D26AC35725C3}"/>
                  </a:ext>
                </a:extLst>
              </p:cNvPr>
              <p:cNvSpPr txBox="1"/>
              <p:nvPr/>
            </p:nvSpPr>
            <p:spPr>
              <a:xfrm>
                <a:off x="6019800" y="1271014"/>
                <a:ext cx="2778196" cy="67659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b>
                        <m:sup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𝒑𝑨</m:t>
                          </m:r>
                        </m:sup>
                      </m:sSubSup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b>
                        <m:sup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𝒑𝒑</m:t>
                          </m:r>
                        </m:sup>
                      </m:sSubSup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𝒑𝑨</m:t>
                              </m:r>
                            </m:sup>
                          </m:sSup>
                        </m:num>
                        <m:den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𝒑𝒑</m:t>
                              </m:r>
                            </m:sup>
                          </m:sSup>
                        </m:den>
                      </m:f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bSup>
                        <m:sSubSupPr>
                          <m:ctrlP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b>
                        <m:sup>
                          <m: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𝒑𝒑</m:t>
                          </m:r>
                        </m:sup>
                      </m:sSubSup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667B9E0-4669-2FEB-6993-D26AC35725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9800" y="1271014"/>
                <a:ext cx="2778196" cy="67659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Arrow: Down 11">
            <a:extLst>
              <a:ext uri="{FF2B5EF4-FFF2-40B4-BE49-F238E27FC236}">
                <a16:creationId xmlns:a16="http://schemas.microsoft.com/office/drawing/2014/main" id="{6C3A4B0C-DB4C-2EB7-5AC1-9420245E1CEE}"/>
              </a:ext>
            </a:extLst>
          </p:cNvPr>
          <p:cNvSpPr/>
          <p:nvPr/>
        </p:nvSpPr>
        <p:spPr>
          <a:xfrm rot="16200000">
            <a:off x="4838700" y="1441573"/>
            <a:ext cx="228600" cy="2908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2D99E30-D93A-6A97-109B-DAC9FEAE2385}"/>
                  </a:ext>
                </a:extLst>
              </p:cNvPr>
              <p:cNvSpPr txBox="1"/>
              <p:nvPr/>
            </p:nvSpPr>
            <p:spPr>
              <a:xfrm>
                <a:off x="111679" y="1368462"/>
                <a:ext cx="4572000" cy="4370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80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kumimoji="0" lang="en-US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kumimoji="0" lang="en-US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𝝓</m:t>
                              </m:r>
                            </m:e>
                            <m:sub>
                              <m:r>
                                <a:rPr kumimoji="0" lang="en-US" b="1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𝐬𝐟</m:t>
                              </m:r>
                            </m:sub>
                            <m:sup>
                              <m:r>
                                <a:rPr kumimoji="0" lang="en-US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𝒑𝑨</m:t>
                              </m:r>
                            </m:sup>
                          </m:sSubSup>
                          <m:d>
                            <m:dPr>
                              <m:ctrlPr>
                                <a:rPr kumimoji="0" lang="en-US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0" lang="en-US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</m:d>
                        </m:num>
                        <m:den>
                          <m:sSubSup>
                            <m:sSubSupPr>
                              <m:ctrlPr>
                                <a:rPr kumimoji="0" lang="en-US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𝝓</m:t>
                              </m:r>
                            </m:e>
                            <m:sub>
                              <m:r>
                                <a:rPr kumimoji="0" lang="en-US" b="1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𝐧𝐟</m:t>
                              </m:r>
                            </m:sub>
                            <m:sup>
                              <m:r>
                                <a:rPr kumimoji="0" lang="en-US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𝒑𝑨</m:t>
                              </m:r>
                            </m:sup>
                          </m:sSubSup>
                        </m:den>
                      </m:f>
                      <m:d>
                        <m:dPr>
                          <m:ctrlPr>
                            <a:rPr kumimoji="0" lang="en-US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0" lang="en-US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kumimoji="0" lang="en-US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𝝓</m:t>
                              </m:r>
                            </m:e>
                            <m:sub>
                              <m:r>
                                <a:rPr lang="en-US" b="1" i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𝐬𝐟</m:t>
                              </m:r>
                            </m:sub>
                            <m:sup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</m:d>
                        </m:num>
                        <m:den>
                          <m:sSubSup>
                            <m:sSubSup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𝝓</m:t>
                              </m:r>
                            </m:e>
                            <m:sub>
                              <m:r>
                                <a:rPr lang="en-US" b="1" i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𝐧𝐟</m:t>
                              </m:r>
                            </m:sub>
                            <m:sup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sup>
                          </m:sSubSup>
                        </m:den>
                      </m:f>
                      <m:d>
                        <m:dPr>
                          <m:ctrlP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</m:oMath>
                  </m:oMathPara>
                </a14:m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2D99E30-D93A-6A97-109B-DAC9FEAE23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679" y="1368462"/>
                <a:ext cx="4572000" cy="437043"/>
              </a:xfrm>
              <a:prstGeom prst="rect">
                <a:avLst/>
              </a:prstGeom>
              <a:blipFill>
                <a:blip r:embed="rId4"/>
                <a:stretch>
                  <a:fillRect t="-122222" b="-197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E6EDDB0-68E0-9E99-B22E-93D61945F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Low-x  2023.09.08</a:t>
            </a:r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FFC240BF-A88A-D9F2-B762-EBD4EBFCD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p and 3He beam analyzing power measurement using HJET</a:t>
            </a:r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C87B5F3A-025E-AD29-C182-FF082B28C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3FCF689-AB8A-DA0A-985F-577F1E896372}"/>
                  </a:ext>
                </a:extLst>
              </p:cNvPr>
              <p:cNvSpPr txBox="1"/>
              <p:nvPr/>
            </p:nvSpPr>
            <p:spPr>
              <a:xfrm>
                <a:off x="259550" y="2555143"/>
                <a:ext cx="8624899" cy="239001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600" dirty="0"/>
                  <a:t>The result can be easily reproduced in the Glauber theory. For example, elastic proton-deuteron (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𝑝𝑑</m:t>
                    </m:r>
                  </m:oMath>
                </a14:m>
                <a:r>
                  <a:rPr lang="en-US" sz="1600" dirty="0"/>
                  <a:t>) scattering can be approximated by the proton-nucleon collisions (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𝑝𝑁</m:t>
                    </m:r>
                  </m:oMath>
                </a14:m>
                <a:r>
                  <a:rPr lang="en-US" sz="1600" dirty="0"/>
                  <a:t>):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𝑖𝑖</m:t>
                          </m:r>
                        </m:sub>
                      </m:sSub>
                      <m:d>
                        <m:dPr>
                          <m:ctrlPr>
                            <a:rPr lang="en-US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</m:d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box>
                            <m:boxPr>
                              <m:ctrlPr>
                                <a:rPr lang="en-US" sz="16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f>
                                <m:fPr>
                                  <m:ctrlP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𝒒</m:t>
                                  </m:r>
                                </m:num>
                                <m:den>
                                  <m:r>
                                    <a:rPr lang="en-US" sz="1600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box>
                        </m:e>
                      </m:d>
                      <m:sSub>
                        <m:sSubPr>
                          <m:ctrlPr>
                            <a:rPr lang="en-US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</m:d>
                      <m:r>
                        <a:rPr lang="en-US" sz="1600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600" b="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box>
                            <m:boxPr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f>
                                <m:fPr>
                                  <m:ctrlP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𝒒</m:t>
                                  </m:r>
                                </m:num>
                                <m:den>
                                  <m:r>
                                    <a:rPr lang="en-US" sz="1600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box>
                        </m:e>
                      </m:d>
                      <m:sSub>
                        <m:sSubPr>
                          <m:ctrlP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</m:d>
                      <m:r>
                        <a:rPr lang="en-US" sz="1600" b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sz="1600" b="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  <m:d>
                            <m:dPr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ox>
                                <m:boxPr>
                                  <m:ctrlP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r>
                                    <a:rPr lang="en-US" sz="16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𝒒</m:t>
                                  </m:r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</m:box>
                            </m:e>
                          </m:d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600" b="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𝒒</m:t>
                                  </m:r>
                                </m:num>
                                <m:den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𝒒</m:t>
                                  </m:r>
                                </m:num>
                                <m:den>
                                  <m:r>
                                    <a:rPr lang="en-US" sz="1600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6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nary>
                    </m:oMath>
                  </m:oMathPara>
                </a14:m>
                <a:endParaRPr lang="en-US" sz="1600" dirty="0"/>
              </a:p>
              <a:p>
                <a:r>
                  <a:rPr lang="en-US" sz="1600" dirty="0"/>
                  <a:t>Since the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𝑝𝑁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spin-flip amplitude is small (at HJET),</a:t>
                </a:r>
              </a:p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sf</m:t>
                        </m:r>
                      </m:sup>
                    </m:sSubSup>
                    <m:d>
                      <m:d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</m:d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𝒒𝒏</m:t>
                        </m:r>
                      </m:num>
                      <m:den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sub>
                        </m:sSub>
                      </m:num>
                      <m:den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den>
                    </m:f>
                    <m:sSub>
                      <m:sSubPr>
                        <m:ctrlP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  <m:d>
                      <m:d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</m:d>
                  </m:oMath>
                </a14:m>
                <a:r>
                  <a:rPr lang="en-US" sz="1600" dirty="0"/>
                  <a:t>,     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sz="16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sub>
                              <m:sup>
                                <m:r>
                                  <m:rPr>
                                    <m:sty m:val="p"/>
                                  </m:rPr>
                                  <a:rPr lang="en-US" sz="160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sf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𝒒</m:t>
                                </m:r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𝑁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𝒒</m:t>
                                </m:r>
                              </m:e>
                            </m:d>
                          </m:den>
                        </m:f>
                      </m:e>
                    </m:d>
                    <m:r>
                      <a:rPr lang="en-US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0.003</m:t>
                    </m:r>
                  </m:oMath>
                </a14:m>
                <a:r>
                  <a:rPr lang="en-US" sz="1600" dirty="0"/>
                  <a:t>,</a:t>
                </a:r>
              </a:p>
              <a:p>
                <a:r>
                  <a:rPr lang="en-US" sz="1600" dirty="0"/>
                  <a:t>to calculate the spin-flip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𝑝𝑑</m:t>
                    </m:r>
                  </m:oMath>
                </a14:m>
                <a:r>
                  <a:rPr lang="en-US" sz="1600" dirty="0"/>
                  <a:t> amplitude,  one should replace in the right-hand side 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sf</m:t>
                        </m:r>
                      </m:sup>
                    </m:sSubSup>
                  </m:oMath>
                </a14:m>
                <a:r>
                  <a:rPr lang="en-US" sz="1600" dirty="0"/>
                  <a:t>,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sf</m:t>
                        </m:r>
                      </m:sup>
                    </m:sSubSup>
                  </m:oMath>
                </a14:m>
                <a:r>
                  <a:rPr lang="en-US" sz="1600" dirty="0"/>
                  <a:t>,       and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6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sf</m:t>
                        </m:r>
                      </m:sup>
                    </m:sSubSup>
                    <m:sSub>
                      <m:sSub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sSubSup>
                      <m:sSubSup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sf</m:t>
                        </m:r>
                      </m:sup>
                    </m:sSubSup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3FCF689-AB8A-DA0A-985F-577F1E8963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550" y="2555143"/>
                <a:ext cx="8624899" cy="2390013"/>
              </a:xfrm>
              <a:prstGeom prst="rect">
                <a:avLst/>
              </a:prstGeom>
              <a:blipFill>
                <a:blip r:embed="rId5"/>
                <a:stretch>
                  <a:fillRect l="-424" t="-255" b="-48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85B03FD-79A9-0CB8-FA61-5169DCB52E14}"/>
                  </a:ext>
                </a:extLst>
              </p:cNvPr>
              <p:cNvSpPr txBox="1"/>
              <p:nvPr/>
            </p:nvSpPr>
            <p:spPr>
              <a:xfrm>
                <a:off x="2103631" y="5385318"/>
                <a:ext cx="4936736" cy="742383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𝑖𝑖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sf</m:t>
                          </m:r>
                        </m:sup>
                      </m:sSubSup>
                      <m:d>
                        <m:d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𝒒𝒏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  <m:sup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𝑝𝐴</m:t>
                              </m:r>
                            </m:sup>
                          </m:sSubSup>
                        </m:num>
                        <m:den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𝑝𝐴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𝑖𝑖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𝒒𝒏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sSub>
                        <m:sSub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𝑖𝑖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</m:d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85B03FD-79A9-0CB8-FA61-5169DCB52E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3631" y="5385318"/>
                <a:ext cx="4936736" cy="74238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3909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2C1F9C6-01A7-4118-87F6-26A4ECDB52C8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C82A330-907C-4007-8312-E80D33DEEC14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1F78F34-CB77-449F-B308-3CD830DED411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D033A9F9-C86F-E21E-BF8D-5E7685066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Low-x  2023.09.08</a:t>
            </a:r>
            <a:endParaRPr lang="en-US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3A24B088-C571-37C8-B699-B1C371E97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Transverse analyzing power measurements at HJET</a:t>
            </a:r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96F4BD0F-8062-E475-849B-174A315B3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15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itle 1">
                <a:extLst>
                  <a:ext uri="{FF2B5EF4-FFF2-40B4-BE49-F238E27FC236}">
                    <a16:creationId xmlns:a16="http://schemas.microsoft.com/office/drawing/2014/main" id="{C3A8F24F-9F50-BF30-9BA7-CBCCABD835D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609600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Pre>
                      <m:sPre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𝐇𝐞</m:t>
                        </m:r>
                      </m:e>
                    </m:sPre>
                  </m:oMath>
                </a14:m>
                <a:r>
                  <a:rPr lang="en-US" i="0" dirty="0"/>
                  <a:t> breakup</a:t>
                </a:r>
              </a:p>
            </p:txBody>
          </p:sp>
        </mc:Choice>
        <mc:Fallback xmlns="">
          <p:sp>
            <p:nvSpPr>
              <p:cNvPr id="20" name="Title 1">
                <a:extLst>
                  <a:ext uri="{FF2B5EF4-FFF2-40B4-BE49-F238E27FC236}">
                    <a16:creationId xmlns:a16="http://schemas.microsoft.com/office/drawing/2014/main" id="{C3A8F24F-9F50-BF30-9BA7-CBCCABD835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609600"/>
              </a:xfrm>
              <a:blipFill>
                <a:blip r:embed="rId4"/>
                <a:stretch>
                  <a:fillRect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CA2A63D-2DD9-A15B-7B38-E6A80CE3E1FE}"/>
                  </a:ext>
                </a:extLst>
              </p:cNvPr>
              <p:cNvSpPr txBox="1"/>
              <p:nvPr/>
            </p:nvSpPr>
            <p:spPr>
              <a:xfrm>
                <a:off x="152401" y="936707"/>
                <a:ext cx="4800600" cy="89210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𝑒𝑙</m:t>
                          </m:r>
                        </m:sub>
                      </m:sSub>
                      <m:d>
                        <m:d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1600" b="0" i="1">
                          <a:latin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600" b="0" i="1">
                              <a:latin typeface="Cambria Math" panose="02040503050406030204" pitchFamily="18" charset="0"/>
                            </a:rPr>
                            <m:t>𝑒𝑙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600" b="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</m:e>
                      </m:d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 </m:t>
                          </m:r>
                          <m:f>
                            <m:f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600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brk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sz="1600" b="0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sub>
                                  </m:sSub>
                                  <m:r>
                                    <a:rPr lang="en-US" sz="1600" b="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600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acc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,∆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sz="1600" i="1" dirty="0">
                  <a:latin typeface="Cambria Math" panose="02040503050406030204" pitchFamily="18" charset="0"/>
                </a:endParaRPr>
              </a:p>
              <a:p>
                <a:r>
                  <a:rPr lang="en-US" sz="1600" dirty="0"/>
                  <a:t>                 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>
                        <a:latin typeface="Cambria Math" panose="02040503050406030204" pitchFamily="18" charset="0"/>
                      </a:rPr>
                      <m:t>𝑑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b="0" i="1">
                            <a:latin typeface="Cambria Math" panose="02040503050406030204" pitchFamily="18" charset="0"/>
                          </a:rPr>
                          <m:t>𝑒𝑙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600" b="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d>
                      <m:dPr>
                        <m:begChr m:val="["/>
                        <m:endChr m:val="]"/>
                        <m:ctrlPr>
                          <a:rPr lang="en-US" sz="1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d>
                          <m:dPr>
                            <m:ctrlPr>
                              <a:rPr lang="en-US" sz="160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1600" b="0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r>
                  <a:rPr lang="en-US" sz="1600" dirty="0"/>
                  <a:t>  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CA2A63D-2DD9-A15B-7B38-E6A80CE3E1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1" y="936707"/>
                <a:ext cx="4800600" cy="892104"/>
              </a:xfrm>
              <a:prstGeom prst="rect">
                <a:avLst/>
              </a:prstGeom>
              <a:blipFill>
                <a:blip r:embed="rId5"/>
                <a:stretch>
                  <a:fillRect b="-41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A32557A-84EE-06CA-D3F6-514160EC539E}"/>
                  </a:ext>
                </a:extLst>
              </p:cNvPr>
              <p:cNvSpPr txBox="1"/>
              <p:nvPr/>
            </p:nvSpPr>
            <p:spPr>
              <a:xfrm>
                <a:off x="170330" y="1915728"/>
                <a:ext cx="2850717" cy="234744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non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sz="14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sub>
                      </m:sSub>
                      <m:r>
                        <a:rPr lang="en-US" sz="1400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num>
                        <m:den>
                          <m: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sSub>
                            <m:sSubPr>
                              <m:ctrlPr>
                                <a:rPr lang="en-US" sz="14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sz="14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sub>
                          </m:sSub>
                        </m:den>
                      </m:f>
                      <m:r>
                        <a:rPr lang="en-US" sz="1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,        </m:t>
                      </m:r>
                      <m:r>
                        <a:rPr lang="en-US" sz="1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∆=</m:t>
                      </m:r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𝑿</m:t>
                          </m:r>
                        </m:sub>
                      </m:sSub>
                      <m:r>
                        <a:rPr lang="en-US" sz="1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𝒉</m:t>
                          </m:r>
                        </m:sub>
                      </m:sSub>
                    </m:oMath>
                  </m:oMathPara>
                </a14:m>
                <a:endParaRPr lang="en-US" sz="1400" b="1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A32557A-84EE-06CA-D3F6-514160EC53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330" y="1915728"/>
                <a:ext cx="2850717" cy="234744"/>
              </a:xfrm>
              <a:prstGeom prst="rect">
                <a:avLst/>
              </a:prstGeom>
              <a:blipFill>
                <a:blip r:embed="rId6"/>
                <a:stretch>
                  <a:fillRect l="-1068" t="-138462" b="-2128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E549898-7AFD-1F58-63D5-2981EB0389BB}"/>
                  </a:ext>
                </a:extLst>
              </p:cNvPr>
              <p:cNvSpPr txBox="1"/>
              <p:nvPr/>
            </p:nvSpPr>
            <p:spPr>
              <a:xfrm>
                <a:off x="457200" y="2807715"/>
                <a:ext cx="7969624" cy="193963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dirty="0"/>
                  <a:t>Similar corrections, 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1+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int</m:t>
                        </m:r>
                      </m:sub>
                    </m:sSub>
                    <m:d>
                      <m:d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      </m:t>
                        </m:r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int</m:t>
                        </m:r>
                      </m:sub>
                    </m:sSub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𝜅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sup>
                        </m:sSubSup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𝐼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sup>
                        </m:sSubSup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sup>
                        </m:sSubSup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𝜅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</m:sup>
                        </m:sSubSup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𝐼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</m:sup>
                        </m:sSubSup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US" dirty="0"/>
                  <a:t> </a:t>
                </a:r>
              </a:p>
              <a:p>
                <a:r>
                  <a:rPr lang="en-US" dirty="0"/>
                  <a:t>modify the interference terms in the analyzing power ratio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𝜅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− 2</m:t>
                          </m:r>
                          <m:sSubSup>
                            <m:sSubSupPr>
                              <m:ctrlPr>
                                <a:rPr lang="en-US" sz="16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sub>
                            <m:sup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𝑝h</m:t>
                              </m:r>
                            </m:sup>
                          </m:sSubSup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− 2</m:t>
                          </m:r>
                          <m:sSubSup>
                            <m:sSubSupPr>
                              <m:ctrlPr>
                                <a:rPr lang="en-US" sz="16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sub>
                            <m:sup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𝑝h</m:t>
                              </m:r>
                            </m:sup>
                          </m:sSubSup>
                          <m:f>
                            <m:fPr>
                              <m:type m:val="lin"/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den>
                          </m:f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𝜅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− 2</m:t>
                          </m:r>
                          <m:sSubSup>
                            <m:sSubSupPr>
                              <m:ctrlPr>
                                <a:rPr lang="en-US" sz="16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sub>
                            <m:sup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h𝑝</m:t>
                              </m:r>
                            </m:sup>
                          </m:sSubSup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− 2</m:t>
                          </m:r>
                          <m:sSubSup>
                            <m:sSubSupPr>
                              <m:ctrlPr>
                                <a:rPr lang="en-US" sz="16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sub>
                            <m:sup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h𝑝</m:t>
                              </m:r>
                            </m:sup>
                          </m:sSubSup>
                          <m:f>
                            <m:fPr>
                              <m:type m:val="lin"/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⟹  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𝜅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begChr m:val="["/>
                              <m:endChr m:val="]"/>
                              <m:ctrlP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sSubSup>
                                <m:sSubSupPr>
                                  <m:ctrlPr>
                                    <a:rPr lang="en-US" sz="16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𝜅</m:t>
                                  </m:r>
                                </m:sub>
                                <m:sup>
                                  <m: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sup>
                              </m:sSubSup>
                            </m:e>
                          </m:d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− 2</m:t>
                          </m:r>
                          <m:sSubSup>
                            <m:sSubSupPr>
                              <m:ctrlPr>
                                <a:rPr lang="en-US" sz="16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sub>
                            <m:sup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𝑝h</m:t>
                              </m:r>
                            </m:sup>
                          </m:sSubSup>
                          <m:d>
                            <m:dPr>
                              <m:begChr m:val="["/>
                              <m:endChr m:val="]"/>
                              <m:ctrlP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sSubSup>
                                <m:sSubSupPr>
                                  <m:ctrlPr>
                                    <a:rPr lang="en-US" sz="16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𝐼</m:t>
                                  </m:r>
                                </m:sub>
                                <m:sup>
                                  <m: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sup>
                              </m:sSubSup>
                            </m:e>
                          </m:d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− 2</m:t>
                          </m:r>
                          <m:sSubSup>
                            <m:sSubSupPr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sub>
                            <m:sup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𝑝h</m:t>
                              </m:r>
                            </m:sup>
                          </m:sSubSup>
                          <m:d>
                            <m:dPr>
                              <m:begChr m:val="["/>
                              <m:endChr m:val="]"/>
                              <m:ctrlP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sSubSup>
                                <m:sSubSupPr>
                                  <m:ctrlPr>
                                    <a:rPr lang="en-US" sz="16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sup>
                              </m:sSubSup>
                            </m:e>
                          </m:d>
                          <m:f>
                            <m:fPr>
                              <m:type m:val="lin"/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den>
                          </m:f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𝜅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  <m:d>
                            <m:dPr>
                              <m:begChr m:val="["/>
                              <m:endChr m:val="]"/>
                              <m:ctrlP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sSubSup>
                                <m:sSubSupPr>
                                  <m:ctrlPr>
                                    <a:rPr lang="en-US" sz="16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𝜅</m:t>
                                  </m:r>
                                </m:sub>
                                <m:sup>
                                  <m: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</m:e>
                          </m:d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− 2</m:t>
                          </m:r>
                          <m:sSubSup>
                            <m:sSubSupPr>
                              <m:ctrlPr>
                                <a:rPr lang="en-US" sz="16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sub>
                            <m:sup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h𝑝</m:t>
                              </m:r>
                            </m:sup>
                          </m:sSubSup>
                          <m:d>
                            <m:dPr>
                              <m:begChr m:val="["/>
                              <m:endChr m:val="]"/>
                              <m:ctrlP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sSubSup>
                                <m:sSubSupPr>
                                  <m:ctrlPr>
                                    <a:rPr lang="en-US" sz="16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𝐼</m:t>
                                  </m:r>
                                </m:sub>
                                <m:sup>
                                  <m: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</m:e>
                          </m:d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− 2</m:t>
                          </m:r>
                          <m:sSubSup>
                            <m:sSubSupPr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sub>
                            <m:sup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h𝑝</m:t>
                              </m:r>
                            </m:sup>
                          </m:sSubSup>
                          <m:d>
                            <m:dPr>
                              <m:begChr m:val="["/>
                              <m:endChr m:val="]"/>
                              <m:ctrlPr>
                                <a:rPr lang="en-US" sz="16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sSubSup>
                                <m:sSubSupPr>
                                  <m:ctrlPr>
                                    <a:rPr lang="en-US" sz="16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</m:t>
                                  </m:r>
                                </m:sup>
                              </m:sSubSup>
                            </m:e>
                          </m:d>
                          <m:f>
                            <m:fPr>
                              <m:type m:val="lin"/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  <a:p>
                <a:endParaRPr lang="en-US" sz="2000" b="1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E549898-7AFD-1F58-63D5-2981EB0389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807715"/>
                <a:ext cx="7969624" cy="1939634"/>
              </a:xfrm>
              <a:prstGeom prst="rect">
                <a:avLst/>
              </a:prstGeom>
              <a:blipFill>
                <a:blip r:embed="rId7"/>
                <a:stretch>
                  <a:fillRect l="-612" t="-6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3FE57BD-D653-FDD9-9F78-9A53B1FBF66F}"/>
                  </a:ext>
                </a:extLst>
              </p:cNvPr>
              <p:cNvSpPr txBox="1"/>
              <p:nvPr/>
            </p:nvSpPr>
            <p:spPr>
              <a:xfrm>
                <a:off x="437029" y="4921183"/>
                <a:ext cx="7848600" cy="1108060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600" dirty="0"/>
                  <a:t>Since for all 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d>
                      <m:d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600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6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int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600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600" dirty="0"/>
                  <a:t>,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d>
                      <m:dPr>
                        <m:ctrlPr>
                          <a:rPr lang="en-US" sz="1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600" b="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→0</m:t>
                        </m:r>
                      </m:e>
                    </m:d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=0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1600" dirty="0"/>
                  <a:t> </a:t>
                </a:r>
              </a:p>
              <a:p>
                <a:r>
                  <a:rPr lang="en-US" sz="1600" dirty="0"/>
                  <a:t>The breakup corrections cancel in the extrapolation of the measured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16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He</m:t>
                        </m:r>
                      </m:e>
                    </m:sPre>
                  </m:oMath>
                </a14:m>
                <a:r>
                  <a:rPr lang="en-US" sz="1600" i="0" dirty="0"/>
                  <a:t> beam </a:t>
                </a:r>
                <a:r>
                  <a:rPr lang="en-US" sz="1600" dirty="0"/>
                  <a:t>polarization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meas</m:t>
                        </m:r>
                      </m:sub>
                      <m:sup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bSup>
                    <m:d>
                      <m:dPr>
                        <m:ctrlPr>
                          <a:rPr lang="en-US" sz="1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600" b="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lang="en-US" sz="1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sz="1600" dirty="0"/>
                  <a:t>. 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3FE57BD-D653-FDD9-9F78-9A53B1FBF6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029" y="4921183"/>
                <a:ext cx="7848600" cy="1108060"/>
              </a:xfrm>
              <a:prstGeom prst="rect">
                <a:avLst/>
              </a:prstGeom>
              <a:blipFill>
                <a:blip r:embed="rId8"/>
                <a:stretch>
                  <a:fillRect l="-466" t="-1099"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95FB46E0-B500-B8C7-336A-799F1DA703FF}"/>
              </a:ext>
            </a:extLst>
          </p:cNvPr>
          <p:cNvSpPr txBox="1"/>
          <p:nvPr/>
        </p:nvSpPr>
        <p:spPr>
          <a:xfrm>
            <a:off x="5334000" y="661877"/>
            <a:ext cx="35055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b="0" i="0" u="sng" strike="noStrike" baseline="0" dirty="0">
                <a:solidFill>
                  <a:srgbClr val="0000FF"/>
                </a:solidFill>
                <a:latin typeface="CMR9"/>
              </a:rPr>
              <a:t>AP, Phys. Rev. C </a:t>
            </a:r>
            <a:r>
              <a:rPr lang="en-US" sz="1400" b="1" u="sng" dirty="0">
                <a:solidFill>
                  <a:srgbClr val="0000FF"/>
                </a:solidFill>
                <a:latin typeface="CMR9"/>
              </a:rPr>
              <a:t>106</a:t>
            </a:r>
            <a:r>
              <a:rPr lang="en-US" sz="1400" b="0" i="0" u="sng" strike="noStrike" baseline="0" dirty="0">
                <a:solidFill>
                  <a:srgbClr val="0000FF"/>
                </a:solidFill>
                <a:latin typeface="CMR9"/>
              </a:rPr>
              <a:t>, 065203 (2022) </a:t>
            </a:r>
            <a:endParaRPr lang="en-US" sz="1400" u="sng" dirty="0">
              <a:solidFill>
                <a:srgbClr val="0000FF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FCF198C-DB11-11E9-4CFA-C1C6611E46A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53000" y="1074735"/>
            <a:ext cx="4109060" cy="164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5173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Box 861">
                <a:extLst>
                  <a:ext uri="{FF2B5EF4-FFF2-40B4-BE49-F238E27FC236}">
                    <a16:creationId xmlns:a16="http://schemas.microsoft.com/office/drawing/2014/main" id="{2CD01D05-BFCD-443C-84D0-A40A51B984A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48" y="879"/>
                <a:ext cx="9144000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kumimoji="1" lang="en-US" altLang="ja-JP" sz="2600" b="1" i="1" dirty="0">
                    <a:ea typeface="ＭＳ Ｐゴシック" charset="-128"/>
                    <a:cs typeface="ＭＳ Ｐゴシック" charset="-128"/>
                  </a:rPr>
                  <a:t>A model used to search for the h</a:t>
                </a:r>
                <a14:m>
                  <m:oMath xmlns:m="http://schemas.openxmlformats.org/officeDocument/2006/math">
                    <m:r>
                      <a:rPr kumimoji="1" lang="en-US" altLang="ja-JP" sz="2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 charset="-128"/>
                      </a:rPr>
                      <m:t>→</m:t>
                    </m:r>
                    <m:r>
                      <a:rPr kumimoji="1" lang="en-US" altLang="ja-JP" sz="2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 charset="-128"/>
                      </a:rPr>
                      <m:t>𝒑𝒅</m:t>
                    </m:r>
                  </m:oMath>
                </a14:m>
                <a:r>
                  <a:rPr kumimoji="1" lang="en-US" altLang="ja-JP" sz="2600" b="1" i="1" dirty="0">
                    <a:ea typeface="ＭＳ Ｐゴシック" charset="-128"/>
                    <a:cs typeface="ＭＳ Ｐゴシック" charset="-128"/>
                  </a:rPr>
                  <a:t> breakup events at HJET</a:t>
                </a:r>
                <a:endParaRPr kumimoji="1" lang="en-US" altLang="ja-JP" sz="2600" dirty="0"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 xmlns="">
          <p:sp>
            <p:nvSpPr>
              <p:cNvPr id="7" name="Text Box 861">
                <a:extLst>
                  <a:ext uri="{FF2B5EF4-FFF2-40B4-BE49-F238E27FC236}">
                    <a16:creationId xmlns:a16="http://schemas.microsoft.com/office/drawing/2014/main" id="{2CD01D05-BFCD-443C-84D0-A40A51B984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48" y="879"/>
                <a:ext cx="9144000" cy="492443"/>
              </a:xfrm>
              <a:prstGeom prst="rect">
                <a:avLst/>
              </a:prstGeom>
              <a:blipFill>
                <a:blip r:embed="rId3"/>
                <a:stretch>
                  <a:fillRect t="-9877" b="-3209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68EF0403-080D-6EBF-B573-EF12385724DB}"/>
              </a:ext>
            </a:extLst>
          </p:cNvPr>
          <p:cNvGrpSpPr/>
          <p:nvPr/>
        </p:nvGrpSpPr>
        <p:grpSpPr>
          <a:xfrm>
            <a:off x="233896" y="632835"/>
            <a:ext cx="7846991" cy="1649939"/>
            <a:chOff x="233896" y="632835"/>
            <a:chExt cx="7846991" cy="1649939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90ED3E34-6449-43D4-BF9D-0516CB92E038}"/>
                </a:ext>
              </a:extLst>
            </p:cNvPr>
            <p:cNvSpPr/>
            <p:nvPr/>
          </p:nvSpPr>
          <p:spPr>
            <a:xfrm>
              <a:off x="257103" y="1295400"/>
              <a:ext cx="2714697" cy="5334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0CF878EF-FA98-477A-BE96-EB3EE0877C51}"/>
                    </a:ext>
                  </a:extLst>
                </p:cNvPr>
                <p:cNvSpPr txBox="1"/>
                <p:nvPr/>
              </p:nvSpPr>
              <p:spPr>
                <a:xfrm>
                  <a:off x="233896" y="632835"/>
                  <a:ext cx="7846991" cy="1649939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>
                    <a:spcAft>
                      <a:spcPts val="600"/>
                    </a:spcAft>
                  </a:pPr>
                  <a:r>
                    <a:rPr lang="en-US" sz="1600" b="1" i="1" dirty="0"/>
                    <a:t>For incoherent proton-nucleus scattering, </a:t>
                  </a:r>
                </a:p>
                <a:p>
                  <a:pPr>
                    <a:spcAft>
                      <a:spcPts val="600"/>
                    </a:spcAft>
                  </a:pPr>
                  <a:r>
                    <a:rPr lang="en-US" sz="1600" b="1" i="1" dirty="0"/>
                    <a:t>a simple kinematical consideration gives:</a:t>
                  </a:r>
                </a:p>
                <a:p>
                  <a14:m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</m:t>
                      </m:r>
                      <m:d>
                        <m:dPr>
                          <m:ctrlPr>
                            <a:rPr lang="en-US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𝑴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𝑨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sSub>
                        <m:sSubPr>
                          <m:ctrlPr>
                            <a:rPr lang="en-US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</m:t>
                          </m:r>
                        </m:sub>
                      </m:sSub>
                      <m:r>
                        <a:rPr lang="en-US" b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𝑹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𝒑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a14:m>
                  <a:r>
                    <a:rPr lang="en-US" sz="1600" dirty="0"/>
                    <a:t>,   </a:t>
                  </a:r>
                </a:p>
                <a:p>
                  <a:pPr>
                    <a:spcBef>
                      <a:spcPts val="600"/>
                    </a:spcBef>
                  </a:pPr>
                  <a:r>
                    <a:rPr lang="en-US" sz="1600" dirty="0"/>
                    <a:t>where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1600" b="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a14:m>
                  <a:r>
                    <a:rPr lang="en-US" sz="1600" dirty="0"/>
                    <a:t>  and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a14:m>
                  <a:r>
                    <a:rPr lang="en-US" sz="1600" dirty="0"/>
                    <a:t> is the target nucleon transverse momentum</a:t>
                  </a: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0CF878EF-FA98-477A-BE96-EB3EE0877C5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3896" y="632835"/>
                  <a:ext cx="7846991" cy="1649939"/>
                </a:xfrm>
                <a:prstGeom prst="rect">
                  <a:avLst/>
                </a:prstGeom>
                <a:blipFill>
                  <a:blip r:embed="rId4"/>
                  <a:stretch>
                    <a:fillRect l="-388" t="-370" b="-370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9E9C196-0950-43B5-B86C-858C0724C5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57800" y="685800"/>
              <a:ext cx="2614138" cy="1323898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33348EF-FAE2-BE0A-9520-0E1708AAF90D}"/>
                  </a:ext>
                </a:extLst>
              </p:cNvPr>
              <p:cNvSpPr txBox="1"/>
              <p:nvPr/>
            </p:nvSpPr>
            <p:spPr>
              <a:xfrm>
                <a:off x="108053" y="5242827"/>
                <a:ext cx="8703986" cy="818366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non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𝒑𝒅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𝑹</m:t>
                                  </m:r>
                                </m:sub>
                              </m:s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,∆</m:t>
                              </m:r>
                            </m:e>
                          </m:d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𝒉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𝑹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US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1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𝝍</m:t>
                                      </m:r>
                                    </m:e>
                                    <m:sub>
                                      <m:r>
                                        <a:rPr lang="en-US" b="1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1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𝑻</m:t>
                                      </m:r>
                                    </m:e>
                                    <m:sub>
                                      <m:r>
                                        <a:rPr lang="en-US" b="1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𝑹</m:t>
                                      </m:r>
                                    </m:sub>
                                  </m:sSub>
                                  <m:r>
                                    <a:rPr lang="en-US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,∆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𝝎</m:t>
                      </m:r>
                      <m:d>
                        <m:dPr>
                          <m:ctrlP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𝑹</m:t>
                              </m:r>
                            </m:sub>
                          </m:sSub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,∆</m:t>
                          </m:r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𝝍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sSub>
                        <m:sSubPr>
                          <m:ctrlP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𝑩𝑾</m:t>
                          </m:r>
                        </m:sub>
                      </m:sSub>
                      <m:d>
                        <m:dPr>
                          <m:ctrlP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∆−</m:t>
                          </m:r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</m:sub>
                          </m:sSub>
                        </m:e>
                      </m:d>
                      <m:f>
                        <m:f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𝒅</m:t>
                                  </m:r>
                                </m:sub>
                              </m:sSub>
                            </m:e>
                          </m:rad>
                        </m:num>
                        <m:den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</m:sub>
                          </m:sSub>
                        </m:den>
                      </m:f>
                      <m:rad>
                        <m:radPr>
                          <m:degHide m:val="on"/>
                          <m:ctrlP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∆−</m:t>
                              </m:r>
                              <m:sSubSup>
                                <m:sSubSup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</m:e>
                                <m:sub>
                                  <m:r>
                                    <a:rPr lang="en-US" b="1" i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𝐭𝐡𝐫</m:t>
                                  </m:r>
                                </m:sub>
                                <m:sup>
                                  <m:r>
                                    <a:rPr lang="en-US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𝒉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𝒉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33348EF-FAE2-BE0A-9520-0E1708AAF9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53" y="5242827"/>
                <a:ext cx="8703986" cy="818366"/>
              </a:xfrm>
              <a:prstGeom prst="rect">
                <a:avLst/>
              </a:prstGeom>
              <a:blipFill>
                <a:blip r:embed="rId6"/>
                <a:stretch>
                  <a:fillRect b="-7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981B82-AD43-FE34-59BF-972BED038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Low-x  2023.09.08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082F0F-FD72-7314-4269-C40A7DE08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p and 3He beam analyzing power measurement using HJET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2E23D7D-A8BF-1D61-E2F9-3B1B9F1DB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16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B6531B0-DE30-A670-436F-2896AABD1B76}"/>
                  </a:ext>
                </a:extLst>
              </p:cNvPr>
              <p:cNvSpPr txBox="1"/>
              <p:nvPr/>
            </p:nvSpPr>
            <p:spPr>
              <a:xfrm>
                <a:off x="313009" y="2570602"/>
                <a:ext cx="8551831" cy="15814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Assuming the following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/>
                  <a:t> distribution,    </a:t>
                </a:r>
              </a:p>
              <a:p>
                <a:pPr lvl="2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BW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d>
                    <m:r>
                      <a:rPr lang="en-US" sz="160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ad>
                          <m:radPr>
                            <m:degHide m:val="on"/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  <m:sSub>
                          <m:sSubPr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+2</m:t>
                        </m:r>
                        <m:sSubSup>
                          <m:sSubSupPr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  <m:sup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1600" dirty="0">
                    <a:solidFill>
                      <a:srgbClr val="0000FF"/>
                    </a:solidFill>
                  </a:rPr>
                  <a:t>          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BW</m:t>
                            </m:r>
                          </m:sub>
                        </m:sSub>
                        <m:d>
                          <m:dPr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e>
                        </m:d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e>
                    </m:nary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1600" dirty="0">
                    <a:solidFill>
                      <a:srgbClr val="0000FF"/>
                    </a:solidFill>
                  </a:rPr>
                  <a:t>,</a:t>
                </a:r>
              </a:p>
              <a:p>
                <a:r>
                  <a:rPr lang="en-US" sz="1600" dirty="0">
                    <a:solidFill>
                      <a:schemeClr val="tx1"/>
                    </a:solidFill>
                  </a:rPr>
                  <a:t>one finds for a two-body breakup (for given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)</a:t>
                </a:r>
              </a:p>
              <a:p>
                <a:pPr algn="ctr">
                  <a:spcBef>
                    <a:spcPts val="600"/>
                  </a:spcBef>
                </a:pPr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𝑑𝑁</m:t>
                        </m:r>
                      </m:num>
                      <m:den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den>
                    </m:f>
                    <m:r>
                      <a:rPr lang="en-US" sz="16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BW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∆−</m:t>
                        </m:r>
                        <m:sSub>
                          <m:sSubPr>
                            <m:ctrlP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𝛷</m:t>
                        </m:r>
                      </m:e>
                      <m:sub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</m:d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,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6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type m:val="lin"/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</m:den>
                        </m:f>
                      </m:e>
                    </m:d>
                    <m:sSub>
                      <m:sSub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rgbClr val="0000FF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type m:val="lin"/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B6531B0-DE30-A670-436F-2896AABD1B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009" y="2570602"/>
                <a:ext cx="8551831" cy="1581459"/>
              </a:xfrm>
              <a:prstGeom prst="rect">
                <a:avLst/>
              </a:prstGeom>
              <a:blipFill>
                <a:blip r:embed="rId7"/>
                <a:stretch>
                  <a:fillRect l="-356" t="-1158" b="-92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27BEA2A5-8092-F17E-3243-6AB53E4DF116}"/>
              </a:ext>
            </a:extLst>
          </p:cNvPr>
          <p:cNvSpPr txBox="1"/>
          <p:nvPr/>
        </p:nvSpPr>
        <p:spPr>
          <a:xfrm>
            <a:off x="3733800" y="4246670"/>
            <a:ext cx="134469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phase space factor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96AF000-F328-6101-E6E1-2DB60E488A27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3554497" y="4169726"/>
            <a:ext cx="179303" cy="2154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23576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36A08-3777-4E32-A5F7-E4878D6DF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0"/>
              <a:t>Deuteron beam measurements at HJET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63139DC-A65A-B5A5-C84F-BC814AD00686}"/>
                  </a:ext>
                </a:extLst>
              </p:cNvPr>
              <p:cNvSpPr txBox="1"/>
              <p:nvPr/>
            </p:nvSpPr>
            <p:spPr>
              <a:xfrm>
                <a:off x="70306" y="872135"/>
                <a:ext cx="5528428" cy="398295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In RHIC Run 16, deuteron-gold scattering was studied at beam energies 10, 20, 31, and 100 GeV/n.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In the HJET analysis, the breakup events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160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1600" i="1" dirty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i="1" dirty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 b="0" i="0" dirty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thr</m:t>
                            </m:r>
                          </m:sub>
                          <m:sup>
                            <m:r>
                              <a:rPr lang="en-US" sz="1600" b="0" i="1" dirty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p>
                        </m:sSubSup>
                        <m:r>
                          <a:rPr lang="en-US" sz="1600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=2.2 </m:t>
                        </m:r>
                        <m:r>
                          <m:rPr>
                            <m:sty m:val="p"/>
                          </m:rPr>
                          <a:rPr lang="en-US" sz="1600" b="0" i="0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MeV</m:t>
                        </m:r>
                      </m:e>
                    </m:d>
                  </m:oMath>
                </a14:m>
                <a:r>
                  <a:rPr lang="en-US" sz="1600" dirty="0"/>
                  <a:t> were isolated for 10, 20, and 31 GeV data.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breakup was evaluated for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2.8&lt;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&lt;4.2 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US" sz="1600" dirty="0"/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 In the data fit, the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𝑝𝑑</m:t>
                    </m:r>
                  </m:oMath>
                </a14:m>
                <a:r>
                  <a:rPr lang="en-US" sz="1600" dirty="0"/>
                  <a:t> breakup fraction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d>
                      <m:dPr>
                        <m:ctrlP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600" b="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lang="en-US" sz="1600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,∆</m:t>
                        </m:r>
                      </m:e>
                    </m:d>
                  </m:oMath>
                </a14:m>
                <a:r>
                  <a:rPr lang="en-US" sz="1600" dirty="0"/>
                  <a:t> was parameterized,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600" dirty="0"/>
                  <a:t>	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e>
                    </m:d>
                    <m:r>
                      <a:rPr lang="en-US" sz="16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5.6</m:t>
                    </m:r>
                  </m:oMath>
                </a14:m>
                <a:r>
                  <a:rPr lang="en-US" sz="1600" dirty="0"/>
                  <a:t>,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6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35 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MeV</m:t>
                    </m:r>
                  </m:oMath>
                </a14:m>
                <a:endParaRPr lang="en-US" sz="1600" dirty="0"/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~3.5 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MeV</m:t>
                    </m:r>
                  </m:oMath>
                </a14:m>
                <a:r>
                  <a:rPr lang="en-US" sz="1600" dirty="0"/>
                  <a:t>, the breakup fraction was evaluated to be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𝑝𝑛</m:t>
                            </m:r>
                          </m:sub>
                        </m:sSub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</m:t>
                                </m:r>
                              </m:sub>
                            </m:sSub>
                          </m:e>
                        </m:d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1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𝑝𝑛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e>
                    </m:d>
                  </m:oMath>
                </a14:m>
                <a:endParaRPr lang="en-US" sz="1600" i="1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600" dirty="0">
                    <a:ea typeface="Cambria Math" panose="02040503050406030204" pitchFamily="18" charset="0"/>
                  </a:rPr>
                  <a:t>                         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sz="1600" dirty="0"/>
                      <m:t> 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</m:d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m:rPr>
                            <m:sty m:val="p"/>
                          </m:rPr>
                          <a:rPr lang="el-GR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𝑝𝑛</m:t>
                            </m:r>
                          </m:sub>
                        </m:sSub>
                        <m:d>
                          <m:dPr>
                            <m:ctrlP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</m:t>
                                </m:r>
                              </m:sub>
                            </m:sSub>
                            <m: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,∆</m:t>
                            </m:r>
                          </m:e>
                        </m:d>
                      </m:e>
                    </m:nary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5.0±1.4%</m:t>
                    </m:r>
                  </m:oMath>
                </a14:m>
                <a:r>
                  <a:rPr lang="en-US" sz="1600" dirty="0"/>
                  <a:t>  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63139DC-A65A-B5A5-C84F-BC814AD006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06" y="872135"/>
                <a:ext cx="5528428" cy="3982950"/>
              </a:xfrm>
              <a:prstGeom prst="rect">
                <a:avLst/>
              </a:prstGeom>
              <a:blipFill>
                <a:blip r:embed="rId2"/>
                <a:stretch>
                  <a:fillRect l="-442" b="-169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Chart&#10;&#10;Description automatically generated with medium confidence">
            <a:extLst>
              <a:ext uri="{FF2B5EF4-FFF2-40B4-BE49-F238E27FC236}">
                <a16:creationId xmlns:a16="http://schemas.microsoft.com/office/drawing/2014/main" id="{2E393494-3FEE-1B67-290F-2BB05A35B1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311" y="3700659"/>
            <a:ext cx="2958780" cy="2109657"/>
          </a:xfrm>
          <a:prstGeom prst="rect">
            <a:avLst/>
          </a:prstGeom>
        </p:spPr>
      </p:pic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9FA6553E-E1C9-AD7B-3593-DE48437AD3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630" y="1083507"/>
            <a:ext cx="2638170" cy="1881057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BE3EB964-F5F5-5134-282B-26D6000F9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Low-x  2023.09.08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3576F987-3D97-EF22-59B5-0A9619C57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p and 3He beam analyzing power measurement using HJET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0E7ACCE-1500-B241-E44F-8DF36753E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17</a:t>
            </a:fld>
            <a:endParaRPr lang="en-US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DD9162B-70BA-297B-3527-9334DD72D378}"/>
              </a:ext>
            </a:extLst>
          </p:cNvPr>
          <p:cNvCxnSpPr>
            <a:cxnSpLocks/>
          </p:cNvCxnSpPr>
          <p:nvPr/>
        </p:nvCxnSpPr>
        <p:spPr>
          <a:xfrm flipV="1">
            <a:off x="4762500" y="1269611"/>
            <a:ext cx="2605215" cy="473667"/>
          </a:xfrm>
          <a:prstGeom prst="straightConnector1">
            <a:avLst/>
          </a:prstGeom>
          <a:ln w="44450">
            <a:solidFill>
              <a:srgbClr val="FFC000">
                <a:alpha val="5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4BCB67E-1C9F-D9B2-F119-4CF1105A4FB2}"/>
              </a:ext>
            </a:extLst>
          </p:cNvPr>
          <p:cNvSpPr txBox="1"/>
          <p:nvPr/>
        </p:nvSpPr>
        <p:spPr>
          <a:xfrm>
            <a:off x="115095" y="5349862"/>
            <a:ext cx="5263694" cy="584775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The result obtained strongly depends on the used parametrization and, thus, a verification is needed.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1ECC4B2-8B74-6CD9-2B0B-2EF928E0C114}"/>
              </a:ext>
            </a:extLst>
          </p:cNvPr>
          <p:cNvCxnSpPr>
            <a:cxnSpLocks/>
          </p:cNvCxnSpPr>
          <p:nvPr/>
        </p:nvCxnSpPr>
        <p:spPr>
          <a:xfrm flipV="1">
            <a:off x="5372972" y="4855085"/>
            <a:ext cx="1332628" cy="776240"/>
          </a:xfrm>
          <a:prstGeom prst="straightConnector1">
            <a:avLst/>
          </a:prstGeom>
          <a:ln w="44450">
            <a:solidFill>
              <a:srgbClr val="FFC000">
                <a:alpha val="5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FB40C70-C430-41E3-863C-3594D9C2B998}"/>
              </a:ext>
            </a:extLst>
          </p:cNvPr>
          <p:cNvSpPr txBox="1"/>
          <p:nvPr/>
        </p:nvSpPr>
        <p:spPr>
          <a:xfrm>
            <a:off x="5568104" y="573280"/>
            <a:ext cx="35055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b="0" i="0" u="none" strike="noStrike" baseline="0" dirty="0">
                <a:solidFill>
                  <a:srgbClr val="0000FF"/>
                </a:solidFill>
                <a:latin typeface="CMR9"/>
              </a:rPr>
              <a:t>AP, Phys. Rev. </a:t>
            </a:r>
            <a:r>
              <a:rPr lang="en-US" sz="1400" dirty="0">
                <a:solidFill>
                  <a:srgbClr val="0000FF"/>
                </a:solidFill>
                <a:latin typeface="CMR9"/>
              </a:rPr>
              <a:t>106</a:t>
            </a:r>
            <a:r>
              <a:rPr lang="en-US" sz="1400" b="0" i="0" u="none" strike="noStrike" baseline="0" dirty="0">
                <a:solidFill>
                  <a:srgbClr val="0000FF"/>
                </a:solidFill>
                <a:latin typeface="CMR9"/>
              </a:rPr>
              <a:t>, 065203 (2022) </a:t>
            </a:r>
            <a:endParaRPr lang="en-US" sz="1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2493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2C1F9C6-01A7-4118-87F6-26A4ECDB52C8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C82A330-907C-4007-8312-E80D33DEEC14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1F78F34-CB77-449F-B308-3CD830DED411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861">
                <a:extLst>
                  <a:ext uri="{FF2B5EF4-FFF2-40B4-BE49-F238E27FC236}">
                    <a16:creationId xmlns:a16="http://schemas.microsoft.com/office/drawing/2014/main" id="{08BA28CF-2554-18F0-B120-45F20060D5F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914400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14:m>
                  <m:oMath xmlns:m="http://schemas.openxmlformats.org/officeDocument/2006/math">
                    <m:r>
                      <a:rPr kumimoji="1" lang="en-US" altLang="ja-JP" sz="2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𝒅</m:t>
                    </m:r>
                    <m:r>
                      <a:rPr kumimoji="1" lang="en-US" altLang="ja-JP" sz="2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 charset="-128"/>
                      </a:rPr>
                      <m:t>→</m:t>
                    </m:r>
                    <m:r>
                      <a:rPr kumimoji="1" lang="en-US" altLang="ja-JP" sz="2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 charset="-128"/>
                      </a:rPr>
                      <m:t>𝒑𝒏</m:t>
                    </m:r>
                  </m:oMath>
                </a14:m>
                <a:r>
                  <a:rPr kumimoji="1" lang="en-US" altLang="ja-JP" sz="2800" b="1" i="1" dirty="0">
                    <a:solidFill>
                      <a:srgbClr val="0000FF"/>
                    </a:solidFill>
                    <a:ea typeface="ＭＳ Ｐゴシック" charset="-128"/>
                    <a:cs typeface="ＭＳ Ｐゴシック" charset="-128"/>
                  </a:rPr>
                  <a:t>  </a:t>
                </a:r>
                <a:r>
                  <a:rPr kumimoji="1" lang="en-US" altLang="ja-JP" sz="2800" b="1" i="1" dirty="0">
                    <a:ea typeface="ＭＳ Ｐゴシック" charset="-128"/>
                    <a:cs typeface="ＭＳ Ｐゴシック" charset="-128"/>
                  </a:rPr>
                  <a:t>breakup in the hydrogen bubble chamber</a:t>
                </a:r>
              </a:p>
            </p:txBody>
          </p:sp>
        </mc:Choice>
        <mc:Fallback xmlns="">
          <p:sp>
            <p:nvSpPr>
              <p:cNvPr id="10" name="Text Box 861">
                <a:extLst>
                  <a:ext uri="{FF2B5EF4-FFF2-40B4-BE49-F238E27FC236}">
                    <a16:creationId xmlns:a16="http://schemas.microsoft.com/office/drawing/2014/main" id="{08BA28CF-2554-18F0-B120-45F20060D5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9144000" cy="523220"/>
              </a:xfrm>
              <a:prstGeom prst="rect">
                <a:avLst/>
              </a:prstGeom>
              <a:blipFill>
                <a:blip r:embed="rId3"/>
                <a:stretch>
                  <a:fillRect t="-10465" b="-32558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B8A81507-A45A-6CDD-BC2C-97CD1653C6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6836" y="580401"/>
            <a:ext cx="5064764" cy="3611258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8ABB2CA0-53F1-F2FA-0FDA-944A25AB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Low-x 2023.09.08</a:t>
            </a:r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B2122A6-585D-C1EC-7D91-AA2406696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p and 3He beam analyzing power measurement using HJET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EBD2483-6A3D-2628-73C2-DD573EEAA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314A75-2646-0530-5240-C9A7D3274271}"/>
              </a:ext>
            </a:extLst>
          </p:cNvPr>
          <p:cNvSpPr txBox="1"/>
          <p:nvPr/>
        </p:nvSpPr>
        <p:spPr>
          <a:xfrm>
            <a:off x="4876800" y="587200"/>
            <a:ext cx="4114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 u="none" strike="noStrike" baseline="0" dirty="0">
                <a:solidFill>
                  <a:srgbClr val="0000FF"/>
                </a:solidFill>
                <a:latin typeface="CMR9"/>
              </a:rPr>
              <a:t>B. S. </a:t>
            </a:r>
            <a:r>
              <a:rPr lang="en-US" sz="1600" b="0" i="0" u="none" strike="noStrike" baseline="0" dirty="0" err="1">
                <a:solidFill>
                  <a:srgbClr val="0000FF"/>
                </a:solidFill>
                <a:latin typeface="CMR9"/>
              </a:rPr>
              <a:t>Aladashvili</a:t>
            </a:r>
            <a:r>
              <a:rPr lang="en-US" sz="1600" b="0" i="0" u="none" strike="noStrike" baseline="0" dirty="0">
                <a:solidFill>
                  <a:srgbClr val="0000FF"/>
                </a:solidFill>
                <a:latin typeface="CMR9"/>
              </a:rPr>
              <a:t> </a:t>
            </a:r>
            <a:r>
              <a:rPr lang="en-US" sz="1600" b="0" i="1" u="none" strike="noStrike" baseline="0" dirty="0">
                <a:solidFill>
                  <a:srgbClr val="0000FF"/>
                </a:solidFill>
                <a:latin typeface="CMR9"/>
              </a:rPr>
              <a:t>et al</a:t>
            </a:r>
            <a:r>
              <a:rPr lang="en-US" sz="1600" b="0" i="0" u="none" strike="noStrike" baseline="0" dirty="0">
                <a:solidFill>
                  <a:srgbClr val="0000FF"/>
                </a:solidFill>
                <a:latin typeface="CMR9"/>
              </a:rPr>
              <a:t>., J. Phys. G </a:t>
            </a:r>
            <a:r>
              <a:rPr lang="en-US" sz="1600" b="1" i="0" u="none" strike="noStrike" baseline="0" dirty="0">
                <a:solidFill>
                  <a:srgbClr val="0000FF"/>
                </a:solidFill>
                <a:latin typeface="CMBX9"/>
              </a:rPr>
              <a:t>3</a:t>
            </a:r>
            <a:r>
              <a:rPr lang="en-US" sz="1600" b="0" i="0" u="none" strike="noStrike" baseline="0" dirty="0">
                <a:solidFill>
                  <a:srgbClr val="0000FF"/>
                </a:solidFill>
                <a:latin typeface="CMR9"/>
              </a:rPr>
              <a:t>, 1225 (1977).</a:t>
            </a:r>
            <a:endParaRPr lang="en-US" sz="160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511B17E-E3BF-03E6-CBEF-700F0E43FD47}"/>
                  </a:ext>
                </a:extLst>
              </p:cNvPr>
              <p:cNvSpPr txBox="1"/>
              <p:nvPr/>
            </p:nvSpPr>
            <p:spPr>
              <a:xfrm>
                <a:off x="7237150" y="1016950"/>
                <a:ext cx="1222899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𝒅𝒑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𝒑𝒑𝒏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511B17E-E3BF-03E6-CBEF-700F0E43FD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7150" y="1016950"/>
                <a:ext cx="1222899" cy="307777"/>
              </a:xfrm>
              <a:prstGeom prst="rect">
                <a:avLst/>
              </a:prstGeom>
              <a:blipFill>
                <a:blip r:embed="rId5"/>
                <a:stretch>
                  <a:fillRect l="-6965" t="-2000" r="-4975" b="-3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1281E4E-D9E9-3B6F-6BA0-137276748D7B}"/>
                  </a:ext>
                </a:extLst>
              </p:cNvPr>
              <p:cNvSpPr txBox="1"/>
              <p:nvPr/>
            </p:nvSpPr>
            <p:spPr>
              <a:xfrm>
                <a:off x="6316484" y="1359487"/>
                <a:ext cx="23022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𝐛𝐞𝐚𝐦</m:t>
                              </m:r>
                            </m:sub>
                          </m:s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type m:val="lin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𝐆𝐞𝐕</m:t>
                              </m:r>
                            </m:num>
                            <m:den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1281E4E-D9E9-3B6F-6BA0-137276748D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6484" y="1359487"/>
                <a:ext cx="2302232" cy="276999"/>
              </a:xfrm>
              <a:prstGeom prst="rect">
                <a:avLst/>
              </a:prstGeom>
              <a:blipFill>
                <a:blip r:embed="rId6"/>
                <a:stretch>
                  <a:fillRect t="-173333" r="-19577" b="-25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EFBDB23-DEB3-0121-7635-69DBDD2F231D}"/>
                  </a:ext>
                </a:extLst>
              </p:cNvPr>
              <p:cNvSpPr txBox="1"/>
              <p:nvPr/>
            </p:nvSpPr>
            <p:spPr>
              <a:xfrm>
                <a:off x="76200" y="931229"/>
                <a:ext cx="3790833" cy="208275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num>
                      <m:den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𝒅𝒕</m:t>
                        </m:r>
                      </m:den>
                    </m:f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   </a:t>
                </a:r>
                <a:r>
                  <a:rPr lang="en-US" b="1" dirty="0"/>
                  <a:t>@</a:t>
                </a:r>
                <a:r>
                  <a:rPr lang="en-US" b="1" dirty="0">
                    <a:solidFill>
                      <a:srgbClr val="C00000"/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𝟎𝟎𝟔𝟔</m:t>
                    </m:r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𝐆𝐞𝐕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1400" b="1" dirty="0"/>
                  <a:t> </a:t>
                </a:r>
              </a:p>
              <a:p>
                <a:r>
                  <a:rPr lang="en-US" sz="1600" b="1" dirty="0"/>
                  <a:t> 	         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1" i="1" dirty="0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dirty="0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sz="1600" b="1" i="1" dirty="0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𝑹</m:t>
                            </m:r>
                          </m:sub>
                        </m:sSub>
                        <m:r>
                          <a:rPr lang="en-US" sz="1600" b="1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sz="1600" b="1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 b="1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US" sz="1600" b="1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1" i="0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𝐌𝐞𝐕</m:t>
                        </m:r>
                      </m:e>
                    </m:d>
                  </m:oMath>
                </a14:m>
                <a:r>
                  <a:rPr lang="en-US" sz="1600" b="1" dirty="0"/>
                  <a:t> </a:t>
                </a:r>
              </a:p>
              <a:p>
                <a:endParaRPr lang="en-US" sz="1400" b="1" dirty="0"/>
              </a:p>
              <a:p>
                <a14:m>
                  <m:oMath xmlns:m="http://schemas.openxmlformats.org/officeDocument/2006/math"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 ± ?     </m:t>
                    </m:r>
                    <m:f>
                      <m:fPr>
                        <m:type m:val="lin"/>
                        <m:ctrlPr>
                          <a:rPr lang="en-US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𝐦𝐛</m:t>
                        </m:r>
                      </m:num>
                      <m:den>
                        <m:sSup>
                          <m:sSupPr>
                            <m:ctrlPr>
                              <a:rPr lang="en-US" sz="1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1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𝐆𝐞𝐕</m:t>
                            </m:r>
                          </m:e>
                          <m:sup>
                            <m:r>
                              <a:rPr lang="en-US" sz="1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1400" b="1" dirty="0"/>
                  <a:t>	</a:t>
                </a:r>
                <a:r>
                  <a:rPr lang="en-US" sz="1400" b="1" dirty="0">
                    <a:solidFill>
                      <a:srgbClr val="0000FF"/>
                    </a:solidFill>
                  </a:rPr>
                  <a:t>Theory 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400" b="1" dirty="0">
                    <a:ea typeface="Cambria Math" panose="02040503050406030204" pitchFamily="18" charset="0"/>
                  </a:rPr>
                  <a:t>   8 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 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</m:t>
                    </m:r>
                    <m:f>
                      <m:fPr>
                        <m:type m:val="lin"/>
                        <m:ctrlPr>
                          <a:rPr lang="en-US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𝐦𝐛</m:t>
                        </m:r>
                      </m:num>
                      <m:den>
                        <m:sSup>
                          <m:sSupPr>
                            <m:ctrlPr>
                              <a:rPr lang="en-US" sz="1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1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𝐆𝐞𝐕</m:t>
                            </m:r>
                          </m:e>
                          <m:sup>
                            <m:r>
                              <a:rPr lang="en-US" sz="1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1400" b="1" dirty="0"/>
                  <a:t>	Experiment</a:t>
                </a:r>
              </a:p>
              <a:p>
                <a14:m>
                  <m:oMath xmlns:m="http://schemas.openxmlformats.org/officeDocument/2006/math"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𝟏𝟒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</m:t>
                    </m:r>
                    <m:f>
                      <m:fPr>
                        <m:type m:val="lin"/>
                        <m:ctrlPr>
                          <a:rPr lang="en-US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𝐦𝐛</m:t>
                        </m:r>
                      </m:num>
                      <m:den>
                        <m:sSup>
                          <m:sSupPr>
                            <m:ctrlPr>
                              <a:rPr lang="en-US" sz="1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1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𝐆𝐞𝐕</m:t>
                            </m:r>
                          </m:e>
                          <m:sup>
                            <m:r>
                              <a:rPr lang="en-US" sz="1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1400" b="1" dirty="0"/>
                  <a:t> 	</a:t>
                </a:r>
                <a:r>
                  <a:rPr lang="en-US" sz="1400" b="1" dirty="0">
                    <a:solidFill>
                      <a:srgbClr val="FF0000"/>
                    </a:solidFill>
                  </a:rPr>
                  <a:t>From the HJET deuteron</a:t>
                </a:r>
              </a:p>
              <a:p>
                <a:r>
                  <a:rPr lang="en-US" sz="1400" b="1" dirty="0">
                    <a:solidFill>
                      <a:srgbClr val="FF0000"/>
                    </a:solidFill>
                  </a:rPr>
                  <a:t> 		beam measurements</a:t>
                </a:r>
              </a:p>
              <a:p>
                <a:endParaRPr lang="en-US" sz="1400" b="1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EFBDB23-DEB3-0121-7635-69DBDD2F23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931229"/>
                <a:ext cx="3790833" cy="2082750"/>
              </a:xfrm>
              <a:prstGeom prst="rect">
                <a:avLst/>
              </a:prstGeom>
              <a:blipFill>
                <a:blip r:embed="rId7"/>
                <a:stretch>
                  <a:fillRect l="-966" t="-20235" r="-483" b="-2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F96B0F8-13B0-1CB7-3F31-755E762E6BA7}"/>
              </a:ext>
            </a:extLst>
          </p:cNvPr>
          <p:cNvCxnSpPr>
            <a:cxnSpLocks/>
          </p:cNvCxnSpPr>
          <p:nvPr/>
        </p:nvCxnSpPr>
        <p:spPr>
          <a:xfrm flipV="1">
            <a:off x="2590800" y="1529695"/>
            <a:ext cx="2362200" cy="222905"/>
          </a:xfrm>
          <a:prstGeom prst="straightConnector1">
            <a:avLst/>
          </a:prstGeom>
          <a:ln w="25400">
            <a:solidFill>
              <a:schemeClr val="accent5">
                <a:lumMod val="60000"/>
                <a:lumOff val="40000"/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4A4323C-0F92-1B2D-4109-8F0EDC11812C}"/>
              </a:ext>
            </a:extLst>
          </p:cNvPr>
          <p:cNvCxnSpPr>
            <a:cxnSpLocks/>
          </p:cNvCxnSpPr>
          <p:nvPr/>
        </p:nvCxnSpPr>
        <p:spPr>
          <a:xfrm flipV="1">
            <a:off x="2895600" y="1748993"/>
            <a:ext cx="2438400" cy="284427"/>
          </a:xfrm>
          <a:prstGeom prst="straightConnector1">
            <a:avLst/>
          </a:prstGeom>
          <a:ln w="19050">
            <a:solidFill>
              <a:schemeClr val="bg1">
                <a:lumMod val="65000"/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220685D-6BD9-CF11-69CF-E9D14AF8F74A}"/>
              </a:ext>
            </a:extLst>
          </p:cNvPr>
          <p:cNvCxnSpPr>
            <a:cxnSpLocks/>
          </p:cNvCxnSpPr>
          <p:nvPr/>
        </p:nvCxnSpPr>
        <p:spPr>
          <a:xfrm>
            <a:off x="3581400" y="2597592"/>
            <a:ext cx="1066800" cy="744809"/>
          </a:xfrm>
          <a:prstGeom prst="straightConnector1">
            <a:avLst/>
          </a:prstGeom>
          <a:ln w="19050">
            <a:solidFill>
              <a:srgbClr val="FF0000">
                <a:alpha val="5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08E3305C-6E52-A48A-3512-1A804F2DFDAD}"/>
              </a:ext>
            </a:extLst>
          </p:cNvPr>
          <p:cNvSpPr txBox="1"/>
          <p:nvPr/>
        </p:nvSpPr>
        <p:spPr>
          <a:xfrm>
            <a:off x="5089512" y="3020401"/>
            <a:ext cx="169228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b="1" dirty="0">
                <a:solidFill>
                  <a:srgbClr val="EAB200"/>
                </a:solidFill>
              </a:rPr>
              <a:t>HJET measurements acceptance</a:t>
            </a:r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3B9AB15D-F407-1AD4-E3B0-07AA57EDE3CC}"/>
              </a:ext>
            </a:extLst>
          </p:cNvPr>
          <p:cNvSpPr/>
          <p:nvPr/>
        </p:nvSpPr>
        <p:spPr>
          <a:xfrm flipH="1">
            <a:off x="4876800" y="3113937"/>
            <a:ext cx="215248" cy="347637"/>
          </a:xfrm>
          <a:prstGeom prst="rightArrow">
            <a:avLst/>
          </a:prstGeom>
          <a:solidFill>
            <a:srgbClr val="EA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0B3685E2-E554-B0B1-C92B-3DAD3120BB59}"/>
                  </a:ext>
                </a:extLst>
              </p:cNvPr>
              <p:cNvSpPr txBox="1"/>
              <p:nvPr/>
            </p:nvSpPr>
            <p:spPr>
              <a:xfrm>
                <a:off x="152400" y="4542091"/>
                <a:ext cx="8610600" cy="1631216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square" rtlCol="0" anchor="ctr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The HJET measurement of the deuteron beam breakup is in reasonable agreement with the bubble chamber measurements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The model used satisfactory describes the HJET measurements (within the experimental accuracy.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Only a small fraction,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1.5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sz="2000" dirty="0"/>
                  <a:t>, of  </a:t>
                </a:r>
                <a14:m>
                  <m:oMath xmlns:m="http://schemas.openxmlformats.org/officeDocument/2006/math">
                    <m:r>
                      <a:rPr kumimoji="1" lang="en-US" altLang="ja-JP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𝑑</m:t>
                    </m:r>
                    <m:r>
                      <a:rPr kumimoji="1" lang="en-US" altLang="ja-JP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 charset="-128"/>
                      </a:rPr>
                      <m:t>→</m:t>
                    </m:r>
                    <m:r>
                      <a:rPr kumimoji="1" lang="en-US" altLang="ja-JP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 charset="-128"/>
                      </a:rPr>
                      <m:t>𝑝𝑛</m:t>
                    </m:r>
                  </m:oMath>
                </a14:m>
                <a:r>
                  <a:rPr lang="en-US" sz="2000" dirty="0"/>
                  <a:t> breakups can be detected at HJET. 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0B3685E2-E554-B0B1-C92B-3DAD3120BB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4542091"/>
                <a:ext cx="8610600" cy="1631216"/>
              </a:xfrm>
              <a:prstGeom prst="rect">
                <a:avLst/>
              </a:prstGeom>
              <a:blipFill>
                <a:blip r:embed="rId8"/>
                <a:stretch>
                  <a:fillRect l="-637" t="-1493" b="-5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77972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2C1F9C6-01A7-4118-87F6-26A4ECDB52C8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C82A330-907C-4007-8312-E80D33DEEC14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1F78F34-CB77-449F-B308-3CD830DED411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861">
                <a:extLst>
                  <a:ext uri="{FF2B5EF4-FFF2-40B4-BE49-F238E27FC236}">
                    <a16:creationId xmlns:a16="http://schemas.microsoft.com/office/drawing/2014/main" id="{08BA28CF-2554-18F0-B120-45F20060D5F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9144000" cy="4809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kumimoji="1" lang="en-US" altLang="ja-JP" sz="2400" b="1" i="1" dirty="0">
                    <a:ea typeface="ＭＳ Ｐゴシック" charset="-128"/>
                    <a:cs typeface="ＭＳ Ｐゴシック" charset="-128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400" b="1" i="1" smtClean="0"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SupPr>
                      <m:e>
                        <m:r>
                          <a:rPr kumimoji="1" lang="en-US" altLang="ja-JP" sz="2400" b="1" i="1" smtClean="0">
                            <a:latin typeface="Cambria Math" panose="02040503050406030204" pitchFamily="18" charset="0"/>
                            <a:ea typeface="ＭＳ Ｐゴシック" charset="-128"/>
                          </a:rPr>
                          <m:t>𝒑</m:t>
                        </m:r>
                      </m:e>
                      <m:sup>
                        <m:r>
                          <a:rPr kumimoji="1" lang="en-US" altLang="ja-JP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sup>
                    </m:sSup>
                    <m:r>
                      <a:rPr kumimoji="1" lang="en-US" altLang="ja-JP" sz="2400" b="1" i="1" smtClean="0">
                        <a:latin typeface="Cambria Math" panose="02040503050406030204" pitchFamily="18" charset="0"/>
                        <a:ea typeface="ＭＳ Ｐゴシック" charset="-128"/>
                      </a:rPr>
                      <m:t>𝑨</m:t>
                    </m:r>
                    <m:r>
                      <a:rPr kumimoji="1" lang="en-US" altLang="ja-JP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kumimoji="1" lang="en-US" altLang="ja-JP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𝒑</m:t>
                    </m:r>
                    <m:r>
                      <a:rPr kumimoji="1" lang="en-US" altLang="ja-JP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kumimoji="1" lang="en-US" altLang="ja-JP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kumimoji="1" lang="en-US" altLang="ja-JP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kumimoji="1" lang="en-US" altLang="ja-JP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kumimoji="1" lang="en-US" altLang="ja-JP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kumimoji="1" lang="en-US" altLang="ja-JP" sz="2400" b="1" i="1" dirty="0">
                    <a:ea typeface="ＭＳ Ｐゴシック" charset="-128"/>
                    <a:cs typeface="ＭＳ Ｐゴシック" charset="-128"/>
                  </a:rPr>
                  <a:t> scattering </a:t>
                </a:r>
                <a:endParaRPr kumimoji="1" lang="en-US" altLang="ja-JP" sz="2400" dirty="0"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 xmlns="">
          <p:sp>
            <p:nvSpPr>
              <p:cNvPr id="10" name="Text Box 861">
                <a:extLst>
                  <a:ext uri="{FF2B5EF4-FFF2-40B4-BE49-F238E27FC236}">
                    <a16:creationId xmlns:a16="http://schemas.microsoft.com/office/drawing/2014/main" id="{08BA28CF-2554-18F0-B120-45F20060D5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9144000" cy="480966"/>
              </a:xfrm>
              <a:prstGeom prst="rect">
                <a:avLst/>
              </a:prstGeom>
              <a:blipFill>
                <a:blip r:embed="rId3"/>
                <a:stretch>
                  <a:fillRect t="-6329" b="-27848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D033A9F9-C86F-E21E-BF8D-5E7685066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Low-x  2023.09.08</a:t>
            </a:r>
            <a:endParaRPr lang="en-US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3A24B088-C571-37C8-B699-B1C371E97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p and 3He beam analyzing power measurement using HJET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96F4BD0F-8062-E475-849B-174A315B3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19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F52AB9C-53B9-A02D-AD44-135D6CBF878A}"/>
                  </a:ext>
                </a:extLst>
              </p:cNvPr>
              <p:cNvSpPr txBox="1"/>
              <p:nvPr/>
            </p:nvSpPr>
            <p:spPr>
              <a:xfrm>
                <a:off x="381000" y="561213"/>
                <a:ext cx="8534400" cy="1389739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square" rtlCol="0" anchor="ctr">
                <a:spAutoFit/>
              </a:bodyPr>
              <a:lstStyle/>
              <a:p>
                <a:r>
                  <a:rPr lang="en-US" sz="2000" b="1" dirty="0"/>
                  <a:t>	    </a:t>
                </a:r>
                <a:r>
                  <a:rPr lang="en-US" sz="1600" b="1" dirty="0"/>
                  <a:t>nonflip amplitudes			spin-flip amplitudes</a:t>
                </a:r>
              </a:p>
              <a:p>
                <a:r>
                  <a:rPr lang="en-US" sz="1600" b="1" dirty="0"/>
                  <a:t>Elastic: 	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el</m:t>
                        </m:r>
                      </m:sub>
                    </m:sSub>
                    <m:d>
                      <m:dPr>
                        <m:ctrlPr>
                          <a:rPr lang="en-US" sz="1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600" dirty="0"/>
                  <a:t> 			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el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sf</m:t>
                        </m:r>
                      </m:sup>
                    </m:sSubSup>
                    <m:d>
                      <m:dPr>
                        <m:ctrlP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e>
                    </m:d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     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el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</m:num>
                      <m:den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5</m:t>
                            </m:r>
                          </m:sub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𝑝𝐴</m:t>
                            </m:r>
                          </m:sup>
                        </m:sSubSup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𝑝𝐴</m:t>
                            </m:r>
                          </m:sup>
                        </m:sSup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b="1" dirty="0"/>
                  <a:t>	</a:t>
                </a:r>
              </a:p>
              <a:p>
                <a:r>
                  <a:rPr lang="en-US" sz="1600" b="1" dirty="0"/>
                  <a:t>Breakup: 	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brk</m:t>
                        </m:r>
                      </m:sub>
                    </m:sSub>
                    <m:d>
                      <m:dPr>
                        <m:ctrlPr>
                          <a:rPr lang="en-US" sz="1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</m:d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el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brk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</m:d>
                  </m:oMath>
                </a14:m>
                <a:r>
                  <a:rPr lang="en-US" sz="1600" b="1" dirty="0"/>
                  <a:t> 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brk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sf</m:t>
                        </m:r>
                      </m:sup>
                    </m:sSubSup>
                    <m:d>
                      <m:dPr>
                        <m:ctrlP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</m:d>
                    <m:r>
                      <a:rPr lang="en-US" sz="160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el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brk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</m:d>
                  </m:oMath>
                </a14:m>
                <a:r>
                  <a:rPr lang="en-US" sz="1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</m:num>
                      <m:den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̃"/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5</m:t>
                            </m:r>
                          </m:sub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𝑝𝐴</m:t>
                            </m:r>
                          </m:sup>
                        </m:sSubSup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𝑝𝐴</m:t>
                            </m:r>
                          </m:sup>
                        </m:sSup>
                      </m:den>
                    </m:f>
                  </m:oMath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F52AB9C-53B9-A02D-AD44-135D6CBF87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561213"/>
                <a:ext cx="8534400" cy="1389739"/>
              </a:xfrm>
              <a:prstGeom prst="rect">
                <a:avLst/>
              </a:prstGeom>
              <a:blipFill>
                <a:blip r:embed="rId4"/>
                <a:stretch>
                  <a:fillRect l="-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BD08089-6DB2-4A7D-A074-16ACB14FB661}"/>
                  </a:ext>
                </a:extLst>
              </p:cNvPr>
              <p:cNvSpPr txBox="1"/>
              <p:nvPr/>
            </p:nvSpPr>
            <p:spPr>
              <a:xfrm>
                <a:off x="5655608" y="1930439"/>
                <a:ext cx="3250337" cy="1114472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 lIns="0" tIns="0" rIns="0" bIns="0" rtlCol="0" anchor="ctr">
                <a:spAutoFit/>
              </a:bodyPr>
              <a:lstStyle/>
              <a:p>
                <a:r>
                  <a:rPr lang="en-US" sz="140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14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num>
                      <m:den>
                        <m:r>
                          <a:rPr lang="en-US" sz="1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14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400" dirty="0"/>
                  <a:t> </a:t>
                </a:r>
              </a:p>
              <a:p>
                <a:r>
                  <a:rPr lang="en-US" sz="1400" b="0" dirty="0">
                    <a:solidFill>
                      <a:srgbClr val="C0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  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type m:val="lin"/>
                        <m:ctrlPr>
                          <a:rPr lang="en-US" sz="14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sz="14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140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4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sub>
                              <m:sup>
                                <m:r>
                                  <a:rPr lang="en-US" sz="14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sz="14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sz="140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4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  <m:sup>
                                <m:r>
                                  <a:rPr lang="en-US" sz="14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num>
                      <m:den>
                        <m:r>
                          <a:rPr lang="en-US" sz="1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14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den>
                    </m:f>
                  </m:oMath>
                </a14:m>
                <a:endParaRPr lang="en-US" sz="1400" dirty="0"/>
              </a:p>
              <a:p>
                <a:r>
                  <a:rPr lang="en-US" sz="1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𝒌</m:t>
                        </m:r>
                      </m:e>
                      <m:sub>
                        <m:r>
                          <a:rPr lang="en-US" sz="1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rgbClr val="C00000"/>
                    </a:solidFill>
                  </a:rPr>
                  <a:t> </a:t>
                </a:r>
                <a:r>
                  <a:rPr lang="en-US" sz="1400" dirty="0"/>
                  <a:t>is the recoil proton momentum</a:t>
                </a:r>
              </a:p>
              <a:p>
                <a14:m>
                  <m:oMath xmlns:m="http://schemas.openxmlformats.org/officeDocument/2006/math">
                    <m:r>
                      <a:rPr lang="en-US" sz="1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sz="1400" dirty="0"/>
                  <a:t> is unit vector perpendicular the beam spin an momentum   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BD08089-6DB2-4A7D-A074-16ACB14FB6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5608" y="1930439"/>
                <a:ext cx="3250337" cy="1114472"/>
              </a:xfrm>
              <a:prstGeom prst="rect">
                <a:avLst/>
              </a:prstGeom>
              <a:blipFill>
                <a:blip r:embed="rId5"/>
                <a:stretch>
                  <a:fillRect l="-3377" t="-29670" b="-98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8C87C3B-0637-0959-2A9E-440295E0F8AD}"/>
                  </a:ext>
                </a:extLst>
              </p:cNvPr>
              <p:cNvSpPr txBox="1"/>
              <p:nvPr/>
            </p:nvSpPr>
            <p:spPr>
              <a:xfrm>
                <a:off x="5037043" y="3988052"/>
                <a:ext cx="2896755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US" sz="1600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𝐵𝑊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sz="1600" b="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</m:t>
                                      </m:r>
                                    </m:sub>
                                  </m:sSub>
                                  <m:r>
                                    <a:rPr lang="en-US" sz="1600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,∆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𝐵𝑊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∆−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</m:e>
                            <m:sub>
                              <m:r>
                                <a:rPr lang="en-US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8C87C3B-0637-0959-2A9E-440295E0F8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7043" y="3988052"/>
                <a:ext cx="2896755" cy="246221"/>
              </a:xfrm>
              <a:prstGeom prst="rect">
                <a:avLst/>
              </a:prstGeom>
              <a:blipFill>
                <a:blip r:embed="rId6"/>
                <a:stretch>
                  <a:fillRect b="-317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 25">
            <a:extLst>
              <a:ext uri="{FF2B5EF4-FFF2-40B4-BE49-F238E27FC236}">
                <a16:creationId xmlns:a16="http://schemas.microsoft.com/office/drawing/2014/main" id="{0510338A-220B-B85E-696C-9284FF988F1E}"/>
              </a:ext>
            </a:extLst>
          </p:cNvPr>
          <p:cNvGrpSpPr/>
          <p:nvPr/>
        </p:nvGrpSpPr>
        <p:grpSpPr>
          <a:xfrm>
            <a:off x="171451" y="3688131"/>
            <a:ext cx="5448298" cy="2437836"/>
            <a:chOff x="266701" y="3191644"/>
            <a:chExt cx="5448298" cy="243783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4287C6CD-345B-5C7D-F8AB-B58C2614E9DA}"/>
                    </a:ext>
                  </a:extLst>
                </p:cNvPr>
                <p:cNvSpPr txBox="1"/>
                <p:nvPr/>
              </p:nvSpPr>
              <p:spPr>
                <a:xfrm>
                  <a:off x="762000" y="3481791"/>
                  <a:ext cx="3886200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brk</m:t>
                            </m:r>
                          </m:sub>
                        </m:sSub>
                        <m:d>
                          <m:dPr>
                            <m:ctrlPr>
                              <a:rPr lang="en-US" sz="160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sub>
                            </m:sSub>
                            <m:r>
                              <a:rPr lang="en-US" sz="16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6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</m:d>
                        <m:r>
                          <a:rPr lang="en-US" sz="16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600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𝑒𝑙</m:t>
                            </m:r>
                          </m:sub>
                        </m:sSub>
                        <m:d>
                          <m:dPr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1600" b="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sub>
                            </m:sSub>
                          </m:e>
                        </m:d>
                        <m:r>
                          <a:rPr lang="en-US" sz="16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US" sz="1600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1600" b="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sub>
                            </m:sSub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</m:d>
                        <m:r>
                          <a:rPr lang="en-US" sz="16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BW</m:t>
                            </m:r>
                          </m:sub>
                        </m:sSub>
                        <m:d>
                          <m:dPr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1600" b="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sub>
                            </m:sSub>
                            <m:r>
                              <a:rPr lang="en-US" sz="1600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600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</m:d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4287C6CD-345B-5C7D-F8AB-B58C2614E9D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2000" y="3481791"/>
                  <a:ext cx="3886200" cy="338554"/>
                </a:xfrm>
                <a:prstGeom prst="rect">
                  <a:avLst/>
                </a:prstGeom>
                <a:blipFill>
                  <a:blip r:embed="rId7"/>
                  <a:stretch>
                    <a:fillRect b="-1090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B30693AF-3B93-8FB6-28CE-7AA2870323A1}"/>
                    </a:ext>
                  </a:extLst>
                </p:cNvPr>
                <p:cNvSpPr txBox="1"/>
                <p:nvPr/>
              </p:nvSpPr>
              <p:spPr>
                <a:xfrm>
                  <a:off x="448235" y="4075265"/>
                  <a:ext cx="1905000" cy="276999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</p:spPr>
              <p:txBody>
                <a:bodyPr wrap="square" rtlCol="0" anchor="ctr">
                  <a:spAutoFit/>
                </a:bodyPr>
                <a:lstStyle/>
                <a:p>
                  <a:r>
                    <a:rPr lang="en-US" sz="1200" dirty="0"/>
                    <a:t>Explains dependence on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B30693AF-3B93-8FB6-28CE-7AA2870323A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8235" y="4075265"/>
                  <a:ext cx="1905000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321" b="-17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23F6887C-B43F-BCFD-6435-2468B224FA30}"/>
                    </a:ext>
                  </a:extLst>
                </p:cNvPr>
                <p:cNvSpPr txBox="1"/>
                <p:nvPr/>
              </p:nvSpPr>
              <p:spPr>
                <a:xfrm>
                  <a:off x="3810000" y="4069875"/>
                  <a:ext cx="1904999" cy="276999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</p:spPr>
              <p:txBody>
                <a:bodyPr wrap="square" rtlCol="0" anchor="ctr">
                  <a:spAutoFit/>
                </a:bodyPr>
                <a:lstStyle/>
                <a:p>
                  <a:r>
                    <a:rPr lang="en-US" sz="1200" dirty="0"/>
                    <a:t>Explains dependence on </a:t>
                  </a:r>
                  <a14:m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</m:oMath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23F6887C-B43F-BCFD-6435-2468B224FA3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0" y="4069875"/>
                  <a:ext cx="1904999" cy="276999"/>
                </a:xfrm>
                <a:prstGeom prst="rect">
                  <a:avLst/>
                </a:prstGeom>
                <a:blipFill>
                  <a:blip r:embed="rId9"/>
                  <a:stretch>
                    <a:fillRect b="-1521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EE542F59-8120-AB25-0E56-67A2DF8BDE20}"/>
                    </a:ext>
                  </a:extLst>
                </p:cNvPr>
                <p:cNvSpPr txBox="1"/>
                <p:nvPr/>
              </p:nvSpPr>
              <p:spPr>
                <a:xfrm>
                  <a:off x="1371600" y="4429151"/>
                  <a:ext cx="3581400" cy="1200329"/>
                </a:xfrm>
                <a:prstGeom prst="rect">
                  <a:avLst/>
                </a:prstGeom>
                <a:solidFill>
                  <a:srgbClr val="FFFFCC"/>
                </a:solidFill>
              </p:spPr>
              <p:txBody>
                <a:bodyPr wrap="square" rtlCol="0" anchor="ctr">
                  <a:spAutoFit/>
                </a:bodyPr>
                <a:lstStyle/>
                <a:p>
                  <a:r>
                    <a:rPr lang="en-US" sz="1400" dirty="0"/>
                    <a:t>For the low </a:t>
                  </a:r>
                  <a14:m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400" b="0" dirty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1400" b="0" i="0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a14:m>
                  <a:r>
                    <a:rPr lang="en-US" sz="1400" dirty="0"/>
                    <a:t> scattering, </a:t>
                  </a: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US" sz="16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6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16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sub>
                            </m:sSub>
                            <m:r>
                              <a:rPr lang="en-US" sz="16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6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</m:d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sSub>
                          <m:sSubPr>
                            <m:ctrlP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US" sz="16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6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16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d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</m:oMath>
                    </m:oMathPara>
                  </a14:m>
                  <a:endParaRPr lang="en-US" sz="1600" dirty="0">
                    <a:solidFill>
                      <a:srgbClr val="FF0000"/>
                    </a:solidFill>
                  </a:endParaRPr>
                </a:p>
                <a:p>
                  <a:r>
                    <a:rPr lang="en-US" sz="1400" dirty="0"/>
                    <a:t>should be</a:t>
                  </a:r>
                  <a:r>
                    <a:rPr lang="en-US" sz="1400" b="1" dirty="0">
                      <a:solidFill>
                        <a:srgbClr val="C00000"/>
                      </a:solidFill>
                    </a:rPr>
                    <a:t> the same for all, nonflip/spin-flip and hadronic/electromagnetic</a:t>
                  </a:r>
                  <a:r>
                    <a:rPr lang="en-US" sz="1400" dirty="0"/>
                    <a:t>, amplitudes of the considered breakup </a:t>
                  </a:r>
                  <a14:m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1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14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EE542F59-8120-AB25-0E56-67A2DF8BDE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71600" y="4429151"/>
                  <a:ext cx="3581400" cy="1200329"/>
                </a:xfrm>
                <a:prstGeom prst="rect">
                  <a:avLst/>
                </a:prstGeom>
                <a:blipFill>
                  <a:blip r:embed="rId10"/>
                  <a:stretch>
                    <a:fillRect l="-510" t="-508" b="-456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4159592-039D-5340-875C-15C0991D155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00200" y="3809609"/>
              <a:ext cx="562535" cy="26026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9802D848-A9A1-ABF2-1BEA-47CB890C2680}"/>
                </a:ext>
              </a:extLst>
            </p:cNvPr>
            <p:cNvCxnSpPr>
              <a:cxnSpLocks/>
            </p:cNvCxnSpPr>
            <p:nvPr/>
          </p:nvCxnSpPr>
          <p:spPr>
            <a:xfrm>
              <a:off x="3000935" y="3809609"/>
              <a:ext cx="0" cy="53726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E4F74B82-F81F-B090-6741-CBBF5C92D890}"/>
                </a:ext>
              </a:extLst>
            </p:cNvPr>
            <p:cNvCxnSpPr>
              <a:cxnSpLocks/>
            </p:cNvCxnSpPr>
            <p:nvPr/>
          </p:nvCxnSpPr>
          <p:spPr>
            <a:xfrm>
              <a:off x="3724835" y="3809609"/>
              <a:ext cx="618565" cy="25992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63B82CA-D6E7-652F-8AB3-8537629901B4}"/>
                </a:ext>
              </a:extLst>
            </p:cNvPr>
            <p:cNvSpPr txBox="1"/>
            <p:nvPr/>
          </p:nvSpPr>
          <p:spPr>
            <a:xfrm>
              <a:off x="266701" y="3191644"/>
              <a:ext cx="3124200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600" b="1" u="sng" dirty="0"/>
                <a:t>Using the previous page notations: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FAE8D52-8AB1-7656-C7E7-66FDB6D3BB6B}"/>
              </a:ext>
            </a:extLst>
          </p:cNvPr>
          <p:cNvGrpSpPr/>
          <p:nvPr/>
        </p:nvGrpSpPr>
        <p:grpSpPr>
          <a:xfrm>
            <a:off x="171451" y="2223478"/>
            <a:ext cx="3458134" cy="984007"/>
            <a:chOff x="196593" y="2177595"/>
            <a:chExt cx="3124200" cy="98400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F8A74FCC-650A-1019-9FFC-927B908E9345}"/>
                    </a:ext>
                  </a:extLst>
                </p:cNvPr>
                <p:cNvSpPr txBox="1"/>
                <p:nvPr/>
              </p:nvSpPr>
              <p:spPr>
                <a:xfrm>
                  <a:off x="262708" y="2597473"/>
                  <a:ext cx="2590800" cy="56412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sz="18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sz="18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  <m:sub>
                          <m:r>
                            <a:rPr lang="en-US" sz="18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b>
                        <m:sup>
                          <m:r>
                            <a:rPr lang="en-US" sz="18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𝑝𝐴</m:t>
                          </m:r>
                        </m:sup>
                      </m:sSubSup>
                    </m:oMath>
                  </a14:m>
                  <a:r>
                    <a:rPr lang="en-US" dirty="0"/>
                    <a:t>=</a:t>
                  </a:r>
                  <a:r>
                    <a:rPr lang="en-US" dirty="0">
                      <a:ea typeface="Cambria Math" panose="02040503050406030204" pitchFamily="18" charset="0"/>
                    </a:rPr>
                    <a:t>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b>
                        <m:sup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p>
                      </m:sSubSup>
                      <m:f>
                        <m:f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𝑝𝐴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p>
                          </m:sSup>
                        </m:den>
                      </m:f>
                      <m:r>
                        <m:rPr>
                          <m:nor/>
                        </m:rPr>
                        <a:rPr lang="en-US" dirty="0"/>
                        <m:t>=</m:t>
                      </m:r>
                      <m:r>
                        <m:rPr>
                          <m:nor/>
                        </m:rPr>
                        <a:rPr lang="en-US" dirty="0">
                          <a:ea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n-US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b>
                        <m:sup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𝑝𝐴</m:t>
                          </m:r>
                        </m:sup>
                      </m:sSubSup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F8A74FCC-650A-1019-9FFC-927B908E93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2708" y="2597473"/>
                  <a:ext cx="2590800" cy="564129"/>
                </a:xfrm>
                <a:prstGeom prst="rect">
                  <a:avLst/>
                </a:prstGeom>
                <a:blipFill>
                  <a:blip r:embed="rId11"/>
                  <a:stretch>
                    <a:fillRect b="-217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54F478D9-1BD7-AD0F-FA8D-C9290E5DD606}"/>
                    </a:ext>
                  </a:extLst>
                </p:cNvPr>
                <p:cNvSpPr txBox="1"/>
                <p:nvPr/>
              </p:nvSpPr>
              <p:spPr>
                <a:xfrm>
                  <a:off x="196593" y="2177595"/>
                  <a:ext cx="3124200" cy="584775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r>
                    <a:rPr lang="en-US" sz="1600" b="1" u="sng" dirty="0"/>
                    <a:t>Similarly to the elastic </a:t>
                  </a:r>
                  <a14:m>
                    <m:oMath xmlns:m="http://schemas.openxmlformats.org/officeDocument/2006/math">
                      <m:r>
                        <a:rPr lang="en-US" sz="1600" b="1" i="1" u="sng" smtClean="0">
                          <a:latin typeface="Cambria Math" panose="02040503050406030204" pitchFamily="18" charset="0"/>
                        </a:rPr>
                        <m:t>𝒑𝑨</m:t>
                      </m:r>
                    </m:oMath>
                  </a14:m>
                  <a:r>
                    <a:rPr lang="en-US" sz="1600" b="1" u="sng" dirty="0"/>
                    <a:t> scattering:</a:t>
                  </a: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54F478D9-1BD7-AD0F-FA8D-C9290E5DD60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6593" y="2177595"/>
                  <a:ext cx="3124200" cy="584775"/>
                </a:xfrm>
                <a:prstGeom prst="rect">
                  <a:avLst/>
                </a:prstGeom>
                <a:blipFill>
                  <a:blip r:embed="rId12"/>
                  <a:stretch>
                    <a:fillRect l="-8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024679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36A08-3777-4E32-A5F7-E4878D6DF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kumimoji="1" lang="en-US" altLang="ja-JP" sz="2800" b="1" i="1" dirty="0">
                <a:ea typeface="ＭＳ Ｐゴシック" charset="-128"/>
                <a:cs typeface="ＭＳ Ｐゴシック" charset="-128"/>
              </a:rPr>
              <a:t>The Atomic Polarized Hydrogen Gas Jet Target (HJET)</a:t>
            </a:r>
            <a:endParaRPr kumimoji="1" lang="en-US" altLang="ja-JP" sz="20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7BB7CAF-416F-DA95-010B-1F93C8D32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Low-x  2023.09.08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B0A8DAF-807A-4D1C-4F9A-1D0C9919F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Transverse analyzing power measurements at HJET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65DE22A-B4CA-4DBF-E630-D39AEC22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F688C9-9A39-6145-1783-BC38CD6F32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1283043"/>
            <a:ext cx="2857613" cy="374339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2EC07AC-E082-69C8-3317-CC8036F386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1007959"/>
            <a:ext cx="345589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sng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/>
              </a:rPr>
              <a:t>A. Zelenski et al., </a:t>
            </a:r>
            <a:r>
              <a:rPr kumimoji="0" lang="en-US" altLang="en-US" sz="1000" b="0" i="0" u="sng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 Unicode MS"/>
              </a:rPr>
              <a:t>Nucl</a:t>
            </a:r>
            <a:r>
              <a:rPr kumimoji="0" lang="en-US" altLang="en-US" sz="1000" b="0" i="0" u="sng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/>
              </a:rPr>
              <a:t>. </a:t>
            </a:r>
            <a:r>
              <a:rPr kumimoji="0" lang="en-US" altLang="en-US" sz="1000" b="0" i="0" u="sng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 Unicode MS"/>
              </a:rPr>
              <a:t>Instrum</a:t>
            </a:r>
            <a:r>
              <a:rPr kumimoji="0" lang="en-US" altLang="en-US" sz="1000" b="0" i="0" u="sng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/>
              </a:rPr>
              <a:t>. Meth. A </a:t>
            </a:r>
            <a:r>
              <a:rPr kumimoji="0" lang="en-US" altLang="en-US" sz="1000" b="1" i="0" u="sng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/>
              </a:rPr>
              <a:t>536</a:t>
            </a:r>
            <a:r>
              <a:rPr kumimoji="0" lang="en-US" altLang="en-US" sz="1000" b="0" i="0" u="sng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/>
              </a:rPr>
              <a:t>, 248 (2005)</a:t>
            </a:r>
            <a:r>
              <a:rPr kumimoji="0" lang="en-US" altLang="en-US" sz="1000" b="0" i="0" u="sng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</a:rPr>
              <a:t> </a:t>
            </a:r>
            <a:endParaRPr kumimoji="0" lang="en-US" altLang="en-US" sz="1000" b="0" i="0" u="sng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2917471-FBC5-6F35-460F-8802B52B417D}"/>
                  </a:ext>
                </a:extLst>
              </p:cNvPr>
              <p:cNvSpPr txBox="1"/>
              <p:nvPr/>
            </p:nvSpPr>
            <p:spPr>
              <a:xfrm>
                <a:off x="152401" y="1007959"/>
                <a:ext cx="5638800" cy="46187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At RHIC, HJET is utilized to measure absolute polarization of the proton beams.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For the future EIC, HJET is planned for the proton beam polarimetry with low systematic uncertainties of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b>
                        </m:sSub>
                      </m:num>
                      <m:den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den>
                    </m:f>
                    <m:r>
                      <a:rPr lang="en-US" sz="16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1%</m:t>
                    </m:r>
                  </m:oMath>
                </a14:m>
                <a:r>
                  <a:rPr lang="en-US" sz="16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HJET is also considered for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He</m:t>
                        </m:r>
                      </m:e>
                    </m:sPre>
                  </m:oMath>
                </a14:m>
                <a:r>
                  <a:rPr lang="en-US" sz="1600" dirty="0"/>
                  <a:t> beam polarimetry at EIC.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jet target polarization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600" b="1" i="0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𝐣𝐞𝐭</m:t>
                        </m:r>
                      </m:sub>
                    </m:sSub>
                    <m:r>
                      <a:rPr lang="en-US" sz="16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𝟗𝟔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±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𝟎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%</m:t>
                    </m:r>
                    <m:r>
                      <a:rPr lang="en-US" sz="16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US" sz="1600" b="1" dirty="0">
                  <a:solidFill>
                    <a:srgbClr val="C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hydrogen gas target allows us to measure spin asymmetry in CNI region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𝟎𝟎𝟏𝟑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&lt;−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𝟎𝟏𝟖</m:t>
                    </m:r>
                    <m:r>
                      <a:rPr lang="en-US" sz="16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𝐆𝐞𝐕</m:t>
                        </m:r>
                      </m:e>
                      <m:sup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1600" dirty="0"/>
                  <a:t> (where analyzing power is well predictable) with low background and low systematic uncertainties.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Actually, HJET is a standalone fixed target experiment to measure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sup>
                    </m:sSup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1600" dirty="0">
                    <a:solidFill>
                      <a:srgbClr val="0000FF"/>
                    </a:solidFill>
                  </a:rPr>
                  <a:t> </a:t>
                </a:r>
                <a:r>
                  <a:rPr lang="en-US" sz="1600" dirty="0"/>
                  <a:t>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sup>
                    </m:sSup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1600" dirty="0">
                    <a:solidFill>
                      <a:srgbClr val="0000FF"/>
                    </a:solidFill>
                  </a:rPr>
                  <a:t> </a:t>
                </a:r>
                <a:r>
                  <a:rPr lang="en-US" sz="1600" dirty="0"/>
                  <a:t>transverse analyzing powers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sub>
                    </m:sSub>
                    <m:d>
                      <m:d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sz="1600" dirty="0"/>
                  <a:t> The measurements are carried out in parasitic mode during RHIC operations with proton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1600" dirty="0"/>
                  <a:t> or ion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1600" dirty="0"/>
                  <a:t> beams.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2917471-FBC5-6F35-460F-8802B52B41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1" y="1007959"/>
                <a:ext cx="5638800" cy="4618765"/>
              </a:xfrm>
              <a:prstGeom prst="rect">
                <a:avLst/>
              </a:prstGeom>
              <a:blipFill>
                <a:blip r:embed="rId3"/>
                <a:stretch>
                  <a:fillRect l="-432" r="-324" b="-13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94451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2C1F9C6-01A7-4118-87F6-26A4ECDB52C8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C82A330-907C-4007-8312-E80D33DEEC14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1F78F34-CB77-449F-B308-3CD830DED411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D033A9F9-C86F-E21E-BF8D-5E7685066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Low-x  2023.09.08</a:t>
            </a:r>
            <a:endParaRPr lang="en-US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3A24B088-C571-37C8-B699-B1C371E97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Transverse analyzing power measurements at HJET</a:t>
            </a:r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96F4BD0F-8062-E475-849B-174A315B3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C3A8F24F-9F50-BF30-9BA7-CBCCABD83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rmAutofit/>
          </a:bodyPr>
          <a:lstStyle/>
          <a:p>
            <a:r>
              <a:rPr lang="en-US" i="0" dirty="0"/>
              <a:t>The breakup corrections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4D8682-145F-E345-3D1A-39FCB9FFECF4}"/>
              </a:ext>
            </a:extLst>
          </p:cNvPr>
          <p:cNvSpPr txBox="1"/>
          <p:nvPr/>
        </p:nvSpPr>
        <p:spPr>
          <a:xfrm>
            <a:off x="5334000" y="661877"/>
            <a:ext cx="35055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b="0" i="0" u="sng" strike="noStrike" baseline="0" dirty="0">
                <a:solidFill>
                  <a:srgbClr val="0000FF"/>
                </a:solidFill>
                <a:latin typeface="CMR9"/>
              </a:rPr>
              <a:t>AP, Phys. Rev. C </a:t>
            </a:r>
            <a:r>
              <a:rPr lang="en-US" sz="1400" b="1" u="sng" dirty="0">
                <a:solidFill>
                  <a:srgbClr val="0000FF"/>
                </a:solidFill>
                <a:latin typeface="CMR9"/>
              </a:rPr>
              <a:t>108</a:t>
            </a:r>
            <a:r>
              <a:rPr lang="en-US" sz="1400" b="0" i="0" u="sng" strike="noStrike" baseline="0" dirty="0">
                <a:solidFill>
                  <a:srgbClr val="0000FF"/>
                </a:solidFill>
                <a:latin typeface="CMR9"/>
              </a:rPr>
              <a:t>, 025202 (2023) </a:t>
            </a:r>
            <a:endParaRPr lang="en-US" sz="1400" u="sng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37D75E7-3158-84CD-9DDB-C4996C9E2781}"/>
                  </a:ext>
                </a:extLst>
              </p:cNvPr>
              <p:cNvSpPr txBox="1"/>
              <p:nvPr/>
            </p:nvSpPr>
            <p:spPr>
              <a:xfrm>
                <a:off x="249672" y="1118345"/>
                <a:ext cx="4655817" cy="145386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600" dirty="0"/>
                  <a:t>An incoherent scattering of proton from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He</m:t>
                        </m:r>
                      </m:e>
                    </m:sPre>
                  </m:oMath>
                </a14:m>
                <a:r>
                  <a:rPr lang="en-US" sz="1600" dirty="0"/>
                  <a:t> can be approximated by scattering off a nucleon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600" dirty="0"/>
                  <a:t> or di-nucleon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1600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600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1600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sz="1600" dirty="0"/>
                  <a:t>  Thus, the breakup corrections (to the interference terms) are limited by: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</m:e>
                      </m:d>
                      <m:r>
                        <a:rPr lang="en-US" sz="1800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sSub>
                        <m:sSubPr>
                          <m:ctrlPr>
                            <a:rPr lang="en-US" sz="18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80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int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</m:e>
                      </m:d>
                      <m:r>
                        <a:rPr lang="en-US" sz="1800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sSub>
                        <m:sSubPr>
                          <m:ctrlPr>
                            <a:rPr lang="en-US" sz="1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37D75E7-3158-84CD-9DDB-C4996C9E27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672" y="1118345"/>
                <a:ext cx="4655817" cy="1453860"/>
              </a:xfrm>
              <a:prstGeom prst="rect">
                <a:avLst/>
              </a:prstGeom>
              <a:blipFill>
                <a:blip r:embed="rId3"/>
                <a:stretch>
                  <a:fillRect l="-7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8ADAA646-9091-C21B-AE57-5B126FF87296}"/>
              </a:ext>
            </a:extLst>
          </p:cNvPr>
          <p:cNvGrpSpPr/>
          <p:nvPr/>
        </p:nvGrpSpPr>
        <p:grpSpPr>
          <a:xfrm>
            <a:off x="5334000" y="1295400"/>
            <a:ext cx="3692092" cy="3334946"/>
            <a:chOff x="5318313" y="1617914"/>
            <a:chExt cx="3692092" cy="3334946"/>
          </a:xfrm>
        </p:grpSpPr>
        <p:pic>
          <p:nvPicPr>
            <p:cNvPr id="3" name="Picture 2" descr="Chart, scatter chart&#10;&#10;Description automatically generated">
              <a:extLst>
                <a:ext uri="{FF2B5EF4-FFF2-40B4-BE49-F238E27FC236}">
                  <a16:creationId xmlns:a16="http://schemas.microsoft.com/office/drawing/2014/main" id="{C1877396-5D10-37C9-6E62-83E3495137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8313" y="2320340"/>
              <a:ext cx="3692092" cy="263252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CE145B96-3CE7-2298-DB9E-7AA4467F8BF1}"/>
                    </a:ext>
                  </a:extLst>
                </p:cNvPr>
                <p:cNvSpPr txBox="1"/>
                <p:nvPr/>
              </p:nvSpPr>
              <p:spPr>
                <a:xfrm>
                  <a:off x="5867400" y="1617914"/>
                  <a:ext cx="3048000" cy="761683"/>
                </a:xfrm>
                <a:prstGeom prst="rect">
                  <a:avLst/>
                </a:prstGeom>
                <a:solidFill>
                  <a:schemeClr val="bg2"/>
                </a:solidFill>
              </p:spPr>
              <p:txBody>
                <a:bodyPr wrap="square" rtlCol="0" anchor="ctr">
                  <a:spAutoFit/>
                </a:bodyPr>
                <a:lstStyle/>
                <a:p>
                  <a:r>
                    <a:rPr lang="en-US" sz="1400" dirty="0"/>
                    <a:t>The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He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sPre>
                    </m:oMath>
                  </a14:m>
                  <a:r>
                    <a:rPr lang="en-US" sz="1400" dirty="0"/>
                    <a:t>breakup fraction estimate followed  from the experimental study of the deuteron beam breakup at HJET:</a:t>
                  </a: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CE145B96-3CE7-2298-DB9E-7AA4467F8BF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67400" y="1617914"/>
                  <a:ext cx="3048000" cy="761683"/>
                </a:xfrm>
                <a:prstGeom prst="rect">
                  <a:avLst/>
                </a:prstGeom>
                <a:blipFill>
                  <a:blip r:embed="rId5"/>
                  <a:stretch>
                    <a:fillRect l="-600" b="-88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A5EFDFF-7D93-ED34-57C8-2F2A2255F2C1}"/>
                  </a:ext>
                </a:extLst>
              </p:cNvPr>
              <p:cNvSpPr txBox="1"/>
              <p:nvPr/>
            </p:nvSpPr>
            <p:spPr>
              <a:xfrm>
                <a:off x="249672" y="3226564"/>
                <a:ext cx="4655817" cy="140378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1600" dirty="0"/>
                  <a:t>Assuming linear fit of the measured polarization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600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𝑚𝑒𝑎𝑠</m:t>
                        </m:r>
                      </m:sub>
                      <m:sup>
                        <m:r>
                          <a:rPr lang="en-US" sz="1600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bSup>
                    <m:d>
                      <m:dPr>
                        <m:ctrlP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600" b="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600" dirty="0"/>
                  <a:t>, the following estimate can be done :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1600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0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600" b="0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meas</m:t>
                                </m:r>
                              </m:sub>
                              <m:sup>
                                <m:r>
                                  <a:rPr lang="en-US" sz="1600" b="0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n-US" sz="1600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60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1600" b="0" i="1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𝑅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sSubSup>
                              <m:sSubSupPr>
                                <m:ctrlP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6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beam</m:t>
                                </m:r>
                              </m:sub>
                              <m:sup>
                                <m:r>
                                  <a:rPr lang="en-US" sz="16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sup>
                            </m:sSubSup>
                          </m:den>
                        </m:f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f>
                      <m:fPr>
                        <m:type m:val="lin"/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600" b="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6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1600" b="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600" b="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1600" b="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6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1600" b="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r>
                  <a:rPr lang="en-US" sz="1600" b="0" dirty="0">
                    <a:ea typeface="Cambria Math" panose="02040503050406030204" pitchFamily="18" charset="0"/>
                  </a:rPr>
                  <a:t>                                           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 −0.11%+0.13%</m:t>
                    </m:r>
                    <m:f>
                      <m:f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6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den>
                    </m:f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A5EFDFF-7D93-ED34-57C8-2F2A2255F2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672" y="3226564"/>
                <a:ext cx="4655817" cy="1403782"/>
              </a:xfrm>
              <a:prstGeom prst="rect">
                <a:avLst/>
              </a:prstGeom>
              <a:blipFill>
                <a:blip r:embed="rId6"/>
                <a:stretch>
                  <a:fillRect l="-785" t="-866" r="-6021" b="-11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63931FC-8EC1-B128-9DF9-1B7A0C0866B2}"/>
                  </a:ext>
                </a:extLst>
              </p:cNvPr>
              <p:cNvSpPr txBox="1"/>
              <p:nvPr/>
            </p:nvSpPr>
            <p:spPr>
              <a:xfrm>
                <a:off x="276955" y="5157615"/>
                <a:ext cx="8550087" cy="682944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r>
                  <a:rPr lang="en-US" b="1" dirty="0"/>
                  <a:t>Effect of the helion breakup is negligible in the EIC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𝐇𝐞</m:t>
                        </m:r>
                      </m:e>
                    </m:sPre>
                  </m:oMath>
                </a14:m>
                <a:r>
                  <a:rPr lang="en-US" b="1" dirty="0"/>
                  <a:t> beam polarization measurement using HJET.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63931FC-8EC1-B128-9DF9-1B7A0C0866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955" y="5157615"/>
                <a:ext cx="8550087" cy="682944"/>
              </a:xfrm>
              <a:prstGeom prst="rect">
                <a:avLst/>
              </a:prstGeom>
              <a:blipFill>
                <a:blip r:embed="rId7"/>
                <a:stretch>
                  <a:fillRect l="-570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98114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2C1F9C6-01A7-4118-87F6-26A4ECDB52C8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C82A330-907C-4007-8312-E80D33DEEC14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1F78F34-CB77-449F-B308-3CD830DED411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Box 861">
            <a:extLst>
              <a:ext uri="{FF2B5EF4-FFF2-40B4-BE49-F238E27FC236}">
                <a16:creationId xmlns:a16="http://schemas.microsoft.com/office/drawing/2014/main" id="{08BA28CF-2554-18F0-B120-45F20060D5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0"/>
            <a:ext cx="8382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kumimoji="1" lang="en-US" altLang="ja-JP" sz="2800" b="1" i="1" dirty="0">
                <a:ea typeface="ＭＳ Ｐゴシック" charset="-128"/>
                <a:cs typeface="ＭＳ Ｐゴシック" charset="-128"/>
              </a:rPr>
              <a:t>Summary</a:t>
            </a:r>
            <a:endParaRPr kumimoji="1" lang="en-US" altLang="ja-JP" sz="20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07EA9466-AA7A-B4F5-6D6B-B17AAECF3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Low-x  2023.09.08</a:t>
            </a:r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5E0020B8-1804-43FC-04FD-C82C7F6B5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6362802"/>
            <a:ext cx="6275895" cy="365125"/>
          </a:xfrm>
        </p:spPr>
        <p:txBody>
          <a:bodyPr/>
          <a:lstStyle/>
          <a:p>
            <a:r>
              <a:rPr lang="en-US" b="1" i="1"/>
              <a:t>Transverse analyzing power measurements at HJET</a:t>
            </a:r>
            <a:endParaRPr lang="en-US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F8206CCA-4B88-4BB9-546C-7BA18B4D0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21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044CD64-89CA-450E-8714-93D9E63CC9CA}"/>
                  </a:ext>
                </a:extLst>
              </p:cNvPr>
              <p:cNvSpPr txBox="1"/>
              <p:nvPr/>
            </p:nvSpPr>
            <p:spPr>
              <a:xfrm>
                <a:off x="457200" y="838200"/>
                <a:ext cx="7848600" cy="4799968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342900" indent="-342900">
                  <a:spcBef>
                    <a:spcPts val="4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HJET, which was designed to measure absolute proton beam polarization at RHIC, can also be used for the proton and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He</m:t>
                        </m:r>
                      </m:e>
                    </m:sPre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beam polarimetry in the future EIC.</a:t>
                </a:r>
              </a:p>
              <a:p>
                <a:pPr marL="342900" indent="-342900">
                  <a:spcBef>
                    <a:spcPts val="4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HJET performance allows us to study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sup>
                    </m:sSup>
                    <m:sSup>
                      <m:sSup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sup>
                    </m:sSup>
                  </m:oMath>
                </a14:m>
                <a:r>
                  <a:rPr lang="en-US" sz="1600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sup>
                    </m:sSup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1600" dirty="0">
                    <a:solidFill>
                      <a:srgbClr val="0000FF"/>
                    </a:solidFill>
                  </a:rPr>
                  <a:t> </a:t>
                </a:r>
                <a:r>
                  <a:rPr lang="en-US" sz="1600" dirty="0"/>
                  <a:t>transverse analyzing powers in the Coulomb-nuclear interference scattering,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0.0013&lt;−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&lt;0.018</m:t>
                    </m:r>
                    <m:r>
                      <a:rPr lang="en-US" sz="1600" b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GeV</m:t>
                        </m:r>
                      </m:e>
                      <m:sup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/>
                  <a:t>. </a:t>
                </a:r>
              </a:p>
              <a:p>
                <a:pPr marL="342900" indent="-342900">
                  <a:spcBef>
                    <a:spcPts val="4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To complete the HJET experimental data analysis, the following theoretical calculations (studies)  are important:</a:t>
                </a:r>
              </a:p>
              <a:p>
                <a:pPr marL="742950" lvl="1" indent="-285750">
                  <a:spcBef>
                    <a:spcPts val="4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ü"/>
                </a:pPr>
                <a:r>
                  <a:rPr lang="en-US" sz="1600" dirty="0">
                    <a:solidFill>
                      <a:srgbClr val="C00000"/>
                    </a:solidFill>
                  </a:rPr>
                  <a:t>Regge pole, including Pomeron/</a:t>
                </a:r>
                <a:r>
                  <a:rPr lang="en-US" sz="1600">
                    <a:solidFill>
                      <a:srgbClr val="C00000"/>
                    </a:solidFill>
                  </a:rPr>
                  <a:t>Froissaron</a:t>
                </a:r>
                <a:r>
                  <a:rPr lang="en-US" sz="160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dirty="0">
                    <a:solidFill>
                      <a:srgbClr val="0000FF"/>
                    </a:solidFill>
                  </a:rPr>
                  <a:t> </a:t>
                </a:r>
                <a:r>
                  <a:rPr lang="en-US" sz="1600" dirty="0">
                    <a:solidFill>
                      <a:srgbClr val="C00000"/>
                    </a:solidFill>
                  </a:rPr>
                  <a:t>and Odderon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dirty="0">
                    <a:solidFill>
                      <a:srgbClr val="0000FF"/>
                    </a:solidFill>
                  </a:rPr>
                  <a:t> </a:t>
                </a:r>
                <a:r>
                  <a:rPr lang="en-US" sz="1600" dirty="0">
                    <a:solidFill>
                      <a:srgbClr val="C00000"/>
                    </a:solidFill>
                  </a:rPr>
                  <a:t>functions, which can be used to study single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d>
                      <m:d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sz="1600" dirty="0">
                    <a:solidFill>
                      <a:srgbClr val="0000FF"/>
                    </a:solidFill>
                  </a:rPr>
                  <a:t> </a:t>
                </a:r>
                <a:r>
                  <a:rPr lang="en-US" sz="1600" dirty="0">
                    <a:solidFill>
                      <a:srgbClr val="C00000"/>
                    </a:solidFill>
                  </a:rPr>
                  <a:t>double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sz="1600" dirty="0">
                    <a:solidFill>
                      <a:srgbClr val="C00000"/>
                    </a:solidFill>
                  </a:rPr>
                  <a:t> spin-flip elastic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en-US" sz="1600" dirty="0">
                    <a:solidFill>
                      <a:srgbClr val="C00000"/>
                    </a:solidFill>
                  </a:rPr>
                  <a:t> amplitude at low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1600" dirty="0">
                    <a:solidFill>
                      <a:srgbClr val="C00000"/>
                    </a:solidFill>
                  </a:rPr>
                  <a:t>.</a:t>
                </a:r>
              </a:p>
              <a:p>
                <a:pPr marL="742950" lvl="1" indent="-285750">
                  <a:spcBef>
                    <a:spcPts val="4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ü"/>
                </a:pPr>
                <a:r>
                  <a:rPr lang="en-US" sz="1600" dirty="0">
                    <a:solidFill>
                      <a:srgbClr val="C00000"/>
                    </a:solidFill>
                  </a:rPr>
                  <a:t> The beam and target analyzing power parametrization for the inelastic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en-US" sz="1600" dirty="0">
                    <a:solidFill>
                      <a:srgbClr val="C00000"/>
                    </a:solidFill>
                  </a:rPr>
                  <a:t> scattering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beam</m:t>
                        </m:r>
                      </m:sub>
                      <m:sup>
                        <m: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sup>
                    </m:sSubSup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target</m:t>
                        </m:r>
                      </m:sub>
                      <m:sup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sup>
                    </m:sSubSup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𝑋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recoil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rgbClr val="C00000"/>
                    </a:solidFill>
                  </a:rPr>
                  <a:t>.</a:t>
                </a:r>
              </a:p>
              <a:p>
                <a:pPr marL="742950" lvl="1" indent="-285750">
                  <a:spcBef>
                    <a:spcPts val="4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ü"/>
                </a:pPr>
                <a:r>
                  <a:rPr lang="en-US" sz="1600" dirty="0">
                    <a:solidFill>
                      <a:srgbClr val="C00000"/>
                    </a:solidFill>
                  </a:rPr>
                  <a:t>Parametrization (ready to use in the HJET data) for the forward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sup>
                    </m:sSup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1600" dirty="0">
                    <a:solidFill>
                      <a:srgbClr val="0000FF"/>
                    </a:solidFill>
                  </a:rPr>
                  <a:t> </a:t>
                </a:r>
                <a:r>
                  <a:rPr lang="en-US" sz="1600" dirty="0">
                    <a:solidFill>
                      <a:srgbClr val="C00000"/>
                    </a:solidFill>
                  </a:rPr>
                  <a:t>analyzing power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d>
                      <m:d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</m:oMath>
                </a14:m>
                <a:r>
                  <a:rPr lang="en-US" sz="1600" dirty="0">
                    <a:solidFill>
                      <a:srgbClr val="C00000"/>
                    </a:solidFill>
                  </a:rPr>
                  <a:t> for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&lt;0.02 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sz="1600" dirty="0">
                    <a:solidFill>
                      <a:srgbClr val="C00000"/>
                    </a:solidFill>
                  </a:rPr>
                  <a:t>, 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2&lt;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&lt;200</m:t>
                    </m:r>
                  </m:oMath>
                </a14:m>
                <a:r>
                  <a:rPr lang="en-US" sz="1600" dirty="0">
                    <a:solidFill>
                      <a:srgbClr val="C00000"/>
                    </a:solidFill>
                  </a:rPr>
                  <a:t>, and the proton beam energy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4&lt;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&lt;100</m:t>
                    </m:r>
                    <m:r>
                      <a:rPr lang="en-US" sz="16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GeV</m:t>
                    </m:r>
                    <m:r>
                      <a:rPr lang="en-US" sz="1600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1600" dirty="0">
                  <a:solidFill>
                    <a:srgbClr val="C00000"/>
                  </a:solidFill>
                </a:endParaRPr>
              </a:p>
              <a:p>
                <a:pPr marL="742950" lvl="1" indent="-285750">
                  <a:spcBef>
                    <a:spcPts val="4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ü"/>
                </a:pPr>
                <a:r>
                  <a:rPr lang="en-US" sz="1600" dirty="0">
                    <a:solidFill>
                      <a:srgbClr val="C00000"/>
                    </a:solidFill>
                  </a:rPr>
                  <a:t>More accurate calculation of the breakup effects in the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He</m:t>
                        </m:r>
                      </m:e>
                    </m:sPre>
                  </m:oMath>
                </a14:m>
                <a:r>
                  <a:rPr lang="en-US" sz="1600" dirty="0">
                    <a:solidFill>
                      <a:srgbClr val="C00000"/>
                    </a:solidFill>
                  </a:rPr>
                  <a:t> beam scattering of the HJET protons is needed.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044CD64-89CA-450E-8714-93D9E63CC9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838200"/>
                <a:ext cx="7848600" cy="4799968"/>
              </a:xfrm>
              <a:prstGeom prst="rect">
                <a:avLst/>
              </a:prstGeom>
              <a:blipFill>
                <a:blip r:embed="rId3"/>
                <a:stretch>
                  <a:fillRect l="-311" r="-78" b="-11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57193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AC0330-6206-B67D-253F-FEF5B97D7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ISMD  2023.08.21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44D64A-6480-7E3A-6226-C6DA71399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5562600" cy="365125"/>
          </a:xfrm>
        </p:spPr>
        <p:txBody>
          <a:bodyPr/>
          <a:lstStyle/>
          <a:p>
            <a:r>
              <a:rPr lang="en-US" dirty="0"/>
              <a:t>The p and 3He beam analyzing power measurement using HJET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18B6E8-94A2-27DB-FE74-1B7429D29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DF404F-232F-3968-E00C-CD39F953B4A0}"/>
              </a:ext>
            </a:extLst>
          </p:cNvPr>
          <p:cNvSpPr txBox="1"/>
          <p:nvPr/>
        </p:nvSpPr>
        <p:spPr>
          <a:xfrm>
            <a:off x="1676400" y="2415570"/>
            <a:ext cx="617220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32808316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36A08-3777-4E32-A5F7-E4878D6DF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Hadronic polarimetry at the EIC</a:t>
            </a:r>
          </a:p>
        </p:txBody>
      </p:sp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B0160C45-DC91-46C5-8EB5-3169804CEE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9" y="685800"/>
            <a:ext cx="3697941" cy="4191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4656E7E-E0B9-4636-9AA4-31020ED5625D}"/>
                  </a:ext>
                </a:extLst>
              </p:cNvPr>
              <p:cNvSpPr txBox="1"/>
              <p:nvPr/>
            </p:nvSpPr>
            <p:spPr>
              <a:xfrm>
                <a:off x="3731816" y="1201324"/>
                <a:ext cx="5396597" cy="267554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dirty="0"/>
                  <a:t>High energy, </a:t>
                </a:r>
                <a:r>
                  <a:rPr lang="en-US" dirty="0">
                    <a:solidFill>
                      <a:srgbClr val="0000FF"/>
                    </a:solidFill>
                  </a:rPr>
                  <a:t>40-275 GeV</a:t>
                </a:r>
                <a:r>
                  <a:rPr lang="en-US" dirty="0"/>
                  <a:t> polarized proton and helion (</a:t>
                </a:r>
                <a:r>
                  <a:rPr lang="en-US" baseline="30000" dirty="0">
                    <a:solidFill>
                      <a:srgbClr val="0000FF"/>
                    </a:solidFill>
                  </a:rPr>
                  <a:t>3</a:t>
                </a:r>
                <a:r>
                  <a:rPr lang="en-US" dirty="0">
                    <a:solidFill>
                      <a:srgbClr val="0000FF"/>
                    </a:solidFill>
                  </a:rPr>
                  <a:t>He</a:t>
                </a:r>
                <a:r>
                  <a:rPr lang="en-US" baseline="30000" dirty="0">
                    <a:solidFill>
                      <a:srgbClr val="0000FF"/>
                    </a:solidFill>
                  </a:rPr>
                  <a:t>↑</a:t>
                </a:r>
                <a:r>
                  <a:rPr lang="en-US" dirty="0">
                    <a:solidFill>
                      <a:srgbClr val="0000FF"/>
                    </a:solidFill>
                  </a:rPr>
                  <a:t>) </a:t>
                </a:r>
                <a:r>
                  <a:rPr lang="en-US" dirty="0"/>
                  <a:t>beams are planned at the future Electron Ion Collider.</a:t>
                </a:r>
              </a:p>
              <a:p>
                <a:r>
                  <a:rPr lang="en-US" dirty="0"/>
                  <a:t>The requirement for the EIC beam polarimetry:</a:t>
                </a:r>
              </a:p>
              <a:p>
                <a:pPr algn="ctr"/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𝑷</m:t>
                            </m:r>
                          </m:sub>
                          <m:sup>
                            <m:r>
                              <a:rPr lang="en-US" sz="2000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𝐬𝐲𝐬𝐭</m:t>
                            </m:r>
                          </m:sup>
                        </m:sSubSup>
                      </m:num>
                      <m:den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den>
                    </m:f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endParaRPr lang="en-US" sz="2000" b="1" dirty="0"/>
              </a:p>
              <a:p>
                <a:r>
                  <a:rPr lang="en-US" dirty="0"/>
                  <a:t>Compared to RHIC, there are new challenges for the hadronic beam polarimetry at EIC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Much shorter, </a:t>
                </a:r>
                <a:r>
                  <a:rPr lang="en-US" dirty="0">
                    <a:solidFill>
                      <a:srgbClr val="0000FF"/>
                    </a:solidFill>
                  </a:rPr>
                  <a:t>10 ns </a:t>
                </a:r>
                <a:r>
                  <a:rPr lang="en-US" dirty="0"/>
                  <a:t>bunch spacing (</a:t>
                </a:r>
                <a:r>
                  <a:rPr lang="en-US" dirty="0">
                    <a:solidFill>
                      <a:srgbClr val="0000FF"/>
                    </a:solidFill>
                  </a:rPr>
                  <a:t>107 ns</a:t>
                </a:r>
                <a:r>
                  <a:rPr lang="en-US" dirty="0"/>
                  <a:t> at RHIC)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aseline="30000" dirty="0">
                    <a:solidFill>
                      <a:srgbClr val="0000FF"/>
                    </a:solidFill>
                  </a:rPr>
                  <a:t>3</a:t>
                </a:r>
                <a:r>
                  <a:rPr lang="en-US" dirty="0">
                    <a:solidFill>
                      <a:srgbClr val="0000FF"/>
                    </a:solidFill>
                  </a:rPr>
                  <a:t>He</a:t>
                </a:r>
                <a:r>
                  <a:rPr lang="en-US" baseline="30000" dirty="0">
                    <a:solidFill>
                      <a:srgbClr val="0000FF"/>
                    </a:solidFill>
                  </a:rPr>
                  <a:t>↑</a:t>
                </a:r>
                <a:r>
                  <a:rPr lang="en-US" dirty="0"/>
                  <a:t> beam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4656E7E-E0B9-4636-9AA4-31020ED562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1816" y="1201324"/>
                <a:ext cx="5396597" cy="2675541"/>
              </a:xfrm>
              <a:prstGeom prst="rect">
                <a:avLst/>
              </a:prstGeom>
              <a:blipFill>
                <a:blip r:embed="rId3"/>
                <a:stretch>
                  <a:fillRect l="-904" t="-683" b="-31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79274401-4FB2-444E-B2CA-D872816D3781}"/>
              </a:ext>
            </a:extLst>
          </p:cNvPr>
          <p:cNvSpPr txBox="1"/>
          <p:nvPr/>
        </p:nvSpPr>
        <p:spPr>
          <a:xfrm>
            <a:off x="290624" y="5016588"/>
            <a:ext cx="8458200" cy="120032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 complete analysis of the beam polarization includes measurement of the polarization profile, polarization decay time,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The main goal of this presentation is to discuss the RHIC Hydrogen Jet Target (</a:t>
            </a:r>
            <a:r>
              <a:rPr lang="en-US" b="1" dirty="0">
                <a:solidFill>
                  <a:srgbClr val="0000FF"/>
                </a:solidFill>
              </a:rPr>
              <a:t>HJET</a:t>
            </a:r>
            <a:r>
              <a:rPr lang="en-US" b="1" dirty="0">
                <a:solidFill>
                  <a:srgbClr val="FF0000"/>
                </a:solidFill>
              </a:rPr>
              <a:t>) feasibility to measure the </a:t>
            </a:r>
            <a:r>
              <a:rPr lang="en-US" b="1" baseline="30000" dirty="0">
                <a:solidFill>
                  <a:srgbClr val="0000FF"/>
                </a:solidFill>
              </a:rPr>
              <a:t>3</a:t>
            </a:r>
            <a:r>
              <a:rPr lang="en-US" b="1" dirty="0">
                <a:solidFill>
                  <a:srgbClr val="0000FF"/>
                </a:solidFill>
              </a:rPr>
              <a:t>He</a:t>
            </a:r>
            <a:r>
              <a:rPr lang="en-US" b="1" baseline="30000" dirty="0">
                <a:solidFill>
                  <a:srgbClr val="0000FF"/>
                </a:solidFill>
              </a:rPr>
              <a:t>↑</a:t>
            </a:r>
            <a:r>
              <a:rPr lang="en-US" b="1" dirty="0">
                <a:solidFill>
                  <a:srgbClr val="FF0000"/>
                </a:solidFill>
              </a:rPr>
              <a:t> beam averaged absolute polarization at EIC.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7BB7CAF-416F-DA95-010B-1F93C8D32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HEP23  2023.01.12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B0A8DAF-807A-4D1C-4F9A-1D0C9919F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On the possibility of measuring the polarization of the </a:t>
            </a:r>
            <a:r>
              <a:rPr lang="en-US" baseline="30000" dirty="0"/>
              <a:t>3</a:t>
            </a:r>
            <a:r>
              <a:rPr lang="en-US" dirty="0"/>
              <a:t>He beam at EIC by the HJET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65DE22A-B4CA-4DBF-E630-D39AEC22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6861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152400" y="0"/>
                <a:ext cx="8839200" cy="563562"/>
              </a:xfrm>
            </p:spPr>
            <p:txBody>
              <a:bodyPr>
                <a:noAutofit/>
              </a:bodyPr>
              <a:lstStyle/>
              <a:p>
                <a:pPr algn="l"/>
                <a:r>
                  <a:rPr lang="en-US" sz="2800" b="1" i="1" dirty="0"/>
                  <a:t>Hadronic Single Spin-Flip Amplitude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  <m:d>
                      <m:d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sz="28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b="1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</m:rad>
                      </m:e>
                    </m:d>
                  </m:oMath>
                </a14:m>
                <a:r>
                  <a:rPr lang="en-US" sz="2800" b="1" i="1" dirty="0"/>
                  <a:t>  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52400" y="0"/>
                <a:ext cx="8839200" cy="563562"/>
              </a:xfrm>
              <a:blipFill>
                <a:blip r:embed="rId3"/>
                <a:stretch>
                  <a:fillRect l="-1379" t="-5435" b="-282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SPIN 2018.09.12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HJET results for 𝑝𝑝 𝐴_𝑁 (𝑡) and 𝐴_𝑁𝑁 (𝑡)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972D20E-DC44-41D2-BB98-6113D7C6AF62}"/>
              </a:ext>
            </a:extLst>
          </p:cNvPr>
          <p:cNvGrpSpPr/>
          <p:nvPr/>
        </p:nvGrpSpPr>
        <p:grpSpPr>
          <a:xfrm>
            <a:off x="6744078" y="778987"/>
            <a:ext cx="2279209" cy="5300026"/>
            <a:chOff x="6712391" y="885192"/>
            <a:chExt cx="2279209" cy="5300026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92B88155-248D-4E24-970D-7634FDDFF4F4}"/>
                </a:ext>
              </a:extLst>
            </p:cNvPr>
            <p:cNvGrpSpPr/>
            <p:nvPr/>
          </p:nvGrpSpPr>
          <p:grpSpPr>
            <a:xfrm>
              <a:off x="6731209" y="1494595"/>
              <a:ext cx="2260391" cy="2304521"/>
              <a:chOff x="6732719" y="1164040"/>
              <a:chExt cx="2260391" cy="230452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05189DEC-CD24-48B7-B2A1-7669F7CA2234}"/>
                      </a:ext>
                    </a:extLst>
                  </p:cNvPr>
                  <p:cNvSpPr txBox="1"/>
                  <p:nvPr/>
                </p:nvSpPr>
                <p:spPr>
                  <a:xfrm>
                    <a:off x="6738043" y="1627993"/>
                    <a:ext cx="2255067" cy="1840568"/>
                  </a:xfrm>
                  <a:prstGeom prst="rect">
                    <a:avLst/>
                  </a:prstGeom>
                  <a:solidFill>
                    <a:schemeClr val="accent3">
                      <a:lumMod val="20000"/>
                      <a:lumOff val="80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ts val="600"/>
                      </a:spcBef>
                      <a:spcAft>
                        <a:spcPts val="6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sub>
                            <m:sup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=−</m:t>
                          </m:r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𝟎𝟑𝟕</m:t>
                          </m:r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±</m:t>
                          </m:r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𝟎</m:t>
                          </m:r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.</m:t>
                          </m:r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𝟎𝟏𝟎</m:t>
                          </m:r>
                        </m:oMath>
                      </m:oMathPara>
                    </a14:m>
                    <a:endParaRPr lang="en-US" sz="1600" b="1" dirty="0">
                      <a:solidFill>
                        <a:srgbClr val="FF0000"/>
                      </a:solidFill>
                    </a:endParaRPr>
                  </a:p>
                  <a:p>
                    <a:pPr>
                      <a:spcBef>
                        <a:spcPts val="600"/>
                      </a:spcBef>
                      <a:spcAft>
                        <a:spcPts val="6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sz="1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sz="1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sub>
                            <m:sup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bSup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=</m:t>
                          </m:r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𝟓𝟖𝟖</m:t>
                          </m:r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±</m:t>
                          </m:r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𝟎</m:t>
                          </m:r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.</m:t>
                          </m:r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𝟎𝟐𝟖</m:t>
                          </m:r>
                        </m:oMath>
                      </m:oMathPara>
                    </a14:m>
                    <a:endParaRPr lang="en-US" sz="1600" b="1" dirty="0">
                      <a:solidFill>
                        <a:srgbClr val="FF0000"/>
                      </a:solidFill>
                    </a:endParaRPr>
                  </a:p>
                  <a:p>
                    <a:pPr>
                      <a:spcBef>
                        <a:spcPts val="600"/>
                      </a:spcBef>
                      <a:spcAft>
                        <a:spcPts val="6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sz="1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sub>
                            <m:sup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sup>
                          </m:sSubSup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=</m:t>
                          </m:r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𝟎𝟒𝟔</m:t>
                          </m:r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±</m:t>
                          </m:r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𝟎</m:t>
                          </m:r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.</m:t>
                          </m:r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𝟎𝟎𝟒</m:t>
                          </m:r>
                        </m:oMath>
                      </m:oMathPara>
                    </a14:m>
                    <a:endParaRPr lang="en-US" sz="1600" b="1" dirty="0">
                      <a:solidFill>
                        <a:srgbClr val="FF0000"/>
                      </a:solidFill>
                    </a:endParaRPr>
                  </a:p>
                  <a:p>
                    <a:pPr>
                      <a:spcBef>
                        <a:spcPts val="600"/>
                      </a:spcBef>
                      <a:spcAft>
                        <a:spcPts val="600"/>
                      </a:spcAft>
                    </a:pPr>
                    <a14:m>
                      <m:oMath xmlns:m="http://schemas.openxmlformats.org/officeDocument/2006/math"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𝑶</m:t>
                            </m:r>
                          </m:sup>
                        </m:sSubSup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oMath>
                    </a14:m>
                    <a:r>
                      <a:rPr lang="en-US" sz="1600" b="1" dirty="0">
                        <a:solidFill>
                          <a:srgbClr val="FF0000"/>
                        </a:solidFill>
                      </a:rPr>
                      <a:t>       </a:t>
                    </a:r>
                    <a:r>
                      <a:rPr lang="en-US" sz="1600" b="1" dirty="0"/>
                      <a:t>(fixed)</a:t>
                    </a:r>
                  </a:p>
                  <a:p>
                    <a:pPr>
                      <a:spcBef>
                        <a:spcPts val="600"/>
                      </a:spcBef>
                      <a:spcAft>
                        <a:spcPts val="6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𝝌</m:t>
                              </m:r>
                            </m:e>
                            <m:sup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type m:val="lin"/>
                              <m:ctrlP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num>
                            <m:den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oMath>
                      </m:oMathPara>
                    </a14:m>
                    <a:endParaRPr lang="en-US" sz="1600" b="1" dirty="0"/>
                  </a:p>
                </p:txBody>
              </p:sp>
            </mc:Choice>
            <mc:Fallback xmlns="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05189DEC-CD24-48B7-B2A1-7669F7CA223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38043" y="1627993"/>
                    <a:ext cx="2255067" cy="1840568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b="-2549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" name="TextBox 2">
                    <a:extLst>
                      <a:ext uri="{FF2B5EF4-FFF2-40B4-BE49-F238E27FC236}">
                        <a16:creationId xmlns:a16="http://schemas.microsoft.com/office/drawing/2014/main" id="{554C7A0D-FF2B-47FA-9EA8-F0D9BAE1AAF0}"/>
                      </a:ext>
                    </a:extLst>
                  </p:cNvPr>
                  <p:cNvSpPr txBox="1"/>
                  <p:nvPr/>
                </p:nvSpPr>
                <p:spPr>
                  <a:xfrm>
                    <a:off x="6732719" y="1164040"/>
                    <a:ext cx="2255066" cy="466281"/>
                  </a:xfrm>
                  <a:prstGeom prst="rect">
                    <a:avLst/>
                  </a:prstGeom>
                  <a:solidFill>
                    <a:srgbClr val="FFFF00"/>
                  </a:solidFill>
                </p:spPr>
                <p:txBody>
                  <a:bodyPr wrap="square" rtlCol="0" anchor="ctr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p>
                              <m: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p>
                          </m:sSup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oMath>
                      </m:oMathPara>
                    </a14:m>
                    <a:endParaRPr lang="en-US" sz="2400" b="1" dirty="0"/>
                  </a:p>
                </p:txBody>
              </p:sp>
            </mc:Choice>
            <mc:Fallback xmlns="">
              <p:sp>
                <p:nvSpPr>
                  <p:cNvPr id="3" name="TextBox 2">
                    <a:extLst>
                      <a:ext uri="{FF2B5EF4-FFF2-40B4-BE49-F238E27FC236}">
                        <a16:creationId xmlns:a16="http://schemas.microsoft.com/office/drawing/2014/main" id="{554C7A0D-FF2B-47FA-9EA8-F0D9BAE1AAF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32719" y="1164040"/>
                    <a:ext cx="2255066" cy="466281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A2AA6D5-31C1-4F57-83FB-74C9EB6B8D81}"/>
                </a:ext>
              </a:extLst>
            </p:cNvPr>
            <p:cNvGrpSpPr/>
            <p:nvPr/>
          </p:nvGrpSpPr>
          <p:grpSpPr>
            <a:xfrm>
              <a:off x="6712391" y="3955313"/>
              <a:ext cx="2258882" cy="2229905"/>
              <a:chOff x="6732718" y="3496119"/>
              <a:chExt cx="2258882" cy="2229905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90C8C39F-140A-455C-89D6-96D60533F1C6}"/>
                      </a:ext>
                    </a:extLst>
                  </p:cNvPr>
                  <p:cNvSpPr txBox="1"/>
                  <p:nvPr/>
                </p:nvSpPr>
                <p:spPr>
                  <a:xfrm>
                    <a:off x="6736534" y="3962400"/>
                    <a:ext cx="2255066" cy="1763624"/>
                  </a:xfrm>
                  <a:prstGeom prst="rect">
                    <a:avLst/>
                  </a:prstGeom>
                  <a:solidFill>
                    <a:schemeClr val="accent3">
                      <a:lumMod val="20000"/>
                      <a:lumOff val="80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ts val="600"/>
                      </a:spcBef>
                      <a:spcAft>
                        <a:spcPts val="6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sub>
                            <m:sup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=   </m:t>
                          </m:r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𝟎𝟓𝟕</m:t>
                          </m:r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±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𝟎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.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𝟎𝟑𝟒</m:t>
                          </m:r>
                        </m:oMath>
                      </m:oMathPara>
                    </a14:m>
                    <a:endParaRPr lang="en-US" sz="1600" b="1" dirty="0">
                      <a:solidFill>
                        <a:srgbClr val="0000FF"/>
                      </a:solidFill>
                    </a:endParaRPr>
                  </a:p>
                  <a:p>
                    <a:pPr>
                      <a:spcBef>
                        <a:spcPts val="600"/>
                      </a:spcBef>
                      <a:spcAft>
                        <a:spcPts val="6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sub>
                            <m:sup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bSup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=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𝟏𝟒𝟏</m:t>
                          </m:r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±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𝟎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.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𝟐𝟑𝟗</m:t>
                          </m:r>
                        </m:oMath>
                      </m:oMathPara>
                    </a14:m>
                    <a:endParaRPr lang="en-US" sz="1600" b="1" dirty="0">
                      <a:solidFill>
                        <a:srgbClr val="0000FF"/>
                      </a:solidFill>
                    </a:endParaRPr>
                  </a:p>
                  <a:p>
                    <a:pPr>
                      <a:spcBef>
                        <a:spcPts val="600"/>
                      </a:spcBef>
                      <a:spcAft>
                        <a:spcPts val="6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sub>
                            <m:sup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sup>
                          </m:sSubSup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=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𝟎𝟑𝟐</m:t>
                          </m:r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±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𝟎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.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𝟎𝟎𝟗</m:t>
                          </m:r>
                        </m:oMath>
                      </m:oMathPara>
                    </a14:m>
                    <a:endParaRPr lang="en-US" sz="1600" b="1" dirty="0">
                      <a:solidFill>
                        <a:srgbClr val="0000FF"/>
                      </a:solidFill>
                    </a:endParaRPr>
                  </a:p>
                  <a:p>
                    <a:pPr>
                      <a:spcBef>
                        <a:spcPts val="600"/>
                      </a:spcBef>
                      <a:spcAft>
                        <a:spcPts val="6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sub>
                            <m:sup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𝑶</m:t>
                              </m:r>
                            </m:sup>
                          </m:sSubSup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=−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𝟏𝟎𝟕</m:t>
                          </m:r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±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𝟎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.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𝟐𝟓𝟐</m:t>
                          </m:r>
                        </m:oMath>
                      </m:oMathPara>
                    </a14:m>
                    <a:endParaRPr lang="en-US" sz="1600" b="1" dirty="0">
                      <a:solidFill>
                        <a:srgbClr val="0000FF"/>
                      </a:solidFill>
                    </a:endParaRPr>
                  </a:p>
                  <a:p>
                    <a:pPr>
                      <a:spcBef>
                        <a:spcPts val="600"/>
                      </a:spcBef>
                      <a:spcAft>
                        <a:spcPts val="6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6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𝝌</m:t>
                              </m:r>
                            </m:e>
                            <m:sup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type m:val="lin"/>
                              <m:ctrlPr>
                                <a:rPr lang="en-US" sz="1600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𝟕</m:t>
                              </m:r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𝟕</m:t>
                              </m:r>
                            </m:num>
                            <m:den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den>
                          </m:f>
                        </m:oMath>
                      </m:oMathPara>
                    </a14:m>
                    <a:endParaRPr lang="en-US" sz="1600" b="1" dirty="0"/>
                  </a:p>
                </p:txBody>
              </p:sp>
            </mc:Choice>
            <mc:Fallback xmlns="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90C8C39F-140A-455C-89D6-96D60533F1C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36534" y="3962400"/>
                    <a:ext cx="2255066" cy="1763624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270" b="-2699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562F4A5B-4AFD-4AF9-9BBC-6B320F7E5770}"/>
                      </a:ext>
                    </a:extLst>
                  </p:cNvPr>
                  <p:cNvSpPr txBox="1"/>
                  <p:nvPr/>
                </p:nvSpPr>
                <p:spPr>
                  <a:xfrm>
                    <a:off x="6732718" y="3496119"/>
                    <a:ext cx="2255066" cy="466281"/>
                  </a:xfrm>
                  <a:prstGeom prst="rect">
                    <a:avLst/>
                  </a:prstGeom>
                  <a:solidFill>
                    <a:srgbClr val="FFFF00"/>
                  </a:solidFill>
                </p:spPr>
                <p:txBody>
                  <a:bodyPr wrap="square" rtlCol="0" anchor="ctr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24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p>
                              <m:r>
                                <a:rPr lang="en-US" sz="24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p>
                          </m:sSup>
                          <m:r>
                            <a:rPr lang="en-US" sz="2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  <m:r>
                            <a:rPr lang="en-US" sz="2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𝑶</m:t>
                          </m:r>
                          <m:r>
                            <a:rPr lang="en-US" sz="2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oMath>
                      </m:oMathPara>
                    </a14:m>
                    <a:endParaRPr lang="en-US" sz="2400" b="1" dirty="0"/>
                  </a:p>
                </p:txBody>
              </p:sp>
            </mc:Choice>
            <mc:Fallback xmlns="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562F4A5B-4AFD-4AF9-9BBC-6B320F7E577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32718" y="3496119"/>
                    <a:ext cx="2255066" cy="466281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669894C-C9BD-4F59-BEA6-B002FFC5DB03}"/>
                </a:ext>
              </a:extLst>
            </p:cNvPr>
            <p:cNvSpPr txBox="1"/>
            <p:nvPr/>
          </p:nvSpPr>
          <p:spPr>
            <a:xfrm>
              <a:off x="6731209" y="885192"/>
              <a:ext cx="2236248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0000FF"/>
                  </a:solidFill>
                </a:rPr>
                <a:t>Combined Fit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C61A390-9CD0-439A-B28F-81114E480FFA}"/>
              </a:ext>
            </a:extLst>
          </p:cNvPr>
          <p:cNvGrpSpPr/>
          <p:nvPr/>
        </p:nvGrpSpPr>
        <p:grpSpPr>
          <a:xfrm>
            <a:off x="141040" y="660345"/>
            <a:ext cx="6431210" cy="5686938"/>
            <a:chOff x="141040" y="660345"/>
            <a:chExt cx="6431210" cy="568693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2D3BB89-0B76-4D20-BA33-B9037F473ED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019" y="1253457"/>
              <a:ext cx="6410231" cy="448919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02B85B5B-340C-41E4-A6E8-5D6CF1FFE6EB}"/>
                    </a:ext>
                  </a:extLst>
                </p:cNvPr>
                <p:cNvSpPr txBox="1"/>
                <p:nvPr/>
              </p:nvSpPr>
              <p:spPr>
                <a:xfrm>
                  <a:off x="141040" y="5762508"/>
                  <a:ext cx="6294466" cy="584775"/>
                </a:xfrm>
                <a:prstGeom prst="rect">
                  <a:avLst/>
                </a:prstGeom>
                <a:solidFill>
                  <a:schemeClr val="bg2"/>
                </a:solidFill>
              </p:spPr>
              <p:txBody>
                <a:bodyPr wrap="square" rtlCol="0" anchor="ctr">
                  <a:spAutoFit/>
                </a:bodyPr>
                <a:lstStyle/>
                <a:p>
                  <a:r>
                    <a:rPr lang="en-US" sz="1600" b="1" dirty="0"/>
                    <a:t>STAR 2013:  </a:t>
                  </a:r>
                  <a:r>
                    <a:rPr lang="en-US" sz="1600" dirty="0"/>
                    <a:t>(</a:t>
                  </a:r>
                  <a14:m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ra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𝟐𝟎𝟎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1" i="0" smtClean="0">
                          <a:latin typeface="Cambria Math" panose="02040503050406030204" pitchFamily="18" charset="0"/>
                        </a:rPr>
                        <m:t>𝐆𝐞𝐕</m:t>
                      </m:r>
                    </m:oMath>
                  </a14:m>
                  <a:r>
                    <a:rPr lang="en-US" sz="1400" dirty="0"/>
                    <a:t>),  L. Adamczyk et al, Phys. Lett. B </a:t>
                  </a:r>
                  <a:r>
                    <a:rPr lang="en-US" sz="1400" b="1" dirty="0"/>
                    <a:t>719</a:t>
                  </a:r>
                  <a:r>
                    <a:rPr lang="en-US" sz="1400" dirty="0"/>
                    <a:t> (2013) 62.</a:t>
                  </a:r>
                </a:p>
                <a:p>
                  <a:r>
                    <a:rPr lang="en-US" sz="1600" b="1" dirty="0"/>
                    <a:t>HJET 2009</a:t>
                  </a:r>
                  <a:r>
                    <a:rPr lang="en-US" sz="1400" b="1" dirty="0"/>
                    <a:t>:   </a:t>
                  </a:r>
                  <a:r>
                    <a:rPr lang="en-US" sz="1600" dirty="0"/>
                    <a:t>(</a:t>
                  </a:r>
                  <a14:m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rad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en-US" sz="1400" b="1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1">
                          <a:latin typeface="Cambria Math" panose="02040503050406030204" pitchFamily="18" charset="0"/>
                        </a:rPr>
                        <m:t>𝐆𝐞𝐕</m:t>
                      </m:r>
                    </m:oMath>
                  </a14:m>
                  <a:r>
                    <a:rPr lang="en-US" sz="1400" dirty="0"/>
                    <a:t>),  I.G. Alekseev et. al., Phys. Rev. D </a:t>
                  </a:r>
                  <a:r>
                    <a:rPr lang="en-US" sz="1400" b="1" dirty="0"/>
                    <a:t>79</a:t>
                  </a:r>
                  <a:r>
                    <a:rPr lang="en-US" sz="1400" dirty="0"/>
                    <a:t>, 094014 (2009)</a:t>
                  </a: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02B85B5B-340C-41E4-A6E8-5D6CF1FFE6E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1040" y="5762508"/>
                  <a:ext cx="6294466" cy="584775"/>
                </a:xfrm>
                <a:prstGeom prst="rect">
                  <a:avLst/>
                </a:prstGeom>
                <a:blipFill>
                  <a:blip r:embed="rId9"/>
                  <a:stretch>
                    <a:fillRect l="-484" t="-2083" b="-1354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DC50593-105D-40DA-8FBA-1FA72E241E68}"/>
                </a:ext>
              </a:extLst>
            </p:cNvPr>
            <p:cNvGrpSpPr/>
            <p:nvPr/>
          </p:nvGrpSpPr>
          <p:grpSpPr>
            <a:xfrm>
              <a:off x="714755" y="660345"/>
              <a:ext cx="4619245" cy="1016137"/>
              <a:chOff x="172975" y="1021481"/>
              <a:chExt cx="4619245" cy="1016137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6191C5C-48D6-4485-9F8C-81A7F98524F9}"/>
                  </a:ext>
                </a:extLst>
              </p:cNvPr>
              <p:cNvSpPr txBox="1"/>
              <p:nvPr/>
            </p:nvSpPr>
            <p:spPr>
              <a:xfrm>
                <a:off x="1668020" y="1083511"/>
                <a:ext cx="3124200" cy="954107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defTabSz="457200"/>
                <a:r>
                  <a:rPr lang="en-US" sz="1400" b="1" dirty="0">
                    <a:solidFill>
                      <a:srgbClr val="7030A0"/>
                    </a:solidFill>
                  </a:rPr>
                  <a:t>This work (</a:t>
                </a:r>
                <a:r>
                  <a:rPr lang="en-US" sz="1400" b="1" dirty="0">
                    <a:solidFill>
                      <a:srgbClr val="008000"/>
                    </a:solidFill>
                  </a:rPr>
                  <a:t>13.76</a:t>
                </a:r>
                <a:r>
                  <a:rPr lang="en-US" sz="1400" b="1" dirty="0">
                    <a:solidFill>
                      <a:srgbClr val="7030A0"/>
                    </a:solidFill>
                  </a:rPr>
                  <a:t> and </a:t>
                </a:r>
                <a:r>
                  <a:rPr lang="en-US" sz="1400" b="1" dirty="0">
                    <a:solidFill>
                      <a:srgbClr val="008000"/>
                    </a:solidFill>
                  </a:rPr>
                  <a:t>21.92</a:t>
                </a:r>
                <a:r>
                  <a:rPr lang="en-US" sz="1400" b="1" dirty="0">
                    <a:solidFill>
                      <a:srgbClr val="7030A0"/>
                    </a:solidFill>
                  </a:rPr>
                  <a:t> GeV)</a:t>
                </a:r>
              </a:p>
              <a:p>
                <a:pPr defTabSz="457200"/>
                <a:r>
                  <a:rPr lang="en-US" sz="1400" b="1" dirty="0">
                    <a:solidFill>
                      <a:srgbClr val="FF0000"/>
                    </a:solidFill>
                  </a:rPr>
                  <a:t>R</a:t>
                </a:r>
                <a:r>
                  <a:rPr lang="en-US" sz="1400" b="1" baseline="30000" dirty="0">
                    <a:solidFill>
                      <a:srgbClr val="FF0000"/>
                    </a:solidFill>
                  </a:rPr>
                  <a:t>±</a:t>
                </a:r>
                <a:r>
                  <a:rPr lang="en-US" sz="1400" b="1" dirty="0">
                    <a:solidFill>
                      <a:srgbClr val="FF0000"/>
                    </a:solidFill>
                  </a:rPr>
                  <a:t>P extrapolation to </a:t>
                </a:r>
                <a:r>
                  <a:rPr lang="en-US" sz="1400" b="1" dirty="0">
                    <a:solidFill>
                      <a:srgbClr val="008000"/>
                    </a:solidFill>
                  </a:rPr>
                  <a:t>6.8</a:t>
                </a:r>
                <a:r>
                  <a:rPr lang="en-US" sz="1400" b="1" dirty="0">
                    <a:solidFill>
                      <a:srgbClr val="FF0000"/>
                    </a:solidFill>
                  </a:rPr>
                  <a:t> and </a:t>
                </a:r>
                <a:r>
                  <a:rPr lang="en-US" sz="1400" b="1" dirty="0">
                    <a:solidFill>
                      <a:srgbClr val="008000"/>
                    </a:solidFill>
                  </a:rPr>
                  <a:t>200</a:t>
                </a:r>
                <a:r>
                  <a:rPr lang="en-US" sz="1400" b="1" dirty="0">
                    <a:solidFill>
                      <a:srgbClr val="FF0000"/>
                    </a:solidFill>
                  </a:rPr>
                  <a:t> GeV</a:t>
                </a:r>
                <a:endParaRPr lang="en-US" sz="1400" b="1" dirty="0"/>
              </a:p>
              <a:p>
                <a:pPr defTabSz="457200"/>
                <a:r>
                  <a:rPr lang="en-US" sz="1400" b="1" dirty="0">
                    <a:solidFill>
                      <a:srgbClr val="0000FF"/>
                    </a:solidFill>
                  </a:rPr>
                  <a:t>R</a:t>
                </a:r>
                <a:r>
                  <a:rPr lang="en-US" sz="1400" b="1" baseline="30000" dirty="0">
                    <a:solidFill>
                      <a:srgbClr val="0000FF"/>
                    </a:solidFill>
                  </a:rPr>
                  <a:t>±</a:t>
                </a:r>
                <a:r>
                  <a:rPr lang="en-US" sz="1400" b="1" dirty="0">
                    <a:solidFill>
                      <a:srgbClr val="0000FF"/>
                    </a:solidFill>
                  </a:rPr>
                  <a:t>PO extrapolation to </a:t>
                </a:r>
                <a:r>
                  <a:rPr lang="en-US" sz="1400" b="1" dirty="0">
                    <a:solidFill>
                      <a:srgbClr val="008000"/>
                    </a:solidFill>
                  </a:rPr>
                  <a:t>6.8</a:t>
                </a:r>
                <a:r>
                  <a:rPr lang="en-US" sz="1400" b="1" dirty="0">
                    <a:solidFill>
                      <a:srgbClr val="0000FF"/>
                    </a:solidFill>
                  </a:rPr>
                  <a:t> and </a:t>
                </a:r>
                <a:r>
                  <a:rPr lang="en-US" sz="1400" b="1" dirty="0">
                    <a:solidFill>
                      <a:srgbClr val="008000"/>
                    </a:solidFill>
                  </a:rPr>
                  <a:t>200</a:t>
                </a:r>
                <a:r>
                  <a:rPr lang="en-US" sz="1400" b="1" dirty="0">
                    <a:solidFill>
                      <a:srgbClr val="0000FF"/>
                    </a:solidFill>
                  </a:rPr>
                  <a:t> GeV</a:t>
                </a:r>
              </a:p>
              <a:p>
                <a:pPr defTabSz="457200"/>
                <a:r>
                  <a:rPr lang="en-US" sz="1400" b="1" dirty="0"/>
                  <a:t>Other measurements (</a:t>
                </a:r>
                <a:r>
                  <a:rPr lang="en-US" sz="1400" b="1" dirty="0">
                    <a:solidFill>
                      <a:srgbClr val="008000"/>
                    </a:solidFill>
                  </a:rPr>
                  <a:t>6.8</a:t>
                </a:r>
                <a:r>
                  <a:rPr lang="en-US" sz="1400" b="1" dirty="0"/>
                  <a:t> and </a:t>
                </a:r>
                <a:r>
                  <a:rPr lang="en-US" sz="1400" b="1" dirty="0">
                    <a:solidFill>
                      <a:srgbClr val="008000"/>
                    </a:solidFill>
                  </a:rPr>
                  <a:t>200</a:t>
                </a:r>
                <a:r>
                  <a:rPr lang="en-US" sz="1400" b="1" dirty="0"/>
                  <a:t> GeV)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5778D00-720F-4E51-9E34-C8D62EA96F53}"/>
                  </a:ext>
                </a:extLst>
              </p:cNvPr>
              <p:cNvSpPr txBox="1"/>
              <p:nvPr/>
            </p:nvSpPr>
            <p:spPr>
              <a:xfrm>
                <a:off x="172975" y="1021481"/>
                <a:ext cx="1491615" cy="36933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b="1" dirty="0"/>
                  <a:t>Color Legend:</a:t>
                </a: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C82FE6E-0B97-4C83-9186-7FA6B43522A9}"/>
                </a:ext>
              </a:extLst>
            </p:cNvPr>
            <p:cNvSpPr/>
            <p:nvPr/>
          </p:nvSpPr>
          <p:spPr>
            <a:xfrm>
              <a:off x="5105400" y="3664442"/>
              <a:ext cx="11773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/>
                <a:t>STAR 2013</a:t>
              </a: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3A2B8FC-2F4B-4AE4-9264-3F6BE53A6CE6}"/>
                </a:ext>
              </a:extLst>
            </p:cNvPr>
            <p:cNvSpPr/>
            <p:nvPr/>
          </p:nvSpPr>
          <p:spPr>
            <a:xfrm>
              <a:off x="4511029" y="4559641"/>
              <a:ext cx="11544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/>
                <a:t>HJET 2009</a:t>
              </a: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B0993EF8-C06D-4453-A4D6-856DC6D16DBA}"/>
                    </a:ext>
                  </a:extLst>
                </p:cNvPr>
                <p:cNvSpPr txBox="1"/>
                <p:nvPr/>
              </p:nvSpPr>
              <p:spPr>
                <a:xfrm>
                  <a:off x="2362200" y="3895274"/>
                  <a:ext cx="89447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ctr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en-US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en-US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1" i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𝐆𝐞𝐕</m:t>
                        </m:r>
                      </m:oMath>
                    </m:oMathPara>
                  </a14:m>
                  <a:endParaRPr lang="en-US" b="1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B0993EF8-C06D-4453-A4D6-856DC6D16D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62200" y="3895274"/>
                  <a:ext cx="894476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6164" r="-6849"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5B052656-4ED6-4FCE-B5B9-6E91CF43E2CC}"/>
                    </a:ext>
                  </a:extLst>
                </p:cNvPr>
                <p:cNvSpPr txBox="1"/>
                <p:nvPr/>
              </p:nvSpPr>
              <p:spPr>
                <a:xfrm>
                  <a:off x="3994059" y="2979562"/>
                  <a:ext cx="644236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r>
                    <a:rPr lang="en-US" b="1" dirty="0">
                      <a:solidFill>
                        <a:srgbClr val="008000"/>
                      </a:solidFill>
                    </a:rPr>
                    <a:t>13</a:t>
                  </a:r>
                  <a14:m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𝟕𝟔</m:t>
                      </m:r>
                    </m:oMath>
                  </a14:m>
                  <a:endParaRPr lang="en-US" b="1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5B052656-4ED6-4FCE-B5B9-6E91CF43E2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94059" y="2979562"/>
                  <a:ext cx="644236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21698" t="-28889" r="-5660" b="-5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53BF8B29-0D67-49C0-A35B-1CF2417647CC}"/>
                    </a:ext>
                  </a:extLst>
                </p:cNvPr>
                <p:cNvSpPr txBox="1"/>
                <p:nvPr/>
              </p:nvSpPr>
              <p:spPr>
                <a:xfrm>
                  <a:off x="4316177" y="2310824"/>
                  <a:ext cx="644236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r>
                    <a:rPr lang="en-US" b="1" dirty="0">
                      <a:solidFill>
                        <a:srgbClr val="008000"/>
                      </a:solidFill>
                    </a:rPr>
                    <a:t>21</a:t>
                  </a:r>
                  <a14:m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𝟗𝟐</m:t>
                      </m:r>
                    </m:oMath>
                  </a14:m>
                  <a:endParaRPr lang="en-US" b="1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53BF8B29-0D67-49C0-A35B-1CF2417647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16177" y="2310824"/>
                  <a:ext cx="644236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21698" t="-28261" r="-5660" b="-5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E024492-25DB-454D-9C7F-8DC53EAAEA50}"/>
                </a:ext>
              </a:extLst>
            </p:cNvPr>
            <p:cNvSpPr txBox="1"/>
            <p:nvPr/>
          </p:nvSpPr>
          <p:spPr>
            <a:xfrm>
              <a:off x="5334000" y="1852343"/>
              <a:ext cx="44680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en-US" b="1" dirty="0">
                  <a:solidFill>
                    <a:srgbClr val="008000"/>
                  </a:solidFill>
                </a:rPr>
                <a:t>200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CC336AF9-1013-9004-9CEE-66C2C197EA37}"/>
              </a:ext>
            </a:extLst>
          </p:cNvPr>
          <p:cNvSpPr txBox="1"/>
          <p:nvPr/>
        </p:nvSpPr>
        <p:spPr>
          <a:xfrm>
            <a:off x="4796678" y="543788"/>
            <a:ext cx="228600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Very-very preliminary (shown at SPIN 18)</a:t>
            </a:r>
          </a:p>
        </p:txBody>
      </p:sp>
    </p:spTree>
    <p:extLst>
      <p:ext uri="{BB962C8B-B14F-4D97-AF65-F5344CB8AC3E}">
        <p14:creationId xmlns:p14="http://schemas.microsoft.com/office/powerpoint/2010/main" val="9983959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2C1F9C6-01A7-4118-87F6-26A4ECDB52C8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C82A330-907C-4007-8312-E80D33DEEC14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1F78F34-CB77-449F-B308-3CD830DED411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40E8A567-21C7-4C9D-3E43-4DAB5759C04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9144000" cy="563562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1" i="1" smtClean="0">
                            <a:latin typeface="Cambria Math"/>
                          </a:rPr>
                          <m:t>𝒑</m:t>
                        </m:r>
                      </m:e>
                      <m:sub>
                        <m:r>
                          <a:rPr lang="en-US" sz="2800" b="1" i="0" smtClean="0">
                            <a:latin typeface="Cambria Math"/>
                          </a:rPr>
                          <m:t>𝐛𝐞𝐚𝐦</m:t>
                        </m:r>
                      </m:sub>
                      <m:sup>
                        <m:r>
                          <a:rPr lang="en-US" sz="2800" b="1" i="1" smtClean="0">
                            <a:latin typeface="Cambria Math"/>
                            <a:ea typeface="Cambria Math"/>
                          </a:rPr>
                          <m:t>↑</m:t>
                        </m:r>
                      </m:sup>
                    </m:sSubSup>
                    <m:r>
                      <a:rPr lang="en-US" sz="2800" b="1" i="1" smtClean="0"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1" i="1" smtClean="0">
                            <a:latin typeface="Cambria Math"/>
                          </a:rPr>
                          <m:t>𝒑</m:t>
                        </m:r>
                      </m:e>
                      <m:sub>
                        <m:r>
                          <a:rPr lang="en-US" sz="2800" b="1" i="0" smtClean="0">
                            <a:latin typeface="Cambria Math"/>
                          </a:rPr>
                          <m:t>𝐣𝐞𝐭</m:t>
                        </m:r>
                      </m:sub>
                      <m:sup>
                        <m:r>
                          <a:rPr lang="en-US" sz="2800" b="1" i="1" smtClean="0">
                            <a:latin typeface="Cambria Math"/>
                            <a:ea typeface="Cambria Math"/>
                          </a:rPr>
                          <m:t>↑</m:t>
                        </m:r>
                      </m:sup>
                    </m:sSubSup>
                    <m:r>
                      <a:rPr lang="en-US" sz="2800" b="1" i="1" smtClean="0"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  <a:ea typeface="Cambria Math"/>
                          </a:rPr>
                          <m:t>𝑿</m:t>
                        </m:r>
                      </m:e>
                      <m:sub>
                        <m:r>
                          <a:rPr lang="en-US" sz="2800" b="1" i="0" smtClean="0">
                            <a:latin typeface="Cambria Math" panose="02040503050406030204" pitchFamily="18" charset="0"/>
                            <a:ea typeface="Cambria Math"/>
                          </a:rPr>
                          <m:t>𝐛𝐞𝐚𝐦</m:t>
                        </m:r>
                      </m:sub>
                    </m:sSub>
                    <m:r>
                      <a:rPr lang="en-US" sz="2800" b="1" i="1" smtClean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/>
                            <a:ea typeface="Cambria Math"/>
                          </a:rPr>
                          <m:t>𝒑</m:t>
                        </m:r>
                      </m:e>
                      <m:sub>
                        <m:r>
                          <a:rPr lang="en-US" sz="2800" b="1" i="0" smtClean="0">
                            <a:latin typeface="Cambria Math"/>
                            <a:ea typeface="Cambria Math"/>
                          </a:rPr>
                          <m:t>𝐣𝐞𝐭</m:t>
                        </m:r>
                      </m:sub>
                    </m:sSub>
                  </m:oMath>
                </a14:m>
                <a:r>
                  <a:rPr lang="en-US" sz="2800" b="1" i="1" dirty="0"/>
                  <a:t>   </a:t>
                </a:r>
              </a:p>
            </p:txBody>
          </p:sp>
        </mc:Choice>
        <mc:Fallback xmlns="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40E8A567-21C7-4C9D-3E43-4DAB5759C0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9144000" cy="56356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 descr="Chart&#10;&#10;Description automatically generated">
            <a:extLst>
              <a:ext uri="{FF2B5EF4-FFF2-40B4-BE49-F238E27FC236}">
                <a16:creationId xmlns:a16="http://schemas.microsoft.com/office/drawing/2014/main" id="{64721875-8E51-5A94-1486-FDBB8D7A30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36" y="1076128"/>
            <a:ext cx="3474720" cy="2501799"/>
          </a:xfrm>
          <a:prstGeom prst="rect">
            <a:avLst/>
          </a:prstGeom>
        </p:spPr>
      </p:pic>
      <p:pic>
        <p:nvPicPr>
          <p:cNvPr id="19" name="Picture 18" descr="Chart&#10;&#10;Description automatically generated">
            <a:extLst>
              <a:ext uri="{FF2B5EF4-FFF2-40B4-BE49-F238E27FC236}">
                <a16:creationId xmlns:a16="http://schemas.microsoft.com/office/drawing/2014/main" id="{60B77788-8CA2-50FE-BE7D-C6F198AF25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011" y="1866170"/>
            <a:ext cx="2377440" cy="1711757"/>
          </a:xfrm>
          <a:prstGeom prst="rect">
            <a:avLst/>
          </a:prstGeom>
        </p:spPr>
      </p:pic>
      <p:pic>
        <p:nvPicPr>
          <p:cNvPr id="21" name="Picture 20" descr="Chart&#10;&#10;Description automatically generated">
            <a:extLst>
              <a:ext uri="{FF2B5EF4-FFF2-40B4-BE49-F238E27FC236}">
                <a16:creationId xmlns:a16="http://schemas.microsoft.com/office/drawing/2014/main" id="{1F5E48B5-709E-77DC-E793-ECD57489BD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560" y="1866170"/>
            <a:ext cx="2377440" cy="1711756"/>
          </a:xfrm>
          <a:prstGeom prst="rect">
            <a:avLst/>
          </a:prstGeom>
        </p:spPr>
      </p:pic>
      <p:pic>
        <p:nvPicPr>
          <p:cNvPr id="23" name="Picture 22" descr="Chart&#10;&#10;Description automatically generated">
            <a:extLst>
              <a:ext uri="{FF2B5EF4-FFF2-40B4-BE49-F238E27FC236}">
                <a16:creationId xmlns:a16="http://schemas.microsoft.com/office/drawing/2014/main" id="{5265E971-EC64-38F4-1B96-E39C606779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36" y="3660006"/>
            <a:ext cx="3474720" cy="2501798"/>
          </a:xfrm>
          <a:prstGeom prst="rect">
            <a:avLst/>
          </a:prstGeom>
        </p:spPr>
      </p:pic>
      <p:pic>
        <p:nvPicPr>
          <p:cNvPr id="25" name="Picture 24" descr="Chart&#10;&#10;Description automatically generated">
            <a:extLst>
              <a:ext uri="{FF2B5EF4-FFF2-40B4-BE49-F238E27FC236}">
                <a16:creationId xmlns:a16="http://schemas.microsoft.com/office/drawing/2014/main" id="{9F37E54D-F3BE-A682-BE6A-928475E9A4E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011" y="4450046"/>
            <a:ext cx="2377440" cy="1711758"/>
          </a:xfrm>
          <a:prstGeom prst="rect">
            <a:avLst/>
          </a:prstGeom>
        </p:spPr>
      </p:pic>
      <p:pic>
        <p:nvPicPr>
          <p:cNvPr id="27" name="Picture 26" descr="Chart&#10;&#10;Description automatically generated">
            <a:extLst>
              <a:ext uri="{FF2B5EF4-FFF2-40B4-BE49-F238E27FC236}">
                <a16:creationId xmlns:a16="http://schemas.microsoft.com/office/drawing/2014/main" id="{CE040C01-653E-79F1-E8CF-4B6B0CF4295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560" y="4450046"/>
            <a:ext cx="2377440" cy="17117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DD387AE-0A48-FE09-20FC-1ACF02165160}"/>
                  </a:ext>
                </a:extLst>
              </p:cNvPr>
              <p:cNvSpPr txBox="1"/>
              <p:nvPr/>
            </p:nvSpPr>
            <p:spPr>
              <a:xfrm>
                <a:off x="543303" y="779569"/>
                <a:ext cx="2840586" cy="25551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non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d>
                        <m:dPr>
                          <m:ctrlP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sub>
                          </m:sSub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sub>
                          </m:sSub>
                        </m:e>
                      </m:d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sz="16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𝐛𝐢𝐧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sz="16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</m:sub>
                              </m:sSub>
                              <m:r>
                                <a:rPr lang="en-US" sz="1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16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𝒛</m:t>
                                  </m:r>
                                </m:e>
                                <m:sub>
                                  <m:r>
                                    <a:rPr lang="en-US" sz="16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Sup>
                            <m:sSubSupPr>
                              <m:ctrlP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sz="16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𝐦𝐚𝐱</m:t>
                              </m:r>
                            </m:sub>
                            <m:sup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𝒆𝒍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DD387AE-0A48-FE09-20FC-1ACF021651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303" y="779569"/>
                <a:ext cx="2840586" cy="255519"/>
              </a:xfrm>
              <a:prstGeom prst="rect">
                <a:avLst/>
              </a:prstGeom>
              <a:blipFill>
                <a:blip r:embed="rId10"/>
                <a:stretch>
                  <a:fillRect l="-1073" t="-147619" r="-4936" b="-2380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FFC252A-1EE9-7F7C-EEC9-5C3390F51146}"/>
                  </a:ext>
                </a:extLst>
              </p:cNvPr>
              <p:cNvSpPr txBox="1"/>
              <p:nvPr/>
            </p:nvSpPr>
            <p:spPr>
              <a:xfrm>
                <a:off x="3795457" y="1076128"/>
                <a:ext cx="1886735" cy="553998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𝟐𝟓𝟓</m:t>
                      </m:r>
                      <m:r>
                        <a:rPr lang="en-US" sz="3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6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𝐆𝐞𝐕</m:t>
                      </m:r>
                    </m:oMath>
                  </m:oMathPara>
                </a14:m>
                <a:endParaRPr lang="en-US" sz="3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FFC252A-1EE9-7F7C-EEC9-5C3390F511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5457" y="1076128"/>
                <a:ext cx="1886735" cy="55399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0256A16-59C9-BE37-0A20-A5304754786E}"/>
                  </a:ext>
                </a:extLst>
              </p:cNvPr>
              <p:cNvSpPr txBox="1"/>
              <p:nvPr/>
            </p:nvSpPr>
            <p:spPr>
              <a:xfrm>
                <a:off x="3809999" y="3660006"/>
                <a:ext cx="1886735" cy="553998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𝟏𝟎𝟎</m:t>
                      </m:r>
                      <m:r>
                        <a:rPr lang="en-US" sz="3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6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𝐆𝐞𝐕</m:t>
                      </m:r>
                    </m:oMath>
                  </m:oMathPara>
                </a14:m>
                <a:endParaRPr lang="en-US" sz="3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0256A16-59C9-BE37-0A20-A530475478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9999" y="3660006"/>
                <a:ext cx="1886735" cy="553998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3A09F186-6F0E-7482-4DF5-0F934E92B49D}"/>
              </a:ext>
            </a:extLst>
          </p:cNvPr>
          <p:cNvSpPr txBox="1"/>
          <p:nvPr/>
        </p:nvSpPr>
        <p:spPr>
          <a:xfrm rot="19968738">
            <a:off x="1280447" y="1573782"/>
            <a:ext cx="130745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Elastic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4C79C8C-D231-0659-BF77-19EA52C07A31}"/>
                  </a:ext>
                </a:extLst>
              </p:cNvPr>
              <p:cNvSpPr txBox="1"/>
              <p:nvPr/>
            </p:nvSpPr>
            <p:spPr>
              <a:xfrm>
                <a:off x="6784164" y="751940"/>
                <a:ext cx="2133600" cy="615553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400" b="1" dirty="0"/>
                  <a:t>For the inelastic scattering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∆&gt;</m:t>
                    </m:r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</m:sub>
                    </m:sSub>
                  </m:oMath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4C79C8C-D231-0659-BF77-19EA52C07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4164" y="751940"/>
                <a:ext cx="2133600" cy="615553"/>
              </a:xfrm>
              <a:prstGeom prst="rect">
                <a:avLst/>
              </a:prstGeom>
              <a:blipFill>
                <a:blip r:embed="rId13"/>
                <a:stretch>
                  <a:fillRect l="-857" t="-990" r="-2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0EB7C6D-6D3D-5FD9-166E-65973500D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HEP23  2023.01.12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55C7E4AA-E9FC-1B7E-32B1-ECD347EE4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On the possibility of measuring the polarization of the </a:t>
            </a:r>
            <a:r>
              <a:rPr lang="en-US" baseline="30000" dirty="0"/>
              <a:t>3</a:t>
            </a:r>
            <a:r>
              <a:rPr lang="en-US" dirty="0"/>
              <a:t>He beam at EIC by the HJET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131A4BFF-1EAC-1177-65C2-C96F18090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9936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2C1F9C6-01A7-4118-87F6-26A4ECDB52C8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C82A330-907C-4007-8312-E80D33DEEC14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1F78F34-CB77-449F-B308-3CD830DED411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861">
                <a:extLst>
                  <a:ext uri="{FF2B5EF4-FFF2-40B4-BE49-F238E27FC236}">
                    <a16:creationId xmlns:a16="http://schemas.microsoft.com/office/drawing/2014/main" id="{08BA28CF-2554-18F0-B120-45F20060D5F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9144000" cy="5457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kumimoji="1" lang="en-US" altLang="ja-JP" sz="2800" b="1" i="1" dirty="0">
                    <a:ea typeface="ＭＳ Ｐゴシック" charset="-128"/>
                    <a:cs typeface="ＭＳ Ｐゴシック" charset="-128"/>
                  </a:rPr>
                  <a:t>More general consideration of the elastic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800" b="1" i="1" smtClean="0"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SupPr>
                      <m:e>
                        <m:r>
                          <a:rPr kumimoji="1" lang="en-US" altLang="ja-JP" sz="2800" b="1" i="1" smtClean="0">
                            <a:latin typeface="Cambria Math" panose="02040503050406030204" pitchFamily="18" charset="0"/>
                            <a:ea typeface="ＭＳ Ｐゴシック" charset="-128"/>
                          </a:rPr>
                          <m:t>𝒑</m:t>
                        </m:r>
                      </m:e>
                      <m:sup>
                        <m:r>
                          <a:rPr kumimoji="1" lang="en-US" altLang="ja-JP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sup>
                    </m:sSup>
                    <m:r>
                      <a:rPr kumimoji="1" lang="en-US" altLang="ja-JP" sz="2800" b="1" i="1" smtClean="0">
                        <a:latin typeface="Cambria Math" panose="02040503050406030204" pitchFamily="18" charset="0"/>
                        <a:ea typeface="ＭＳ Ｐゴシック" charset="-128"/>
                      </a:rPr>
                      <m:t>𝑨</m:t>
                    </m:r>
                  </m:oMath>
                </a14:m>
                <a:r>
                  <a:rPr kumimoji="1" lang="en-US" altLang="ja-JP" sz="2800" b="1" i="1" dirty="0">
                    <a:ea typeface="ＭＳ Ｐゴシック" charset="-128"/>
                    <a:cs typeface="ＭＳ Ｐゴシック" charset="-128"/>
                  </a:rPr>
                  <a:t> scattering </a:t>
                </a:r>
                <a:endParaRPr kumimoji="1" lang="en-US" altLang="ja-JP" sz="2000" dirty="0"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 xmlns="">
          <p:sp>
            <p:nvSpPr>
              <p:cNvPr id="10" name="Text Box 861">
                <a:extLst>
                  <a:ext uri="{FF2B5EF4-FFF2-40B4-BE49-F238E27FC236}">
                    <a16:creationId xmlns:a16="http://schemas.microsoft.com/office/drawing/2014/main" id="{08BA28CF-2554-18F0-B120-45F20060D5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9144000" cy="545727"/>
              </a:xfrm>
              <a:prstGeom prst="rect">
                <a:avLst/>
              </a:prstGeom>
              <a:blipFill>
                <a:blip r:embed="rId3"/>
                <a:stretch>
                  <a:fillRect t="-5556" b="-3111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FEF0236-D9E3-A48E-46E9-4650BA97749B}"/>
                  </a:ext>
                </a:extLst>
              </p:cNvPr>
              <p:cNvSpPr txBox="1"/>
              <p:nvPr/>
            </p:nvSpPr>
            <p:spPr>
              <a:xfrm>
                <a:off x="160255" y="609600"/>
                <a:ext cx="8823489" cy="180440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600" dirty="0"/>
                  <a:t>The hadronic amplitude for a proton-nucleus elastic and/or breakup scattering can be approximated   (</a:t>
                </a:r>
                <a:r>
                  <a:rPr lang="en-US" sz="1600" dirty="0">
                    <a:solidFill>
                      <a:srgbClr val="0000FF"/>
                    </a:solidFill>
                  </a:rPr>
                  <a:t>R.J Glauber and </a:t>
                </a:r>
                <a:r>
                  <a:rPr lang="en-US" sz="1600" dirty="0" err="1">
                    <a:solidFill>
                      <a:srgbClr val="0000FF"/>
                    </a:solidFill>
                  </a:rPr>
                  <a:t>Matthiae</a:t>
                </a:r>
                <a:r>
                  <a:rPr lang="en-US" sz="1600" dirty="0">
                    <a:solidFill>
                      <a:srgbClr val="0000FF"/>
                    </a:solidFill>
                  </a:rPr>
                  <a:t>, </a:t>
                </a:r>
                <a:r>
                  <a:rPr lang="en-US" sz="1600" dirty="0" err="1">
                    <a:solidFill>
                      <a:srgbClr val="0000FF"/>
                    </a:solidFill>
                  </a:rPr>
                  <a:t>Nucl</a:t>
                </a:r>
                <a:r>
                  <a:rPr lang="en-US" sz="1600" dirty="0">
                    <a:solidFill>
                      <a:srgbClr val="0000FF"/>
                    </a:solidFill>
                  </a:rPr>
                  <a:t>. Phys. B21 (1970) 135)  </a:t>
                </a:r>
                <a:r>
                  <a:rPr lang="en-US" sz="1600" dirty="0"/>
                  <a:t>by</a:t>
                </a:r>
                <a:r>
                  <a:rPr lang="en-US" sz="2000" b="1" dirty="0"/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𝑓𝑖</m:t>
                          </m:r>
                        </m:sub>
                      </m:sSub>
                      <m:d>
                        <m:dPr>
                          <m:ctrlPr>
                            <a:rPr lang="en-US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𝑖𝑘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b="1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𝒃</m:t>
                              </m:r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𝒒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sub>
                              </m:sSub>
                            </m:sup>
                          </m:sSup>
                          <m: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Ψ</m:t>
                              </m:r>
                            </m:e>
                            <m:sub>
                              <m:r>
                                <a:rPr lang="en-US" b="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  <m:sup>
                              <m:r>
                                <a:rPr lang="en-US" b="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𝒓</m:t>
                                      </m:r>
                                    </m:e>
                                    <m:sub>
                                      <m:r>
                                        <a:rPr lang="en-US" b="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  <m:r>
                            <a:rPr lang="en-US" b="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𝛤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𝒃</m:t>
                              </m:r>
                              <m:r>
                                <a:rPr lang="en-US" b="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b>
                                  <m:r>
                                    <a:rPr lang="en-US" b="0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…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𝒔</m:t>
                                  </m:r>
                                </m:e>
                                <m:sub>
                                  <m:r>
                                    <a:rPr lang="en-US" b="0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Ψ</m:t>
                              </m:r>
                            </m:e>
                            <m:sub>
                              <m:r>
                                <a:rPr lang="en-US" b="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𝒓</m:t>
                                      </m:r>
                                    </m:e>
                                    <m:sub>
                                      <m:r>
                                        <a:rPr lang="en-US" b="0" i="1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  <m:nary>
                            <m:naryPr>
                              <m:chr m:val="∏"/>
                              <m:ctrlPr>
                                <a:rPr lang="en-US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b="0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b="0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b="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dirty="0"/>
              </a:p>
              <a:p>
                <a:r>
                  <a:rPr lang="en-US" sz="1600" dirty="0"/>
                  <a:t>and can be calculated if initial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Ψ</m:t>
                        </m:r>
                      </m:e>
                      <m:sub>
                        <m:r>
                          <a:rPr lang="en-US" sz="1600" b="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sz="16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</m:e>
                              <m:sub>
                                <m:r>
                                  <a:rPr lang="en-US" sz="1600" b="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sz="1600" b="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and final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16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Ψ</m:t>
                        </m:r>
                      </m:e>
                      <m:sub>
                        <m:r>
                          <a:rPr lang="en-US" sz="16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  <m:sup/>
                    </m:sSubSup>
                    <m:d>
                      <m:dPr>
                        <m:ctrlPr>
                          <a:rPr lang="en-US" sz="16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sz="16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sz="160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state wave functions are known.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FEF0236-D9E3-A48E-46E9-4650BA9774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255" y="609600"/>
                <a:ext cx="8823489" cy="1804405"/>
              </a:xfrm>
              <a:prstGeom prst="rect">
                <a:avLst/>
              </a:prstGeom>
              <a:blipFill>
                <a:blip r:embed="rId4"/>
                <a:stretch>
                  <a:fillRect l="-345" b="-1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67F9F91-BAD5-5944-B23C-D15FD80869D2}"/>
                  </a:ext>
                </a:extLst>
              </p:cNvPr>
              <p:cNvSpPr txBox="1"/>
              <p:nvPr/>
            </p:nvSpPr>
            <p:spPr>
              <a:xfrm>
                <a:off x="1219200" y="3042999"/>
                <a:ext cx="5821978" cy="70352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𝑖𝑖</m:t>
                          </m:r>
                        </m:sub>
                      </m:sSub>
                      <m:d>
                        <m:d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/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m:rPr>
                              <m:brk m:alnAt="7"/>
                            </m:r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  <m:sup/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𝑎𝑏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/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𝑎𝑏𝑐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 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67F9F91-BAD5-5944-B23C-D15FD80869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3042999"/>
                <a:ext cx="5821978" cy="70352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B841EEA-77F4-19CE-3A66-E366BD1454FD}"/>
                  </a:ext>
                </a:extLst>
              </p:cNvPr>
              <p:cNvSpPr txBox="1"/>
              <p:nvPr/>
            </p:nvSpPr>
            <p:spPr>
              <a:xfrm>
                <a:off x="381000" y="3757447"/>
                <a:ext cx="8229600" cy="7382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1600" b="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/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𝑎𝑏𝑐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sz="1600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𝑎𝑏𝑐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𝒒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  <m:sup>
                                  <m: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𝒒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  <m:sup>
                                  <m: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𝒒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  <m:sup>
                                  <m: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</m:e>
                          </m:d>
                          <m:sSub>
                            <m:sSubPr>
                              <m:ctrlPr>
                                <a:rPr lang="en-US" sz="16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𝒒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  <m:sup>
                                  <m: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</m:e>
                          </m:d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𝒒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  <m:sup>
                                  <m: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</m:e>
                          </m:d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𝒒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  <m:sup>
                                  <m: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</m:e>
                          </m:d>
                          <m:r>
                            <a:rPr lang="en-US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d>
                            <m:dPr>
                              <m:ctrlPr>
                                <a:rPr lang="en-US" sz="16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𝒒</m:t>
                              </m:r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𝒒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  <m:sup>
                                  <m: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𝒒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  <m:sup>
                                  <m:r>
                                    <a:rPr lang="en-US" sz="16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𝒒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  <m:sup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</m:e>
                          </m:d>
                          <m:sSup>
                            <m:sSupPr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  <m:sup>
                              <m: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B841EEA-77F4-19CE-3A66-E366BD1454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3757447"/>
                <a:ext cx="8229600" cy="73821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B937839-F6B3-042C-1334-1EDB5C8018C0}"/>
                  </a:ext>
                </a:extLst>
              </p:cNvPr>
              <p:cNvSpPr txBox="1"/>
              <p:nvPr/>
            </p:nvSpPr>
            <p:spPr>
              <a:xfrm>
                <a:off x="228600" y="2693905"/>
                <a:ext cx="8229600" cy="33855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600" dirty="0"/>
                  <a:t>In Glauber theory, elastic </a:t>
                </a:r>
                <a14:m>
                  <m:oMath xmlns:m="http://schemas.openxmlformats.org/officeDocument/2006/math">
                    <m:r>
                      <a:rPr kumimoji="1" lang="en-US" altLang="ja-JP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kumimoji="1" lang="en-US" altLang="ja-JP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𝐴</m:t>
                    </m:r>
                  </m:oMath>
                </a14:m>
                <a:r>
                  <a:rPr lang="en-US" sz="1600" dirty="0"/>
                  <a:t> amplitude  can be expressed via the proton nucleon ones 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B937839-F6B3-042C-1334-1EDB5C8018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2693905"/>
                <a:ext cx="8229600" cy="338554"/>
              </a:xfrm>
              <a:prstGeom prst="rect">
                <a:avLst/>
              </a:prstGeom>
              <a:blipFill>
                <a:blip r:embed="rId7"/>
                <a:stretch>
                  <a:fillRect l="-444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A4C2EB2-B248-0AFB-2980-C737C7508D80}"/>
                  </a:ext>
                </a:extLst>
              </p:cNvPr>
              <p:cNvSpPr txBox="1"/>
              <p:nvPr/>
            </p:nvSpPr>
            <p:spPr>
              <a:xfrm>
                <a:off x="1219200" y="4871826"/>
                <a:ext cx="6850306" cy="1224181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1600" b="0" dirty="0"/>
                  <a:t>No knowledge of form factors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,…</m:t>
                    </m:r>
                  </m:oMath>
                </a14:m>
                <a:r>
                  <a:rPr lang="en-US" sz="1600" b="0" i="1" dirty="0">
                    <a:solidFill>
                      <a:srgbClr val="0000FF"/>
                    </a:solidFill>
                  </a:rPr>
                  <a:t> </a:t>
                </a:r>
                <a:r>
                  <a:rPr lang="en-US" sz="1600" b="0" dirty="0"/>
                  <a:t>is needed  to calculate the elastic spin flip amplitude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𝑖𝑖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sf</m:t>
                          </m:r>
                        </m:sup>
                      </m:sSubSup>
                      <m:d>
                        <m:dPr>
                          <m:ctrlPr>
                            <a:rPr lang="en-US" sz="18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</m:d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𝒒𝒏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18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num>
                        <m:den>
                          <m:r>
                            <a:rPr lang="en-US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𝑖𝑖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</m:t>
                      </m:r>
                      <m:sSubSup>
                        <m:sSubSup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b>
                        <m:sup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𝒑𝑨</m:t>
                          </m:r>
                        </m:sup>
                      </m:sSubSup>
                      <m:r>
                        <a:rPr lang="en-US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b>
                        <m:sup/>
                      </m:sSubSup>
                      <m:r>
                        <a:rPr lang="en-US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p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𝒑𝑨</m:t>
                              </m:r>
                            </m:sup>
                          </m:sSup>
                        </m:num>
                        <m:den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p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𝒑𝒑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A4C2EB2-B248-0AFB-2980-C737C7508D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4871826"/>
                <a:ext cx="6850306" cy="1224181"/>
              </a:xfrm>
              <a:prstGeom prst="rect">
                <a:avLst/>
              </a:prstGeom>
              <a:blipFill>
                <a:blip r:embed="rId8"/>
                <a:stretch>
                  <a:fillRect l="-445" t="-1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D033A9F9-C86F-E21E-BF8D-5E7685066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HEP23  2023.01.12</a:t>
            </a:r>
            <a:endParaRPr lang="en-US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3A24B088-C571-37C8-B699-B1C371E97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On the possibility of measuring the polarization of the </a:t>
            </a:r>
            <a:r>
              <a:rPr lang="en-US" baseline="30000" dirty="0"/>
              <a:t>3</a:t>
            </a:r>
            <a:r>
              <a:rPr lang="en-US" dirty="0"/>
              <a:t>He beam at EIC by the HJET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96F4BD0F-8062-E475-849B-174A315B3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4846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2C1F9C6-01A7-4118-87F6-26A4ECDB52C8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C82A330-907C-4007-8312-E80D33DEEC14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1F78F34-CB77-449F-B308-3CD830DED411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861">
                <a:extLst>
                  <a:ext uri="{FF2B5EF4-FFF2-40B4-BE49-F238E27FC236}">
                    <a16:creationId xmlns:a16="http://schemas.microsoft.com/office/drawing/2014/main" id="{6F776D17-3F57-59D3-9012-7AF10510A83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6200" y="0"/>
                <a:ext cx="9144000" cy="5457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kumimoji="1" lang="en-US" altLang="ja-JP" sz="2800" b="1" dirty="0">
                    <a:ea typeface="ＭＳ Ｐゴシック" charset="-128"/>
                  </a:rPr>
                  <a:t>Elastic  </a:t>
                </a:r>
                <a14:m>
                  <m:oMath xmlns:m="http://schemas.openxmlformats.org/officeDocument/2006/math">
                    <m:r>
                      <a:rPr kumimoji="1" lang="en-US" altLang="ja-JP" sz="2800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𝐩</m:t>
                    </m:r>
                    <m:r>
                      <a:rPr kumimoji="1" lang="en-US" altLang="ja-JP" sz="2800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ＭＳ Ｐゴシック" charset="-128"/>
                      </a:rPr>
                      <m:t>+</m:t>
                    </m:r>
                    <m:sSup>
                      <m:sSupPr>
                        <m:ctrlPr>
                          <a:rPr kumimoji="1" lang="en-US" altLang="ja-JP" sz="2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SupPr>
                      <m:e>
                        <m:r>
                          <a:rPr kumimoji="1" lang="en-US" altLang="ja-JP" sz="2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𝒉</m:t>
                        </m:r>
                      </m:e>
                      <m:sup>
                        <m:r>
                          <a:rPr kumimoji="1" lang="en-US" altLang="ja-JP" sz="2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sup>
                    </m:sSup>
                    <m:r>
                      <a:rPr kumimoji="1" lang="en-US" altLang="ja-JP" sz="2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kumimoji="1" lang="en-US" altLang="ja-JP" sz="2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𝒑</m:t>
                    </m:r>
                    <m:r>
                      <a:rPr kumimoji="1" lang="en-US" altLang="ja-JP" sz="2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kumimoji="1" lang="en-US" altLang="ja-JP" sz="2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𝒉</m:t>
                    </m:r>
                  </m:oMath>
                </a14:m>
                <a:r>
                  <a:rPr kumimoji="1" lang="en-US" altLang="ja-JP" sz="2800" b="1" i="1" dirty="0">
                    <a:solidFill>
                      <a:srgbClr val="0000FF"/>
                    </a:solidFill>
                    <a:ea typeface="ＭＳ Ｐゴシック" charset="-128"/>
                    <a:cs typeface="ＭＳ Ｐゴシック" charset="-128"/>
                  </a:rPr>
                  <a:t>   </a:t>
                </a:r>
                <a:r>
                  <a:rPr kumimoji="1" lang="en-US" altLang="ja-JP" sz="2800" b="1" i="1" dirty="0">
                    <a:ea typeface="ＭＳ Ｐゴシック" charset="-128"/>
                    <a:cs typeface="ＭＳ Ｐゴシック" charset="-128"/>
                  </a:rPr>
                  <a:t>hadronic spin-flip amplitude </a:t>
                </a:r>
              </a:p>
            </p:txBody>
          </p:sp>
        </mc:Choice>
        <mc:Fallback xmlns="">
          <p:sp>
            <p:nvSpPr>
              <p:cNvPr id="6" name="Text Box 861">
                <a:extLst>
                  <a:ext uri="{FF2B5EF4-FFF2-40B4-BE49-F238E27FC236}">
                    <a16:creationId xmlns:a16="http://schemas.microsoft.com/office/drawing/2014/main" id="{6F776D17-3F57-59D3-9012-7AF10510A8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200" y="0"/>
                <a:ext cx="9144000" cy="545727"/>
              </a:xfrm>
              <a:prstGeom prst="rect">
                <a:avLst/>
              </a:prstGeom>
              <a:blipFill>
                <a:blip r:embed="rId3"/>
                <a:stretch>
                  <a:fillRect t="-5556" b="-3111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04A7536-7652-2CC0-A723-871F003D3526}"/>
                  </a:ext>
                </a:extLst>
              </p:cNvPr>
              <p:cNvSpPr txBox="1"/>
              <p:nvPr/>
            </p:nvSpPr>
            <p:spPr>
              <a:xfrm>
                <a:off x="189918" y="762000"/>
                <a:ext cx="8764163" cy="255493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700" dirty="0"/>
                  <a:t>The spin-flip proton-nucleon amplitude depends on the nucleon’s polarization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𝑝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↑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sz="2000" i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p>
                          <m:r>
                            <a:rPr lang="en-US" sz="20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𝒔𝒇</m:t>
                          </m:r>
                        </m:sup>
                      </m:sSup>
                      <m:d>
                        <m:dPr>
                          <m:ctrlPr>
                            <a:rPr lang="en-US" sz="20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</m:d>
                      <m:r>
                        <a:rPr lang="en-US" sz="2000" b="1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𝒒𝒏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sz="20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20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en-US" sz="20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sub>
                          </m:sSub>
                        </m:num>
                        <m:den>
                          <m:r>
                            <a:rPr lang="en-US" sz="20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sz="20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𝝆</m:t>
                          </m:r>
                        </m:den>
                      </m:f>
                      <m:r>
                        <a:rPr lang="en-US" sz="2000" b="1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en-US" sz="20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700" dirty="0"/>
                  <a:t>If all nucleons in a nuclei have the same spatial distributions, i.e., if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7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17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7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17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,…</m:t>
                        </m:r>
                      </m:sub>
                    </m:sSub>
                    <m:r>
                      <a:rPr lang="en-US" sz="17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7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7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17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7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17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,…</m:t>
                        </m:r>
                      </m:sub>
                    </m:sSub>
                    <m:r>
                      <a:rPr lang="en-US" sz="17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7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7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17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7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17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,…</m:t>
                        </m:r>
                      </m:sub>
                    </m:sSub>
                  </m:oMath>
                </a14:m>
                <a:r>
                  <a:rPr lang="en-US" sz="1700" dirty="0">
                    <a:solidFill>
                      <a:srgbClr val="0000FF"/>
                    </a:solidFill>
                  </a:rPr>
                  <a:t>, </a:t>
                </a:r>
                <a:r>
                  <a:rPr lang="en-US" sz="1700" dirty="0"/>
                  <a:t>then for unpolarized proton scattering off the polarized nuclei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b>
                        <m:sup>
                          <m:r>
                            <a:rPr lang="en-U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sup>
                      </m:sSubSup>
                      <m:r>
                        <a:rPr lang="en-US" sz="20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b>
                      </m:sSub>
                      <m:r>
                        <a:rPr lang="en-US" sz="20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p>
                              <m:r>
                                <a:rPr lang="en-US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𝒑𝑨</m:t>
                              </m:r>
                            </m:sup>
                          </m:sSup>
                        </m:num>
                        <m:den>
                          <m:r>
                            <a:rPr lang="en-U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p>
                              <m:r>
                                <a:rPr lang="en-US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𝒑𝒑</m:t>
                              </m:r>
                            </m:sup>
                          </m:sSup>
                        </m:den>
                      </m:f>
                      <m:r>
                        <a:rPr lang="en-US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US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n-US" sz="20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den>
                      </m:f>
                    </m:oMath>
                  </m:oMathPara>
                </a14:m>
                <a:endParaRPr lang="en-US" sz="2000" b="1" dirty="0"/>
              </a:p>
              <a:p>
                <a:r>
                  <a:rPr lang="en-US" dirty="0"/>
                  <a:t>      </a:t>
                </a:r>
                <a:r>
                  <a:rPr lang="en-US" sz="17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7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700" dirty="0">
                    <a:solidFill>
                      <a:srgbClr val="0000FF"/>
                    </a:solidFill>
                  </a:rPr>
                  <a:t> </a:t>
                </a:r>
                <a:r>
                  <a:rPr lang="en-US" sz="1700" dirty="0"/>
                  <a:t>are nucleon polarizations in the nuclei.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04A7536-7652-2CC0-A723-871F003D35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918" y="762000"/>
                <a:ext cx="8764163" cy="2554930"/>
              </a:xfrm>
              <a:prstGeom prst="rect">
                <a:avLst/>
              </a:prstGeom>
              <a:blipFill>
                <a:blip r:embed="rId4"/>
                <a:stretch>
                  <a:fillRect l="-348" b="-1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AEE936D-1A8F-EB6C-0C2B-8054EE848D3E}"/>
                  </a:ext>
                </a:extLst>
              </p:cNvPr>
              <p:cNvSpPr txBox="1"/>
              <p:nvPr/>
            </p:nvSpPr>
            <p:spPr>
              <a:xfrm>
                <a:off x="304800" y="3694308"/>
                <a:ext cx="8153400" cy="135428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dirty="0"/>
                  <a:t>Since in a fully polarized helion in the ground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/>
                  <a:t> state,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, </a:t>
                </a:r>
                <a:r>
                  <a:rPr lang="en-US" sz="1600" dirty="0"/>
                  <a:t> 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b>
                        <m:sup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𝒉𝒑</m:t>
                          </m:r>
                        </m:sup>
                      </m:sSubSup>
                      <m:r>
                        <a:rPr lang="en-US" sz="20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en-US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sub>
                          </m:sSub>
                        </m:num>
                        <m:den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en-US" sz="2000" b="1" dirty="0"/>
              </a:p>
              <a:p>
                <a:r>
                  <a:rPr lang="en-US" dirty="0"/>
                  <a:t>Considering also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- and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/>
                  <a:t>-wave components , it was found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0.88, </m:t>
                    </m:r>
                    <m:sSub>
                      <m:sSub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≈−0.02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r>
                  <a:rPr lang="en-US" sz="1600" dirty="0">
                    <a:solidFill>
                      <a:srgbClr val="7030A0"/>
                    </a:solidFill>
                  </a:rPr>
                  <a:t>[J.L. Friar </a:t>
                </a:r>
                <a:r>
                  <a:rPr lang="en-US" sz="1600" i="1" dirty="0">
                    <a:solidFill>
                      <a:srgbClr val="7030A0"/>
                    </a:solidFill>
                  </a:rPr>
                  <a:t>et al</a:t>
                </a:r>
                <a:r>
                  <a:rPr lang="en-US" sz="1600" dirty="0">
                    <a:solidFill>
                      <a:srgbClr val="7030A0"/>
                    </a:solidFill>
                  </a:rPr>
                  <a:t>., Phys. Rev. C </a:t>
                </a:r>
                <a:r>
                  <a:rPr lang="en-US" sz="1600" b="1" dirty="0">
                    <a:solidFill>
                      <a:srgbClr val="7030A0"/>
                    </a:solidFill>
                  </a:rPr>
                  <a:t>42</a:t>
                </a:r>
                <a:r>
                  <a:rPr lang="en-US" sz="1600" dirty="0">
                    <a:solidFill>
                      <a:srgbClr val="7030A0"/>
                    </a:solidFill>
                  </a:rPr>
                  <a:t>, 2310 (1990)]</a:t>
                </a:r>
                <a:endParaRPr lang="en-US" sz="1600" b="1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AEE936D-1A8F-EB6C-0C2B-8054EE848D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3694308"/>
                <a:ext cx="8153400" cy="1354282"/>
              </a:xfrm>
              <a:prstGeom prst="rect">
                <a:avLst/>
              </a:prstGeom>
              <a:blipFill>
                <a:blip r:embed="rId5"/>
                <a:stretch>
                  <a:fillRect l="-598" t="-6306" b="-108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05C4445-EA39-7CD3-9D40-76A6D076192E}"/>
                  </a:ext>
                </a:extLst>
              </p:cNvPr>
              <p:cNvSpPr txBox="1"/>
              <p:nvPr/>
            </p:nvSpPr>
            <p:spPr>
              <a:xfrm>
                <a:off x="3200400" y="5389132"/>
                <a:ext cx="3657600" cy="558038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b>
                        <m:sup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𝒉𝒑</m:t>
                          </m:r>
                        </m:sup>
                      </m:sSubSup>
                      <m:r>
                        <a:rPr lang="en-US" sz="2400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400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𝟎𝟔</m:t>
                          </m:r>
                        </m:e>
                      </m:d>
                      <m:sSub>
                        <m:sSubPr>
                          <m:ctrlP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b>
                      </m:sSub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05C4445-EA39-7CD3-9D40-76A6D07619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0" y="5389132"/>
                <a:ext cx="3657600" cy="55803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E22C349F-9E0A-A24A-7F72-9141A184E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ISMD  2023.08.21</a:t>
            </a:r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129FDB04-BA4F-160B-C003-A0EAC515C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p and 3He beam analyzing power measurement using HJET</a:t>
            </a:r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125DEB37-BF32-3377-963B-5DCBAA897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0117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2C1F9C6-01A7-4118-87F6-26A4ECDB52C8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C82A330-907C-4007-8312-E80D33DEEC14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1F78F34-CB77-449F-B308-3CD830DED411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861">
                <a:extLst>
                  <a:ext uri="{FF2B5EF4-FFF2-40B4-BE49-F238E27FC236}">
                    <a16:creationId xmlns:a16="http://schemas.microsoft.com/office/drawing/2014/main" id="{08BA28CF-2554-18F0-B120-45F20060D5F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9144000" cy="5457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800" b="1" i="1" smtClean="0"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SupPr>
                      <m:e>
                        <m:r>
                          <a:rPr kumimoji="1" lang="en-US" altLang="ja-JP" sz="2800" b="1" i="1" smtClean="0">
                            <a:latin typeface="Cambria Math" panose="02040503050406030204" pitchFamily="18" charset="0"/>
                            <a:ea typeface="ＭＳ Ｐゴシック" charset="-128"/>
                          </a:rPr>
                          <m:t>𝒑</m:t>
                        </m:r>
                      </m:e>
                      <m:sup>
                        <m:r>
                          <a:rPr kumimoji="1" lang="en-US" altLang="ja-JP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sup>
                    </m:sSup>
                    <m:r>
                      <a:rPr kumimoji="1" lang="en-US" altLang="ja-JP" sz="2800" b="1" i="1" smtClean="0">
                        <a:latin typeface="Cambria Math" panose="02040503050406030204" pitchFamily="18" charset="0"/>
                        <a:ea typeface="ＭＳ Ｐゴシック" charset="-128"/>
                      </a:rPr>
                      <m:t>+</m:t>
                    </m:r>
                    <m:r>
                      <a:rPr kumimoji="1" lang="en-US" altLang="ja-JP" sz="2800" b="1" i="1" smtClean="0">
                        <a:latin typeface="Cambria Math" panose="02040503050406030204" pitchFamily="18" charset="0"/>
                        <a:ea typeface="ＭＳ Ｐゴシック" charset="-128"/>
                      </a:rPr>
                      <m:t>𝑨</m:t>
                    </m:r>
                    <m:r>
                      <a:rPr kumimoji="1" lang="en-US" altLang="ja-JP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kumimoji="1" lang="en-US" altLang="ja-JP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𝒑</m:t>
                    </m:r>
                    <m:r>
                      <a:rPr kumimoji="1" lang="en-US" altLang="ja-JP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kumimoji="1" lang="en-US" altLang="ja-JP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ja-JP" sz="28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8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kumimoji="1" lang="en-US" altLang="ja-JP" sz="28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kumimoji="1" lang="en-US" altLang="ja-JP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kumimoji="1" lang="en-US" altLang="ja-JP" sz="28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8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kumimoji="1" lang="en-US" altLang="ja-JP" sz="28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kumimoji="1" lang="en-US" altLang="ja-JP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</m:e>
                    </m:d>
                  </m:oMath>
                </a14:m>
                <a:r>
                  <a:rPr kumimoji="1" lang="en-US" altLang="ja-JP" sz="2800" b="1" i="1" dirty="0">
                    <a:ea typeface="ＭＳ Ｐゴシック" charset="-128"/>
                    <a:cs typeface="ＭＳ Ｐゴシック" charset="-128"/>
                  </a:rPr>
                  <a:t>   hadronic spin-flip amplitude </a:t>
                </a:r>
              </a:p>
            </p:txBody>
          </p:sp>
        </mc:Choice>
        <mc:Fallback xmlns="">
          <p:sp>
            <p:nvSpPr>
              <p:cNvPr id="10" name="Text Box 861">
                <a:extLst>
                  <a:ext uri="{FF2B5EF4-FFF2-40B4-BE49-F238E27FC236}">
                    <a16:creationId xmlns:a16="http://schemas.microsoft.com/office/drawing/2014/main" id="{08BA28CF-2554-18F0-B120-45F20060D5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9144000" cy="545727"/>
              </a:xfrm>
              <a:prstGeom prst="rect">
                <a:avLst/>
              </a:prstGeom>
              <a:blipFill>
                <a:blip r:embed="rId3"/>
                <a:stretch>
                  <a:fillRect t="-5556" b="-3111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E1D74A9-4C37-8BF6-FF91-391C0C78C56C}"/>
                  </a:ext>
                </a:extLst>
              </p:cNvPr>
              <p:cNvSpPr txBox="1"/>
              <p:nvPr/>
            </p:nvSpPr>
            <p:spPr>
              <a:xfrm>
                <a:off x="223946" y="650148"/>
                <a:ext cx="8691454" cy="221862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600" dirty="0"/>
                  <a:t>For a breakup scattering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sup>
                    </m:sSup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𝑝𝑋</m:t>
                    </m:r>
                  </m:oMath>
                </a14:m>
                <a:r>
                  <a:rPr lang="en-US" sz="1600" dirty="0">
                    <a:solidFill>
                      <a:srgbClr val="0000FF"/>
                    </a:solidFill>
                  </a:rPr>
                  <a:t> </a:t>
                </a:r>
                <a:r>
                  <a:rPr lang="en-US" sz="1600" dirty="0"/>
                  <a:t>(e.g.,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𝒑𝒉</m:t>
                    </m:r>
                    <m:r>
                      <a:rPr lang="en-US" sz="1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𝒑𝒑𝒅</m:t>
                    </m:r>
                  </m:oMath>
                </a14:m>
                <a:r>
                  <a:rPr lang="en-US" sz="1600" dirty="0"/>
                  <a:t>), the amplitude can be a function of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∆=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sz="1600" dirty="0"/>
                  <a:t> (and other the breakup internal variables). </a:t>
                </a:r>
              </a:p>
              <a:p>
                <a:r>
                  <a:rPr lang="en-US" sz="1600" dirty="0"/>
                  <a:t>It may be convenient to define ratio of the breakup and elastic amplitude,</a:t>
                </a:r>
              </a:p>
              <a:p>
                <a:pPr algn="ctr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US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𝑓𝑖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𝑓𝑖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𝒒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,∆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𝑖𝑖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𝒒</m:t>
                            </m:r>
                          </m:e>
                        </m:d>
                      </m:den>
                    </m:f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US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𝑓𝑖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</m:d>
                      </m:e>
                    </m:d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en-US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𝑓𝑖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𝒒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dirty="0"/>
                  <a:t>,</a:t>
                </a:r>
              </a:p>
              <a:p>
                <a:r>
                  <a:rPr lang="en-US" sz="1600" dirty="0"/>
                  <a:t>and (redefine) the spin-flip parameter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16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</m:e>
                      <m:sub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</m:oMath>
                </a14:m>
                <a:endParaRPr lang="en-US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𝑓𝑖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sf</m:t>
                          </m:r>
                        </m:sup>
                      </m:sSubSup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𝒒𝒏</m:t>
                          </m:r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E1D74A9-4C37-8BF6-FF91-391C0C78C5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946" y="650148"/>
                <a:ext cx="8691454" cy="2218621"/>
              </a:xfrm>
              <a:prstGeom prst="rect">
                <a:avLst/>
              </a:prstGeom>
              <a:blipFill>
                <a:blip r:embed="rId4"/>
                <a:stretch>
                  <a:fillRect l="-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B124F64-B8DC-A0E8-D6DC-01B768934BFF}"/>
                  </a:ext>
                </a:extLst>
              </p:cNvPr>
              <p:cNvSpPr txBox="1"/>
              <p:nvPr/>
            </p:nvSpPr>
            <p:spPr>
              <a:xfrm>
                <a:off x="308290" y="3165214"/>
                <a:ext cx="8077200" cy="127817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600" dirty="0"/>
                  <a:t>A breakup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𝑝𝐴</m:t>
                    </m:r>
                  </m:oMath>
                </a14:m>
                <a:r>
                  <a:rPr lang="en-US" sz="1600" dirty="0"/>
                  <a:t> amplitude can be expresses via proton-nucleon amplitudes in the same way as elastic one, but with some different set of formfactors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𝑓𝑖</m:t>
                          </m:r>
                        </m:sub>
                      </m:sSub>
                      <m:d>
                        <m:d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/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m:rPr>
                              <m:brk m:alnAt="7"/>
                            </m:r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  <m:sup/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𝑎𝑏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/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𝑎𝑏𝑐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 …</m:t>
                      </m:r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B124F64-B8DC-A0E8-D6DC-01B768934B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290" y="3165214"/>
                <a:ext cx="8077200" cy="1278170"/>
              </a:xfrm>
              <a:prstGeom prst="rect">
                <a:avLst/>
              </a:prstGeom>
              <a:blipFill>
                <a:blip r:embed="rId5"/>
                <a:stretch>
                  <a:fillRect l="-453" t="-9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409861E-D319-6911-E16E-8429CE211436}"/>
                  </a:ext>
                </a:extLst>
              </p:cNvPr>
              <p:cNvSpPr txBox="1"/>
              <p:nvPr/>
            </p:nvSpPr>
            <p:spPr>
              <a:xfrm>
                <a:off x="2880621" y="5487213"/>
                <a:ext cx="2628900" cy="616707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</m:acc>
                        </m:e>
                        <m:sub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b>
                        <m:sup>
                          <m:sSup>
                            <m:sSupPr>
                              <m:ctrlPr>
                                <a:rPr lang="en-US" sz="24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p>
                              <m:r>
                                <a:rPr lang="en-US" sz="24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↑</m:t>
                              </m:r>
                            </m:sup>
                          </m:sSup>
                          <m:r>
                            <a:rPr lang="en-US" sz="2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p>
                      </m:sSubSup>
                      <m:r>
                        <a:rPr lang="en-US" sz="2400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b>
                      </m:sSub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409861E-D319-6911-E16E-8429CE2114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621" y="5487213"/>
                <a:ext cx="2628900" cy="61670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Arrow: Down 25">
            <a:extLst>
              <a:ext uri="{FF2B5EF4-FFF2-40B4-BE49-F238E27FC236}">
                <a16:creationId xmlns:a16="http://schemas.microsoft.com/office/drawing/2014/main" id="{84BAC6B0-84C2-9BC8-E3BB-6F9F41B57CB7}"/>
              </a:ext>
            </a:extLst>
          </p:cNvPr>
          <p:cNvSpPr/>
          <p:nvPr/>
        </p:nvSpPr>
        <p:spPr>
          <a:xfrm>
            <a:off x="3968216" y="4589221"/>
            <a:ext cx="453710" cy="7521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7A20D36-FFD9-8197-5C69-8BB6C7149B82}"/>
                  </a:ext>
                </a:extLst>
              </p:cNvPr>
              <p:cNvSpPr txBox="1"/>
              <p:nvPr/>
            </p:nvSpPr>
            <p:spPr>
              <a:xfrm>
                <a:off x="4346890" y="4499070"/>
                <a:ext cx="1908490" cy="3514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p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sup>
                    </m:sSup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𝒑</m:t>
                    </m:r>
                    <m:sSub>
                      <m:sSubPr>
                        <m:ctrlP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rgbClr val="0000FF"/>
                    </a:solidFill>
                  </a:rPr>
                  <a:t>…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7A20D36-FFD9-8197-5C69-8BB6C7149B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6890" y="4499070"/>
                <a:ext cx="1908490" cy="351443"/>
              </a:xfrm>
              <a:prstGeom prst="rect">
                <a:avLst/>
              </a:prstGeom>
              <a:blipFill>
                <a:blip r:embed="rId7"/>
                <a:stretch>
                  <a:fillRect b="-224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2EE717E-2173-EA18-E9CF-437C5CF2E4C0}"/>
                  </a:ext>
                </a:extLst>
              </p:cNvPr>
              <p:cNvSpPr txBox="1"/>
              <p:nvPr/>
            </p:nvSpPr>
            <p:spPr>
              <a:xfrm>
                <a:off x="7013890" y="2085669"/>
                <a:ext cx="1527490" cy="307777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400" b="1" dirty="0"/>
                  <a:t>Generally, 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𝝋</m:t>
                    </m:r>
                    <m:r>
                      <a:rPr lang="en-US" sz="14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US" sz="14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1400" b="1" dirty="0"/>
                  <a:t> 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2EE717E-2173-EA18-E9CF-437C5CF2E4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3890" y="2085669"/>
                <a:ext cx="1527490" cy="307777"/>
              </a:xfrm>
              <a:prstGeom prst="rect">
                <a:avLst/>
              </a:prstGeom>
              <a:blipFill>
                <a:blip r:embed="rId8"/>
                <a:stretch>
                  <a:fillRect l="-1200" t="-1961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F039139-B649-815F-D311-54D62FBA0433}"/>
              </a:ext>
            </a:extLst>
          </p:cNvPr>
          <p:cNvCxnSpPr>
            <a:cxnSpLocks/>
            <a:stCxn id="29" idx="1"/>
          </p:cNvCxnSpPr>
          <p:nvPr/>
        </p:nvCxnSpPr>
        <p:spPr>
          <a:xfrm flipH="1" flipV="1">
            <a:off x="6400800" y="1752600"/>
            <a:ext cx="613090" cy="486958"/>
          </a:xfrm>
          <a:prstGeom prst="straightConnector1">
            <a:avLst/>
          </a:prstGeom>
          <a:ln w="317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0D96CDBB-F5E1-A770-9887-8E1C6CA21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ISMD  2023.08.21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36442AE8-3923-1E64-B1A1-CBF8C43AC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p and 3He beam analyzing power measurement using HJET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0220D1E6-D351-C53B-3EB5-F15214697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8744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0ED3E34-6449-43D4-BF9D-0516CB92E038}"/>
              </a:ext>
            </a:extLst>
          </p:cNvPr>
          <p:cNvSpPr/>
          <p:nvPr/>
        </p:nvSpPr>
        <p:spPr>
          <a:xfrm>
            <a:off x="257103" y="1295400"/>
            <a:ext cx="2714697" cy="533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Box 861">
                <a:extLst>
                  <a:ext uri="{FF2B5EF4-FFF2-40B4-BE49-F238E27FC236}">
                    <a16:creationId xmlns:a16="http://schemas.microsoft.com/office/drawing/2014/main" id="{2CD01D05-BFCD-443C-84D0-A40A51B984A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48" y="879"/>
                <a:ext cx="9144000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kumimoji="1" lang="en-US" altLang="ja-JP" sz="2600" b="1" i="1" dirty="0">
                    <a:ea typeface="ＭＳ Ｐゴシック" charset="-128"/>
                    <a:cs typeface="ＭＳ Ｐゴシック" charset="-128"/>
                  </a:rPr>
                  <a:t>A model used to search for the </a:t>
                </a:r>
                <a14:m>
                  <m:oMath xmlns:m="http://schemas.openxmlformats.org/officeDocument/2006/math">
                    <m:r>
                      <a:rPr kumimoji="1" lang="en-US" altLang="ja-JP" sz="2600" b="1" i="1" smtClean="0">
                        <a:latin typeface="Cambria Math" panose="02040503050406030204" pitchFamily="18" charset="0"/>
                        <a:ea typeface="ＭＳ Ｐゴシック" charset="-128"/>
                        <a:cs typeface="ＭＳ Ｐゴシック" charset="-128"/>
                      </a:rPr>
                      <m:t>𝒅</m:t>
                    </m:r>
                    <m:r>
                      <a:rPr kumimoji="1" lang="en-US" altLang="ja-JP" sz="2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 charset="-128"/>
                      </a:rPr>
                      <m:t>→</m:t>
                    </m:r>
                    <m:r>
                      <a:rPr kumimoji="1" lang="en-US" altLang="ja-JP" sz="2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ＭＳ Ｐゴシック" charset="-128"/>
                      </a:rPr>
                      <m:t>𝒑𝒏</m:t>
                    </m:r>
                  </m:oMath>
                </a14:m>
                <a:r>
                  <a:rPr kumimoji="1" lang="en-US" altLang="ja-JP" sz="2600" b="1" i="1" dirty="0">
                    <a:ea typeface="ＭＳ Ｐゴシック" charset="-128"/>
                    <a:cs typeface="ＭＳ Ｐゴシック" charset="-128"/>
                  </a:rPr>
                  <a:t> breakup events at HJET</a:t>
                </a:r>
                <a:endParaRPr kumimoji="1" lang="en-US" altLang="ja-JP" sz="2600" dirty="0"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 xmlns="">
          <p:sp>
            <p:nvSpPr>
              <p:cNvPr id="7" name="Text Box 861">
                <a:extLst>
                  <a:ext uri="{FF2B5EF4-FFF2-40B4-BE49-F238E27FC236}">
                    <a16:creationId xmlns:a16="http://schemas.microsoft.com/office/drawing/2014/main" id="{2CD01D05-BFCD-443C-84D0-A40A51B984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48" y="879"/>
                <a:ext cx="9144000" cy="492443"/>
              </a:xfrm>
              <a:prstGeom prst="rect">
                <a:avLst/>
              </a:prstGeom>
              <a:blipFill>
                <a:blip r:embed="rId3"/>
                <a:stretch>
                  <a:fillRect t="-9877" b="-3209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CF878EF-FA98-477A-BE96-EB3EE0877C51}"/>
                  </a:ext>
                </a:extLst>
              </p:cNvPr>
              <p:cNvSpPr txBox="1"/>
              <p:nvPr/>
            </p:nvSpPr>
            <p:spPr>
              <a:xfrm>
                <a:off x="257103" y="729375"/>
                <a:ext cx="8754129" cy="2160528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600" b="1" i="1" dirty="0"/>
                  <a:t>For incoherent proton-nucleus scattering, </a:t>
                </a:r>
              </a:p>
              <a:p>
                <a:r>
                  <a:rPr lang="en-US" sz="1600" b="1" i="1" dirty="0"/>
                  <a:t>a simple kinematical consideration gives:</a:t>
                </a:r>
              </a:p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</m:t>
                    </m:r>
                    <m:d>
                      <m:dPr>
                        <m:ctrlPr>
                          <a:rPr lang="en-US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en-US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en-US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𝒑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𝑴</m:t>
                                </m:r>
                              </m:e>
                              <m:sub>
                                <m:r>
                                  <a:rPr lang="en-US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𝑨</m:t>
                                </m:r>
                              </m:sub>
                            </m:sSub>
                          </m:den>
                        </m:f>
                      </m:e>
                    </m:d>
                    <m:sSub>
                      <m:sSubPr>
                        <m:ctrlPr>
                          <a:rPr lang="en-US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𝑹</m:t>
                        </m:r>
                      </m:sub>
                    </m:sSub>
                    <m:r>
                      <a:rPr lang="en-US" b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sub>
                    </m:sSub>
                    <m:rad>
                      <m:radPr>
                        <m:degHide m:val="on"/>
                        <m:ctrlP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sSub>
                              <m:sSubPr>
                                <m:ctrlPr>
                                  <a:rPr lang="en-US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en-US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𝑹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en-US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𝒑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r>
                  <a:rPr lang="en-US" sz="1600" dirty="0"/>
                  <a:t>,  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/>
                  <a:t> is the target nucleon transverse momentum</a:t>
                </a:r>
              </a:p>
              <a:p>
                <a:r>
                  <a:rPr lang="en-US" sz="1600" dirty="0"/>
                  <a:t>Assuming the following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/>
                  <a:t> distribution,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BW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d>
                    <m:r>
                      <a:rPr lang="en-US" sz="160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ad>
                          <m:radPr>
                            <m:degHide m:val="on"/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  <m:sSub>
                          <m:sSubPr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+2</m:t>
                        </m:r>
                        <m:sSubSup>
                          <m:sSubSupPr>
                            <m:ctrlP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  <m:sup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BW</m:t>
                            </m:r>
                          </m:sub>
                        </m:sSub>
                        <m:d>
                          <m:d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160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e>
                        </m:d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e>
                    </m:nary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1600" dirty="0">
                    <a:solidFill>
                      <a:srgbClr val="0000FF"/>
                    </a:solidFill>
                  </a:rPr>
                  <a:t>,</a:t>
                </a:r>
              </a:p>
              <a:p>
                <a:r>
                  <a:rPr lang="en-US" sz="1600" dirty="0">
                    <a:solidFill>
                      <a:schemeClr val="tx1"/>
                    </a:solidFill>
                  </a:rPr>
                  <a:t>one finds for a two-body breakup (for given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)</a:t>
                </a:r>
              </a:p>
              <a:p>
                <a:pPr algn="ctr"/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𝑑𝑁</m:t>
                        </m:r>
                      </m:num>
                      <m:den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den>
                    </m:f>
                    <m:r>
                      <a:rPr lang="en-US" sz="16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BW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∆−</m:t>
                        </m:r>
                        <m:sSub>
                          <m:sSubPr>
                            <m:ctrlP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𝛷</m:t>
                        </m:r>
                      </m:e>
                      <m:sub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</m:d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,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6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type m:val="lin"/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</m:den>
                        </m:f>
                      </m:e>
                    </m:d>
                    <m:sSub>
                      <m:sSub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rgbClr val="0000FF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type m:val="lin"/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CF878EF-FA98-477A-BE96-EB3EE0877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103" y="729375"/>
                <a:ext cx="8754129" cy="2160528"/>
              </a:xfrm>
              <a:prstGeom prst="rect">
                <a:avLst/>
              </a:prstGeom>
              <a:blipFill>
                <a:blip r:embed="rId4"/>
                <a:stretch>
                  <a:fillRect l="-348" t="-565" b="-24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89E9C196-0950-43B5-B86C-858C0724C5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3381" y="557750"/>
            <a:ext cx="2614138" cy="13238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33348EF-FAE2-BE0A-9520-0E1708AAF90D}"/>
                  </a:ext>
                </a:extLst>
              </p:cNvPr>
              <p:cNvSpPr txBox="1"/>
              <p:nvPr/>
            </p:nvSpPr>
            <p:spPr>
              <a:xfrm>
                <a:off x="257103" y="3046745"/>
                <a:ext cx="8322599" cy="818366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non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𝒑𝒅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𝑹</m:t>
                                  </m:r>
                                </m:sub>
                              </m:s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,∆</m:t>
                              </m:r>
                            </m:e>
                          </m:d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𝒉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𝑹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𝝍</m:t>
                              </m:r>
                              <m:d>
                                <m:dPr>
                                  <m:ctrlPr>
                                    <a:rPr lang="en-US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1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𝑻</m:t>
                                      </m:r>
                                    </m:e>
                                    <m:sub>
                                      <m:r>
                                        <a:rPr lang="en-US" b="1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𝑹</m:t>
                                      </m:r>
                                    </m:sub>
                                  </m:sSub>
                                  <m:r>
                                    <a:rPr lang="en-US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,∆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𝝎</m:t>
                      </m:r>
                      <m:d>
                        <m:dPr>
                          <m:ctrlP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𝑹</m:t>
                              </m:r>
                            </m:sub>
                          </m:sSub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,∆</m:t>
                          </m:r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𝝍</m:t>
                              </m:r>
                            </m:e>
                          </m:d>
                        </m:e>
                        <m:sup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sSub>
                        <m:sSubPr>
                          <m:ctrlP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𝑩𝑾</m:t>
                          </m:r>
                        </m:sub>
                      </m:sSub>
                      <m:d>
                        <m:dPr>
                          <m:ctrlP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∆−</m:t>
                          </m:r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</m:sub>
                          </m:sSub>
                        </m:e>
                      </m:d>
                      <m:f>
                        <m:f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𝒅</m:t>
                                  </m:r>
                                </m:sub>
                              </m:sSub>
                            </m:e>
                          </m:rad>
                        </m:num>
                        <m:den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</m:sub>
                          </m:sSub>
                        </m:den>
                      </m:f>
                      <m:rad>
                        <m:radPr>
                          <m:degHide m:val="on"/>
                          <m:ctrlP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∆−</m:t>
                              </m:r>
                              <m:sSubSup>
                                <m:sSubSup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</m:e>
                                <m:sub>
                                  <m:r>
                                    <a:rPr lang="en-US" b="1" i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𝐭𝐡𝐫</m:t>
                                  </m:r>
                                </m:sub>
                                <m:sup>
                                  <m:r>
                                    <a:rPr lang="en-US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𝒉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𝒉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33348EF-FAE2-BE0A-9520-0E1708AAF9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103" y="3046745"/>
                <a:ext cx="8322599" cy="818366"/>
              </a:xfrm>
              <a:prstGeom prst="rect">
                <a:avLst/>
              </a:prstGeom>
              <a:blipFill>
                <a:blip r:embed="rId6"/>
                <a:stretch>
                  <a:fillRect b="-7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981B82-AD43-FE34-59BF-972BED038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ISMD  2023.08.21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082F0F-FD72-7314-4269-C40A7DE08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p and 3He beam analyzing power measurement using HJET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2E23D7D-A8BF-1D61-E2F9-3B1B9F1DB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29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D1DD4D7-DA76-5E91-9739-4FEADFBBA361}"/>
                  </a:ext>
                </a:extLst>
              </p:cNvPr>
              <p:cNvSpPr txBox="1"/>
              <p:nvPr/>
            </p:nvSpPr>
            <p:spPr>
              <a:xfrm>
                <a:off x="257103" y="4136068"/>
                <a:ext cx="8534400" cy="2164182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square" rtlCol="0" anchor="ctr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breakup fraction</a:t>
                </a:r>
                <a:r>
                  <a:rPr lang="en-US" sz="1600" dirty="0">
                    <a:solidFill>
                      <a:srgbClr val="C0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d>
                      <m:dPr>
                        <m:ctrlP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600" b="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lang="en-US" sz="1600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,∆</m:t>
                        </m:r>
                      </m:e>
                    </m:d>
                  </m:oMath>
                </a14:m>
                <a:r>
                  <a:rPr lang="en-US" sz="1600" dirty="0"/>
                  <a:t>  dependence is pre-defined by the nucleon momentum distribution in a nuclei.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In the HJET measurements, </a:t>
                </a:r>
                <a14:m>
                  <m:oMath xmlns:m="http://schemas.openxmlformats.org/officeDocument/2006/math">
                    <m:r>
                      <a:rPr lang="en-US" sz="1600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16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&lt;50 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MeV</m:t>
                    </m:r>
                  </m:oMath>
                </a14:m>
                <a:r>
                  <a:rPr lang="en-US" sz="1600" dirty="0"/>
                  <a:t> is small.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 The breakup to elastic amplitude ratio,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𝝍</m:t>
                    </m:r>
                    <m:d>
                      <m:dPr>
                        <m:ctrlPr>
                          <a:rPr lang="en-US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𝑹</m:t>
                            </m:r>
                          </m:sub>
                        </m:sSub>
                        <m:r>
                          <a:rPr lang="en-US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,∆</m:t>
                        </m:r>
                      </m:e>
                    </m:d>
                  </m:oMath>
                </a14:m>
                <a:r>
                  <a:rPr lang="en-US" sz="1600" dirty="0"/>
                  <a:t>, is about independent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𝑹</m:t>
                        </m:r>
                      </m:sub>
                    </m:sSub>
                  </m:oMath>
                </a14:m>
                <a:r>
                  <a:rPr lang="en-US" sz="1600" dirty="0"/>
                  <a:t> and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en-US" sz="1600" dirty="0"/>
                  <a:t>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600" b="0" dirty="0"/>
                  <a:t>The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𝑝𝑑</m:t>
                    </m:r>
                  </m:oMath>
                </a14:m>
                <a:r>
                  <a:rPr lang="en-US" sz="1600" dirty="0"/>
                  <a:t> breakup is strongly suppressed by the phase space factor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d>
                      <m:dPr>
                        <m:ctrlP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sz="16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𝑹</m:t>
                            </m:r>
                          </m:sub>
                        </m:sSub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,∆</m:t>
                        </m:r>
                      </m:e>
                    </m:d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ad>
                      <m:radPr>
                        <m:degHide m:val="on"/>
                        <m:ctrlP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∆−</m:t>
                        </m:r>
                        <m:sSubSup>
                          <m:sSubSupPr>
                            <m:ctrlPr>
                              <a:rPr lang="en-US" sz="16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en-US" sz="1600" b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𝐭𝐡𝐫</m:t>
                            </m:r>
                          </m:sub>
                          <m:sup>
                            <m:r>
                              <a:rPr lang="en-US" sz="16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𝒉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sz="1600" dirty="0"/>
                  <a:t>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For t</a:t>
                </a:r>
                <a:r>
                  <a:rPr lang="en-US" sz="1600" b="0" dirty="0"/>
                  <a:t>he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𝑝𝑝𝑛</m:t>
                    </m:r>
                  </m:oMath>
                </a14:m>
                <a:r>
                  <a:rPr lang="en-US" sz="1600" dirty="0"/>
                  <a:t> breakup the suppression is much stronger 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d>
                      <m:dPr>
                        <m:ctrlP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sz="16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𝑹</m:t>
                            </m:r>
                          </m:sub>
                        </m:sSub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,∆</m:t>
                        </m:r>
                      </m:e>
                    </m:d>
                    <m:r>
                      <a:rPr lang="en-US" sz="16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6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∆−</m:t>
                            </m:r>
                            <m:sSubSup>
                              <m:sSubSupPr>
                                <m:ctrlPr>
                                  <a:rPr lang="en-US" sz="1600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</m:e>
                              <m:sub>
                                <m:r>
                                  <a:rPr lang="en-US" sz="1600" b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𝐭𝐡𝐫</m:t>
                                </m:r>
                              </m:sub>
                              <m:sup>
                                <m:r>
                                  <a:rPr lang="en-US" sz="1600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𝒉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1600" dirty="0"/>
                  <a:t>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electromagnetic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𝑝h</m:t>
                    </m:r>
                  </m:oMath>
                </a14:m>
                <a:r>
                  <a:rPr lang="en-US" sz="1600" dirty="0"/>
                  <a:t> amplitudes are nearly the same for elastic and breakup scattering.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D1DD4D7-DA76-5E91-9739-4FEADFBBA3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103" y="4136068"/>
                <a:ext cx="8534400" cy="2164182"/>
              </a:xfrm>
              <a:prstGeom prst="rect">
                <a:avLst/>
              </a:prstGeom>
              <a:blipFill>
                <a:blip r:embed="rId7"/>
                <a:stretch>
                  <a:fillRect l="-286" t="-281" b="-30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360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2C1F9C6-01A7-4118-87F6-26A4ECDB52C8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C82A330-907C-4007-8312-E80D33DEEC14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1F78F34-CB77-449F-B308-3CD830DED411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68" name="Text Box 861"/>
          <p:cNvSpPr txBox="1">
            <a:spLocks noChangeArrowheads="1"/>
          </p:cNvSpPr>
          <p:nvPr/>
        </p:nvSpPr>
        <p:spPr bwMode="auto">
          <a:xfrm>
            <a:off x="228600" y="0"/>
            <a:ext cx="8382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kumimoji="1" lang="en-US" altLang="ja-JP" sz="2800" b="1" i="1" dirty="0">
                <a:ea typeface="ＭＳ Ｐゴシック" charset="-128"/>
                <a:cs typeface="ＭＳ Ｐゴシック" charset="-128"/>
              </a:rPr>
              <a:t>The Atomic Polarized Hydrogen Gas Jet Target (HJET)</a:t>
            </a:r>
            <a:endParaRPr kumimoji="1" lang="en-US" altLang="ja-JP" sz="2000" dirty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38" y="564501"/>
            <a:ext cx="3208062" cy="2245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FC0E601-7674-7B53-F63F-3D38E6B99AC5}"/>
                  </a:ext>
                </a:extLst>
              </p:cNvPr>
              <p:cNvSpPr txBox="1"/>
              <p:nvPr/>
            </p:nvSpPr>
            <p:spPr>
              <a:xfrm>
                <a:off x="3383735" y="1121833"/>
                <a:ext cx="5733810" cy="1843518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The vertically polarized proton </a:t>
                </a: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r>
                  <a:rPr lang="en-US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eams are scattered from the vertically polarized gas jet target.</a:t>
                </a:r>
                <a:endParaRPr lang="en-US" sz="1400" b="1" dirty="0">
                  <a:solidFill>
                    <a:srgbClr val="C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The recoil protons are detected in the vertically oriented Si strip detectors.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For elastic events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𝒛</m:t>
                            </m:r>
                          </m:e>
                          <m:sub>
                            <m:r>
                              <a:rPr lang="en-US" sz="1600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𝐑</m:t>
                            </m:r>
                          </m:sub>
                        </m:sSub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16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𝒛</m:t>
                            </m:r>
                          </m:e>
                          <m:sub>
                            <m:r>
                              <a:rPr lang="en-US" sz="1600" b="1" i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𝐣𝐞𝐭</m:t>
                            </m:r>
                          </m:sub>
                        </m:sSub>
                      </m:num>
                      <m:den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𝑳</m:t>
                        </m:r>
                      </m:den>
                    </m:f>
                    <m:r>
                      <a:rPr lang="en-US" sz="16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ad>
                      <m:radPr>
                        <m:degHide m:val="on"/>
                        <m:ctrlP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16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en-US" sz="1600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𝑹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6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sSub>
                              <m:sSubPr>
                                <m:ctrlPr>
                                  <a:rPr lang="en-US" sz="1600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en-US" sz="1600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a:rPr lang="en-US" sz="16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16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en-US" sz="1600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600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𝑬</m:t>
                                </m:r>
                              </m:e>
                              <m:sub>
                                <m:r>
                                  <a:rPr lang="en-US" sz="1600" b="1" i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𝐛𝐞𝐚𝐦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𝑻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𝑹</m:t>
                        </m:r>
                      </m:sub>
                    </m:sSub>
                    <m:r>
                      <a:rPr lang="en-US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𝒕</m:t>
                        </m:r>
                      </m:num>
                      <m:den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is </a:t>
                </a: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(measured) kinetic energy of the recoil proton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FC0E601-7674-7B53-F63F-3D38E6B99A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3735" y="1121833"/>
                <a:ext cx="5733810" cy="1843518"/>
              </a:xfrm>
              <a:prstGeom prst="rect">
                <a:avLst/>
              </a:prstGeom>
              <a:blipFill>
                <a:blip r:embed="rId4"/>
                <a:stretch>
                  <a:fillRect l="-425" t="-662" r="-1169" b="-291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5E3E0AA0-F966-CA87-6113-0034F0356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Low-x  2023.09.08</a:t>
            </a:r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DC0CFCCC-BF83-20C0-5069-D2E2F96CF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Transverse analyzing power measurements at HJET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B231AD69-9B81-84D6-8110-4F2E9F5FE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0B97B85-42AF-414C-4E65-2DADF3BC73FF}"/>
              </a:ext>
            </a:extLst>
          </p:cNvPr>
          <p:cNvGrpSpPr/>
          <p:nvPr/>
        </p:nvGrpSpPr>
        <p:grpSpPr>
          <a:xfrm>
            <a:off x="360905" y="3476954"/>
            <a:ext cx="8374531" cy="1409652"/>
            <a:chOff x="437105" y="3340433"/>
            <a:chExt cx="8374531" cy="140965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198B3BC0-126F-DCC1-EB9C-F6C5ED3A961D}"/>
                    </a:ext>
                  </a:extLst>
                </p:cNvPr>
                <p:cNvSpPr txBox="1"/>
                <p:nvPr/>
              </p:nvSpPr>
              <p:spPr>
                <a:xfrm>
                  <a:off x="437105" y="3691629"/>
                  <a:ext cx="2939907" cy="51764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ctr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latin typeface="Cambria Math" panose="02040503050406030204" pitchFamily="18" charset="0"/>
                              </a:rPr>
                              <m:t>beam</m:t>
                            </m:r>
                          </m:sub>
                        </m:sSub>
                        <m:d>
                          <m:d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sub>
                            </m:sSub>
                          </m:e>
                        </m:d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1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sub>
                              <m: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↑</m:t>
                                </m:r>
                              </m:sup>
                            </m:sSub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400" b="0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1400" b="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sub>
                              <m: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↓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400" b="0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1400" b="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sub>
                              <m:sup>
                                <m:r>
                                  <a:rPr lang="en-US" sz="1400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↑</m:t>
                                </m:r>
                              </m:sup>
                            </m:sSub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400" b="0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1400" b="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sub>
                              <m:sup>
                                <m:r>
                                  <a:rPr lang="en-US" sz="1400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↓</m:t>
                                </m:r>
                              </m:sup>
                            </m:sSubSup>
                          </m:den>
                        </m:f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  <m:d>
                          <m:d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latin typeface="Cambria Math" panose="02040503050406030204" pitchFamily="18" charset="0"/>
                              </a:rPr>
                              <m:t>beam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198B3BC0-126F-DCC1-EB9C-F6C5ED3A96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7105" y="3691629"/>
                  <a:ext cx="2939907" cy="51764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D86B9E05-E39A-52F5-3DA2-AEC569AC078C}"/>
                    </a:ext>
                  </a:extLst>
                </p:cNvPr>
                <p:cNvSpPr txBox="1"/>
                <p:nvPr/>
              </p:nvSpPr>
              <p:spPr>
                <a:xfrm>
                  <a:off x="496947" y="4269761"/>
                  <a:ext cx="2587247" cy="48032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ctr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latin typeface="Cambria Math" panose="02040503050406030204" pitchFamily="18" charset="0"/>
                              </a:rPr>
                              <m:t>jet</m:t>
                            </m:r>
                          </m:sub>
                        </m:sSub>
                        <m:d>
                          <m:d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sub>
                            </m:sSub>
                          </m:e>
                        </m:d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1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sub>
                              <m: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b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400" b="0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1400" b="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sub>
                              <m: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400" b="0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1400" b="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sub>
                              <m: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b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400" b="0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1400" b="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sub>
                              <m: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bSup>
                          </m:den>
                        </m:f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  <m:d>
                          <m:d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latin typeface="Cambria Math" panose="02040503050406030204" pitchFamily="18" charset="0"/>
                              </a:rPr>
                              <m:t>jet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D86B9E05-E39A-52F5-3DA2-AEC569AC078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6947" y="4269761"/>
                  <a:ext cx="2587247" cy="480324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B20347DF-8798-D178-42DB-A72C43379918}"/>
                    </a:ext>
                  </a:extLst>
                </p:cNvPr>
                <p:cNvSpPr txBox="1"/>
                <p:nvPr/>
              </p:nvSpPr>
              <p:spPr>
                <a:xfrm>
                  <a:off x="3212665" y="3583786"/>
                  <a:ext cx="565861" cy="11079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ctr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7200" b="0" i="0" smtClean="0">
                            <a:latin typeface="Cambria Math" panose="02040503050406030204" pitchFamily="18" charset="0"/>
                          </a:rPr>
                          <m:t>}</m:t>
                        </m:r>
                      </m:oMath>
                    </m:oMathPara>
                  </a14:m>
                  <a:endParaRPr lang="en-US" sz="7200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B20347DF-8798-D178-42DB-A72C4337991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12665" y="3583786"/>
                  <a:ext cx="565861" cy="1107996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FD817D02-7217-3561-6FEF-A343E8394EDE}"/>
                    </a:ext>
                  </a:extLst>
                </p:cNvPr>
                <p:cNvSpPr txBox="1"/>
                <p:nvPr/>
              </p:nvSpPr>
              <p:spPr>
                <a:xfrm>
                  <a:off x="3334527" y="3933418"/>
                  <a:ext cx="3124200" cy="66107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sz="1600" b="1" i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𝐛𝐞𝐚𝐦</m:t>
                            </m:r>
                          </m:sub>
                        </m:sSub>
                        <m:r>
                          <a:rPr lang="en-US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6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n-US" sz="1600" b="1">
                                        <a:latin typeface="Cambria Math" panose="02040503050406030204" pitchFamily="18" charset="0"/>
                                      </a:rPr>
                                      <m:t>𝐛𝐞𝐚𝐦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16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1" i="1">
                                            <a:latin typeface="Cambria Math" panose="02040503050406030204" pitchFamily="18" charset="0"/>
                                          </a:rPr>
                                          <m:t>𝑻</m:t>
                                        </m:r>
                                      </m:e>
                                      <m:sub>
                                        <m:r>
                                          <a:rPr lang="en-US" sz="1600" b="1" i="1"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d>
                          </m:num>
                          <m:den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sz="1600" b="1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6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a:rPr lang="en-US" sz="1600" b="1" i="0" smtClean="0">
                                        <a:latin typeface="Cambria Math" panose="02040503050406030204" pitchFamily="18" charset="0"/>
                                      </a:rPr>
                                      <m:t>𝐣𝐞𝐭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6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1600" b="1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1" i="1">
                                            <a:latin typeface="Cambria Math" panose="02040503050406030204" pitchFamily="18" charset="0"/>
                                          </a:rPr>
                                          <m:t>𝑻</m:t>
                                        </m:r>
                                      </m:e>
                                      <m:sub>
                                        <m:r>
                                          <a:rPr lang="en-US" sz="1600" b="1" i="1"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d>
                          </m:den>
                        </m:f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sz="1600" b="1" i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𝐣𝐞𝐭</m:t>
                            </m:r>
                          </m:sub>
                        </m:sSub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FD817D02-7217-3561-6FEF-A343E8394E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34527" y="3933418"/>
                  <a:ext cx="3124200" cy="661078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48B1371-E35C-BC12-1F8A-6CBADA4BF55E}"/>
                </a:ext>
              </a:extLst>
            </p:cNvPr>
            <p:cNvSpPr txBox="1"/>
            <p:nvPr/>
          </p:nvSpPr>
          <p:spPr>
            <a:xfrm>
              <a:off x="4239636" y="3340433"/>
              <a:ext cx="4572000" cy="584775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The beam polarization can be precisely determined with no detailed knowledge of the analyzing power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C6C6EE7-F562-E60F-5030-055A33E146C1}"/>
              </a:ext>
            </a:extLst>
          </p:cNvPr>
          <p:cNvGrpSpPr/>
          <p:nvPr/>
        </p:nvGrpSpPr>
        <p:grpSpPr>
          <a:xfrm>
            <a:off x="477438" y="5317668"/>
            <a:ext cx="5971998" cy="694023"/>
            <a:chOff x="344121" y="5380704"/>
            <a:chExt cx="5971998" cy="694023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3E6A1DC-F32D-40C4-CB09-C689D7FE3594}"/>
                </a:ext>
              </a:extLst>
            </p:cNvPr>
            <p:cNvGrpSpPr/>
            <p:nvPr/>
          </p:nvGrpSpPr>
          <p:grpSpPr>
            <a:xfrm>
              <a:off x="3363580" y="5380704"/>
              <a:ext cx="2952539" cy="568792"/>
              <a:chOff x="3829693" y="1457170"/>
              <a:chExt cx="2952539" cy="56879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Rectangle 21">
                    <a:extLst>
                      <a:ext uri="{FF2B5EF4-FFF2-40B4-BE49-F238E27FC236}">
                        <a16:creationId xmlns:a16="http://schemas.microsoft.com/office/drawing/2014/main" id="{7B5C8801-A4AE-623A-B21A-27A35E715BC9}"/>
                      </a:ext>
                    </a:extLst>
                  </p:cNvPr>
                  <p:cNvSpPr/>
                  <p:nvPr/>
                </p:nvSpPr>
                <p:spPr>
                  <a:xfrm>
                    <a:off x="3829693" y="1457170"/>
                    <a:ext cx="2952539" cy="34291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  <m:sub>
                              <m:r>
                                <a:rPr lang="en-US" sz="1400" b="1" i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𝐛𝐞𝐚𝐦</m:t>
                              </m:r>
                            </m:sub>
                          </m:sSub>
                          <m:r>
                            <a:rPr lang="en-US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≈</m:t>
                          </m:r>
                          <m:d>
                            <m:dPr>
                              <m:ctrlPr>
                                <a:rPr lang="en-US" sz="14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𝟓𝟔</m:t>
                              </m:r>
                              <m:r>
                                <a:rPr lang="en-US" sz="14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  <m:sSub>
                                <m:sSubPr>
                                  <m:ctrlPr>
                                    <a:rPr lang="en-US" sz="1400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  <m:r>
                                    <a:rPr lang="en-US" sz="1400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sz="1400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𝟎</m:t>
                                  </m:r>
                                </m:e>
                                <m:sub>
                                  <m:r>
                                    <a:rPr lang="en-US" sz="1400" b="1" i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𝐬𝐭𝐚𝐭</m:t>
                                  </m:r>
                                </m:sub>
                              </m:sSub>
                              <m:r>
                                <a:rPr lang="en-US" sz="14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  <m:sSub>
                                <m:sSubPr>
                                  <m:ctrlPr>
                                    <a:rPr lang="en-US" sz="1400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𝟎</m:t>
                                  </m:r>
                                  <m:r>
                                    <a:rPr lang="en-US" sz="1400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sz="1400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𝟑</m:t>
                                  </m:r>
                                </m:e>
                                <m:sub>
                                  <m:r>
                                    <a:rPr lang="en-US" sz="1400" b="1" i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𝐬𝐲𝐬𝐭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%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22" name="Rectangle 21">
                    <a:extLst>
                      <a:ext uri="{FF2B5EF4-FFF2-40B4-BE49-F238E27FC236}">
                        <a16:creationId xmlns:a16="http://schemas.microsoft.com/office/drawing/2014/main" id="{7B5C8801-A4AE-623A-B21A-27A35E715BC9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29693" y="1457170"/>
                    <a:ext cx="2952539" cy="342914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37CE0BA4-90CB-B157-8DAB-D9B4D05CE26D}"/>
                      </a:ext>
                    </a:extLst>
                  </p:cNvPr>
                  <p:cNvSpPr txBox="1"/>
                  <p:nvPr/>
                </p:nvSpPr>
                <p:spPr>
                  <a:xfrm>
                    <a:off x="4061346" y="1768904"/>
                    <a:ext cx="1655838" cy="25705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 anchor="ctr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type m:val="lin"/>
                              <m:ctrlPr>
                                <a:rPr lang="en-US" sz="14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1400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sz="1400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sub>
                                <m:sup>
                                  <m:r>
                                    <a:rPr lang="en-US" sz="1400" b="1" i="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𝐬𝐲𝐬𝐭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sz="1400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sz="1400" b="1" i="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𝐛𝐞𝐚𝐦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≲</m:t>
                          </m:r>
                          <m:r>
                            <a:rPr lang="en-US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en-US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%</m:t>
                          </m:r>
                        </m:oMath>
                      </m:oMathPara>
                    </a14:m>
                    <a:endParaRPr lang="en-US" sz="1400" b="1" dirty="0"/>
                  </a:p>
                </p:txBody>
              </p:sp>
            </mc:Choice>
            <mc:Fallback xmlns="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37CE0BA4-90CB-B157-8DAB-D9B4D05CE26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061346" y="1768904"/>
                    <a:ext cx="1655838" cy="257058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1107" t="-169767" r="-2583" b="-2697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69D61F9-1D41-DC11-44AB-F309D920B316}"/>
                </a:ext>
              </a:extLst>
            </p:cNvPr>
            <p:cNvSpPr txBox="1"/>
            <p:nvPr/>
          </p:nvSpPr>
          <p:spPr>
            <a:xfrm>
              <a:off x="344121" y="5489952"/>
              <a:ext cx="3019459" cy="584775"/>
            </a:xfrm>
            <a:prstGeom prst="rect">
              <a:avLst/>
            </a:prstGeom>
            <a:solidFill>
              <a:srgbClr val="FFFFCC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sz="1600" b="1" dirty="0"/>
                <a:t>Typical results for an 8-hour store</a:t>
              </a:r>
            </a:p>
            <a:p>
              <a:r>
                <a:rPr lang="en-US" sz="1600" b="1" dirty="0"/>
                <a:t>in RHIC Run 17 (255 GeV)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08F9343F-8410-BD74-5785-51902CCE41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638528"/>
            <a:ext cx="330349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sng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/>
              </a:rPr>
              <a:t>A. </a:t>
            </a:r>
            <a:r>
              <a:rPr lang="en-US" altLang="en-US" sz="1000" u="sng" dirty="0">
                <a:solidFill>
                  <a:srgbClr val="0000FF"/>
                </a:solidFill>
                <a:latin typeface="Arial Unicode MS"/>
              </a:rPr>
              <a:t>P.</a:t>
            </a:r>
            <a:r>
              <a:rPr kumimoji="0" lang="en-US" altLang="en-US" sz="1000" b="0" i="0" u="sng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/>
              </a:rPr>
              <a:t> et al., </a:t>
            </a:r>
            <a:r>
              <a:rPr kumimoji="0" lang="en-US" altLang="en-US" sz="1000" b="0" i="0" u="sng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 Unicode MS"/>
              </a:rPr>
              <a:t>Nucl</a:t>
            </a:r>
            <a:r>
              <a:rPr kumimoji="0" lang="en-US" altLang="en-US" sz="1000" b="0" i="0" u="sng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/>
              </a:rPr>
              <a:t>. </a:t>
            </a:r>
            <a:r>
              <a:rPr kumimoji="0" lang="en-US" altLang="en-US" sz="1000" b="0" i="0" u="sng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 Unicode MS"/>
              </a:rPr>
              <a:t>Instrum</a:t>
            </a:r>
            <a:r>
              <a:rPr kumimoji="0" lang="en-US" altLang="en-US" sz="1000" b="0" i="0" u="sng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/>
              </a:rPr>
              <a:t>. Meth. A </a:t>
            </a:r>
            <a:r>
              <a:rPr lang="en-US" altLang="en-US" sz="1000" b="1" u="sng" dirty="0">
                <a:solidFill>
                  <a:srgbClr val="0000FF"/>
                </a:solidFill>
                <a:latin typeface="Arial Unicode MS"/>
              </a:rPr>
              <a:t>97</a:t>
            </a:r>
            <a:r>
              <a:rPr kumimoji="0" lang="en-US" altLang="en-US" sz="1000" b="1" i="0" u="sng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/>
              </a:rPr>
              <a:t>6</a:t>
            </a:r>
            <a:r>
              <a:rPr kumimoji="0" lang="en-US" altLang="en-US" sz="1000" b="0" i="0" u="sng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/>
              </a:rPr>
              <a:t>, 164261 (2020)</a:t>
            </a:r>
            <a:r>
              <a:rPr kumimoji="0" lang="en-US" altLang="en-US" sz="1000" b="0" i="0" u="sng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</a:rPr>
              <a:t> </a:t>
            </a:r>
            <a:endParaRPr kumimoji="0" lang="en-US" altLang="en-US" sz="1000" b="0" i="0" u="sng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2274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2C1F9C6-01A7-4118-87F6-26A4ECDB52C8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C82A330-907C-4007-8312-E80D33DEEC14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1F78F34-CB77-449F-B308-3CD830DED411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Chart, scatter chart&#10;&#10;Description automatically generated">
            <a:extLst>
              <a:ext uri="{FF2B5EF4-FFF2-40B4-BE49-F238E27FC236}">
                <a16:creationId xmlns:a16="http://schemas.microsoft.com/office/drawing/2014/main" id="{969D2EE6-68BE-B100-FF0E-0DEBD46701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004" y="1137692"/>
            <a:ext cx="3076137" cy="2245391"/>
          </a:xfrm>
          <a:prstGeom prst="rect">
            <a:avLst/>
          </a:prstGeom>
        </p:spPr>
      </p:pic>
      <p:pic>
        <p:nvPicPr>
          <p:cNvPr id="12" name="Picture 11" descr="Chart, scatter chart&#10;&#10;Description automatically generated">
            <a:extLst>
              <a:ext uri="{FF2B5EF4-FFF2-40B4-BE49-F238E27FC236}">
                <a16:creationId xmlns:a16="http://schemas.microsoft.com/office/drawing/2014/main" id="{6EF4D2C7-7BF4-FF0B-4912-EAE988B47B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160" y="3501645"/>
            <a:ext cx="3067412" cy="2239022"/>
          </a:xfrm>
          <a:prstGeom prst="rect">
            <a:avLst/>
          </a:prstGeom>
        </p:spPr>
      </p:pic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8788E7F8-9330-5521-A62A-987F2BE6D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ISMD  2023.08.21</a:t>
            </a:r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A6F4FF20-6D50-C310-03C8-09096700C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6362802"/>
            <a:ext cx="6248400" cy="365125"/>
          </a:xfrm>
        </p:spPr>
        <p:txBody>
          <a:bodyPr/>
          <a:lstStyle/>
          <a:p>
            <a:r>
              <a:rPr lang="en-US" b="1" i="1"/>
              <a:t>The p and 3He beam analyzing power measurement using HJET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AAD0EE34-5A42-CC4A-5685-6DB58B405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30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 Box 861">
                <a:extLst>
                  <a:ext uri="{FF2B5EF4-FFF2-40B4-BE49-F238E27FC236}">
                    <a16:creationId xmlns:a16="http://schemas.microsoft.com/office/drawing/2014/main" id="{819AD95F-E8F0-886A-AEE2-6B296840796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9144000" cy="5454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14:m>
                  <m:oMath xmlns:m="http://schemas.openxmlformats.org/officeDocument/2006/math">
                    <m:sPre>
                      <m:sPrePr>
                        <m:ctrlPr>
                          <a:rPr kumimoji="1" lang="en-US" altLang="ja-JP" sz="2600" b="1" i="1" smtClean="0"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PrePr>
                      <m:sub/>
                      <m:sup>
                        <m:r>
                          <a:rPr lang="en-US" sz="26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  <m:e>
                        <m:r>
                          <a:rPr lang="en-US" sz="2600" b="1" i="0" smtClean="0">
                            <a:latin typeface="Cambria Math" panose="02040503050406030204" pitchFamily="18" charset="0"/>
                          </a:rPr>
                          <m:t>𝐇𝐞</m:t>
                        </m:r>
                      </m:e>
                    </m:sPre>
                  </m:oMath>
                </a14:m>
                <a:r>
                  <a:rPr kumimoji="1" lang="en-US" altLang="ja-JP" sz="2600" b="1" i="1" dirty="0">
                    <a:ea typeface="ＭＳ Ｐゴシック" charset="-128"/>
                    <a:cs typeface="ＭＳ Ｐゴシック" charset="-128"/>
                  </a:rPr>
                  <a:t> breakup measurements in the hydrogen bubble chamber</a:t>
                </a:r>
              </a:p>
            </p:txBody>
          </p:sp>
        </mc:Choice>
        <mc:Fallback xmlns="">
          <p:sp>
            <p:nvSpPr>
              <p:cNvPr id="18" name="Text Box 861">
                <a:extLst>
                  <a:ext uri="{FF2B5EF4-FFF2-40B4-BE49-F238E27FC236}">
                    <a16:creationId xmlns:a16="http://schemas.microsoft.com/office/drawing/2014/main" id="{819AD95F-E8F0-886A-AEE2-6B29684079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9144000" cy="545406"/>
              </a:xfrm>
              <a:prstGeom prst="rect">
                <a:avLst/>
              </a:prstGeom>
              <a:blipFill>
                <a:blip r:embed="rId5"/>
                <a:stretch>
                  <a:fillRect t="-1124" b="-26966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4054B469-28A2-C5EA-CF2B-AF5F7C3E6CB6}"/>
              </a:ext>
            </a:extLst>
          </p:cNvPr>
          <p:cNvSpPr txBox="1"/>
          <p:nvPr/>
        </p:nvSpPr>
        <p:spPr>
          <a:xfrm>
            <a:off x="216676" y="60960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V.V. </a:t>
            </a:r>
            <a:r>
              <a:rPr lang="en-US" dirty="0" err="1">
                <a:solidFill>
                  <a:srgbClr val="0000FF"/>
                </a:solidFill>
              </a:rPr>
              <a:t>Glagolev</a:t>
            </a:r>
            <a:r>
              <a:rPr lang="en-US" dirty="0">
                <a:solidFill>
                  <a:srgbClr val="0000FF"/>
                </a:solidFill>
              </a:rPr>
              <a:t> et al., C </a:t>
            </a:r>
            <a:r>
              <a:rPr lang="en-US" b="1" dirty="0">
                <a:solidFill>
                  <a:srgbClr val="0000FF"/>
                </a:solidFill>
              </a:rPr>
              <a:t>60</a:t>
            </a:r>
            <a:r>
              <a:rPr lang="en-US" dirty="0">
                <a:solidFill>
                  <a:srgbClr val="0000FF"/>
                </a:solidFill>
              </a:rPr>
              <a:t>, 421 (1993)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134DA58-FCE0-7A75-DACD-343B09872E8A}"/>
                  </a:ext>
                </a:extLst>
              </p:cNvPr>
              <p:cNvSpPr txBox="1"/>
              <p:nvPr/>
            </p:nvSpPr>
            <p:spPr>
              <a:xfrm>
                <a:off x="463598" y="922259"/>
                <a:ext cx="2819400" cy="9058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1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6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𝐞𝐥</m:t>
                        </m:r>
                      </m:sub>
                    </m:sSub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     =  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𝟐𝟒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𝐦𝐛</m:t>
                    </m:r>
                  </m:oMath>
                </a14:m>
                <a:r>
                  <a:rPr lang="en-US" sz="1600" b="1" dirty="0">
                    <a:solidFill>
                      <a:schemeClr val="tx1"/>
                    </a:solidFill>
                  </a:rPr>
                  <a:t>    </a:t>
                </a:r>
              </a:p>
              <a:p>
                <a:r>
                  <a:rPr lang="en-US" sz="16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𝒉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𝒑𝒅</m:t>
                        </m:r>
                      </m:sub>
                    </m:sSub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=  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𝟕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𝟐𝟗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𝟏𝟒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𝐦𝐛</m:t>
                    </m:r>
                  </m:oMath>
                </a14:m>
                <a:r>
                  <a:rPr lang="en-US" sz="1600" b="1" dirty="0">
                    <a:solidFill>
                      <a:schemeClr val="tx1"/>
                    </a:solidFill>
                  </a:rPr>
                  <a:t> </a:t>
                </a:r>
              </a:p>
              <a:p>
                <a:r>
                  <a:rPr lang="en-US" sz="16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𝒉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𝒑𝒑𝒏</m:t>
                        </m:r>
                      </m:sub>
                    </m:sSub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 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𝟗𝟎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𝟏𝟒</m:t>
                    </m:r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𝐦𝐛</m:t>
                    </m:r>
                  </m:oMath>
                </a14:m>
                <a:r>
                  <a:rPr lang="en-US" sz="1600" b="1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134DA58-FCE0-7A75-DACD-343B09872E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598" y="922259"/>
                <a:ext cx="2819400" cy="90588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712582AE-E1F2-8141-E12A-480CD25EFF46}"/>
              </a:ext>
            </a:extLst>
          </p:cNvPr>
          <p:cNvSpPr txBox="1"/>
          <p:nvPr/>
        </p:nvSpPr>
        <p:spPr>
          <a:xfrm>
            <a:off x="99758" y="1879802"/>
            <a:ext cx="480583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J. </a:t>
            </a:r>
            <a:r>
              <a:rPr lang="en-US" dirty="0" err="1">
                <a:solidFill>
                  <a:srgbClr val="0000FF"/>
                </a:solidFill>
              </a:rPr>
              <a:t>Stepaniak</a:t>
            </a:r>
            <a:r>
              <a:rPr lang="en-US" dirty="0">
                <a:solidFill>
                  <a:srgbClr val="0000FF"/>
                </a:solidFill>
              </a:rPr>
              <a:t> , Acta Phys. </a:t>
            </a:r>
            <a:r>
              <a:rPr lang="en-US" dirty="0" err="1">
                <a:solidFill>
                  <a:srgbClr val="0000FF"/>
                </a:solidFill>
              </a:rPr>
              <a:t>Polon</a:t>
            </a:r>
            <a:r>
              <a:rPr lang="en-US" dirty="0">
                <a:solidFill>
                  <a:srgbClr val="0000FF"/>
                </a:solidFill>
              </a:rPr>
              <a:t>. B </a:t>
            </a:r>
            <a:r>
              <a:rPr lang="en-US" b="1" dirty="0">
                <a:solidFill>
                  <a:srgbClr val="0000FF"/>
                </a:solidFill>
              </a:rPr>
              <a:t>27</a:t>
            </a:r>
            <a:r>
              <a:rPr lang="en-US" dirty="0">
                <a:solidFill>
                  <a:srgbClr val="0000FF"/>
                </a:solidFill>
              </a:rPr>
              <a:t>, 2971 (1996</a:t>
            </a:r>
            <a:r>
              <a:rPr lang="en-US" sz="1600" dirty="0">
                <a:solidFill>
                  <a:srgbClr val="0000FF"/>
                </a:solidFill>
              </a:rPr>
              <a:t>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E604C12-C3A6-8D4F-B647-CF93E7E96E96}"/>
                  </a:ext>
                </a:extLst>
              </p:cNvPr>
              <p:cNvSpPr txBox="1"/>
              <p:nvPr/>
            </p:nvSpPr>
            <p:spPr>
              <a:xfrm>
                <a:off x="5774040" y="609600"/>
                <a:ext cx="251460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20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𝐛𝐞𝐚𝐦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type m:val="lin"/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𝐆𝐞𝐕</m:t>
                        </m:r>
                      </m:num>
                      <m:den>
                        <m:r>
                          <a:rPr lang="en-US" sz="20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</m:den>
                    </m:f>
                  </m:oMath>
                </a14:m>
                <a:r>
                  <a:rPr lang="en-US" sz="2000" b="1" dirty="0"/>
                  <a:t> </a:t>
                </a:r>
                <a:endParaRPr lang="en-US" sz="20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E604C12-C3A6-8D4F-B647-CF93E7E96E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4040" y="609600"/>
                <a:ext cx="2514600" cy="400110"/>
              </a:xfrm>
              <a:prstGeom prst="rect">
                <a:avLst/>
              </a:prstGeom>
              <a:blipFill>
                <a:blip r:embed="rId7"/>
                <a:stretch>
                  <a:fillRect t="-116667" r="-19128" b="-17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Arrow: Right 25">
            <a:extLst>
              <a:ext uri="{FF2B5EF4-FFF2-40B4-BE49-F238E27FC236}">
                <a16:creationId xmlns:a16="http://schemas.microsoft.com/office/drawing/2014/main" id="{334BF6E2-8CEB-C44C-E320-43BAE0AA39D3}"/>
              </a:ext>
            </a:extLst>
          </p:cNvPr>
          <p:cNvSpPr/>
          <p:nvPr/>
        </p:nvSpPr>
        <p:spPr>
          <a:xfrm>
            <a:off x="4958236" y="1950168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830D953-12FE-B93F-F04A-0282F5715291}"/>
                  </a:ext>
                </a:extLst>
              </p:cNvPr>
              <p:cNvSpPr txBox="1"/>
              <p:nvPr/>
            </p:nvSpPr>
            <p:spPr>
              <a:xfrm>
                <a:off x="99758" y="2415510"/>
                <a:ext cx="5486400" cy="1935145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The effective cross sections in HJET measurements:</a:t>
                </a:r>
              </a:p>
              <a:p>
                <a:pPr lvl="1">
                  <a:spcBef>
                    <a:spcPts val="300"/>
                  </a:spcBef>
                  <a:spcAft>
                    <a:spcPts val="300"/>
                  </a:spcAf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6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𝐞𝐥𝐚𝐬𝐭𝐢𝐜</m:t>
                        </m:r>
                      </m:sub>
                      <m:sup>
                        <m:r>
                          <a:rPr lang="en-US" sz="16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𝐇𝐉𝐄𝐓</m:t>
                        </m:r>
                      </m:sup>
                    </m:sSubSup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𝟏𝟏</m:t>
                    </m:r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𝐦𝐛</m:t>
                    </m:r>
                  </m:oMath>
                </a14:m>
                <a:r>
                  <a:rPr lang="en-US" sz="1600" b="1" dirty="0">
                    <a:solidFill>
                      <a:srgbClr val="0000FF"/>
                    </a:solidFill>
                  </a:rPr>
                  <a:t> </a:t>
                </a:r>
              </a:p>
              <a:p>
                <a:pPr lvl="1">
                  <a:spcBef>
                    <a:spcPts val="300"/>
                  </a:spcBef>
                  <a:spcAft>
                    <a:spcPts val="300"/>
                  </a:spcAf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𝒉</m:t>
                        </m:r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𝒑𝒑𝒏</m:t>
                        </m:r>
                      </m:sub>
                      <m:sup>
                        <m:r>
                          <a:rPr lang="en-US" sz="16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𝐇𝐉𝐄𝐓</m:t>
                        </m:r>
                      </m:sup>
                    </m:sSubSup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𝟎𝟐</m:t>
                    </m:r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𝐦𝐛</m:t>
                    </m:r>
                  </m:oMath>
                </a14:m>
                <a:r>
                  <a:rPr lang="en-US" sz="1600" b="1" dirty="0">
                    <a:solidFill>
                      <a:srgbClr val="0000FF"/>
                    </a:solidFill>
                  </a:rPr>
                  <a:t> 	</a:t>
                </a:r>
                <a:r>
                  <a:rPr lang="en-US" sz="1600" b="1" dirty="0"/>
                  <a:t>(bubble chamber)</a:t>
                </a:r>
              </a:p>
              <a:p>
                <a:pPr lvl="1">
                  <a:spcBef>
                    <a:spcPts val="300"/>
                  </a:spcBef>
                  <a:spcAft>
                    <a:spcPts val="300"/>
                  </a:spcAf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𝒉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𝒑𝒅</m:t>
                        </m:r>
                      </m:sub>
                      <m:sup>
                        <m:r>
                          <a:rPr lang="en-US" sz="16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𝐇𝐉𝐄𝐓</m:t>
                        </m:r>
                      </m:sup>
                    </m:sSubSup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  </m:t>
                    </m:r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 </m:t>
                    </m:r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𝟏𝟓</m:t>
                    </m:r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𝐦𝐛</m:t>
                    </m:r>
                  </m:oMath>
                </a14:m>
                <a:r>
                  <a:rPr lang="en-US" sz="1600" b="1" dirty="0">
                    <a:solidFill>
                      <a:srgbClr val="0000FF"/>
                    </a:solidFill>
                  </a:rPr>
                  <a:t> 	</a:t>
                </a:r>
                <a:r>
                  <a:rPr lang="en-US" sz="1600" b="1" dirty="0"/>
                  <a:t>(bubble chamber)</a:t>
                </a:r>
              </a:p>
              <a:p>
                <a:pPr lvl="1">
                  <a:spcBef>
                    <a:spcPts val="300"/>
                  </a:spcBef>
                  <a:spcAft>
                    <a:spcPts val="300"/>
                  </a:spcAf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𝒉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𝒑𝒅</m:t>
                        </m:r>
                      </m:sub>
                      <m:sup>
                        <m:r>
                          <a:rPr lang="en-US" sz="16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𝐇𝐉𝐄𝐓</m:t>
                        </m:r>
                      </m:sup>
                    </m:sSubSup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1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𝟐𝟓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𝐦𝐛</m:t>
                    </m:r>
                  </m:oMath>
                </a14:m>
                <a:r>
                  <a:rPr lang="en-US" sz="1600" b="1" dirty="0">
                    <a:solidFill>
                      <a:srgbClr val="FF0000"/>
                    </a:solidFill>
                  </a:rPr>
                  <a:t> 	</a:t>
                </a:r>
                <a:r>
                  <a:rPr lang="en-US" sz="1600" b="1" dirty="0"/>
                  <a:t>(</a:t>
                </a:r>
                <a:r>
                  <a:rPr lang="en-US" sz="1600" b="1" i="1" dirty="0">
                    <a:solidFill>
                      <a:srgbClr val="C00000"/>
                    </a:solidFill>
                  </a:rPr>
                  <a:t>deuteron beam in HJET</a:t>
                </a:r>
                <a:r>
                  <a:rPr lang="en-US" sz="1600" b="1" dirty="0"/>
                  <a:t>)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830D953-12FE-B93F-F04A-0282F57152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58" y="2415510"/>
                <a:ext cx="5486400" cy="1935145"/>
              </a:xfrm>
              <a:prstGeom prst="rect">
                <a:avLst/>
              </a:prstGeom>
              <a:blipFill>
                <a:blip r:embed="rId8"/>
                <a:stretch>
                  <a:fillRect l="-889" t="-1258" b="-15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BA5621E-8012-6AA5-3508-250D272F5571}"/>
                  </a:ext>
                </a:extLst>
              </p:cNvPr>
              <p:cNvSpPr txBox="1"/>
              <p:nvPr/>
            </p:nvSpPr>
            <p:spPr>
              <a:xfrm>
                <a:off x="216676" y="4890996"/>
                <a:ext cx="5369482" cy="1056379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r>
                  <a:rPr lang="en-US" sz="2000" b="1" dirty="0">
                    <a:solidFill>
                      <a:srgbClr val="7030A0"/>
                    </a:solidFill>
                  </a:rPr>
                  <a:t>The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kumimoji="1" lang="en-US" altLang="ja-JP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PrePr>
                      <m:sub/>
                      <m:sup>
                        <m:r>
                          <a:rPr lang="en-US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  <m:e>
                        <m:r>
                          <a:rPr lang="en-US" sz="2000" b="1" i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𝐇𝐞</m:t>
                        </m:r>
                      </m:e>
                    </m:sPre>
                  </m:oMath>
                </a14:m>
                <a:r>
                  <a:rPr kumimoji="1" lang="en-US" altLang="ja-JP" sz="2000" b="1" i="1" dirty="0">
                    <a:solidFill>
                      <a:srgbClr val="7030A0"/>
                    </a:solidFill>
                    <a:ea typeface="ＭＳ Ｐゴシック" charset="-128"/>
                    <a:cs typeface="ＭＳ Ｐゴシック" charset="-128"/>
                  </a:rPr>
                  <a:t> </a:t>
                </a:r>
                <a:r>
                  <a:rPr kumimoji="1" lang="en-US" altLang="ja-JP" sz="2000" b="1" dirty="0">
                    <a:solidFill>
                      <a:srgbClr val="7030A0"/>
                    </a:solidFill>
                    <a:ea typeface="ＭＳ Ｐゴシック" charset="-128"/>
                    <a:cs typeface="ＭＳ Ｐゴシック" charset="-128"/>
                  </a:rPr>
                  <a:t>breakup rates</a:t>
                </a:r>
                <a:r>
                  <a:rPr kumimoji="1" lang="en-US" altLang="ja-JP" sz="2000" b="1" dirty="0">
                    <a:ea typeface="ＭＳ Ｐゴシック" charset="-128"/>
                    <a:cs typeface="ＭＳ Ｐゴシック" charset="-128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d>
                      <m:dPr>
                        <m:ctrlP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𝑹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b="1" dirty="0"/>
                  <a:t> </a:t>
                </a:r>
                <a:r>
                  <a:rPr lang="en-US" sz="2000" b="1" dirty="0">
                    <a:solidFill>
                      <a:srgbClr val="7030A0"/>
                    </a:solidFill>
                  </a:rPr>
                  <a:t>and</a:t>
                </a:r>
                <a:r>
                  <a:rPr lang="en-US" sz="2000" b="1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</m:e>
                    </m:acc>
                    <m:d>
                      <m:dPr>
                        <m:ctrlP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𝑹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b="1" dirty="0"/>
                  <a:t> </a:t>
                </a:r>
                <a:r>
                  <a:rPr lang="en-US" sz="2000" b="1" dirty="0">
                    <a:solidFill>
                      <a:srgbClr val="7030A0"/>
                    </a:solidFill>
                  </a:rPr>
                  <a:t>derived from the deuteron beam measurements at HJET can be interpreted as</a:t>
                </a:r>
                <a:r>
                  <a:rPr lang="en-US" sz="2000" b="1" dirty="0"/>
                  <a:t> </a:t>
                </a:r>
                <a:r>
                  <a:rPr lang="en-US" sz="2000" b="1" dirty="0">
                    <a:solidFill>
                      <a:srgbClr val="C00000"/>
                    </a:solidFill>
                  </a:rPr>
                  <a:t>upper limits. 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BA5621E-8012-6AA5-3508-250D272F55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676" y="4890996"/>
                <a:ext cx="5369482" cy="1056379"/>
              </a:xfrm>
              <a:prstGeom prst="rect">
                <a:avLst/>
              </a:prstGeom>
              <a:blipFill>
                <a:blip r:embed="rId9"/>
                <a:stretch>
                  <a:fillRect l="-1250" r="-568" b="-97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D7634FF-1076-0343-F3AD-D4AA4CD21A86}"/>
                  </a:ext>
                </a:extLst>
              </p:cNvPr>
              <p:cNvSpPr txBox="1"/>
              <p:nvPr/>
            </p:nvSpPr>
            <p:spPr>
              <a:xfrm>
                <a:off x="6954412" y="1232664"/>
                <a:ext cx="178837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𝒉</m:t>
                      </m:r>
                      <m:r>
                        <a:rPr lang="en-US" sz="2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𝒑</m:t>
                      </m:r>
                      <m:r>
                        <a:rPr lang="en-US" sz="2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2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𝒑𝒑𝒏</m:t>
                      </m:r>
                      <m:r>
                        <a:rPr lang="en-US" sz="2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𝒑</m:t>
                      </m:r>
                    </m:oMath>
                  </m:oMathPara>
                </a14:m>
                <a:endParaRPr lang="en-US" sz="24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D7634FF-1076-0343-F3AD-D4AA4CD21A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4412" y="1232664"/>
                <a:ext cx="1788375" cy="369332"/>
              </a:xfrm>
              <a:prstGeom prst="rect">
                <a:avLst/>
              </a:prstGeom>
              <a:blipFill>
                <a:blip r:embed="rId10"/>
                <a:stretch>
                  <a:fillRect l="-4096" r="-3754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EFCB11C-AD78-2EE6-A94F-74E4906D1729}"/>
                  </a:ext>
                </a:extLst>
              </p:cNvPr>
              <p:cNvSpPr txBox="1"/>
              <p:nvPr/>
            </p:nvSpPr>
            <p:spPr>
              <a:xfrm>
                <a:off x="7140517" y="3560140"/>
                <a:ext cx="159761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𝒉</m:t>
                      </m:r>
                      <m:r>
                        <a:rPr lang="en-US" sz="2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𝒑</m:t>
                      </m:r>
                      <m:r>
                        <a:rPr lang="en-US" sz="2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2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𝒑𝒅</m:t>
                      </m:r>
                      <m:r>
                        <a:rPr lang="en-US" sz="2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𝒑</m:t>
                      </m:r>
                    </m:oMath>
                  </m:oMathPara>
                </a14:m>
                <a:endParaRPr lang="en-US" sz="24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EFCB11C-AD78-2EE6-A94F-74E4906D17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0517" y="3560140"/>
                <a:ext cx="1597617" cy="369332"/>
              </a:xfrm>
              <a:prstGeom prst="rect">
                <a:avLst/>
              </a:prstGeom>
              <a:blipFill>
                <a:blip r:embed="rId11"/>
                <a:stretch>
                  <a:fillRect l="-4198" r="-4580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1854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2C1F9C6-01A7-4118-87F6-26A4ECDB52C8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C82A330-907C-4007-8312-E80D33DEEC14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1F78F34-CB77-449F-B308-3CD830DED411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868" name="Text Box 861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914400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kumimoji="1" lang="en-US" altLang="ja-JP" sz="2800" b="1" i="1">
                    <a:ea typeface="ＭＳ Ｐゴシック" charset="-128"/>
                    <a:cs typeface="ＭＳ Ｐゴシック" charset="-128"/>
                  </a:rPr>
                  <a:t>Elastic single spin proton-proton analyzing power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sz="2800" b="1" i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sub>
                    </m:sSub>
                    <m:d>
                      <m:dPr>
                        <m:ctrlPr>
                          <a:rPr lang="en-US" sz="2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  <m:r>
                          <a:rPr lang="en-US" sz="2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</m:oMath>
                </a14:m>
                <a:r>
                  <a:rPr kumimoji="1" lang="en-US" altLang="ja-JP" sz="2800" b="1" i="1">
                    <a:ea typeface="ＭＳ Ｐゴシック" charset="-128"/>
                    <a:cs typeface="ＭＳ Ｐゴシック" charset="-128"/>
                  </a:rPr>
                  <a:t> </a:t>
                </a:r>
                <a:endParaRPr kumimoji="1" lang="en-US" altLang="ja-JP" sz="2000"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 xmlns="">
          <p:sp>
            <p:nvSpPr>
              <p:cNvPr id="36868" name="Text Box 8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9144000" cy="523220"/>
              </a:xfrm>
              <a:prstGeom prst="rect">
                <a:avLst/>
              </a:prstGeom>
              <a:blipFill>
                <a:blip r:embed="rId3"/>
                <a:stretch>
                  <a:fillRect t="-10465" b="-32558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CF1BC1F-56EA-2518-00C4-2F40ADE367AC}"/>
                  </a:ext>
                </a:extLst>
              </p:cNvPr>
              <p:cNvSpPr txBox="1"/>
              <p:nvPr/>
            </p:nvSpPr>
            <p:spPr>
              <a:xfrm>
                <a:off x="156606" y="812197"/>
                <a:ext cx="3200400" cy="1852174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600" dirty="0"/>
                  <a:t>For CNI elastic scattering, analyzing power is defined by the interference of the </a:t>
                </a:r>
                <a:r>
                  <a:rPr lang="en-US" sz="1600" i="1" dirty="0">
                    <a:solidFill>
                      <a:srgbClr val="C00000"/>
                    </a:solidFill>
                  </a:rPr>
                  <a:t>spin-flip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b>
                    </m:sSub>
                    <m:d>
                      <m:d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1600" dirty="0"/>
                  <a:t> and         </a:t>
                </a:r>
                <a:r>
                  <a:rPr lang="en-US" sz="1600" i="1" dirty="0">
                    <a:solidFill>
                      <a:srgbClr val="C00000"/>
                    </a:solidFill>
                  </a:rPr>
                  <a:t>non-flip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600" b="0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helicity amplitudes: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  <m:sup/>
                      </m:sSubSup>
                      <m:d>
                        <m:dPr>
                          <m:ctrlPr>
                            <a:rPr lang="en-US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1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1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4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type m:val="lin"/>
                          <m:ctrlPr>
                            <a:rPr lang="en-US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sz="14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sz="1400" b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𝐈𝐦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400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sz="1400" b="1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400" b="1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𝝓</m:t>
                                      </m:r>
                                    </m:e>
                                    <m:sub>
                                      <m:r>
                                        <a:rPr lang="en-US" sz="1400" b="1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𝟓</m:t>
                                      </m:r>
                                    </m:sub>
                                    <m:sup>
                                      <m:r>
                                        <a:rPr lang="en-US" sz="1400" b="1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bSup>
                                  <m:sSub>
                                    <m:sSubPr>
                                      <m:ctrlPr>
                                        <a:rPr lang="en-US" sz="1400" b="1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1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𝝓</m:t>
                                      </m:r>
                                    </m:e>
                                    <m:sub>
                                      <m:r>
                                        <a:rPr lang="en-US" sz="1400" b="1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num>
                        <m:den>
                          <m:sSup>
                            <m:sSupPr>
                              <m:ctrlPr>
                                <a:rPr lang="en-US" sz="14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400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400" b="1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1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𝝓</m:t>
                                      </m:r>
                                    </m:e>
                                    <m:sub>
                                      <m:r>
                                        <a:rPr lang="en-US" sz="1400" b="1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14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400" dirty="0"/>
              </a:p>
              <a:p>
                <a:r>
                  <a:rPr lang="en-US" sz="1600" dirty="0">
                    <a:solidFill>
                      <a:srgbClr val="0000FF"/>
                    </a:solidFill>
                    <a:ea typeface="Cambria Math" panose="02040503050406030204" pitchFamily="18" charset="0"/>
                  </a:rPr>
                  <a:t>           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	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/>
                      <m:sup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bSup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/>
                      <m:sup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em</m:t>
                        </m:r>
                      </m:sup>
                    </m:sSubSup>
                    <m:sSup>
                      <m:sSup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b>
                        </m:sSub>
                      </m:sup>
                    </m:sSup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CF1BC1F-56EA-2518-00C4-2F40ADE367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606" y="812197"/>
                <a:ext cx="3200400" cy="1852174"/>
              </a:xfrm>
              <a:prstGeom prst="rect">
                <a:avLst/>
              </a:prstGeom>
              <a:blipFill>
                <a:blip r:embed="rId4"/>
                <a:stretch>
                  <a:fillRect l="-1143" t="-329" r="-1905" b="-10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F9005F6-48F8-E426-2932-9F1D15E831D2}"/>
                  </a:ext>
                </a:extLst>
              </p:cNvPr>
              <p:cNvSpPr txBox="1"/>
              <p:nvPr/>
            </p:nvSpPr>
            <p:spPr>
              <a:xfrm>
                <a:off x="464090" y="4230980"/>
                <a:ext cx="8529031" cy="122751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dirty="0"/>
                  <a:t>The primary goal of the experimental study of the elastic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en-US" dirty="0"/>
                  <a:t> analyzing power in the CNI region is an evaluation of the hadronic spin-flip amplitude, parameterized by </a:t>
                </a:r>
              </a:p>
              <a:p>
                <a:pPr algn="ctr"/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sub>
                        </m:sSub>
                        <m:r>
                          <a:rPr lang="en-US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Sup>
                          <m:sSubSupPr>
                            <m:ctrlPr>
                              <a:rPr lang="en-US" sz="20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𝝓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sub>
                          <m:sup>
                            <m:r>
                              <a:rPr lang="en-US" sz="2000" b="1" i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𝐡𝐚𝐝</m:t>
                            </m:r>
                          </m:sup>
                        </m:sSubSup>
                        <m:d>
                          <m:dPr>
                            <m:ctrlPr>
                              <a:rPr lang="en-US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  <m:r>
                              <a:rPr lang="en-US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rad>
                        <m:r>
                          <a:rPr lang="en-US" sz="20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𝐈𝐦</m:t>
                        </m:r>
                        <m:sSubSup>
                          <m:sSubSupPr>
                            <m:ctrlPr>
                              <a:rPr lang="en-US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𝝓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b>
                          <m:sup>
                            <m:r>
                              <a:rPr lang="en-US" sz="2000" b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𝐡𝐚𝐝</m:t>
                            </m:r>
                          </m:sup>
                        </m:sSubSup>
                        <m:d>
                          <m:dPr>
                            <m:ctrlPr>
                              <a:rPr lang="en-US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  <m:r>
                              <a:rPr lang="en-US" sz="20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e>
                        </m:d>
                      </m:den>
                    </m:f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𝒊</m:t>
                    </m:r>
                    <m:sSub>
                      <m:sSub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</m:oMath>
                </a14:m>
                <a:r>
                  <a:rPr lang="en-US" sz="2000" b="1" dirty="0"/>
                  <a:t>,     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sub>
                        </m:sSub>
                      </m:e>
                    </m:d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F9005F6-48F8-E426-2932-9F1D15E831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090" y="4230980"/>
                <a:ext cx="8529031" cy="1227516"/>
              </a:xfrm>
              <a:prstGeom prst="rect">
                <a:avLst/>
              </a:prstGeom>
              <a:blipFill>
                <a:blip r:embed="rId5"/>
                <a:stretch>
                  <a:fillRect l="-572" t="-19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302E2A2-C717-1534-993A-92EA8377093B}"/>
                  </a:ext>
                </a:extLst>
              </p:cNvPr>
              <p:cNvSpPr txBox="1"/>
              <p:nvPr/>
            </p:nvSpPr>
            <p:spPr>
              <a:xfrm>
                <a:off x="4211744" y="1918657"/>
                <a:ext cx="4654351" cy="174772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r"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</m:sub>
                    </m:sSub>
                    <m:d>
                      <m:d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𝐈𝐦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24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</m:sub>
                              <m:sup>
                                <m:r>
                                  <a:rPr lang="en-US" sz="2400" b="1" i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𝐞𝐦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en-US" sz="24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b>
                              <m:sup>
                                <m:r>
                                  <a:rPr lang="en-US" sz="2400" b="1" i="0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𝐡</m:t>
                                </m:r>
                                <m:r>
                                  <a:rPr lang="en-US" sz="2400" b="1" i="1" smtClean="0">
                                    <a:latin typeface="Cambria Math" panose="02040503050406030204" pitchFamily="18" charset="0"/>
                                  </a:rPr>
                                  <m:t> ∗</m:t>
                                </m:r>
                              </m:sup>
                            </m:sSubSup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</m:sub>
                              <m:sup>
                                <m: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𝒉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b>
                              <m:sup>
                                <m: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𝒆𝒎</m:t>
                                </m:r>
                                <m: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 ∗</m:t>
                                </m:r>
                              </m:sup>
                            </m:sSubSup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</m:sub>
                              <m:sup>
                                <m: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𝒉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b>
                              <m:sup>
                                <m: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𝒉</m:t>
                                </m:r>
                                <m:r>
                                  <a:rPr lang="en-US" sz="24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 ∗</m:t>
                                </m:r>
                              </m:sup>
                            </m:sSubSup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4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sz="24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b>
                                  <m:sup>
                                    <m:r>
                                      <m:rPr>
                                        <m:sty m:val="p"/>
                                      </m:rPr>
                                      <a:rPr lang="en-US" sz="240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sup>
                                </m:sSubSup>
                                <m:r>
                                  <a:rPr lang="en-US" sz="24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sz="24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b>
                                  <m:sup>
                                    <m:r>
                                      <m:rPr>
                                        <m:sty m:val="p"/>
                                      </m:rPr>
                                      <a:rPr lang="en-US" sz="240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em</m:t>
                                    </m:r>
                                  </m:sup>
                                </m:sSubSup>
                                <m:sSup>
                                  <m:sSupPr>
                                    <m:ctrlPr>
                                      <a:rPr lang="en-US" sz="24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𝛿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𝐶</m:t>
                                        </m:r>
                                      </m:sub>
                                    </m:sSub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b="1" dirty="0"/>
                  <a:t> </a:t>
                </a:r>
              </a:p>
              <a:p>
                <a:pPr algn="r"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   </m:t>
                    </m:r>
                    <m:f>
                      <m:f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rad>
                      </m:num>
                      <m:den>
                        <m:sSub>
                          <m:sSub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𝒑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𝜿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sub>
                        </m:sSub>
                        <m:f>
                          <m:fPr>
                            <m:type m:val="lin"/>
                            <m:ctrlPr>
                              <a:rPr lang="en-US" sz="2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𝒄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den>
                        </m:f>
                        <m:r>
                          <a:rPr lang="en-US" sz="2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 </m:t>
                        </m:r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𝟓</m:t>
                            </m:r>
                          </m:sub>
                        </m:sSub>
                        <m:f>
                          <m:fPr>
                            <m:type m:val="lin"/>
                            <m:ctrlPr>
                              <a:rPr lang="en-US" sz="2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  <m:sub>
                                <m:r>
                                  <a:rPr lang="en-US" sz="24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𝒄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den>
                        </m:f>
                        <m:r>
                          <a:rPr lang="en-US" sz="24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𝟓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sz="2400" b="1" i="1" smtClean="0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2400" b="1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1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𝒕</m:t>
                                        </m:r>
                                      </m:e>
                                      <m:sub>
                                        <m:r>
                                          <a:rPr lang="en-US" sz="2400" b="1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𝒄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400" b="1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d>
                          <m:d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𝝆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𝜹</m:t>
                                </m:r>
                              </m:e>
                              <m:sub>
                                <m: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𝑪</m:t>
                                </m:r>
                              </m:sub>
                            </m:sSub>
                          </m:e>
                        </m:d>
                        <m:f>
                          <m:fPr>
                            <m:type m:val="lin"/>
                            <m:ctrlPr>
                              <a:rPr lang="en-US" sz="2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  <m:sub>
                                <m:r>
                                  <a:rPr lang="en-US" sz="2400" b="1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𝒄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den>
                        </m:f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sz="2000" b="1" dirty="0"/>
                  <a:t>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302E2A2-C717-1534-993A-92EA837709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744" y="1918657"/>
                <a:ext cx="4654351" cy="174772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>
            <a:extLst>
              <a:ext uri="{FF2B5EF4-FFF2-40B4-BE49-F238E27FC236}">
                <a16:creationId xmlns:a16="http://schemas.microsoft.com/office/drawing/2014/main" id="{A0AE1BA1-3BE9-778D-F10C-D18D14B36999}"/>
              </a:ext>
            </a:extLst>
          </p:cNvPr>
          <p:cNvGrpSpPr/>
          <p:nvPr/>
        </p:nvGrpSpPr>
        <p:grpSpPr>
          <a:xfrm>
            <a:off x="156606" y="2939891"/>
            <a:ext cx="4572000" cy="978217"/>
            <a:chOff x="4038600" y="2732397"/>
            <a:chExt cx="4572000" cy="97821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842F65D4-CE75-4BC4-A6F6-BAA582B8C7A4}"/>
                    </a:ext>
                  </a:extLst>
                </p:cNvPr>
                <p:cNvSpPr txBox="1"/>
                <p:nvPr/>
              </p:nvSpPr>
              <p:spPr>
                <a:xfrm>
                  <a:off x="4038600" y="2732397"/>
                  <a:ext cx="4572000" cy="978217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US" sz="1400" b="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−1=1.793</m:t>
                      </m:r>
                    </m:oMath>
                  </a14:m>
                  <a:r>
                    <a:rPr lang="en-US" sz="1400" dirty="0">
                      <a:solidFill>
                        <a:schemeClr val="tx1"/>
                      </a:solidFill>
                    </a:rPr>
                    <a:t> </a:t>
                  </a:r>
                  <a:endParaRPr lang="en-US" sz="1400" dirty="0"/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 =</m:t>
                      </m:r>
                      <m:f>
                        <m:fPr>
                          <m:type m:val="lin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−8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𝜋𝛼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tot</m:t>
                              </m:r>
                            </m:sub>
                          </m:sSub>
                        </m:den>
                      </m:f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=−1.86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GeV</m:t>
                          </m:r>
                        </m:e>
                        <m:sup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a14:m>
                  <a:r>
                    <a:rPr lang="en-US" sz="1400" dirty="0"/>
                    <a:t> </a:t>
                  </a:r>
                </a:p>
                <a:p>
                  <a14:m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sz="1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=−0.079</m:t>
                      </m:r>
                    </m:oMath>
                  </a14:m>
                  <a:r>
                    <a:rPr lang="en-US" sz="1400" dirty="0">
                      <a:solidFill>
                        <a:schemeClr val="tx1"/>
                      </a:solidFill>
                    </a:rPr>
                    <a:t> </a:t>
                  </a:r>
                  <a:endParaRPr lang="en-US" sz="1400" dirty="0"/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sz="1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=0.024+</m:t>
                      </m:r>
                      <m:r>
                        <a:rPr lang="el-GR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func>
                        <m:func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f>
                            <m:fPr>
                              <m:type m:val="lin"/>
                              <m:ctrlPr>
                                <a:rPr lang="en-US" sz="1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</m:e>
                      </m:func>
                    </m:oMath>
                  </a14:m>
                  <a:r>
                    <a:rPr lang="en-US" sz="1400" dirty="0"/>
                    <a:t> </a:t>
                  </a: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842F65D4-CE75-4BC4-A6F6-BAA582B8C7A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38600" y="2732397"/>
                  <a:ext cx="4572000" cy="978217"/>
                </a:xfrm>
                <a:prstGeom prst="rect">
                  <a:avLst/>
                </a:prstGeom>
                <a:blipFill>
                  <a:blip r:embed="rId13"/>
                  <a:stretch>
                    <a:fillRect t="-6211" b="-4658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D404C54-9355-AB83-B2BE-E78159D37CBC}"/>
                </a:ext>
              </a:extLst>
            </p:cNvPr>
            <p:cNvSpPr txBox="1"/>
            <p:nvPr/>
          </p:nvSpPr>
          <p:spPr>
            <a:xfrm>
              <a:off x="6864151" y="3335016"/>
              <a:ext cx="167640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sz="1400" b="1" dirty="0"/>
                <a:t>(for 100 GeV beam)</a:t>
              </a:r>
            </a:p>
          </p:txBody>
        </p:sp>
      </p:grp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04F5FF3E-8927-E797-9176-5024E1BB3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Low-x  2023.09.08</a:t>
            </a:r>
            <a:endParaRPr lang="en-US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66183162-12CD-146A-1285-2724C3DDA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Transverse analyzing power measurements at HJET</a:t>
            </a:r>
            <a:endParaRPr lang="en-US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04C5D804-C4E8-DEF2-98DD-4E0EB185A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7A8F6E0-6EFA-FD33-47FA-37D0EAA82F49}"/>
                  </a:ext>
                </a:extLst>
              </p:cNvPr>
              <p:cNvSpPr txBox="1"/>
              <p:nvPr/>
            </p:nvSpPr>
            <p:spPr>
              <a:xfrm>
                <a:off x="2309943" y="5632642"/>
                <a:ext cx="3020827" cy="58278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non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𝝓</m:t>
                          </m:r>
                        </m:e>
                        <m:sub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b>
                        <m:sup>
                          <m:r>
                            <a:rPr lang="en-US" sz="1600" b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𝐡𝐚𝐝</m:t>
                          </m:r>
                        </m:sup>
                      </m:sSubSup>
                      <m:d>
                        <m:dPr>
                          <m:ctrlP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1600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</m:rad>
                        </m:num>
                        <m:den>
                          <m:sSub>
                            <m:sSubPr>
                              <m:ctrlP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sub>
                          </m:sSub>
                        </m:den>
                      </m:f>
                      <m:r>
                        <a:rPr lang="en-US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en-US" sz="16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sub>
                          </m:sSub>
                        </m:num>
                        <m:den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𝝆</m:t>
                          </m:r>
                        </m:den>
                      </m:f>
                      <m:sSubSup>
                        <m:sSubSupPr>
                          <m:ctrlP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𝝓</m:t>
                          </m:r>
                        </m:e>
                        <m:sub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b>
                        <m:sup>
                          <m:r>
                            <a:rPr lang="en-US" sz="1600" b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𝐡𝐚𝐝</m:t>
                          </m:r>
                        </m:sup>
                      </m:sSubSup>
                      <m:d>
                        <m:dPr>
                          <m:ctrlP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16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</m:d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7A8F6E0-6EFA-FD33-47FA-37D0EAA82F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9943" y="5632642"/>
                <a:ext cx="3020827" cy="582788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381092B8-2659-E97E-AA49-81CC012B00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695148"/>
            <a:ext cx="345589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u="sng" dirty="0">
                <a:solidFill>
                  <a:srgbClr val="0000FF"/>
                </a:solidFill>
                <a:latin typeface="Arial Unicode MS"/>
              </a:rPr>
              <a:t>B. Kopeliovich and L. Lapidus</a:t>
            </a:r>
            <a:r>
              <a:rPr kumimoji="0" lang="en-US" altLang="en-US" sz="1000" b="0" i="0" u="sng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/>
              </a:rPr>
              <a:t>, Yad. </a:t>
            </a:r>
            <a:r>
              <a:rPr kumimoji="0" lang="en-US" altLang="en-US" sz="1000" b="0" i="0" u="sng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 Unicode MS"/>
              </a:rPr>
              <a:t>Fiz</a:t>
            </a:r>
            <a:r>
              <a:rPr kumimoji="0" lang="en-US" altLang="en-US" sz="1000" b="0" i="0" u="sng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/>
              </a:rPr>
              <a:t>. </a:t>
            </a:r>
            <a:r>
              <a:rPr lang="en-US" altLang="en-US" sz="1000" u="sng" dirty="0">
                <a:solidFill>
                  <a:srgbClr val="0000FF"/>
                </a:solidFill>
                <a:latin typeface="Arial Unicode MS"/>
              </a:rPr>
              <a:t>19</a:t>
            </a:r>
            <a:r>
              <a:rPr kumimoji="0" lang="en-US" altLang="en-US" sz="1000" b="0" i="0" u="sng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/>
              </a:rPr>
              <a:t>, 218 (1974)</a:t>
            </a:r>
            <a:r>
              <a:rPr kumimoji="0" lang="en-US" altLang="en-US" sz="1000" b="0" i="0" u="sng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</a:rPr>
              <a:t>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u="sng" dirty="0">
                <a:solidFill>
                  <a:srgbClr val="0000FF"/>
                </a:solidFill>
                <a:latin typeface="Arial" panose="020B0604020202020204" pitchFamily="34" charset="0"/>
              </a:rPr>
              <a:t>N. Buttimore et al., Phys. Rev. D 18, 694 (1978)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sng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N. Buttimore et al., Phys. Rev. D 59, 114010 (1999)</a:t>
            </a:r>
          </a:p>
        </p:txBody>
      </p:sp>
    </p:spTree>
    <p:extLst>
      <p:ext uri="{BB962C8B-B14F-4D97-AF65-F5344CB8AC3E}">
        <p14:creationId xmlns:p14="http://schemas.microsoft.com/office/powerpoint/2010/main" val="2277190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2C1F9C6-01A7-4118-87F6-26A4ECDB52C8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C82A330-907C-4007-8312-E80D33DEEC14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1F78F34-CB77-449F-B308-3CD830DED411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rnd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868" name="Text Box 861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914400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kumimoji="1" lang="en-US" altLang="ja-JP" sz="2800" b="1" i="1" dirty="0">
                    <a:ea typeface="ＭＳ Ｐゴシック" charset="-128"/>
                    <a:cs typeface="ＭＳ Ｐゴシック" charset="-128"/>
                  </a:rPr>
                  <a:t>Some important corrections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sz="2800" b="1" i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sub>
                    </m:sSub>
                    <m:d>
                      <m:dPr>
                        <m:ctrlPr>
                          <a:rPr lang="en-US" sz="2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</m:oMath>
                </a14:m>
                <a:r>
                  <a:rPr kumimoji="1" lang="en-US" altLang="ja-JP" sz="2800" b="1" i="1" dirty="0">
                    <a:ea typeface="ＭＳ Ｐゴシック" charset="-128"/>
                    <a:cs typeface="ＭＳ Ｐゴシック" charset="-128"/>
                  </a:rPr>
                  <a:t> </a:t>
                </a:r>
                <a:endParaRPr kumimoji="1" lang="en-US" altLang="ja-JP" sz="2000" dirty="0"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 xmlns="">
          <p:sp>
            <p:nvSpPr>
              <p:cNvPr id="36868" name="Text Box 8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9144000" cy="523220"/>
              </a:xfrm>
              <a:prstGeom prst="rect">
                <a:avLst/>
              </a:prstGeom>
              <a:blipFill>
                <a:blip r:embed="rId3"/>
                <a:stretch>
                  <a:fillRect t="-10465" b="-32558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302E2A2-C717-1534-993A-92EA8377093B}"/>
                  </a:ext>
                </a:extLst>
              </p:cNvPr>
              <p:cNvSpPr txBox="1"/>
              <p:nvPr/>
            </p:nvSpPr>
            <p:spPr>
              <a:xfrm>
                <a:off x="2145896" y="1209096"/>
                <a:ext cx="4805354" cy="51411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 algn="r"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=   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rad>
                      </m:num>
                      <m:den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𝜅</m:t>
                                </m:r>
                              </m:e>
                              <m:sub>
                                <m:r>
                                  <a:rPr lang="en-US" b="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r>
                                  <a:rPr lang="en-US" b="0" i="1" smtClean="0">
                                    <a:solidFill>
                                      <a:srgbClr val="FF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rgbClr val="FF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>
                                        <a:solidFill>
                                          <a:srgbClr val="FF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US" b="0" i="1">
                                        <a:solidFill>
                                          <a:srgbClr val="FF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𝐶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−2</m:t>
                            </m:r>
                            <m:d>
                              <m:dPr>
                                <m:ctrlPr>
                                  <a:rPr lang="en-US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𝑰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𝟓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 smtClean="0">
                                        <a:solidFill>
                                          <a:srgbClr val="FF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smtClean="0">
                                        <a:solidFill>
                                          <a:srgbClr val="FF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0" i="1" smtClean="0">
                                        <a:solidFill>
                                          <a:srgbClr val="FF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FF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 smtClean="0">
                                        <a:solidFill>
                                          <a:srgbClr val="FF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FF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FF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  <m:f>
                          <m:fPr>
                            <m:type m:val="lin"/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−</m:t>
                        </m:r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d>
                          <m:d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𝑹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</m:sub>
                            </m:sSub>
                            <m:r>
                              <a:rPr lang="en-US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solidFill>
                                  <a:srgbClr val="FF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FF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>
                                    <a:solidFill>
                                      <a:srgbClr val="FF00FF"/>
                                    </a:solidFill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b="0" i="1">
                                    <a:solidFill>
                                      <a:srgbClr val="FF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</m:sub>
                            </m:sSub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n-US" b="0" i="1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b="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  <m:d>
                          <m:d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𝝆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𝜹</m:t>
                                </m:r>
                              </m:e>
                              <m:sub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𝑪</m:t>
                                </m:r>
                              </m:sub>
                            </m:sSub>
                          </m:e>
                        </m:d>
                        <m:f>
                          <m:fPr>
                            <m:type m:val="lin"/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b="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+1+</m:t>
                        </m:r>
                        <m:sSup>
                          <m:sSupPr>
                            <m:ctrlPr>
                              <a:rPr lang="en-US" i="1" smtClean="0">
                                <a:solidFill>
                                  <a:srgbClr val="FF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FF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FF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000" b="1" dirty="0"/>
                  <a:t>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302E2A2-C717-1534-993A-92EA837709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5896" y="1209096"/>
                <a:ext cx="4805354" cy="51411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04F5FF3E-8927-E797-9176-5024E1BB3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Low-x  2023.09.08</a:t>
            </a:r>
            <a:endParaRPr lang="en-US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66183162-12CD-146A-1285-2724C3DDA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Transverse analyzing power measurements at HJET</a:t>
            </a:r>
            <a:endParaRPr lang="en-US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04C5D804-C4E8-DEF2-98DD-4E0EB185A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2D94F1E-3CC4-C16C-A4D0-B78189C85377}"/>
                  </a:ext>
                </a:extLst>
              </p:cNvPr>
              <p:cNvSpPr txBox="1"/>
              <p:nvPr/>
            </p:nvSpPr>
            <p:spPr>
              <a:xfrm>
                <a:off x="221942" y="567541"/>
                <a:ext cx="8700115" cy="58477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following parametrization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sub>
                    </m:sSub>
                    <m:d>
                      <m:d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1600" dirty="0"/>
                  <a:t>  [</a:t>
                </a:r>
                <a:r>
                  <a:rPr lang="en-US" sz="1600" dirty="0">
                    <a:solidFill>
                      <a:srgbClr val="0000FF"/>
                    </a:solidFill>
                  </a:rPr>
                  <a:t>N. Buttimore et al., Phys. Rev. D 59, 114010 (1999)</a:t>
                </a:r>
                <a:r>
                  <a:rPr lang="en-US" sz="1600" dirty="0"/>
                  <a:t>]</a:t>
                </a:r>
                <a:r>
                  <a:rPr lang="en-US" sz="1600" dirty="0">
                    <a:solidFill>
                      <a:srgbClr val="0000FF"/>
                    </a:solidFill>
                  </a:rPr>
                  <a:t> </a:t>
                </a:r>
                <a:r>
                  <a:rPr lang="en-US" sz="1600" dirty="0"/>
                  <a:t>was standardly used in experimental data analysis's] 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2D94F1E-3CC4-C16C-A4D0-B78189C853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42" y="567541"/>
                <a:ext cx="8700115" cy="584775"/>
              </a:xfrm>
              <a:prstGeom prst="rect">
                <a:avLst/>
              </a:prstGeom>
              <a:blipFill>
                <a:blip r:embed="rId5"/>
                <a:stretch>
                  <a:fillRect l="-280" t="-2083" b="-135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696C590-61C6-07D9-2B05-5DDCDA1DF94C}"/>
                  </a:ext>
                </a:extLst>
              </p:cNvPr>
              <p:cNvSpPr txBox="1"/>
              <p:nvPr/>
            </p:nvSpPr>
            <p:spPr>
              <a:xfrm>
                <a:off x="226424" y="2228062"/>
                <a:ext cx="8769658" cy="232711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However, it was pointed out [</a:t>
                </a:r>
                <a:r>
                  <a:rPr lang="en-US" sz="1600" dirty="0">
                    <a:solidFill>
                      <a:srgbClr val="0000FF"/>
                    </a:solidFill>
                  </a:rPr>
                  <a:t>B. Kopeliovich and M. </a:t>
                </a:r>
                <a:r>
                  <a:rPr lang="en-US" sz="1600" dirty="0" err="1">
                    <a:solidFill>
                      <a:srgbClr val="0000FF"/>
                    </a:solidFill>
                  </a:rPr>
                  <a:t>Krelina</a:t>
                </a:r>
                <a:r>
                  <a:rPr lang="en-US" sz="1600" dirty="0">
                    <a:solidFill>
                      <a:srgbClr val="0000FF"/>
                    </a:solidFill>
                  </a:rPr>
                  <a:t> (2017)</a:t>
                </a:r>
                <a:r>
                  <a:rPr lang="en-US" sz="1600" dirty="0"/>
                  <a:t>]</a:t>
                </a:r>
                <a:r>
                  <a:rPr lang="en-US" sz="1600" dirty="0">
                    <a:solidFill>
                      <a:srgbClr val="0000FF"/>
                    </a:solidFill>
                  </a:rPr>
                  <a:t> </a:t>
                </a:r>
                <a:r>
                  <a:rPr lang="en-US" sz="1600" dirty="0"/>
                  <a:t>that</a:t>
                </a: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ü"/>
                </a:pPr>
                <a:r>
                  <a:rPr lang="en-US" sz="1600" dirty="0"/>
                  <a:t>The difference between hadronic 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1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=11.2 </m:t>
                    </m:r>
                    <m:sSup>
                      <m:sSupPr>
                        <m:ctrlPr>
                          <a:rPr lang="en-US" sz="14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GeV</m:t>
                        </m:r>
                      </m:e>
                      <m:sup>
                        <m:r>
                          <a:rPr lang="en-US" sz="1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sz="14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4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</a:rPr>
                              <m:t>𝐿𝑎𝑏</m:t>
                            </m:r>
                          </m:sub>
                        </m:sSub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=100 </m:t>
                        </m:r>
                        <m:r>
                          <m:rPr>
                            <m:sty m:val="p"/>
                          </m:rPr>
                          <a:rPr lang="en-US" sz="1400" b="0" i="0" dirty="0" smtClean="0">
                            <a:latin typeface="Cambria Math" panose="02040503050406030204" pitchFamily="18" charset="0"/>
                          </a:rPr>
                          <m:t>GeV</m:t>
                        </m:r>
                      </m:e>
                    </m:d>
                  </m:oMath>
                </a14:m>
                <a:r>
                  <a:rPr lang="en-US" sz="1600" dirty="0"/>
                  <a:t> and electromagnetic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em</m:t>
                        </m:r>
                      </m:sub>
                    </m:sSub>
                    <m:r>
                      <a:rPr lang="en-US" sz="14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14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d>
                      <m:dPr>
                        <m:begChr m:val="⟨"/>
                        <m:endChr m:val="⟩"/>
                        <m:ctrlPr>
                          <a:rPr lang="en-US" sz="14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14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  <m:sup>
                            <m:r>
                              <a:rPr lang="en-US" sz="14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en-US" sz="14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=12.1 </m:t>
                    </m:r>
                    <m:sSup>
                      <m:sSupPr>
                        <m:ctrlPr>
                          <a:rPr lang="en-US" sz="14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4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GeV</m:t>
                        </m:r>
                      </m:e>
                      <m:sup>
                        <m:r>
                          <a:rPr lang="en-US" sz="14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sz="1600" dirty="0"/>
                  <a:t> slopes was neglected. The following correction may be needed 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U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en-US" sz="16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sub>
                          </m:sSub>
                        </m:num>
                        <m:den>
                          <m:r>
                            <a:rPr lang="en-US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den>
                      </m:f>
                      <m:r>
                        <a:rPr lang="en-US" sz="16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f>
                        <m:fPr>
                          <m:type m:val="lin"/>
                          <m:ctrlPr>
                            <a:rPr lang="en-US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en-US" sz="16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sub>
                          </m:sSub>
                        </m:num>
                        <m:den>
                          <m:r>
                            <a:rPr lang="en-US" sz="16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den>
                      </m:f>
                      <m:r>
                        <a:rPr lang="en-US" sz="160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type m:val="lin"/>
                          <m:ctrlP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em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d>
                        </m:num>
                        <m:den>
                          <m: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ü"/>
                </a:pPr>
                <a:r>
                  <a:rPr lang="en-US" sz="1600" dirty="0"/>
                  <a:t>The electromagnetic form factor was determined in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𝑒𝑝</m:t>
                    </m:r>
                  </m:oMath>
                </a14:m>
                <a:r>
                  <a:rPr lang="en-US" sz="1600" dirty="0"/>
                  <a:t> scattering. For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en-US" sz="1600" dirty="0"/>
                  <a:t> scattering it is modified by the absorption effect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em</m:t>
                        </m:r>
                      </m:sub>
                    </m:sSub>
                    <m:r>
                      <a:rPr lang="en-US" sz="16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em</m:t>
                        </m:r>
                      </m:sub>
                    </m:sSub>
                    <m:r>
                      <a:rPr lang="en-US" sz="16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a</m:t>
                    </m:r>
                  </m:oMath>
                </a14:m>
                <a:r>
                  <a:rPr lang="en-US" sz="1600" dirty="0"/>
                  <a:t>, which results in</a:t>
                </a:r>
              </a:p>
              <a:p>
                <a:pPr lvl="1" algn="ctr"/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  <m:r>
                      <a:rPr lang="en-US" sz="16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  <m:r>
                      <a:rPr lang="en-US" sz="16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sSub>
                          <m:sSubPr>
                            <m:ctrlP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𝜅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16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em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 sz="160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sf</m:t>
                            </m:r>
                          </m:sup>
                        </m:sSubSup>
                      </m:den>
                    </m:f>
                    <m:r>
                      <a:rPr lang="en-US" sz="16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  <m:r>
                      <a:rPr lang="en-US" sz="16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−0.003</m:t>
                    </m:r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696C590-61C6-07D9-2B05-5DDCDA1DF9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424" y="2228062"/>
                <a:ext cx="8769658" cy="2327112"/>
              </a:xfrm>
              <a:prstGeom prst="rect">
                <a:avLst/>
              </a:prstGeom>
              <a:blipFill>
                <a:blip r:embed="rId6"/>
                <a:stretch>
                  <a:fillRect l="-278" t="-2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C572D8B-1654-444F-9E58-A567B809B12A}"/>
                  </a:ext>
                </a:extLst>
              </p:cNvPr>
              <p:cNvSpPr txBox="1"/>
              <p:nvPr/>
            </p:nvSpPr>
            <p:spPr>
              <a:xfrm>
                <a:off x="624273" y="4916257"/>
                <a:ext cx="7848600" cy="1092800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600" b="1" dirty="0"/>
                  <a:t>The corrections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are essential for the HJET experimental accuracy.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may alter interpretation of the STAR results for elastic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d>
                      <m:d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1600" dirty="0"/>
                  <a:t>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=200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sz="16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are critically important for understanding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↑</m:t>
                        </m:r>
                      </m:sup>
                    </m:sSup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Au</m:t>
                    </m:r>
                  </m:oMath>
                </a14:m>
                <a:r>
                  <a:rPr lang="en-US" sz="1600" dirty="0"/>
                  <a:t> analyzing power.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C572D8B-1654-444F-9E58-A567B809B1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273" y="4916257"/>
                <a:ext cx="7848600" cy="1092800"/>
              </a:xfrm>
              <a:prstGeom prst="rect">
                <a:avLst/>
              </a:prstGeom>
              <a:blipFill>
                <a:blip r:embed="rId7"/>
                <a:stretch>
                  <a:fillRect l="-388" t="-1111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2490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6868" name="Text Box 861"/>
              <p:cNvSpPr txBox="1">
                <a:spLocks noChangeArrowheads="1"/>
              </p:cNvSpPr>
              <p:nvPr/>
            </p:nvSpPr>
            <p:spPr bwMode="auto">
              <a:xfrm>
                <a:off x="0" y="-18632"/>
                <a:ext cx="923977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kumimoji="1" lang="en-US" altLang="ja-JP" sz="2800" b="1" i="1">
                    <a:ea typeface="ＭＳ Ｐゴシック" charset="-128"/>
                    <a:cs typeface="ＭＳ Ｐゴシック" charset="-128"/>
                  </a:rPr>
                  <a:t>Measurements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sz="28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𝐍</m:t>
                        </m:r>
                      </m:sub>
                    </m:sSub>
                    <m:d>
                      <m:dPr>
                        <m:ctrlPr>
                          <a:rPr lang="en-US" sz="2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</m:oMath>
                </a14:m>
                <a:r>
                  <a:rPr kumimoji="1" lang="en-US" altLang="ja-JP" sz="2800" b="1" i="1">
                    <a:ea typeface="ＭＳ Ｐゴシック" charset="-128"/>
                    <a:cs typeface="ＭＳ Ｐゴシック" charset="-128"/>
                  </a:rPr>
                  <a:t> in Runs 15 (100 GeV) &amp; 17 (255 GeV)</a:t>
                </a:r>
                <a:endParaRPr kumimoji="1" lang="en-US" altLang="ja-JP" sz="2000"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 xmlns="">
          <p:sp>
            <p:nvSpPr>
              <p:cNvPr id="36868" name="Text Box 8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-18632"/>
                <a:ext cx="9239774" cy="523220"/>
              </a:xfrm>
              <a:prstGeom prst="rect">
                <a:avLst/>
              </a:prstGeom>
              <a:blipFill>
                <a:blip r:embed="rId3"/>
                <a:stretch>
                  <a:fillRect l="-923" t="-11628" r="-923" b="-32558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362200" cy="365125"/>
          </a:xfrm>
        </p:spPr>
        <p:txBody>
          <a:bodyPr/>
          <a:lstStyle/>
          <a:p>
            <a:r>
              <a:rPr lang="en-US"/>
              <a:t>Low-x  2023.09.08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FC95305-F91A-4994-993A-71DA79E3EAC8}"/>
              </a:ext>
            </a:extLst>
          </p:cNvPr>
          <p:cNvSpPr txBox="1"/>
          <p:nvPr/>
        </p:nvSpPr>
        <p:spPr>
          <a:xfrm>
            <a:off x="5562600" y="574209"/>
            <a:ext cx="349539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hlinkClick r:id="rId4"/>
              </a:rPr>
              <a:t>A.P. </a:t>
            </a:r>
            <a:r>
              <a:rPr lang="en-US" sz="1400" i="1" dirty="0">
                <a:hlinkClick r:id="rId4"/>
              </a:rPr>
              <a:t>et al</a:t>
            </a:r>
            <a:r>
              <a:rPr lang="en-US" sz="1400" dirty="0">
                <a:hlinkClick r:id="rId4"/>
              </a:rPr>
              <a:t>., Phys. Rev. Lett. </a:t>
            </a:r>
            <a:r>
              <a:rPr lang="en-US" sz="1400" b="1" dirty="0">
                <a:hlinkClick r:id="rId4"/>
              </a:rPr>
              <a:t>123</a:t>
            </a:r>
            <a:r>
              <a:rPr lang="en-US" sz="1400" dirty="0">
                <a:hlinkClick r:id="rId4"/>
              </a:rPr>
              <a:t>, 162001 (2019) </a:t>
            </a:r>
            <a:endParaRPr lang="en-US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24767B-F537-4710-B2E1-DB8D7CB70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1"/>
              <a:t>Transverse analyzing power measurements at HJET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AF289B-0155-4DF3-9760-3D752645F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11FF705-AE48-C744-F7D9-BCAE10C7DE83}"/>
              </a:ext>
            </a:extLst>
          </p:cNvPr>
          <p:cNvGrpSpPr/>
          <p:nvPr/>
        </p:nvGrpSpPr>
        <p:grpSpPr>
          <a:xfrm>
            <a:off x="468406" y="3719590"/>
            <a:ext cx="5019858" cy="1759991"/>
            <a:chOff x="57248" y="3440911"/>
            <a:chExt cx="5019858" cy="175999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434634A0-0C70-00CB-BB03-5936A9080048}"/>
                    </a:ext>
                  </a:extLst>
                </p:cNvPr>
                <p:cNvSpPr txBox="1"/>
                <p:nvPr/>
              </p:nvSpPr>
              <p:spPr>
                <a:xfrm>
                  <a:off x="124106" y="3810243"/>
                  <a:ext cx="4953000" cy="670440"/>
                </a:xfrm>
                <a:prstGeom prst="rect">
                  <a:avLst/>
                </a:prstGeom>
                <a:solidFill>
                  <a:srgbClr val="F6F890"/>
                </a:solidFill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600"/>
                    </a:spcBef>
                    <a:spcAft>
                      <a:spcPts val="600"/>
                    </a:spcAft>
                  </a:pPr>
                  <a14:m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rad>
                      <m:r>
                        <a:rPr lang="en-US" sz="1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𝟏𝟑</m:t>
                      </m:r>
                      <m:r>
                        <a:rPr lang="en-US" sz="1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𝟕𝟔</m:t>
                      </m:r>
                      <m:r>
                        <a:rPr lang="en-US" sz="1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𝐆𝐞𝐕</m:t>
                      </m:r>
                    </m:oMath>
                  </a14:m>
                  <a:r>
                    <a:rPr lang="en-US" sz="1400" b="1" dirty="0">
                      <a:solidFill>
                        <a:srgbClr val="0000FF"/>
                      </a:solidFill>
                    </a:rPr>
                    <a:t>  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b>
                      </m:sSub>
                      <m:r>
                        <a:rPr lang="en-US" sz="1400" b="1" i="1">
                          <a:solidFill>
                            <a:srgbClr val="7030A0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1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  <m:r>
                            <a:rPr lang="en-US" sz="1400" b="1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1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±</m:t>
                          </m:r>
                          <m:sSub>
                            <m:sSubPr>
                              <m:ctrlPr>
                                <a:rPr lang="en-US" sz="1400" b="1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𝟎</m:t>
                              </m:r>
                              <m:r>
                                <a:rPr lang="en-US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.</m:t>
                              </m:r>
                              <m:r>
                                <a:rPr lang="en-US" sz="14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𝟖</m:t>
                              </m:r>
                            </m:e>
                            <m:sub>
                              <m:r>
                                <a:rPr lang="en-US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𝐬𝐭𝐚𝐭</m:t>
                              </m:r>
                            </m:sub>
                          </m:sSub>
                          <m: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±</m:t>
                          </m:r>
                          <m:sSub>
                            <m:sSubPr>
                              <m:ctrlPr>
                                <a:rPr lang="en-US" sz="1400" b="1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𝟏</m:t>
                              </m:r>
                              <m:r>
                                <a:rPr lang="en-US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.</m:t>
                              </m:r>
                              <m:r>
                                <a:rPr lang="en-US" sz="14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𝟓</m:t>
                              </m:r>
                            </m:e>
                            <m:sub>
                              <m:r>
                                <a:rPr lang="en-US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𝐬𝐲𝐬𝐭</m:t>
                              </m:r>
                            </m:sub>
                          </m:sSub>
                        </m:e>
                      </m:d>
                      <m:r>
                        <a:rPr lang="en-US" sz="1400" b="1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</m:oMath>
                  </a14:m>
                  <a:endParaRPr lang="en-US" sz="1400" b="1" dirty="0"/>
                </a:p>
                <a:p>
                  <a:r>
                    <a:rPr lang="en-US" sz="1400" b="1" dirty="0"/>
                    <a:t>	             </a:t>
                  </a:r>
                  <a14:m>
                    <m:oMath xmlns:m="http://schemas.openxmlformats.org/officeDocument/2006/math">
                      <m:r>
                        <a:rPr lang="en-US" sz="1400" b="1" i="1">
                          <a:solidFill>
                            <a:srgbClr val="7030A0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𝟓</m:t>
                          </m:r>
                        </m:sub>
                      </m:sSub>
                      <m:r>
                        <a:rPr lang="en-US" sz="1400" b="1" i="1">
                          <a:solidFill>
                            <a:srgbClr val="7030A0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1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1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±</m:t>
                          </m:r>
                          <m:sSub>
                            <m:sSubPr>
                              <m:ctrlPr>
                                <a:rPr lang="en-US" sz="1400" b="1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𝟐</m:t>
                              </m:r>
                              <m:r>
                                <a:rPr lang="en-US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.</m:t>
                              </m:r>
                              <m:r>
                                <a:rPr lang="en-US" sz="14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𝟗</m:t>
                              </m:r>
                            </m:e>
                            <m:sub>
                              <m:r>
                                <a:rPr lang="en-US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𝐬𝐭𝐚𝐭</m:t>
                              </m:r>
                            </m:sub>
                          </m:sSub>
                          <m: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±</m:t>
                          </m:r>
                          <m:sSub>
                            <m:sSubPr>
                              <m:ctrlPr>
                                <a:rPr lang="en-US" sz="1400" b="1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𝟒</m:t>
                              </m:r>
                              <m:r>
                                <a:rPr lang="en-US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.</m:t>
                              </m:r>
                              <m:r>
                                <a:rPr lang="en-US" sz="14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𝟕</m:t>
                              </m:r>
                            </m:e>
                            <m:sub>
                              <m:r>
                                <a:rPr lang="en-US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𝐬𝐲𝐬𝐭</m:t>
                              </m:r>
                            </m:sub>
                          </m:sSub>
                        </m:e>
                      </m:d>
                      <m:r>
                        <a:rPr lang="en-US" sz="1400" b="1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</m:oMath>
                  </a14:m>
                  <a:endParaRPr lang="en-US" sz="1400" b="1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434634A0-0C70-00CB-BB03-5936A908004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4106" y="3810243"/>
                  <a:ext cx="4953000" cy="67044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B876525F-EDD8-E4B4-D201-AC23723C26A2}"/>
                    </a:ext>
                  </a:extLst>
                </p:cNvPr>
                <p:cNvSpPr txBox="1"/>
                <p:nvPr/>
              </p:nvSpPr>
              <p:spPr>
                <a:xfrm>
                  <a:off x="124106" y="4530462"/>
                  <a:ext cx="4953000" cy="670440"/>
                </a:xfrm>
                <a:prstGeom prst="rect">
                  <a:avLst/>
                </a:prstGeom>
                <a:solidFill>
                  <a:srgbClr val="F6F890"/>
                </a:solidFill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600"/>
                    </a:spcBef>
                    <a:spcAft>
                      <a:spcPts val="600"/>
                    </a:spcAft>
                  </a:pPr>
                  <a14:m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rad>
                      <m:r>
                        <a:rPr lang="en-US" sz="1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𝟐𝟏</m:t>
                      </m:r>
                      <m:r>
                        <a:rPr lang="en-US" sz="1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𝟗𝟐</m:t>
                      </m:r>
                      <m:r>
                        <a:rPr lang="en-US" sz="1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𝐆𝐞𝐕</m:t>
                      </m:r>
                    </m:oMath>
                  </a14:m>
                  <a:r>
                    <a:rPr lang="en-US" sz="1400" b="1">
                      <a:solidFill>
                        <a:srgbClr val="0000FF"/>
                      </a:solidFill>
                    </a:rPr>
                    <a:t>  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b>
                      </m:sSub>
                      <m:r>
                        <a:rPr lang="en-US" sz="1400" b="1" i="1">
                          <a:solidFill>
                            <a:srgbClr val="7030A0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1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1400" b="1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1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  <m: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±</m:t>
                          </m:r>
                          <m:sSub>
                            <m:sSubPr>
                              <m:ctrlPr>
                                <a:rPr lang="en-US" sz="1400" b="1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𝟎</m:t>
                              </m:r>
                              <m:r>
                                <a:rPr lang="en-US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.</m:t>
                              </m:r>
                              <m:r>
                                <a:rPr lang="en-US" sz="14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𝟓</m:t>
                              </m:r>
                            </m:e>
                            <m:sub>
                              <m:r>
                                <a:rPr lang="en-US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𝐬𝐭𝐚𝐭</m:t>
                              </m:r>
                            </m:sub>
                          </m:sSub>
                          <m: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±</m:t>
                          </m:r>
                          <m:sSub>
                            <m:sSubPr>
                              <m:ctrlPr>
                                <a:rPr lang="en-US" sz="1400" b="1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𝟎</m:t>
                              </m:r>
                              <m:r>
                                <a:rPr lang="en-US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.</m:t>
                              </m:r>
                              <m:r>
                                <a:rPr lang="en-US" sz="14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𝟖</m:t>
                              </m:r>
                            </m:e>
                            <m:sub>
                              <m:r>
                                <a:rPr lang="en-US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𝐬𝐲𝐬𝐭</m:t>
                              </m:r>
                            </m:sub>
                          </m:sSub>
                        </m:e>
                      </m:d>
                      <m:r>
                        <a:rPr lang="en-US" sz="1400" b="1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</m:oMath>
                  </a14:m>
                  <a:endParaRPr lang="en-US" sz="1400" b="1"/>
                </a:p>
                <a:p>
                  <a:r>
                    <a:rPr lang="en-US" sz="1400" b="1"/>
                    <a:t>	             </a:t>
                  </a:r>
                  <a14:m>
                    <m:oMath xmlns:m="http://schemas.openxmlformats.org/officeDocument/2006/math">
                      <m:r>
                        <a:rPr lang="en-US" sz="1400" b="1" i="1">
                          <a:solidFill>
                            <a:srgbClr val="7030A0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𝟓</m:t>
                          </m:r>
                        </m:sub>
                      </m:sSub>
                      <m:r>
                        <a:rPr lang="en-US" sz="1400" b="1" i="1">
                          <a:solidFill>
                            <a:srgbClr val="7030A0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    </m:t>
                          </m:r>
                          <m:r>
                            <a:rPr lang="en-US" sz="1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𝟏𝟗</m:t>
                          </m:r>
                          <m: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sz="14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±</m:t>
                          </m:r>
                          <m:sSub>
                            <m:sSubPr>
                              <m:ctrlPr>
                                <a:rPr lang="en-US" sz="14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𝟐</m:t>
                              </m:r>
                              <m:r>
                                <a:rPr lang="en-US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.</m:t>
                              </m:r>
                              <m:r>
                                <a:rPr lang="en-US" sz="14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𝟓</m:t>
                              </m:r>
                            </m:e>
                            <m:sub>
                              <m:r>
                                <a:rPr lang="en-US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𝐬𝐭𝐚𝐭</m:t>
                              </m:r>
                            </m:sub>
                          </m:sSub>
                          <m: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±</m:t>
                          </m:r>
                          <m:sSub>
                            <m:sSubPr>
                              <m:ctrlPr>
                                <a:rPr lang="en-US" sz="1400" b="1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𝟐</m:t>
                              </m:r>
                              <m:r>
                                <a:rPr lang="en-US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.</m:t>
                              </m:r>
                              <m:r>
                                <a:rPr lang="en-US" sz="1400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𝟓</m:t>
                              </m:r>
                            </m:e>
                            <m:sub>
                              <m:r>
                                <a:rPr lang="en-US" sz="1400" b="1" i="1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𝐬𝐲𝐬𝐭</m:t>
                              </m:r>
                            </m:sub>
                          </m:sSub>
                        </m:e>
                      </m:d>
                      <m:r>
                        <a:rPr lang="en-US" sz="1400" b="1" i="1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1400" b="1" i="1">
                              <a:solidFill>
                                <a:srgbClr val="7030A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</m:oMath>
                  </a14:m>
                  <a:endParaRPr lang="en-US" sz="1400" b="1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B876525F-EDD8-E4B4-D201-AC23723C26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4106" y="4530462"/>
                  <a:ext cx="4953000" cy="67044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89C3FD0-2307-39E9-8690-280C2A220AEF}"/>
                </a:ext>
              </a:extLst>
            </p:cNvPr>
            <p:cNvSpPr txBox="1"/>
            <p:nvPr/>
          </p:nvSpPr>
          <p:spPr>
            <a:xfrm>
              <a:off x="57248" y="3440911"/>
              <a:ext cx="484660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The measured hadronic spin flip amplitudes: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8D0D8AC-9323-4891-1E39-A6A868AC54CD}"/>
              </a:ext>
            </a:extLst>
          </p:cNvPr>
          <p:cNvGrpSpPr/>
          <p:nvPr/>
        </p:nvGrpSpPr>
        <p:grpSpPr>
          <a:xfrm>
            <a:off x="152400" y="1192566"/>
            <a:ext cx="6159135" cy="2175159"/>
            <a:chOff x="173066" y="1069836"/>
            <a:chExt cx="6159135" cy="2175159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7B732387-3802-86AB-9434-562537BB8DF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73066" y="1069836"/>
              <a:ext cx="6159135" cy="217515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EB97713A-E544-0957-3D08-42A86C91A1A0}"/>
                    </a:ext>
                  </a:extLst>
                </p:cNvPr>
                <p:cNvSpPr txBox="1"/>
                <p:nvPr/>
              </p:nvSpPr>
              <p:spPr>
                <a:xfrm>
                  <a:off x="2474781" y="2518382"/>
                  <a:ext cx="578107" cy="33592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highlight>
                                  <a:srgbClr val="FFFFCC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highlight>
                                  <a:srgbClr val="FFFFCC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en-US" sz="2000" b="1" i="0" smtClean="0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highlight>
                                  <a:srgbClr val="FFFFCC"/>
                                </a:highlight>
                                <a:latin typeface="Cambria Math" panose="02040503050406030204" pitchFamily="18" charset="0"/>
                              </a:rPr>
                              <m:t>𝐬𝐲𝐬𝐭</m:t>
                            </m:r>
                          </m:sub>
                        </m:sSub>
                      </m:oMath>
                    </m:oMathPara>
                  </a14:m>
                  <a:endParaRPr lang="en-US" sz="2000" b="1">
                    <a:highlight>
                      <a:srgbClr val="FFFFCC"/>
                    </a:highlight>
                  </a:endParaRP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EB97713A-E544-0957-3D08-42A86C91A1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74781" y="2518382"/>
                  <a:ext cx="578107" cy="335926"/>
                </a:xfrm>
                <a:prstGeom prst="rect">
                  <a:avLst/>
                </a:prstGeom>
                <a:blipFill>
                  <a:blip r:embed="rId8"/>
                  <a:stretch>
                    <a:fillRect l="-6383" r="-8511" b="-2727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38180AAE-B682-6E18-84B0-02DE970CD15B}"/>
                    </a:ext>
                  </a:extLst>
                </p:cNvPr>
                <p:cNvSpPr txBox="1"/>
                <p:nvPr/>
              </p:nvSpPr>
              <p:spPr>
                <a:xfrm>
                  <a:off x="1039008" y="2279011"/>
                  <a:ext cx="1046184" cy="33592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ctr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rgbClr val="CC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rgbClr val="CC00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en-US" sz="2000" b="1" i="0" smtClean="0">
                                <a:solidFill>
                                  <a:srgbClr val="CC0099"/>
                                </a:solidFill>
                                <a:latin typeface="Cambria Math" panose="02040503050406030204" pitchFamily="18" charset="0"/>
                              </a:rPr>
                              <m:t>𝐬𝐭𝐚𝐭</m:t>
                            </m:r>
                            <m:r>
                              <a:rPr lang="en-US" sz="2000" b="1" i="0" smtClean="0">
                                <a:solidFill>
                                  <a:srgbClr val="CC0099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000" b="1" i="0" smtClean="0">
                                <a:solidFill>
                                  <a:srgbClr val="CC0099"/>
                                </a:solidFill>
                                <a:latin typeface="Cambria Math" panose="02040503050406030204" pitchFamily="18" charset="0"/>
                              </a:rPr>
                              <m:t>𝐬𝐲𝐬𝐭</m:t>
                            </m:r>
                          </m:sub>
                        </m:sSub>
                      </m:oMath>
                    </m:oMathPara>
                  </a14:m>
                  <a:endParaRPr lang="en-US" sz="2000" b="1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38180AAE-B682-6E18-84B0-02DE970CD15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9008" y="2279011"/>
                  <a:ext cx="1046184" cy="335926"/>
                </a:xfrm>
                <a:prstGeom prst="rect">
                  <a:avLst/>
                </a:prstGeom>
                <a:blipFill>
                  <a:blip r:embed="rId9"/>
                  <a:stretch>
                    <a:fillRect l="-2907" r="-4070" b="-2727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4196AA2-9E8F-4CF2-B76C-62F3B04D6B76}"/>
                  </a:ext>
                </a:extLst>
              </p:cNvPr>
              <p:cNvSpPr txBox="1"/>
              <p:nvPr/>
            </p:nvSpPr>
            <p:spPr>
              <a:xfrm>
                <a:off x="6196156" y="1172290"/>
                <a:ext cx="2892367" cy="1969770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square" rtlCol="0" anchor="ctr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filled areas specify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1600" dirty="0">
                    <a:solidFill>
                      <a:srgbClr val="0000FF"/>
                    </a:solidFill>
                  </a:rPr>
                  <a:t> </a:t>
                </a:r>
                <a:r>
                  <a:rPr lang="en-US" sz="1600" dirty="0"/>
                  <a:t>experimental uncertainties, </a:t>
                </a:r>
                <a:r>
                  <a:rPr lang="en-US" sz="1600" dirty="0" err="1">
                    <a:solidFill>
                      <a:srgbClr val="CC0099"/>
                    </a:solidFill>
                  </a:rPr>
                  <a:t>stat.+syst</a:t>
                </a:r>
                <a:r>
                  <a:rPr lang="en-US" sz="1600" dirty="0"/>
                  <a:t>., scaled by  </a:t>
                </a:r>
                <a:r>
                  <a:rPr lang="en-US" sz="1600" dirty="0">
                    <a:solidFill>
                      <a:srgbClr val="0000FF"/>
                    </a:solidFill>
                  </a:rPr>
                  <a:t>x50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1600" dirty="0"/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dashed curves are for  the leading order approximation  predicted in 1974.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4196AA2-9E8F-4CF2-B76C-62F3B04D6B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6156" y="1172290"/>
                <a:ext cx="2892367" cy="1969770"/>
              </a:xfrm>
              <a:prstGeom prst="rect">
                <a:avLst/>
              </a:prstGeom>
              <a:blipFill>
                <a:blip r:embed="rId10"/>
                <a:stretch>
                  <a:fillRect l="-842" t="-310" b="-37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F872729B-7114-76CB-69C2-D34E553D796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3835253"/>
            <a:ext cx="2815650" cy="2175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322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563562"/>
          </a:xfrm>
        </p:spPr>
        <p:txBody>
          <a:bodyPr>
            <a:noAutofit/>
          </a:bodyPr>
          <a:lstStyle/>
          <a:p>
            <a:r>
              <a:rPr lang="en-US" sz="2800" b="1" i="1" dirty="0"/>
              <a:t>Incorporating spin dependence in a </a:t>
            </a:r>
            <a:r>
              <a:rPr lang="en-US" sz="2800" b="1" i="1" dirty="0" err="1"/>
              <a:t>Regge</a:t>
            </a:r>
            <a:r>
              <a:rPr lang="en-US" sz="2800" b="1" i="1" dirty="0"/>
              <a:t> pole analysis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286000" cy="365125"/>
          </a:xfrm>
        </p:spPr>
        <p:txBody>
          <a:bodyPr/>
          <a:lstStyle/>
          <a:p>
            <a:r>
              <a:rPr lang="en-US"/>
              <a:t>Low-x  2023.09.08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34627" y="6356350"/>
            <a:ext cx="4632973" cy="365125"/>
          </a:xfrm>
        </p:spPr>
        <p:txBody>
          <a:bodyPr/>
          <a:lstStyle/>
          <a:p>
            <a:r>
              <a:rPr lang="en-US"/>
              <a:t>Transverse analyzing power measurements at HJET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C768EBA2-9438-4E0A-A88E-5382DA4DFE62}"/>
              </a:ext>
            </a:extLst>
          </p:cNvPr>
          <p:cNvSpPr/>
          <p:nvPr/>
        </p:nvSpPr>
        <p:spPr>
          <a:xfrm>
            <a:off x="2552700" y="2952080"/>
            <a:ext cx="3810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A42E1C8-C293-45D9-9622-E6C52AD1BC91}"/>
              </a:ext>
            </a:extLst>
          </p:cNvPr>
          <p:cNvSpPr txBox="1"/>
          <p:nvPr/>
        </p:nvSpPr>
        <p:spPr>
          <a:xfrm>
            <a:off x="5121091" y="1929658"/>
            <a:ext cx="3370882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en-US" sz="1000" dirty="0"/>
              <a:t>D.A. </a:t>
            </a:r>
            <a:r>
              <a:rPr lang="en-US" sz="1000" dirty="0" err="1"/>
              <a:t>Fagundes</a:t>
            </a:r>
            <a:r>
              <a:rPr lang="en-US" sz="1000" dirty="0"/>
              <a:t> et. al.,  Int. J. Mod. Phys. A 32, 1750184 (2017) </a:t>
            </a:r>
            <a:endParaRPr lang="en-US" sz="1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3EAD56C-FC1D-2E25-5C00-CB6737346D76}"/>
                  </a:ext>
                </a:extLst>
              </p:cNvPr>
              <p:cNvSpPr txBox="1"/>
              <p:nvPr/>
            </p:nvSpPr>
            <p:spPr>
              <a:xfrm>
                <a:off x="5029200" y="619743"/>
                <a:ext cx="2812501" cy="53771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p>
                          <m:r>
                            <a:rPr lang="en-US" sz="1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d>
                        <m:dPr>
                          <m:ctrlPr>
                            <a:rPr lang="en-US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1400" b="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d>
                        <m:dPr>
                          <m:ctrlPr>
                            <a:rPr lang="en-US" sz="14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sSup>
                            <m:sSupPr>
                              <m:ctrlPr>
                                <a:rPr lang="en-US" sz="14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1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sz="140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sz="140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p>
                                      <m:r>
                                        <a:rPr lang="en-US" sz="14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±</m:t>
                                      </m:r>
                                    </m:sup>
                                  </m:sSup>
                                </m:sub>
                              </m:sSub>
                            </m:sup>
                          </m:sSup>
                        </m:e>
                      </m:d>
                      <m:sSup>
                        <m:sSupPr>
                          <m:ctrlPr>
                            <a:rPr lang="en-US" sz="14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4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40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num>
                                <m:den>
                                  <m:r>
                                    <a:rPr lang="en-US" sz="14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sSubSup>
                                    <m:sSubSupPr>
                                      <m:ctrlPr>
                                        <a:rPr lang="en-US" sz="140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  <m:sup>
                                      <m:r>
                                        <a:rPr lang="en-US" sz="14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  <m:sup>
                          <m:sSub>
                            <m:sSubPr>
                              <m:ctrlPr>
                                <a:rPr lang="en-US" sz="14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sz="1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en-US" sz="1400" b="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±</m:t>
                                  </m:r>
                                </m:sup>
                              </m:sSup>
                            </m:sub>
                          </m:sSub>
                          <m:r>
                            <a:rPr lang="en-US" sz="1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3EAD56C-FC1D-2E25-5C00-CB6737346D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619743"/>
                <a:ext cx="2812501" cy="537711"/>
              </a:xfrm>
              <a:prstGeom prst="rect">
                <a:avLst/>
              </a:prstGeom>
              <a:blipFill>
                <a:blip r:embed="rId3"/>
                <a:stretch>
                  <a:fillRect b="-2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ADB83A1-DC5F-E1C6-75C7-88CA3B4B772B}"/>
                  </a:ext>
                </a:extLst>
              </p:cNvPr>
              <p:cNvSpPr txBox="1"/>
              <p:nvPr/>
            </p:nvSpPr>
            <p:spPr>
              <a:xfrm>
                <a:off x="5044888" y="1133497"/>
                <a:ext cx="3118931" cy="49564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d>
                        <m:dPr>
                          <m:ctrlPr>
                            <a:rPr lang="en-US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1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sz="1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sSub>
                        <m:sSub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func>
                        <m:funcPr>
                          <m:ctrlPr>
                            <a:rPr lang="en-US" sz="14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f>
                            <m:fPr>
                              <m:ctrlPr>
                                <a:rPr lang="en-US" sz="1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num>
                            <m:den>
                              <m:r>
                                <a:rPr lang="en-US" sz="1400" b="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sSubSup>
                                <m:sSubSupPr>
                                  <m:ctrlPr>
                                    <a:rPr lang="en-US" sz="14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1400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  <m:sup>
                                  <m:r>
                                    <a:rPr lang="en-US" sz="1400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func>
                      <m:r>
                        <a:rPr lang="en-US" sz="1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d>
                        <m:dPr>
                          <m:ctrlPr>
                            <a:rPr lang="en-US" sz="14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en-US" sz="14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4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14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400" b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ln</m:t>
                              </m:r>
                            </m:e>
                            <m:sup>
                              <m:r>
                                <a:rPr lang="en-US" sz="1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f>
                            <m:fPr>
                              <m:ctrlPr>
                                <a:rPr lang="en-US" sz="1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num>
                            <m:den>
                              <m:r>
                                <a:rPr lang="en-US" sz="1400" b="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sSubSup>
                                <m:sSubSupPr>
                                  <m:ctrlPr>
                                    <a:rPr lang="en-US" sz="14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1400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  <m:sup>
                                  <m:r>
                                    <a:rPr lang="en-US" sz="1400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</m:oMath>
                  </m:oMathPara>
                </a14:m>
                <a:endParaRPr lang="en-US" sz="14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ADB83A1-DC5F-E1C6-75C7-88CA3B4B77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4888" y="1133497"/>
                <a:ext cx="3118931" cy="495649"/>
              </a:xfrm>
              <a:prstGeom prst="rect">
                <a:avLst/>
              </a:prstGeom>
              <a:blipFill>
                <a:blip r:embed="rId4"/>
                <a:stretch>
                  <a:fillRect l="-783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C00150E-ED7A-86C7-FB93-F909C8A07FD5}"/>
                  </a:ext>
                </a:extLst>
              </p:cNvPr>
              <p:cNvSpPr txBox="1"/>
              <p:nvPr/>
            </p:nvSpPr>
            <p:spPr>
              <a:xfrm>
                <a:off x="5105403" y="1607460"/>
                <a:ext cx="3218702" cy="30777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sSup>
                          <m:sSupPr>
                            <m:ctrlP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US" sz="1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</m:sSub>
                    <m:r>
                      <a:rPr lang="en-US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=0.65</m:t>
                    </m:r>
                  </m:oMath>
                </a14:m>
                <a:r>
                  <a:rPr lang="en-US" sz="1400" dirty="0"/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sSup>
                          <m:sSupPr>
                            <m:ctrlPr>
                              <a:rPr lang="en-US" sz="1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US" sz="1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sub>
                    </m:sSub>
                    <m:r>
                      <a:rPr lang="en-US" sz="1400" b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US" sz="1400" b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sz="1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sz="1400" dirty="0"/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0.009</m:t>
                    </m:r>
                  </m:oMath>
                </a14:m>
                <a:r>
                  <a:rPr lang="en-US" sz="1400" dirty="0"/>
                  <a:t> 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C00150E-ED7A-86C7-FB93-F909C8A07F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3" y="1607460"/>
                <a:ext cx="3218702" cy="307777"/>
              </a:xfrm>
              <a:prstGeom prst="rect">
                <a:avLst/>
              </a:prstGeom>
              <a:blipFill>
                <a:blip r:embed="rId5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04A504C6-40C2-1EC4-437B-936FAC032B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354" y="746004"/>
            <a:ext cx="3710245" cy="17890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8FE4354-F7D2-862F-CC28-49EB11FD1BBF}"/>
                  </a:ext>
                </a:extLst>
              </p:cNvPr>
              <p:cNvSpPr txBox="1"/>
              <p:nvPr/>
            </p:nvSpPr>
            <p:spPr>
              <a:xfrm>
                <a:off x="304800" y="2542826"/>
                <a:ext cx="662689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1800" b="1" i="1">
                              <a:latin typeface="Cambria Math" panose="02040503050406030204" pitchFamily="18" charset="0"/>
                            </a:rPr>
                            <m:t>𝒕𝒐𝒕</m:t>
                          </m:r>
                        </m:sub>
                      </m:sSub>
                      <m:d>
                        <m:dPr>
                          <m:ctrlPr>
                            <a:rPr lang="en-US" sz="18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1" i="1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𝝆</m:t>
                          </m:r>
                          <m:d>
                            <m:dPr>
                              <m:ctrlPr>
                                <a:rPr lang="en-US" sz="1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</m:d>
                        </m:e>
                      </m:d>
                      <m:r>
                        <a:rPr lang="en-US" sz="18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𝑷</m:t>
                      </m:r>
                      <m:d>
                        <m:dPr>
                          <m:ctrlPr>
                            <a:rPr lang="en-US" sz="18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1" i="1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e>
                      </m:d>
                      <m:r>
                        <a:rPr lang="en-US" sz="1800" b="1" i="1">
                          <a:latin typeface="Cambria Math" panose="02040503050406030204" pitchFamily="18" charset="0"/>
                        </a:rPr>
                        <m:t> +</m:t>
                      </m:r>
                      <m:sSup>
                        <m:sSupPr>
                          <m:ctrlPr>
                            <a:rPr lang="en-US" sz="1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p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18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1" i="1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sub>
                          </m:sSub>
                        </m:e>
                      </m:d>
                      <m:r>
                        <a:rPr lang="en-US" sz="1800" b="1" i="1">
                          <a:latin typeface="Cambria Math" panose="02040503050406030204" pitchFamily="18" charset="0"/>
                        </a:rPr>
                        <m:t>  +</m:t>
                      </m:r>
                      <m:sSup>
                        <m:sSupPr>
                          <m:ctrlPr>
                            <a:rPr lang="en-US" sz="1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p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18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1" i="1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8FE4354-F7D2-862F-CC28-49EB11FD1B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2542826"/>
                <a:ext cx="6626899" cy="369332"/>
              </a:xfrm>
              <a:prstGeom prst="rect">
                <a:avLst/>
              </a:prstGeom>
              <a:blipFill>
                <a:blip r:embed="rId7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73F5BB1-C741-3CE9-57BE-CA61296E9AF8}"/>
                  </a:ext>
                </a:extLst>
              </p:cNvPr>
              <p:cNvSpPr txBox="1"/>
              <p:nvPr/>
            </p:nvSpPr>
            <p:spPr>
              <a:xfrm>
                <a:off x="47065" y="3448720"/>
                <a:ext cx="7543800" cy="3920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1800" b="1" i="1">
                              <a:latin typeface="Cambria Math" panose="02040503050406030204" pitchFamily="18" charset="0"/>
                            </a:rPr>
                            <m:t>𝒕𝒐𝒕</m:t>
                          </m:r>
                        </m:sub>
                      </m:sSub>
                      <m:d>
                        <m:dPr>
                          <m:ctrlPr>
                            <a:rPr lang="en-US" sz="18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1" i="1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1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sub>
                      </m:sSub>
                      <m:d>
                        <m:dPr>
                          <m:ctrlPr>
                            <a:rPr lang="en-US" sz="1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1800" b="1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b>
                        <m:sup>
                          <m:r>
                            <a:rPr lang="en-US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sup>
                      </m:sSubSup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𝑷</m:t>
                      </m:r>
                      <m:d>
                        <m:dPr>
                          <m:ctrlPr>
                            <a:rPr lang="en-US" sz="18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1" i="1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e>
                      </m:d>
                      <m:r>
                        <a:rPr lang="en-US" sz="1800" b="1" i="1">
                          <a:latin typeface="Cambria Math" panose="02040503050406030204" pitchFamily="18" charset="0"/>
                        </a:rPr>
                        <m:t> +</m:t>
                      </m:r>
                      <m:sSubSup>
                        <m:sSubSupPr>
                          <m:ctrlPr>
                            <a:rPr lang="en-US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b>
                        <m:sup>
                          <m:r>
                            <a:rPr lang="en-US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sSup>
                        <m:sSupPr>
                          <m:ctrlPr>
                            <a:rPr lang="en-US" sz="1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p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18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1" i="1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sub>
                          </m:sSub>
                        </m:e>
                      </m:d>
                      <m:r>
                        <a:rPr lang="en-US" sz="1800" b="1" i="1">
                          <a:latin typeface="Cambria Math" panose="02040503050406030204" pitchFamily="18" charset="0"/>
                        </a:rPr>
                        <m:t>  +</m:t>
                      </m:r>
                      <m:sSubSup>
                        <m:sSubSupPr>
                          <m:ctrlPr>
                            <a:rPr lang="en-US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b>
                        <m:sup>
                          <m:r>
                            <a:rPr lang="en-US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sSup>
                        <m:sSupPr>
                          <m:ctrlPr>
                            <a:rPr lang="en-US" sz="1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p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18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1" i="1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73F5BB1-C741-3CE9-57BE-CA61296E9A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65" y="3448720"/>
                <a:ext cx="7543800" cy="392030"/>
              </a:xfrm>
              <a:prstGeom prst="rect">
                <a:avLst/>
              </a:prstGeom>
              <a:blipFill>
                <a:blip r:embed="rId8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2930404-0A53-8851-519B-F2C1D5CE3AD9}"/>
                  </a:ext>
                </a:extLst>
              </p:cNvPr>
              <p:cNvSpPr txBox="1"/>
              <p:nvPr/>
            </p:nvSpPr>
            <p:spPr>
              <a:xfrm>
                <a:off x="4488508" y="4404789"/>
                <a:ext cx="4507574" cy="1695401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square" rtlCol="0" anchor="ctr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/>
                  <a:t>Although, the model used to fit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𝟓</m:t>
                        </m:r>
                      </m:sub>
                    </m:sSub>
                    <m:d>
                      <m:dPr>
                        <m:ctrlPr>
                          <a:rPr lang="en-US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e>
                    </m:d>
                  </m:oMath>
                </a14:m>
                <a:r>
                  <a:rPr lang="en-US" sz="1400" dirty="0"/>
                  <a:t> is oversimplified, it is in good consistent with the HJET measurements.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/>
                  <a:t>Any improvements cannot be statistically significant if only HJET data is used.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rgbClr val="FF0000"/>
                    </a:solidFill>
                  </a:rPr>
                  <a:t>The HJET results cannot be explained by </a:t>
                </a:r>
                <a:r>
                  <a:rPr lang="en-US" sz="1400" dirty="0" err="1">
                    <a:solidFill>
                      <a:srgbClr val="FF0000"/>
                    </a:solidFill>
                  </a:rPr>
                  <a:t>Regge</a:t>
                </a:r>
                <a:r>
                  <a:rPr lang="en-US" sz="1400" dirty="0">
                    <a:solidFill>
                      <a:srgbClr val="FF0000"/>
                    </a:solidFill>
                  </a:rPr>
                  <a:t> poles</a:t>
                </a:r>
                <a:r>
                  <a:rPr lang="en-US" sz="1400" b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p>
                        <m:r>
                          <a:rPr lang="en-US" sz="14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d>
                      <m:dPr>
                        <m:ctrlPr>
                          <a:rPr lang="en-US" sz="14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</m:d>
                  </m:oMath>
                </a14:m>
                <a:r>
                  <a:rPr lang="en-US" sz="1400" dirty="0"/>
                  <a:t>  </a:t>
                </a:r>
                <a:r>
                  <a:rPr lang="en-US" sz="1400" dirty="0">
                    <a:solidFill>
                      <a:srgbClr val="FF0000"/>
                    </a:solidFill>
                  </a:rPr>
                  <a:t>only.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2930404-0A53-8851-519B-F2C1D5CE3A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8508" y="4404789"/>
                <a:ext cx="4507574" cy="1695401"/>
              </a:xfrm>
              <a:prstGeom prst="rect">
                <a:avLst/>
              </a:prstGeom>
              <a:blipFill>
                <a:blip r:embed="rId9"/>
                <a:stretch>
                  <a:fillRect l="-135" t="-360" b="-32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784F0B1-E21F-2B5A-DB79-05B5A2501A60}"/>
                  </a:ext>
                </a:extLst>
              </p:cNvPr>
              <p:cNvSpPr txBox="1"/>
              <p:nvPr/>
            </p:nvSpPr>
            <p:spPr>
              <a:xfrm>
                <a:off x="147918" y="4377312"/>
                <a:ext cx="4091250" cy="1832168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1600" b="1" dirty="0"/>
                  <a:t>The HJET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𝟓</m:t>
                        </m:r>
                      </m:sub>
                    </m:sSub>
                    <m:d>
                      <m:dPr>
                        <m:ctrlP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e>
                    </m:d>
                  </m:oMath>
                </a14:m>
                <a:r>
                  <a:rPr lang="en-US" sz="1600" b="1" dirty="0"/>
                  <a:t> data fit: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𝝌</m:t>
                            </m:r>
                          </m:e>
                          <m:sup>
                            <m:r>
                              <a:rPr lang="en-US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sz="1600" b="1" i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𝐧𝐝𝐟</m:t>
                        </m:r>
                      </m:den>
                    </m:f>
                    <m:r>
                      <a:rPr lang="en-US" sz="1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𝟕</m:t>
                    </m:r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sz="1600" b="1" dirty="0">
                    <a:solidFill>
                      <a:srgbClr val="0000FF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  <m:sup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sup>
                    </m:sSubSup>
                    <m:r>
                      <a:rPr lang="en-US" sz="1600" b="1" i="1">
                        <a:solidFill>
                          <a:srgbClr val="0000FF"/>
                        </a:solidFill>
                        <a:latin typeface="Cambria Math"/>
                      </a:rPr>
                      <m:t>=</m:t>
                    </m:r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  </m:t>
                    </m:r>
                    <m:r>
                      <a:rPr lang="en-US" sz="1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𝟎𝟓𝟒</m:t>
                    </m:r>
                    <m:r>
                      <a:rPr lang="en-US" sz="1600" b="1" i="1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±</m:t>
                    </m:r>
                    <m:sSub>
                      <m:sSubPr>
                        <m:ctrlPr>
                          <a:rPr lang="en-US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𝟎</m:t>
                        </m:r>
                        <m:r>
                          <a:rPr lang="en-US" sz="1600" b="1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.</m:t>
                        </m:r>
                        <m:r>
                          <a:rPr lang="en-US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𝟎𝟎</m:t>
                        </m:r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𝟐</m:t>
                        </m:r>
                      </m:e>
                      <m:sub>
                        <m:r>
                          <a:rPr lang="en-US" sz="1600" b="1" i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𝐬𝐭𝐚𝐭</m:t>
                        </m:r>
                      </m:sub>
                    </m:sSub>
                    <m:r>
                      <a:rPr lang="en-US" sz="1600" b="1" i="1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±</m:t>
                    </m:r>
                    <m:sSub>
                      <m:sSubPr>
                        <m:ctrlPr>
                          <a:rPr lang="en-US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𝟎</m:t>
                        </m:r>
                        <m:r>
                          <a:rPr lang="en-US" sz="1600" b="1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.</m:t>
                        </m:r>
                        <m:r>
                          <a:rPr lang="en-US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𝟎</m:t>
                        </m:r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𝟎𝟑</m:t>
                        </m:r>
                      </m:e>
                      <m:sub>
                        <m:r>
                          <a:rPr lang="en-US" sz="1600" b="1" i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𝐬𝐲𝐬𝐭</m:t>
                        </m:r>
                      </m:sub>
                    </m:sSub>
                  </m:oMath>
                </a14:m>
                <a:r>
                  <a:rPr lang="en-US" sz="1600" dirty="0"/>
                  <a:t>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600" dirty="0">
                    <a:solidFill>
                      <a:srgbClr val="C00000"/>
                    </a:solidFill>
                  </a:rPr>
                  <a:t>Pomeron single spin-flip coupling is well determined and found to be significantly different from zero</a:t>
                </a:r>
                <a:r>
                  <a:rPr lang="en-US" sz="2000" dirty="0">
                    <a:solidFill>
                      <a:srgbClr val="C00000"/>
                    </a:solidFill>
                  </a:rPr>
                  <a:t>.</a:t>
                </a:r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784F0B1-E21F-2B5A-DB79-05B5A2501A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918" y="4377312"/>
                <a:ext cx="4091250" cy="1832168"/>
              </a:xfrm>
              <a:prstGeom prst="rect">
                <a:avLst/>
              </a:prstGeom>
              <a:blipFill>
                <a:blip r:embed="rId10"/>
                <a:stretch>
                  <a:fillRect l="-745" t="-332" b="-56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5186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6868" name="Text Box 861"/>
              <p:cNvSpPr txBox="1">
                <a:spLocks noChangeArrowheads="1"/>
              </p:cNvSpPr>
              <p:nvPr/>
            </p:nvSpPr>
            <p:spPr bwMode="auto">
              <a:xfrm>
                <a:off x="0" y="-18632"/>
                <a:ext cx="9144000" cy="5310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kumimoji="1" lang="en-US" altLang="ja-JP" sz="2800" b="1" i="1">
                    <a:ea typeface="ＭＳ Ｐゴシック" charset="-128"/>
                    <a:cs typeface="ＭＳ Ｐゴシック" charset="-128"/>
                  </a:rPr>
                  <a:t>Extrapolation to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en-US" altLang="ja-JP" sz="2800" b="1" i="1" smtClean="0"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radPr>
                      <m:deg/>
                      <m:e>
                        <m:r>
                          <a:rPr kumimoji="1" lang="en-US" altLang="ja-JP" sz="2800" b="1" i="1" smtClean="0">
                            <a:latin typeface="Cambria Math" panose="02040503050406030204" pitchFamily="18" charset="0"/>
                            <a:ea typeface="ＭＳ Ｐゴシック" charset="-128"/>
                          </a:rPr>
                          <m:t>𝒔</m:t>
                        </m:r>
                      </m:e>
                    </m:rad>
                    <m:r>
                      <a:rPr kumimoji="1" lang="en-US" altLang="ja-JP" sz="2800" b="1" i="1" smtClean="0">
                        <a:latin typeface="Cambria Math" panose="02040503050406030204" pitchFamily="18" charset="0"/>
                        <a:ea typeface="ＭＳ Ｐゴシック" charset="-128"/>
                      </a:rPr>
                      <m:t>=</m:t>
                    </m:r>
                    <m:r>
                      <a:rPr kumimoji="1" lang="en-US" altLang="ja-JP" sz="2800" b="1" i="1" smtClean="0">
                        <a:latin typeface="Cambria Math" panose="02040503050406030204" pitchFamily="18" charset="0"/>
                        <a:ea typeface="ＭＳ Ｐゴシック" charset="-128"/>
                      </a:rPr>
                      <m:t>𝟐𝟎𝟎</m:t>
                    </m:r>
                    <m:r>
                      <a:rPr kumimoji="1" lang="en-US" altLang="ja-JP" sz="2800" b="1" i="1" smtClean="0">
                        <a:latin typeface="Cambria Math" panose="02040503050406030204" pitchFamily="18" charset="0"/>
                        <a:ea typeface="ＭＳ Ｐゴシック" charset="-128"/>
                      </a:rPr>
                      <m:t> </m:t>
                    </m:r>
                    <m:r>
                      <a:rPr kumimoji="1" lang="en-US" altLang="ja-JP" sz="2800" b="1" i="0" smtClean="0">
                        <a:latin typeface="Cambria Math" panose="02040503050406030204" pitchFamily="18" charset="0"/>
                        <a:ea typeface="ＭＳ Ｐゴシック" charset="-128"/>
                      </a:rPr>
                      <m:t>𝐆𝐞𝐕</m:t>
                    </m:r>
                  </m:oMath>
                </a14:m>
                <a:endParaRPr kumimoji="1" lang="en-US" altLang="ja-JP" sz="2000"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 xmlns="">
          <p:sp>
            <p:nvSpPr>
              <p:cNvPr id="36868" name="Text Box 8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-18632"/>
                <a:ext cx="9144000" cy="531043"/>
              </a:xfrm>
              <a:prstGeom prst="rect">
                <a:avLst/>
              </a:prstGeom>
              <a:blipFill>
                <a:blip r:embed="rId3"/>
                <a:stretch>
                  <a:fillRect t="-10345" b="-3218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362200" cy="365125"/>
          </a:xfrm>
        </p:spPr>
        <p:txBody>
          <a:bodyPr/>
          <a:lstStyle/>
          <a:p>
            <a:r>
              <a:rPr lang="en-US"/>
              <a:t>Low-x  2023.09.08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24767B-F537-4710-B2E1-DB8D7CB70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Transverse analyzing power measurements at HJET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AF289B-0155-4DF3-9760-3D752645F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9F7CEE5-FA17-158E-0D06-35C5A49B5FDD}"/>
              </a:ext>
            </a:extLst>
          </p:cNvPr>
          <p:cNvGrpSpPr/>
          <p:nvPr/>
        </p:nvGrpSpPr>
        <p:grpSpPr>
          <a:xfrm>
            <a:off x="4148417" y="822724"/>
            <a:ext cx="3581401" cy="1743255"/>
            <a:chOff x="5655272" y="4647400"/>
            <a:chExt cx="3095695" cy="174325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6F3EF522-CCEB-80CC-54F1-447707CDAEE1}"/>
                    </a:ext>
                  </a:extLst>
                </p:cNvPr>
                <p:cNvSpPr txBox="1"/>
                <p:nvPr/>
              </p:nvSpPr>
              <p:spPr>
                <a:xfrm>
                  <a:off x="5655272" y="4715068"/>
                  <a:ext cx="3095695" cy="1675587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r>
                    <a:rPr lang="en-US" sz="1400" b="1" dirty="0"/>
                    <a:t>         </a:t>
                  </a:r>
                </a:p>
                <a:p>
                  <a:endParaRPr lang="en-US" sz="1600" b="1" dirty="0">
                    <a:highlight>
                      <a:srgbClr val="FFFF00"/>
                    </a:highlight>
                  </a:endParaRPr>
                </a:p>
                <a:p>
                  <a:pPr marL="342900" indent="-342900">
                    <a:buFont typeface="+mj-lt"/>
                    <a:buAutoNum type="arabicPeriod"/>
                  </a:pPr>
                  <a:r>
                    <a:rPr lang="en-US" sz="1200" b="1" dirty="0">
                      <a:solidFill>
                        <a:srgbClr val="FF00FF"/>
                      </a:solidFill>
                    </a:rPr>
                    <a:t>HJET,  </a:t>
                  </a:r>
                  <a14:m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200" b="1" i="1" smtClean="0">
                              <a:solidFill>
                                <a:srgbClr val="FF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200" b="1" i="1" smtClean="0">
                              <a:solidFill>
                                <a:srgbClr val="FF00FF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rad>
                      <m:r>
                        <a:rPr lang="en-US" sz="1200" b="1" i="1" smtClean="0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1" i="1" smtClean="0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</a:rPr>
                        <m:t>𝟏𝟑</m:t>
                      </m:r>
                      <m:r>
                        <a:rPr lang="en-US" sz="1200" b="1" i="1" smtClean="0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200" b="1" i="1" smtClean="0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</a:rPr>
                        <m:t>𝟕𝟔</m:t>
                      </m:r>
                      <m:r>
                        <a:rPr lang="en-US" sz="1200" b="1" i="1" smtClean="0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 b="1" i="0" smtClean="0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</a:rPr>
                        <m:t>𝐆𝐞𝐕</m:t>
                      </m:r>
                    </m:oMath>
                  </a14:m>
                  <a:endParaRPr lang="en-US" sz="1200" b="1" dirty="0">
                    <a:solidFill>
                      <a:srgbClr val="FF00FF"/>
                    </a:solidFill>
                  </a:endParaRPr>
                </a:p>
                <a:p>
                  <a:pPr marL="342900" indent="-342900">
                    <a:buFont typeface="+mj-lt"/>
                    <a:buAutoNum type="arabicPeriod"/>
                  </a:pPr>
                  <a:r>
                    <a:rPr lang="en-US" sz="1200" b="1" dirty="0">
                      <a:solidFill>
                        <a:srgbClr val="FF00FF"/>
                      </a:solidFill>
                    </a:rPr>
                    <a:t>HJET,  </a:t>
                  </a:r>
                  <a14:m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200" b="1" i="1" smtClean="0">
                              <a:solidFill>
                                <a:srgbClr val="FF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200" b="1" i="1" smtClean="0">
                              <a:solidFill>
                                <a:srgbClr val="FF00FF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rad>
                      <m:r>
                        <a:rPr lang="en-US" sz="1200" b="1" i="1" smtClean="0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1" i="1" smtClean="0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</a:rPr>
                        <m:t>𝟐𝟏</m:t>
                      </m:r>
                      <m:r>
                        <a:rPr lang="en-US" sz="1200" b="1" i="1" smtClean="0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200" b="1" i="1" smtClean="0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</a:rPr>
                        <m:t>𝟗𝟐</m:t>
                      </m:r>
                      <m:r>
                        <a:rPr lang="en-US" sz="1200" b="1" i="1" smtClean="0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 b="1" i="0" smtClean="0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</a:rPr>
                        <m:t>𝐆𝐞𝐕</m:t>
                      </m:r>
                    </m:oMath>
                  </a14:m>
                  <a:r>
                    <a:rPr lang="en-US" sz="1200" b="1" dirty="0">
                      <a:solidFill>
                        <a:srgbClr val="FF00FF"/>
                      </a:solidFill>
                    </a:rPr>
                    <a:t>     </a:t>
                  </a:r>
                </a:p>
                <a:p>
                  <a:pPr marL="342900" indent="-342900">
                    <a:buFont typeface="+mj-lt"/>
                    <a:buAutoNum type="arabicPeriod"/>
                  </a:pPr>
                  <a:r>
                    <a:rPr lang="en-US" sz="1200" b="1" dirty="0">
                      <a:solidFill>
                        <a:srgbClr val="FF0000"/>
                      </a:solidFill>
                    </a:rPr>
                    <a:t>Extrapolation (</a:t>
                  </a:r>
                  <a:r>
                    <a:rPr lang="en-US" sz="1200" b="1" dirty="0" err="1">
                      <a:solidFill>
                        <a:srgbClr val="FF0000"/>
                      </a:solidFill>
                    </a:rPr>
                    <a:t>Froissaron</a:t>
                  </a:r>
                  <a:r>
                    <a:rPr lang="en-US" sz="1200" b="1" dirty="0">
                      <a:solidFill>
                        <a:srgbClr val="FF0000"/>
                      </a:solidFill>
                    </a:rPr>
                    <a:t>) to </a:t>
                  </a:r>
                  <a14:m>
                    <m:oMath xmlns:m="http://schemas.openxmlformats.org/officeDocument/2006/math">
                      <m:r>
                        <a:rPr lang="en-US" sz="1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𝟐𝟎𝟎</m:t>
                      </m:r>
                      <m:r>
                        <a:rPr lang="en-US" sz="1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𝐆𝐞𝐕</m:t>
                      </m:r>
                    </m:oMath>
                  </a14:m>
                  <a:endParaRPr lang="en-US" sz="1200" b="1" dirty="0">
                    <a:solidFill>
                      <a:srgbClr val="FF0000"/>
                    </a:solidFill>
                  </a:endParaRPr>
                </a:p>
                <a:p>
                  <a:pPr marL="342900" indent="-342900">
                    <a:buFont typeface="+mj-lt"/>
                    <a:buAutoNum type="arabicPeriod"/>
                  </a:pPr>
                  <a:r>
                    <a:rPr lang="en-US" sz="1200" b="1" dirty="0">
                      <a:solidFill>
                        <a:srgbClr val="0000FF"/>
                      </a:solidFill>
                    </a:rPr>
                    <a:t>Extrapolation (simple pole) to </a:t>
                  </a:r>
                  <a14:m>
                    <m:oMath xmlns:m="http://schemas.openxmlformats.org/officeDocument/2006/math">
                      <m:r>
                        <a:rPr lang="en-US" sz="12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𝟐𝟎𝟎</m:t>
                      </m:r>
                      <m:r>
                        <a:rPr lang="en-US" sz="12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𝐆𝐞𝐕</m:t>
                      </m:r>
                    </m:oMath>
                  </a14:m>
                  <a:r>
                    <a:rPr lang="en-US" sz="1200" b="1" dirty="0">
                      <a:solidFill>
                        <a:srgbClr val="0000FF"/>
                      </a:solidFill>
                    </a:rPr>
                    <a:t>  </a:t>
                  </a:r>
                </a:p>
                <a:p>
                  <a:pPr marL="342900" indent="-342900">
                    <a:buFont typeface="+mj-lt"/>
                    <a:buAutoNum type="arabicPeriod"/>
                  </a:pPr>
                  <a:r>
                    <a:rPr lang="en-US" sz="1200" b="1" dirty="0"/>
                    <a:t>STAR, </a:t>
                  </a:r>
                  <a14:m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rad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𝟐𝟎𝟎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 b="1" i="0" smtClean="0">
                          <a:latin typeface="Cambria Math" panose="02040503050406030204" pitchFamily="18" charset="0"/>
                        </a:rPr>
                        <m:t>𝐆𝐞𝐕</m:t>
                      </m:r>
                    </m:oMath>
                  </a14:m>
                  <a:r>
                    <a:rPr lang="en-US" sz="1200" b="1" dirty="0"/>
                    <a:t> </a:t>
                  </a:r>
                  <a:r>
                    <a:rPr lang="en-US" sz="1200" dirty="0"/>
                    <a:t>(as published)</a:t>
                  </a:r>
                </a:p>
                <a:p>
                  <a:pPr marL="342900" indent="-342900">
                    <a:buFont typeface="+mj-lt"/>
                    <a:buAutoNum type="arabicPeriod"/>
                  </a:pPr>
                  <a:r>
                    <a:rPr lang="en-US" sz="1200" b="1" dirty="0"/>
                    <a:t>STAR, </a:t>
                  </a:r>
                  <a14:m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rad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𝟐𝟎𝟎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 b="1" i="0" smtClean="0">
                          <a:latin typeface="Cambria Math" panose="02040503050406030204" pitchFamily="18" charset="0"/>
                        </a:rPr>
                        <m:t>𝐆𝐞𝐕</m:t>
                      </m:r>
                    </m:oMath>
                  </a14:m>
                  <a:r>
                    <a:rPr lang="en-US" sz="1200" b="1" dirty="0"/>
                    <a:t> </a:t>
                  </a:r>
                  <a:r>
                    <a:rPr lang="en-US" sz="1200" dirty="0"/>
                    <a:t>(</a:t>
                  </a:r>
                  <a:r>
                    <a:rPr lang="en-US" sz="1200" dirty="0">
                      <a:highlight>
                        <a:srgbClr val="FFFFCC"/>
                      </a:highlight>
                    </a:rPr>
                    <a:t>corrected, used in the fit</a:t>
                  </a:r>
                  <a:r>
                    <a:rPr lang="en-US" sz="1200" dirty="0">
                      <a:highlight>
                        <a:srgbClr val="FFFF00"/>
                      </a:highlight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6F3EF522-CCEB-80CC-54F1-447707CDAE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5272" y="4715068"/>
                  <a:ext cx="3095695" cy="1675587"/>
                </a:xfrm>
                <a:prstGeom prst="rect">
                  <a:avLst/>
                </a:prstGeom>
                <a:blipFill>
                  <a:blip r:embed="rId4"/>
                  <a:stretch>
                    <a:fillRect l="-170" b="-290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53FE3773-EDE3-4C6B-CCDD-DD622867BDC1}"/>
                    </a:ext>
                  </a:extLst>
                </p:cNvPr>
                <p:cNvSpPr txBox="1"/>
                <p:nvPr/>
              </p:nvSpPr>
              <p:spPr>
                <a:xfrm>
                  <a:off x="5940272" y="4647400"/>
                  <a:ext cx="2209801" cy="30777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txBody>
                <a:bodyPr wrap="square" rtlCol="0" anchor="ctr">
                  <a:spAutoFit/>
                </a:bodyPr>
                <a:lstStyle/>
                <a:p>
                  <a:r>
                    <a:rPr lang="en-US" sz="1400" b="1" dirty="0"/>
                    <a:t>1-</a:t>
                  </a:r>
                  <a14:m>
                    <m:oMath xmlns:m="http://schemas.openxmlformats.org/officeDocument/2006/math">
                      <m:r>
                        <a:rPr lang="en-US" sz="1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𝝈</m:t>
                      </m:r>
                    </m:oMath>
                  </a14:m>
                  <a:r>
                    <a:rPr lang="en-US" sz="1400" b="1" dirty="0"/>
                    <a:t> contours (</a:t>
                  </a:r>
                  <a:r>
                    <a:rPr lang="en-US" sz="1400" b="1" dirty="0" err="1"/>
                    <a:t>stat+syst</a:t>
                  </a:r>
                  <a:r>
                    <a:rPr lang="en-US" sz="1400" b="1" dirty="0"/>
                    <a:t>)</a:t>
                  </a: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53FE3773-EDE3-4C6B-CCDD-DD622867BD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40272" y="4647400"/>
                  <a:ext cx="2209801" cy="307777"/>
                </a:xfrm>
                <a:prstGeom prst="rect">
                  <a:avLst/>
                </a:prstGeom>
                <a:blipFill>
                  <a:blip r:embed="rId5"/>
                  <a:stretch>
                    <a:fillRect l="-716" t="-4000" b="-2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6D9034B-67FF-FD10-D23E-FEA9F7BE1D86}"/>
                  </a:ext>
                </a:extLst>
              </p:cNvPr>
              <p:cNvSpPr txBox="1"/>
              <p:nvPr/>
            </p:nvSpPr>
            <p:spPr>
              <a:xfrm>
                <a:off x="228600" y="3724719"/>
                <a:ext cx="3877792" cy="178497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 anchor="ctr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200" b="1" dirty="0"/>
                  <a:t>Froissaron  </a:t>
                </a:r>
                <a:r>
                  <a:rPr lang="en-US" sz="1200" dirty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sSup>
                          <m:sSupPr>
                            <m:ctrlPr>
                              <a:rPr lang="en-US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</m:sSub>
                    <m:r>
                      <a:rPr lang="en-US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=0.65</m:t>
                    </m:r>
                  </m:oMath>
                </a14:m>
                <a:r>
                  <a:rPr lang="en-US" sz="1200" dirty="0">
                    <a:solidFill>
                      <a:schemeClr val="tx1"/>
                    </a:solidFill>
                  </a:rPr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sSup>
                          <m:sSupPr>
                            <m:ctrlPr>
                              <a:rPr lang="en-US" sz="1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sub>
                    </m:sSub>
                    <m:r>
                      <a:rPr lang="en-US" sz="1200" b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2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US" sz="1200" b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sz="12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sz="1200" dirty="0"/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r>
                      <a:rPr lang="en-US" sz="1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200" b="0" i="0" smtClean="0">
                        <a:latin typeface="Cambria Math" panose="02040503050406030204" pitchFamily="18" charset="0"/>
                      </a:rPr>
                      <m:t>.009)</m:t>
                    </m:r>
                  </m:oMath>
                </a14:m>
                <a:endParaRPr lang="en-US" sz="1200" b="0" dirty="0"/>
              </a:p>
              <a:p>
                <a:pPr lvl="1"/>
                <a:r>
                  <a:rPr lang="en-US" sz="1200" b="1" dirty="0">
                    <a:solidFill>
                      <a:srgbClr val="0000FF"/>
                    </a:solidFill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2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2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2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𝝌</m:t>
                            </m:r>
                          </m:e>
                          <m:sup>
                            <m:r>
                              <a:rPr lang="en-US" sz="12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sz="1200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𝐧𝐝𝐟</m:t>
                        </m:r>
                      </m:den>
                    </m:f>
                    <m:r>
                      <a:rPr lang="en-US" sz="12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2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2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𝟕</m:t>
                    </m:r>
                    <m:r>
                      <a:rPr lang="en-US" sz="12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2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sz="1200" b="0" dirty="0"/>
                  <a:t>	</a:t>
                </a:r>
                <a:r>
                  <a:rPr lang="en-US" sz="1200" b="1" dirty="0"/>
                  <a:t>HJET</a:t>
                </a:r>
              </a:p>
              <a:p>
                <a:pPr lvl="1"/>
                <a:r>
                  <a:rPr lang="en-US" sz="1200" b="1" dirty="0">
                    <a:solidFill>
                      <a:srgbClr val="0000FF"/>
                    </a:solidFill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2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2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2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𝝌</m:t>
                            </m:r>
                          </m:e>
                          <m:sup>
                            <m:r>
                              <a:rPr lang="en-US" sz="12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sz="1200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𝐧𝐝𝐟</m:t>
                        </m:r>
                      </m:den>
                    </m:f>
                    <m:r>
                      <a:rPr lang="en-US" sz="12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US" sz="12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2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lang="en-US" sz="12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2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sz="1200" b="0" dirty="0"/>
                  <a:t>	</a:t>
                </a:r>
                <a:r>
                  <a:rPr lang="en-US" sz="1200" b="1" dirty="0"/>
                  <a:t>HJET+STAR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200" b="1" dirty="0"/>
                  <a:t>Simple pole  </a:t>
                </a:r>
                <a:r>
                  <a:rPr lang="en-US" sz="1200" dirty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sSup>
                          <m:sSupPr>
                            <m:ctrlPr>
                              <a:rPr lang="en-US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US" sz="1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±</m:t>
                            </m:r>
                          </m:sup>
                        </m:sSup>
                      </m:sub>
                    </m:sSub>
                    <m:r>
                      <a:rPr lang="en-US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=0.5</m:t>
                    </m:r>
                  </m:oMath>
                </a14:m>
                <a:r>
                  <a:rPr lang="en-US" sz="1200" dirty="0">
                    <a:solidFill>
                      <a:schemeClr val="tx1"/>
                    </a:solidFill>
                  </a:rPr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sub>
                    </m:sSub>
                    <m:r>
                      <a:rPr lang="en-US" sz="1200" b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sz="1200" b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2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1200" b="0" dirty="0"/>
                  <a:t>)</a:t>
                </a:r>
                <a:endParaRPr lang="en-US" sz="1200" b="1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sub>
                    </m:sSub>
                    <m:r>
                      <a:rPr lang="en-US" sz="12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2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1.10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−0.03</m:t>
                        </m:r>
                      </m:sub>
                      <m:sup>
                        <m:r>
                          <a:rPr lang="en-US" sz="1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+0.04</m:t>
                        </m:r>
                      </m:sup>
                    </m:sSubSup>
                  </m:oMath>
                </a14:m>
                <a:r>
                  <a:rPr lang="en-US" sz="1200" b="0" dirty="0">
                    <a:solidFill>
                      <a:srgbClr val="0000FF"/>
                    </a:solidFill>
                  </a:rPr>
                  <a:t>   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2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2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2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𝝌</m:t>
                            </m:r>
                          </m:e>
                          <m:sup>
                            <m:r>
                              <a:rPr lang="en-US" sz="12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sz="1200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𝐧𝐝𝐟</m:t>
                        </m:r>
                      </m:den>
                    </m:f>
                    <m:r>
                      <a:rPr lang="en-US" sz="12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2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2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2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200" dirty="0"/>
                  <a:t>	</a:t>
                </a:r>
                <a:r>
                  <a:rPr lang="en-US" sz="1200" b="1" dirty="0"/>
                  <a:t>HJET</a:t>
                </a:r>
              </a:p>
              <a:p>
                <a:pPr lvl="1"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sub>
                    </m:sSub>
                    <m:r>
                      <a:rPr lang="en-US" sz="1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2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1.1</m:t>
                        </m:r>
                        <m:r>
                          <a:rPr lang="en-US" sz="1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e>
                      <m:sub>
                        <m:r>
                          <a:rPr lang="en-US" sz="12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−0.</m:t>
                        </m:r>
                        <m:r>
                          <a:rPr lang="en-US" sz="1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  <m:r>
                          <a:rPr lang="en-US" sz="12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  <m:sup>
                        <m:r>
                          <a:rPr lang="en-US" sz="12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+0.</m:t>
                        </m:r>
                        <m:r>
                          <a:rPr lang="en-US" sz="1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  <m:r>
                          <a:rPr lang="en-US" sz="12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sz="1200" b="0" dirty="0">
                    <a:solidFill>
                      <a:srgbClr val="0000FF"/>
                    </a:solidFill>
                  </a:rPr>
                  <a:t>   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2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2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2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𝝌</m:t>
                            </m:r>
                          </m:e>
                          <m:sup>
                            <m:r>
                              <a:rPr lang="en-US" sz="12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sz="1200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𝐧𝐝𝐟</m:t>
                        </m:r>
                      </m:den>
                    </m:f>
                    <m:r>
                      <a:rPr lang="en-US" sz="12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12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2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lang="en-US" sz="12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2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sz="1200" dirty="0"/>
                  <a:t>	</a:t>
                </a:r>
                <a:r>
                  <a:rPr lang="en-US" sz="1200" b="1" dirty="0"/>
                  <a:t>HJET+STAR</a:t>
                </a:r>
              </a:p>
              <a:p>
                <a:pPr lvl="1">
                  <a:spcBef>
                    <a:spcPts val="600"/>
                  </a:spcBef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105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5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sz="105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sub>
                      <m:sup>
                        <m:r>
                          <a:rPr lang="en-US" sz="1050" b="1" i="0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𝐧𝐟</m:t>
                        </m:r>
                      </m:sup>
                    </m:sSubSup>
                    <m:r>
                      <a:rPr lang="en-US" sz="1050" b="1" i="1" smtClean="0">
                        <a:solidFill>
                          <a:srgbClr val="FF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05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5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105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05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𝟎𝟗𝟔</m:t>
                        </m:r>
                      </m:e>
                      <m:sub>
                        <m:r>
                          <a:rPr lang="en-US" sz="105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05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05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05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𝟎𝟎𝟗</m:t>
                        </m:r>
                      </m:sub>
                      <m:sup>
                        <m:r>
                          <a:rPr lang="en-US" sz="105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05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05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05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</a:rPr>
                          <m:t>𝟎𝟏𝟐</m:t>
                        </m:r>
                      </m:sup>
                    </m:sSubSup>
                  </m:oMath>
                </a14:m>
                <a:r>
                  <a:rPr lang="en-US" sz="1050" b="1" dirty="0"/>
                  <a:t>    </a:t>
                </a:r>
                <a:r>
                  <a:rPr lang="en-US" sz="1050" dirty="0"/>
                  <a:t>(</a:t>
                </a:r>
                <a:r>
                  <a:rPr lang="en-US" sz="1050" b="1" dirty="0"/>
                  <a:t>global fit of the unpolarized data</a:t>
                </a:r>
                <a:r>
                  <a:rPr lang="en-US" sz="1050" dirty="0"/>
                  <a:t>)</a:t>
                </a:r>
                <a:endParaRPr lang="en-US" sz="1050" b="1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6D9034B-67FF-FD10-D23E-FEA9F7BE1D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3724719"/>
                <a:ext cx="3877792" cy="1784976"/>
              </a:xfrm>
              <a:prstGeom prst="rect">
                <a:avLst/>
              </a:prstGeom>
              <a:blipFill>
                <a:blip r:embed="rId6"/>
                <a:stretch>
                  <a:fillRect b="-85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ABE7C9D-62D9-E109-C329-4358B65CF963}"/>
                  </a:ext>
                </a:extLst>
              </p:cNvPr>
              <p:cNvSpPr txBox="1"/>
              <p:nvPr/>
            </p:nvSpPr>
            <p:spPr>
              <a:xfrm>
                <a:off x="4480374" y="3267302"/>
                <a:ext cx="4435026" cy="2904898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285750" indent="-285750">
                  <a:spcBef>
                    <a:spcPts val="3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1"/>
                    </a:solidFill>
                  </a:rPr>
                  <a:t>Some discrepancy between HJET (extrapolated) and STAR (corrected) values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is statistically equivalent to </a:t>
                </a:r>
                <a:r>
                  <a:rPr lang="en-US" sz="1600" i="1" dirty="0">
                    <a:solidFill>
                      <a:schemeClr val="tx1"/>
                    </a:solidFill>
                  </a:rPr>
                  <a:t>1.8 standard deviations</a:t>
                </a:r>
                <a:r>
                  <a:rPr lang="en-US" sz="1600" dirty="0">
                    <a:solidFill>
                      <a:schemeClr val="tx1"/>
                    </a:solidFill>
                  </a:rPr>
                  <a:t>. </a:t>
                </a:r>
                <a:endParaRPr lang="en-US" sz="1600" dirty="0"/>
              </a:p>
              <a:p>
                <a:pPr marL="285750" indent="-285750">
                  <a:spcBef>
                    <a:spcPts val="3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correction applied to the STAR value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sz="1600" dirty="0"/>
                  <a:t> is mainly due to the difference between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em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eff</m:t>
                        </m:r>
                      </m:sup>
                    </m:sSubSup>
                  </m:oMath>
                </a14:m>
                <a:r>
                  <a:rPr lang="en-US" sz="1600" dirty="0"/>
                  <a:t> (including absorption) and hadronic slope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1600" dirty="0"/>
                  <a:t>. There was </a:t>
                </a:r>
                <a:r>
                  <a:rPr lang="en-US" sz="1600" b="1" dirty="0"/>
                  <a:t>no revision of the measured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sub>
                    </m:sSub>
                    <m:d>
                      <m:dPr>
                        <m:ctrlP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</m:oMath>
                </a14:m>
                <a:r>
                  <a:rPr lang="en-US" sz="1600" dirty="0"/>
                  <a:t>.</a:t>
                </a:r>
              </a:p>
              <a:p>
                <a:pPr marL="285750" indent="-285750">
                  <a:spcBef>
                    <a:spcPts val="3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Theoretical estimates of Pomeron contribution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tx1"/>
                    </a:solidFill>
                  </a:rPr>
                  <a:t>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4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4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sz="14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=200 </m:t>
                    </m:r>
                    <m:r>
                      <m:rPr>
                        <m:sty m:val="p"/>
                      </m:rPr>
                      <a:rPr lang="en-US" sz="140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sz="1400" dirty="0">
                    <a:solidFill>
                      <a:schemeClr val="tx1"/>
                    </a:solidFill>
                  </a:rPr>
                  <a:t> should be compared with the corrected STAR value rather than with the published one.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ABE7C9D-62D9-E109-C329-4358B65CF9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0374" y="3267302"/>
                <a:ext cx="4435026" cy="2904898"/>
              </a:xfrm>
              <a:prstGeom prst="rect">
                <a:avLst/>
              </a:prstGeom>
              <a:blipFill>
                <a:blip r:embed="rId7"/>
                <a:stretch>
                  <a:fillRect l="-549" t="-210" r="-1099" b="-1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Diagram&#10;&#10;Description automatically generated with low confidence">
            <a:extLst>
              <a:ext uri="{FF2B5EF4-FFF2-40B4-BE49-F238E27FC236}">
                <a16:creationId xmlns:a16="http://schemas.microsoft.com/office/drawing/2014/main" id="{FDF645F7-E8D1-E1E5-F118-07CE1397FDE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99" y="734893"/>
            <a:ext cx="3581401" cy="2767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476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6868" name="Text Box 861"/>
              <p:cNvSpPr txBox="1">
                <a:spLocks noChangeArrowheads="1"/>
              </p:cNvSpPr>
              <p:nvPr/>
            </p:nvSpPr>
            <p:spPr bwMode="auto">
              <a:xfrm>
                <a:off x="0" y="-18632"/>
                <a:ext cx="9239774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kumimoji="1" lang="en-US" altLang="ja-JP" sz="2800" b="1" i="1">
                    <a:ea typeface="ＭＳ Ｐゴシック" charset="-128"/>
                    <a:cs typeface="ＭＳ Ｐゴシック" charset="-128"/>
                  </a:rPr>
                  <a:t>Double spin-flip analyzing power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𝑨</m:t>
                        </m:r>
                      </m:e>
                      <m:sub>
                        <m:r>
                          <a:rPr kumimoji="0" lang="en-US" sz="28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𝐍</m:t>
                        </m:r>
                        <m:r>
                          <a:rPr kumimoji="0" lang="en-US" sz="2800" b="1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𝐍</m:t>
                        </m:r>
                      </m:sub>
                    </m:sSub>
                    <m:d>
                      <m:dPr>
                        <m:ctrlPr>
                          <a:rPr kumimoji="0" lang="en-US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US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𝒔</m:t>
                        </m:r>
                        <m:r>
                          <a:rPr kumimoji="0" lang="en-US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,</m:t>
                        </m:r>
                        <m:r>
                          <a:rPr kumimoji="0" lang="en-US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𝒕</m:t>
                        </m:r>
                      </m:e>
                    </m:d>
                  </m:oMath>
                </a14:m>
                <a:endParaRPr kumimoji="1" lang="en-US" altLang="ja-JP" sz="2000">
                  <a:ea typeface="ＭＳ Ｐゴシック" charset="-128"/>
                  <a:cs typeface="ＭＳ Ｐゴシック" charset="-128"/>
                </a:endParaRPr>
              </a:p>
            </p:txBody>
          </p:sp>
        </mc:Choice>
        <mc:Fallback xmlns="">
          <p:sp>
            <p:nvSpPr>
              <p:cNvPr id="36868" name="Text Box 8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-18632"/>
                <a:ext cx="9239774" cy="523220"/>
              </a:xfrm>
              <a:prstGeom prst="rect">
                <a:avLst/>
              </a:prstGeom>
              <a:blipFill>
                <a:blip r:embed="rId3"/>
                <a:stretch>
                  <a:fillRect t="-11628" b="-32558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4FC95305-F91A-4994-993A-71DA79E3EAC8}"/>
              </a:ext>
            </a:extLst>
          </p:cNvPr>
          <p:cNvSpPr txBox="1"/>
          <p:nvPr/>
        </p:nvSpPr>
        <p:spPr>
          <a:xfrm>
            <a:off x="5637397" y="587996"/>
            <a:ext cx="34761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dirty="0">
                <a:hlinkClick r:id="rId4"/>
              </a:rPr>
              <a:t>A.P. </a:t>
            </a:r>
            <a:r>
              <a:rPr lang="en-US" sz="1400" i="1" dirty="0">
                <a:hlinkClick r:id="rId4"/>
              </a:rPr>
              <a:t>et al</a:t>
            </a:r>
            <a:r>
              <a:rPr lang="en-US" sz="1400" dirty="0">
                <a:hlinkClick r:id="rId4"/>
              </a:rPr>
              <a:t>., Phys. Rev. Lett. </a:t>
            </a:r>
            <a:r>
              <a:rPr lang="en-US" sz="1400" b="1" dirty="0">
                <a:hlinkClick r:id="rId4"/>
              </a:rPr>
              <a:t>123</a:t>
            </a:r>
            <a:r>
              <a:rPr lang="en-US" sz="1400" dirty="0">
                <a:hlinkClick r:id="rId4"/>
              </a:rPr>
              <a:t>, 162001 (2019) </a:t>
            </a:r>
            <a:endParaRPr lang="en-US" sz="1400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15D90BA3-B388-B055-300B-FAB262E185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712" y="1721589"/>
            <a:ext cx="3292288" cy="24434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738B9B0-0691-EB44-DC12-71BC2BD8158C}"/>
                  </a:ext>
                </a:extLst>
              </p:cNvPr>
              <p:cNvSpPr txBox="1"/>
              <p:nvPr/>
            </p:nvSpPr>
            <p:spPr>
              <a:xfrm>
                <a:off x="228600" y="948492"/>
                <a:ext cx="5859938" cy="60971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𝒅𝒕𝒅</m:t>
                          </m:r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𝝋</m:t>
                          </m:r>
                        </m:den>
                      </m:f>
                      <m:r>
                        <a:rPr lang="en-US" b="1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en-US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𝑨</m:t>
                                  </m:r>
                                </m:e>
                                <m:sub>
                                  <m:r>
                                    <a:rPr lang="en-US" b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𝐍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</m:e>
                              </m:d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𝝋</m:t>
                              </m:r>
                            </m:e>
                          </m:func>
                          <m:d>
                            <m:dPr>
                              <m:ctrlPr>
                                <a:rPr lang="en-US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𝒃</m:t>
                                  </m:r>
                                </m:sub>
                              </m:sSub>
                              <m:r>
                                <a:rPr lang="en-US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𝒋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  <m:sub>
                              <m:r>
                                <a:rPr lang="en-US" b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  <m:r>
                                <a:rPr lang="en-US" b="1" i="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𝐍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</m:d>
                          <m:func>
                            <m:funcPr>
                              <m:ctrlPr>
                                <a:rPr lang="en-US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en-US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𝝋</m:t>
                              </m:r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𝒃</m:t>
                                  </m:r>
                                </m:sub>
                              </m:sSub>
                            </m:e>
                          </m:func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738B9B0-0691-EB44-DC12-71BC2BD815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948492"/>
                <a:ext cx="5859938" cy="60971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7350312-8B95-55F9-511B-0DE706D756BC}"/>
                  </a:ext>
                </a:extLst>
              </p:cNvPr>
              <p:cNvSpPr txBox="1"/>
              <p:nvPr/>
            </p:nvSpPr>
            <p:spPr>
              <a:xfrm>
                <a:off x="6026046" y="1096687"/>
                <a:ext cx="2630937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>
                    <a:solidFill>
                      <a:schemeClr val="tx1"/>
                    </a:solidFill>
                  </a:rPr>
                  <a:t>(at HJET,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=±1</m:t>
                        </m:r>
                      </m:e>
                    </m:func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60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7350312-8B95-55F9-511B-0DE706D756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6046" y="1096687"/>
                <a:ext cx="2630937" cy="338554"/>
              </a:xfrm>
              <a:prstGeom prst="rect">
                <a:avLst/>
              </a:prstGeom>
              <a:blipFill>
                <a:blip r:embed="rId7"/>
                <a:stretch>
                  <a:fillRect l="-1392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E56B136-A9A4-8D72-F495-DE5A74D7FA9A}"/>
                  </a:ext>
                </a:extLst>
              </p:cNvPr>
              <p:cNvSpPr txBox="1"/>
              <p:nvPr/>
            </p:nvSpPr>
            <p:spPr>
              <a:xfrm>
                <a:off x="4578724" y="2366491"/>
                <a:ext cx="4195482" cy="609782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4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4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</m:rad>
                    <m:r>
                      <a:rPr lang="en-US" sz="14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𝟏𝟑</m:t>
                    </m:r>
                    <m:r>
                      <a:rPr lang="en-US" sz="14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4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𝟕𝟔</m:t>
                    </m:r>
                    <m:r>
                      <a:rPr lang="en-US" sz="14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𝐆𝐞𝐕</m:t>
                    </m:r>
                  </m:oMath>
                </a14:m>
                <a:r>
                  <a:rPr lang="en-US" sz="1400" b="1" dirty="0">
                    <a:solidFill>
                      <a:srgbClr val="0000FF"/>
                    </a:solidFill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sz="1400" b="1" i="1">
                        <a:solidFill>
                          <a:srgbClr val="7030A0"/>
                        </a:solidFill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sz="1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𝟔𝟓</m:t>
                        </m:r>
                        <m:r>
                          <a:rPr lang="en-US" sz="14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±</m:t>
                        </m:r>
                        <m:sSub>
                          <m:sSubPr>
                            <m:ctrlPr>
                              <a:rPr lang="en-US" sz="1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</a:rPr>
                              <m:t>𝟎</m:t>
                            </m:r>
                            <m:r>
                              <a:rPr lang="en-US" sz="14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</a:rPr>
                              <m:t>.</m:t>
                            </m:r>
                            <m:r>
                              <a:rPr lang="en-US" sz="1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𝟐𝟖</m:t>
                            </m:r>
                          </m:e>
                          <m:sub>
                            <m:r>
                              <a:rPr lang="en-US" sz="14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</a:rPr>
                              <m:t>𝐬𝐭𝐚𝐭</m:t>
                            </m:r>
                          </m:sub>
                        </m:sSub>
                      </m:e>
                    </m:d>
                    <m:r>
                      <a:rPr lang="en-US" sz="1400" b="1" i="1">
                        <a:solidFill>
                          <a:srgbClr val="7030A0"/>
                        </a:solidFill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en-US" sz="1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14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𝟏𝟎</m:t>
                        </m:r>
                      </m:e>
                      <m:sup>
                        <m:r>
                          <a:rPr lang="en-US" sz="14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US" sz="14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𝟑</m:t>
                        </m:r>
                      </m:sup>
                    </m:sSup>
                  </m:oMath>
                </a14:m>
                <a:endParaRPr lang="en-US" sz="1400" b="1" dirty="0"/>
              </a:p>
              <a:p>
                <a:r>
                  <a:rPr lang="en-US" sz="1400" b="1" dirty="0"/>
                  <a:t>	             </a:t>
                </a:r>
                <a14:m>
                  <m:oMath xmlns:m="http://schemas.openxmlformats.org/officeDocument/2006/math">
                    <m:r>
                      <a:rPr lang="en-US" sz="1400" b="1" i="1">
                        <a:solidFill>
                          <a:srgbClr val="7030A0"/>
                        </a:solidFill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1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sz="14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1" i="1">
                        <a:solidFill>
                          <a:srgbClr val="7030A0"/>
                        </a:solidFill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sz="1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  <m:r>
                          <a:rPr lang="en-US" sz="14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±</m:t>
                        </m:r>
                        <m:sSub>
                          <m:sSubPr>
                            <m:ctrlPr>
                              <a:rPr lang="en-US" sz="1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𝟎</m:t>
                            </m:r>
                            <m:r>
                              <a:rPr lang="en-US" sz="14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</a:rPr>
                              <m:t>.</m:t>
                            </m:r>
                            <m:r>
                              <a:rPr lang="en-US" sz="1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𝟏𝟐</m:t>
                            </m:r>
                          </m:e>
                          <m:sub>
                            <m:r>
                              <a:rPr lang="en-US" sz="14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</a:rPr>
                              <m:t>𝐬𝐭𝐚𝐭</m:t>
                            </m:r>
                          </m:sub>
                        </m:sSub>
                      </m:e>
                    </m:d>
                    <m:r>
                      <a:rPr lang="en-US" sz="1400" b="1" i="1">
                        <a:solidFill>
                          <a:srgbClr val="7030A0"/>
                        </a:solidFill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en-US" sz="1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14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𝟏𝟎</m:t>
                        </m:r>
                      </m:e>
                      <m:sup>
                        <m:r>
                          <a:rPr lang="en-US" sz="14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US" sz="14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𝟑</m:t>
                        </m:r>
                      </m:sup>
                    </m:sSup>
                  </m:oMath>
                </a14:m>
                <a:endParaRPr lang="en-US" sz="1400" b="1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E56B136-A9A4-8D72-F495-DE5A74D7FA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8724" y="2366491"/>
                <a:ext cx="4195482" cy="60978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A7B1C66-21FA-DA3F-565D-D2394CFB93D7}"/>
                  </a:ext>
                </a:extLst>
              </p:cNvPr>
              <p:cNvSpPr txBox="1"/>
              <p:nvPr/>
            </p:nvSpPr>
            <p:spPr>
              <a:xfrm>
                <a:off x="4572000" y="3014158"/>
                <a:ext cx="4191000" cy="609782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4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4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</m:rad>
                    <m:r>
                      <a:rPr lang="en-US" sz="14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𝟐𝟏</m:t>
                    </m:r>
                    <m:r>
                      <a:rPr lang="en-US" sz="14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4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𝟗𝟐</m:t>
                    </m:r>
                    <m:r>
                      <a:rPr lang="en-US" sz="14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𝐆𝐞𝐕</m:t>
                    </m:r>
                  </m:oMath>
                </a14:m>
                <a:r>
                  <a:rPr lang="en-US" sz="1400" b="1" dirty="0">
                    <a:solidFill>
                      <a:srgbClr val="0000FF"/>
                    </a:solidFill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sz="1400" b="1" i="1">
                        <a:solidFill>
                          <a:srgbClr val="7030A0"/>
                        </a:solidFill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sz="1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𝟏𝟓</m:t>
                        </m:r>
                        <m:r>
                          <a:rPr lang="en-US" sz="14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±</m:t>
                        </m:r>
                        <m:sSub>
                          <m:sSubPr>
                            <m:ctrlPr>
                              <a:rPr lang="en-US" sz="1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</a:rPr>
                              <m:t>𝟎</m:t>
                            </m:r>
                            <m:r>
                              <a:rPr lang="en-US" sz="14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</a:rPr>
                              <m:t>.</m:t>
                            </m:r>
                            <m:r>
                              <a:rPr lang="en-US" sz="1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𝟐𝟎</m:t>
                            </m:r>
                          </m:e>
                          <m:sub>
                            <m:r>
                              <a:rPr lang="en-US" sz="14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</a:rPr>
                              <m:t>𝐬𝐭𝐚𝐭</m:t>
                            </m:r>
                          </m:sub>
                        </m:sSub>
                      </m:e>
                    </m:d>
                    <m:r>
                      <a:rPr lang="en-US" sz="1400" b="1" i="1">
                        <a:solidFill>
                          <a:srgbClr val="7030A0"/>
                        </a:solidFill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en-US" sz="1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14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𝟏𝟎</m:t>
                        </m:r>
                      </m:e>
                      <m:sup>
                        <m:r>
                          <a:rPr lang="en-US" sz="14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US" sz="14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𝟑</m:t>
                        </m:r>
                      </m:sup>
                    </m:sSup>
                  </m:oMath>
                </a14:m>
                <a:endParaRPr lang="en-US" sz="1400" b="1" dirty="0"/>
              </a:p>
              <a:p>
                <a:r>
                  <a:rPr lang="en-US" sz="1400" b="1" dirty="0"/>
                  <a:t>	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sz="1400" b="1" i="1">
                        <a:solidFill>
                          <a:srgbClr val="7030A0"/>
                        </a:solidFill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sz="1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𝟑𝟓</m:t>
                        </m:r>
                        <m:r>
                          <a:rPr lang="en-US" sz="14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±</m:t>
                        </m:r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𝟎</m:t>
                            </m:r>
                            <m:r>
                              <a:rPr lang="en-US" sz="14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</a:rPr>
                              <m:t>.</m:t>
                            </m:r>
                            <m:r>
                              <a:rPr lang="en-US" sz="1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𝟎𝟕</m:t>
                            </m:r>
                          </m:e>
                          <m:sub>
                            <m:r>
                              <a:rPr lang="en-US" sz="1400" b="1" i="1">
                                <a:solidFill>
                                  <a:srgbClr val="7030A0"/>
                                </a:solidFill>
                                <a:latin typeface="Cambria Math"/>
                                <a:ea typeface="Cambria Math"/>
                              </a:rPr>
                              <m:t>𝐬𝐭𝐚𝐭</m:t>
                            </m:r>
                          </m:sub>
                        </m:sSub>
                      </m:e>
                    </m:d>
                    <m:r>
                      <a:rPr lang="en-US" sz="1400" b="1" i="1">
                        <a:solidFill>
                          <a:srgbClr val="7030A0"/>
                        </a:solidFill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en-US" sz="1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14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𝟏𝟎</m:t>
                        </m:r>
                      </m:e>
                      <m:sup>
                        <m:r>
                          <a:rPr lang="en-US" sz="14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US" sz="1400" b="1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𝟑</m:t>
                        </m:r>
                      </m:sup>
                    </m:sSup>
                  </m:oMath>
                </a14:m>
                <a:endParaRPr lang="en-US" sz="1400" b="1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A7B1C66-21FA-DA3F-565D-D2394CFB93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3014158"/>
                <a:ext cx="4191000" cy="60978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A100B9C-CE1B-F443-5DAA-13A86C9A01F3}"/>
                  </a:ext>
                </a:extLst>
              </p:cNvPr>
              <p:cNvSpPr txBox="1"/>
              <p:nvPr/>
            </p:nvSpPr>
            <p:spPr>
              <a:xfrm>
                <a:off x="6045873" y="1641619"/>
                <a:ext cx="3076623" cy="6723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𝒓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sz="1600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𝝓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𝒉𝒂𝒅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</m:d>
                        </m:num>
                        <m:den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1600" b="1" i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𝐈𝐦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𝝓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+</m:t>
                              </m:r>
                            </m:sub>
                            <m:sup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𝒉𝒂𝒅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  <m:r>
                                <a:rPr lang="en-US" sz="16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e>
                          </m:d>
                        </m:den>
                      </m:f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𝒊</m:t>
                      </m:r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A100B9C-CE1B-F443-5DAA-13A86C9A01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5873" y="1641619"/>
                <a:ext cx="3076623" cy="67230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40E0D1E6-FA4F-DAEC-46FC-0CF02D9304F7}"/>
              </a:ext>
            </a:extLst>
          </p:cNvPr>
          <p:cNvSpPr txBox="1"/>
          <p:nvPr/>
        </p:nvSpPr>
        <p:spPr>
          <a:xfrm>
            <a:off x="4147509" y="1707064"/>
            <a:ext cx="211331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dirty="0"/>
              <a:t>Double spin-flip amplitude parameter</a:t>
            </a:r>
          </a:p>
        </p:txBody>
      </p:sp>
      <p:pic>
        <p:nvPicPr>
          <p:cNvPr id="17" name="Picture 16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C87A33D3-320E-A129-F1C9-70EFACA592E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85" y="4495800"/>
            <a:ext cx="2568630" cy="1984329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CBBBE221-9180-E6B8-9098-37F06AE95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Low-x  2023.09.08</a:t>
            </a:r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CB018B86-7C82-9F38-32EC-49C0E398B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Transverse analyzing power measurements at HJET</a:t>
            </a:r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6DF1AFBD-138E-765A-8440-22C684ABF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EE075-043A-4F26-BB58-4977CF5E5804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CE48FBA-62C6-4B7E-25E5-60591CE3699A}"/>
                  </a:ext>
                </a:extLst>
              </p:cNvPr>
              <p:cNvSpPr txBox="1"/>
              <p:nvPr/>
            </p:nvSpPr>
            <p:spPr>
              <a:xfrm>
                <a:off x="3608173" y="3893950"/>
                <a:ext cx="5399115" cy="240559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hadronic double spin-flip amplitudes are well isolated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</a:t>
                </a:r>
                <a:r>
                  <a:rPr lang="en-US" sz="1600" dirty="0" err="1"/>
                  <a:t>Regge</a:t>
                </a:r>
                <a:r>
                  <a:rPr lang="en-US" sz="1600" dirty="0"/>
                  <a:t> fit suggests non-zero double spin-flip Pomeron coupling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𝝌</m:t>
                            </m:r>
                          </m:e>
                          <m:sup>
                            <m:r>
                              <a:rPr lang="en-US" sz="16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sz="1600" b="1" i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𝐧𝐝𝐟</m:t>
                        </m:r>
                      </m:den>
                    </m:f>
                    <m:r>
                      <a:rPr lang="en-US" sz="1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1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sz="1600" b="1" dirty="0">
                    <a:solidFill>
                      <a:srgbClr val="0000FF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sup>
                    </m:sSubSup>
                    <m:r>
                      <a:rPr lang="en-US" sz="1600" b="1" i="1">
                        <a:solidFill>
                          <a:srgbClr val="0000FF"/>
                        </a:solidFill>
                        <a:latin typeface="Cambria Math"/>
                      </a:rPr>
                      <m:t>=</m:t>
                    </m:r>
                    <m:r>
                      <a:rPr lang="en-US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  −</m:t>
                    </m:r>
                    <m:r>
                      <a:rPr lang="en-US" sz="1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𝟎𝟎𝟐𝟎</m:t>
                    </m:r>
                    <m:r>
                      <a:rPr lang="en-US" sz="1600" b="1" i="1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±</m:t>
                    </m:r>
                    <m:sSub>
                      <m:sSubPr>
                        <m:ctrlPr>
                          <a:rPr lang="en-US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𝟎</m:t>
                        </m:r>
                        <m:r>
                          <a:rPr lang="en-US" sz="1600" b="1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.</m:t>
                        </m:r>
                        <m:r>
                          <a:rPr lang="en-US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𝟎𝟎</m:t>
                        </m:r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𝟎𝟐</m:t>
                        </m:r>
                      </m:e>
                      <m:sub>
                        <m:r>
                          <a:rPr lang="en-US" sz="1600" b="1" i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𝐬𝐭𝐚𝐭</m:t>
                        </m:r>
                      </m:sub>
                    </m:sSub>
                  </m:oMath>
                </a14:m>
                <a:r>
                  <a:rPr lang="en-US" sz="1600" dirty="0"/>
                  <a:t> 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sensitivity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sub>
                    </m:sSub>
                    <m:d>
                      <m:dPr>
                        <m:ctrlPr>
                          <a:rPr lang="en-US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1600" dirty="0"/>
                  <a:t> to the Odderon was discussed in  </a:t>
                </a:r>
                <a:r>
                  <a:rPr lang="en-US" sz="1600" dirty="0">
                    <a:solidFill>
                      <a:srgbClr val="0000FF"/>
                    </a:solidFill>
                  </a:rPr>
                  <a:t>E Leader and T. Trueman, Phys. Rev. D 61, 077504 (2000). </a:t>
                </a:r>
                <a:r>
                  <a:rPr lang="en-US" sz="1600" dirty="0"/>
                  <a:t>The measured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NN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1600" dirty="0"/>
                  <a:t> noticeably disagrees with the theoretical estimate without Odderon contribution.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CE48FBA-62C6-4B7E-25E5-60591CE369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173" y="3893950"/>
                <a:ext cx="5399115" cy="2405595"/>
              </a:xfrm>
              <a:prstGeom prst="rect">
                <a:avLst/>
              </a:prstGeom>
              <a:blipFill>
                <a:blip r:embed="rId12"/>
                <a:stretch>
                  <a:fillRect l="-451" t="-254" b="-30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285945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 anchor="ctr">
        <a:spAutoFit/>
      </a:bodyPr>
      <a:lstStyle>
        <a:defPPr>
          <a:defRPr sz="2000" b="1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136415</TotalTime>
  <Words>4606</Words>
  <Application>Microsoft Office PowerPoint</Application>
  <PresentationFormat>On-screen Show (4:3)</PresentationFormat>
  <Paragraphs>465</Paragraphs>
  <Slides>30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1_Office Theme</vt:lpstr>
      <vt:lpstr>PowerPoint Presentation</vt:lpstr>
      <vt:lpstr>The Atomic Polarized Hydrogen Gas Jet Target (HJET)</vt:lpstr>
      <vt:lpstr>PowerPoint Presentation</vt:lpstr>
      <vt:lpstr>PowerPoint Presentation</vt:lpstr>
      <vt:lpstr>PowerPoint Presentation</vt:lpstr>
      <vt:lpstr>PowerPoint Presentation</vt:lpstr>
      <vt:lpstr>Incorporating spin dependence in a Regge pole analysis</vt:lpstr>
      <vt:lpstr>PowerPoint Presentation</vt:lpstr>
      <vt:lpstr>PowerPoint Presentation</vt:lpstr>
      <vt:lpstr>PowerPoint Presentation</vt:lpstr>
      <vt:lpstr>p_beam^↑+p_jet^↑→X+p_jet   at  255 GeV    (Run 2017)</vt:lpstr>
      <vt:lpstr>Proton-nucleus Scattering at HJET</vt:lpstr>
      <vt:lpstr>How to measure the EIC(_^3)He beam polarization with HJET</vt:lpstr>
      <vt:lpstr>Hadronic spin-flip amplitude in p^↑ A scattering </vt:lpstr>
      <vt:lpstr>(_^3)He breakup</vt:lpstr>
      <vt:lpstr>PowerPoint Presentation</vt:lpstr>
      <vt:lpstr>Deuteron beam measurements at HJET</vt:lpstr>
      <vt:lpstr>PowerPoint Presentation</vt:lpstr>
      <vt:lpstr>PowerPoint Presentation</vt:lpstr>
      <vt:lpstr>The breakup corrections</vt:lpstr>
      <vt:lpstr>PowerPoint Presentation</vt:lpstr>
      <vt:lpstr>PowerPoint Presentation</vt:lpstr>
      <vt:lpstr>Hadronic polarimetry at the EIC</vt:lpstr>
      <vt:lpstr>Hadronic Single Spin-Flip Amplitude r_5 (√s)  </vt:lpstr>
      <vt:lpstr>p_beam^↑+p_jet^↑→X_beam+p_jet  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BNL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AutoBVT</dc:creator>
  <cp:lastModifiedBy>Andrei Poblaguev</cp:lastModifiedBy>
  <cp:revision>1672</cp:revision>
  <cp:lastPrinted>2018-08-29T00:00:46Z</cp:lastPrinted>
  <dcterms:created xsi:type="dcterms:W3CDTF">2011-09-08T08:57:14Z</dcterms:created>
  <dcterms:modified xsi:type="dcterms:W3CDTF">2023-09-07T13:04:55Z</dcterms:modified>
</cp:coreProperties>
</file>