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2" r:id="rId5"/>
    <p:sldId id="263" r:id="rId6"/>
    <p:sldId id="266" r:id="rId7"/>
    <p:sldId id="264" r:id="rId8"/>
    <p:sldId id="265" r:id="rId9"/>
    <p:sldId id="267" r:id="rId10"/>
    <p:sldId id="260" r:id="rId11"/>
    <p:sldId id="273" r:id="rId12"/>
    <p:sldId id="270" r:id="rId13"/>
    <p:sldId id="271" r:id="rId14"/>
    <p:sldId id="259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9"/>
  </p:normalViewPr>
  <p:slideViewPr>
    <p:cSldViewPr snapToGrid="0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0A0DC-ABAA-4F4B-8DB2-0F53A39CA4E5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832D1-7E2C-5F43-BE4D-2D942A61C21E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227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F49C34-C103-F220-6936-7A3E6492FD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538B0EF-C972-08EA-F19D-3E182433B7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B8DFF0-8422-1615-F211-8267B2D75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9BFEF-7A91-8A47-896F-7457CE3E4E59}" type="datetime1">
              <a:rPr lang="it-IT" smtClean="0"/>
              <a:t>20/04/23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A99632-49C3-0328-FF98-B29BF769A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C8D90F0-119F-B1F5-DF81-FA0ABBA23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665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BD21F-532D-0671-F427-E2F4C1470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6F94DE-7DA4-CED2-63F8-6F6E64FF07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F8FF68-C0EC-2AB4-7BAF-834A02C95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BB3A-D679-5F41-AE30-485C0CC6953B}" type="datetime1">
              <a:rPr lang="it-IT" smtClean="0"/>
              <a:t>20/04/23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FC4CAD-F471-27F8-E6AE-43CB45198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9D5F938-4F28-CD85-F3A7-0FD70C2E8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08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DFBCBDD-B0FA-0EB1-F6C1-0C2F395313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56811AA-0CA5-0AD1-1A9C-698913AB44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2D3CC2-10C1-A921-C42C-DE4468ED4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2A5A-4A98-BB4E-B005-72A98F1F01A3}" type="datetime1">
              <a:rPr lang="it-IT" smtClean="0"/>
              <a:t>20/04/23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AC89A4-0D42-F6C4-F098-792B17D9F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F97C916-9B20-DFD7-380F-3DD43F66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33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8C5E51-B23A-DFA4-39F5-BAA12F806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E8B922A-E805-C39D-8420-1A9FA6AC4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5127CD-9AFB-F042-26D4-CA8644883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C7DC-8962-F24C-9459-CE3FBC83659C}" type="datetime1">
              <a:rPr lang="it-IT" smtClean="0"/>
              <a:t>20/04/23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3272C5-D537-55B8-E67B-9B5672188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9CC4B-98F0-5BD0-DAB0-6B30EED4B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16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FD6524-8F15-65A6-37FD-E13E0D73A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BD40B96-C058-38D7-A56B-6F5AEDBB1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650C7F-B85F-E2BB-F844-FAE5DDEC3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8EFC9-28AD-CD44-9C44-1F7D798B86EF}" type="datetime1">
              <a:rPr lang="it-IT" smtClean="0"/>
              <a:t>20/04/23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A2F6BD-0442-086B-14F3-DD6B0C4D5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F30EC4-F29B-5676-B8D1-0A9AF50E7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78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5184E1-6013-E1E7-F3E0-52E2EB0AE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194938-EA18-FC7D-8B6F-66C9E76059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1781F02-47B7-2356-7897-AAC2B6D6E0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1874BBB-5253-2C98-3A25-081372B77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A3933-48DF-FB43-94CC-D1BE651E904C}" type="datetime1">
              <a:rPr lang="it-IT" smtClean="0"/>
              <a:t>20/04/23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D0391E5-D3F4-32D1-A8BC-6F6626209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E5A1434-21B5-2E3F-A845-6F3CD6A38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818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065332-C057-0E79-9DA5-955DBC8AB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74030E0-D831-BB40-2147-CB8F00FCCE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9447A09-96E0-1E31-35D2-D2F9FFBAFB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91393CF-6465-5884-5972-6C6EEF11DE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D358285-81C1-0585-4D9F-F4EF66B778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3E1D4AD-6771-C8AA-FFF3-7C5CEC332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6C5E-829C-2049-A4A9-F3E451496E60}" type="datetime1">
              <a:rPr lang="it-IT" smtClean="0"/>
              <a:t>20/04/23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ABAAFA3-4CBF-DB4F-A15A-FD16C819E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46FD47E-F10C-F310-D021-1F04873CB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561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66AF00-C875-CF93-1935-48329E755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E5A2FFD-C219-E5BB-A54B-44B921643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285A-8518-724F-A5C0-679A731BCAD1}" type="datetime1">
              <a:rPr lang="it-IT" smtClean="0"/>
              <a:t>20/04/23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999121D-4C78-15DB-FD5C-5BF3FA1D3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05541C2-9469-5527-7C0F-0DE5B07D3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65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8367767-4B5E-2D15-2894-8B02400E4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7FF-38B4-EC40-81AE-02A0AC3C38B4}" type="datetime1">
              <a:rPr lang="it-IT" smtClean="0"/>
              <a:t>20/04/23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29F382D-3FB9-2407-37EE-0CD9535BA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3902A69-79B2-2930-569F-E3CC259E9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11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2F4029-6986-1391-38AA-F7C2D2B96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42411BC-450D-CA77-E68D-96D4E3DFC4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71CD227-CA2D-1AB8-A7FB-E58610B053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F5C6753-D8CA-DCBB-121E-2FE3E6066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4C97-145A-3241-9181-896624F9502D}" type="datetime1">
              <a:rPr lang="it-IT" smtClean="0"/>
              <a:t>20/04/23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0387485-1F7B-09DE-E042-473F030C9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FB8D9D9-A13E-2058-9779-A64C65BE3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416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8E2E83-3CCD-9BEF-A481-5B575F9EB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69EEE6D-E039-2431-4224-F680721AAE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EB0924B-D0BC-7D7D-D5B7-93F8D88C0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90E982E-DE69-F6F7-8897-209E8E30C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8416-D9FC-C541-A04C-A1C6719D0892}" type="datetime1">
              <a:rPr lang="it-IT" smtClean="0"/>
              <a:t>20/04/23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3CA71B2-BACB-B766-3FCC-350A4EA32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A43BA01-199B-7970-E12D-BC41AA02E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238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9030417-B065-4529-DAF6-060E26AA1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AF2A245-B0A3-46D6-3910-86A4ACC5E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812965-4CA2-82C0-FE08-F978CBBDEB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1F258-60EC-734B-820A-7C6109DE1E82}" type="datetime1">
              <a:rPr lang="it-IT" smtClean="0"/>
              <a:t>20/04/23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EDB9D1A-0107-F994-4B87-EEA08AAE5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ECFA - DRD2 Community Workshop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860FFD-F4CA-A6FB-8E4F-6235FF251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0D9A2-39B8-5049-A32C-2FE8B565AF53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64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https://lh6.googleusercontent.com/_8GcEYeh_qOkhA4fS5AO8ND_3O7S7tXr1NujVwEA802UeK1Xeq7F2FGdp9P4MKOh196gca7srgGcvVHEtmSfX2FD8vhjjGiK7vuVSpU9uQQLWkdByL58dgE2wm_VgQPjKHDC4_eBbcI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12" Type="http://schemas.openxmlformats.org/officeDocument/2006/relationships/image" Target="../media/image11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A44448-428C-9B76-D6F8-583E1DEB2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49232"/>
            <a:ext cx="9144000" cy="1736618"/>
          </a:xfrm>
        </p:spPr>
        <p:txBody>
          <a:bodyPr/>
          <a:lstStyle/>
          <a:p>
            <a:r>
              <a:rPr lang="en-GB" dirty="0"/>
              <a:t>WP 3.1 Doping &amp; Loading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84DB54C-F649-9DDB-7D91-0990C6564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98481"/>
            <a:ext cx="9144000" cy="1655762"/>
          </a:xfrm>
        </p:spPr>
        <p:txBody>
          <a:bodyPr/>
          <a:lstStyle/>
          <a:p>
            <a:r>
              <a:rPr lang="en-GB" dirty="0"/>
              <a:t>DRD2 Community Workshop – online – 20/04/2023</a:t>
            </a:r>
          </a:p>
          <a:p>
            <a:r>
              <a:rPr lang="en-GB" dirty="0"/>
              <a:t>Hans </a:t>
            </a:r>
            <a:r>
              <a:rPr lang="en-GB" dirty="0" err="1"/>
              <a:t>Steiger</a:t>
            </a:r>
            <a:r>
              <a:rPr lang="en-GB" dirty="0"/>
              <a:t> – Andrea Zani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00EB521-476F-41A9-3F71-3F35EC8E1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A66F591-B6D1-9207-E33D-23EE008D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1</a:t>
            </a:fld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32C31CD-045A-EF45-A7FA-015DEE26D51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6395" y="325120"/>
            <a:ext cx="2434773" cy="71811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FCDFE26-8746-4F47-BC05-2BBA1D7B95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569" y="346103"/>
            <a:ext cx="1840862" cy="64535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FD51C2C-C1A6-7541-ACF7-D2A404A5B4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828" y="309727"/>
            <a:ext cx="714249" cy="71811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4E13B348-3318-3845-96C4-511ECCF031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8246" y="491142"/>
            <a:ext cx="2060109" cy="38606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CF3603C-BA29-C942-A125-8238C0AF9F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3525" y="3934221"/>
            <a:ext cx="2772044" cy="93299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5C3826C-CF02-7046-A02B-14A7EDFE88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2399" y="3981690"/>
            <a:ext cx="1791304" cy="87997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93F81CB-6503-0944-8951-177C09CD74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12048" y="3776445"/>
            <a:ext cx="2031741" cy="104761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7E8251E-0206-2E48-83F4-173C22686E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04755" y="3843044"/>
            <a:ext cx="981017" cy="98101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7FD95FAF-466A-D149-8CCE-0F9B925BC5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00533" y="3876907"/>
            <a:ext cx="1325133" cy="1047618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AE8F2F7C-A324-BC1B-6D40-FE75D120EF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13365" y="5140864"/>
            <a:ext cx="2965270" cy="105645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Rectangle 2">
            <a:extLst>
              <a:ext uri="{FF2B5EF4-FFF2-40B4-BE49-F238E27FC236}">
                <a16:creationId xmlns:a16="http://schemas.microsoft.com/office/drawing/2014/main" id="{2FE5C756-6960-4984-5C80-9796E6277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66400" y="181539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14">
            <a:extLst>
              <a:ext uri="{FF2B5EF4-FFF2-40B4-BE49-F238E27FC236}">
                <a16:creationId xmlns:a16="http://schemas.microsoft.com/office/drawing/2014/main" id="{DCAB6C36-E94F-1A89-DB29-69AF1ECF4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1095" y="5212737"/>
            <a:ext cx="1325133" cy="126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3C306AB1-05DB-7B40-825C-F5169AC973A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37521" y="5215258"/>
            <a:ext cx="1598221" cy="117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374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6A7DF41-95AF-4BC7-F279-17522BE61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487B634-F8E3-FB19-9E80-20C162344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10</a:t>
            </a:fld>
            <a:endParaRPr lang="en-GB"/>
          </a:p>
        </p:txBody>
      </p:sp>
      <p:pic>
        <p:nvPicPr>
          <p:cNvPr id="6" name="Bild 2">
            <a:extLst>
              <a:ext uri="{FF2B5EF4-FFF2-40B4-BE49-F238E27FC236}">
                <a16:creationId xmlns:a16="http://schemas.microsoft.com/office/drawing/2014/main" id="{AF78FBCF-20A7-C242-9EA1-590F58751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963724"/>
            <a:ext cx="7069669" cy="5810345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78FDCB6E-84C7-D444-9552-1C48106EB8C5}"/>
              </a:ext>
            </a:extLst>
          </p:cNvPr>
          <p:cNvSpPr/>
          <p:nvPr/>
        </p:nvSpPr>
        <p:spPr bwMode="auto">
          <a:xfrm>
            <a:off x="710024" y="1534653"/>
            <a:ext cx="578368" cy="4668485"/>
          </a:xfrm>
          <a:prstGeom prst="rect">
            <a:avLst/>
          </a:prstGeom>
          <a:gradFill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alpha val="4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D66C3BE2-3AB2-BC4B-BC14-73F884AA46F2}"/>
              </a:ext>
            </a:extLst>
          </p:cNvPr>
          <p:cNvCxnSpPr>
            <a:cxnSpLocks/>
          </p:cNvCxnSpPr>
          <p:nvPr/>
        </p:nvCxnSpPr>
        <p:spPr bwMode="auto">
          <a:xfrm>
            <a:off x="1019561" y="1189652"/>
            <a:ext cx="0" cy="5268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46B92674-D8D6-5A48-AA2D-579B1311CF91}"/>
              </a:ext>
            </a:extLst>
          </p:cNvPr>
          <p:cNvSpPr txBox="1"/>
          <p:nvPr/>
        </p:nvSpPr>
        <p:spPr bwMode="auto">
          <a:xfrm>
            <a:off x="424205" y="711531"/>
            <a:ext cx="1190711" cy="491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288" indent="-14288" algn="ctr">
              <a:lnSpc>
                <a:spcPct val="80000"/>
              </a:lnSpc>
              <a:defRPr/>
            </a:pPr>
            <a:r>
              <a:rPr lang="de-DE" sz="1600" b="1" dirty="0">
                <a:latin typeface="Calibri"/>
                <a:ea typeface="Calibri"/>
                <a:cs typeface="Calibri"/>
              </a:rPr>
              <a:t>solvent </a:t>
            </a:r>
            <a:r>
              <a:rPr lang="de-DE" sz="1600" dirty="0">
                <a:latin typeface="Calibri"/>
                <a:ea typeface="Calibri"/>
                <a:cs typeface="Calibri"/>
              </a:rPr>
              <a:t>(PC)</a:t>
            </a:r>
            <a:br>
              <a:rPr lang="de-DE" sz="1600" b="1" dirty="0">
                <a:latin typeface="Calibri"/>
                <a:ea typeface="Calibri"/>
                <a:cs typeface="Calibri"/>
              </a:rPr>
            </a:br>
            <a:r>
              <a:rPr lang="de-DE" sz="1600" b="1" dirty="0" err="1">
                <a:latin typeface="Calibri"/>
                <a:ea typeface="Calibri"/>
                <a:cs typeface="Calibri"/>
              </a:rPr>
              <a:t>absorption</a:t>
            </a:r>
            <a:endParaRPr lang="de-DE" sz="1600" b="1" dirty="0">
              <a:latin typeface="Calibri"/>
              <a:ea typeface="Calibri"/>
              <a:cs typeface="Calibri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83FE6E6-9FAB-6C49-B9CB-E71398BE0A13}"/>
              </a:ext>
            </a:extLst>
          </p:cNvPr>
          <p:cNvCxnSpPr>
            <a:cxnSpLocks/>
            <a:stCxn id="12" idx="2"/>
          </p:cNvCxnSpPr>
          <p:nvPr/>
        </p:nvCxnSpPr>
        <p:spPr bwMode="auto">
          <a:xfrm flipH="1">
            <a:off x="2774114" y="2084840"/>
            <a:ext cx="284310" cy="81141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00E02327-3E89-FA4A-8A8C-EE6883091052}"/>
              </a:ext>
            </a:extLst>
          </p:cNvPr>
          <p:cNvSpPr txBox="1"/>
          <p:nvPr/>
        </p:nvSpPr>
        <p:spPr bwMode="auto">
          <a:xfrm>
            <a:off x="1646431" y="719907"/>
            <a:ext cx="1127681" cy="491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288" indent="-14288" algn="ctr">
              <a:lnSpc>
                <a:spcPct val="80000"/>
              </a:lnSpc>
              <a:defRPr/>
            </a:pPr>
            <a:r>
              <a:rPr lang="de-DE" sz="1600" b="1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WLS </a:t>
            </a:r>
            <a:r>
              <a:rPr lang="de-DE" sz="1600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(PPO</a:t>
            </a:r>
            <a:r>
              <a:rPr lang="de-DE" sz="1600" b="1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)</a:t>
            </a:r>
            <a:br>
              <a:rPr lang="de-DE" sz="1600" b="1" dirty="0">
                <a:solidFill>
                  <a:schemeClr val="tx2"/>
                </a:solidFill>
                <a:latin typeface="Calibri"/>
                <a:ea typeface="Calibri"/>
                <a:cs typeface="Calibri"/>
              </a:rPr>
            </a:br>
            <a:r>
              <a:rPr lang="de-DE" sz="1600" b="1" dirty="0" err="1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absorption</a:t>
            </a:r>
            <a:endParaRPr lang="de-DE" sz="1600" b="1" dirty="0">
              <a:solidFill>
                <a:schemeClr val="tx2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1B9217B-B561-AD45-9280-A0C525CF13A9}"/>
              </a:ext>
            </a:extLst>
          </p:cNvPr>
          <p:cNvSpPr txBox="1"/>
          <p:nvPr/>
        </p:nvSpPr>
        <p:spPr bwMode="auto">
          <a:xfrm>
            <a:off x="2582011" y="1593615"/>
            <a:ext cx="952825" cy="491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288" indent="-14288" algn="ctr">
              <a:lnSpc>
                <a:spcPct val="80000"/>
              </a:lnSpc>
              <a:defRPr/>
            </a:pPr>
            <a:r>
              <a:rPr lang="de-DE" sz="1600" b="1" dirty="0">
                <a:solidFill>
                  <a:srgbClr val="7030A0"/>
                </a:solidFill>
                <a:latin typeface="Calibri"/>
                <a:ea typeface="Calibri"/>
                <a:cs typeface="Calibri"/>
              </a:rPr>
              <a:t>WLS</a:t>
            </a:r>
            <a:br>
              <a:rPr lang="de-DE" sz="1600" b="1" dirty="0">
                <a:solidFill>
                  <a:srgbClr val="7030A0"/>
                </a:solidFill>
                <a:latin typeface="Calibri"/>
                <a:ea typeface="Calibri"/>
                <a:cs typeface="Calibri"/>
              </a:rPr>
            </a:br>
            <a:r>
              <a:rPr lang="de-DE" sz="1600" b="1" dirty="0" err="1">
                <a:solidFill>
                  <a:srgbClr val="7030A0"/>
                </a:solidFill>
                <a:latin typeface="Calibri"/>
                <a:ea typeface="Calibri"/>
                <a:cs typeface="Calibri"/>
              </a:rPr>
              <a:t>emission</a:t>
            </a:r>
            <a:endParaRPr lang="de-DE" sz="1600" b="1" dirty="0">
              <a:solidFill>
                <a:srgbClr val="7030A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94B66F68-13B7-F649-9D9F-E9A71A0E4A17}"/>
              </a:ext>
            </a:extLst>
          </p:cNvPr>
          <p:cNvCxnSpPr>
            <a:cxnSpLocks/>
          </p:cNvCxnSpPr>
          <p:nvPr/>
        </p:nvCxnSpPr>
        <p:spPr bwMode="auto">
          <a:xfrm flipH="1">
            <a:off x="3631841" y="3868895"/>
            <a:ext cx="485953" cy="509709"/>
          </a:xfrm>
          <a:prstGeom prst="straightConnector1">
            <a:avLst/>
          </a:prstGeom>
          <a:ln>
            <a:solidFill>
              <a:srgbClr val="0017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D81045CD-0728-584B-ADBA-F55AC2E65896}"/>
              </a:ext>
            </a:extLst>
          </p:cNvPr>
          <p:cNvSpPr txBox="1"/>
          <p:nvPr/>
        </p:nvSpPr>
        <p:spPr bwMode="auto">
          <a:xfrm>
            <a:off x="3572003" y="3357029"/>
            <a:ext cx="1091581" cy="491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288" indent="-14288" algn="ctr">
              <a:lnSpc>
                <a:spcPct val="80000"/>
              </a:lnSpc>
              <a:defRPr/>
            </a:pPr>
            <a:r>
              <a:rPr lang="de-DE" sz="1600" b="1" dirty="0">
                <a:solidFill>
                  <a:srgbClr val="0017FF"/>
                </a:solidFill>
                <a:latin typeface="Calibri"/>
                <a:ea typeface="Calibri"/>
                <a:cs typeface="Calibri"/>
              </a:rPr>
              <a:t>Cherenkov</a:t>
            </a:r>
            <a:br>
              <a:rPr lang="de-DE" sz="1600" b="1" dirty="0">
                <a:solidFill>
                  <a:srgbClr val="0017FF"/>
                </a:solidFill>
                <a:latin typeface="Calibri"/>
                <a:ea typeface="Calibri"/>
                <a:cs typeface="Calibri"/>
              </a:rPr>
            </a:br>
            <a:r>
              <a:rPr lang="de-DE" sz="1600" b="1" dirty="0" err="1">
                <a:solidFill>
                  <a:srgbClr val="0017FF"/>
                </a:solidFill>
                <a:latin typeface="Calibri"/>
                <a:ea typeface="Calibri"/>
                <a:cs typeface="Calibri"/>
              </a:rPr>
              <a:t>emission</a:t>
            </a:r>
            <a:endParaRPr lang="de-DE" sz="1600" b="1" dirty="0">
              <a:solidFill>
                <a:srgbClr val="0017FF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15DA069-0052-B044-8ADA-7A5CB2DEEA70}"/>
              </a:ext>
            </a:extLst>
          </p:cNvPr>
          <p:cNvSpPr/>
          <p:nvPr/>
        </p:nvSpPr>
        <p:spPr bwMode="auto">
          <a:xfrm>
            <a:off x="1261847" y="1534653"/>
            <a:ext cx="777273" cy="4668484"/>
          </a:xfrm>
          <a:prstGeom prst="rect">
            <a:avLst/>
          </a:prstGeom>
          <a:solidFill>
            <a:srgbClr val="0070C0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AD9C69C2-D0F6-EE49-BF14-76D434790FC0}"/>
              </a:ext>
            </a:extLst>
          </p:cNvPr>
          <p:cNvCxnSpPr>
            <a:cxnSpLocks/>
          </p:cNvCxnSpPr>
          <p:nvPr/>
        </p:nvCxnSpPr>
        <p:spPr bwMode="auto">
          <a:xfrm flipH="1">
            <a:off x="1646431" y="1211067"/>
            <a:ext cx="563840" cy="59569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4E3DCAB6-2A42-A04A-848D-45F336DDA22F}"/>
              </a:ext>
            </a:extLst>
          </p:cNvPr>
          <p:cNvSpPr txBox="1"/>
          <p:nvPr/>
        </p:nvSpPr>
        <p:spPr bwMode="auto">
          <a:xfrm>
            <a:off x="7540576" y="1255171"/>
            <a:ext cx="3136371" cy="51860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"/>
              </a:spcBef>
              <a:defRPr/>
            </a:pPr>
            <a:r>
              <a:rPr lang="de-DE" b="1" dirty="0">
                <a:solidFill>
                  <a:srgbClr val="0065BD"/>
                </a:solidFill>
              </a:rPr>
              <a:t>Basic </a:t>
            </a:r>
            <a:r>
              <a:rPr lang="de-DE" b="1" dirty="0" err="1">
                <a:solidFill>
                  <a:srgbClr val="0065BD"/>
                </a:solidFill>
              </a:rPr>
              <a:t>Idea</a:t>
            </a:r>
            <a:endParaRPr lang="de-DE" b="1" dirty="0">
              <a:solidFill>
                <a:srgbClr val="0065BD"/>
              </a:solidFill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near</a:t>
            </a:r>
            <a:r>
              <a:rPr lang="de-DE" dirty="0"/>
              <a:t>-UV/</a:t>
            </a:r>
            <a:r>
              <a:rPr lang="de-DE" dirty="0" err="1"/>
              <a:t>blue-ish</a:t>
            </a:r>
            <a:r>
              <a:rPr lang="de-DE" dirty="0"/>
              <a:t>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br>
              <a:rPr lang="de-DE" dirty="0"/>
            </a:br>
            <a:r>
              <a:rPr lang="de-DE" dirty="0" err="1"/>
              <a:t>the</a:t>
            </a:r>
            <a:r>
              <a:rPr lang="de-DE" dirty="0"/>
              <a:t> Cherenkov </a:t>
            </a:r>
            <a:r>
              <a:rPr lang="de-DE" dirty="0" err="1"/>
              <a:t>spectrum</a:t>
            </a:r>
            <a:br>
              <a:rPr lang="de-DE" dirty="0"/>
            </a:br>
            <a:r>
              <a:rPr lang="de-DE" dirty="0"/>
              <a:t>not </a:t>
            </a:r>
            <a:r>
              <a:rPr lang="de-DE" dirty="0" err="1"/>
              <a:t>absorbed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PPO</a:t>
            </a:r>
            <a:endParaRPr dirty="0"/>
          </a:p>
          <a:p>
            <a:pPr>
              <a:spcBef>
                <a:spcPts val="300"/>
              </a:spcBef>
              <a:defRPr/>
            </a:pPr>
            <a:endParaRPr lang="de-DE" b="1" dirty="0"/>
          </a:p>
          <a:p>
            <a:pPr>
              <a:spcBef>
                <a:spcPts val="300"/>
              </a:spcBef>
              <a:defRPr/>
            </a:pPr>
            <a:r>
              <a:rPr lang="de-DE" b="1" dirty="0" err="1">
                <a:solidFill>
                  <a:srgbClr val="0065BD"/>
                </a:solidFill>
              </a:rPr>
              <a:t>Discrimination</a:t>
            </a:r>
            <a:r>
              <a:rPr lang="de-DE" b="1" dirty="0">
                <a:solidFill>
                  <a:srgbClr val="0065BD"/>
                </a:solidFill>
              </a:rPr>
              <a:t> </a:t>
            </a:r>
            <a:r>
              <a:rPr lang="de-DE" b="1" dirty="0" err="1">
                <a:solidFill>
                  <a:srgbClr val="0065BD"/>
                </a:solidFill>
              </a:rPr>
              <a:t>of</a:t>
            </a:r>
            <a:br>
              <a:rPr lang="de-DE" b="1" dirty="0">
                <a:solidFill>
                  <a:srgbClr val="0065BD"/>
                </a:solidFill>
              </a:rPr>
            </a:br>
            <a:r>
              <a:rPr lang="de-DE" b="1" dirty="0">
                <a:solidFill>
                  <a:srgbClr val="0065BD"/>
                </a:solidFill>
              </a:rPr>
              <a:t>Cherenkov/</a:t>
            </a:r>
            <a:r>
              <a:rPr lang="de-DE" b="1" dirty="0" err="1">
                <a:solidFill>
                  <a:srgbClr val="0065BD"/>
                </a:solidFill>
              </a:rPr>
              <a:t>Scintillation</a:t>
            </a:r>
            <a:r>
              <a:rPr lang="de-DE" b="1" dirty="0">
                <a:solidFill>
                  <a:srgbClr val="0065BD"/>
                </a:solidFill>
              </a:rPr>
              <a:t> </a:t>
            </a:r>
            <a:endParaRPr lang="de-DE" dirty="0">
              <a:solidFill>
                <a:srgbClr val="0065BD"/>
              </a:solidFill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de-DE" dirty="0" err="1"/>
              <a:t>photons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</a:t>
            </a:r>
            <a:endParaRPr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de-DE" dirty="0" err="1"/>
              <a:t>timing</a:t>
            </a:r>
            <a:r>
              <a:rPr lang="de-DE" dirty="0"/>
              <a:t> (</a:t>
            </a:r>
            <a:r>
              <a:rPr lang="de-DE" dirty="0" err="1"/>
              <a:t>delay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scintillation</a:t>
            </a:r>
            <a:r>
              <a:rPr lang="de-DE" dirty="0"/>
              <a:t>)</a:t>
            </a:r>
            <a:endParaRPr lang="de-DE" i="1"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de-DE" dirty="0"/>
              <a:t>angular </a:t>
            </a:r>
            <a:r>
              <a:rPr lang="de-DE" dirty="0" err="1"/>
              <a:t>distribution</a:t>
            </a:r>
            <a:r>
              <a:rPr lang="de-DE" i="1" dirty="0"/>
              <a:t> </a:t>
            </a:r>
            <a:r>
              <a:rPr lang="de-DE" dirty="0"/>
              <a:t>(</a:t>
            </a:r>
            <a:r>
              <a:rPr lang="de-DE" dirty="0" err="1"/>
              <a:t>cone</a:t>
            </a:r>
            <a:r>
              <a:rPr lang="de-DE" dirty="0"/>
              <a:t>)</a:t>
            </a:r>
            <a:endParaRPr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de-DE" dirty="0"/>
              <a:t>(in </a:t>
            </a:r>
            <a:r>
              <a:rPr lang="de-DE" dirty="0" err="1"/>
              <a:t>principle</a:t>
            </a:r>
            <a:r>
              <a:rPr lang="de-DE" dirty="0"/>
              <a:t>: </a:t>
            </a:r>
            <a:r>
              <a:rPr lang="de-DE" dirty="0" err="1"/>
              <a:t>spectral</a:t>
            </a:r>
            <a:r>
              <a:rPr lang="de-DE" dirty="0"/>
              <a:t> </a:t>
            </a:r>
            <a:r>
              <a:rPr lang="de-DE" dirty="0" err="1"/>
              <a:t>filters</a:t>
            </a:r>
            <a:r>
              <a:rPr lang="de-DE" dirty="0"/>
              <a:t>)</a:t>
            </a:r>
            <a:br>
              <a:rPr lang="de-DE" dirty="0"/>
            </a:br>
            <a:endParaRPr lang="de-DE" dirty="0"/>
          </a:p>
          <a:p>
            <a:pPr>
              <a:spcBef>
                <a:spcPts val="300"/>
              </a:spcBef>
              <a:defRPr/>
            </a:pPr>
            <a:r>
              <a:rPr lang="de-DE" b="1" dirty="0" err="1">
                <a:solidFill>
                  <a:srgbClr val="0065BD"/>
                </a:solidFill>
              </a:rPr>
              <a:t>Challenges</a:t>
            </a:r>
            <a:endParaRPr lang="de-DE" b="1" dirty="0">
              <a:solidFill>
                <a:srgbClr val="0065BD"/>
              </a:solidFill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de-DE" dirty="0"/>
              <a:t>Cherenkov light </a:t>
            </a:r>
            <a:br>
              <a:rPr lang="de-DE" dirty="0"/>
            </a:br>
            <a:r>
              <a:rPr lang="de-DE" u="sng" dirty="0" err="1"/>
              <a:t>absorption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scattering</a:t>
            </a:r>
            <a:endParaRPr lang="de-DE"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de-DE" dirty="0" err="1"/>
              <a:t>separation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fast</a:t>
            </a:r>
            <a:br>
              <a:rPr lang="de-DE" dirty="0"/>
            </a:br>
            <a:r>
              <a:rPr lang="de-DE" dirty="0" err="1"/>
              <a:t>scintillation</a:t>
            </a:r>
            <a:r>
              <a:rPr lang="de-DE" dirty="0"/>
              <a:t> </a:t>
            </a:r>
            <a:r>
              <a:rPr lang="de-DE" dirty="0" err="1"/>
              <a:t>component</a:t>
            </a:r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2E2E53A-91A8-EA42-9F0F-F3F3075B5AC8}"/>
              </a:ext>
            </a:extLst>
          </p:cNvPr>
          <p:cNvSpPr txBox="1"/>
          <p:nvPr/>
        </p:nvSpPr>
        <p:spPr bwMode="auto">
          <a:xfrm>
            <a:off x="0" y="70591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rgbClr val="0065BD"/>
                </a:solidFill>
              </a:rPr>
              <a:t>R&amp;D </a:t>
            </a:r>
            <a:r>
              <a:rPr lang="de-DE" sz="2800" b="1" dirty="0" err="1">
                <a:solidFill>
                  <a:srgbClr val="0065BD"/>
                </a:solidFill>
              </a:rPr>
              <a:t>Interests</a:t>
            </a:r>
            <a:r>
              <a:rPr lang="de-DE" sz="2800" b="1" dirty="0">
                <a:solidFill>
                  <a:srgbClr val="0065BD"/>
                </a:solidFill>
              </a:rPr>
              <a:t> in LS </a:t>
            </a:r>
            <a:r>
              <a:rPr lang="de-DE" sz="2800" b="1" dirty="0" err="1">
                <a:solidFill>
                  <a:srgbClr val="0065BD"/>
                </a:solidFill>
              </a:rPr>
              <a:t>and</a:t>
            </a:r>
            <a:r>
              <a:rPr lang="de-DE" sz="2800" b="1" dirty="0">
                <a:solidFill>
                  <a:srgbClr val="0065BD"/>
                </a:solidFill>
              </a:rPr>
              <a:t> </a:t>
            </a:r>
            <a:r>
              <a:rPr lang="de-DE" sz="2800" b="1" dirty="0" err="1">
                <a:solidFill>
                  <a:srgbClr val="0065BD"/>
                </a:solidFill>
              </a:rPr>
              <a:t>WbLS</a:t>
            </a:r>
            <a:r>
              <a:rPr lang="de-DE" sz="2800" b="1" dirty="0">
                <a:solidFill>
                  <a:srgbClr val="0065BD"/>
                </a:solidFill>
              </a:rPr>
              <a:t> </a:t>
            </a:r>
            <a:r>
              <a:rPr lang="de-DE" sz="2800" b="1" dirty="0">
                <a:solidFill>
                  <a:srgbClr val="0065BD"/>
                </a:solidFill>
                <a:sym typeface="Wingdings" pitchFamily="2" charset="2"/>
              </a:rPr>
              <a:t> C/S Separation also </a:t>
            </a:r>
            <a:r>
              <a:rPr lang="de-DE" sz="2800" b="1" dirty="0" err="1">
                <a:solidFill>
                  <a:srgbClr val="0065BD"/>
                </a:solidFill>
                <a:sym typeface="Wingdings" pitchFamily="2" charset="2"/>
              </a:rPr>
              <a:t>with</a:t>
            </a:r>
            <a:r>
              <a:rPr lang="de-DE" sz="2800" b="1" dirty="0">
                <a:solidFill>
                  <a:srgbClr val="0065BD"/>
                </a:solidFill>
                <a:sym typeface="Wingdings" pitchFamily="2" charset="2"/>
              </a:rPr>
              <a:t> </a:t>
            </a:r>
            <a:r>
              <a:rPr lang="de-DE" sz="2800" b="1" dirty="0" err="1">
                <a:solidFill>
                  <a:srgbClr val="0065BD"/>
                </a:solidFill>
                <a:sym typeface="Wingdings" pitchFamily="2" charset="2"/>
              </a:rPr>
              <a:t>Loading</a:t>
            </a:r>
            <a:r>
              <a:rPr lang="de-DE" sz="2800" b="1" dirty="0">
                <a:solidFill>
                  <a:srgbClr val="0065BD"/>
                </a:solidFill>
                <a:sym typeface="Wingdings" pitchFamily="2" charset="2"/>
              </a:rPr>
              <a:t>!</a:t>
            </a:r>
            <a:endParaRPr lang="de-DE" sz="2800" b="1" dirty="0">
              <a:solidFill>
                <a:srgbClr val="0065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659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5C5F8B-4563-7137-0979-DE7D58EC4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52117" cy="1325563"/>
          </a:xfrm>
        </p:spPr>
        <p:txBody>
          <a:bodyPr/>
          <a:lstStyle/>
          <a:p>
            <a:r>
              <a:rPr lang="en-GB" dirty="0"/>
              <a:t>Overlap &amp; synergy with other WPs, DRDs - CNG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8BF4C7-9006-244B-6E52-16924B3B8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There is obviously a large overlap with WPs 3.2, 3.3 &amp; 3.4, focused on light transport and physics of energy exchange</a:t>
            </a:r>
          </a:p>
          <a:p>
            <a:endParaRPr lang="en-GB" sz="2400" dirty="0"/>
          </a:p>
          <a:p>
            <a:r>
              <a:rPr lang="en-GB" sz="2400" dirty="0"/>
              <a:t>As most of future R&amp;D will be related to scaling towards very large volumes, there will be a strong interface with WPs working on scalability &amp; infrastructure.</a:t>
            </a:r>
          </a:p>
          <a:p>
            <a:endParaRPr lang="en-GB" sz="2400" dirty="0"/>
          </a:p>
          <a:p>
            <a:r>
              <a:rPr lang="en-GB" sz="2400" dirty="0"/>
              <a:t>We anticipate also a general interface of this DRD with DRD4 on </a:t>
            </a:r>
            <a:r>
              <a:rPr lang="en-GB" sz="2400" dirty="0" err="1"/>
              <a:t>PhotoDetectors</a:t>
            </a:r>
            <a:r>
              <a:rPr lang="en-GB" sz="2400" dirty="0"/>
              <a:t> (scintillation light detection technologies)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CA47710-C862-372A-4FB2-07D5FD38D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E851DD-FACB-F2DB-B827-99EA3BE86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97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9A449F-7B68-C83B-86A5-50F86B58D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Inputs from the community - LOS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E0A9660-9E1B-0AC4-0E07-47A89E7B0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644A7FB-DE3B-18BF-612E-99F92A982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7" name="Tabella 7">
            <a:extLst>
              <a:ext uri="{FF2B5EF4-FFF2-40B4-BE49-F238E27FC236}">
                <a16:creationId xmlns:a16="http://schemas.microsoft.com/office/drawing/2014/main" id="{17275843-0FBD-3DFB-F6DB-30E691E31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396553"/>
              </p:ext>
            </p:extLst>
          </p:nvPr>
        </p:nvGraphicFramePr>
        <p:xfrm>
          <a:off x="174171" y="1429431"/>
          <a:ext cx="8988301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121">
                  <a:extLst>
                    <a:ext uri="{9D8B030D-6E8A-4147-A177-3AD203B41FA5}">
                      <a16:colId xmlns:a16="http://schemas.microsoft.com/office/drawing/2014/main" val="3045040466"/>
                    </a:ext>
                  </a:extLst>
                </a:gridCol>
                <a:gridCol w="1330037">
                  <a:extLst>
                    <a:ext uri="{9D8B030D-6E8A-4147-A177-3AD203B41FA5}">
                      <a16:colId xmlns:a16="http://schemas.microsoft.com/office/drawing/2014/main" val="628961677"/>
                    </a:ext>
                  </a:extLst>
                </a:gridCol>
                <a:gridCol w="5225143">
                  <a:extLst>
                    <a:ext uri="{9D8B030D-6E8A-4147-A177-3AD203B41FA5}">
                      <a16:colId xmlns:a16="http://schemas.microsoft.com/office/drawing/2014/main" val="42568397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Contacted institutions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Answered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Interest 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619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UCB &amp; LBNL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Slow-LS, </a:t>
                      </a:r>
                      <a:r>
                        <a:rPr lang="en-GB" dirty="0" err="1"/>
                        <a:t>WbLS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235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658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JGU Mainz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Slow-LS, </a:t>
                      </a:r>
                      <a:r>
                        <a:rPr lang="en-GB" dirty="0" err="1"/>
                        <a:t>Te</a:t>
                      </a:r>
                      <a:r>
                        <a:rPr lang="en-GB" dirty="0"/>
                        <a:t>-loading, Xe-loading, </a:t>
                      </a:r>
                      <a:r>
                        <a:rPr lang="en-GB" dirty="0" err="1"/>
                        <a:t>WbLS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562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TUM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Slow-LS, </a:t>
                      </a:r>
                      <a:r>
                        <a:rPr lang="en-GB" dirty="0" err="1"/>
                        <a:t>Te</a:t>
                      </a:r>
                      <a:r>
                        <a:rPr lang="en-GB" dirty="0"/>
                        <a:t>-loading, Gd-loading, Low-T loading, </a:t>
                      </a:r>
                      <a:r>
                        <a:rPr lang="en-GB" dirty="0" err="1"/>
                        <a:t>WbLS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764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MPIK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536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IHEP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07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Syracuse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Interest in being involved in developing loading process + CNG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93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INFN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99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UC Davis (?)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4080"/>
                  </a:ext>
                </a:extLst>
              </a:tr>
            </a:tbl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2011CE2A-B7FE-8BC2-9E41-1E80051CC3BC}"/>
              </a:ext>
            </a:extLst>
          </p:cNvPr>
          <p:cNvSpPr txBox="1"/>
          <p:nvPr/>
        </p:nvSpPr>
        <p:spPr>
          <a:xfrm>
            <a:off x="9274629" y="1453182"/>
            <a:ext cx="2743200" cy="42473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N.B.:</a:t>
            </a:r>
          </a:p>
          <a:p>
            <a:r>
              <a:rPr lang="en-GB" u="sng" dirty="0"/>
              <a:t>We know</a:t>
            </a:r>
            <a:r>
              <a:rPr lang="en-GB" dirty="0"/>
              <a:t> we did not contact yet all the interest parties, this is a starting effort.</a:t>
            </a:r>
          </a:p>
          <a:p>
            <a:endParaRPr lang="en-GB" dirty="0"/>
          </a:p>
          <a:p>
            <a:r>
              <a:rPr lang="en-GB" dirty="0"/>
              <a:t>We will broaden our reach but we are fallible: please if you want to contribute and have not been contacted yet, </a:t>
            </a:r>
            <a:r>
              <a:rPr lang="en-GB" dirty="0">
                <a:solidFill>
                  <a:srgbClr val="FF0000"/>
                </a:solidFill>
              </a:rPr>
              <a:t>do reach out to us!</a:t>
            </a:r>
          </a:p>
          <a:p>
            <a:endParaRPr lang="en-GB" dirty="0"/>
          </a:p>
          <a:p>
            <a:r>
              <a:rPr lang="en-GB" dirty="0"/>
              <a:t>andrea.zani@cern.ch</a:t>
            </a:r>
          </a:p>
          <a:p>
            <a:r>
              <a:rPr lang="en-GB" dirty="0" err="1"/>
              <a:t>hans.steiger@tum.de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4648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9A449F-7B68-C83B-86A5-50F86B58D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Feedback from the community - LS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E0A9660-9E1B-0AC4-0E07-47A89E7B0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644A7FB-DE3B-18BF-612E-99F92A982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7" name="Tabella 7">
            <a:extLst>
              <a:ext uri="{FF2B5EF4-FFF2-40B4-BE49-F238E27FC236}">
                <a16:creationId xmlns:a16="http://schemas.microsoft.com/office/drawing/2014/main" id="{17275843-0FBD-3DFB-F6DB-30E691E31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606003"/>
              </p:ext>
            </p:extLst>
          </p:nvPr>
        </p:nvGraphicFramePr>
        <p:xfrm>
          <a:off x="1979219" y="1797566"/>
          <a:ext cx="7212281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3198">
                  <a:extLst>
                    <a:ext uri="{9D8B030D-6E8A-4147-A177-3AD203B41FA5}">
                      <a16:colId xmlns:a16="http://schemas.microsoft.com/office/drawing/2014/main" val="3045040466"/>
                    </a:ext>
                  </a:extLst>
                </a:gridCol>
                <a:gridCol w="2549083">
                  <a:extLst>
                    <a:ext uri="{9D8B030D-6E8A-4147-A177-3AD203B41FA5}">
                      <a16:colId xmlns:a16="http://schemas.microsoft.com/office/drawing/2014/main" val="628961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619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C/S-Separation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235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Slow Scintillators with </a:t>
                      </a:r>
                      <a:r>
                        <a:rPr lang="en-GB" dirty="0" err="1"/>
                        <a:t>Te</a:t>
                      </a:r>
                      <a:r>
                        <a:rPr lang="en-GB" dirty="0"/>
                        <a:t>-loading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658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Slow Scintillators with Xe-doping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562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WbLS</a:t>
                      </a:r>
                      <a:r>
                        <a:rPr lang="en-GB" dirty="0"/>
                        <a:t> loading techniques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764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Blended cocktails with loading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536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Purification of Co-Solvents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07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Gd-loaded low T liquids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93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99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4080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217ECBA5-3414-B242-6E6F-CED7F391DCE1}"/>
              </a:ext>
            </a:extLst>
          </p:cNvPr>
          <p:cNvSpPr txBox="1"/>
          <p:nvPr/>
        </p:nvSpPr>
        <p:spPr>
          <a:xfrm>
            <a:off x="1785255" y="5746492"/>
            <a:ext cx="7600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 far, limited detailed feedback, around </a:t>
            </a:r>
            <a:r>
              <a:rPr lang="en-GB" dirty="0">
                <a:solidFill>
                  <a:srgbClr val="FF0000"/>
                </a:solidFill>
              </a:rPr>
              <a:t>xxx</a:t>
            </a:r>
            <a:r>
              <a:rPr lang="en-GB" dirty="0"/>
              <a:t> FTE declared for the next three years</a:t>
            </a:r>
          </a:p>
        </p:txBody>
      </p:sp>
    </p:spTree>
    <p:extLst>
      <p:ext uri="{BB962C8B-B14F-4D97-AF65-F5344CB8AC3E}">
        <p14:creationId xmlns:p14="http://schemas.microsoft.com/office/powerpoint/2010/main" val="1271089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4F23A6-0004-0E41-FD3E-C48F95874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are we now, then?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388C36-E0EE-8102-F4BA-BE5E146D6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18371" cy="4351338"/>
          </a:xfrm>
        </p:spPr>
        <p:txBody>
          <a:bodyPr>
            <a:normAutofit/>
          </a:bodyPr>
          <a:lstStyle/>
          <a:p>
            <a:r>
              <a:rPr lang="en-GB" sz="2400" dirty="0"/>
              <a:t>Cryogenic noble gases</a:t>
            </a:r>
          </a:p>
          <a:p>
            <a:pPr lvl="1"/>
            <a:r>
              <a:rPr lang="en-GB" sz="2000" dirty="0"/>
              <a:t>Large interest in xenon doping of </a:t>
            </a:r>
            <a:r>
              <a:rPr lang="en-GB" sz="2000" dirty="0" err="1"/>
              <a:t>LAr</a:t>
            </a:r>
            <a:r>
              <a:rPr lang="en-GB" sz="2000" dirty="0"/>
              <a:t>, for </a:t>
            </a:r>
            <a:r>
              <a:rPr lang="en-GB" sz="2000" dirty="0" err="1"/>
              <a:t>astroparticle</a:t>
            </a:r>
            <a:r>
              <a:rPr lang="en-GB" sz="2000" dirty="0"/>
              <a:t>/rare events physics (</a:t>
            </a:r>
            <a:r>
              <a:rPr lang="en-GB" sz="2000" dirty="0">
                <a:latin typeface="Symbol" pitchFamily="2" charset="2"/>
              </a:rPr>
              <a:t>n</a:t>
            </a:r>
            <a:r>
              <a:rPr lang="en-GB" sz="2000" dirty="0"/>
              <a:t>, DM)</a:t>
            </a:r>
          </a:p>
          <a:p>
            <a:pPr lvl="1"/>
            <a:r>
              <a:rPr lang="en-GB" sz="2000" dirty="0"/>
              <a:t>Identified significant overlap with other WPs 3.x that could lead to a merger of </a:t>
            </a:r>
            <a:r>
              <a:rPr lang="en-GB" sz="2000"/>
              <a:t>deliverables.</a:t>
            </a:r>
            <a:endParaRPr lang="en-GB" sz="2000" dirty="0"/>
          </a:p>
          <a:p>
            <a:pPr lvl="1"/>
            <a:r>
              <a:rPr lang="en-GB" sz="2000" dirty="0"/>
              <a:t>Still expecting quite some feedback, especially from the DUNE community. </a:t>
            </a:r>
          </a:p>
          <a:p>
            <a:endParaRPr lang="en-GB" sz="2400" dirty="0"/>
          </a:p>
          <a:p>
            <a:r>
              <a:rPr lang="en-GB" sz="2400" dirty="0"/>
              <a:t>Liquid organic scintillators</a:t>
            </a:r>
          </a:p>
          <a:p>
            <a:pPr lvl="1"/>
            <a:r>
              <a:rPr lang="en-GB" sz="2000" dirty="0"/>
              <a:t>Large interest in </a:t>
            </a:r>
            <a:r>
              <a:rPr lang="en-GB" sz="2000" dirty="0" err="1"/>
              <a:t>Te</a:t>
            </a:r>
            <a:r>
              <a:rPr lang="en-GB" sz="2000" dirty="0"/>
              <a:t> and Gd doping of LAB also at low T (e.g. TAO detector, JUNO Phase II?, SNO+)</a:t>
            </a:r>
          </a:p>
          <a:p>
            <a:pPr lvl="1"/>
            <a:r>
              <a:rPr lang="en-GB" sz="2000" dirty="0"/>
              <a:t>Identified significant overlap with other WPs 3.x that could lead to a merger of deliverables.</a:t>
            </a:r>
          </a:p>
          <a:p>
            <a:pPr lvl="1"/>
            <a:r>
              <a:rPr lang="en-GB" sz="2000" dirty="0"/>
              <a:t>Still expecting quite some feedback, especially from SNO+, </a:t>
            </a:r>
            <a:r>
              <a:rPr lang="en-GB" sz="2000" dirty="0" err="1"/>
              <a:t>LiquidO</a:t>
            </a:r>
            <a:r>
              <a:rPr lang="en-GB" sz="2000" dirty="0"/>
              <a:t>, JUNO (IHEP), ANNIE, …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E68AD0F-B262-08DD-B31A-A6957552E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EFB8154-BEFD-FB73-DC9E-D468AA7FC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5011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FDD94-E194-CBC5-E806-E330EB52E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main lines of research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CA5E970-1AD4-88F5-6A01-B217B977C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2967" y="1589861"/>
            <a:ext cx="10515600" cy="6088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This WP, as others, naturally drives us towards two parallel lines of research: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5F38B9B-2DF2-3D28-1156-FB58F202A06E}"/>
              </a:ext>
            </a:extLst>
          </p:cNvPr>
          <p:cNvSpPr txBox="1"/>
          <p:nvPr/>
        </p:nvSpPr>
        <p:spPr>
          <a:xfrm>
            <a:off x="1433521" y="3504562"/>
            <a:ext cx="36457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Cryogenic noble gases (CNG):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Liquid Argon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Liquid Xenon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Liquid Helium (future?)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Doping of liquid Argon with Xenon or more complex mixtures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E242A89-4C6D-30E7-A952-0F926BF6C599}"/>
              </a:ext>
            </a:extLst>
          </p:cNvPr>
          <p:cNvSpPr txBox="1"/>
          <p:nvPr/>
        </p:nvSpPr>
        <p:spPr>
          <a:xfrm>
            <a:off x="7009847" y="3444334"/>
            <a:ext cx="47467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Liquid scintillators (LS) (organic/water):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Solvents: LAB, DIN, PC, Xylene,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Diluted Solvents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Slow Scintillators and Blended Solvents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Wavelength Shifters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Water Based Scintillators + Surfactants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Loading of scintillators with Gd, </a:t>
            </a:r>
            <a:r>
              <a:rPr lang="en-GB" sz="2000" dirty="0" err="1"/>
              <a:t>Te</a:t>
            </a:r>
            <a:r>
              <a:rPr lang="en-GB" sz="2000" dirty="0"/>
              <a:t>, Xe, Cd, B, Li, In …</a:t>
            </a:r>
          </a:p>
        </p:txBody>
      </p:sp>
      <p:sp>
        <p:nvSpPr>
          <p:cNvPr id="6" name="Freccia giù 5">
            <a:extLst>
              <a:ext uri="{FF2B5EF4-FFF2-40B4-BE49-F238E27FC236}">
                <a16:creationId xmlns:a16="http://schemas.microsoft.com/office/drawing/2014/main" id="{40F6C4C8-DEE1-AF44-68EE-308312B1D7BE}"/>
              </a:ext>
            </a:extLst>
          </p:cNvPr>
          <p:cNvSpPr/>
          <p:nvPr/>
        </p:nvSpPr>
        <p:spPr>
          <a:xfrm>
            <a:off x="7642889" y="2130033"/>
            <a:ext cx="360218" cy="1375926"/>
          </a:xfrm>
          <a:prstGeom prst="downArrow">
            <a:avLst>
              <a:gd name="adj1" fmla="val 58584"/>
              <a:gd name="adj2" fmla="val 84395"/>
            </a:avLst>
          </a:prstGeom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ccia giù 6">
            <a:extLst>
              <a:ext uri="{FF2B5EF4-FFF2-40B4-BE49-F238E27FC236}">
                <a16:creationId xmlns:a16="http://schemas.microsoft.com/office/drawing/2014/main" id="{73997D29-F499-14D0-7FE1-4B5686179727}"/>
              </a:ext>
            </a:extLst>
          </p:cNvPr>
          <p:cNvSpPr/>
          <p:nvPr/>
        </p:nvSpPr>
        <p:spPr>
          <a:xfrm>
            <a:off x="4049305" y="2139170"/>
            <a:ext cx="360218" cy="1375926"/>
          </a:xfrm>
          <a:prstGeom prst="downArrow">
            <a:avLst>
              <a:gd name="adj1" fmla="val 58584"/>
              <a:gd name="adj2" fmla="val 84395"/>
            </a:avLst>
          </a:prstGeom>
          <a:scene3d>
            <a:camera prst="orthographicFront">
              <a:rot lat="0" lon="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549B5106-A858-CA08-995F-4511D21979DB}"/>
              </a:ext>
            </a:extLst>
          </p:cNvPr>
          <p:cNvCxnSpPr/>
          <p:nvPr/>
        </p:nvCxnSpPr>
        <p:spPr>
          <a:xfrm>
            <a:off x="2714630" y="4765934"/>
            <a:ext cx="0" cy="627281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egnaposto piè di pagina 10">
            <a:extLst>
              <a:ext uri="{FF2B5EF4-FFF2-40B4-BE49-F238E27FC236}">
                <a16:creationId xmlns:a16="http://schemas.microsoft.com/office/drawing/2014/main" id="{FF2E2A99-F374-2D0B-714E-C767522B9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:a16="http://schemas.microsoft.com/office/drawing/2014/main" id="{6514DCE4-686E-F4ED-B6AC-7DE4BC268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818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F0FEBC-607D-4704-3294-A6E504158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 Noble Gases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B353A61-BC62-482C-8161-1B77DC033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9726"/>
            <a:ext cx="10515600" cy="2489200"/>
          </a:xfrm>
        </p:spPr>
        <p:txBody>
          <a:bodyPr>
            <a:normAutofit/>
          </a:bodyPr>
          <a:lstStyle/>
          <a:p>
            <a:r>
              <a:rPr lang="en-GB" sz="2400" dirty="0"/>
              <a:t>Liquid Argon (Z=18) &amp; Xenon (Z=54) used in variations of the Time Projection Chamber Technology</a:t>
            </a:r>
          </a:p>
          <a:p>
            <a:r>
              <a:rPr lang="en-GB" sz="2400" dirty="0"/>
              <a:t>Main use: targets/sensitive media for neutrino (precision) physics and Dark Matter searches</a:t>
            </a:r>
          </a:p>
          <a:p>
            <a:r>
              <a:rPr lang="en-GB" sz="2400" dirty="0"/>
              <a:t>Emission of UV scintillation light (</a:t>
            </a:r>
            <a:r>
              <a:rPr lang="en-GB" sz="2400" dirty="0" err="1"/>
              <a:t>Ar</a:t>
            </a:r>
            <a:r>
              <a:rPr lang="en-GB" sz="2400" dirty="0"/>
              <a:t>-&gt;127 nm; Xe-&gt;178 nm) &amp; ionization charge</a:t>
            </a:r>
          </a:p>
          <a:p>
            <a:r>
              <a:rPr lang="en-GB" sz="2400" dirty="0"/>
              <a:t>Challenges: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6290860-F838-BFEA-E3E6-03726E79A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707BD3-D876-1309-04D0-972325275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3</a:t>
            </a:fld>
            <a:endParaRPr lang="en-GB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59B18B3-24D7-153D-7215-2597B75C85EA}"/>
              </a:ext>
            </a:extLst>
          </p:cNvPr>
          <p:cNvSpPr txBox="1"/>
          <p:nvPr/>
        </p:nvSpPr>
        <p:spPr>
          <a:xfrm>
            <a:off x="995366" y="4341818"/>
            <a:ext cx="3664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Symbol" pitchFamily="2" charset="2"/>
              </a:rPr>
              <a:t>n</a:t>
            </a:r>
            <a:r>
              <a:rPr lang="en-GB" sz="2000" b="1" dirty="0"/>
              <a:t> – oscillations/cosmic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Very large volumes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Cryogenic operation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778FEE2-12D6-20BF-DEDB-1F3882E0ED34}"/>
              </a:ext>
            </a:extLst>
          </p:cNvPr>
          <p:cNvSpPr txBox="1"/>
          <p:nvPr/>
        </p:nvSpPr>
        <p:spPr>
          <a:xfrm>
            <a:off x="4264819" y="4328249"/>
            <a:ext cx="36647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Symbol" pitchFamily="2" charset="2"/>
              </a:rPr>
              <a:t>n</a:t>
            </a:r>
            <a:r>
              <a:rPr lang="en-GB" sz="2000" b="1" dirty="0"/>
              <a:t> – 0</a:t>
            </a:r>
            <a:r>
              <a:rPr lang="en-GB" sz="2000" b="1" dirty="0">
                <a:latin typeface="Symbol" pitchFamily="2" charset="2"/>
              </a:rPr>
              <a:t>nbb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Somewhat smaller volumes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Cryogenic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Extreme background/materials control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0D7974A-3CC8-4B81-254F-8002C41149C7}"/>
              </a:ext>
            </a:extLst>
          </p:cNvPr>
          <p:cNvSpPr txBox="1"/>
          <p:nvPr/>
        </p:nvSpPr>
        <p:spPr>
          <a:xfrm>
            <a:off x="8267700" y="4335034"/>
            <a:ext cx="36647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Dark matter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Somewhat smaller volumes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Cryogenic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Extreme background/materials control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0A8DCAE-DEB9-462A-9857-1507F6727A43}"/>
              </a:ext>
            </a:extLst>
          </p:cNvPr>
          <p:cNvSpPr txBox="1"/>
          <p:nvPr/>
        </p:nvSpPr>
        <p:spPr>
          <a:xfrm>
            <a:off x="2397918" y="5882636"/>
            <a:ext cx="73961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Efficient light collection / wavelength-shifting (low-energy sensitivity)</a:t>
            </a: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54E0028D-468C-2CF4-F0EA-8098D1A96B21}"/>
              </a:ext>
            </a:extLst>
          </p:cNvPr>
          <p:cNvCxnSpPr>
            <a:cxnSpLocks/>
          </p:cNvCxnSpPr>
          <p:nvPr/>
        </p:nvCxnSpPr>
        <p:spPr>
          <a:xfrm flipH="1">
            <a:off x="2257425" y="3869423"/>
            <a:ext cx="371480" cy="57399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6ACEBA6B-EF28-BB0B-C4FC-64F2C35A59F9}"/>
              </a:ext>
            </a:extLst>
          </p:cNvPr>
          <p:cNvCxnSpPr>
            <a:cxnSpLocks/>
          </p:cNvCxnSpPr>
          <p:nvPr/>
        </p:nvCxnSpPr>
        <p:spPr>
          <a:xfrm>
            <a:off x="2628905" y="3869423"/>
            <a:ext cx="2200270" cy="472395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5BBD33D8-2D11-2916-865D-BF50947BF422}"/>
              </a:ext>
            </a:extLst>
          </p:cNvPr>
          <p:cNvCxnSpPr>
            <a:cxnSpLocks/>
          </p:cNvCxnSpPr>
          <p:nvPr/>
        </p:nvCxnSpPr>
        <p:spPr>
          <a:xfrm>
            <a:off x="2628905" y="3869423"/>
            <a:ext cx="6486520" cy="458826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086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A68B38-684B-4744-141D-34BDEC74F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 interests - CNG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8E0DC3F-363F-1286-BFA7-F8589B524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295D854-656F-F901-2591-D2D6A5A24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4</a:t>
            </a:fld>
            <a:endParaRPr lang="en-GB" dirty="0"/>
          </a:p>
        </p:txBody>
      </p:sp>
      <p:pic>
        <p:nvPicPr>
          <p:cNvPr id="8" name="Immagine 7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5A93BC1F-179C-376B-51A4-7F8B84AB7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500953"/>
            <a:ext cx="7772400" cy="4855397"/>
          </a:xfrm>
          <a:prstGeom prst="rect">
            <a:avLst/>
          </a:prstGeom>
          <a:ln>
            <a:noFill/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8355610E-6313-542B-CDB3-CA0A5F845182}"/>
              </a:ext>
            </a:extLst>
          </p:cNvPr>
          <p:cNvSpPr txBox="1"/>
          <p:nvPr/>
        </p:nvSpPr>
        <p:spPr>
          <a:xfrm>
            <a:off x="6623062" y="692916"/>
            <a:ext cx="53591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Main interest expressed by the community so far: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doping liquid Argon with Xenon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Very broad interest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Technological implementation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Stability &amp; uniformity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Understanding in details physics of energy transfer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Light collection &amp; detection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Applications: </a:t>
            </a:r>
            <a:r>
              <a:rPr lang="en-GB" sz="2000" dirty="0">
                <a:latin typeface="Symbol" pitchFamily="2" charset="2"/>
              </a:rPr>
              <a:t>n</a:t>
            </a:r>
            <a:r>
              <a:rPr lang="en-GB" sz="2000" dirty="0"/>
              <a:t> physics, DM</a:t>
            </a:r>
          </a:p>
        </p:txBody>
      </p:sp>
    </p:spTree>
    <p:extLst>
      <p:ext uri="{BB962C8B-B14F-4D97-AF65-F5344CB8AC3E}">
        <p14:creationId xmlns:p14="http://schemas.microsoft.com/office/powerpoint/2010/main" val="3807890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A68B38-684B-4744-141D-34BDEC74F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 interests - CNG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8E0DC3F-363F-1286-BFA7-F8589B524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295D854-656F-F901-2591-D2D6A5A24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5</a:t>
            </a:fld>
            <a:endParaRPr lang="en-GB"/>
          </a:p>
        </p:txBody>
      </p:sp>
      <p:pic>
        <p:nvPicPr>
          <p:cNvPr id="8" name="Immagine 7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5A93BC1F-179C-376B-51A4-7F8B84AB7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500953"/>
            <a:ext cx="7772400" cy="4855397"/>
          </a:xfrm>
          <a:prstGeom prst="rect">
            <a:avLst/>
          </a:prstGeom>
          <a:ln>
            <a:noFill/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8355610E-6313-542B-CDB3-CA0A5F845182}"/>
              </a:ext>
            </a:extLst>
          </p:cNvPr>
          <p:cNvSpPr txBox="1"/>
          <p:nvPr/>
        </p:nvSpPr>
        <p:spPr>
          <a:xfrm>
            <a:off x="6601619" y="655582"/>
            <a:ext cx="475218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Why?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Xenon scintillation light is emitted at 178 nm, vs 127 nm from Argon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Easier to detect, even without wavelength shifting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Larger range (larger Rayleigh Scattering Length)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Shorter pulse profile (smaller pile-up chance)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54607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B30B3B-8EB6-94EE-A719-376F5E707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Foreseen deliverables, so far - CNG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14FAF7-7839-3703-EC40-539A9020D1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400" dirty="0"/>
              <a:t>Detailed characterization of Xe doping of liquid argon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2000" dirty="0"/>
              <a:t>Doing more testing in liquid argon, large volume </a:t>
            </a:r>
            <a:r>
              <a:rPr lang="en-GB" sz="2000" dirty="0">
                <a:sym typeface="Wingdings" pitchFamily="2" charset="2"/>
              </a:rPr>
              <a:t> </a:t>
            </a:r>
            <a:r>
              <a:rPr lang="en-GB" sz="2000" dirty="0"/>
              <a:t>studying stability in time, uniformity within volume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2000" dirty="0"/>
              <a:t>Investigating high concentration, at small scale first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2000" dirty="0"/>
              <a:t>Investigating other dopants (Xe-CH4 for neutron moderation, light-to-charge shift?)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2000" dirty="0"/>
              <a:t>Using near-IR detectors to detect xenon light in doped liquid argon for triggering. 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sz="2000" dirty="0"/>
              <a:t>Possibility to dope </a:t>
            </a:r>
            <a:r>
              <a:rPr lang="en-GB" sz="2000" dirty="0" err="1"/>
              <a:t>LAr</a:t>
            </a:r>
            <a:r>
              <a:rPr lang="en-GB" sz="2000" dirty="0"/>
              <a:t> with enriched 136Xe for 0</a:t>
            </a:r>
            <a:r>
              <a:rPr lang="en-GB" sz="2000" dirty="0">
                <a:latin typeface="Symbol" pitchFamily="2" charset="2"/>
              </a:rPr>
              <a:t>nbb</a:t>
            </a:r>
            <a:r>
              <a:rPr lang="en-GB" sz="2000" dirty="0"/>
              <a:t> decay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i="1" dirty="0"/>
              <a:t>Most of these sub-deliverables would require multi-year research, because the technology is quite well demonstrated at small scale and the step forward requires to demonstrate stability and uniformity at very large masses/volumes (scalability, WP 4.3).</a:t>
            </a:r>
          </a:p>
          <a:p>
            <a:endParaRPr lang="en-GB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A66A00D-768A-27E8-55AC-3B797CC2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B69C744-6F11-E3D1-B514-021F3A498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463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9A449F-7B68-C83B-86A5-50F86B58D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Inputs from the community - CNG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E0A9660-9E1B-0AC4-0E07-47A89E7B0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644A7FB-DE3B-18BF-612E-99F92A982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7" name="Tabella 7">
            <a:extLst>
              <a:ext uri="{FF2B5EF4-FFF2-40B4-BE49-F238E27FC236}">
                <a16:creationId xmlns:a16="http://schemas.microsoft.com/office/drawing/2014/main" id="{17275843-0FBD-3DFB-F6DB-30E691E31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564402"/>
              </p:ext>
            </p:extLst>
          </p:nvPr>
        </p:nvGraphicFramePr>
        <p:xfrm>
          <a:off x="102921" y="1429431"/>
          <a:ext cx="8988301" cy="479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121">
                  <a:extLst>
                    <a:ext uri="{9D8B030D-6E8A-4147-A177-3AD203B41FA5}">
                      <a16:colId xmlns:a16="http://schemas.microsoft.com/office/drawing/2014/main" val="3045040466"/>
                    </a:ext>
                  </a:extLst>
                </a:gridCol>
                <a:gridCol w="1330037">
                  <a:extLst>
                    <a:ext uri="{9D8B030D-6E8A-4147-A177-3AD203B41FA5}">
                      <a16:colId xmlns:a16="http://schemas.microsoft.com/office/drawing/2014/main" val="628961677"/>
                    </a:ext>
                  </a:extLst>
                </a:gridCol>
                <a:gridCol w="5225143">
                  <a:extLst>
                    <a:ext uri="{9D8B030D-6E8A-4147-A177-3AD203B41FA5}">
                      <a16:colId xmlns:a16="http://schemas.microsoft.com/office/drawing/2014/main" val="42568397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Contacted institutions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Answered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Interest 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619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INFN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235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Ciemat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Implementation, physics, light collection and characterization with X-ARAPUCA detector. Large-scale </a:t>
                      </a:r>
                      <a:r>
                        <a:rPr lang="en-GB" noProof="0">
                          <a:latin typeface="Symbol" pitchFamily="2" charset="2"/>
                        </a:rPr>
                        <a:t>n</a:t>
                      </a:r>
                      <a:r>
                        <a:rPr lang="en-GB" noProof="0"/>
                        <a:t> detectors, enhancement for DM searches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658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U. Edinbourogh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562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764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Uchicago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536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Virginia 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07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Syracuse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Broad interest in R&amp;D. Large-scale </a:t>
                      </a:r>
                      <a:r>
                        <a:rPr lang="en-GB" noProof="0">
                          <a:latin typeface="Symbol" pitchFamily="2" charset="2"/>
                        </a:rPr>
                        <a:t>n</a:t>
                      </a:r>
                      <a:r>
                        <a:rPr lang="en-GB" noProof="0"/>
                        <a:t> detectors + LOS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93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Colorado State 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99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FNAL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Broad interest in R&amp;D. Enhance </a:t>
                      </a:r>
                      <a:r>
                        <a:rPr lang="en-GB" noProof="0" dirty="0" err="1"/>
                        <a:t>LArTPC</a:t>
                      </a:r>
                      <a:r>
                        <a:rPr lang="en-GB" noProof="0" dirty="0"/>
                        <a:t> physics reach; use of near-IR detectors to detect xenon light in doped liquid argon for triggering.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4080"/>
                  </a:ext>
                </a:extLst>
              </a:tr>
            </a:tbl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2011CE2A-B7FE-8BC2-9E41-1E80051CC3BC}"/>
              </a:ext>
            </a:extLst>
          </p:cNvPr>
          <p:cNvSpPr txBox="1"/>
          <p:nvPr/>
        </p:nvSpPr>
        <p:spPr>
          <a:xfrm>
            <a:off x="9179626" y="1453182"/>
            <a:ext cx="2921329" cy="36933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N.B.:</a:t>
            </a:r>
          </a:p>
          <a:p>
            <a:r>
              <a:rPr lang="en-GB" u="sng" dirty="0"/>
              <a:t>We know</a:t>
            </a:r>
            <a:r>
              <a:rPr lang="en-GB" dirty="0"/>
              <a:t> we did not contact yet all the interested parties, this is a starting effort.</a:t>
            </a:r>
          </a:p>
          <a:p>
            <a:endParaRPr lang="en-GB" dirty="0"/>
          </a:p>
          <a:p>
            <a:r>
              <a:rPr lang="en-GB" dirty="0"/>
              <a:t>We will broaden our reach, but we are fallible: please, if you want to contribute and have not been contacted yet, </a:t>
            </a:r>
            <a:r>
              <a:rPr lang="en-GB" dirty="0">
                <a:solidFill>
                  <a:srgbClr val="FF0000"/>
                </a:solidFill>
              </a:rPr>
              <a:t>do reach out to us!</a:t>
            </a:r>
          </a:p>
          <a:p>
            <a:endParaRPr lang="en-GB" dirty="0"/>
          </a:p>
          <a:p>
            <a:r>
              <a:rPr lang="en-GB" dirty="0"/>
              <a:t>andrea.zani@cern.ch</a:t>
            </a:r>
          </a:p>
          <a:p>
            <a:r>
              <a:rPr lang="en-GB" dirty="0" err="1"/>
              <a:t>hans.steiger@tum.de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354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9A449F-7B68-C83B-86A5-50F86B58D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Feedback from the community - CNG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E0A9660-9E1B-0AC4-0E07-47A89E7B0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644A7FB-DE3B-18BF-612E-99F92A982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7" name="Tabella 7">
            <a:extLst>
              <a:ext uri="{FF2B5EF4-FFF2-40B4-BE49-F238E27FC236}">
                <a16:creationId xmlns:a16="http://schemas.microsoft.com/office/drawing/2014/main" id="{17275843-0FBD-3DFB-F6DB-30E691E31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969393"/>
              </p:ext>
            </p:extLst>
          </p:nvPr>
        </p:nvGraphicFramePr>
        <p:xfrm>
          <a:off x="1979219" y="1797566"/>
          <a:ext cx="7212281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3198">
                  <a:extLst>
                    <a:ext uri="{9D8B030D-6E8A-4147-A177-3AD203B41FA5}">
                      <a16:colId xmlns:a16="http://schemas.microsoft.com/office/drawing/2014/main" val="3045040466"/>
                    </a:ext>
                  </a:extLst>
                </a:gridCol>
                <a:gridCol w="2549083">
                  <a:extLst>
                    <a:ext uri="{9D8B030D-6E8A-4147-A177-3AD203B41FA5}">
                      <a16:colId xmlns:a16="http://schemas.microsoft.com/office/drawing/2014/main" val="628961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619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Investigate higher Xe concentrations in </a:t>
                      </a:r>
                      <a:r>
                        <a:rPr lang="en-GB" dirty="0" err="1"/>
                        <a:t>LAr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235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Investigate different dopants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658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Study infra-red emissions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562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Study long-term stability in large volumes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764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General interest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536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07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93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99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4080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217ECBA5-3414-B242-6E6F-CED7F391DCE1}"/>
              </a:ext>
            </a:extLst>
          </p:cNvPr>
          <p:cNvSpPr txBox="1"/>
          <p:nvPr/>
        </p:nvSpPr>
        <p:spPr>
          <a:xfrm>
            <a:off x="1405245" y="5746492"/>
            <a:ext cx="836022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 far, limited detailed feedback, around 2 FTE total declared for the next three years</a:t>
            </a:r>
          </a:p>
          <a:p>
            <a:pPr algn="ctr"/>
            <a:r>
              <a:rPr lang="en-GB" sz="1600" dirty="0"/>
              <a:t>(FTE numbers above should not be simply summed, there is superposition)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416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5C5F8B-4563-7137-0979-DE7D58EC4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52117" cy="1325563"/>
          </a:xfrm>
        </p:spPr>
        <p:txBody>
          <a:bodyPr/>
          <a:lstStyle/>
          <a:p>
            <a:r>
              <a:rPr lang="en-GB" dirty="0"/>
              <a:t>Overlap &amp; synergy with other WPs, DRDs - CNG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8BF4C7-9006-244B-6E52-16924B3B8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There is obviously a large overlap with WPs 3.3, 3.4, focused on light transport and physics of energy exchange</a:t>
            </a:r>
          </a:p>
          <a:p>
            <a:pPr lvl="1"/>
            <a:r>
              <a:rPr lang="en-GB" sz="2000" dirty="0"/>
              <a:t>As well, the group who responded clearly showed interest in all aspects of the doping, from the implementation to data analysis and physics deeper understanding</a:t>
            </a:r>
          </a:p>
          <a:p>
            <a:r>
              <a:rPr lang="en-GB" sz="2400" dirty="0"/>
              <a:t>As most of future R&amp;D will be related to scaling towards very large volumes, there will be a strong interface with WP 4.3, working on scalability &amp; infrastructure.</a:t>
            </a:r>
          </a:p>
          <a:p>
            <a:endParaRPr lang="en-GB" sz="2400" dirty="0"/>
          </a:p>
          <a:p>
            <a:r>
              <a:rPr lang="en-GB" sz="2400" dirty="0"/>
              <a:t>We anticipate also a general interface of this DRD with DRD4 on </a:t>
            </a:r>
            <a:r>
              <a:rPr lang="en-GB" sz="2400" dirty="0" err="1"/>
              <a:t>PhotoDetectors</a:t>
            </a:r>
            <a:r>
              <a:rPr lang="en-GB" sz="2400" dirty="0"/>
              <a:t> (scintillation light detection technologies)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CA47710-C862-372A-4FB2-07D5FD38D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ECFA - DRD2 Community Workshop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E851DD-FACB-F2DB-B827-99EA3BE86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0D9A2-39B8-5049-A32C-2FE8B565AF5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9967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1330</Words>
  <Application>Microsoft Macintosh PowerPoint</Application>
  <PresentationFormat>Widescreen</PresentationFormat>
  <Paragraphs>217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Tema di Office</vt:lpstr>
      <vt:lpstr>WP 3.1 Doping &amp; Loading</vt:lpstr>
      <vt:lpstr>Two main lines of research</vt:lpstr>
      <vt:lpstr>Cryogenic Noble Gases</vt:lpstr>
      <vt:lpstr>R&amp;D interests - CNG</vt:lpstr>
      <vt:lpstr>R&amp;D interests - CNG</vt:lpstr>
      <vt:lpstr>Foreseen deliverables, so far - CNG</vt:lpstr>
      <vt:lpstr>Inputs from the community - CNG</vt:lpstr>
      <vt:lpstr>Feedback from the community - CNG</vt:lpstr>
      <vt:lpstr>Overlap &amp; synergy with other WPs, DRDs - CNG</vt:lpstr>
      <vt:lpstr>Presentazione standard di PowerPoint</vt:lpstr>
      <vt:lpstr>Overlap &amp; synergy with other WPs, DRDs - CNG</vt:lpstr>
      <vt:lpstr>Inputs from the community - LOS</vt:lpstr>
      <vt:lpstr>Feedback from the community - LS</vt:lpstr>
      <vt:lpstr>Where are we now, then?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3.1 Doping &amp; Loading</dc:title>
  <dc:creator>Andrea Zani</dc:creator>
  <cp:lastModifiedBy>Andrea Zani</cp:lastModifiedBy>
  <cp:revision>14</cp:revision>
  <dcterms:created xsi:type="dcterms:W3CDTF">2023-04-16T09:37:52Z</dcterms:created>
  <dcterms:modified xsi:type="dcterms:W3CDTF">2023-04-20T09:35:09Z</dcterms:modified>
</cp:coreProperties>
</file>