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487" r:id="rId2"/>
    <p:sldId id="494" r:id="rId3"/>
    <p:sldId id="493" r:id="rId4"/>
    <p:sldId id="490" r:id="rId5"/>
    <p:sldId id="496" r:id="rId6"/>
    <p:sldId id="497" r:id="rId7"/>
    <p:sldId id="491" r:id="rId8"/>
    <p:sldId id="495" r:id="rId9"/>
    <p:sldId id="498" r:id="rId10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CDB"/>
    <a:srgbClr val="C0504D"/>
    <a:srgbClr val="EEECE1"/>
    <a:srgbClr val="948A54"/>
    <a:srgbClr val="E6E0EC"/>
    <a:srgbClr val="8064A2"/>
    <a:srgbClr val="DCE6F2"/>
    <a:srgbClr val="4F81BD"/>
    <a:srgbClr val="F79646"/>
    <a:srgbClr val="FD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02" autoAdjust="0"/>
    <p:restoredTop sz="94966" autoAdjust="0"/>
  </p:normalViewPr>
  <p:slideViewPr>
    <p:cSldViewPr snapToGrid="0" snapToObjects="1">
      <p:cViewPr varScale="1">
        <p:scale>
          <a:sx n="121" d="100"/>
          <a:sy n="121" d="100"/>
        </p:scale>
        <p:origin x="432" y="1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296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7739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8"/>
            <a:ext cx="5681980" cy="4029879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7739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3B090-6A4E-1F41-911F-00822375D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86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1891462-D144-B436-4489-2FB8AEECAC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96732" y="6517263"/>
            <a:ext cx="8707299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8588" y="105787"/>
            <a:ext cx="8786379" cy="77632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7289" y="653510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595CF372-A5BE-0011-B0FC-5548E14DA1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4416058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84701" y="6533554"/>
            <a:ext cx="5222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WP2  DRD3 Community Workshop, 22-23 March 2023, CERN</a:t>
            </a:r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B655552-77E5-0109-CCDA-CF18AB930B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40833" y="1006689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1F3AF2A-F828-7202-5A5B-9D6F0CE19A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488589" cy="1046747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C96F43-E681-2502-C372-76E91926CEDE}"/>
              </a:ext>
            </a:extLst>
          </p:cNvPr>
          <p:cNvSpPr txBox="1"/>
          <p:nvPr userDrawn="1"/>
        </p:nvSpPr>
        <p:spPr>
          <a:xfrm>
            <a:off x="10178716" y="32286"/>
            <a:ext cx="2013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Bauhaus 93" panose="04030905020B02020C02" pitchFamily="82" charset="0"/>
              </a:rPr>
              <a:t>DRD3</a:t>
            </a:r>
            <a:endParaRPr lang="en-GB" sz="5400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588" y="-121501"/>
            <a:ext cx="8786379" cy="915620"/>
          </a:xfrm>
        </p:spPr>
        <p:txBody>
          <a:bodyPr>
            <a:noAutofit/>
          </a:bodyPr>
          <a:lstStyle/>
          <a:p>
            <a:pPr algn="ctr"/>
            <a:r>
              <a:rPr lang="en-IT" sz="3600" dirty="0"/>
              <a:t>WG2: Solid-state sensors*</a:t>
            </a:r>
            <a:br>
              <a:rPr lang="en-IT" sz="3600" dirty="0"/>
            </a:br>
            <a:r>
              <a:rPr lang="en-IT" sz="3600" dirty="0"/>
              <a:t>for trackers and calorimeters</a:t>
            </a:r>
            <a:endParaRPr lang="en-GB" sz="3600" dirty="0"/>
          </a:p>
        </p:txBody>
      </p:sp>
      <p:sp>
        <p:nvSpPr>
          <p:cNvPr id="15" name="Content Placeholder 2"/>
          <p:cNvSpPr>
            <a:spLocks noGrp="1"/>
          </p:cNvSpPr>
          <p:nvPr>
            <p:ph idx="4294967295"/>
          </p:nvPr>
        </p:nvSpPr>
        <p:spPr>
          <a:xfrm>
            <a:off x="3430578" y="5576289"/>
            <a:ext cx="4902397" cy="9556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" indent="0" algn="ctr">
              <a:lnSpc>
                <a:spcPct val="120000"/>
              </a:lnSpc>
              <a:buNone/>
            </a:pPr>
            <a:r>
              <a:rPr lang="en-US" sz="1800" dirty="0">
                <a:solidFill>
                  <a:srgbClr val="000000"/>
                </a:solidFill>
              </a:rPr>
              <a:t>N. Cartiglia, C. </a:t>
            </a:r>
            <a:r>
              <a:rPr lang="en-US" sz="1800" dirty="0" err="1">
                <a:solidFill>
                  <a:srgbClr val="000000"/>
                </a:solidFill>
              </a:rPr>
              <a:t>Gemme</a:t>
            </a:r>
            <a:r>
              <a:rPr lang="en-US" sz="1800" dirty="0">
                <a:solidFill>
                  <a:srgbClr val="000000"/>
                </a:solidFill>
              </a:rPr>
              <a:t>, A. </a:t>
            </a:r>
            <a:r>
              <a:rPr lang="en-US" sz="1800" dirty="0" err="1">
                <a:solidFill>
                  <a:srgbClr val="000000"/>
                </a:solidFill>
              </a:rPr>
              <a:t>Macchiolo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3189" y="6063193"/>
            <a:ext cx="6245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on behalf of the DRD3 proposal writing team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F6EAA-FFE5-12CC-2259-E0C5F9184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7289" y="6571205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D001B7E-2085-0576-28BF-A9C79BBC4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3122" y="2085032"/>
            <a:ext cx="3559176" cy="35674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E3834E-8418-BACE-D62A-4C74FC7C7945}"/>
              </a:ext>
            </a:extLst>
          </p:cNvPr>
          <p:cNvSpPr txBox="1"/>
          <p:nvPr/>
        </p:nvSpPr>
        <p:spPr>
          <a:xfrm>
            <a:off x="775613" y="1205534"/>
            <a:ext cx="1104024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3200" dirty="0">
                <a:solidFill>
                  <a:schemeClr val="accent1">
                    <a:lumMod val="10000"/>
                  </a:schemeClr>
                </a:solidFill>
              </a:rPr>
              <a:t>Community structure, interests, funding, and blue sky R&amp;D</a:t>
            </a:r>
          </a:p>
          <a:p>
            <a:r>
              <a:rPr lang="en-IT" sz="2000" dirty="0">
                <a:solidFill>
                  <a:schemeClr val="accent1">
                    <a:lumMod val="10000"/>
                  </a:schemeClr>
                </a:solidFill>
              </a:rPr>
              <a:t>(questionnaires recevied in the last few  days are not included)</a:t>
            </a:r>
          </a:p>
          <a:p>
            <a:endParaRPr lang="en-IT" sz="2000" dirty="0">
              <a:solidFill>
                <a:schemeClr val="accent1">
                  <a:lumMod val="10000"/>
                </a:schemeClr>
              </a:solidFill>
            </a:endParaRPr>
          </a:p>
          <a:p>
            <a:endParaRPr lang="en-IT" sz="2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CE9FA6-EF5B-4D3C-B4C2-1859A317E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WP2  DRD3 Community Workshop, 22-23 March 2023, CERN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8D7A9A-7FB1-D07E-B1A2-748DEB07942D}"/>
              </a:ext>
            </a:extLst>
          </p:cNvPr>
          <p:cNvSpPr txBox="1"/>
          <p:nvPr/>
        </p:nvSpPr>
        <p:spPr>
          <a:xfrm>
            <a:off x="904678" y="2662701"/>
            <a:ext cx="6970908" cy="2214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800" b="1" dirty="0">
                <a:solidFill>
                  <a:schemeClr val="accent1">
                    <a:lumMod val="10000"/>
                  </a:schemeClr>
                </a:solidFill>
                <a:latin typeface="+mj-lt"/>
              </a:rPr>
              <a:t>Introduction to WG2 </a:t>
            </a:r>
          </a:p>
          <a:p>
            <a:pPr lvl="1">
              <a:lnSpc>
                <a:spcPct val="130000"/>
              </a:lnSpc>
            </a:pPr>
            <a:r>
              <a:rPr lang="en-IT" dirty="0">
                <a:solidFill>
                  <a:schemeClr val="accent1">
                    <a:lumMod val="10000"/>
                  </a:schemeClr>
                </a:solidFill>
                <a:latin typeface="+mj-lt"/>
              </a:rPr>
              <a:t>(N. Cartiglia)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>
                    <a:lumMod val="10000"/>
                  </a:schemeClr>
                </a:solidFill>
                <a:latin typeface="+mj-lt"/>
                <a:ea typeface="Arial"/>
                <a:cs typeface="Arial"/>
                <a:sym typeface="Arial"/>
              </a:rPr>
              <a:t>Sensors requirements for the next generation of trackers</a:t>
            </a:r>
          </a:p>
          <a:p>
            <a:pPr lvl="1">
              <a:lnSpc>
                <a:spcPct val="130000"/>
              </a:lnSpc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+mj-lt"/>
                <a:ea typeface="Arial"/>
                <a:cs typeface="Arial"/>
                <a:sym typeface="Arial"/>
              </a:rPr>
              <a:t>(C. </a:t>
            </a:r>
            <a:r>
              <a:rPr lang="en-GB" dirty="0" err="1">
                <a:solidFill>
                  <a:schemeClr val="accent1">
                    <a:lumMod val="10000"/>
                  </a:schemeClr>
                </a:solidFill>
                <a:latin typeface="+mj-lt"/>
                <a:ea typeface="Arial"/>
                <a:cs typeface="Arial"/>
                <a:sym typeface="Arial"/>
              </a:rPr>
              <a:t>Gemme</a:t>
            </a: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+mj-lt"/>
                <a:ea typeface="Arial"/>
                <a:cs typeface="Arial"/>
                <a:sym typeface="Arial"/>
              </a:rPr>
              <a:t>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10000"/>
                  </a:schemeClr>
                </a:solidFill>
                <a:latin typeface="+mj-lt"/>
                <a:cs typeface="Arial"/>
                <a:sym typeface="Arial"/>
              </a:rPr>
              <a:t>Milestones and Costing </a:t>
            </a:r>
          </a:p>
          <a:p>
            <a:pPr lvl="1">
              <a:lnSpc>
                <a:spcPct val="130000"/>
              </a:lnSpc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+mj-lt"/>
                <a:cs typeface="Arial"/>
                <a:sym typeface="Arial"/>
              </a:rPr>
              <a:t>(A. </a:t>
            </a:r>
            <a:r>
              <a:rPr lang="en-GB" dirty="0" err="1">
                <a:solidFill>
                  <a:schemeClr val="accent1">
                    <a:lumMod val="10000"/>
                  </a:schemeClr>
                </a:solidFill>
                <a:latin typeface="+mj-lt"/>
                <a:cs typeface="Arial"/>
                <a:sym typeface="Arial"/>
              </a:rPr>
              <a:t>Macchiolo</a:t>
            </a: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+mj-lt"/>
                <a:cs typeface="Arial"/>
                <a:sym typeface="Arial"/>
              </a:rPr>
              <a:t>)</a:t>
            </a:r>
            <a:endParaRPr lang="en-GB" sz="1400" dirty="0">
              <a:solidFill>
                <a:schemeClr val="accent1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BEEF6-96B5-D446-0052-EB3AAC32EC60}"/>
              </a:ext>
            </a:extLst>
          </p:cNvPr>
          <p:cNvSpPr txBox="1"/>
          <p:nvPr/>
        </p:nvSpPr>
        <p:spPr>
          <a:xfrm>
            <a:off x="630621" y="557628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(*non MAPS)</a:t>
            </a:r>
          </a:p>
        </p:txBody>
      </p:sp>
    </p:spTree>
    <p:extLst>
      <p:ext uri="{BB962C8B-B14F-4D97-AF65-F5344CB8AC3E}">
        <p14:creationId xmlns:p14="http://schemas.microsoft.com/office/powerpoint/2010/main" val="4015804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FD9F9-BF8C-C37A-2E1F-37F4F466A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T" dirty="0"/>
              <a:t>Community composition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F593C-C115-B98F-8C33-DEBC720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WP2  DRD3 Community Workshop, 22-23 March 2023,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1C9CD-F33D-A80D-0FE8-A6E57ACE1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345A1B2-173C-5B58-39B4-EE011D6B94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02040" y="2380104"/>
            <a:ext cx="5546769" cy="36471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9D1479-6E2A-6C62-11AC-EB864397ECB9}"/>
              </a:ext>
            </a:extLst>
          </p:cNvPr>
          <p:cNvSpPr txBox="1"/>
          <p:nvPr/>
        </p:nvSpPr>
        <p:spPr>
          <a:xfrm>
            <a:off x="1488594" y="1238618"/>
            <a:ext cx="8786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800" b="1" dirty="0">
                <a:solidFill>
                  <a:srgbClr val="002060"/>
                </a:solidFill>
              </a:rPr>
              <a:t>52 institutes expressed interest in contributing to the WG2 activities. </a:t>
            </a:r>
          </a:p>
        </p:txBody>
      </p:sp>
    </p:spTree>
    <p:extLst>
      <p:ext uri="{BB962C8B-B14F-4D97-AF65-F5344CB8AC3E}">
        <p14:creationId xmlns:p14="http://schemas.microsoft.com/office/powerpoint/2010/main" val="28385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FD9F9-BF8C-C37A-2E1F-37F4F466A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T" dirty="0"/>
              <a:t>Community composition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F593C-C115-B98F-8C33-DEBC720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WP2  DRD3 Community Workshop, 22-23 March 2023,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1C9CD-F33D-A80D-0FE8-A6E57ACE1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2FF667-9FE2-0DE4-3554-EC8C38B5D7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7616" y="1654016"/>
            <a:ext cx="5824793" cy="374331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4FCE40-B8F0-E88D-68C3-60E2F3C0071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67209" y="1654016"/>
            <a:ext cx="5824792" cy="2917984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61613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FD9F9-BF8C-C37A-2E1F-37F4F466A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T" dirty="0"/>
              <a:t>Community interests - Table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7182CC-9A78-A0B6-82FF-8DFA6F771C7F}"/>
              </a:ext>
            </a:extLst>
          </p:cNvPr>
          <p:cNvSpPr txBox="1"/>
          <p:nvPr/>
        </p:nvSpPr>
        <p:spPr>
          <a:xfrm>
            <a:off x="987973" y="1141440"/>
            <a:ext cx="9385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002060"/>
                </a:solidFill>
              </a:rPr>
              <a:t>53 institutes expressed interest in contributing to the WP2 activities.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B526822-115B-BD62-4190-FD1019887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616524"/>
              </p:ext>
            </p:extLst>
          </p:nvPr>
        </p:nvGraphicFramePr>
        <p:xfrm>
          <a:off x="868855" y="1551038"/>
          <a:ext cx="10454289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6504">
                  <a:extLst>
                    <a:ext uri="{9D8B030D-6E8A-4147-A177-3AD203B41FA5}">
                      <a16:colId xmlns:a16="http://schemas.microsoft.com/office/drawing/2014/main" val="885632022"/>
                    </a:ext>
                  </a:extLst>
                </a:gridCol>
                <a:gridCol w="1577785">
                  <a:extLst>
                    <a:ext uri="{9D8B030D-6E8A-4147-A177-3AD203B41FA5}">
                      <a16:colId xmlns:a16="http://schemas.microsoft.com/office/drawing/2014/main" val="38257752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T" dirty="0">
                          <a:solidFill>
                            <a:srgbClr val="002060"/>
                          </a:solidFill>
                        </a:rPr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>
                          <a:solidFill>
                            <a:srgbClr val="002060"/>
                          </a:solidFill>
                        </a:rPr>
                        <a:t># groups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612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R&amp;D on LGAD, current and novel designs: TI-LGAD, AC-LGAD, rad-hard LGAD, iLGAD, 100% fill factor, reduced power dissipation, resistive read-out</a:t>
                      </a:r>
                      <a:endParaRPr lang="en-GB" sz="280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31635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TCAD studies of LGAD/3D (in WG4):</a:t>
                      </a:r>
                      <a:endParaRPr lang="en-GB" sz="2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12 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033544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 sensors (mostly silicon, a few diamond): </a:t>
                      </a:r>
                      <a:endParaRPr lang="en-GB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745328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4D tracking (general concept):</a:t>
                      </a:r>
                      <a:endParaRPr lang="en-GB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9 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71748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4D demonstrator (upgrade of beam telescopes, for example, the EUDET family or similar): </a:t>
                      </a:r>
                      <a:endParaRPr lang="en-GB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738944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Edgeless:</a:t>
                      </a:r>
                      <a:endParaRPr lang="en-GB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781026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Impact ionization at very high fluence:</a:t>
                      </a:r>
                      <a:endParaRPr lang="en-GB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749377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 detector concepts (for example, saturated gain avalanche):</a:t>
                      </a:r>
                      <a:endParaRPr lang="en-GB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454108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Ultrathin sensor:</a:t>
                      </a:r>
                      <a:endParaRPr lang="en-GB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354261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Improvement of planar  PIN design (pixel and strips):</a:t>
                      </a:r>
                      <a:endParaRPr lang="en-GB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IT" sz="28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261562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Passive CMOS (in WP1)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600" dirty="0">
                          <a:solidFill>
                            <a:srgbClr val="00B0F0"/>
                          </a:solidFill>
                          <a:effectLst/>
                        </a:rPr>
                        <a:t>4</a:t>
                      </a: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121708681"/>
                  </a:ext>
                </a:extLst>
              </a:tr>
            </a:tbl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F593C-C115-B98F-8C33-DEBC720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WP2  DRD3 Community Workshop, 22-23 March 2023,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1C9CD-F33D-A80D-0FE8-A6E57ACE1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73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FD9F9-BF8C-C37A-2E1F-37F4F466A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T" dirty="0"/>
              <a:t>Community interests - 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7182CC-9A78-A0B6-82FF-8DFA6F771C7F}"/>
              </a:ext>
            </a:extLst>
          </p:cNvPr>
          <p:cNvSpPr txBox="1"/>
          <p:nvPr/>
        </p:nvSpPr>
        <p:spPr>
          <a:xfrm>
            <a:off x="805068" y="1213922"/>
            <a:ext cx="11010786" cy="6052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000" b="1" dirty="0">
                <a:solidFill>
                  <a:srgbClr val="002060"/>
                </a:solidFill>
              </a:rPr>
              <a:t>The development of 4D tracking is the main interest of the community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rgbClr val="002060"/>
                </a:solidFill>
              </a:rPr>
              <a:t>Various evolutions of the LGAD design are presently considered the most promising solutions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rgbClr val="002060"/>
                </a:solidFill>
              </a:rPr>
              <a:t>3D sensors are seek-out as the most promising solution for high-fluence area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rgbClr val="002060"/>
                </a:solidFill>
              </a:rPr>
              <a:t>The construction of 4D demonstrators has strong support, both as an addition to present beam telescopes and as a needed stepping stone for more complex systems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rgbClr val="002060"/>
                </a:solidFill>
              </a:rPr>
              <a:t>A better understanding of impact ionization attracts interest</a:t>
            </a:r>
          </a:p>
          <a:p>
            <a:pPr>
              <a:lnSpc>
                <a:spcPct val="130000"/>
              </a:lnSpc>
            </a:pPr>
            <a:endParaRPr lang="en-IT" sz="2000" b="1" dirty="0">
              <a:solidFill>
                <a:srgbClr val="002060"/>
              </a:solidFill>
            </a:endParaRPr>
          </a:p>
          <a:p>
            <a:pPr>
              <a:lnSpc>
                <a:spcPct val="130000"/>
              </a:lnSpc>
            </a:pPr>
            <a:r>
              <a:rPr lang="en-IT" sz="2000" b="1" dirty="0">
                <a:solidFill>
                  <a:srgbClr val="002060"/>
                </a:solidFill>
              </a:rPr>
              <a:t>Development of planar PIN design (strips, pixels, edgeless) </a:t>
            </a:r>
          </a:p>
          <a:p>
            <a:pPr>
              <a:lnSpc>
                <a:spcPct val="130000"/>
              </a:lnSpc>
            </a:pPr>
            <a:endParaRPr lang="en-IT" sz="2000" b="1" dirty="0">
              <a:solidFill>
                <a:srgbClr val="002060"/>
              </a:solidFill>
            </a:endParaRPr>
          </a:p>
          <a:p>
            <a:pPr>
              <a:lnSpc>
                <a:spcPct val="130000"/>
              </a:lnSpc>
            </a:pPr>
            <a:r>
              <a:rPr lang="en-IT" sz="2000" b="1" dirty="0">
                <a:solidFill>
                  <a:srgbClr val="002060"/>
                </a:solidFill>
              </a:rPr>
              <a:t>Missing activities: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rgbClr val="002060"/>
                </a:solidFill>
              </a:rPr>
              <a:t>Sensors for calorimetry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rgbClr val="002060"/>
                </a:solidFill>
              </a:rPr>
              <a:t>Large area sensors, &gt; 8” wafer</a:t>
            </a:r>
          </a:p>
          <a:p>
            <a:pPr>
              <a:lnSpc>
                <a:spcPct val="130000"/>
              </a:lnSpc>
            </a:pPr>
            <a:endParaRPr lang="en-IT" sz="2000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sz="20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sz="2000" dirty="0">
              <a:solidFill>
                <a:srgbClr val="00206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F593C-C115-B98F-8C33-DEBC720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WP2  DRD3 Community Workshop, 22-23 March 2023,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1C9CD-F33D-A80D-0FE8-A6E57ACE1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91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FD9F9-BF8C-C37A-2E1F-37F4F466A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T" dirty="0"/>
              <a:t>Contact with other WG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7182CC-9A78-A0B6-82FF-8DFA6F771C7F}"/>
              </a:ext>
            </a:extLst>
          </p:cNvPr>
          <p:cNvSpPr txBox="1"/>
          <p:nvPr/>
        </p:nvSpPr>
        <p:spPr>
          <a:xfrm>
            <a:off x="805068" y="1370040"/>
            <a:ext cx="11010786" cy="332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b="1" dirty="0">
                <a:solidFill>
                  <a:srgbClr val="002060"/>
                </a:solidFill>
              </a:rPr>
              <a:t>WG1: Passive CMOS as an alternative to traditional strips</a:t>
            </a:r>
          </a:p>
          <a:p>
            <a:pPr>
              <a:lnSpc>
                <a:spcPct val="130000"/>
              </a:lnSpc>
            </a:pPr>
            <a:endParaRPr lang="en-IT" sz="2400" b="1" dirty="0">
              <a:solidFill>
                <a:srgbClr val="002060"/>
              </a:solidFill>
            </a:endParaRPr>
          </a:p>
          <a:p>
            <a:pPr>
              <a:lnSpc>
                <a:spcPct val="130000"/>
              </a:lnSpc>
            </a:pPr>
            <a:r>
              <a:rPr lang="en-IT" sz="2400" b="1" dirty="0">
                <a:solidFill>
                  <a:srgbClr val="002060"/>
                </a:solidFill>
              </a:rPr>
              <a:t>WG4: TCAD, has strong support</a:t>
            </a:r>
          </a:p>
          <a:p>
            <a:pPr>
              <a:lnSpc>
                <a:spcPct val="130000"/>
              </a:lnSpc>
            </a:pPr>
            <a:endParaRPr lang="en-IT" sz="2000" dirty="0">
              <a:solidFill>
                <a:srgbClr val="002060"/>
              </a:solidFill>
            </a:endParaRPr>
          </a:p>
          <a:p>
            <a:pPr>
              <a:lnSpc>
                <a:spcPct val="130000"/>
              </a:lnSpc>
            </a:pPr>
            <a:r>
              <a:rPr lang="en-IT" sz="2400" b="1" dirty="0">
                <a:solidFill>
                  <a:srgbClr val="002060"/>
                </a:solidFill>
              </a:rPr>
              <a:t>	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sz="24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sz="2400" dirty="0">
              <a:solidFill>
                <a:srgbClr val="00206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F593C-C115-B98F-8C33-DEBC720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WP2  DRD3 Community Workshop, 22-23 March 2023,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1C9CD-F33D-A80D-0FE8-A6E57ACE1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57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442E5-9B18-E6F6-92FD-EA06D2558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T" dirty="0"/>
              <a:t>Forthcoming activities in 2024 - 2030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CBA40C-E3C7-A9B0-3834-F73FCA3D5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CC0F9-5597-7935-B85D-96F0DABA4D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WP2  DRD3 Community Workshop, 22-23 March 2023, CERN</a:t>
            </a:r>
            <a:endParaRPr lang="en-US" dirty="0"/>
          </a:p>
        </p:txBody>
      </p:sp>
      <p:sp>
        <p:nvSpPr>
          <p:cNvPr id="5" name="Terminator 4">
            <a:extLst>
              <a:ext uri="{FF2B5EF4-FFF2-40B4-BE49-F238E27FC236}">
                <a16:creationId xmlns:a16="http://schemas.microsoft.com/office/drawing/2014/main" id="{2F8E4F05-84A7-C10D-2EA1-F8264A477DE0}"/>
              </a:ext>
            </a:extLst>
          </p:cNvPr>
          <p:cNvSpPr/>
          <p:nvPr/>
        </p:nvSpPr>
        <p:spPr>
          <a:xfrm>
            <a:off x="4337140" y="1145628"/>
            <a:ext cx="3219797" cy="1481958"/>
          </a:xfrm>
          <a:prstGeom prst="flowChartTerminator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T" sz="2400" b="1" dirty="0">
                <a:solidFill>
                  <a:srgbClr val="FF0000"/>
                </a:solidFill>
              </a:rPr>
              <a:t>WG2</a:t>
            </a:r>
          </a:p>
        </p:txBody>
      </p:sp>
      <p:sp>
        <p:nvSpPr>
          <p:cNvPr id="6" name="Terminator 5">
            <a:extLst>
              <a:ext uri="{FF2B5EF4-FFF2-40B4-BE49-F238E27FC236}">
                <a16:creationId xmlns:a16="http://schemas.microsoft.com/office/drawing/2014/main" id="{B2C9B751-D3E8-8726-EFFB-A1A00C80335F}"/>
              </a:ext>
            </a:extLst>
          </p:cNvPr>
          <p:cNvSpPr/>
          <p:nvPr/>
        </p:nvSpPr>
        <p:spPr>
          <a:xfrm>
            <a:off x="212119" y="3481818"/>
            <a:ext cx="4084892" cy="1907222"/>
          </a:xfrm>
          <a:prstGeom prst="flowChartTerminator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T" sz="2400" b="1" dirty="0">
                <a:solidFill>
                  <a:srgbClr val="FF0000"/>
                </a:solidFill>
              </a:rPr>
              <a:t>Blue sky R&amp;D</a:t>
            </a:r>
          </a:p>
          <a:p>
            <a:pPr algn="ctr"/>
            <a:r>
              <a:rPr lang="en-IT" sz="2000" dirty="0">
                <a:solidFill>
                  <a:srgbClr val="002060"/>
                </a:solidFill>
              </a:rPr>
              <a:t>Explore new ideas and techniques that might be of use in the future</a:t>
            </a:r>
          </a:p>
          <a:p>
            <a:pPr algn="ctr"/>
            <a:endParaRPr lang="en-IT" sz="2400" b="1" dirty="0">
              <a:solidFill>
                <a:srgbClr val="FF0000"/>
              </a:solidFill>
            </a:endParaRPr>
          </a:p>
        </p:txBody>
      </p:sp>
      <p:sp>
        <p:nvSpPr>
          <p:cNvPr id="7" name="Terminator 6">
            <a:extLst>
              <a:ext uri="{FF2B5EF4-FFF2-40B4-BE49-F238E27FC236}">
                <a16:creationId xmlns:a16="http://schemas.microsoft.com/office/drawing/2014/main" id="{8795BE31-8FF1-FBC7-1DE7-9C61D24DAF4B}"/>
              </a:ext>
            </a:extLst>
          </p:cNvPr>
          <p:cNvSpPr/>
          <p:nvPr/>
        </p:nvSpPr>
        <p:spPr>
          <a:xfrm>
            <a:off x="7730962" y="3481818"/>
            <a:ext cx="4084892" cy="1878724"/>
          </a:xfrm>
          <a:prstGeom prst="flowChartTerminator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T" sz="2400" b="1" dirty="0">
                <a:solidFill>
                  <a:srgbClr val="FF0000"/>
                </a:solidFill>
              </a:rPr>
              <a:t>Strategic R&amp;D</a:t>
            </a:r>
          </a:p>
          <a:p>
            <a:pPr algn="ctr"/>
            <a:r>
              <a:rPr lang="en-IT" sz="2000" b="1" dirty="0">
                <a:solidFill>
                  <a:srgbClr val="FF0000"/>
                </a:solidFill>
              </a:rPr>
              <a:t>(next two talks)</a:t>
            </a:r>
          </a:p>
          <a:p>
            <a:pPr algn="ctr"/>
            <a:r>
              <a:rPr lang="en-IT" sz="2000" dirty="0">
                <a:solidFill>
                  <a:srgbClr val="002060"/>
                </a:solidFill>
              </a:rPr>
              <a:t>Develop technologies that solve well-defined problems of near-future experiments.</a:t>
            </a:r>
          </a:p>
          <a:p>
            <a:pPr algn="ctr"/>
            <a:endParaRPr lang="en-IT" sz="2000" dirty="0">
              <a:solidFill>
                <a:srgbClr val="FF0000"/>
              </a:solidFill>
            </a:endParaRPr>
          </a:p>
        </p:txBody>
      </p:sp>
      <p:sp>
        <p:nvSpPr>
          <p:cNvPr id="8" name="Up Arrow 7">
            <a:extLst>
              <a:ext uri="{FF2B5EF4-FFF2-40B4-BE49-F238E27FC236}">
                <a16:creationId xmlns:a16="http://schemas.microsoft.com/office/drawing/2014/main" id="{EA4C1663-91A1-332B-9921-D954CAD1CF78}"/>
              </a:ext>
            </a:extLst>
          </p:cNvPr>
          <p:cNvSpPr/>
          <p:nvPr/>
        </p:nvSpPr>
        <p:spPr>
          <a:xfrm rot="13513270">
            <a:off x="4033607" y="2607879"/>
            <a:ext cx="214940" cy="840828"/>
          </a:xfrm>
          <a:prstGeom prst="upArrow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id="{7122267F-4327-ED0A-7240-9B0CFC7EF1AB}"/>
              </a:ext>
            </a:extLst>
          </p:cNvPr>
          <p:cNvSpPr/>
          <p:nvPr/>
        </p:nvSpPr>
        <p:spPr>
          <a:xfrm rot="8086730" flipH="1">
            <a:off x="7734252" y="2554765"/>
            <a:ext cx="214940" cy="840828"/>
          </a:xfrm>
          <a:prstGeom prst="upArrow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38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A80A6-DDB1-86B1-7A84-37B3C45AC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T" dirty="0"/>
              <a:t>DRD3 WG2 Blue-sky R&amp;D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32C130-9F50-309C-33FA-4CB164840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75D787-37D0-D476-9DDE-FB5A20892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WP2  DRD3 Community Workshop, 22-23 March 2023, CERN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D4D3C6-5941-ED1E-75B9-5B7EA89FFFDB}"/>
              </a:ext>
            </a:extLst>
          </p:cNvPr>
          <p:cNvSpPr txBox="1"/>
          <p:nvPr/>
        </p:nvSpPr>
        <p:spPr>
          <a:xfrm>
            <a:off x="1249127" y="1397000"/>
            <a:ext cx="969374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T" sz="2400" dirty="0">
                <a:solidFill>
                  <a:srgbClr val="FF0000"/>
                </a:solidFill>
              </a:rPr>
              <a:t>One of the main goals of the DRDx program is to foster blue-sky R&amp;D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3259C8-F2E8-7996-41BC-6A66E0C56F98}"/>
              </a:ext>
            </a:extLst>
          </p:cNvPr>
          <p:cNvSpPr txBox="1"/>
          <p:nvPr/>
        </p:nvSpPr>
        <p:spPr>
          <a:xfrm>
            <a:off x="1249127" y="2600881"/>
            <a:ext cx="9693746" cy="83099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T" sz="2400" dirty="0">
                <a:solidFill>
                  <a:srgbClr val="002060"/>
                </a:solidFill>
              </a:rPr>
              <a:t>Specifically, the R&amp;D activities of DRD3 WG2 are characterized by the </a:t>
            </a:r>
            <a:r>
              <a:rPr lang="en-IT" sz="2400" b="1" dirty="0">
                <a:solidFill>
                  <a:srgbClr val="002060"/>
                </a:solidFill>
              </a:rPr>
              <a:t>production of new sensors.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DAFF80-BDA1-969A-8C65-EB5BC643ED90}"/>
              </a:ext>
            </a:extLst>
          </p:cNvPr>
          <p:cNvSpPr txBox="1"/>
          <p:nvPr/>
        </p:nvSpPr>
        <p:spPr>
          <a:xfrm>
            <a:off x="1249127" y="4093646"/>
            <a:ext cx="9693746" cy="19389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002060"/>
                </a:solidFill>
              </a:rPr>
              <a:t>We propose to encourage R&amp;D activities by using the same approach used by RD50:</a:t>
            </a:r>
          </a:p>
          <a:p>
            <a:r>
              <a:rPr lang="en-GB" sz="2400" dirty="0">
                <a:solidFill>
                  <a:srgbClr val="002060"/>
                </a:solidFill>
              </a:rPr>
              <a:t>i</a:t>
            </a:r>
            <a:r>
              <a:rPr lang="en-IT" sz="2400" dirty="0">
                <a:solidFill>
                  <a:srgbClr val="002060"/>
                </a:solidFill>
              </a:rPr>
              <a:t>f an idea finds enough support in the communities, </a:t>
            </a:r>
            <a:r>
              <a:rPr lang="en-IT" sz="2400" b="1" dirty="0">
                <a:solidFill>
                  <a:srgbClr val="002060"/>
                </a:solidFill>
              </a:rPr>
              <a:t>about 50% of the cost</a:t>
            </a:r>
            <a:r>
              <a:rPr lang="en-IT" sz="2400" dirty="0">
                <a:solidFill>
                  <a:srgbClr val="002060"/>
                </a:solidFill>
              </a:rPr>
              <a:t> will be covered using the </a:t>
            </a:r>
            <a:r>
              <a:rPr lang="en-IT" sz="2400" b="1" dirty="0">
                <a:solidFill>
                  <a:srgbClr val="002060"/>
                </a:solidFill>
              </a:rPr>
              <a:t>common funds</a:t>
            </a:r>
            <a:r>
              <a:rPr lang="en-IT" sz="2400" dirty="0">
                <a:solidFill>
                  <a:srgbClr val="002060"/>
                </a:solidFill>
              </a:rPr>
              <a:t>, while </a:t>
            </a:r>
            <a:r>
              <a:rPr lang="en-IT" sz="2400" b="1" dirty="0">
                <a:solidFill>
                  <a:srgbClr val="002060"/>
                </a:solidFill>
              </a:rPr>
              <a:t>the other 50% </a:t>
            </a:r>
            <a:r>
              <a:rPr lang="en-IT" sz="2400" dirty="0">
                <a:solidFill>
                  <a:srgbClr val="002060"/>
                </a:solidFill>
              </a:rPr>
              <a:t>will be </a:t>
            </a:r>
            <a:r>
              <a:rPr lang="en-IT" sz="2400" b="1" dirty="0">
                <a:solidFill>
                  <a:srgbClr val="002060"/>
                </a:solidFill>
              </a:rPr>
              <a:t>split among the interested institutes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835C1932-EDC0-E61D-ACE3-98307628982E}"/>
              </a:ext>
            </a:extLst>
          </p:cNvPr>
          <p:cNvSpPr/>
          <p:nvPr/>
        </p:nvSpPr>
        <p:spPr>
          <a:xfrm>
            <a:off x="5881777" y="1960265"/>
            <a:ext cx="379323" cy="539016"/>
          </a:xfrm>
          <a:prstGeom prst="downArrow">
            <a:avLst/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D528ED72-EE37-4385-2A6E-FCBCFEAAE61D}"/>
              </a:ext>
            </a:extLst>
          </p:cNvPr>
          <p:cNvSpPr/>
          <p:nvPr/>
        </p:nvSpPr>
        <p:spPr>
          <a:xfrm>
            <a:off x="5881776" y="3536216"/>
            <a:ext cx="379323" cy="539016"/>
          </a:xfrm>
          <a:prstGeom prst="downArrow">
            <a:avLst/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8120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40A81-ED95-7E44-A724-76F9290A5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Agenda of WG2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CC8272-3076-FD5B-8A94-1C4F122A2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A52F4F-ECCC-6A02-20E5-BA84C03615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WP2  DRD3 Community Workshop, 22-23 March 2023, CERN</a:t>
            </a:r>
            <a:endParaRPr lang="en-US" dirty="0"/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8717055-C3EC-845F-16EB-19BDA1A09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934" y="2252546"/>
            <a:ext cx="6830383" cy="201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4150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40565</TotalTime>
  <Words>610</Words>
  <Application>Microsoft Macintosh PowerPoint</Application>
  <PresentationFormat>Widescreen</PresentationFormat>
  <Paragraphs>92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Bauhaus 93</vt:lpstr>
      <vt:lpstr>Calibri</vt:lpstr>
      <vt:lpstr>Times New Roman</vt:lpstr>
      <vt:lpstr>CERNCorporate4-3</vt:lpstr>
      <vt:lpstr>WG2: Solid-state sensors* for trackers and calorimeters</vt:lpstr>
      <vt:lpstr>Community composition</vt:lpstr>
      <vt:lpstr>Community composition</vt:lpstr>
      <vt:lpstr>Community interests - Table</vt:lpstr>
      <vt:lpstr>Community interests - Topics</vt:lpstr>
      <vt:lpstr>Contact with other WG</vt:lpstr>
      <vt:lpstr>Forthcoming activities in 2024 - 2030</vt:lpstr>
      <vt:lpstr>DRD3 WG2 Blue-sky R&amp;D</vt:lpstr>
      <vt:lpstr>Agenda of WG2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Nicolo' Cartiglia</cp:lastModifiedBy>
  <cp:revision>2487</cp:revision>
  <cp:lastPrinted>2021-07-05T09:02:18Z</cp:lastPrinted>
  <dcterms:created xsi:type="dcterms:W3CDTF">2012-11-30T11:04:26Z</dcterms:created>
  <dcterms:modified xsi:type="dcterms:W3CDTF">2023-03-22T11:07:34Z</dcterms:modified>
</cp:coreProperties>
</file>