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3" r:id="rId1"/>
    <p:sldMasterId id="2147483650" r:id="rId2"/>
    <p:sldMasterId id="2147483658" r:id="rId3"/>
    <p:sldMasterId id="2147483668" r:id="rId4"/>
    <p:sldMasterId id="2147483695" r:id="rId5"/>
  </p:sldMasterIdLst>
  <p:notesMasterIdLst>
    <p:notesMasterId r:id="rId15"/>
  </p:notesMasterIdLst>
  <p:handoutMasterIdLst>
    <p:handoutMasterId r:id="rId16"/>
  </p:handoutMasterIdLst>
  <p:sldIdLst>
    <p:sldId id="1498" r:id="rId6"/>
    <p:sldId id="1496" r:id="rId7"/>
    <p:sldId id="1499" r:id="rId8"/>
    <p:sldId id="1500" r:id="rId9"/>
    <p:sldId id="1503" r:id="rId10"/>
    <p:sldId id="1501" r:id="rId11"/>
    <p:sldId id="1502" r:id="rId12"/>
    <p:sldId id="1504" r:id="rId13"/>
    <p:sldId id="1505" r:id="rId14"/>
  </p:sldIdLst>
  <p:sldSz cx="12192000" cy="6858000"/>
  <p:notesSz cx="6805613" cy="9944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6716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3432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0148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6865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3580" algn="l" defTabSz="913432" rtl="0" eaLnBrk="1" latinLnBrk="0" hangingPunct="1">
      <a:defRPr sz="40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0297" algn="l" defTabSz="913432" rtl="0" eaLnBrk="1" latinLnBrk="0" hangingPunct="1">
      <a:defRPr sz="40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197014" algn="l" defTabSz="913432" rtl="0" eaLnBrk="1" latinLnBrk="0" hangingPunct="1">
      <a:defRPr sz="40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3728" algn="l" defTabSz="913432" rtl="0" eaLnBrk="1" latinLnBrk="0" hangingPunct="1">
      <a:defRPr sz="40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B23FFE4-82C1-4A77-845B-E4128E43A8DD}">
          <p14:sldIdLst>
            <p14:sldId id="1498"/>
            <p14:sldId id="1496"/>
            <p14:sldId id="1499"/>
            <p14:sldId id="1500"/>
            <p14:sldId id="1503"/>
            <p14:sldId id="1501"/>
            <p14:sldId id="1502"/>
            <p14:sldId id="1504"/>
            <p14:sldId id="15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CC0000"/>
    <a:srgbClr val="FF0066"/>
    <a:srgbClr val="DFEAF1"/>
    <a:srgbClr val="CC6600"/>
    <a:srgbClr val="FFCC00"/>
    <a:srgbClr val="FFCC99"/>
    <a:srgbClr val="FFFF99"/>
    <a:srgbClr val="FFFFCC"/>
    <a:srgbClr val="D1E7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D30651-281E-43BE-9EDD-DD5AFA48AFB5}" v="31" dt="2020-01-26T18:26:00.0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60"/>
  </p:normalViewPr>
  <p:slideViewPr>
    <p:cSldViewPr>
      <p:cViewPr varScale="1">
        <p:scale>
          <a:sx n="88" d="100"/>
          <a:sy n="88" d="100"/>
        </p:scale>
        <p:origin x="605" y="62"/>
      </p:cViewPr>
      <p:guideLst>
        <p:guide orient="horz" pos="2160"/>
        <p:guide pos="38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3250" y="77"/>
      </p:cViewPr>
      <p:guideLst>
        <p:guide orient="horz" pos="3131"/>
        <p:guide pos="2144"/>
      </p:guideLst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6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83373"/>
            <a:ext cx="2952529" cy="467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7" tIns="46139" rIns="92277" bIns="46139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 New Roman" pitchFamily="18" charset="0"/>
              </a:defRPr>
            </a:lvl1pPr>
          </a:lstStyle>
          <a:p>
            <a:r>
              <a:rPr lang="en-GB" dirty="0"/>
              <a:t>Europractice2016  Review 14 Sept.2017 (WP2)</a:t>
            </a:r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519" y="9483373"/>
            <a:ext cx="2952529" cy="467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7" tIns="46139" rIns="92277" bIns="4613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itchFamily="18" charset="0"/>
              </a:defRPr>
            </a:lvl1pPr>
          </a:lstStyle>
          <a:p>
            <a:fld id="{4322D005-A1E7-4AA1-B2B4-3C632EB08E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315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3"/>
            <a:ext cx="2949313" cy="499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277" tIns="46139" rIns="92277" bIns="46139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303" y="3"/>
            <a:ext cx="2949313" cy="499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277" tIns="46139" rIns="92277" bIns="4613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3" y="744538"/>
            <a:ext cx="6630987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89" y="4724091"/>
            <a:ext cx="4991640" cy="4474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277" tIns="46139" rIns="92277" bIns="461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444977"/>
            <a:ext cx="2949313" cy="499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277" tIns="46139" rIns="92277" bIns="46139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303" y="9444977"/>
            <a:ext cx="2949313" cy="499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277" tIns="46139" rIns="92277" bIns="4613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itchFamily="18" charset="0"/>
              </a:defRPr>
            </a:lvl1pPr>
          </a:lstStyle>
          <a:p>
            <a:fld id="{6B607125-5FCE-494A-A477-4729A7E623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140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671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343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14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686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3580" algn="l" defTabSz="9134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297" algn="l" defTabSz="9134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014" algn="l" defTabSz="9134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3728" algn="l" defTabSz="9134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33"/>
            <a:ext cx="8426082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4"/>
            <a:ext cx="8426083" cy="1752600"/>
          </a:xfrm>
        </p:spPr>
        <p:txBody>
          <a:bodyPr/>
          <a:lstStyle>
            <a:lvl1pPr marL="0" indent="0" algn="l">
              <a:buNone/>
              <a:defRPr/>
            </a:lvl1pPr>
            <a:lvl2pPr marL="456716" indent="0" algn="ctr">
              <a:buNone/>
              <a:defRPr/>
            </a:lvl2pPr>
            <a:lvl3pPr marL="913432" indent="0" algn="ctr">
              <a:buNone/>
              <a:defRPr/>
            </a:lvl3pPr>
            <a:lvl4pPr marL="1370148" indent="0" algn="ctr">
              <a:buNone/>
              <a:defRPr/>
            </a:lvl4pPr>
            <a:lvl5pPr marL="1826865" indent="0" algn="ctr">
              <a:buNone/>
              <a:defRPr/>
            </a:lvl5pPr>
            <a:lvl6pPr marL="2283580" indent="0" algn="ctr">
              <a:buNone/>
              <a:defRPr/>
            </a:lvl6pPr>
            <a:lvl7pPr marL="2740297" indent="0" algn="ctr">
              <a:buNone/>
              <a:defRPr/>
            </a:lvl7pPr>
            <a:lvl8pPr marL="3197014" indent="0" algn="ctr">
              <a:buNone/>
              <a:defRPr/>
            </a:lvl8pPr>
            <a:lvl9pPr marL="3653728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1845350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968350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4BD68BC-1AD8-B640-8B1E-602BF3073AFD}" type="datetimeFigureOut">
              <a:rPr lang="en-US" smtClean="0"/>
              <a:pPr/>
              <a:t>3/15/2023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AAB195-B577-5546-8349-9DDA93B61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583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9" y="412403"/>
            <a:ext cx="3770785" cy="9639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01201" y="800100"/>
            <a:ext cx="2590800" cy="6057900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55410" y="2168205"/>
            <a:ext cx="4603750" cy="1595437"/>
          </a:xfrm>
        </p:spPr>
        <p:txBody>
          <a:bodyPr>
            <a:normAutofit/>
          </a:bodyPr>
          <a:lstStyle>
            <a:lvl1pPr marL="0" indent="0">
              <a:buNone/>
              <a:defRPr sz="4400" b="1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55651" y="3896963"/>
            <a:ext cx="6276975" cy="508000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rgbClr val="7272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4947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9" y="412403"/>
            <a:ext cx="3770785" cy="963960"/>
          </a:xfrm>
          <a:prstGeom prst="rect">
            <a:avLst/>
          </a:prstGeom>
        </p:spPr>
      </p:pic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410" y="2168205"/>
            <a:ext cx="4603750" cy="1595437"/>
          </a:xfrm>
        </p:spPr>
        <p:txBody>
          <a:bodyPr>
            <a:normAutofit/>
          </a:bodyPr>
          <a:lstStyle>
            <a:lvl1pPr marL="0" indent="0">
              <a:buNone/>
              <a:defRPr sz="4400" b="1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55651" y="3896963"/>
            <a:ext cx="6276975" cy="433738"/>
          </a:xfrm>
        </p:spPr>
        <p:txBody>
          <a:bodyPr lIns="90000" tIns="46800">
            <a:normAutofit/>
          </a:bodyPr>
          <a:lstStyle>
            <a:lvl1pPr marL="0" indent="0">
              <a:buNone/>
              <a:defRPr sz="2400" baseline="0">
                <a:solidFill>
                  <a:srgbClr val="7272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0776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1" y="699126"/>
            <a:ext cx="10515600" cy="5468918"/>
          </a:xfrm>
        </p:spPr>
        <p:txBody>
          <a:bodyPr tIns="36000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6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0407" y="6428698"/>
            <a:ext cx="47625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ACE35-EC62-45CE-A0F2-F7023D7123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450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5"/>
            <a:ext cx="10515600" cy="943827"/>
          </a:xfrm>
        </p:spPr>
        <p:txBody>
          <a:bodyPr>
            <a:normAutofit/>
          </a:bodyPr>
          <a:lstStyle>
            <a:lvl1pPr marL="159507" marR="0" indent="-230400" algn="l" defTabSz="638027" rtl="0" eaLnBrk="1" fontAlgn="auto" latinLnBrk="0" hangingPunct="1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910">
                <a:solidFill>
                  <a:schemeClr val="tx1">
                    <a:tint val="75000"/>
                  </a:schemeClr>
                </a:solidFill>
              </a:defRPr>
            </a:lvl1pPr>
            <a:lvl2pPr marL="319012" indent="0">
              <a:buNone/>
              <a:defRPr sz="1395">
                <a:solidFill>
                  <a:schemeClr val="tx1">
                    <a:tint val="75000"/>
                  </a:schemeClr>
                </a:solidFill>
              </a:defRPr>
            </a:lvl2pPr>
            <a:lvl3pPr marL="638027" indent="0">
              <a:buNone/>
              <a:defRPr sz="1256">
                <a:solidFill>
                  <a:schemeClr val="tx1">
                    <a:tint val="75000"/>
                  </a:schemeClr>
                </a:solidFill>
              </a:defRPr>
            </a:lvl3pPr>
            <a:lvl4pPr marL="957039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4pPr>
            <a:lvl5pPr marL="1276052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5pPr>
            <a:lvl6pPr marL="1595065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6pPr>
            <a:lvl7pPr marL="1914078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7pPr>
            <a:lvl8pPr marL="2233092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8pPr>
            <a:lvl9pPr marL="2552104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159507" marR="0" lvl="0" indent="-230400" algn="l" defTabSz="638027" rtl="0" eaLnBrk="1" fontAlgn="auto" latinLnBrk="0" hangingPunct="1">
              <a:lnSpc>
                <a:spcPct val="90000"/>
              </a:lnSpc>
              <a:spcBef>
                <a:spcPts val="698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Presentation 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54"/>
            </a:lvl1pPr>
          </a:lstStyle>
          <a:p>
            <a:fld id="{291ACE35-EC62-45CE-A0F2-F7023D7123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428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2" y="750878"/>
            <a:ext cx="5181601" cy="5417166"/>
          </a:xfrm>
        </p:spPr>
        <p:txBody>
          <a:bodyPr tIns="36000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1" y="750878"/>
            <a:ext cx="5181601" cy="5417166"/>
          </a:xfrm>
        </p:spPr>
        <p:txBody>
          <a:bodyPr tIns="36000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ACE35-EC62-45CE-A0F2-F7023D7123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234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9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319012" indent="0">
              <a:buNone/>
              <a:defRPr sz="1395" b="1"/>
            </a:lvl2pPr>
            <a:lvl3pPr marL="638027" indent="0">
              <a:buNone/>
              <a:defRPr sz="1256" b="1"/>
            </a:lvl3pPr>
            <a:lvl4pPr marL="957039" indent="0">
              <a:buNone/>
              <a:defRPr sz="1116" b="1"/>
            </a:lvl4pPr>
            <a:lvl5pPr marL="1276052" indent="0">
              <a:buNone/>
              <a:defRPr sz="1116" b="1"/>
            </a:lvl5pPr>
            <a:lvl6pPr marL="1595065" indent="0">
              <a:buNone/>
              <a:defRPr sz="1116" b="1"/>
            </a:lvl6pPr>
            <a:lvl7pPr marL="1914078" indent="0">
              <a:buNone/>
              <a:defRPr sz="1116" b="1"/>
            </a:lvl7pPr>
            <a:lvl8pPr marL="2233092" indent="0">
              <a:buNone/>
              <a:defRPr sz="1116" b="1"/>
            </a:lvl8pPr>
            <a:lvl9pPr marL="2552104" indent="0">
              <a:buNone/>
              <a:defRPr sz="111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9" cy="368458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319012" indent="0">
              <a:buNone/>
              <a:defRPr sz="1395" b="1"/>
            </a:lvl2pPr>
            <a:lvl3pPr marL="638027" indent="0">
              <a:buNone/>
              <a:defRPr sz="1256" b="1"/>
            </a:lvl3pPr>
            <a:lvl4pPr marL="957039" indent="0">
              <a:buNone/>
              <a:defRPr sz="1116" b="1"/>
            </a:lvl4pPr>
            <a:lvl5pPr marL="1276052" indent="0">
              <a:buNone/>
              <a:defRPr sz="1116" b="1"/>
            </a:lvl5pPr>
            <a:lvl6pPr marL="1595065" indent="0">
              <a:buNone/>
              <a:defRPr sz="1116" b="1"/>
            </a:lvl6pPr>
            <a:lvl7pPr marL="1914078" indent="0">
              <a:buNone/>
              <a:defRPr sz="1116" b="1"/>
            </a:lvl7pPr>
            <a:lvl8pPr marL="2233092" indent="0">
              <a:buNone/>
              <a:defRPr sz="1116" b="1"/>
            </a:lvl8pPr>
            <a:lvl9pPr marL="2552104" indent="0">
              <a:buNone/>
              <a:defRPr sz="111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ACE35-EC62-45CE-A0F2-F7023D7123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302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ACE35-EC62-45CE-A0F2-F7023D7123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45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ACE35-EC62-45CE-A0F2-F7023D7123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84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10" y="184460"/>
            <a:ext cx="9289253" cy="762000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6568" y="1165860"/>
            <a:ext cx="9279095" cy="5207000"/>
          </a:xfrm>
        </p:spPr>
        <p:txBody>
          <a:bodyPr/>
          <a:lstStyle>
            <a:lvl1pPr marL="357188" marR="0" indent="-35718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9966"/>
              </a:buClr>
              <a:buSzPct val="85000"/>
              <a:buFont typeface="Wingdings 2" panose="05020102010507070707" pitchFamily="18" charset="2"/>
              <a:buChar char=""/>
              <a:tabLst/>
              <a:defRPr/>
            </a:lvl1pPr>
            <a:lvl2pPr marL="719138" marR="0" indent="-2714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 typeface="Arial" panose="020B0604020202020204" pitchFamily="34" charset="0"/>
              <a:buChar char="►"/>
              <a:tabLst/>
              <a:defRPr/>
            </a:lvl2pPr>
            <a:lvl3pPr marL="985838" marR="0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95000"/>
              <a:buFont typeface="Arial" panose="020B0604020202020204" pitchFamily="34" charset="0"/>
              <a:buChar char="●"/>
              <a:tabLst/>
              <a:defRPr/>
            </a:lvl3pPr>
            <a:lvl4pPr marL="1258888" marR="0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Tx/>
              <a:buChar char="–"/>
              <a:tabLst/>
              <a:defRPr/>
            </a:lvl4pPr>
          </a:lstStyle>
          <a:p>
            <a:pPr marL="357188" marR="0" lvl="0" indent="-35718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9966"/>
              </a:buClr>
              <a:buSzPct val="85000"/>
              <a:buFont typeface="Wingdings 2" panose="05020102010507070707" pitchFamily="18" charset="2"/>
              <a:buChar char="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719138" marR="0" lvl="1" indent="-2714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985838" marR="0" lvl="2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95000"/>
              <a:buFont typeface="Arial" panose="020B0604020202020204" pitchFamily="34" charset="0"/>
              <a:buChar char="●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258888" marR="0" lvl="3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Fourth level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4024997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233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600"/>
            </a:lvl5pPr>
            <a:lvl6pPr>
              <a:defRPr sz="1395"/>
            </a:lvl6pPr>
            <a:lvl7pPr>
              <a:defRPr sz="1395"/>
            </a:lvl7pPr>
            <a:lvl8pPr>
              <a:defRPr sz="1395"/>
            </a:lvl8pPr>
            <a:lvl9pPr>
              <a:defRPr sz="1395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19012" indent="0">
              <a:buNone/>
              <a:defRPr sz="977"/>
            </a:lvl2pPr>
            <a:lvl3pPr marL="638027" indent="0">
              <a:buNone/>
              <a:defRPr sz="837"/>
            </a:lvl3pPr>
            <a:lvl4pPr marL="957039" indent="0">
              <a:buNone/>
              <a:defRPr sz="698"/>
            </a:lvl4pPr>
            <a:lvl5pPr marL="1276052" indent="0">
              <a:buNone/>
              <a:defRPr sz="698"/>
            </a:lvl5pPr>
            <a:lvl6pPr marL="1595065" indent="0">
              <a:buNone/>
              <a:defRPr sz="698"/>
            </a:lvl6pPr>
            <a:lvl7pPr marL="1914078" indent="0">
              <a:buNone/>
              <a:defRPr sz="698"/>
            </a:lvl7pPr>
            <a:lvl8pPr marL="2233092" indent="0">
              <a:buNone/>
              <a:defRPr sz="698"/>
            </a:lvl8pPr>
            <a:lvl9pPr marL="2552104" indent="0">
              <a:buNone/>
              <a:defRPr sz="69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ACE35-EC62-45CE-A0F2-F7023D7123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7499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>
            <a:noAutofit/>
          </a:bodyPr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319012" indent="0">
              <a:buNone/>
              <a:defRPr sz="1954"/>
            </a:lvl2pPr>
            <a:lvl3pPr marL="638027" indent="0">
              <a:buNone/>
              <a:defRPr sz="1675"/>
            </a:lvl3pPr>
            <a:lvl4pPr marL="957039" indent="0">
              <a:buNone/>
              <a:defRPr sz="1395"/>
            </a:lvl4pPr>
            <a:lvl5pPr marL="1276052" indent="0">
              <a:buNone/>
              <a:defRPr sz="1395"/>
            </a:lvl5pPr>
            <a:lvl6pPr marL="1595065" indent="0">
              <a:buNone/>
              <a:defRPr sz="1395"/>
            </a:lvl6pPr>
            <a:lvl7pPr marL="1914078" indent="0">
              <a:buNone/>
              <a:defRPr sz="1395"/>
            </a:lvl7pPr>
            <a:lvl8pPr marL="2233092" indent="0">
              <a:buNone/>
              <a:defRPr sz="1395"/>
            </a:lvl8pPr>
            <a:lvl9pPr marL="2552104" indent="0">
              <a:buNone/>
              <a:defRPr sz="139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19012" indent="0">
              <a:buNone/>
              <a:defRPr sz="977"/>
            </a:lvl2pPr>
            <a:lvl3pPr marL="638027" indent="0">
              <a:buNone/>
              <a:defRPr sz="837"/>
            </a:lvl3pPr>
            <a:lvl4pPr marL="957039" indent="0">
              <a:buNone/>
              <a:defRPr sz="698"/>
            </a:lvl4pPr>
            <a:lvl5pPr marL="1276052" indent="0">
              <a:buNone/>
              <a:defRPr sz="698"/>
            </a:lvl5pPr>
            <a:lvl6pPr marL="1595065" indent="0">
              <a:buNone/>
              <a:defRPr sz="698"/>
            </a:lvl6pPr>
            <a:lvl7pPr marL="1914078" indent="0">
              <a:buNone/>
              <a:defRPr sz="698"/>
            </a:lvl7pPr>
            <a:lvl8pPr marL="2233092" indent="0">
              <a:buNone/>
              <a:defRPr sz="698"/>
            </a:lvl8pPr>
            <a:lvl9pPr marL="2552104" indent="0">
              <a:buNone/>
              <a:defRPr sz="69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ACE35-EC62-45CE-A0F2-F7023D7123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5852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400" i="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6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ACE35-EC62-45CE-A0F2-F7023D7123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778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723899"/>
            <a:ext cx="2628900" cy="5453066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8202" y="723899"/>
            <a:ext cx="7734300" cy="5453065"/>
          </a:xfrm>
        </p:spPr>
        <p:txBody>
          <a:bodyPr vert="eaVert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 sz="16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ACE35-EC62-45CE-A0F2-F7023D7123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0527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61172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nd page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181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734646"/>
            <a:ext cx="12192000" cy="612335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08606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1" y="412403"/>
            <a:ext cx="3770785" cy="9639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01201" y="800100"/>
            <a:ext cx="2590800" cy="6057900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55410" y="2168207"/>
            <a:ext cx="5124690" cy="15954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399" b="1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55409" y="3763644"/>
            <a:ext cx="6277217" cy="88617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aseline="0">
                <a:solidFill>
                  <a:srgbClr val="7272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84"/>
          </a:p>
        </p:txBody>
      </p:sp>
    </p:spTree>
    <p:extLst>
      <p:ext uri="{BB962C8B-B14F-4D97-AF65-F5344CB8AC3E}">
        <p14:creationId xmlns:p14="http://schemas.microsoft.com/office/powerpoint/2010/main" val="21677853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83AC69E-40FB-4D52-A138-E01345C8A1C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8200" y="731521"/>
            <a:ext cx="10515600" cy="5445441"/>
          </a:xfrm>
        </p:spPr>
        <p:txBody>
          <a:bodyPr lIns="270000"/>
          <a:lstStyle>
            <a:lvl5pPr marL="2059200" indent="-230400"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9637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292709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AF4DB1-2E4A-4EF9-A6B9-B5D4D981A26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8195" y="730800"/>
            <a:ext cx="5181601" cy="5417166"/>
          </a:xfrm>
        </p:spPr>
        <p:txBody>
          <a:bodyPr/>
          <a:lstStyle>
            <a:lvl1pPr>
              <a:defRPr sz="2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BA2B2682-F125-49C6-AB2E-55FBB9EDF62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72194" y="730800"/>
            <a:ext cx="5181602" cy="54171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830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570597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1" y="412403"/>
            <a:ext cx="3770785" cy="963960"/>
          </a:xfrm>
          <a:prstGeom prst="rect">
            <a:avLst/>
          </a:prstGeom>
        </p:spPr>
      </p:pic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410" y="2168207"/>
            <a:ext cx="5823190" cy="15954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399" b="1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55653" y="3896963"/>
            <a:ext cx="6276975" cy="433738"/>
          </a:xfrm>
          <a:prstGeom prst="rect">
            <a:avLst/>
          </a:prstGeom>
        </p:spPr>
        <p:txBody>
          <a:bodyPr lIns="90000" tIns="46800">
            <a:normAutofit/>
          </a:bodyPr>
          <a:lstStyle>
            <a:lvl1pPr marL="0" indent="0">
              <a:buNone/>
              <a:defRPr sz="2400" baseline="0">
                <a:solidFill>
                  <a:srgbClr val="7272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84"/>
          </a:p>
        </p:txBody>
      </p:sp>
    </p:spTree>
    <p:extLst>
      <p:ext uri="{BB962C8B-B14F-4D97-AF65-F5344CB8AC3E}">
        <p14:creationId xmlns:p14="http://schemas.microsoft.com/office/powerpoint/2010/main" val="1024814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4BD68BC-1AD8-B640-8B1E-602BF3073AFD}" type="datetimeFigureOut">
              <a:rPr lang="en-US" smtClean="0"/>
              <a:pPr/>
              <a:t>3/15/2023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AAB195-B577-5546-8349-9DDA93B61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857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33"/>
            <a:ext cx="8426082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4"/>
            <a:ext cx="8426083" cy="1752600"/>
          </a:xfrm>
        </p:spPr>
        <p:txBody>
          <a:bodyPr/>
          <a:lstStyle>
            <a:lvl1pPr marL="0" indent="0" algn="l">
              <a:buNone/>
              <a:defRPr/>
            </a:lvl1pPr>
            <a:lvl2pPr marL="456716" indent="0" algn="ctr">
              <a:buNone/>
              <a:defRPr/>
            </a:lvl2pPr>
            <a:lvl3pPr marL="913432" indent="0" algn="ctr">
              <a:buNone/>
              <a:defRPr/>
            </a:lvl3pPr>
            <a:lvl4pPr marL="1370148" indent="0" algn="ctr">
              <a:buNone/>
              <a:defRPr/>
            </a:lvl4pPr>
            <a:lvl5pPr marL="1826865" indent="0" algn="ctr">
              <a:buNone/>
              <a:defRPr/>
            </a:lvl5pPr>
            <a:lvl6pPr marL="2283580" indent="0" algn="ctr">
              <a:buNone/>
              <a:defRPr/>
            </a:lvl6pPr>
            <a:lvl7pPr marL="2740297" indent="0" algn="ctr">
              <a:buNone/>
              <a:defRPr/>
            </a:lvl7pPr>
            <a:lvl8pPr marL="3197014" indent="0" algn="ctr">
              <a:buNone/>
              <a:defRPr/>
            </a:lvl8pPr>
            <a:lvl9pPr marL="3653728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10" y="184460"/>
            <a:ext cx="9289253" cy="762000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6568" y="1165860"/>
            <a:ext cx="9279095" cy="5207000"/>
          </a:xfrm>
        </p:spPr>
        <p:txBody>
          <a:bodyPr/>
          <a:lstStyle>
            <a:lvl1pPr marL="357188" marR="0" indent="-35718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9966"/>
              </a:buClr>
              <a:buSzPct val="85000"/>
              <a:buFont typeface="Wingdings 2" panose="05020102010507070707" pitchFamily="18" charset="2"/>
              <a:buChar char=""/>
              <a:tabLst/>
              <a:defRPr/>
            </a:lvl1pPr>
            <a:lvl2pPr marL="719138" marR="0" indent="-2714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 typeface="Arial" panose="020B0604020202020204" pitchFamily="34" charset="0"/>
              <a:buChar char="►"/>
              <a:tabLst/>
              <a:defRPr/>
            </a:lvl2pPr>
            <a:lvl3pPr marL="985838" marR="0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95000"/>
              <a:buFont typeface="Arial" panose="020B0604020202020204" pitchFamily="34" charset="0"/>
              <a:buChar char="●"/>
              <a:tabLst/>
              <a:defRPr/>
            </a:lvl3pPr>
            <a:lvl4pPr marL="1258888" marR="0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Tx/>
              <a:buChar char="–"/>
              <a:tabLst/>
              <a:defRPr/>
            </a:lvl4pPr>
          </a:lstStyle>
          <a:p>
            <a:pPr marL="357188" marR="0" lvl="0" indent="-35718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9966"/>
              </a:buClr>
              <a:buSzPct val="85000"/>
              <a:buFont typeface="Wingdings 2" panose="05020102010507070707" pitchFamily="18" charset="2"/>
              <a:buChar char="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719138" marR="0" lvl="1" indent="-2714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985838" marR="0" lvl="2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95000"/>
              <a:buFont typeface="Arial" panose="020B0604020202020204" pitchFamily="34" charset="0"/>
              <a:buChar char="●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258888" marR="0" lvl="3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Fourth level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33"/>
            <a:ext cx="8426082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4"/>
            <a:ext cx="8426083" cy="1752600"/>
          </a:xfrm>
        </p:spPr>
        <p:txBody>
          <a:bodyPr/>
          <a:lstStyle>
            <a:lvl1pPr marL="0" indent="0" algn="l">
              <a:buNone/>
              <a:defRPr/>
            </a:lvl1pPr>
            <a:lvl2pPr marL="456716" indent="0" algn="ctr">
              <a:buNone/>
              <a:defRPr/>
            </a:lvl2pPr>
            <a:lvl3pPr marL="913432" indent="0" algn="ctr">
              <a:buNone/>
              <a:defRPr/>
            </a:lvl3pPr>
            <a:lvl4pPr marL="1370148" indent="0" algn="ctr">
              <a:buNone/>
              <a:defRPr/>
            </a:lvl4pPr>
            <a:lvl5pPr marL="1826865" indent="0" algn="ctr">
              <a:buNone/>
              <a:defRPr/>
            </a:lvl5pPr>
            <a:lvl6pPr marL="2283580" indent="0" algn="ctr">
              <a:buNone/>
              <a:defRPr/>
            </a:lvl6pPr>
            <a:lvl7pPr marL="2740297" indent="0" algn="ctr">
              <a:buNone/>
              <a:defRPr/>
            </a:lvl7pPr>
            <a:lvl8pPr marL="3197014" indent="0" algn="ctr">
              <a:buNone/>
              <a:defRPr/>
            </a:lvl8pPr>
            <a:lvl9pPr marL="3653728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573512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10" y="184460"/>
            <a:ext cx="9289253" cy="762000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6568" y="1165860"/>
            <a:ext cx="9279095" cy="5207000"/>
          </a:xfrm>
        </p:spPr>
        <p:txBody>
          <a:bodyPr/>
          <a:lstStyle>
            <a:lvl1pPr marL="357188" marR="0" indent="-35718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9966"/>
              </a:buClr>
              <a:buSzPct val="85000"/>
              <a:buFont typeface="Wingdings 2" panose="05020102010507070707" pitchFamily="18" charset="2"/>
              <a:buChar char=""/>
              <a:tabLst/>
              <a:defRPr/>
            </a:lvl1pPr>
            <a:lvl2pPr marL="719138" marR="0" indent="-2714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 typeface="Arial" panose="020B0604020202020204" pitchFamily="34" charset="0"/>
              <a:buChar char="►"/>
              <a:tabLst/>
              <a:defRPr/>
            </a:lvl2pPr>
            <a:lvl3pPr marL="985838" marR="0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95000"/>
              <a:buFont typeface="Arial" panose="020B0604020202020204" pitchFamily="34" charset="0"/>
              <a:buChar char="●"/>
              <a:tabLst/>
              <a:defRPr/>
            </a:lvl3pPr>
            <a:lvl4pPr marL="1258888" marR="0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Tx/>
              <a:buChar char="–"/>
              <a:tabLst/>
              <a:defRPr/>
            </a:lvl4pPr>
          </a:lstStyle>
          <a:p>
            <a:pPr marL="357188" marR="0" lvl="0" indent="-35718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9966"/>
              </a:buClr>
              <a:buSzPct val="85000"/>
              <a:buFont typeface="Wingdings 2" panose="05020102010507070707" pitchFamily="18" charset="2"/>
              <a:buChar char="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719138" marR="0" lvl="1" indent="-2714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985838" marR="0" lvl="2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95000"/>
              <a:buFont typeface="Arial" panose="020B0604020202020204" pitchFamily="34" charset="0"/>
              <a:buChar char="●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258888" marR="0" lvl="3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Fourth level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831730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10032392" y="0"/>
            <a:ext cx="2159607" cy="6858000"/>
          </a:xfrm>
          <a:prstGeom prst="rect">
            <a:avLst/>
          </a:prstGeom>
          <a:solidFill>
            <a:srgbClr val="DFEAF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10" y="184460"/>
            <a:ext cx="9296810" cy="76200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0392" tIns="44403" rIns="90392" bIns="444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10" y="1143000"/>
            <a:ext cx="9296810" cy="53842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392" tIns="44403" rIns="90392" bIns="444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</a:t>
            </a:r>
            <a:r>
              <a:rPr lang="en-US" dirty="0" smtClean="0"/>
              <a:t>level</a:t>
            </a:r>
            <a:endParaRPr lang="en-US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70943" y="6137275"/>
            <a:ext cx="251884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44" tIns="45672" rIns="91344" bIns="45672" anchor="ctr"/>
          <a:lstStyle/>
          <a:p>
            <a:endParaRPr lang="en-GB" sz="4000"/>
          </a:p>
        </p:txBody>
      </p:sp>
      <p:sp>
        <p:nvSpPr>
          <p:cNvPr id="7" name="Text Box 5"/>
          <p:cNvSpPr txBox="1">
            <a:spLocks noChangeArrowheads="1"/>
          </p:cNvSpPr>
          <p:nvPr userDrawn="1"/>
        </p:nvSpPr>
        <p:spPr bwMode="auto">
          <a:xfrm>
            <a:off x="9377490" y="6571055"/>
            <a:ext cx="341760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26F0DEC8-65AB-4F8D-87CE-29A53D28F7DD}" type="slidenum">
              <a:rPr lang="en-US" sz="10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8" descr="P:\Logos\UKRI_STFC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5445" y="5969001"/>
            <a:ext cx="2013499" cy="517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289986" y="6579086"/>
            <a:ext cx="1124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CONFIDENTIAL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461" y="5028495"/>
            <a:ext cx="1607136" cy="73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89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5pPr>
      <a:lvl6pPr marL="456716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6pPr>
      <a:lvl7pPr marL="913432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7pPr>
      <a:lvl8pPr marL="1370148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8pPr>
      <a:lvl9pPr marL="1826865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9pPr>
    </p:titleStyle>
    <p:bodyStyle>
      <a:lvl1pPr marL="357188" indent="-357188" algn="l" rtl="0" eaLnBrk="0" fontAlgn="base" hangingPunct="0">
        <a:spcBef>
          <a:spcPct val="50000"/>
        </a:spcBef>
        <a:spcAft>
          <a:spcPct val="0"/>
        </a:spcAft>
        <a:buClr>
          <a:srgbClr val="FF9966"/>
        </a:buClr>
        <a:buSzPct val="85000"/>
        <a:buFont typeface="Wingdings 2" panose="05020102010507070707" pitchFamily="18" charset="2"/>
        <a:buChar char=""/>
        <a:defRPr sz="2000" b="1">
          <a:solidFill>
            <a:srgbClr val="003366"/>
          </a:solidFill>
          <a:latin typeface="+mn-lt"/>
          <a:ea typeface="+mn-ea"/>
          <a:cs typeface="+mn-cs"/>
        </a:defRPr>
      </a:lvl1pPr>
      <a:lvl2pPr marL="719138" indent="-271463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85000"/>
        <a:buFont typeface="Arial" panose="020B0604020202020204" pitchFamily="34" charset="0"/>
        <a:buChar char="►"/>
        <a:defRPr sz="1800" b="1">
          <a:solidFill>
            <a:srgbClr val="003366"/>
          </a:solidFill>
          <a:latin typeface="+mn-lt"/>
        </a:defRPr>
      </a:lvl2pPr>
      <a:lvl3pPr marL="985838" indent="-180975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95000"/>
        <a:buFont typeface="Arial" panose="020B0604020202020204" pitchFamily="34" charset="0"/>
        <a:buChar char="●"/>
        <a:defRPr sz="1600" b="0">
          <a:solidFill>
            <a:srgbClr val="003366"/>
          </a:solidFill>
          <a:latin typeface="+mn-lt"/>
        </a:defRPr>
      </a:lvl3pPr>
      <a:lvl4pPr marL="1258888" indent="-182563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85000"/>
        <a:buChar char="–"/>
        <a:defRPr sz="1400" b="0">
          <a:solidFill>
            <a:srgbClr val="003366"/>
          </a:solidFill>
          <a:latin typeface="+mn-lt"/>
        </a:defRPr>
      </a:lvl4pPr>
      <a:lvl5pPr marL="1979105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5pPr>
      <a:lvl6pPr marL="2435819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6pPr>
      <a:lvl7pPr marL="2892534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7pPr>
      <a:lvl8pPr marL="3349252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8pPr>
      <a:lvl9pPr marL="3805968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16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432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148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865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580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297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014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728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10032392" y="0"/>
            <a:ext cx="2159607" cy="6858000"/>
          </a:xfrm>
          <a:prstGeom prst="rect">
            <a:avLst/>
          </a:prstGeom>
          <a:solidFill>
            <a:srgbClr val="DFEAF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10" y="184460"/>
            <a:ext cx="9296810" cy="76200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0392" tIns="44403" rIns="90392" bIns="444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10" y="1143000"/>
            <a:ext cx="9296810" cy="53842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392" tIns="44403" rIns="90392" bIns="44403" numCol="1" anchor="t" anchorCtr="0" compatLnSpc="1">
            <a:prstTxWarp prst="textNoShape">
              <a:avLst/>
            </a:prstTxWarp>
          </a:bodyPr>
          <a:lstStyle/>
          <a:p>
            <a:pPr marL="357188" marR="0" lvl="0" indent="-35718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9966"/>
              </a:buClr>
              <a:buSzPct val="85000"/>
              <a:buFont typeface="Wingdings 2" panose="05020102010507070707" pitchFamily="18" charset="2"/>
              <a:buChar char="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719138" marR="0" lvl="1" indent="-2714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985838" marR="0" lvl="2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95000"/>
              <a:buFont typeface="Arial" panose="020B0604020202020204" pitchFamily="34" charset="0"/>
              <a:buChar char="●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258888" marR="0" lvl="3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Fourth level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70943" y="6137275"/>
            <a:ext cx="251884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44" tIns="45672" rIns="91344" bIns="45672" anchor="ctr"/>
          <a:lstStyle/>
          <a:p>
            <a:endParaRPr lang="en-GB" sz="4000"/>
          </a:p>
        </p:txBody>
      </p:sp>
      <p:sp>
        <p:nvSpPr>
          <p:cNvPr id="7" name="Text Box 5"/>
          <p:cNvSpPr txBox="1">
            <a:spLocks noChangeArrowheads="1"/>
          </p:cNvSpPr>
          <p:nvPr userDrawn="1"/>
        </p:nvSpPr>
        <p:spPr bwMode="auto">
          <a:xfrm>
            <a:off x="9377490" y="6571055"/>
            <a:ext cx="341760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26F0DEC8-65AB-4F8D-87CE-29A53D28F7DD}" type="slidenum">
              <a:rPr lang="en-US" sz="10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10032393" y="6086643"/>
            <a:ext cx="21596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Microelectronics Support Centre</a:t>
            </a:r>
          </a:p>
          <a:p>
            <a:pPr algn="ctr"/>
            <a:r>
              <a:rPr lang="en-US" sz="10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Rutherford Appleton Laboratory</a:t>
            </a:r>
          </a:p>
          <a:p>
            <a:pPr algn="ctr"/>
            <a:r>
              <a:rPr lang="en-US" sz="1000" b="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Didcot</a:t>
            </a:r>
            <a:r>
              <a:rPr lang="en-US" sz="10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b="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Oxfordshire</a:t>
            </a:r>
            <a:r>
              <a:rPr lang="en-US" sz="10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UK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8" descr="P:\Logos\UKRI_STFC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5445" y="5325035"/>
            <a:ext cx="2013499" cy="517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289986" y="6579086"/>
            <a:ext cx="1124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CONFIDENTIAL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C:\Users\ch45\Desktop\EuropracticeICservice.pn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39"/>
          <a:stretch/>
        </p:blipFill>
        <p:spPr bwMode="auto">
          <a:xfrm>
            <a:off x="10218116" y="167224"/>
            <a:ext cx="1788155" cy="77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6" r:id="rId3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5pPr>
      <a:lvl6pPr marL="456716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6pPr>
      <a:lvl7pPr marL="913432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7pPr>
      <a:lvl8pPr marL="1370148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8pPr>
      <a:lvl9pPr marL="1826865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9pPr>
    </p:titleStyle>
    <p:bodyStyle>
      <a:lvl1pPr marL="357188" marR="0" indent="-357188" algn="l" defTabSz="914400" rtl="0" eaLnBrk="0" fontAlgn="base" latinLnBrk="0" hangingPunct="0">
        <a:lnSpc>
          <a:spcPct val="100000"/>
        </a:lnSpc>
        <a:spcBef>
          <a:spcPct val="50000"/>
        </a:spcBef>
        <a:spcAft>
          <a:spcPct val="0"/>
        </a:spcAft>
        <a:buClr>
          <a:srgbClr val="FF9966"/>
        </a:buClr>
        <a:buSzPct val="85000"/>
        <a:buFont typeface="Wingdings 2" panose="05020102010507070707" pitchFamily="18" charset="2"/>
        <a:buChar char=""/>
        <a:tabLst/>
        <a:defRPr sz="2400" b="1">
          <a:solidFill>
            <a:srgbClr val="003366"/>
          </a:solidFill>
          <a:latin typeface="+mn-lt"/>
          <a:ea typeface="+mn-ea"/>
          <a:cs typeface="+mn-cs"/>
        </a:defRPr>
      </a:lvl1pPr>
      <a:lvl2pPr marL="719138" marR="0" indent="-271463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006699"/>
        </a:buClr>
        <a:buSzPct val="85000"/>
        <a:buFont typeface="Arial" panose="020B0604020202020204" pitchFamily="34" charset="0"/>
        <a:buChar char="►"/>
        <a:tabLst/>
        <a:defRPr sz="2000" b="1">
          <a:solidFill>
            <a:srgbClr val="003366"/>
          </a:solidFill>
          <a:latin typeface="+mn-lt"/>
        </a:defRPr>
      </a:lvl2pPr>
      <a:lvl3pPr marL="985838" marR="0" indent="-180975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006699"/>
        </a:buClr>
        <a:buSzPct val="95000"/>
        <a:buFont typeface="Arial" panose="020B0604020202020204" pitchFamily="34" charset="0"/>
        <a:buChar char="●"/>
        <a:tabLst/>
        <a:defRPr b="1">
          <a:solidFill>
            <a:srgbClr val="003366"/>
          </a:solidFill>
          <a:latin typeface="+mn-lt"/>
        </a:defRPr>
      </a:lvl3pPr>
      <a:lvl4pPr marL="1258888" marR="0" indent="-182563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006699"/>
        </a:buClr>
        <a:buSzPct val="85000"/>
        <a:buFontTx/>
        <a:buChar char="–"/>
        <a:tabLst/>
        <a:defRPr b="1">
          <a:solidFill>
            <a:srgbClr val="003366"/>
          </a:solidFill>
          <a:latin typeface="+mn-lt"/>
        </a:defRPr>
      </a:lvl4pPr>
      <a:lvl5pPr marL="1979105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5pPr>
      <a:lvl6pPr marL="2435819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6pPr>
      <a:lvl7pPr marL="2892534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7pPr>
      <a:lvl8pPr marL="3349252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8pPr>
      <a:lvl9pPr marL="3805968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16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432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148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865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580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297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014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728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10" y="184460"/>
            <a:ext cx="9296810" cy="76200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0392" tIns="44403" rIns="90392" bIns="444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10" y="1143000"/>
            <a:ext cx="9296810" cy="53842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392" tIns="44403" rIns="90392" bIns="44403" numCol="1" anchor="t" anchorCtr="0" compatLnSpc="1">
            <a:prstTxWarp prst="textNoShape">
              <a:avLst/>
            </a:prstTxWarp>
          </a:bodyPr>
          <a:lstStyle/>
          <a:p>
            <a:pPr marL="357188" marR="0" lvl="0" indent="-35718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9966"/>
              </a:buClr>
              <a:buSzPct val="85000"/>
              <a:buFont typeface="Wingdings 2" panose="05020102010507070707" pitchFamily="18" charset="2"/>
              <a:buChar char="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719138" marR="0" lvl="1" indent="-2714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985838" marR="0" lvl="2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95000"/>
              <a:buFont typeface="Arial" panose="020B0604020202020204" pitchFamily="34" charset="0"/>
              <a:buChar char="●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258888" marR="0" lvl="3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SzPct val="85000"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</a:rPr>
              <a:t>Fourth level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70943" y="6137275"/>
            <a:ext cx="251884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44" tIns="45672" rIns="91344" bIns="45672" anchor="ctr"/>
          <a:lstStyle/>
          <a:p>
            <a:endParaRPr lang="en-GB" sz="4000"/>
          </a:p>
        </p:txBody>
      </p:sp>
      <p:sp>
        <p:nvSpPr>
          <p:cNvPr id="7" name="Text Box 5"/>
          <p:cNvSpPr txBox="1">
            <a:spLocks noChangeArrowheads="1"/>
          </p:cNvSpPr>
          <p:nvPr userDrawn="1"/>
        </p:nvSpPr>
        <p:spPr bwMode="auto">
          <a:xfrm>
            <a:off x="9377490" y="6571055"/>
            <a:ext cx="341760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26F0DEC8-65AB-4F8D-87CE-29A53D28F7DD}" type="slidenum">
              <a:rPr lang="en-US" sz="10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10032393" y="6086643"/>
            <a:ext cx="21596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Microelectronics Support Centre</a:t>
            </a:r>
          </a:p>
          <a:p>
            <a:pPr algn="ctr"/>
            <a:r>
              <a:rPr lang="en-US" sz="10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Rutherford Appleton Laboratory</a:t>
            </a:r>
          </a:p>
          <a:p>
            <a:pPr algn="ctr"/>
            <a:r>
              <a:rPr lang="en-US" sz="1000" b="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Didcot</a:t>
            </a:r>
            <a:r>
              <a:rPr lang="en-US" sz="10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b="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Oxfordshire</a:t>
            </a:r>
            <a:r>
              <a:rPr lang="en-US" sz="10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UK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8" descr="P:\Logos\UKRI_STFC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5445" y="5325035"/>
            <a:ext cx="2013499" cy="517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289986" y="6579086"/>
            <a:ext cx="1124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CONFIDENTIAL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37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5pPr>
      <a:lvl6pPr marL="456716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6pPr>
      <a:lvl7pPr marL="913432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7pPr>
      <a:lvl8pPr marL="1370148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8pPr>
      <a:lvl9pPr marL="1826865"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pitchFamily="34" charset="0"/>
        </a:defRPr>
      </a:lvl9pPr>
    </p:titleStyle>
    <p:bodyStyle>
      <a:lvl1pPr marL="357188" marR="0" indent="-357188" algn="l" defTabSz="914400" rtl="0" eaLnBrk="0" fontAlgn="base" latinLnBrk="0" hangingPunct="0">
        <a:lnSpc>
          <a:spcPct val="100000"/>
        </a:lnSpc>
        <a:spcBef>
          <a:spcPct val="50000"/>
        </a:spcBef>
        <a:spcAft>
          <a:spcPct val="0"/>
        </a:spcAft>
        <a:buClr>
          <a:srgbClr val="FF9966"/>
        </a:buClr>
        <a:buSzPct val="85000"/>
        <a:buFont typeface="Wingdings 2" panose="05020102010507070707" pitchFamily="18" charset="2"/>
        <a:buChar char=""/>
        <a:tabLst/>
        <a:defRPr sz="2400" b="1">
          <a:solidFill>
            <a:srgbClr val="003366"/>
          </a:solidFill>
          <a:latin typeface="+mn-lt"/>
          <a:ea typeface="+mn-ea"/>
          <a:cs typeface="+mn-cs"/>
        </a:defRPr>
      </a:lvl1pPr>
      <a:lvl2pPr marL="719138" marR="0" indent="-271463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006699"/>
        </a:buClr>
        <a:buSzPct val="85000"/>
        <a:buFont typeface="Arial" panose="020B0604020202020204" pitchFamily="34" charset="0"/>
        <a:buChar char="►"/>
        <a:tabLst/>
        <a:defRPr sz="2000" b="1">
          <a:solidFill>
            <a:srgbClr val="003366"/>
          </a:solidFill>
          <a:latin typeface="+mn-lt"/>
        </a:defRPr>
      </a:lvl2pPr>
      <a:lvl3pPr marL="985838" marR="0" indent="-180975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006699"/>
        </a:buClr>
        <a:buSzPct val="95000"/>
        <a:buFont typeface="Arial" panose="020B0604020202020204" pitchFamily="34" charset="0"/>
        <a:buChar char="●"/>
        <a:tabLst/>
        <a:defRPr b="1">
          <a:solidFill>
            <a:srgbClr val="003366"/>
          </a:solidFill>
          <a:latin typeface="+mn-lt"/>
        </a:defRPr>
      </a:lvl3pPr>
      <a:lvl4pPr marL="1258888" marR="0" indent="-182563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006699"/>
        </a:buClr>
        <a:buSzPct val="85000"/>
        <a:buFontTx/>
        <a:buChar char="–"/>
        <a:tabLst/>
        <a:defRPr b="1">
          <a:solidFill>
            <a:srgbClr val="003366"/>
          </a:solidFill>
          <a:latin typeface="+mn-lt"/>
        </a:defRPr>
      </a:lvl4pPr>
      <a:lvl5pPr marL="1979105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5pPr>
      <a:lvl6pPr marL="2435819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6pPr>
      <a:lvl7pPr marL="2892534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7pPr>
      <a:lvl8pPr marL="3349252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8pPr>
      <a:lvl9pPr marL="3805968" indent="-228358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b="1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16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432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148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865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580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297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014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728" algn="l" defTabSz="9134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 userDrawn="1"/>
        </p:nvSpPr>
        <p:spPr>
          <a:xfrm>
            <a:off x="0" y="0"/>
            <a:ext cx="11353801" cy="2161662"/>
          </a:xfrm>
          <a:custGeom>
            <a:avLst/>
            <a:gdLst>
              <a:gd name="connsiteX0" fmla="*/ 0 w 11353801"/>
              <a:gd name="connsiteY0" fmla="*/ 0 h 2161662"/>
              <a:gd name="connsiteX1" fmla="*/ 11353801 w 11353801"/>
              <a:gd name="connsiteY1" fmla="*/ 0 h 2161662"/>
              <a:gd name="connsiteX2" fmla="*/ 11353801 w 11353801"/>
              <a:gd name="connsiteY2" fmla="*/ 723793 h 2161662"/>
              <a:gd name="connsiteX3" fmla="*/ 826929 w 11353801"/>
              <a:gd name="connsiteY3" fmla="*/ 723793 h 2161662"/>
              <a:gd name="connsiteX4" fmla="*/ 826929 w 11353801"/>
              <a:gd name="connsiteY4" fmla="*/ 2161662 h 2161662"/>
              <a:gd name="connsiteX5" fmla="*/ 0 w 11353801"/>
              <a:gd name="connsiteY5" fmla="*/ 1334733 h 216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53801" h="2161662">
                <a:moveTo>
                  <a:pt x="0" y="0"/>
                </a:moveTo>
                <a:lnTo>
                  <a:pt x="11353801" y="0"/>
                </a:lnTo>
                <a:lnTo>
                  <a:pt x="11353801" y="723793"/>
                </a:lnTo>
                <a:lnTo>
                  <a:pt x="826929" y="723793"/>
                </a:lnTo>
                <a:lnTo>
                  <a:pt x="826929" y="2161662"/>
                </a:lnTo>
                <a:lnTo>
                  <a:pt x="0" y="1334733"/>
                </a:lnTo>
                <a:close/>
              </a:path>
            </a:pathLst>
          </a:custGeom>
          <a:solidFill>
            <a:srgbClr val="003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93" y="0"/>
            <a:ext cx="10515600" cy="699126"/>
          </a:xfrm>
          <a:prstGeom prst="rect">
            <a:avLst/>
          </a:prstGeom>
        </p:spPr>
        <p:txBody>
          <a:bodyPr vert="horz" lIns="180000" tIns="180000" rIns="180000" bIns="180000" rtlCol="0" anchor="ctr">
            <a:normAutofit/>
          </a:bodyPr>
          <a:lstStyle/>
          <a:p>
            <a:r>
              <a:rPr lang="en-US"/>
              <a:t>Click to edit Maygster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699126"/>
            <a:ext cx="10515600" cy="5459696"/>
          </a:xfrm>
          <a:prstGeom prst="rect">
            <a:avLst/>
          </a:prstGeom>
        </p:spPr>
        <p:txBody>
          <a:bodyPr vert="horz" lIns="270000" tIns="36000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3782" y="6436963"/>
            <a:ext cx="47625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ACE35-EC62-45CE-A0F2-F7023D712327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391" y="6158822"/>
            <a:ext cx="2111378" cy="5397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7613" y="6485312"/>
            <a:ext cx="21367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/>
              <a:t>Microelectronics Support Centre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545193" y="6444657"/>
            <a:ext cx="9271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92436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</p:sldLayoutIdLst>
  <p:txStyles>
    <p:titleStyle>
      <a:lvl1pPr algn="l" defTabSz="638027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>
          <a:srgbClr val="2E2C61"/>
        </a:buClr>
        <a:buSzTx/>
        <a:buFont typeface="Wingdings" pitchFamily="2" charset="2"/>
        <a:buChar char="§"/>
        <a:tabLst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2E2C61"/>
        </a:buClr>
        <a:buSzTx/>
        <a:buFont typeface="Wingdings" pitchFamily="2" charset="2"/>
        <a:buChar char="§"/>
        <a:tabLst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2E2C61"/>
        </a:buClr>
        <a:buSzTx/>
        <a:buFont typeface="Wingdings" pitchFamily="2" charset="2"/>
        <a:buChar char="§"/>
        <a:tabLst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2E2C61"/>
        </a:buClr>
        <a:buSzTx/>
        <a:buFont typeface="Wingdings" pitchFamily="2" charset="2"/>
        <a:buChar char="§"/>
        <a:tabLst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2E2C61"/>
        </a:buClr>
        <a:buSzTx/>
        <a:buFont typeface="Wingdings" pitchFamily="2" charset="2"/>
        <a:buChar char="§"/>
        <a:tabLst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754572" indent="-159507" algn="l" defTabSz="638027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6" kern="1200">
          <a:solidFill>
            <a:schemeClr val="tx1"/>
          </a:solidFill>
          <a:latin typeface="+mn-lt"/>
          <a:ea typeface="+mn-ea"/>
          <a:cs typeface="+mn-cs"/>
        </a:defRPr>
      </a:lvl6pPr>
      <a:lvl7pPr marL="2073585" indent="-159507" algn="l" defTabSz="638027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6" kern="1200">
          <a:solidFill>
            <a:schemeClr val="tx1"/>
          </a:solidFill>
          <a:latin typeface="+mn-lt"/>
          <a:ea typeface="+mn-ea"/>
          <a:cs typeface="+mn-cs"/>
        </a:defRPr>
      </a:lvl7pPr>
      <a:lvl8pPr marL="2392598" indent="-159507" algn="l" defTabSz="638027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6" kern="1200">
          <a:solidFill>
            <a:schemeClr val="tx1"/>
          </a:solidFill>
          <a:latin typeface="+mn-lt"/>
          <a:ea typeface="+mn-ea"/>
          <a:cs typeface="+mn-cs"/>
        </a:defRPr>
      </a:lvl8pPr>
      <a:lvl9pPr marL="2711611" indent="-159507" algn="l" defTabSz="638027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8027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1pPr>
      <a:lvl2pPr marL="319012" algn="l" defTabSz="638027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2pPr>
      <a:lvl3pPr marL="638027" algn="l" defTabSz="638027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3pPr>
      <a:lvl4pPr marL="957039" algn="l" defTabSz="638027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4pPr>
      <a:lvl5pPr marL="1276052" algn="l" defTabSz="638027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5pPr>
      <a:lvl6pPr marL="1595065" algn="l" defTabSz="638027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6pPr>
      <a:lvl7pPr marL="1914078" algn="l" defTabSz="638027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7pPr>
      <a:lvl8pPr marL="2233092" algn="l" defTabSz="638027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8pPr>
      <a:lvl9pPr marL="2552104" algn="l" defTabSz="638027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664" y="2"/>
            <a:ext cx="11347136" cy="2161662"/>
            <a:chOff x="6664" y="0"/>
            <a:chExt cx="11347136" cy="2161662"/>
          </a:xfrm>
        </p:grpSpPr>
        <p:sp>
          <p:nvSpPr>
            <p:cNvPr id="10" name="Rectangle 9"/>
            <p:cNvSpPr/>
            <p:nvPr/>
          </p:nvSpPr>
          <p:spPr>
            <a:xfrm>
              <a:off x="6664" y="0"/>
              <a:ext cx="11347136" cy="731520"/>
            </a:xfrm>
            <a:prstGeom prst="rect">
              <a:avLst/>
            </a:prstGeom>
            <a:solidFill>
              <a:srgbClr val="003088"/>
            </a:solidFill>
            <a:ln>
              <a:solidFill>
                <a:srgbClr val="0030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984"/>
            </a:p>
          </p:txBody>
        </p:sp>
        <p:sp>
          <p:nvSpPr>
            <p:cNvPr id="11" name="Trapezoid 10"/>
            <p:cNvSpPr/>
            <p:nvPr/>
          </p:nvSpPr>
          <p:spPr>
            <a:xfrm rot="16200000">
              <a:off x="-462659" y="867470"/>
              <a:ext cx="1763517" cy="824868"/>
            </a:xfrm>
            <a:prstGeom prst="trapezoid">
              <a:avLst>
                <a:gd name="adj" fmla="val 99769"/>
              </a:avLst>
            </a:prstGeom>
            <a:solidFill>
              <a:srgbClr val="003088"/>
            </a:solidFill>
            <a:ln>
              <a:solidFill>
                <a:srgbClr val="0030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984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664" y="325755"/>
              <a:ext cx="721995" cy="916305"/>
            </a:xfrm>
            <a:prstGeom prst="rect">
              <a:avLst/>
            </a:prstGeom>
            <a:solidFill>
              <a:srgbClr val="003088"/>
            </a:solidFill>
            <a:ln>
              <a:solidFill>
                <a:srgbClr val="0030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984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93" y="1"/>
            <a:ext cx="10515600" cy="699126"/>
          </a:xfrm>
          <a:prstGeom prst="rect">
            <a:avLst/>
          </a:prstGeom>
        </p:spPr>
        <p:txBody>
          <a:bodyPr vert="horz" lIns="180000" tIns="180000" rIns="180000" bIns="180000" rtlCol="0" anchor="ctr">
            <a:no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391" y="6158824"/>
            <a:ext cx="2111378" cy="5397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7613" y="6485313"/>
            <a:ext cx="21367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/>
              <a:t>Microelectronics Support Centre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545195" y="6444658"/>
            <a:ext cx="9271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/>
              <a:t>Confidential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84"/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17126D1F-22AF-4839-9D14-4A92E8B082B6}"/>
              </a:ext>
            </a:extLst>
          </p:cNvPr>
          <p:cNvSpPr txBox="1">
            <a:spLocks/>
          </p:cNvSpPr>
          <p:nvPr/>
        </p:nvSpPr>
        <p:spPr>
          <a:xfrm>
            <a:off x="11594022" y="6460797"/>
            <a:ext cx="476250" cy="26161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1ACE35-EC62-45CE-A0F2-F7023D712327}" type="slidenum">
              <a:rPr lang="en-GB" sz="900" smtClean="0">
                <a:solidFill>
                  <a:srgbClr val="8E8E9E"/>
                </a:solidFill>
              </a:rPr>
              <a:pPr/>
              <a:t>‹#›</a:t>
            </a:fld>
            <a:endParaRPr lang="en-GB" sz="950" dirty="0">
              <a:solidFill>
                <a:srgbClr val="8E8E9E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4343492-3101-40F7-8747-4533D240D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731522"/>
            <a:ext cx="10515600" cy="5445441"/>
          </a:xfrm>
          <a:prstGeom prst="rect">
            <a:avLst/>
          </a:prstGeom>
        </p:spPr>
        <p:txBody>
          <a:bodyPr vert="horz" lIns="270000" tIns="360000" rIns="91440" bIns="4572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3680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</p:sldLayoutIdLst>
  <p:hf sldNum="0" hdr="0" ftr="0" dt="0"/>
  <p:txStyles>
    <p:titleStyle>
      <a:lvl1pPr algn="l" defTabSz="637915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61" marR="0" indent="-228561" algn="l" defTabSz="91424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>
          <a:srgbClr val="2E2C61"/>
        </a:buClr>
        <a:buSzTx/>
        <a:buFont typeface="Wingdings" pitchFamily="2" charset="2"/>
        <a:buChar char="§"/>
        <a:tabLst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680" marR="0" indent="-228561" algn="l" defTabSz="91424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2E2C61"/>
        </a:buClr>
        <a:buSzTx/>
        <a:buFont typeface="Wingdings" pitchFamily="2" charset="2"/>
        <a:buChar char="§"/>
        <a:tabLst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800" marR="0" indent="-228561" algn="l" defTabSz="91424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2E2C61"/>
        </a:buClr>
        <a:buSzTx/>
        <a:buFont typeface="Wingdings" pitchFamily="2" charset="2"/>
        <a:buChar char="§"/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99919" marR="0" indent="-228561" algn="l" defTabSz="91424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2E2C61"/>
        </a:buClr>
        <a:buSzTx/>
        <a:buFont typeface="Wingdings" pitchFamily="2" charset="2"/>
        <a:buChar char="§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9200" marR="0" indent="-230400" algn="l" defTabSz="91424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2E2C61"/>
        </a:buClr>
        <a:buSzTx/>
        <a:buFont typeface="Wingdings" panose="05000000000000000000" pitchFamily="2" charset="2"/>
        <a:buChar char="§"/>
        <a:tabLst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754265" indent="-159478" algn="l" defTabSz="637915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6" kern="1200">
          <a:solidFill>
            <a:schemeClr val="tx1"/>
          </a:solidFill>
          <a:latin typeface="+mn-lt"/>
          <a:ea typeface="+mn-ea"/>
          <a:cs typeface="+mn-cs"/>
        </a:defRPr>
      </a:lvl6pPr>
      <a:lvl7pPr marL="2073221" indent="-159478" algn="l" defTabSz="637915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6" kern="1200">
          <a:solidFill>
            <a:schemeClr val="tx1"/>
          </a:solidFill>
          <a:latin typeface="+mn-lt"/>
          <a:ea typeface="+mn-ea"/>
          <a:cs typeface="+mn-cs"/>
        </a:defRPr>
      </a:lvl7pPr>
      <a:lvl8pPr marL="2392178" indent="-159478" algn="l" defTabSz="637915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6" kern="1200">
          <a:solidFill>
            <a:schemeClr val="tx1"/>
          </a:solidFill>
          <a:latin typeface="+mn-lt"/>
          <a:ea typeface="+mn-ea"/>
          <a:cs typeface="+mn-cs"/>
        </a:defRPr>
      </a:lvl8pPr>
      <a:lvl9pPr marL="2711136" indent="-159478" algn="l" defTabSz="637915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7915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1pPr>
      <a:lvl2pPr marL="318957" algn="l" defTabSz="637915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2pPr>
      <a:lvl3pPr marL="637915" algn="l" defTabSz="637915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3pPr>
      <a:lvl4pPr marL="956870" algn="l" defTabSz="637915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4pPr>
      <a:lvl5pPr marL="1275828" algn="l" defTabSz="637915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5pPr>
      <a:lvl6pPr marL="1594785" algn="l" defTabSz="637915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6pPr>
      <a:lvl7pPr marL="1913743" algn="l" defTabSz="637915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7pPr>
      <a:lvl8pPr marL="2232700" algn="l" defTabSz="637915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8pPr>
      <a:lvl9pPr marL="2551657" algn="l" defTabSz="637915" rtl="0" eaLnBrk="1" latinLnBrk="0" hangingPunct="1">
        <a:defRPr sz="12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Availability and access to modern EDA tools and IP block sharing in HEP community via the EUROPRACTICE services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DRDT7.7 Tools and Technologies 15</a:t>
            </a:r>
            <a:r>
              <a:rPr lang="en-GB" baseline="30000" dirty="0" smtClean="0"/>
              <a:t>th</a:t>
            </a:r>
            <a:r>
              <a:rPr lang="en-GB" dirty="0" smtClean="0"/>
              <a:t> March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544388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Europractice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Europractice is currently funded until 2025</a:t>
            </a:r>
          </a:p>
          <a:p>
            <a:r>
              <a:rPr lang="en-GB" dirty="0" smtClean="0"/>
              <a:t>Europractice is more well regarded today than at any point in the last ten years</a:t>
            </a:r>
          </a:p>
          <a:p>
            <a:r>
              <a:rPr lang="en-GB" dirty="0" smtClean="0"/>
              <a:t>I hope for an “easy” renewal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r>
              <a:rPr lang="en-GB" dirty="0" smtClean="0"/>
              <a:t>Europractice can never be the total solution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6415574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RISC-V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are currently fairly well placed</a:t>
            </a:r>
          </a:p>
          <a:p>
            <a:pPr lvl="1"/>
            <a:r>
              <a:rPr lang="en-GB" dirty="0" smtClean="0"/>
              <a:t>Some debug tools</a:t>
            </a:r>
          </a:p>
          <a:p>
            <a:pPr lvl="1"/>
            <a:r>
              <a:rPr lang="en-GB" dirty="0" smtClean="0"/>
              <a:t>Using RISC-V as an IP integration example in courses</a:t>
            </a:r>
          </a:p>
          <a:p>
            <a:pPr lvl="1"/>
            <a:endParaRPr lang="en-GB" dirty="0"/>
          </a:p>
          <a:p>
            <a:r>
              <a:rPr lang="en-GB" dirty="0" smtClean="0"/>
              <a:t>Processors mean programs, which run slowly in simulation</a:t>
            </a:r>
          </a:p>
          <a:p>
            <a:pPr lvl="1"/>
            <a:r>
              <a:rPr lang="en-GB" dirty="0" smtClean="0"/>
              <a:t>Emulators? E.g. </a:t>
            </a:r>
            <a:r>
              <a:rPr lang="en-GB" dirty="0" err="1" smtClean="0"/>
              <a:t>Protium</a:t>
            </a:r>
            <a:r>
              <a:rPr lang="en-GB" dirty="0" smtClean="0"/>
              <a:t>, Palladium, HAPS</a:t>
            </a:r>
          </a:p>
          <a:p>
            <a:pPr lvl="1"/>
            <a:r>
              <a:rPr lang="en-GB" dirty="0" smtClean="0"/>
              <a:t>FPGA prototyping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3807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Integration 2.5D/3D </a:t>
            </a:r>
            <a:r>
              <a:rPr lang="en-GB" dirty="0" err="1" smtClean="0"/>
              <a:t>etc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is all going to be very </a:t>
            </a:r>
            <a:r>
              <a:rPr lang="en-GB" dirty="0" smtClean="0"/>
              <a:t>difficult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Different approaches from vendors</a:t>
            </a:r>
          </a:p>
          <a:p>
            <a:pPr lvl="1"/>
            <a:r>
              <a:rPr lang="en-GB" dirty="0" smtClean="0"/>
              <a:t>Cadence versus Synopsys</a:t>
            </a:r>
          </a:p>
          <a:p>
            <a:endParaRPr lang="en-GB" dirty="0" smtClean="0"/>
          </a:p>
          <a:p>
            <a:r>
              <a:rPr lang="en-GB" dirty="0" smtClean="0"/>
              <a:t>Design tools not there yet (as a full flow)</a:t>
            </a:r>
          </a:p>
          <a:p>
            <a:endParaRPr lang="en-GB" dirty="0" smtClean="0"/>
          </a:p>
          <a:p>
            <a:r>
              <a:rPr lang="en-GB" dirty="0" smtClean="0"/>
              <a:t>Places a greater load on verification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393037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Photonic 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Design tool flows are maturing</a:t>
            </a:r>
          </a:p>
          <a:p>
            <a:pPr lvl="1"/>
            <a:r>
              <a:rPr lang="en-GB" dirty="0" smtClean="0"/>
              <a:t>Still feels like old IC flows</a:t>
            </a:r>
          </a:p>
          <a:p>
            <a:pPr lvl="1"/>
            <a:r>
              <a:rPr lang="en-GB" dirty="0" smtClean="0"/>
              <a:t>Synopsys currently leading</a:t>
            </a:r>
          </a:p>
          <a:p>
            <a:pPr lvl="1"/>
            <a:endParaRPr lang="en-GB" dirty="0"/>
          </a:p>
          <a:p>
            <a:r>
              <a:rPr lang="en-GB" dirty="0" smtClean="0"/>
              <a:t>There are currently lots of PIC processes</a:t>
            </a:r>
          </a:p>
          <a:p>
            <a:pPr lvl="1"/>
            <a:r>
              <a:rPr lang="en-GB" dirty="0" smtClean="0"/>
              <a:t>Not many scale to volume</a:t>
            </a:r>
          </a:p>
          <a:p>
            <a:pPr lvl="1"/>
            <a:r>
              <a:rPr lang="en-GB" dirty="0" smtClean="0"/>
              <a:t>Rationalisation is already taking place</a:t>
            </a:r>
          </a:p>
          <a:p>
            <a:pPr lvl="1"/>
            <a:r>
              <a:rPr lang="en-GB" dirty="0" smtClean="0"/>
              <a:t>PDKs are variable</a:t>
            </a:r>
          </a:p>
          <a:p>
            <a:pPr lvl="1"/>
            <a:endParaRPr lang="en-GB" dirty="0"/>
          </a:p>
          <a:p>
            <a:r>
              <a:rPr lang="en-GB" dirty="0" smtClean="0"/>
              <a:t>It is an area in a state of flux</a:t>
            </a:r>
          </a:p>
          <a:p>
            <a:pPr lvl="1"/>
            <a:r>
              <a:rPr lang="en-GB" dirty="0" smtClean="0"/>
              <a:t>In three years it will be </a:t>
            </a:r>
            <a:r>
              <a:rPr lang="en-GB" dirty="0" smtClean="0"/>
              <a:t>something</a:t>
            </a:r>
          </a:p>
          <a:p>
            <a:pPr lvl="2"/>
            <a:r>
              <a:rPr lang="en-GB" dirty="0" smtClean="0"/>
              <a:t>Maybe not what we want 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204652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Exchange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CERN already has the right to exchange some TSMC layout between collaborating institutes</a:t>
            </a:r>
          </a:p>
          <a:p>
            <a:r>
              <a:rPr lang="en-GB" dirty="0" smtClean="0"/>
              <a:t>We (Europractice) expect to introduce a much easier way to get EDA vendor approval for design sharing</a:t>
            </a:r>
          </a:p>
          <a:p>
            <a:pPr lvl="1"/>
            <a:r>
              <a:rPr lang="en-GB" dirty="0" smtClean="0"/>
              <a:t>Hope to make it as easy as just requesting access to a particular piece of IP</a:t>
            </a:r>
          </a:p>
          <a:p>
            <a:pPr lvl="1"/>
            <a:r>
              <a:rPr lang="en-GB" dirty="0" smtClean="0"/>
              <a:t>CERN is the ideal test case</a:t>
            </a:r>
          </a:p>
          <a:p>
            <a:pPr lvl="1"/>
            <a:endParaRPr lang="en-GB" dirty="0"/>
          </a:p>
          <a:p>
            <a:r>
              <a:rPr lang="en-GB" dirty="0" smtClean="0"/>
              <a:t>Legal requirements are well understood</a:t>
            </a:r>
          </a:p>
          <a:p>
            <a:pPr lvl="1"/>
            <a:r>
              <a:rPr lang="en-GB" dirty="0" smtClean="0"/>
              <a:t>Mechanics of implementation are a challenge</a:t>
            </a:r>
          </a:p>
          <a:p>
            <a:r>
              <a:rPr lang="en-GB" dirty="0" smtClean="0"/>
              <a:t>This is perhaps the most important task of this phase of Europractice</a:t>
            </a:r>
          </a:p>
          <a:p>
            <a:endParaRPr lang="en-GB" dirty="0"/>
          </a:p>
          <a:p>
            <a:r>
              <a:rPr lang="en-GB" dirty="0" err="1" smtClean="0"/>
              <a:t>Chiplets</a:t>
            </a:r>
            <a:endParaRPr lang="en-GB" dirty="0" smtClean="0"/>
          </a:p>
          <a:p>
            <a:pPr lvl="1"/>
            <a:r>
              <a:rPr lang="en-GB" dirty="0" err="1" smtClean="0"/>
              <a:t>Chiplet</a:t>
            </a:r>
            <a:r>
              <a:rPr lang="en-GB" dirty="0" smtClean="0"/>
              <a:t> bank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8797182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Cloud use is presently forbidden by EUA</a:t>
            </a:r>
          </a:p>
          <a:p>
            <a:endParaRPr lang="en-GB" dirty="0" smtClean="0"/>
          </a:p>
          <a:p>
            <a:r>
              <a:rPr lang="en-GB" dirty="0" smtClean="0"/>
              <a:t>We have a Cadence cloud offer (not widely publicised)</a:t>
            </a:r>
          </a:p>
          <a:p>
            <a:pPr lvl="1"/>
            <a:r>
              <a:rPr lang="en-GB" dirty="0" smtClean="0"/>
              <a:t>All bundles*</a:t>
            </a:r>
          </a:p>
          <a:p>
            <a:pPr lvl="1"/>
            <a:r>
              <a:rPr lang="en-GB" dirty="0" smtClean="0"/>
              <a:t>Central license server</a:t>
            </a:r>
          </a:p>
          <a:p>
            <a:pPr lvl="1"/>
            <a:r>
              <a:rPr lang="en-GB" dirty="0" smtClean="0"/>
              <a:t>Cloud formation templates</a:t>
            </a:r>
          </a:p>
          <a:p>
            <a:pPr lvl="1"/>
            <a:r>
              <a:rPr lang="en-GB" dirty="0" smtClean="0"/>
              <a:t>Machine images</a:t>
            </a:r>
          </a:p>
          <a:p>
            <a:pPr lvl="1"/>
            <a:r>
              <a:rPr lang="en-GB" dirty="0" smtClean="0"/>
              <a:t>An easy launcher based on SOCA</a:t>
            </a:r>
          </a:p>
          <a:p>
            <a:pPr lvl="1"/>
            <a:endParaRPr lang="en-GB" dirty="0"/>
          </a:p>
          <a:p>
            <a:r>
              <a:rPr lang="en-GB" dirty="0" smtClean="0"/>
              <a:t>We have hopes that other vendors will offer similar soon</a:t>
            </a:r>
          </a:p>
          <a:p>
            <a:endParaRPr lang="en-GB" dirty="0"/>
          </a:p>
          <a:p>
            <a:r>
              <a:rPr lang="en-GB" dirty="0" smtClean="0"/>
              <a:t>PDKs represent a challenge</a:t>
            </a:r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095545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Each IC will have more transistors, systems will have multiple IC’s</a:t>
            </a:r>
          </a:p>
          <a:p>
            <a:r>
              <a:rPr lang="en-GB" dirty="0" smtClean="0"/>
              <a:t>As node sizes decrease, number of design rules also rise</a:t>
            </a:r>
          </a:p>
          <a:p>
            <a:r>
              <a:rPr lang="en-GB" dirty="0" smtClean="0"/>
              <a:t>DRC and verification are getting more demanding</a:t>
            </a:r>
          </a:p>
          <a:p>
            <a:r>
              <a:rPr lang="en-GB" dirty="0" smtClean="0"/>
              <a:t>The solution is parallel algorithms</a:t>
            </a:r>
          </a:p>
          <a:p>
            <a:pPr lvl="1"/>
            <a:r>
              <a:rPr lang="en-GB" dirty="0" smtClean="0"/>
              <a:t>More cores</a:t>
            </a:r>
          </a:p>
          <a:p>
            <a:pPr lvl="1"/>
            <a:r>
              <a:rPr lang="en-GB" dirty="0" smtClean="0"/>
              <a:t>More licenses</a:t>
            </a:r>
          </a:p>
          <a:p>
            <a:pPr lvl="1"/>
            <a:endParaRPr lang="en-GB" dirty="0"/>
          </a:p>
          <a:p>
            <a:r>
              <a:rPr lang="en-GB" smtClean="0"/>
              <a:t>Possible solutions</a:t>
            </a:r>
            <a:endParaRPr lang="en-GB" dirty="0" smtClean="0"/>
          </a:p>
          <a:p>
            <a:pPr lvl="1"/>
            <a:r>
              <a:rPr lang="en-GB" dirty="0" smtClean="0"/>
              <a:t>1. The market will adapt</a:t>
            </a:r>
          </a:p>
          <a:p>
            <a:pPr lvl="1"/>
            <a:r>
              <a:rPr lang="en-GB" dirty="0" smtClean="0"/>
              <a:t>2. Booster packs of some licenses</a:t>
            </a:r>
          </a:p>
          <a:p>
            <a:pPr lvl="1"/>
            <a:r>
              <a:rPr lang="en-GB" dirty="0" smtClean="0"/>
              <a:t>3. Spot licenses</a:t>
            </a:r>
          </a:p>
          <a:p>
            <a:pPr lvl="1"/>
            <a:endParaRPr lang="en-GB" dirty="0"/>
          </a:p>
          <a:p>
            <a:r>
              <a:rPr lang="en-GB" dirty="0" smtClean="0"/>
              <a:t>Also, emulators?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67136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Open source tools</a:t>
            </a:r>
          </a:p>
          <a:p>
            <a:r>
              <a:rPr lang="en-GB" dirty="0" smtClean="0"/>
              <a:t>Open source </a:t>
            </a:r>
            <a:r>
              <a:rPr lang="en-GB" dirty="0" err="1" smtClean="0"/>
              <a:t>pdks</a:t>
            </a:r>
            <a:endParaRPr lang="en-GB" dirty="0" smtClean="0"/>
          </a:p>
          <a:p>
            <a:r>
              <a:rPr lang="en-GB" dirty="0" smtClean="0"/>
              <a:t>Device modelling and cryogenic CMOS</a:t>
            </a:r>
          </a:p>
          <a:p>
            <a:pPr lvl="1"/>
            <a:r>
              <a:rPr lang="en-GB" dirty="0" err="1" smtClean="0"/>
              <a:t>QuantumATK</a:t>
            </a:r>
            <a:r>
              <a:rPr lang="en-GB" dirty="0" smtClean="0"/>
              <a:t> -&gt;TCAD -&gt;SPICE actually works</a:t>
            </a:r>
          </a:p>
          <a:p>
            <a:r>
              <a:rPr lang="en-GB" dirty="0" smtClean="0"/>
              <a:t>Export restrictions</a:t>
            </a:r>
          </a:p>
          <a:p>
            <a:pPr lvl="1"/>
            <a:r>
              <a:rPr lang="en-GB" dirty="0" smtClean="0"/>
              <a:t>So far tools can be restored on request</a:t>
            </a:r>
          </a:p>
          <a:p>
            <a:pPr lvl="1"/>
            <a:r>
              <a:rPr lang="en-GB" dirty="0" smtClean="0"/>
              <a:t>So far no deemed export issues</a:t>
            </a:r>
          </a:p>
          <a:p>
            <a:pPr lvl="1"/>
            <a:endParaRPr lang="en-GB" dirty="0"/>
          </a:p>
          <a:p>
            <a:r>
              <a:rPr lang="en-GB" dirty="0" smtClean="0"/>
              <a:t>Does the way we use design tools need to change?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Vitis</a:t>
            </a:r>
            <a:r>
              <a:rPr lang="en-GB" dirty="0" smtClean="0"/>
              <a:t> FPGA flow</a:t>
            </a:r>
          </a:p>
          <a:p>
            <a:pPr lvl="1"/>
            <a:r>
              <a:rPr lang="en-GB" dirty="0" smtClean="0"/>
              <a:t>“ML”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0221858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2_EWME2000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>
    <a:extraClrScheme>
      <a:clrScheme name="EWME200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WME200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WME2000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>
    <a:extraClrScheme>
      <a:clrScheme name="EWME200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WME200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EWME2000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>
    <a:extraClrScheme>
      <a:clrScheme name="EWME200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WME200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ME200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UKRISTFCtheme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STFCtheme" id="{60B86670-54D3-47D4-ADC9-DCA1C03F4995}" vid="{8A986717-D66D-415C-8B35-3C25FCA40355}"/>
    </a:ext>
  </a:extLst>
</a:theme>
</file>

<file path=ppt/theme/theme5.xml><?xml version="1.0" encoding="utf-8"?>
<a:theme xmlns:a="http://schemas.openxmlformats.org/drawingml/2006/main" name="CourseTheme">
  <a:themeElements>
    <a:clrScheme name="UKRI - STFC Course">
      <a:dk1>
        <a:srgbClr val="2E2C61"/>
      </a:dk1>
      <a:lt1>
        <a:srgbClr val="FFFFFF"/>
      </a:lt1>
      <a:dk2>
        <a:srgbClr val="2E2C61"/>
      </a:dk2>
      <a:lt2>
        <a:srgbClr val="808080"/>
      </a:lt2>
      <a:accent1>
        <a:srgbClr val="B4CEFF"/>
      </a:accent1>
      <a:accent2>
        <a:srgbClr val="003088"/>
      </a:accent2>
      <a:accent3>
        <a:srgbClr val="F2F2F2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6E156AE3-53F0-4A09-B7FE-8001EA0471A9}" vid="{E20049C2-CD16-4D52-AEAE-CFF558B69695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51513</TotalTime>
  <Words>443</Words>
  <Application>Microsoft Office PowerPoint</Application>
  <PresentationFormat>Widescreen</PresentationFormat>
  <Paragraphs>91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Arial Narrow</vt:lpstr>
      <vt:lpstr>Times New Roman</vt:lpstr>
      <vt:lpstr>Wingdings</vt:lpstr>
      <vt:lpstr>Wingdings 2</vt:lpstr>
      <vt:lpstr>2_EWME2000</vt:lpstr>
      <vt:lpstr>EWME2000</vt:lpstr>
      <vt:lpstr>1_EWME2000</vt:lpstr>
      <vt:lpstr>UKRISTFCtheme</vt:lpstr>
      <vt:lpstr>CourseTheme</vt:lpstr>
      <vt:lpstr>Availability and access to modern EDA tools and IP block sharing in HEP community via the EUROPRACTICE services</vt:lpstr>
      <vt:lpstr>Europractice</vt:lpstr>
      <vt:lpstr>RISC-V</vt:lpstr>
      <vt:lpstr>System Integration 2.5D/3D etc</vt:lpstr>
      <vt:lpstr>Photonic ICs</vt:lpstr>
      <vt:lpstr>IP Exchange</vt:lpstr>
      <vt:lpstr>Cloud</vt:lpstr>
      <vt:lpstr>Scaling</vt:lpstr>
      <vt:lpstr>The rest</vt:lpstr>
    </vt:vector>
  </TitlesOfParts>
  <Company>IMEC vzw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EUROPRACTICE IC Service  INTRODUCTION</dc:title>
  <dc:creator>das</dc:creator>
  <cp:lastModifiedBy>Willoughby, Mark (STFC,RAL,TECH)</cp:lastModifiedBy>
  <cp:revision>3242</cp:revision>
  <cp:lastPrinted>2017-09-07T09:50:08Z</cp:lastPrinted>
  <dcterms:created xsi:type="dcterms:W3CDTF">2000-09-07T10:10:00Z</dcterms:created>
  <dcterms:modified xsi:type="dcterms:W3CDTF">2023-03-15T13:16:55Z</dcterms:modified>
</cp:coreProperties>
</file>