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  <p:sldMasterId id="2147483712" r:id="rId2"/>
  </p:sldMasterIdLst>
  <p:notesMasterIdLst>
    <p:notesMasterId r:id="rId22"/>
  </p:notesMasterIdLst>
  <p:sldIdLst>
    <p:sldId id="1132" r:id="rId3"/>
    <p:sldId id="1144" r:id="rId4"/>
    <p:sldId id="1148" r:id="rId5"/>
    <p:sldId id="1145" r:id="rId6"/>
    <p:sldId id="1146" r:id="rId7"/>
    <p:sldId id="1147" r:id="rId8"/>
    <p:sldId id="1141" r:id="rId9"/>
    <p:sldId id="1149" r:id="rId10"/>
    <p:sldId id="1165" r:id="rId11"/>
    <p:sldId id="1164" r:id="rId12"/>
    <p:sldId id="1166" r:id="rId13"/>
    <p:sldId id="1154" r:id="rId14"/>
    <p:sldId id="1155" r:id="rId15"/>
    <p:sldId id="1156" r:id="rId16"/>
    <p:sldId id="1151" r:id="rId17"/>
    <p:sldId id="1158" r:id="rId18"/>
    <p:sldId id="1162" r:id="rId19"/>
    <p:sldId id="1159" r:id="rId20"/>
    <p:sldId id="116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FBB3"/>
    <a:srgbClr val="FFFFFF"/>
    <a:srgbClr val="FF9300"/>
    <a:srgbClr val="00FF00"/>
    <a:srgbClr val="FFD579"/>
    <a:srgbClr val="73FED6"/>
    <a:srgbClr val="E7E9F1"/>
    <a:srgbClr val="CBD1DF"/>
    <a:srgbClr val="FFD378"/>
    <a:srgbClr val="FED3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0248" autoAdjust="0"/>
  </p:normalViewPr>
  <p:slideViewPr>
    <p:cSldViewPr snapToGrid="0" snapToObjects="1">
      <p:cViewPr varScale="1">
        <p:scale>
          <a:sx n="63" d="100"/>
          <a:sy n="63" d="100"/>
        </p:scale>
        <p:origin x="821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Sheet1!$B$19</c:f>
              <c:strCache>
                <c:ptCount val="1"/>
                <c:pt idx="0">
                  <c:v>28nm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Sheet1!$A$25:$A$30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Sheet1!$B$25:$B$30</c:f>
              <c:numCache>
                <c:formatCode>General</c:formatCode>
                <c:ptCount val="6"/>
                <c:pt idx="3">
                  <c:v>1064</c:v>
                </c:pt>
                <c:pt idx="4">
                  <c:v>1032</c:v>
                </c:pt>
                <c:pt idx="5">
                  <c:v>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C59-4D3A-A775-0C5297EAFBF1}"/>
            </c:ext>
          </c:extLst>
        </c:ser>
        <c:ser>
          <c:idx val="1"/>
          <c:order val="1"/>
          <c:tx>
            <c:strRef>
              <c:f>Sheet1!$C$19</c:f>
              <c:strCache>
                <c:ptCount val="1"/>
                <c:pt idx="0">
                  <c:v>65nm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Sheet1!$A$25:$A$30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Sheet1!$C$25:$C$30</c:f>
              <c:numCache>
                <c:formatCode>General</c:formatCode>
                <c:ptCount val="6"/>
                <c:pt idx="0">
                  <c:v>683.2</c:v>
                </c:pt>
                <c:pt idx="1">
                  <c:v>670.40000000000009</c:v>
                </c:pt>
                <c:pt idx="2">
                  <c:v>580.80000000000007</c:v>
                </c:pt>
                <c:pt idx="3">
                  <c:v>568</c:v>
                </c:pt>
                <c:pt idx="4">
                  <c:v>592</c:v>
                </c:pt>
                <c:pt idx="5">
                  <c:v>625.6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C59-4D3A-A775-0C5297EAFBF1}"/>
            </c:ext>
          </c:extLst>
        </c:ser>
        <c:ser>
          <c:idx val="2"/>
          <c:order val="2"/>
          <c:tx>
            <c:strRef>
              <c:f>Sheet1!$D$19</c:f>
              <c:strCache>
                <c:ptCount val="1"/>
                <c:pt idx="0">
                  <c:v>130nm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Sheet1!$A$25:$A$30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Sheet1!$D$25:$D$30</c:f>
              <c:numCache>
                <c:formatCode>General</c:formatCode>
                <c:ptCount val="6"/>
                <c:pt idx="0">
                  <c:v>292</c:v>
                </c:pt>
                <c:pt idx="1">
                  <c:v>286</c:v>
                </c:pt>
                <c:pt idx="2">
                  <c:v>190</c:v>
                </c:pt>
                <c:pt idx="3">
                  <c:v>170</c:v>
                </c:pt>
                <c:pt idx="4">
                  <c:v>178</c:v>
                </c:pt>
                <c:pt idx="5">
                  <c:v>191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C59-4D3A-A775-0C5297EAFBF1}"/>
            </c:ext>
          </c:extLst>
        </c:ser>
        <c:ser>
          <c:idx val="3"/>
          <c:order val="3"/>
          <c:tx>
            <c:strRef>
              <c:f>Sheet1!$E$19</c:f>
              <c:strCache>
                <c:ptCount val="1"/>
                <c:pt idx="0">
                  <c:v>250nm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Sheet1!$A$25:$A$30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Sheet1!$E$25:$E$30</c:f>
              <c:numCache>
                <c:formatCode>General</c:formatCode>
                <c:ptCount val="6"/>
                <c:pt idx="0">
                  <c:v>91</c:v>
                </c:pt>
                <c:pt idx="1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C59-4D3A-A775-0C5297EAFB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96498384"/>
        <c:axId val="1429746256"/>
      </c:lineChart>
      <c:catAx>
        <c:axId val="139649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29746256"/>
        <c:crosses val="autoZero"/>
        <c:auto val="1"/>
        <c:lblAlgn val="ctr"/>
        <c:lblOffset val="100"/>
        <c:noMultiLvlLbl val="0"/>
      </c:catAx>
      <c:valAx>
        <c:axId val="142974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Full mask-set NRE cost in k$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6498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F414A-6FF5-B24E-88F4-A129A684B35B}" type="datetimeFigureOut">
              <a:rPr lang="en-GB" smtClean="0"/>
              <a:t>15/03/2023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2A065-E8FF-5049-AC1E-627C8B2249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71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70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444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8294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1327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357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537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469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330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296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069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229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532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42A065-E8FF-5049-AC1E-627C8B2249E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938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5238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78067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93059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93152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1065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95576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268760"/>
            <a:ext cx="10972800" cy="5112568"/>
          </a:xfrm>
        </p:spPr>
        <p:txBody>
          <a:bodyPr/>
          <a:lstStyle>
            <a:lvl1pPr>
              <a:defRPr sz="2400">
                <a:solidFill>
                  <a:srgbClr val="0055A0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904910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268760"/>
            <a:ext cx="10972800" cy="5112568"/>
          </a:xfrm>
        </p:spPr>
        <p:txBody>
          <a:bodyPr/>
          <a:lstStyle>
            <a:lvl1pPr marL="0" indent="0">
              <a:buNone/>
              <a:defRPr>
                <a:solidFill>
                  <a:srgbClr val="0055A0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56644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002288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760"/>
            <a:ext cx="53848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761"/>
            <a:ext cx="53848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93809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761"/>
            <a:ext cx="109728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09600" y="3929765"/>
            <a:ext cx="109728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56758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268760"/>
            <a:ext cx="10972800" cy="5112568"/>
          </a:xfrm>
        </p:spPr>
        <p:txBody>
          <a:bodyPr/>
          <a:lstStyle>
            <a:lvl1pPr>
              <a:defRPr sz="2400">
                <a:solidFill>
                  <a:srgbClr val="0055A0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288992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654162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976171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2694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54584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382832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54025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49458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268760"/>
            <a:ext cx="10972800" cy="5112568"/>
          </a:xfrm>
        </p:spPr>
        <p:txBody>
          <a:bodyPr/>
          <a:lstStyle>
            <a:lvl1pPr marL="0" indent="0">
              <a:buNone/>
              <a:defRPr>
                <a:solidFill>
                  <a:srgbClr val="0055A0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97017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2847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760"/>
            <a:ext cx="53848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761"/>
            <a:ext cx="53848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14137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761"/>
            <a:ext cx="109728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09600" y="3929765"/>
            <a:ext cx="109728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86721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35899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81916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88189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04396"/>
            <a:ext cx="10972800" cy="776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268760"/>
            <a:ext cx="109728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45586"/>
            <a:ext cx="2030016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6179" y="6545586"/>
            <a:ext cx="6839643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363" y="6545586"/>
            <a:ext cx="824037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46D847D-BE46-8A43-95B5-C7665DF1302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836575" y="221184"/>
            <a:ext cx="736434" cy="7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56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>
    <p:fade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anose="020B0604020202020204" pitchFamily="34" charset="0"/>
        <a:buChar char="•"/>
        <a:defRPr sz="2400" b="0" kern="1200">
          <a:solidFill>
            <a:srgbClr val="0055A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04396"/>
            <a:ext cx="10972800" cy="776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268760"/>
            <a:ext cx="109728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45586"/>
            <a:ext cx="2030016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6179" y="6545586"/>
            <a:ext cx="6839643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20210922 |  MOSS Requirements Notes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363" y="6545586"/>
            <a:ext cx="824037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46D847D-BE46-8A43-95B5-C7665DF1302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836575" y="221184"/>
            <a:ext cx="736434" cy="7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59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ransition>
    <p:fade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anose="020B0604020202020204" pitchFamily="34" charset="0"/>
        <a:buChar char="•"/>
        <a:defRPr sz="2400" b="0" kern="1200">
          <a:solidFill>
            <a:srgbClr val="0055A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2.png"/><Relationship Id="rId7" Type="http://schemas.openxmlformats.org/officeDocument/2006/relationships/image" Target="../media/image9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4.svg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6.emf"/><Relationship Id="rId9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9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Relationship Id="rId9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9DB7A5-8A6C-1D4A-B0C9-BF342C70C6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Challenges in designing ASICs for High Energy Physics Experiments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A3CA63-E514-D3D7-2A6B-1C87BEA5D9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cs typeface="Calibri"/>
              </a:rPr>
              <a:t>14 Mar 2023</a:t>
            </a:r>
          </a:p>
          <a:p>
            <a:r>
              <a:rPr lang="en-GB" dirty="0">
                <a:cs typeface="Calibri"/>
              </a:rPr>
              <a:t>Adithya Pulli</a:t>
            </a:r>
          </a:p>
        </p:txBody>
      </p:sp>
    </p:spTree>
    <p:extLst>
      <p:ext uri="{BB962C8B-B14F-4D97-AF65-F5344CB8AC3E}">
        <p14:creationId xmlns:p14="http://schemas.microsoft.com/office/powerpoint/2010/main" val="311366562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Project life cycle of ASICs for HEP experiments</a:t>
            </a:r>
            <a:endParaRPr lang="en-GB" sz="3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38" name="Picture 37" descr="A picture containing text&#10;&#10;Description automatically generated">
            <a:extLst>
              <a:ext uri="{FF2B5EF4-FFF2-40B4-BE49-F238E27FC236}">
                <a16:creationId xmlns:a16="http://schemas.microsoft.com/office/drawing/2014/main" id="{1580E06F-0732-3F48-E4FC-332C73971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4838" y="2571753"/>
            <a:ext cx="1757428" cy="1757428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7A56B53-98DB-AC0D-5559-74F14D2805A9}"/>
              </a:ext>
            </a:extLst>
          </p:cNvPr>
          <p:cNvCxnSpPr>
            <a:cxnSpLocks/>
          </p:cNvCxnSpPr>
          <p:nvPr/>
        </p:nvCxnSpPr>
        <p:spPr>
          <a:xfrm>
            <a:off x="10198679" y="2285476"/>
            <a:ext cx="792389" cy="44408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9E5A632-33C0-56FD-5BAE-69ACE141F47B}"/>
              </a:ext>
            </a:extLst>
          </p:cNvPr>
          <p:cNvCxnSpPr>
            <a:cxnSpLocks/>
          </p:cNvCxnSpPr>
          <p:nvPr/>
        </p:nvCxnSpPr>
        <p:spPr>
          <a:xfrm flipV="1">
            <a:off x="10198679" y="4187092"/>
            <a:ext cx="792389" cy="47763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F792074-61BC-500C-B4EF-49F4CB36C6CA}"/>
              </a:ext>
            </a:extLst>
          </p:cNvPr>
          <p:cNvCxnSpPr>
            <a:cxnSpLocks/>
          </p:cNvCxnSpPr>
          <p:nvPr/>
        </p:nvCxnSpPr>
        <p:spPr>
          <a:xfrm flipV="1">
            <a:off x="1195328" y="2289655"/>
            <a:ext cx="1021014" cy="64572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A64B62AA-4804-43C9-B65B-4AC72060986C}"/>
              </a:ext>
            </a:extLst>
          </p:cNvPr>
          <p:cNvCxnSpPr>
            <a:cxnSpLocks/>
          </p:cNvCxnSpPr>
          <p:nvPr/>
        </p:nvCxnSpPr>
        <p:spPr>
          <a:xfrm>
            <a:off x="1195328" y="3984107"/>
            <a:ext cx="1021014" cy="75200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42A9291-B56A-E706-1CCF-8C3762899F82}"/>
              </a:ext>
            </a:extLst>
          </p:cNvPr>
          <p:cNvGrpSpPr/>
          <p:nvPr/>
        </p:nvGrpSpPr>
        <p:grpSpPr>
          <a:xfrm>
            <a:off x="3206917" y="1349474"/>
            <a:ext cx="6907921" cy="1980588"/>
            <a:chOff x="3206917" y="1349474"/>
            <a:chExt cx="6907921" cy="198058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2D17527-FF98-9D31-CC1B-ABF3CE0315D2}"/>
                </a:ext>
              </a:extLst>
            </p:cNvPr>
            <p:cNvGrpSpPr/>
            <p:nvPr/>
          </p:nvGrpSpPr>
          <p:grpSpPr>
            <a:xfrm>
              <a:off x="3206917" y="1349474"/>
              <a:ext cx="6907921" cy="1980588"/>
              <a:chOff x="3206917" y="1349474"/>
              <a:chExt cx="6907921" cy="198058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3D03F7BD-2BB1-78CC-D20A-775CC63935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63278" y="1763875"/>
                <a:ext cx="1051560" cy="1051560"/>
              </a:xfrm>
              <a:prstGeom prst="rect">
                <a:avLst/>
              </a:prstGeom>
            </p:spPr>
          </p:pic>
          <p:pic>
            <p:nvPicPr>
              <p:cNvPr id="14" name="Picture 13" descr="Schematic&#10;&#10;Description automatically generated">
                <a:extLst>
                  <a:ext uri="{FF2B5EF4-FFF2-40B4-BE49-F238E27FC236}">
                    <a16:creationId xmlns:a16="http://schemas.microsoft.com/office/drawing/2014/main" id="{07525727-FE20-E21C-2E81-BACB1AD93C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31682" y="1822819"/>
                <a:ext cx="957732" cy="957732"/>
              </a:xfrm>
              <a:prstGeom prst="rect">
                <a:avLst/>
              </a:prstGeom>
            </p:spPr>
          </p:pic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99FE29A1-23D4-1884-358C-E9F005D8AA35}"/>
                  </a:ext>
                </a:extLst>
              </p:cNvPr>
              <p:cNvSpPr/>
              <p:nvPr/>
            </p:nvSpPr>
            <p:spPr>
              <a:xfrm>
                <a:off x="4000433" y="1349474"/>
                <a:ext cx="1219200" cy="77633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Block1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69A4D95C-E15D-E5C3-C44D-E33A7F900B0F}"/>
                  </a:ext>
                </a:extLst>
              </p:cNvPr>
              <p:cNvSpPr/>
              <p:nvPr/>
            </p:nvSpPr>
            <p:spPr>
              <a:xfrm>
                <a:off x="3999306" y="2553729"/>
                <a:ext cx="1219200" cy="77633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Block2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A414D6-06BE-D7B4-4B89-003F53A0D453}"/>
                  </a:ext>
                </a:extLst>
              </p:cNvPr>
              <p:cNvSpPr/>
              <p:nvPr/>
            </p:nvSpPr>
            <p:spPr>
              <a:xfrm>
                <a:off x="6000086" y="1378457"/>
                <a:ext cx="957732" cy="195160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Top</a:t>
                </a:r>
              </a:p>
              <a:p>
                <a:pPr algn="ctr"/>
                <a:r>
                  <a:rPr lang="en-US" dirty="0"/>
                  <a:t>Level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9B00FB94-0AD1-91DA-B8D5-3436510925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8044" y="1740637"/>
                <a:ext cx="792389" cy="284179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61CD9423-FC56-6ECF-3695-7B3033FACF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18506" y="1723525"/>
                <a:ext cx="79351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B0532656-F306-B295-1099-669CFFC41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57818" y="2289655"/>
                <a:ext cx="615110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1EEDBCF8-C2FB-F8C0-5A8C-D4672C8AA1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9414" y="2289655"/>
                <a:ext cx="59275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" name="Straight Arrow Connector 3">
                <a:extLst>
                  <a:ext uri="{FF2B5EF4-FFF2-40B4-BE49-F238E27FC236}">
                    <a16:creationId xmlns:a16="http://schemas.microsoft.com/office/drawing/2014/main" id="{849CCBE4-0CEF-15F4-89AF-519161D209DC}"/>
                  </a:ext>
                </a:extLst>
              </p:cNvPr>
              <p:cNvCxnSpPr>
                <a:cxnSpLocks/>
                <a:endCxn id="24" idx="1"/>
              </p:cNvCxnSpPr>
              <p:nvPr/>
            </p:nvCxnSpPr>
            <p:spPr>
              <a:xfrm>
                <a:off x="3206917" y="2729561"/>
                <a:ext cx="792389" cy="212335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7655371D-70DD-773F-CA80-F241407B38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6570" y="2919369"/>
                <a:ext cx="79351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pic>
          <p:nvPicPr>
            <p:cNvPr id="57" name="Graphic 56" descr="Dollar with solid fill">
              <a:extLst>
                <a:ext uri="{FF2B5EF4-FFF2-40B4-BE49-F238E27FC236}">
                  <a16:creationId xmlns:a16="http://schemas.microsoft.com/office/drawing/2014/main" id="{3E6362CF-3A41-9209-8CBF-74E70D10F4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550954" y="2024816"/>
              <a:ext cx="225392" cy="225392"/>
            </a:xfrm>
            <a:prstGeom prst="rect">
              <a:avLst/>
            </a:prstGeom>
          </p:spPr>
        </p:pic>
        <p:pic>
          <p:nvPicPr>
            <p:cNvPr id="58" name="Graphic 57" descr="Dollar with solid fill">
              <a:extLst>
                <a:ext uri="{FF2B5EF4-FFF2-40B4-BE49-F238E27FC236}">
                  <a16:creationId xmlns:a16="http://schemas.microsoft.com/office/drawing/2014/main" id="{B1171AE1-E990-DE0C-ABB0-DD542C133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53977" y="2024816"/>
              <a:ext cx="225392" cy="225392"/>
            </a:xfrm>
            <a:prstGeom prst="rect">
              <a:avLst/>
            </a:prstGeom>
          </p:spPr>
        </p:pic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16CC4EE-3E82-38A0-9E8A-5A25A9081856}"/>
              </a:ext>
            </a:extLst>
          </p:cNvPr>
          <p:cNvGrpSpPr/>
          <p:nvPr/>
        </p:nvGrpSpPr>
        <p:grpSpPr>
          <a:xfrm>
            <a:off x="3196955" y="3795929"/>
            <a:ext cx="6907921" cy="1980588"/>
            <a:chOff x="3196955" y="3795929"/>
            <a:chExt cx="6907921" cy="198058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E8942D9-05DC-9F22-3548-32432926A694}"/>
                </a:ext>
              </a:extLst>
            </p:cNvPr>
            <p:cNvGrpSpPr/>
            <p:nvPr/>
          </p:nvGrpSpPr>
          <p:grpSpPr>
            <a:xfrm>
              <a:off x="3196955" y="3795929"/>
              <a:ext cx="6907921" cy="1980588"/>
              <a:chOff x="3206917" y="1349474"/>
              <a:chExt cx="6907921" cy="1980588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8E3299B-C752-6723-FDDF-C96ED31EAD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63278" y="1763875"/>
                <a:ext cx="1051560" cy="1051560"/>
              </a:xfrm>
              <a:prstGeom prst="rect">
                <a:avLst/>
              </a:prstGeom>
            </p:spPr>
          </p:pic>
          <p:pic>
            <p:nvPicPr>
              <p:cNvPr id="17" name="Picture 16" descr="Schematic&#10;&#10;Description automatically generated">
                <a:extLst>
                  <a:ext uri="{FF2B5EF4-FFF2-40B4-BE49-F238E27FC236}">
                    <a16:creationId xmlns:a16="http://schemas.microsoft.com/office/drawing/2014/main" id="{F603F1B4-945D-268D-CBAB-96757AAF45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31682" y="1822819"/>
                <a:ext cx="957732" cy="957732"/>
              </a:xfrm>
              <a:prstGeom prst="rect">
                <a:avLst/>
              </a:prstGeom>
            </p:spPr>
          </p:pic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7992408-5AF2-F5DE-8F32-8B562905E05E}"/>
                  </a:ext>
                </a:extLst>
              </p:cNvPr>
              <p:cNvSpPr/>
              <p:nvPr/>
            </p:nvSpPr>
            <p:spPr>
              <a:xfrm>
                <a:off x="4000433" y="1349474"/>
                <a:ext cx="1219200" cy="77633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Block1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BC7F5AE0-7C69-A4E9-8AE8-A0EA2DC2FB0C}"/>
                  </a:ext>
                </a:extLst>
              </p:cNvPr>
              <p:cNvSpPr/>
              <p:nvPr/>
            </p:nvSpPr>
            <p:spPr>
              <a:xfrm>
                <a:off x="3999306" y="2553729"/>
                <a:ext cx="1219200" cy="77633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Block2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4271BCF7-3AD1-6D36-17BA-425B49B3689B}"/>
                  </a:ext>
                </a:extLst>
              </p:cNvPr>
              <p:cNvSpPr/>
              <p:nvPr/>
            </p:nvSpPr>
            <p:spPr>
              <a:xfrm>
                <a:off x="6000086" y="1378457"/>
                <a:ext cx="957732" cy="195160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Top</a:t>
                </a:r>
              </a:p>
              <a:p>
                <a:pPr algn="ctr"/>
                <a:r>
                  <a:rPr lang="en-US" dirty="0"/>
                  <a:t>Level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AF95791D-A85B-406C-295F-0474DF290C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8044" y="1740637"/>
                <a:ext cx="792389" cy="284179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2F111A6B-8166-AA29-22CD-6B9262D6D1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18506" y="1723525"/>
                <a:ext cx="79351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AFDD6C13-A3A0-308E-64C3-F3AF8DCCBA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57818" y="2289655"/>
                <a:ext cx="615110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24173EFA-2799-2E21-ED05-967F21E712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9414" y="2289655"/>
                <a:ext cx="59275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FD0029D-855A-2B7A-C462-ADE9BD362742}"/>
                  </a:ext>
                </a:extLst>
              </p:cNvPr>
              <p:cNvCxnSpPr>
                <a:cxnSpLocks/>
                <a:endCxn id="19" idx="1"/>
              </p:cNvCxnSpPr>
              <p:nvPr/>
            </p:nvCxnSpPr>
            <p:spPr>
              <a:xfrm>
                <a:off x="3206917" y="2729561"/>
                <a:ext cx="792389" cy="212335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D8166398-87CE-7480-58F4-C28678219B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6570" y="2919369"/>
                <a:ext cx="79351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pic>
          <p:nvPicPr>
            <p:cNvPr id="59" name="Graphic 58" descr="Dollar with solid fill">
              <a:extLst>
                <a:ext uri="{FF2B5EF4-FFF2-40B4-BE49-F238E27FC236}">
                  <a16:creationId xmlns:a16="http://schemas.microsoft.com/office/drawing/2014/main" id="{9B84D027-D9B9-64E9-586E-C73856CC1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550954" y="4459566"/>
              <a:ext cx="225392" cy="225392"/>
            </a:xfrm>
            <a:prstGeom prst="rect">
              <a:avLst/>
            </a:prstGeom>
          </p:spPr>
        </p:pic>
        <p:pic>
          <p:nvPicPr>
            <p:cNvPr id="60" name="Graphic 59" descr="Dollar with solid fill">
              <a:extLst>
                <a:ext uri="{FF2B5EF4-FFF2-40B4-BE49-F238E27FC236}">
                  <a16:creationId xmlns:a16="http://schemas.microsoft.com/office/drawing/2014/main" id="{BBC33C0B-46F6-29A9-9C86-7A7D38526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53977" y="4459566"/>
              <a:ext cx="225392" cy="225392"/>
            </a:xfrm>
            <a:prstGeom prst="rect">
              <a:avLst/>
            </a:prstGeom>
          </p:spPr>
        </p:pic>
      </p:grpSp>
      <p:pic>
        <p:nvPicPr>
          <p:cNvPr id="64" name="Graphic 63" descr="Meeting outline">
            <a:extLst>
              <a:ext uri="{FF2B5EF4-FFF2-40B4-BE49-F238E27FC236}">
                <a16:creationId xmlns:a16="http://schemas.microsoft.com/office/drawing/2014/main" id="{35EF6E26-648E-E688-1A29-A1343837C2B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0893" y="2729561"/>
            <a:ext cx="1345191" cy="1345191"/>
          </a:xfrm>
          <a:prstGeom prst="rect">
            <a:avLst/>
          </a:prstGeom>
        </p:spPr>
      </p:pic>
      <p:pic>
        <p:nvPicPr>
          <p:cNvPr id="67" name="Graphic 66" descr="Meeting outline">
            <a:extLst>
              <a:ext uri="{FF2B5EF4-FFF2-40B4-BE49-F238E27FC236}">
                <a16:creationId xmlns:a16="http://schemas.microsoft.com/office/drawing/2014/main" id="{21118305-AABC-4C61-57F1-EC81B5C43B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04407" y="1723524"/>
            <a:ext cx="1151397" cy="1151397"/>
          </a:xfrm>
          <a:prstGeom prst="rect">
            <a:avLst/>
          </a:prstGeom>
        </p:spPr>
      </p:pic>
      <p:pic>
        <p:nvPicPr>
          <p:cNvPr id="69" name="Graphic 68" descr="Meeting outline">
            <a:extLst>
              <a:ext uri="{FF2B5EF4-FFF2-40B4-BE49-F238E27FC236}">
                <a16:creationId xmlns:a16="http://schemas.microsoft.com/office/drawing/2014/main" id="{CEBDE0E9-D511-F900-82BB-2527B8A5A7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04407" y="4143486"/>
            <a:ext cx="1151397" cy="1151397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DA657D70-AFD8-0A88-3743-CAE132D48D58}"/>
              </a:ext>
            </a:extLst>
          </p:cNvPr>
          <p:cNvSpPr txBox="1"/>
          <p:nvPr/>
        </p:nvSpPr>
        <p:spPr>
          <a:xfrm>
            <a:off x="247789" y="3501509"/>
            <a:ext cx="1151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Experiment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CBAFCA9-E025-2789-371C-BECB07032EC1}"/>
              </a:ext>
            </a:extLst>
          </p:cNvPr>
          <p:cNvSpPr txBox="1"/>
          <p:nvPr/>
        </p:nvSpPr>
        <p:spPr>
          <a:xfrm>
            <a:off x="2217556" y="2375967"/>
            <a:ext cx="1151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Design Team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02125EA-2E00-BAFD-9A0B-CABCFDFEA4CB}"/>
              </a:ext>
            </a:extLst>
          </p:cNvPr>
          <p:cNvSpPr txBox="1"/>
          <p:nvPr/>
        </p:nvSpPr>
        <p:spPr>
          <a:xfrm>
            <a:off x="2225275" y="4774771"/>
            <a:ext cx="1151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Design Team</a:t>
            </a:r>
            <a:endParaRPr lang="en-GB" sz="1400" dirty="0">
              <a:solidFill>
                <a:schemeClr val="accent6"/>
              </a:solidFill>
            </a:endParaRPr>
          </a:p>
        </p:txBody>
      </p:sp>
      <p:pic>
        <p:nvPicPr>
          <p:cNvPr id="73" name="Graphic 72" descr="Ladybug outline">
            <a:extLst>
              <a:ext uri="{FF2B5EF4-FFF2-40B4-BE49-F238E27FC236}">
                <a16:creationId xmlns:a16="http://schemas.microsoft.com/office/drawing/2014/main" id="{EE8F6E02-8B5F-C489-C75E-873696D59A4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379111" y="6250643"/>
            <a:ext cx="589885" cy="589885"/>
          </a:xfrm>
          <a:prstGeom prst="rect">
            <a:avLst/>
          </a:prstGeom>
        </p:spPr>
      </p:pic>
      <p:pic>
        <p:nvPicPr>
          <p:cNvPr id="74" name="Graphic 73" descr="Ladybug outline">
            <a:extLst>
              <a:ext uri="{FF2B5EF4-FFF2-40B4-BE49-F238E27FC236}">
                <a16:creationId xmlns:a16="http://schemas.microsoft.com/office/drawing/2014/main" id="{6B1C95B5-11C8-8818-820A-51A1E30B938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12022" y="6099729"/>
            <a:ext cx="720181" cy="720181"/>
          </a:xfrm>
          <a:prstGeom prst="rect">
            <a:avLst/>
          </a:prstGeom>
        </p:spPr>
      </p:pic>
      <p:pic>
        <p:nvPicPr>
          <p:cNvPr id="75" name="Graphic 74" descr="Ladybug outline">
            <a:extLst>
              <a:ext uri="{FF2B5EF4-FFF2-40B4-BE49-F238E27FC236}">
                <a16:creationId xmlns:a16="http://schemas.microsoft.com/office/drawing/2014/main" id="{3D16FFDA-1883-C7E1-2E83-B5C42562710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521720" y="5849292"/>
            <a:ext cx="967694" cy="967694"/>
          </a:xfrm>
          <a:prstGeom prst="rect">
            <a:avLst/>
          </a:prstGeom>
        </p:spPr>
      </p:pic>
      <p:pic>
        <p:nvPicPr>
          <p:cNvPr id="76" name="Graphic 75" descr="Ladybug outline">
            <a:extLst>
              <a:ext uri="{FF2B5EF4-FFF2-40B4-BE49-F238E27FC236}">
                <a16:creationId xmlns:a16="http://schemas.microsoft.com/office/drawing/2014/main" id="{00F4FA41-A8A3-8426-3EDE-2E992C58095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871061" y="5537907"/>
            <a:ext cx="1327618" cy="1327618"/>
          </a:xfrm>
          <a:prstGeom prst="rect">
            <a:avLst/>
          </a:prstGeom>
        </p:spPr>
      </p:pic>
      <p:pic>
        <p:nvPicPr>
          <p:cNvPr id="77" name="Graphic 76" descr="Ladybug outline">
            <a:extLst>
              <a:ext uri="{FF2B5EF4-FFF2-40B4-BE49-F238E27FC236}">
                <a16:creationId xmlns:a16="http://schemas.microsoft.com/office/drawing/2014/main" id="{D54F9603-4AF9-3BB9-0138-558D3B6C93F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236107" y="5092613"/>
            <a:ext cx="1865341" cy="1865341"/>
          </a:xfrm>
          <a:prstGeom prst="rect">
            <a:avLst/>
          </a:prstGeom>
        </p:spPr>
      </p:pic>
      <p:sp>
        <p:nvSpPr>
          <p:cNvPr id="78" name="Content Placeholder 6">
            <a:extLst>
              <a:ext uri="{FF2B5EF4-FFF2-40B4-BE49-F238E27FC236}">
                <a16:creationId xmlns:a16="http://schemas.microsoft.com/office/drawing/2014/main" id="{60C00171-D5E0-EA98-808C-9642CA8DC7F9}"/>
              </a:ext>
            </a:extLst>
          </p:cNvPr>
          <p:cNvSpPr txBox="1">
            <a:spLocks/>
          </p:cNvSpPr>
          <p:nvPr/>
        </p:nvSpPr>
        <p:spPr>
          <a:xfrm>
            <a:off x="247789" y="6250642"/>
            <a:ext cx="3998775" cy="467291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400" dirty="0"/>
              <a:t>Cost of finding and fixing a bug increases drastically over time</a:t>
            </a:r>
          </a:p>
        </p:txBody>
      </p:sp>
      <p:sp>
        <p:nvSpPr>
          <p:cNvPr id="79" name="Content Placeholder 6">
            <a:extLst>
              <a:ext uri="{FF2B5EF4-FFF2-40B4-BE49-F238E27FC236}">
                <a16:creationId xmlns:a16="http://schemas.microsoft.com/office/drawing/2014/main" id="{33963DC5-DAF4-185D-FC2B-B1049E8425B2}"/>
              </a:ext>
            </a:extLst>
          </p:cNvPr>
          <p:cNvSpPr txBox="1">
            <a:spLocks/>
          </p:cNvSpPr>
          <p:nvPr/>
        </p:nvSpPr>
        <p:spPr>
          <a:xfrm>
            <a:off x="4101794" y="5936948"/>
            <a:ext cx="1104776" cy="261367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Logical</a:t>
            </a:r>
          </a:p>
        </p:txBody>
      </p:sp>
      <p:sp>
        <p:nvSpPr>
          <p:cNvPr id="80" name="Content Placeholder 6">
            <a:extLst>
              <a:ext uri="{FF2B5EF4-FFF2-40B4-BE49-F238E27FC236}">
                <a16:creationId xmlns:a16="http://schemas.microsoft.com/office/drawing/2014/main" id="{F8437D5B-1EEC-EDAA-9D64-F2DD9BB43692}"/>
              </a:ext>
            </a:extLst>
          </p:cNvPr>
          <p:cNvSpPr txBox="1">
            <a:spLocks/>
          </p:cNvSpPr>
          <p:nvPr/>
        </p:nvSpPr>
        <p:spPr>
          <a:xfrm>
            <a:off x="5461000" y="5847688"/>
            <a:ext cx="2023292" cy="252039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Micro-architectural</a:t>
            </a:r>
          </a:p>
        </p:txBody>
      </p:sp>
      <p:sp>
        <p:nvSpPr>
          <p:cNvPr id="81" name="Content Placeholder 6">
            <a:extLst>
              <a:ext uri="{FF2B5EF4-FFF2-40B4-BE49-F238E27FC236}">
                <a16:creationId xmlns:a16="http://schemas.microsoft.com/office/drawing/2014/main" id="{EE351E9E-4617-BD24-C302-6815129C3AB2}"/>
              </a:ext>
            </a:extLst>
          </p:cNvPr>
          <p:cNvSpPr txBox="1">
            <a:spLocks/>
          </p:cNvSpPr>
          <p:nvPr/>
        </p:nvSpPr>
        <p:spPr>
          <a:xfrm>
            <a:off x="7032922" y="5605097"/>
            <a:ext cx="2023292" cy="252039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Timing and SEE</a:t>
            </a:r>
          </a:p>
        </p:txBody>
      </p:sp>
      <p:sp>
        <p:nvSpPr>
          <p:cNvPr id="82" name="Content Placeholder 6">
            <a:extLst>
              <a:ext uri="{FF2B5EF4-FFF2-40B4-BE49-F238E27FC236}">
                <a16:creationId xmlns:a16="http://schemas.microsoft.com/office/drawing/2014/main" id="{C86D454A-2B28-09F3-5BE1-11CCFA3262A2}"/>
              </a:ext>
            </a:extLst>
          </p:cNvPr>
          <p:cNvSpPr txBox="1">
            <a:spLocks/>
          </p:cNvSpPr>
          <p:nvPr/>
        </p:nvSpPr>
        <p:spPr>
          <a:xfrm>
            <a:off x="8519778" y="5365824"/>
            <a:ext cx="2023292" cy="252039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Missed bugs</a:t>
            </a:r>
          </a:p>
        </p:txBody>
      </p:sp>
      <p:sp>
        <p:nvSpPr>
          <p:cNvPr id="83" name="Content Placeholder 6">
            <a:extLst>
              <a:ext uri="{FF2B5EF4-FFF2-40B4-BE49-F238E27FC236}">
                <a16:creationId xmlns:a16="http://schemas.microsoft.com/office/drawing/2014/main" id="{99F28FC5-7E69-AA2B-85C8-C15E8E1D1E7A}"/>
              </a:ext>
            </a:extLst>
          </p:cNvPr>
          <p:cNvSpPr txBox="1">
            <a:spLocks/>
          </p:cNvSpPr>
          <p:nvPr/>
        </p:nvSpPr>
        <p:spPr>
          <a:xfrm>
            <a:off x="10078156" y="4719184"/>
            <a:ext cx="2023292" cy="252039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System level / architectural</a:t>
            </a:r>
          </a:p>
        </p:txBody>
      </p:sp>
    </p:spTree>
    <p:extLst>
      <p:ext uri="{BB962C8B-B14F-4D97-AF65-F5344CB8AC3E}">
        <p14:creationId xmlns:p14="http://schemas.microsoft.com/office/powerpoint/2010/main" val="22571433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8" grpId="0" animBg="1"/>
      <p:bldP spid="79" grpId="0"/>
      <p:bldP spid="80" grpId="0"/>
      <p:bldP spid="81" grpId="0"/>
      <p:bldP spid="82" grpId="0"/>
      <p:bldP spid="8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Project life cycle of ASICs for HEP experiments</a:t>
            </a:r>
            <a:endParaRPr lang="en-GB" sz="3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38" name="Picture 37" descr="A picture containing text&#10;&#10;Description automatically generated">
            <a:extLst>
              <a:ext uri="{FF2B5EF4-FFF2-40B4-BE49-F238E27FC236}">
                <a16:creationId xmlns:a16="http://schemas.microsoft.com/office/drawing/2014/main" id="{1580E06F-0732-3F48-E4FC-332C73971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4838" y="2571753"/>
            <a:ext cx="1757428" cy="1757428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7A56B53-98DB-AC0D-5559-74F14D2805A9}"/>
              </a:ext>
            </a:extLst>
          </p:cNvPr>
          <p:cNvCxnSpPr>
            <a:cxnSpLocks/>
          </p:cNvCxnSpPr>
          <p:nvPr/>
        </p:nvCxnSpPr>
        <p:spPr>
          <a:xfrm>
            <a:off x="10198679" y="2285476"/>
            <a:ext cx="792389" cy="44408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9E5A632-33C0-56FD-5BAE-69ACE141F47B}"/>
              </a:ext>
            </a:extLst>
          </p:cNvPr>
          <p:cNvCxnSpPr>
            <a:cxnSpLocks/>
          </p:cNvCxnSpPr>
          <p:nvPr/>
        </p:nvCxnSpPr>
        <p:spPr>
          <a:xfrm flipV="1">
            <a:off x="10198679" y="4187092"/>
            <a:ext cx="792389" cy="47763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42A9291-B56A-E706-1CCF-8C3762899F82}"/>
              </a:ext>
            </a:extLst>
          </p:cNvPr>
          <p:cNvGrpSpPr/>
          <p:nvPr/>
        </p:nvGrpSpPr>
        <p:grpSpPr>
          <a:xfrm>
            <a:off x="3206917" y="1349474"/>
            <a:ext cx="6907921" cy="1980588"/>
            <a:chOff x="3206917" y="1349474"/>
            <a:chExt cx="6907921" cy="198058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2D17527-FF98-9D31-CC1B-ABF3CE0315D2}"/>
                </a:ext>
              </a:extLst>
            </p:cNvPr>
            <p:cNvGrpSpPr/>
            <p:nvPr/>
          </p:nvGrpSpPr>
          <p:grpSpPr>
            <a:xfrm>
              <a:off x="3206917" y="1349474"/>
              <a:ext cx="6907921" cy="1980588"/>
              <a:chOff x="3206917" y="1349474"/>
              <a:chExt cx="6907921" cy="198058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3D03F7BD-2BB1-78CC-D20A-775CC63935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63278" y="1763875"/>
                <a:ext cx="1051560" cy="1051560"/>
              </a:xfrm>
              <a:prstGeom prst="rect">
                <a:avLst/>
              </a:prstGeom>
            </p:spPr>
          </p:pic>
          <p:pic>
            <p:nvPicPr>
              <p:cNvPr id="14" name="Picture 13" descr="Schematic&#10;&#10;Description automatically generated">
                <a:extLst>
                  <a:ext uri="{FF2B5EF4-FFF2-40B4-BE49-F238E27FC236}">
                    <a16:creationId xmlns:a16="http://schemas.microsoft.com/office/drawing/2014/main" id="{07525727-FE20-E21C-2E81-BACB1AD93C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31682" y="1822819"/>
                <a:ext cx="957732" cy="957732"/>
              </a:xfrm>
              <a:prstGeom prst="rect">
                <a:avLst/>
              </a:prstGeom>
            </p:spPr>
          </p:pic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99FE29A1-23D4-1884-358C-E9F005D8AA35}"/>
                  </a:ext>
                </a:extLst>
              </p:cNvPr>
              <p:cNvSpPr/>
              <p:nvPr/>
            </p:nvSpPr>
            <p:spPr>
              <a:xfrm>
                <a:off x="4000433" y="1349474"/>
                <a:ext cx="1219200" cy="77633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Block1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69A4D95C-E15D-E5C3-C44D-E33A7F900B0F}"/>
                  </a:ext>
                </a:extLst>
              </p:cNvPr>
              <p:cNvSpPr/>
              <p:nvPr/>
            </p:nvSpPr>
            <p:spPr>
              <a:xfrm>
                <a:off x="3999306" y="2553729"/>
                <a:ext cx="1219200" cy="77633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Block2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EEA414D6-06BE-D7B4-4B89-003F53A0D453}"/>
                  </a:ext>
                </a:extLst>
              </p:cNvPr>
              <p:cNvSpPr/>
              <p:nvPr/>
            </p:nvSpPr>
            <p:spPr>
              <a:xfrm>
                <a:off x="6000086" y="1378457"/>
                <a:ext cx="957732" cy="195160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Top</a:t>
                </a:r>
              </a:p>
              <a:p>
                <a:pPr algn="ctr"/>
                <a:r>
                  <a:rPr lang="en-US" dirty="0"/>
                  <a:t>Level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9B00FB94-0AD1-91DA-B8D5-3436510925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8044" y="1740637"/>
                <a:ext cx="792389" cy="284179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61CD9423-FC56-6ECF-3695-7B3033FACF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18506" y="1723525"/>
                <a:ext cx="79351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B0532656-F306-B295-1099-669CFFC41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57818" y="2289655"/>
                <a:ext cx="615110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1EEDBCF8-C2FB-F8C0-5A8C-D4672C8AA1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9414" y="2289655"/>
                <a:ext cx="59275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" name="Straight Arrow Connector 3">
                <a:extLst>
                  <a:ext uri="{FF2B5EF4-FFF2-40B4-BE49-F238E27FC236}">
                    <a16:creationId xmlns:a16="http://schemas.microsoft.com/office/drawing/2014/main" id="{849CCBE4-0CEF-15F4-89AF-519161D209DC}"/>
                  </a:ext>
                </a:extLst>
              </p:cNvPr>
              <p:cNvCxnSpPr>
                <a:cxnSpLocks/>
                <a:endCxn id="24" idx="1"/>
              </p:cNvCxnSpPr>
              <p:nvPr/>
            </p:nvCxnSpPr>
            <p:spPr>
              <a:xfrm>
                <a:off x="3206917" y="2729561"/>
                <a:ext cx="792389" cy="212335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7655371D-70DD-773F-CA80-F241407B38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6570" y="2919369"/>
                <a:ext cx="79351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pic>
          <p:nvPicPr>
            <p:cNvPr id="57" name="Graphic 56" descr="Dollar with solid fill">
              <a:extLst>
                <a:ext uri="{FF2B5EF4-FFF2-40B4-BE49-F238E27FC236}">
                  <a16:creationId xmlns:a16="http://schemas.microsoft.com/office/drawing/2014/main" id="{3E6362CF-3A41-9209-8CBF-74E70D10F4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550954" y="2024816"/>
              <a:ext cx="225392" cy="225392"/>
            </a:xfrm>
            <a:prstGeom prst="rect">
              <a:avLst/>
            </a:prstGeom>
          </p:spPr>
        </p:pic>
        <p:pic>
          <p:nvPicPr>
            <p:cNvPr id="58" name="Graphic 57" descr="Dollar with solid fill">
              <a:extLst>
                <a:ext uri="{FF2B5EF4-FFF2-40B4-BE49-F238E27FC236}">
                  <a16:creationId xmlns:a16="http://schemas.microsoft.com/office/drawing/2014/main" id="{B1171AE1-E990-DE0C-ABB0-DD542C133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53977" y="2024816"/>
              <a:ext cx="225392" cy="225392"/>
            </a:xfrm>
            <a:prstGeom prst="rect">
              <a:avLst/>
            </a:prstGeom>
          </p:spPr>
        </p:pic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16CC4EE-3E82-38A0-9E8A-5A25A9081856}"/>
              </a:ext>
            </a:extLst>
          </p:cNvPr>
          <p:cNvGrpSpPr/>
          <p:nvPr/>
        </p:nvGrpSpPr>
        <p:grpSpPr>
          <a:xfrm>
            <a:off x="3196955" y="3795929"/>
            <a:ext cx="6907921" cy="1980588"/>
            <a:chOff x="3196955" y="3795929"/>
            <a:chExt cx="6907921" cy="198058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E8942D9-05DC-9F22-3548-32432926A694}"/>
                </a:ext>
              </a:extLst>
            </p:cNvPr>
            <p:cNvGrpSpPr/>
            <p:nvPr/>
          </p:nvGrpSpPr>
          <p:grpSpPr>
            <a:xfrm>
              <a:off x="3196955" y="3795929"/>
              <a:ext cx="6907921" cy="1980588"/>
              <a:chOff x="3206917" y="1349474"/>
              <a:chExt cx="6907921" cy="1980588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8E3299B-C752-6723-FDDF-C96ED31EAD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63278" y="1763875"/>
                <a:ext cx="1051560" cy="1051560"/>
              </a:xfrm>
              <a:prstGeom prst="rect">
                <a:avLst/>
              </a:prstGeom>
            </p:spPr>
          </p:pic>
          <p:pic>
            <p:nvPicPr>
              <p:cNvPr id="17" name="Picture 16" descr="Schematic&#10;&#10;Description automatically generated">
                <a:extLst>
                  <a:ext uri="{FF2B5EF4-FFF2-40B4-BE49-F238E27FC236}">
                    <a16:creationId xmlns:a16="http://schemas.microsoft.com/office/drawing/2014/main" id="{F603F1B4-945D-268D-CBAB-96757AAF45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31682" y="1822819"/>
                <a:ext cx="957732" cy="957732"/>
              </a:xfrm>
              <a:prstGeom prst="rect">
                <a:avLst/>
              </a:prstGeom>
            </p:spPr>
          </p:pic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E7992408-5AF2-F5DE-8F32-8B562905E05E}"/>
                  </a:ext>
                </a:extLst>
              </p:cNvPr>
              <p:cNvSpPr/>
              <p:nvPr/>
            </p:nvSpPr>
            <p:spPr>
              <a:xfrm>
                <a:off x="4000433" y="1349474"/>
                <a:ext cx="1219200" cy="77633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Block1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BC7F5AE0-7C69-A4E9-8AE8-A0EA2DC2FB0C}"/>
                  </a:ext>
                </a:extLst>
              </p:cNvPr>
              <p:cNvSpPr/>
              <p:nvPr/>
            </p:nvSpPr>
            <p:spPr>
              <a:xfrm>
                <a:off x="3999306" y="2553729"/>
                <a:ext cx="1219200" cy="77633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Block2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4271BCF7-3AD1-6D36-17BA-425B49B3689B}"/>
                  </a:ext>
                </a:extLst>
              </p:cNvPr>
              <p:cNvSpPr/>
              <p:nvPr/>
            </p:nvSpPr>
            <p:spPr>
              <a:xfrm>
                <a:off x="6000086" y="1378457"/>
                <a:ext cx="957732" cy="1951603"/>
              </a:xfrm>
              <a:prstGeom prst="roundRect">
                <a:avLst/>
              </a:prstGeom>
              <a:noFill/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Top</a:t>
                </a:r>
              </a:p>
              <a:p>
                <a:pPr algn="ctr"/>
                <a:r>
                  <a:rPr lang="en-US" dirty="0"/>
                  <a:t>Level</a:t>
                </a:r>
              </a:p>
              <a:p>
                <a:pPr algn="ctr"/>
                <a:r>
                  <a:rPr lang="en-US" dirty="0"/>
                  <a:t>Design</a:t>
                </a:r>
                <a:endParaRPr lang="en-GB" dirty="0"/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AF95791D-A85B-406C-295F-0474DF290C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8044" y="1740637"/>
                <a:ext cx="792389" cy="284179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2F111A6B-8166-AA29-22CD-6B9262D6D1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18506" y="1723525"/>
                <a:ext cx="79351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AFDD6C13-A3A0-308E-64C3-F3AF8DCCBA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57818" y="2289655"/>
                <a:ext cx="615110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24173EFA-2799-2E21-ED05-967F21E712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9414" y="2289655"/>
                <a:ext cx="59275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FD0029D-855A-2B7A-C462-ADE9BD362742}"/>
                  </a:ext>
                </a:extLst>
              </p:cNvPr>
              <p:cNvCxnSpPr>
                <a:cxnSpLocks/>
                <a:endCxn id="19" idx="1"/>
              </p:cNvCxnSpPr>
              <p:nvPr/>
            </p:nvCxnSpPr>
            <p:spPr>
              <a:xfrm>
                <a:off x="3206917" y="2729561"/>
                <a:ext cx="792389" cy="212335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D8166398-87CE-7480-58F4-C28678219B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6570" y="2919369"/>
                <a:ext cx="793516" cy="0"/>
              </a:xfrm>
              <a:prstGeom prst="straightConnector1">
                <a:avLst/>
              </a:prstGeom>
              <a:ln w="38100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pic>
          <p:nvPicPr>
            <p:cNvPr id="59" name="Graphic 58" descr="Dollar with solid fill">
              <a:extLst>
                <a:ext uri="{FF2B5EF4-FFF2-40B4-BE49-F238E27FC236}">
                  <a16:creationId xmlns:a16="http://schemas.microsoft.com/office/drawing/2014/main" id="{9B84D027-D9B9-64E9-586E-C73856CC1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550954" y="4459566"/>
              <a:ext cx="225392" cy="225392"/>
            </a:xfrm>
            <a:prstGeom prst="rect">
              <a:avLst/>
            </a:prstGeom>
          </p:spPr>
        </p:pic>
        <p:pic>
          <p:nvPicPr>
            <p:cNvPr id="60" name="Graphic 59" descr="Dollar with solid fill">
              <a:extLst>
                <a:ext uri="{FF2B5EF4-FFF2-40B4-BE49-F238E27FC236}">
                  <a16:creationId xmlns:a16="http://schemas.microsoft.com/office/drawing/2014/main" id="{BBC33C0B-46F6-29A9-9C86-7A7D38526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753977" y="4459566"/>
              <a:ext cx="225392" cy="225392"/>
            </a:xfrm>
            <a:prstGeom prst="rect">
              <a:avLst/>
            </a:prstGeom>
          </p:spPr>
        </p:pic>
      </p:grpSp>
      <p:pic>
        <p:nvPicPr>
          <p:cNvPr id="73" name="Graphic 72" descr="Ladybug outline">
            <a:extLst>
              <a:ext uri="{FF2B5EF4-FFF2-40B4-BE49-F238E27FC236}">
                <a16:creationId xmlns:a16="http://schemas.microsoft.com/office/drawing/2014/main" id="{EE8F6E02-8B5F-C489-C75E-873696D59A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79111" y="6250643"/>
            <a:ext cx="589885" cy="589885"/>
          </a:xfrm>
          <a:prstGeom prst="rect">
            <a:avLst/>
          </a:prstGeom>
        </p:spPr>
      </p:pic>
      <p:pic>
        <p:nvPicPr>
          <p:cNvPr id="74" name="Graphic 73" descr="Ladybug outline">
            <a:extLst>
              <a:ext uri="{FF2B5EF4-FFF2-40B4-BE49-F238E27FC236}">
                <a16:creationId xmlns:a16="http://schemas.microsoft.com/office/drawing/2014/main" id="{6B1C95B5-11C8-8818-820A-51A1E30B93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12022" y="6099729"/>
            <a:ext cx="720181" cy="720181"/>
          </a:xfrm>
          <a:prstGeom prst="rect">
            <a:avLst/>
          </a:prstGeom>
        </p:spPr>
      </p:pic>
      <p:pic>
        <p:nvPicPr>
          <p:cNvPr id="75" name="Graphic 74" descr="Ladybug outline">
            <a:extLst>
              <a:ext uri="{FF2B5EF4-FFF2-40B4-BE49-F238E27FC236}">
                <a16:creationId xmlns:a16="http://schemas.microsoft.com/office/drawing/2014/main" id="{3D16FFDA-1883-C7E1-2E83-B5C4256271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521720" y="5849292"/>
            <a:ext cx="967694" cy="967694"/>
          </a:xfrm>
          <a:prstGeom prst="rect">
            <a:avLst/>
          </a:prstGeom>
        </p:spPr>
      </p:pic>
      <p:pic>
        <p:nvPicPr>
          <p:cNvPr id="76" name="Graphic 75" descr="Ladybug outline">
            <a:extLst>
              <a:ext uri="{FF2B5EF4-FFF2-40B4-BE49-F238E27FC236}">
                <a16:creationId xmlns:a16="http://schemas.microsoft.com/office/drawing/2014/main" id="{00F4FA41-A8A3-8426-3EDE-2E992C5809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871061" y="5537907"/>
            <a:ext cx="1327618" cy="1327618"/>
          </a:xfrm>
          <a:prstGeom prst="rect">
            <a:avLst/>
          </a:prstGeom>
        </p:spPr>
      </p:pic>
      <p:pic>
        <p:nvPicPr>
          <p:cNvPr id="77" name="Graphic 76" descr="Ladybug outline">
            <a:extLst>
              <a:ext uri="{FF2B5EF4-FFF2-40B4-BE49-F238E27FC236}">
                <a16:creationId xmlns:a16="http://schemas.microsoft.com/office/drawing/2014/main" id="{D54F9603-4AF9-3BB9-0138-558D3B6C93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36107" y="5092613"/>
            <a:ext cx="1865341" cy="1865341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F5A9825-83CC-6442-ABBF-AC0EFD0B97BE}"/>
              </a:ext>
            </a:extLst>
          </p:cNvPr>
          <p:cNvSpPr/>
          <p:nvPr/>
        </p:nvSpPr>
        <p:spPr>
          <a:xfrm>
            <a:off x="2240350" y="1584483"/>
            <a:ext cx="957732" cy="1377587"/>
          </a:xfrm>
          <a:prstGeom prst="roundRect">
            <a:avLst/>
          </a:prstGeom>
          <a:noFill/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/>
              <a:t>Micro-arch</a:t>
            </a:r>
          </a:p>
          <a:p>
            <a:pPr algn="ctr"/>
            <a:r>
              <a:rPr lang="en-US" dirty="0"/>
              <a:t>Model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747A5C7-06B7-046B-9D01-301418B28992}"/>
              </a:ext>
            </a:extLst>
          </p:cNvPr>
          <p:cNvSpPr/>
          <p:nvPr/>
        </p:nvSpPr>
        <p:spPr>
          <a:xfrm>
            <a:off x="2229261" y="4112982"/>
            <a:ext cx="957732" cy="1424925"/>
          </a:xfrm>
          <a:prstGeom prst="roundRect">
            <a:avLst/>
          </a:prstGeom>
          <a:noFill/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/>
              <a:t>Micro-arch</a:t>
            </a:r>
          </a:p>
          <a:p>
            <a:pPr algn="ctr"/>
            <a:r>
              <a:rPr lang="en-US" dirty="0"/>
              <a:t>Model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04CBAF8-3DF7-D5E0-0B05-8E1B38CA1FA6}"/>
              </a:ext>
            </a:extLst>
          </p:cNvPr>
          <p:cNvCxnSpPr>
            <a:cxnSpLocks/>
          </p:cNvCxnSpPr>
          <p:nvPr/>
        </p:nvCxnSpPr>
        <p:spPr>
          <a:xfrm flipV="1">
            <a:off x="1195328" y="2289655"/>
            <a:ext cx="1021014" cy="64572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A0E586B-D1E4-7F8A-09B3-DD85AA70E85E}"/>
              </a:ext>
            </a:extLst>
          </p:cNvPr>
          <p:cNvCxnSpPr>
            <a:cxnSpLocks/>
          </p:cNvCxnSpPr>
          <p:nvPr/>
        </p:nvCxnSpPr>
        <p:spPr>
          <a:xfrm>
            <a:off x="1195328" y="3984107"/>
            <a:ext cx="1021014" cy="75200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C4B3642-5360-DA07-341E-B37508016A4D}"/>
              </a:ext>
            </a:extLst>
          </p:cNvPr>
          <p:cNvSpPr/>
          <p:nvPr/>
        </p:nvSpPr>
        <p:spPr>
          <a:xfrm>
            <a:off x="213588" y="2620659"/>
            <a:ext cx="957732" cy="1951603"/>
          </a:xfrm>
          <a:prstGeom prst="roundRect">
            <a:avLst/>
          </a:prstGeom>
          <a:noFill/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 err="1"/>
              <a:t>Archit-ectural</a:t>
            </a:r>
            <a:r>
              <a:rPr lang="en-US" dirty="0"/>
              <a:t> Model</a:t>
            </a:r>
            <a:endParaRPr lang="en-GB" dirty="0"/>
          </a:p>
        </p:txBody>
      </p:sp>
      <p:pic>
        <p:nvPicPr>
          <p:cNvPr id="25" name="Graphic 24" descr="Ladybug outline">
            <a:extLst>
              <a:ext uri="{FF2B5EF4-FFF2-40B4-BE49-F238E27FC236}">
                <a16:creationId xmlns:a16="http://schemas.microsoft.com/office/drawing/2014/main" id="{2591B934-288B-4296-FD9F-7FB0DF04AD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593441" y="6393118"/>
            <a:ext cx="304936" cy="304936"/>
          </a:xfrm>
          <a:prstGeom prst="rect">
            <a:avLst/>
          </a:prstGeom>
        </p:spPr>
      </p:pic>
      <p:pic>
        <p:nvPicPr>
          <p:cNvPr id="29" name="Graphic 28" descr="Ladybug outline">
            <a:extLst>
              <a:ext uri="{FF2B5EF4-FFF2-40B4-BE49-F238E27FC236}">
                <a16:creationId xmlns:a16="http://schemas.microsoft.com/office/drawing/2014/main" id="{2DB54439-C669-15D0-143B-1F50DE2244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1188" y="6430090"/>
            <a:ext cx="220024" cy="220024"/>
          </a:xfrm>
          <a:prstGeom prst="rect">
            <a:avLst/>
          </a:prstGeom>
        </p:spPr>
      </p:pic>
      <p:sp>
        <p:nvSpPr>
          <p:cNvPr id="32" name="Content Placeholder 6">
            <a:extLst>
              <a:ext uri="{FF2B5EF4-FFF2-40B4-BE49-F238E27FC236}">
                <a16:creationId xmlns:a16="http://schemas.microsoft.com/office/drawing/2014/main" id="{8AA772AE-9357-942F-9FB9-4EC066F00161}"/>
              </a:ext>
            </a:extLst>
          </p:cNvPr>
          <p:cNvSpPr txBox="1">
            <a:spLocks/>
          </p:cNvSpPr>
          <p:nvPr/>
        </p:nvSpPr>
        <p:spPr>
          <a:xfrm>
            <a:off x="4101794" y="5936948"/>
            <a:ext cx="1104776" cy="261367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Logical</a:t>
            </a:r>
          </a:p>
        </p:txBody>
      </p:sp>
      <p:sp>
        <p:nvSpPr>
          <p:cNvPr id="34" name="Content Placeholder 6">
            <a:extLst>
              <a:ext uri="{FF2B5EF4-FFF2-40B4-BE49-F238E27FC236}">
                <a16:creationId xmlns:a16="http://schemas.microsoft.com/office/drawing/2014/main" id="{B0A3EA2E-D26C-6144-D0E4-7E7FFD80C969}"/>
              </a:ext>
            </a:extLst>
          </p:cNvPr>
          <p:cNvSpPr txBox="1">
            <a:spLocks/>
          </p:cNvSpPr>
          <p:nvPr/>
        </p:nvSpPr>
        <p:spPr>
          <a:xfrm>
            <a:off x="5461000" y="5847688"/>
            <a:ext cx="2023292" cy="252039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Integration</a:t>
            </a:r>
          </a:p>
        </p:txBody>
      </p:sp>
      <p:sp>
        <p:nvSpPr>
          <p:cNvPr id="36" name="Content Placeholder 6">
            <a:extLst>
              <a:ext uri="{FF2B5EF4-FFF2-40B4-BE49-F238E27FC236}">
                <a16:creationId xmlns:a16="http://schemas.microsoft.com/office/drawing/2014/main" id="{CD19DF20-8F94-17E9-6DF8-E0888E65AB04}"/>
              </a:ext>
            </a:extLst>
          </p:cNvPr>
          <p:cNvSpPr txBox="1">
            <a:spLocks/>
          </p:cNvSpPr>
          <p:nvPr/>
        </p:nvSpPr>
        <p:spPr>
          <a:xfrm>
            <a:off x="7032922" y="5605097"/>
            <a:ext cx="2023292" cy="252039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Timing and SEE</a:t>
            </a:r>
          </a:p>
        </p:txBody>
      </p:sp>
      <p:sp>
        <p:nvSpPr>
          <p:cNvPr id="37" name="Content Placeholder 6">
            <a:extLst>
              <a:ext uri="{FF2B5EF4-FFF2-40B4-BE49-F238E27FC236}">
                <a16:creationId xmlns:a16="http://schemas.microsoft.com/office/drawing/2014/main" id="{D7BE96E8-A10F-91AE-141A-C3167FC58A01}"/>
              </a:ext>
            </a:extLst>
          </p:cNvPr>
          <p:cNvSpPr txBox="1">
            <a:spLocks/>
          </p:cNvSpPr>
          <p:nvPr/>
        </p:nvSpPr>
        <p:spPr>
          <a:xfrm>
            <a:off x="8519778" y="5365824"/>
            <a:ext cx="2023292" cy="252039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Missed bugs</a:t>
            </a:r>
          </a:p>
        </p:txBody>
      </p:sp>
      <p:sp>
        <p:nvSpPr>
          <p:cNvPr id="40" name="Content Placeholder 6">
            <a:extLst>
              <a:ext uri="{FF2B5EF4-FFF2-40B4-BE49-F238E27FC236}">
                <a16:creationId xmlns:a16="http://schemas.microsoft.com/office/drawing/2014/main" id="{9145F558-E6C8-05AE-4B55-D697E5C05E1B}"/>
              </a:ext>
            </a:extLst>
          </p:cNvPr>
          <p:cNvSpPr txBox="1">
            <a:spLocks/>
          </p:cNvSpPr>
          <p:nvPr/>
        </p:nvSpPr>
        <p:spPr>
          <a:xfrm>
            <a:off x="10078156" y="4719184"/>
            <a:ext cx="2023292" cy="252039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Missed bugs</a:t>
            </a:r>
          </a:p>
        </p:txBody>
      </p:sp>
      <p:sp>
        <p:nvSpPr>
          <p:cNvPr id="41" name="Content Placeholder 6">
            <a:extLst>
              <a:ext uri="{FF2B5EF4-FFF2-40B4-BE49-F238E27FC236}">
                <a16:creationId xmlns:a16="http://schemas.microsoft.com/office/drawing/2014/main" id="{928407A1-8AE0-3082-30E0-7EC3CFCED611}"/>
              </a:ext>
            </a:extLst>
          </p:cNvPr>
          <p:cNvSpPr txBox="1">
            <a:spLocks/>
          </p:cNvSpPr>
          <p:nvPr/>
        </p:nvSpPr>
        <p:spPr>
          <a:xfrm>
            <a:off x="1793583" y="6067631"/>
            <a:ext cx="2023292" cy="252039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Micro-architectural</a:t>
            </a:r>
          </a:p>
        </p:txBody>
      </p:sp>
      <p:sp>
        <p:nvSpPr>
          <p:cNvPr id="45" name="Content Placeholder 6">
            <a:extLst>
              <a:ext uri="{FF2B5EF4-FFF2-40B4-BE49-F238E27FC236}">
                <a16:creationId xmlns:a16="http://schemas.microsoft.com/office/drawing/2014/main" id="{FF7C9FDE-CEE8-4C75-D514-873E1C38808C}"/>
              </a:ext>
            </a:extLst>
          </p:cNvPr>
          <p:cNvSpPr txBox="1">
            <a:spLocks/>
          </p:cNvSpPr>
          <p:nvPr/>
        </p:nvSpPr>
        <p:spPr>
          <a:xfrm>
            <a:off x="-190434" y="5899263"/>
            <a:ext cx="2023292" cy="252039"/>
          </a:xfrm>
          <a:prstGeom prst="rect">
            <a:avLst/>
          </a:prstGeom>
          <a:ln w="38100">
            <a:noFill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400" dirty="0"/>
              <a:t>System level / architectural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1DF70A98-28DD-8B45-84A3-96BE3BE83FCB}"/>
              </a:ext>
            </a:extLst>
          </p:cNvPr>
          <p:cNvSpPr/>
          <p:nvPr/>
        </p:nvSpPr>
        <p:spPr>
          <a:xfrm>
            <a:off x="110511" y="1006515"/>
            <a:ext cx="1722347" cy="1036651"/>
          </a:xfrm>
          <a:prstGeom prst="roundRect">
            <a:avLst/>
          </a:prstGeom>
          <a:noFill/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/>
              <a:t>Design-space exploration /</a:t>
            </a:r>
          </a:p>
          <a:p>
            <a:pPr algn="ctr"/>
            <a:r>
              <a:rPr lang="en-US" dirty="0"/>
              <a:t>Architectural verification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79BB8C2-084A-4594-13ED-6484AF7104DD}"/>
              </a:ext>
            </a:extLst>
          </p:cNvPr>
          <p:cNvCxnSpPr>
            <a:cxnSpLocks/>
            <a:endCxn id="11" idx="0"/>
          </p:cNvCxnSpPr>
          <p:nvPr/>
        </p:nvCxnSpPr>
        <p:spPr>
          <a:xfrm flipH="1">
            <a:off x="692454" y="2046386"/>
            <a:ext cx="215188" cy="57427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15432C5-0C3D-EB75-1F5A-E35C511F1083}"/>
              </a:ext>
            </a:extLst>
          </p:cNvPr>
          <p:cNvCxnSpPr>
            <a:cxnSpLocks/>
          </p:cNvCxnSpPr>
          <p:nvPr/>
        </p:nvCxnSpPr>
        <p:spPr>
          <a:xfrm>
            <a:off x="1832858" y="1514081"/>
            <a:ext cx="407492" cy="18785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11982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  <p:bldP spid="37" grpId="0"/>
      <p:bldP spid="40" grpId="0"/>
      <p:bldP spid="41" grpId="0"/>
      <p:bldP spid="45" grpId="0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Modelling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AB45B-717A-5E4A-9D02-15AF39532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Architectural and micro-architectural modelling should be approached with the same rigor as design and verification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Models must be transaction/feature accurate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E.g. </a:t>
            </a:r>
            <a:r>
              <a:rPr lang="en-US" dirty="0" err="1"/>
              <a:t>SystemC</a:t>
            </a:r>
            <a:r>
              <a:rPr lang="en-US" dirty="0"/>
              <a:t>-TLM, </a:t>
            </a:r>
            <a:r>
              <a:rPr lang="en-US" dirty="0" err="1"/>
              <a:t>SystemC</a:t>
            </a:r>
            <a:r>
              <a:rPr lang="en-US" dirty="0"/>
              <a:t>-AMS, </a:t>
            </a:r>
            <a:r>
              <a:rPr lang="en-US" dirty="0" err="1"/>
              <a:t>SystemC</a:t>
            </a:r>
            <a:r>
              <a:rPr lang="en-US" dirty="0"/>
              <a:t>-UVM and Virtual prototyping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Combined effort between experiments and design teams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Addresses specification challenge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Typically, requirements are clearer when they are written down and an architectural model serves as an executable specification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space exploration can be well formulated as a thesis topic for graduate students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Some of the modelling skills are transferable to verification domain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72385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Scalability of ASIC verification activities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AB45B-717A-5E4A-9D02-15AF39532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Verification doesn’t scale linearly with design complexity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Verification is resource (personnel, tools and compute) intensive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Personnel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Verification is not typically taught as a subject at university and there are limited research opportunities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Verification engineers are typically in very high demand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Tools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Verification relies heavily on commercial EDA tools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Not all institutes have same level of access to tool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Compute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Verification requires access to a stable compute cluster which is expensive to maintain for a small design team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Irregular compute demands – e.g., requires more compute towards submission than during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Processes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Adherence to good engineering practices – version control, issue and bug tracking, reproducibility etc.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Architecture, design and verification reviews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397942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Verification Technologies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AB45B-717A-5E4A-9D02-15AF39532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Formal verification technologies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Model checking with commercial tools and open-source tools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Formulating SEE verification as model checking problem – a potential research area with very high impact in HEP AISC verification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AMS and DMS verification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Digital-on-top design methodologies enable efficient and thorough verification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Digital-on-top designs must include real number models of analog components and use DMS verification techniques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Enable reuse of digital verification content for AMS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Open-source tools and technologies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Track and potentially contribute to opensource simulation, model-checking and implementation tools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E.g., </a:t>
            </a:r>
            <a:r>
              <a:rPr lang="en-US" dirty="0" err="1"/>
              <a:t>verilator</a:t>
            </a:r>
            <a:r>
              <a:rPr lang="en-US" dirty="0"/>
              <a:t>, </a:t>
            </a:r>
            <a:r>
              <a:rPr lang="en-US" dirty="0" err="1"/>
              <a:t>yosys</a:t>
            </a:r>
            <a:r>
              <a:rPr lang="en-US" dirty="0"/>
              <a:t>, </a:t>
            </a:r>
            <a:r>
              <a:rPr lang="en-US" dirty="0" err="1"/>
              <a:t>symbi-yosys</a:t>
            </a:r>
            <a:r>
              <a:rPr lang="en-US" dirty="0"/>
              <a:t>, </a:t>
            </a:r>
            <a:r>
              <a:rPr lang="en-US" dirty="0" err="1"/>
              <a:t>icarus</a:t>
            </a:r>
            <a:r>
              <a:rPr lang="en-US" dirty="0"/>
              <a:t> Verilog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and verification reuse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IP blocks for common features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Uniform methodologies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Verification productivity tools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Regression management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Triage and debug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451917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9608FFA-5D53-2456-67ED-46E02B638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97CB4B-3228-FE11-B141-F4B5AEA41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15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457073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AB45B-717A-5E4A-9D02-15AF39532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Future ASICs for HEP experiments will be more complex to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Verification is the key enabler to design complex ASICs in acceptable timeline and budget for future HEP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Verification must be well resourced and must start early in the design life cycle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Architectural and micro-architectural modelling must be approached with same rigor as design and verification to avoid major system level issues in future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Verification doesn’t scale linearly with design complexity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Scaling verification activities in HEP community is challenging which must be addressed in strategic long-term planning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64112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9608FFA-5D53-2456-67ED-46E02B638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97CB4B-3228-FE11-B141-F4B5AEA41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17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48211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Verification - Introduction</a:t>
            </a:r>
            <a:endParaRPr lang="en-GB" sz="36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AB45B-717A-5E4A-9D02-15AF39532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Verification is one of the crucial steps of ASIC design process which ensures that the design specification is preserved in the actual design implementation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It can consume as much as 70% of the total ASIC design time</a:t>
            </a:r>
          </a:p>
          <a:p>
            <a:r>
              <a:rPr lang="en-GB" dirty="0"/>
              <a:t>How?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Build a realistic world (AKA verification environment) around a design (AKA Design Under Test - DUT)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Exercise the DUT in all possible ways* using the verification environment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Check all the outcomes of the DUT are as expected</a:t>
            </a:r>
          </a:p>
          <a:p>
            <a:r>
              <a:rPr lang="en-GB" dirty="0"/>
              <a:t>*Catch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It is impossible to exercise DUT in all possible ways in a reasonable amount of 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Algorithmically, verification is a PSPACE-complete problem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18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88149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Verification - Introduction</a:t>
            </a:r>
            <a:endParaRPr lang="en-GB" sz="36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AB45B-717A-5E4A-9D02-15AF39532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now?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Rely on constrained random stimulus to maximize the design space exercised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Use a methodology which supports efficient implementation of constrained random tests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Use metrics to gain confidence in the verification effort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custodiet</a:t>
            </a:r>
            <a:r>
              <a:rPr lang="en-GB" dirty="0"/>
              <a:t> </a:t>
            </a:r>
            <a:r>
              <a:rPr lang="en-GB" dirty="0" err="1"/>
              <a:t>ipsos</a:t>
            </a:r>
            <a:r>
              <a:rPr lang="en-GB" dirty="0"/>
              <a:t> custodes? (Who will guard the guards themselves?)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/>
              <a:t>Coverage, regression testing, bug-rate etc.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Verification reduces the risk of finding a bug after fabrication. It cannot assure absence of any bugs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19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84919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AB45B-717A-5E4A-9D02-15AF39532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Verification: The key to unlocking quality and innovation in future ASICs for HEP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Insights and observations on ASIC design and verification in HEP community and ideas to tackle some of the design verification challenges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57663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9608FFA-5D53-2456-67ED-46E02B638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1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74898B7-C143-E6F6-CD30-BA4FEBCB39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Verification: The key to unlocking quality and innovation in future ASICs for HEP experiments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97CB4B-3228-FE11-B141-F4B5AEA41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19300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ASIC design trends in HEP research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14759E3-CBAE-6ECD-63D1-D9790D83AA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18209" y="1436888"/>
            <a:ext cx="8164191" cy="4729736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73D2BF-E5C7-22AB-2669-77B5D1582F34}"/>
              </a:ext>
            </a:extLst>
          </p:cNvPr>
          <p:cNvSpPr/>
          <p:nvPr/>
        </p:nvSpPr>
        <p:spPr>
          <a:xfrm>
            <a:off x="4315522" y="3429000"/>
            <a:ext cx="2509024" cy="13939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A04066-ADA1-9FA6-D45A-FD1A0B8D8F28}"/>
              </a:ext>
            </a:extLst>
          </p:cNvPr>
          <p:cNvSpPr/>
          <p:nvPr/>
        </p:nvSpPr>
        <p:spPr>
          <a:xfrm>
            <a:off x="4315522" y="3745481"/>
            <a:ext cx="2509024" cy="13939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01BB34-1786-4FC7-715D-EF75A98EA720}"/>
              </a:ext>
            </a:extLst>
          </p:cNvPr>
          <p:cNvSpPr/>
          <p:nvPr/>
        </p:nvSpPr>
        <p:spPr>
          <a:xfrm>
            <a:off x="4315522" y="4256776"/>
            <a:ext cx="2509024" cy="13939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61C0A83-8B20-BC64-C1F8-148179956865}"/>
              </a:ext>
            </a:extLst>
          </p:cNvPr>
          <p:cNvSpPr/>
          <p:nvPr/>
        </p:nvSpPr>
        <p:spPr>
          <a:xfrm>
            <a:off x="4315522" y="5434032"/>
            <a:ext cx="2509024" cy="13939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A839B993-82E3-F318-0F7A-C3CD5827C6FC}"/>
              </a:ext>
            </a:extLst>
          </p:cNvPr>
          <p:cNvSpPr txBox="1">
            <a:spLocks/>
          </p:cNvSpPr>
          <p:nvPr/>
        </p:nvSpPr>
        <p:spPr>
          <a:xfrm>
            <a:off x="609599" y="1436888"/>
            <a:ext cx="2914185" cy="51125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Finer granularity in the detectors</a:t>
            </a:r>
          </a:p>
          <a:p>
            <a:pPr lvl="1"/>
            <a:r>
              <a:rPr lang="en-US" sz="1600" dirty="0"/>
              <a:t>Precise timing</a:t>
            </a:r>
          </a:p>
          <a:p>
            <a:pPr lvl="1"/>
            <a:r>
              <a:rPr lang="en-US" sz="1600" dirty="0"/>
              <a:t>More channels</a:t>
            </a:r>
          </a:p>
          <a:p>
            <a:pPr lvl="1"/>
            <a:r>
              <a:rPr lang="en-US" sz="1600" dirty="0"/>
              <a:t>More data</a:t>
            </a:r>
          </a:p>
          <a:p>
            <a:pPr lvl="1"/>
            <a:endParaRPr lang="en-US" sz="1600" dirty="0"/>
          </a:p>
          <a:p>
            <a:r>
              <a:rPr lang="en-US" sz="1800" dirty="0"/>
              <a:t>Increasing digital complexity</a:t>
            </a:r>
          </a:p>
          <a:p>
            <a:pPr lvl="1"/>
            <a:r>
              <a:rPr lang="en-US" sz="1600" dirty="0"/>
              <a:t>On-chip data processing to reduce data movement</a:t>
            </a:r>
          </a:p>
          <a:p>
            <a:pPr lvl="1"/>
            <a:endParaRPr lang="en-US" sz="1600" dirty="0"/>
          </a:p>
          <a:p>
            <a:r>
              <a:rPr lang="en-US" sz="1800" dirty="0"/>
              <a:t>Advanced technology</a:t>
            </a:r>
          </a:p>
          <a:p>
            <a:pPr lvl="1"/>
            <a:r>
              <a:rPr lang="en-US" sz="1600" dirty="0"/>
              <a:t>28nm</a:t>
            </a:r>
          </a:p>
          <a:p>
            <a:pPr lvl="1"/>
            <a:r>
              <a:rPr lang="en-US" sz="1600" dirty="0"/>
              <a:t>3D integration</a:t>
            </a:r>
          </a:p>
          <a:p>
            <a:endParaRPr lang="en-US" sz="1800" dirty="0"/>
          </a:p>
          <a:p>
            <a:endParaRPr lang="en-GB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F24DD8-4CE3-F680-8B9E-B40F689BC642}"/>
              </a:ext>
            </a:extLst>
          </p:cNvPr>
          <p:cNvSpPr/>
          <p:nvPr/>
        </p:nvSpPr>
        <p:spPr>
          <a:xfrm>
            <a:off x="4315522" y="2931954"/>
            <a:ext cx="2509024" cy="13939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3D4614-AEA9-A1C8-2747-99C90B2B971B}"/>
              </a:ext>
            </a:extLst>
          </p:cNvPr>
          <p:cNvSpPr txBox="1"/>
          <p:nvPr/>
        </p:nvSpPr>
        <p:spPr>
          <a:xfrm>
            <a:off x="1761893" y="6382666"/>
            <a:ext cx="860688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Source: ECFA Detector R&amp;D Roadmap Process Group (2020) The 2021 ECFA detector research and development roadmap. (Accessed: 13 Mar 2023).</a:t>
            </a:r>
          </a:p>
          <a:p>
            <a:pPr algn="ctr"/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55F99E-0922-5AD0-31AA-5CA9BCE54B24}"/>
              </a:ext>
            </a:extLst>
          </p:cNvPr>
          <p:cNvSpPr/>
          <p:nvPr/>
        </p:nvSpPr>
        <p:spPr>
          <a:xfrm>
            <a:off x="4315517" y="3583115"/>
            <a:ext cx="2509024" cy="13939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6911C2-D759-94A3-9772-0D7ACE98E5FD}"/>
              </a:ext>
            </a:extLst>
          </p:cNvPr>
          <p:cNvSpPr/>
          <p:nvPr/>
        </p:nvSpPr>
        <p:spPr>
          <a:xfrm>
            <a:off x="4315517" y="3098209"/>
            <a:ext cx="2509024" cy="13939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7376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3" grpId="0" animBg="1"/>
      <p:bldP spid="7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ASIC prototyping in HEP community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1466972-F00C-891F-849D-F9592FB172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800" y="1268761"/>
            <a:ext cx="5181600" cy="511256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Cost of prototyping will be higher in future</a:t>
            </a:r>
          </a:p>
          <a:p>
            <a:pPr lvl="1"/>
            <a:r>
              <a:rPr lang="en-US" dirty="0"/>
              <a:t>Expensive mask-sets (28nm) and packaging (2.5/3D)</a:t>
            </a:r>
          </a:p>
          <a:p>
            <a:pPr lvl="1"/>
            <a:r>
              <a:rPr lang="en-US" dirty="0"/>
              <a:t>Longer design cycle per prototype</a:t>
            </a:r>
          </a:p>
          <a:p>
            <a:pPr lvl="1"/>
            <a:r>
              <a:rPr lang="en-US" dirty="0"/>
              <a:t>Increased engineering costs</a:t>
            </a:r>
          </a:p>
          <a:p>
            <a:pPr lvl="1"/>
            <a:endParaRPr lang="en-US" dirty="0"/>
          </a:p>
          <a:p>
            <a:r>
              <a:rPr lang="en-US" dirty="0"/>
              <a:t>Typically, 2 or more engineering runs before production</a:t>
            </a:r>
          </a:p>
          <a:p>
            <a:pPr lvl="1"/>
            <a:r>
              <a:rPr lang="en-US" dirty="0"/>
              <a:t>In rare cases </a:t>
            </a:r>
            <a:r>
              <a:rPr lang="en-US" dirty="0" err="1"/>
              <a:t>upto</a:t>
            </a:r>
            <a:r>
              <a:rPr lang="en-US" dirty="0"/>
              <a:t> 6 engineering runs</a:t>
            </a:r>
          </a:p>
          <a:p>
            <a:pPr lvl="1"/>
            <a:endParaRPr lang="en-US" dirty="0"/>
          </a:p>
          <a:p>
            <a:r>
              <a:rPr lang="en-US" dirty="0"/>
              <a:t>Need to reduce the number of prototyping runs</a:t>
            </a:r>
          </a:p>
          <a:p>
            <a:pPr lvl="1"/>
            <a:r>
              <a:rPr lang="en-US" dirty="0"/>
              <a:t>Ideally first-time silicon success</a:t>
            </a:r>
          </a:p>
          <a:p>
            <a:pPr lvl="1"/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19989EB-74B3-4530-8497-EE4163F97F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8850179"/>
              </p:ext>
            </p:extLst>
          </p:nvPr>
        </p:nvGraphicFramePr>
        <p:xfrm>
          <a:off x="574993" y="1683834"/>
          <a:ext cx="5521007" cy="3490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F6712B1-5268-004C-00F0-B779AE414826}"/>
              </a:ext>
            </a:extLst>
          </p:cNvPr>
          <p:cNvSpPr txBox="1"/>
          <p:nvPr/>
        </p:nvSpPr>
        <p:spPr>
          <a:xfrm>
            <a:off x="0" y="6556252"/>
            <a:ext cx="1158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Source: CERN ASICs technologies and foundry services.</a:t>
            </a:r>
          </a:p>
        </p:txBody>
      </p:sp>
    </p:spTree>
    <p:extLst>
      <p:ext uri="{BB962C8B-B14F-4D97-AF65-F5344CB8AC3E}">
        <p14:creationId xmlns:p14="http://schemas.microsoft.com/office/powerpoint/2010/main" val="223379598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Trends from industry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514A10-358B-9629-836B-8D14CA62E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33" y="2170845"/>
            <a:ext cx="6256201" cy="3382462"/>
          </a:xfrm>
          <a:prstGeom prst="rect">
            <a:avLst/>
          </a:prstGeom>
        </p:spPr>
      </p:pic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3F9A4EFF-E9A3-13F6-82A8-EB2E5D63CDFB}"/>
              </a:ext>
            </a:extLst>
          </p:cNvPr>
          <p:cNvSpPr txBox="1">
            <a:spLocks/>
          </p:cNvSpPr>
          <p:nvPr/>
        </p:nvSpPr>
        <p:spPr>
          <a:xfrm>
            <a:off x="6400800" y="1268761"/>
            <a:ext cx="5181600" cy="51125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Fewer first-time silicon successes over time</a:t>
            </a:r>
          </a:p>
          <a:p>
            <a:pPr lvl="1"/>
            <a:r>
              <a:rPr lang="en-US" dirty="0"/>
              <a:t>&gt;50% of re-spins are caused by “logic or functional flaws”</a:t>
            </a:r>
          </a:p>
          <a:p>
            <a:pPr lvl="1"/>
            <a:endParaRPr lang="en-US" dirty="0"/>
          </a:p>
          <a:p>
            <a:r>
              <a:rPr lang="en-US" dirty="0"/>
              <a:t>Complex designs will have complex bugs</a:t>
            </a:r>
          </a:p>
          <a:p>
            <a:endParaRPr lang="en-US" dirty="0"/>
          </a:p>
          <a:p>
            <a:r>
              <a:rPr lang="en-US" dirty="0"/>
              <a:t>Verification accounts to 70% of overall design costs</a:t>
            </a:r>
          </a:p>
          <a:p>
            <a:pPr lvl="1"/>
            <a:r>
              <a:rPr lang="en-US" dirty="0"/>
              <a:t>Design to verification engineers ratio is 1:4</a:t>
            </a:r>
          </a:p>
          <a:p>
            <a:pPr lvl="1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39DA5A-8F8C-35FD-2B40-B18F456F09E1}"/>
              </a:ext>
            </a:extLst>
          </p:cNvPr>
          <p:cNvSpPr txBox="1"/>
          <p:nvPr/>
        </p:nvSpPr>
        <p:spPr>
          <a:xfrm>
            <a:off x="0" y="6556252"/>
            <a:ext cx="1158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Source: Foster, H., 2022 Wilson Research Group IC/ASIC functional verification trends. White Paper. Wilson Research Group and Mentor, A Siemens Business. (Accessed: 13 Mar 2023).</a:t>
            </a:r>
          </a:p>
        </p:txBody>
      </p:sp>
    </p:spTree>
    <p:extLst>
      <p:ext uri="{BB962C8B-B14F-4D97-AF65-F5344CB8AC3E}">
        <p14:creationId xmlns:p14="http://schemas.microsoft.com/office/powerpoint/2010/main" val="274523617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Unlocking innovation in future ASICs for HEP</a:t>
            </a:r>
            <a:endParaRPr lang="en-GB" sz="36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4AB45B-717A-5E4A-9D02-15AF395325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High design and prototyping costs for future ASICs set a higher quality bar for every tape-out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 the complexity of future ASICs increase, the current design practices will not guarantee same or better quality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Methodical and thorough verification will be one of the key enablers to first time silicon success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000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9608FFA-5D53-2456-67ED-46E02B638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74898B7-C143-E6F6-CD30-BA4FEBCB39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Insights and observations on ASIC design and verification in HEP community and ideas to tackle some of the design verification challenges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97CB4B-3228-FE11-B141-F4B5AEA41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99311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07950-39CF-4E43-8FE4-A98BDE6E2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Project life cycle of ASICs for HEP experiments</a:t>
            </a:r>
            <a:endParaRPr lang="en-GB" sz="3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193B3F-1CD1-9645-A02E-187D4C9E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F792074-61BC-500C-B4EF-49F4CB36C6CA}"/>
              </a:ext>
            </a:extLst>
          </p:cNvPr>
          <p:cNvCxnSpPr>
            <a:cxnSpLocks/>
          </p:cNvCxnSpPr>
          <p:nvPr/>
        </p:nvCxnSpPr>
        <p:spPr>
          <a:xfrm flipV="1">
            <a:off x="1195328" y="2289655"/>
            <a:ext cx="1021014" cy="64572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65F7FEF-AF00-E6C5-E60D-8C858FCDF357}"/>
              </a:ext>
            </a:extLst>
          </p:cNvPr>
          <p:cNvGrpSpPr/>
          <p:nvPr/>
        </p:nvGrpSpPr>
        <p:grpSpPr>
          <a:xfrm>
            <a:off x="150893" y="2729561"/>
            <a:ext cx="1345191" cy="1345191"/>
            <a:chOff x="150893" y="2729561"/>
            <a:chExt cx="1345191" cy="1345191"/>
          </a:xfrm>
        </p:grpSpPr>
        <p:pic>
          <p:nvPicPr>
            <p:cNvPr id="64" name="Graphic 63" descr="Meeting outline">
              <a:extLst>
                <a:ext uri="{FF2B5EF4-FFF2-40B4-BE49-F238E27FC236}">
                  <a16:creationId xmlns:a16="http://schemas.microsoft.com/office/drawing/2014/main" id="{35EF6E26-648E-E688-1A29-A1343837C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0893" y="2729561"/>
              <a:ext cx="1345191" cy="1345191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DA657D70-AFD8-0A88-3743-CAE132D48D58}"/>
                </a:ext>
              </a:extLst>
            </p:cNvPr>
            <p:cNvSpPr txBox="1"/>
            <p:nvPr/>
          </p:nvSpPr>
          <p:spPr>
            <a:xfrm>
              <a:off x="247789" y="3501509"/>
              <a:ext cx="11513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6"/>
                  </a:solidFill>
                </a:rPr>
                <a:t>Experiment</a:t>
              </a:r>
              <a:endParaRPr lang="en-GB" sz="1400" dirty="0">
                <a:solidFill>
                  <a:schemeClr val="accent6"/>
                </a:solidFill>
              </a:endParaRP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D03F7BD-2BB1-78CC-D20A-775CC63935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3278" y="1763875"/>
            <a:ext cx="1051560" cy="1051560"/>
          </a:xfrm>
          <a:prstGeom prst="rect">
            <a:avLst/>
          </a:prstGeom>
        </p:spPr>
      </p:pic>
      <p:pic>
        <p:nvPicPr>
          <p:cNvPr id="14" name="Picture 13" descr="Schematic&#10;&#10;Description automatically generated">
            <a:extLst>
              <a:ext uri="{FF2B5EF4-FFF2-40B4-BE49-F238E27FC236}">
                <a16:creationId xmlns:a16="http://schemas.microsoft.com/office/drawing/2014/main" id="{07525727-FE20-E21C-2E81-BACB1AD93C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1682" y="1822819"/>
            <a:ext cx="957732" cy="957732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9FE29A1-23D4-1884-358C-E9F005D8AA35}"/>
              </a:ext>
            </a:extLst>
          </p:cNvPr>
          <p:cNvSpPr/>
          <p:nvPr/>
        </p:nvSpPr>
        <p:spPr>
          <a:xfrm>
            <a:off x="4000433" y="1349474"/>
            <a:ext cx="1219200" cy="776333"/>
          </a:xfrm>
          <a:prstGeom prst="roundRect">
            <a:avLst/>
          </a:prstGeom>
          <a:noFill/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/>
              <a:t>Block1</a:t>
            </a:r>
          </a:p>
          <a:p>
            <a:pPr algn="ctr"/>
            <a:r>
              <a:rPr lang="en-US" dirty="0"/>
              <a:t>Design</a:t>
            </a:r>
            <a:endParaRPr lang="en-GB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9A4D95C-E15D-E5C3-C44D-E33A7F900B0F}"/>
              </a:ext>
            </a:extLst>
          </p:cNvPr>
          <p:cNvSpPr/>
          <p:nvPr/>
        </p:nvSpPr>
        <p:spPr>
          <a:xfrm>
            <a:off x="3999306" y="2553729"/>
            <a:ext cx="1219200" cy="776333"/>
          </a:xfrm>
          <a:prstGeom prst="roundRect">
            <a:avLst/>
          </a:prstGeom>
          <a:noFill/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/>
              <a:t>Block2</a:t>
            </a:r>
          </a:p>
          <a:p>
            <a:pPr algn="ctr"/>
            <a:r>
              <a:rPr lang="en-US" dirty="0"/>
              <a:t>Design</a:t>
            </a:r>
            <a:endParaRPr lang="en-GB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EEA414D6-06BE-D7B4-4B89-003F53A0D453}"/>
              </a:ext>
            </a:extLst>
          </p:cNvPr>
          <p:cNvSpPr/>
          <p:nvPr/>
        </p:nvSpPr>
        <p:spPr>
          <a:xfrm>
            <a:off x="6000086" y="1378457"/>
            <a:ext cx="957732" cy="1951603"/>
          </a:xfrm>
          <a:prstGeom prst="roundRect">
            <a:avLst/>
          </a:prstGeom>
          <a:noFill/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/>
              <a:t>Top</a:t>
            </a:r>
          </a:p>
          <a:p>
            <a:pPr algn="ctr"/>
            <a:r>
              <a:rPr lang="en-US" dirty="0"/>
              <a:t>Level</a:t>
            </a:r>
          </a:p>
          <a:p>
            <a:pPr algn="ctr"/>
            <a:r>
              <a:rPr lang="en-US" dirty="0"/>
              <a:t>Design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B00FB94-0AD1-91DA-B8D5-343651092533}"/>
              </a:ext>
            </a:extLst>
          </p:cNvPr>
          <p:cNvCxnSpPr>
            <a:cxnSpLocks/>
          </p:cNvCxnSpPr>
          <p:nvPr/>
        </p:nvCxnSpPr>
        <p:spPr>
          <a:xfrm flipV="1">
            <a:off x="3208044" y="1740637"/>
            <a:ext cx="792389" cy="28417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1CD9423-FC56-6ECF-3695-7B3033FACF6E}"/>
              </a:ext>
            </a:extLst>
          </p:cNvPr>
          <p:cNvCxnSpPr>
            <a:cxnSpLocks/>
          </p:cNvCxnSpPr>
          <p:nvPr/>
        </p:nvCxnSpPr>
        <p:spPr>
          <a:xfrm>
            <a:off x="5218506" y="1723525"/>
            <a:ext cx="793516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0532656-F306-B295-1099-669CFFC41C6D}"/>
              </a:ext>
            </a:extLst>
          </p:cNvPr>
          <p:cNvCxnSpPr>
            <a:cxnSpLocks/>
          </p:cNvCxnSpPr>
          <p:nvPr/>
        </p:nvCxnSpPr>
        <p:spPr>
          <a:xfrm>
            <a:off x="6957818" y="2289655"/>
            <a:ext cx="615110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EEDBCF8-C2FB-F8C0-5A8C-D4672C8AA19F}"/>
              </a:ext>
            </a:extLst>
          </p:cNvPr>
          <p:cNvCxnSpPr>
            <a:cxnSpLocks/>
          </p:cNvCxnSpPr>
          <p:nvPr/>
        </p:nvCxnSpPr>
        <p:spPr>
          <a:xfrm>
            <a:off x="8489414" y="2289655"/>
            <a:ext cx="592756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49CCBE4-0CEF-15F4-89AF-519161D209DC}"/>
              </a:ext>
            </a:extLst>
          </p:cNvPr>
          <p:cNvCxnSpPr>
            <a:cxnSpLocks/>
            <a:endCxn id="24" idx="1"/>
          </p:cNvCxnSpPr>
          <p:nvPr/>
        </p:nvCxnSpPr>
        <p:spPr>
          <a:xfrm>
            <a:off x="3206917" y="2729561"/>
            <a:ext cx="792389" cy="21233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655371D-70DD-773F-CA80-F241407B3833}"/>
              </a:ext>
            </a:extLst>
          </p:cNvPr>
          <p:cNvCxnSpPr>
            <a:cxnSpLocks/>
          </p:cNvCxnSpPr>
          <p:nvPr/>
        </p:nvCxnSpPr>
        <p:spPr>
          <a:xfrm>
            <a:off x="5206570" y="2919369"/>
            <a:ext cx="793516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57" name="Graphic 56" descr="Dollar with solid fill">
            <a:extLst>
              <a:ext uri="{FF2B5EF4-FFF2-40B4-BE49-F238E27FC236}">
                <a16:creationId xmlns:a16="http://schemas.microsoft.com/office/drawing/2014/main" id="{3E6362CF-3A41-9209-8CBF-74E70D10F4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50954" y="2024816"/>
            <a:ext cx="225392" cy="225392"/>
          </a:xfrm>
          <a:prstGeom prst="rect">
            <a:avLst/>
          </a:prstGeom>
        </p:spPr>
      </p:pic>
      <p:pic>
        <p:nvPicPr>
          <p:cNvPr id="58" name="Graphic 57" descr="Dollar with solid fill">
            <a:extLst>
              <a:ext uri="{FF2B5EF4-FFF2-40B4-BE49-F238E27FC236}">
                <a16:creationId xmlns:a16="http://schemas.microsoft.com/office/drawing/2014/main" id="{B1171AE1-E990-DE0C-ABB0-DD542C1330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753977" y="2024816"/>
            <a:ext cx="225392" cy="22539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994367E-2715-382B-C3DA-3108FF158594}"/>
              </a:ext>
            </a:extLst>
          </p:cNvPr>
          <p:cNvGrpSpPr/>
          <p:nvPr/>
        </p:nvGrpSpPr>
        <p:grpSpPr>
          <a:xfrm>
            <a:off x="2204407" y="1723524"/>
            <a:ext cx="1164546" cy="1151397"/>
            <a:chOff x="2204407" y="1723524"/>
            <a:chExt cx="1164546" cy="1151397"/>
          </a:xfrm>
        </p:grpSpPr>
        <p:pic>
          <p:nvPicPr>
            <p:cNvPr id="67" name="Graphic 66" descr="Meeting outline">
              <a:extLst>
                <a:ext uri="{FF2B5EF4-FFF2-40B4-BE49-F238E27FC236}">
                  <a16:creationId xmlns:a16="http://schemas.microsoft.com/office/drawing/2014/main" id="{21118305-AABC-4C61-57F1-EC81B5C43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4407" y="1723524"/>
              <a:ext cx="1151397" cy="1151397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CBAFCA9-E025-2789-371C-BECB07032EC1}"/>
                </a:ext>
              </a:extLst>
            </p:cNvPr>
            <p:cNvSpPr txBox="1"/>
            <p:nvPr/>
          </p:nvSpPr>
          <p:spPr>
            <a:xfrm>
              <a:off x="2217556" y="2375967"/>
              <a:ext cx="11513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6"/>
                  </a:solidFill>
                </a:rPr>
                <a:t>Design Team</a:t>
              </a:r>
              <a:endParaRPr lang="en-GB" sz="1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C140C64-77C7-4A1C-C43F-2658E2CE6878}"/>
              </a:ext>
            </a:extLst>
          </p:cNvPr>
          <p:cNvGrpSpPr/>
          <p:nvPr/>
        </p:nvGrpSpPr>
        <p:grpSpPr>
          <a:xfrm>
            <a:off x="3810476" y="3330062"/>
            <a:ext cx="1575339" cy="2460446"/>
            <a:chOff x="3810476" y="3330062"/>
            <a:chExt cx="1575339" cy="246044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393A2AF-BBBA-1CF0-A74E-7749AA39CA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20739" y="5014175"/>
              <a:ext cx="776333" cy="776333"/>
            </a:xfrm>
            <a:prstGeom prst="rect">
              <a:avLst/>
            </a:prstGeom>
          </p:spPr>
        </p:pic>
        <p:pic>
          <p:nvPicPr>
            <p:cNvPr id="10" name="Picture 9" descr="Schematic&#10;&#10;Description automatically generated">
              <a:extLst>
                <a:ext uri="{FF2B5EF4-FFF2-40B4-BE49-F238E27FC236}">
                  <a16:creationId xmlns:a16="http://schemas.microsoft.com/office/drawing/2014/main" id="{B4C02892-4C08-E249-6C12-029EE73E0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57254" y="3820467"/>
              <a:ext cx="703303" cy="703303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DCAF1F6-45B8-C3AF-F233-0D476C68AFF1}"/>
                </a:ext>
              </a:extLst>
            </p:cNvPr>
            <p:cNvCxnSpPr>
              <a:cxnSpLocks/>
              <a:stCxn id="24" idx="2"/>
              <a:endCxn id="10" idx="0"/>
            </p:cNvCxnSpPr>
            <p:nvPr/>
          </p:nvCxnSpPr>
          <p:spPr>
            <a:xfrm>
              <a:off x="4608906" y="3330062"/>
              <a:ext cx="0" cy="490405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242D5749-F3AE-8313-6089-EBD176C67A82}"/>
                </a:ext>
              </a:extLst>
            </p:cNvPr>
            <p:cNvCxnSpPr>
              <a:cxnSpLocks/>
            </p:cNvCxnSpPr>
            <p:nvPr/>
          </p:nvCxnSpPr>
          <p:spPr>
            <a:xfrm>
              <a:off x="4608905" y="4523770"/>
              <a:ext cx="0" cy="490405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C0DEAC17-FBB2-157A-65F6-9B82EFDE5413}"/>
                </a:ext>
              </a:extLst>
            </p:cNvPr>
            <p:cNvSpPr/>
            <p:nvPr/>
          </p:nvSpPr>
          <p:spPr>
            <a:xfrm rot="10800000">
              <a:off x="3810476" y="3378537"/>
              <a:ext cx="650825" cy="1790363"/>
            </a:xfrm>
            <a:prstGeom prst="arc">
              <a:avLst>
                <a:gd name="adj1" fmla="val 16200000"/>
                <a:gd name="adj2" fmla="val 5192348"/>
              </a:avLst>
            </a:prstGeom>
            <a:ln w="38100">
              <a:solidFill>
                <a:schemeClr val="accent6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r"/>
              <a:endParaRPr lang="en-GB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F57563-0567-708B-4939-865192FACBB2}"/>
                </a:ext>
              </a:extLst>
            </p:cNvPr>
            <p:cNvSpPr txBox="1"/>
            <p:nvPr/>
          </p:nvSpPr>
          <p:spPr>
            <a:xfrm rot="16200000">
              <a:off x="4497331" y="4513857"/>
              <a:ext cx="140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6"/>
                  </a:solidFill>
                </a:rPr>
                <a:t>Prototyping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E71FE377-5DCC-9FA3-A2BE-850E166549A6}"/>
              </a:ext>
            </a:extLst>
          </p:cNvPr>
          <p:cNvSpPr/>
          <p:nvPr/>
        </p:nvSpPr>
        <p:spPr>
          <a:xfrm>
            <a:off x="7065444" y="3799268"/>
            <a:ext cx="1485510" cy="529913"/>
          </a:xfrm>
          <a:prstGeom prst="roundRect">
            <a:avLst/>
          </a:prstGeom>
          <a:noFill/>
          <a:ln w="1905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dirty="0"/>
              <a:t>Verification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B81E6B6-3A76-6F5E-3CC3-9F213C989668}"/>
              </a:ext>
            </a:extLst>
          </p:cNvPr>
          <p:cNvCxnSpPr>
            <a:cxnSpLocks/>
          </p:cNvCxnSpPr>
          <p:nvPr/>
        </p:nvCxnSpPr>
        <p:spPr>
          <a:xfrm flipH="1" flipV="1">
            <a:off x="6851365" y="3330062"/>
            <a:ext cx="401824" cy="46920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A8A7BF2-1862-F4A1-9AF1-D429ABC5348B}"/>
              </a:ext>
            </a:extLst>
          </p:cNvPr>
          <p:cNvCxnSpPr>
            <a:cxnSpLocks/>
          </p:cNvCxnSpPr>
          <p:nvPr/>
        </p:nvCxnSpPr>
        <p:spPr>
          <a:xfrm flipV="1">
            <a:off x="8018960" y="2780551"/>
            <a:ext cx="0" cy="101871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68" name="Graphic 67" descr="Hourglass Finished with solid fill">
            <a:extLst>
              <a:ext uri="{FF2B5EF4-FFF2-40B4-BE49-F238E27FC236}">
                <a16:creationId xmlns:a16="http://schemas.microsoft.com/office/drawing/2014/main" id="{B314AEC3-3621-83F0-A953-728E47B71E4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531397" y="3830588"/>
            <a:ext cx="467271" cy="467271"/>
          </a:xfrm>
          <a:prstGeom prst="rect">
            <a:avLst/>
          </a:prstGeom>
        </p:spPr>
      </p:pic>
      <p:sp>
        <p:nvSpPr>
          <p:cNvPr id="73" name="Content Placeholder 6">
            <a:extLst>
              <a:ext uri="{FF2B5EF4-FFF2-40B4-BE49-F238E27FC236}">
                <a16:creationId xmlns:a16="http://schemas.microsoft.com/office/drawing/2014/main" id="{D393BB04-3E1F-E674-35EE-3A2F8FD597E9}"/>
              </a:ext>
            </a:extLst>
          </p:cNvPr>
          <p:cNvSpPr txBox="1">
            <a:spLocks/>
          </p:cNvSpPr>
          <p:nvPr/>
        </p:nvSpPr>
        <p:spPr>
          <a:xfrm>
            <a:off x="6096000" y="4568345"/>
            <a:ext cx="2902668" cy="1977241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400" dirty="0"/>
              <a:t>Inefficient verification – no time spent on strategy and verification partitioning</a:t>
            </a:r>
          </a:p>
          <a:p>
            <a:pPr marL="0" lvl="1" indent="0">
              <a:buNone/>
            </a:pPr>
            <a:r>
              <a:rPr lang="en-US" sz="1400" dirty="0"/>
              <a:t>Taking shortcuts – lack of time, “silicon proven”</a:t>
            </a:r>
          </a:p>
          <a:p>
            <a:pPr marL="0" lvl="1" indent="0">
              <a:buNone/>
            </a:pPr>
            <a:r>
              <a:rPr lang="en-US" sz="1400" dirty="0"/>
              <a:t>Little feedback into usability of the chip (complex DAQ systems)</a:t>
            </a:r>
          </a:p>
        </p:txBody>
      </p:sp>
      <p:sp>
        <p:nvSpPr>
          <p:cNvPr id="74" name="Content Placeholder 6">
            <a:extLst>
              <a:ext uri="{FF2B5EF4-FFF2-40B4-BE49-F238E27FC236}">
                <a16:creationId xmlns:a16="http://schemas.microsoft.com/office/drawing/2014/main" id="{280168FC-4FD0-FAD9-2196-328FBFA3C51B}"/>
              </a:ext>
            </a:extLst>
          </p:cNvPr>
          <p:cNvSpPr txBox="1">
            <a:spLocks/>
          </p:cNvSpPr>
          <p:nvPr/>
        </p:nvSpPr>
        <p:spPr>
          <a:xfrm>
            <a:off x="9311963" y="3791140"/>
            <a:ext cx="2270437" cy="869759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600" dirty="0"/>
              <a:t>Unclear specifications / use cases and therefore unclear verification goals</a:t>
            </a:r>
          </a:p>
        </p:txBody>
      </p:sp>
      <p:sp>
        <p:nvSpPr>
          <p:cNvPr id="75" name="Content Placeholder 6">
            <a:extLst>
              <a:ext uri="{FF2B5EF4-FFF2-40B4-BE49-F238E27FC236}">
                <a16:creationId xmlns:a16="http://schemas.microsoft.com/office/drawing/2014/main" id="{6EDD9BAC-F0A5-A935-FCB8-AF127DFEA08A}"/>
              </a:ext>
            </a:extLst>
          </p:cNvPr>
          <p:cNvSpPr txBox="1">
            <a:spLocks/>
          </p:cNvSpPr>
          <p:nvPr/>
        </p:nvSpPr>
        <p:spPr>
          <a:xfrm>
            <a:off x="9338826" y="4956522"/>
            <a:ext cx="2531469" cy="1215678"/>
          </a:xfrm>
          <a:prstGeom prst="rect">
            <a:avLst/>
          </a:prstGeom>
          <a:ln w="38100">
            <a:solidFill>
              <a:srgbClr val="00B05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600" dirty="0"/>
              <a:t>When should verification start?</a:t>
            </a:r>
          </a:p>
          <a:p>
            <a:pPr marL="0" lvl="1" indent="0">
              <a:buNone/>
            </a:pPr>
            <a:r>
              <a:rPr lang="en-US" sz="1600" b="1" dirty="0"/>
              <a:t>At the same time as design is conceived</a:t>
            </a:r>
          </a:p>
        </p:txBody>
      </p:sp>
    </p:spTree>
    <p:extLst>
      <p:ext uri="{BB962C8B-B14F-4D97-AF65-F5344CB8AC3E}">
        <p14:creationId xmlns:p14="http://schemas.microsoft.com/office/powerpoint/2010/main" val="42529024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6" grpId="0" animBg="1"/>
      <p:bldP spid="53" grpId="0" animBg="1"/>
      <p:bldP spid="73" grpId="0" animBg="1"/>
      <p:bldP spid="74" grpId="0" animBg="1"/>
      <p:bldP spid="75" grpId="0" animBg="1"/>
    </p:bldLst>
  </p:timing>
</p:sld>
</file>

<file path=ppt/theme/theme1.xml><?xml version="1.0" encoding="utf-8"?>
<a:theme xmlns:a="http://schemas.openxmlformats.org/drawingml/2006/main" name="20151102-template">
  <a:themeElements>
    <a:clrScheme name="CERN-Blue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20151102-template">
  <a:themeElements>
    <a:clrScheme name="CERN-Blue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57995</TotalTime>
  <Words>1184</Words>
  <Application>Microsoft Office PowerPoint</Application>
  <PresentationFormat>Widescreen</PresentationFormat>
  <Paragraphs>226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20151102-template</vt:lpstr>
      <vt:lpstr>1_20151102-template</vt:lpstr>
      <vt:lpstr>Challenges in designing ASICs for High Energy Physics Experiments</vt:lpstr>
      <vt:lpstr>Outline</vt:lpstr>
      <vt:lpstr>Section 1</vt:lpstr>
      <vt:lpstr>ASIC design trends in HEP research</vt:lpstr>
      <vt:lpstr>ASIC prototyping in HEP community</vt:lpstr>
      <vt:lpstr>Trends from industry</vt:lpstr>
      <vt:lpstr>Unlocking innovation in future ASICs for HEP</vt:lpstr>
      <vt:lpstr>Section 2</vt:lpstr>
      <vt:lpstr>Project life cycle of ASICs for HEP experiments</vt:lpstr>
      <vt:lpstr>Project life cycle of ASICs for HEP experiments</vt:lpstr>
      <vt:lpstr>Project life cycle of ASICs for HEP experiments</vt:lpstr>
      <vt:lpstr>Architectural Modelling</vt:lpstr>
      <vt:lpstr>Scalability of ASIC verification activities</vt:lpstr>
      <vt:lpstr>Strategic Verification Technologies</vt:lpstr>
      <vt:lpstr>Summary</vt:lpstr>
      <vt:lpstr>Summary</vt:lpstr>
      <vt:lpstr>Backup</vt:lpstr>
      <vt:lpstr>Verification - Introduction</vt:lpstr>
      <vt:lpstr>Verification - Introduction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ITS3 WP2 Status Report</dc:title>
  <dc:subject/>
  <dc:creator>Gianluca Aglieri Rinella</dc:creator>
  <cp:keywords/>
  <dc:description/>
  <cp:lastModifiedBy>Adithya Pulli</cp:lastModifiedBy>
  <cp:revision>1268</cp:revision>
  <cp:lastPrinted>2021-07-06T09:01:10Z</cp:lastPrinted>
  <dcterms:created xsi:type="dcterms:W3CDTF">2020-03-20T16:02:07Z</dcterms:created>
  <dcterms:modified xsi:type="dcterms:W3CDTF">2023-03-15T12:29:32Z</dcterms:modified>
  <cp:category/>
</cp:coreProperties>
</file>