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1053" r:id="rId2"/>
    <p:sldId id="1381" r:id="rId3"/>
    <p:sldId id="1389" r:id="rId4"/>
    <p:sldId id="1390" r:id="rId5"/>
    <p:sldId id="1391" r:id="rId6"/>
    <p:sldId id="1383" r:id="rId7"/>
    <p:sldId id="1384" r:id="rId8"/>
    <p:sldId id="1385" r:id="rId9"/>
    <p:sldId id="1386" r:id="rId10"/>
    <p:sldId id="1392" r:id="rId11"/>
    <p:sldId id="1393" r:id="rId12"/>
    <p:sldId id="1387" r:id="rId13"/>
    <p:sldId id="1388" r:id="rId14"/>
  </p:sldIdLst>
  <p:sldSz cx="9144000" cy="6858000" type="screen4x3"/>
  <p:notesSz cx="6781800" cy="99187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FFCC99"/>
    <a:srgbClr val="FFFF99"/>
    <a:srgbClr val="0000CC"/>
    <a:srgbClr val="FFCC66"/>
    <a:srgbClr val="CC9900"/>
    <a:srgbClr val="FFFF66"/>
    <a:srgbClr val="FF0701"/>
    <a:srgbClr val="52B1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15" autoAdjust="0"/>
    <p:restoredTop sz="67386" autoAdjust="0"/>
  </p:normalViewPr>
  <p:slideViewPr>
    <p:cSldViewPr>
      <p:cViewPr varScale="1">
        <p:scale>
          <a:sx n="101" d="100"/>
          <a:sy n="101" d="100"/>
        </p:scale>
        <p:origin x="37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07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E5A8AB54-7787-4AC4-BDC4-86C8883C3FFB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64546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1700"/>
            <a:ext cx="5426075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29CEF06C-B910-4FAD-A5E6-775894F8EE3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02598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TSI semiconductors is a foundry in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Rosevelle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near Sacramento, California</a:t>
            </a:r>
            <a:endParaRPr lang="de-DE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CEF06C-B910-4FAD-A5E6-775894F8EE33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64452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This slide shows the table from the web page</a:t>
            </a:r>
          </a:p>
          <a:p>
            <a:r>
              <a:rPr lang="en-GB" noProof="0" dirty="0"/>
              <a:t>I highlight that lithography is capable to 110nm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CEF06C-B910-4FAD-A5E6-775894F8EE33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22056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 dirty="0"/>
              <a:t>This slide shows the list of TSI technologies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My focus on: 180nm HVCMOS process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</a:t>
            </a:r>
            <a:endParaRPr lang="de-DE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noProof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noProof="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CEF06C-B910-4FAD-A5E6-775894F8EE33}" type="slidenum">
              <a:rPr lang="de-DE" altLang="de-DE" smtClean="0"/>
              <a:pPr>
                <a:defRPr/>
              </a:pPr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94760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CEF06C-B910-4FAD-A5E6-775894F8EE33}" type="slidenum">
              <a:rPr lang="de-DE" altLang="de-DE" smtClean="0"/>
              <a:pPr>
                <a:defRPr/>
              </a:pPr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94325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CEF06C-B910-4FAD-A5E6-775894F8EE33}" type="slidenum">
              <a:rPr lang="de-DE" altLang="de-DE" smtClean="0"/>
              <a:pPr>
                <a:defRPr/>
              </a:pPr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30378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CEF06C-B910-4FAD-A5E6-775894F8EE33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76652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CEF06C-B910-4FAD-A5E6-775894F8EE33}" type="slidenum">
              <a:rPr lang="de-DE" altLang="de-DE" smtClean="0"/>
              <a:pPr>
                <a:defRPr/>
              </a:pPr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01686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CEF06C-B910-4FAD-A5E6-775894F8EE33}" type="slidenum">
              <a:rPr lang="de-DE" altLang="de-DE" smtClean="0"/>
              <a:pPr>
                <a:defRPr/>
              </a:pPr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29734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17EFD-3C9F-4F81-B760-9000E55AF85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0561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F6EFC-FC9D-4D19-8849-5E2A1F71622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19766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30175"/>
            <a:ext cx="2057400" cy="653891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30175"/>
            <a:ext cx="6019800" cy="653891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1833A-3B55-4D9B-B178-5451B2B2B1D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31434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007C9-F54E-4B13-AE27-CD717C028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EA72170-E6AF-431D-9F52-AB5658A37A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cxnSp>
        <p:nvCxnSpPr>
          <p:cNvPr id="5" name="Gerade Verbindung 5">
            <a:extLst>
              <a:ext uri="{FF2B5EF4-FFF2-40B4-BE49-F238E27FC236}">
                <a16:creationId xmlns:a16="http://schemas.microsoft.com/office/drawing/2014/main" id="{9DD5CD6F-3E82-4F98-8B82-F3A625975A4B}"/>
              </a:ext>
            </a:extLst>
          </p:cNvPr>
          <p:cNvCxnSpPr/>
          <p:nvPr userDrawn="1"/>
        </p:nvCxnSpPr>
        <p:spPr bwMode="auto">
          <a:xfrm>
            <a:off x="5105400" y="5715000"/>
            <a:ext cx="685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Gleichschenkliges Dreieck 5">
            <a:extLst>
              <a:ext uri="{FF2B5EF4-FFF2-40B4-BE49-F238E27FC236}">
                <a16:creationId xmlns:a16="http://schemas.microsoft.com/office/drawing/2014/main" id="{0462E066-356E-41ED-9558-D413E7E3EA24}"/>
              </a:ext>
            </a:extLst>
          </p:cNvPr>
          <p:cNvSpPr/>
          <p:nvPr userDrawn="1"/>
        </p:nvSpPr>
        <p:spPr bwMode="auto">
          <a:xfrm rot="5400000">
            <a:off x="4117848" y="5254752"/>
            <a:ext cx="1060704" cy="914400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7" name="Gerade Verbindung 10">
            <a:extLst>
              <a:ext uri="{FF2B5EF4-FFF2-40B4-BE49-F238E27FC236}">
                <a16:creationId xmlns:a16="http://schemas.microsoft.com/office/drawing/2014/main" id="{B3570B16-0A78-4D16-BD7D-52481C8AC63E}"/>
              </a:ext>
            </a:extLst>
          </p:cNvPr>
          <p:cNvCxnSpPr/>
          <p:nvPr userDrawn="1"/>
        </p:nvCxnSpPr>
        <p:spPr bwMode="auto">
          <a:xfrm>
            <a:off x="2286000" y="5715000"/>
            <a:ext cx="13716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14">
            <a:extLst>
              <a:ext uri="{FF2B5EF4-FFF2-40B4-BE49-F238E27FC236}">
                <a16:creationId xmlns:a16="http://schemas.microsoft.com/office/drawing/2014/main" id="{F6E1278D-2B9B-42C5-89C9-FABEC192B159}"/>
              </a:ext>
            </a:extLst>
          </p:cNvPr>
          <p:cNvCxnSpPr/>
          <p:nvPr userDrawn="1"/>
        </p:nvCxnSpPr>
        <p:spPr bwMode="auto">
          <a:xfrm>
            <a:off x="6172200" y="4419600"/>
            <a:ext cx="0" cy="12954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15">
            <a:extLst>
              <a:ext uri="{FF2B5EF4-FFF2-40B4-BE49-F238E27FC236}">
                <a16:creationId xmlns:a16="http://schemas.microsoft.com/office/drawing/2014/main" id="{120FC5EE-3588-4192-A464-0B1CC7FA9018}"/>
              </a:ext>
            </a:extLst>
          </p:cNvPr>
          <p:cNvCxnSpPr/>
          <p:nvPr userDrawn="1"/>
        </p:nvCxnSpPr>
        <p:spPr bwMode="auto">
          <a:xfrm>
            <a:off x="3657600" y="4953000"/>
            <a:ext cx="0" cy="7620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A2F2595D-49C7-4089-A9E4-AC9544B93F21}"/>
              </a:ext>
            </a:extLst>
          </p:cNvPr>
          <p:cNvGrpSpPr/>
          <p:nvPr userDrawn="1"/>
        </p:nvGrpSpPr>
        <p:grpSpPr>
          <a:xfrm rot="16200000">
            <a:off x="4343400" y="4572000"/>
            <a:ext cx="304800" cy="609600"/>
            <a:chOff x="1676400" y="1905000"/>
            <a:chExt cx="304800" cy="609600"/>
          </a:xfrm>
        </p:grpSpPr>
        <p:cxnSp>
          <p:nvCxnSpPr>
            <p:cNvPr id="11" name="Gerade Verbindung 18">
              <a:extLst>
                <a:ext uri="{FF2B5EF4-FFF2-40B4-BE49-F238E27FC236}">
                  <a16:creationId xmlns:a16="http://schemas.microsoft.com/office/drawing/2014/main" id="{108E43E8-378D-4ECE-A2C0-017F16A2E7F7}"/>
                </a:ext>
              </a:extLst>
            </p:cNvPr>
            <p:cNvCxnSpPr/>
            <p:nvPr/>
          </p:nvCxnSpPr>
          <p:spPr bwMode="auto">
            <a:xfrm>
              <a:off x="1828800" y="1905000"/>
              <a:ext cx="0" cy="2286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19">
              <a:extLst>
                <a:ext uri="{FF2B5EF4-FFF2-40B4-BE49-F238E27FC236}">
                  <a16:creationId xmlns:a16="http://schemas.microsoft.com/office/drawing/2014/main" id="{CF23A952-0F59-4118-BE7E-E80FA1307B17}"/>
                </a:ext>
              </a:extLst>
            </p:cNvPr>
            <p:cNvCxnSpPr/>
            <p:nvPr/>
          </p:nvCxnSpPr>
          <p:spPr bwMode="auto">
            <a:xfrm>
              <a:off x="1676400" y="2133600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20">
              <a:extLst>
                <a:ext uri="{FF2B5EF4-FFF2-40B4-BE49-F238E27FC236}">
                  <a16:creationId xmlns:a16="http://schemas.microsoft.com/office/drawing/2014/main" id="{EB8D503E-5C17-4802-8B2C-20AE8E94CC34}"/>
                </a:ext>
              </a:extLst>
            </p:cNvPr>
            <p:cNvCxnSpPr/>
            <p:nvPr/>
          </p:nvCxnSpPr>
          <p:spPr bwMode="auto">
            <a:xfrm>
              <a:off x="1676400" y="2209800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21">
              <a:extLst>
                <a:ext uri="{FF2B5EF4-FFF2-40B4-BE49-F238E27FC236}">
                  <a16:creationId xmlns:a16="http://schemas.microsoft.com/office/drawing/2014/main" id="{C8AA837F-F80A-4E9F-92F3-38D7289C8970}"/>
                </a:ext>
              </a:extLst>
            </p:cNvPr>
            <p:cNvCxnSpPr/>
            <p:nvPr/>
          </p:nvCxnSpPr>
          <p:spPr bwMode="auto">
            <a:xfrm>
              <a:off x="1828800" y="2209800"/>
              <a:ext cx="0" cy="3048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5" name="Gerade Verbindung 22">
            <a:extLst>
              <a:ext uri="{FF2B5EF4-FFF2-40B4-BE49-F238E27FC236}">
                <a16:creationId xmlns:a16="http://schemas.microsoft.com/office/drawing/2014/main" id="{20135E6C-69D0-451E-84DD-6968C83F8EAE}"/>
              </a:ext>
            </a:extLst>
          </p:cNvPr>
          <p:cNvCxnSpPr/>
          <p:nvPr userDrawn="1"/>
        </p:nvCxnSpPr>
        <p:spPr bwMode="auto">
          <a:xfrm>
            <a:off x="4648200" y="4876800"/>
            <a:ext cx="1524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 Verbindung 23">
            <a:extLst>
              <a:ext uri="{FF2B5EF4-FFF2-40B4-BE49-F238E27FC236}">
                <a16:creationId xmlns:a16="http://schemas.microsoft.com/office/drawing/2014/main" id="{E2615ACA-2EEA-4F08-93FC-2EBE529E550B}"/>
              </a:ext>
            </a:extLst>
          </p:cNvPr>
          <p:cNvCxnSpPr/>
          <p:nvPr userDrawn="1"/>
        </p:nvCxnSpPr>
        <p:spPr bwMode="auto">
          <a:xfrm>
            <a:off x="3657600" y="4419600"/>
            <a:ext cx="0" cy="12954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24">
            <a:extLst>
              <a:ext uri="{FF2B5EF4-FFF2-40B4-BE49-F238E27FC236}">
                <a16:creationId xmlns:a16="http://schemas.microsoft.com/office/drawing/2014/main" id="{FFCD16B9-FF00-4116-83D5-A83B9642B741}"/>
              </a:ext>
            </a:extLst>
          </p:cNvPr>
          <p:cNvCxnSpPr/>
          <p:nvPr userDrawn="1"/>
        </p:nvCxnSpPr>
        <p:spPr bwMode="auto">
          <a:xfrm>
            <a:off x="3657600" y="4876800"/>
            <a:ext cx="685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 Verbindung 42">
            <a:extLst>
              <a:ext uri="{FF2B5EF4-FFF2-40B4-BE49-F238E27FC236}">
                <a16:creationId xmlns:a16="http://schemas.microsoft.com/office/drawing/2014/main" id="{5FD65065-4781-4C99-8F68-8C2EF47D6CD2}"/>
              </a:ext>
            </a:extLst>
          </p:cNvPr>
          <p:cNvCxnSpPr/>
          <p:nvPr userDrawn="1"/>
        </p:nvCxnSpPr>
        <p:spPr bwMode="auto">
          <a:xfrm>
            <a:off x="5791200" y="5715000"/>
            <a:ext cx="381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1D7E330E-A5C9-415F-BE1C-67C9803441F0}"/>
              </a:ext>
            </a:extLst>
          </p:cNvPr>
          <p:cNvGrpSpPr/>
          <p:nvPr userDrawn="1"/>
        </p:nvGrpSpPr>
        <p:grpSpPr>
          <a:xfrm>
            <a:off x="6019800" y="5715000"/>
            <a:ext cx="304800" cy="609600"/>
            <a:chOff x="1676400" y="1905000"/>
            <a:chExt cx="304800" cy="609600"/>
          </a:xfrm>
        </p:grpSpPr>
        <p:cxnSp>
          <p:nvCxnSpPr>
            <p:cNvPr id="20" name="Gerade Verbindung 44">
              <a:extLst>
                <a:ext uri="{FF2B5EF4-FFF2-40B4-BE49-F238E27FC236}">
                  <a16:creationId xmlns:a16="http://schemas.microsoft.com/office/drawing/2014/main" id="{8DA1FCDC-C300-467F-A9BC-ACF5D295FC5A}"/>
                </a:ext>
              </a:extLst>
            </p:cNvPr>
            <p:cNvCxnSpPr/>
            <p:nvPr/>
          </p:nvCxnSpPr>
          <p:spPr bwMode="auto">
            <a:xfrm>
              <a:off x="1828800" y="1905000"/>
              <a:ext cx="0" cy="2286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Gerade Verbindung 45">
              <a:extLst>
                <a:ext uri="{FF2B5EF4-FFF2-40B4-BE49-F238E27FC236}">
                  <a16:creationId xmlns:a16="http://schemas.microsoft.com/office/drawing/2014/main" id="{AC9D8065-0943-41EA-9E37-2BCFDDFF8563}"/>
                </a:ext>
              </a:extLst>
            </p:cNvPr>
            <p:cNvCxnSpPr/>
            <p:nvPr/>
          </p:nvCxnSpPr>
          <p:spPr bwMode="auto">
            <a:xfrm>
              <a:off x="1676400" y="2133600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Gerade Verbindung 46">
              <a:extLst>
                <a:ext uri="{FF2B5EF4-FFF2-40B4-BE49-F238E27FC236}">
                  <a16:creationId xmlns:a16="http://schemas.microsoft.com/office/drawing/2014/main" id="{F54A046D-414D-4B94-AA01-84F03C278D25}"/>
                </a:ext>
              </a:extLst>
            </p:cNvPr>
            <p:cNvCxnSpPr/>
            <p:nvPr/>
          </p:nvCxnSpPr>
          <p:spPr bwMode="auto">
            <a:xfrm>
              <a:off x="1676400" y="2209800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Gerade Verbindung 47">
              <a:extLst>
                <a:ext uri="{FF2B5EF4-FFF2-40B4-BE49-F238E27FC236}">
                  <a16:creationId xmlns:a16="http://schemas.microsoft.com/office/drawing/2014/main" id="{B5C17066-C886-4202-9203-7E8C161CE7A6}"/>
                </a:ext>
              </a:extLst>
            </p:cNvPr>
            <p:cNvCxnSpPr/>
            <p:nvPr/>
          </p:nvCxnSpPr>
          <p:spPr bwMode="auto">
            <a:xfrm>
              <a:off x="1828800" y="2209800"/>
              <a:ext cx="0" cy="30480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4" name="Gerade Verbindung 48">
            <a:extLst>
              <a:ext uri="{FF2B5EF4-FFF2-40B4-BE49-F238E27FC236}">
                <a16:creationId xmlns:a16="http://schemas.microsoft.com/office/drawing/2014/main" id="{AAA75952-068B-434B-BFE6-0C0E7EFBFAE9}"/>
              </a:ext>
            </a:extLst>
          </p:cNvPr>
          <p:cNvCxnSpPr/>
          <p:nvPr userDrawn="1"/>
        </p:nvCxnSpPr>
        <p:spPr bwMode="auto">
          <a:xfrm>
            <a:off x="6019800" y="66294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49">
            <a:extLst>
              <a:ext uri="{FF2B5EF4-FFF2-40B4-BE49-F238E27FC236}">
                <a16:creationId xmlns:a16="http://schemas.microsoft.com/office/drawing/2014/main" id="{F27DC377-7422-4655-BCD6-C1394AC9FAEB}"/>
              </a:ext>
            </a:extLst>
          </p:cNvPr>
          <p:cNvCxnSpPr/>
          <p:nvPr userDrawn="1"/>
        </p:nvCxnSpPr>
        <p:spPr bwMode="auto">
          <a:xfrm>
            <a:off x="6172200" y="6324600"/>
            <a:ext cx="0" cy="3048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hteck 25">
            <a:extLst>
              <a:ext uri="{FF2B5EF4-FFF2-40B4-BE49-F238E27FC236}">
                <a16:creationId xmlns:a16="http://schemas.microsoft.com/office/drawing/2014/main" id="{9C55EEFE-0AA0-4615-9655-5BFE6378E40E}"/>
              </a:ext>
            </a:extLst>
          </p:cNvPr>
          <p:cNvSpPr/>
          <p:nvPr userDrawn="1"/>
        </p:nvSpPr>
        <p:spPr bwMode="auto">
          <a:xfrm>
            <a:off x="4267200" y="4343400"/>
            <a:ext cx="304800" cy="1524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7" name="Gerade Verbindung 51">
            <a:extLst>
              <a:ext uri="{FF2B5EF4-FFF2-40B4-BE49-F238E27FC236}">
                <a16:creationId xmlns:a16="http://schemas.microsoft.com/office/drawing/2014/main" id="{4107827D-F888-473A-A5CA-4990325FDD53}"/>
              </a:ext>
            </a:extLst>
          </p:cNvPr>
          <p:cNvCxnSpPr/>
          <p:nvPr userDrawn="1"/>
        </p:nvCxnSpPr>
        <p:spPr bwMode="auto">
          <a:xfrm>
            <a:off x="4572000" y="4419600"/>
            <a:ext cx="16002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Gerade Verbindung 52">
            <a:extLst>
              <a:ext uri="{FF2B5EF4-FFF2-40B4-BE49-F238E27FC236}">
                <a16:creationId xmlns:a16="http://schemas.microsoft.com/office/drawing/2014/main" id="{43F40760-197A-4ED4-99D3-1E1A3C04BF52}"/>
              </a:ext>
            </a:extLst>
          </p:cNvPr>
          <p:cNvCxnSpPr/>
          <p:nvPr userDrawn="1"/>
        </p:nvCxnSpPr>
        <p:spPr bwMode="auto">
          <a:xfrm>
            <a:off x="3657600" y="4419600"/>
            <a:ext cx="6096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 Verbindung 54">
            <a:extLst>
              <a:ext uri="{FF2B5EF4-FFF2-40B4-BE49-F238E27FC236}">
                <a16:creationId xmlns:a16="http://schemas.microsoft.com/office/drawing/2014/main" id="{5AF218CD-C576-4310-BE3D-2DA684333BAC}"/>
              </a:ext>
            </a:extLst>
          </p:cNvPr>
          <p:cNvCxnSpPr/>
          <p:nvPr userDrawn="1"/>
        </p:nvCxnSpPr>
        <p:spPr bwMode="auto">
          <a:xfrm>
            <a:off x="2895600" y="5715000"/>
            <a:ext cx="0" cy="3048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 Verbindung 55">
            <a:extLst>
              <a:ext uri="{FF2B5EF4-FFF2-40B4-BE49-F238E27FC236}">
                <a16:creationId xmlns:a16="http://schemas.microsoft.com/office/drawing/2014/main" id="{46E9D0F1-7F90-4C9F-B0D0-06404E70E41A}"/>
              </a:ext>
            </a:extLst>
          </p:cNvPr>
          <p:cNvCxnSpPr/>
          <p:nvPr userDrawn="1"/>
        </p:nvCxnSpPr>
        <p:spPr bwMode="auto">
          <a:xfrm>
            <a:off x="2743200" y="60198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 Verbindung 56">
            <a:extLst>
              <a:ext uri="{FF2B5EF4-FFF2-40B4-BE49-F238E27FC236}">
                <a16:creationId xmlns:a16="http://schemas.microsoft.com/office/drawing/2014/main" id="{917344B7-2718-4786-AE5D-745716A3570A}"/>
              </a:ext>
            </a:extLst>
          </p:cNvPr>
          <p:cNvCxnSpPr/>
          <p:nvPr userDrawn="1"/>
        </p:nvCxnSpPr>
        <p:spPr bwMode="auto">
          <a:xfrm>
            <a:off x="2743200" y="60960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 Verbindung 57">
            <a:extLst>
              <a:ext uri="{FF2B5EF4-FFF2-40B4-BE49-F238E27FC236}">
                <a16:creationId xmlns:a16="http://schemas.microsoft.com/office/drawing/2014/main" id="{153C8BFE-977A-4DA3-BBFF-12ED607A5B25}"/>
              </a:ext>
            </a:extLst>
          </p:cNvPr>
          <p:cNvCxnSpPr/>
          <p:nvPr userDrawn="1"/>
        </p:nvCxnSpPr>
        <p:spPr bwMode="auto">
          <a:xfrm>
            <a:off x="2895600" y="6096000"/>
            <a:ext cx="0" cy="3810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Gerade Verbindung 72">
            <a:extLst>
              <a:ext uri="{FF2B5EF4-FFF2-40B4-BE49-F238E27FC236}">
                <a16:creationId xmlns:a16="http://schemas.microsoft.com/office/drawing/2014/main" id="{A00E4C6A-B09B-46A7-B48A-30072F86D841}"/>
              </a:ext>
            </a:extLst>
          </p:cNvPr>
          <p:cNvCxnSpPr/>
          <p:nvPr userDrawn="1"/>
        </p:nvCxnSpPr>
        <p:spPr bwMode="auto">
          <a:xfrm>
            <a:off x="2743200" y="66294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 Verbindung 57">
            <a:extLst>
              <a:ext uri="{FF2B5EF4-FFF2-40B4-BE49-F238E27FC236}">
                <a16:creationId xmlns:a16="http://schemas.microsoft.com/office/drawing/2014/main" id="{A89653B4-ADEB-4464-8A20-AA9C14C2B9EF}"/>
              </a:ext>
            </a:extLst>
          </p:cNvPr>
          <p:cNvCxnSpPr/>
          <p:nvPr userDrawn="1"/>
        </p:nvCxnSpPr>
        <p:spPr bwMode="auto">
          <a:xfrm>
            <a:off x="2895600" y="6477000"/>
            <a:ext cx="0" cy="1385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66D3BEC8-07A7-4346-89A6-B61F7E753D2A}"/>
              </a:ext>
            </a:extLst>
          </p:cNvPr>
          <p:cNvSpPr txBox="1"/>
          <p:nvPr userDrawn="1"/>
        </p:nvSpPr>
        <p:spPr>
          <a:xfrm>
            <a:off x="2895600" y="571500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</a:t>
            </a:r>
            <a:r>
              <a:rPr lang="de-DE" sz="1400" baseline="-25000" dirty="0" err="1"/>
              <a:t>d</a:t>
            </a:r>
            <a:endParaRPr lang="de-DE" baseline="-25000" dirty="0"/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E06F3C66-7BD8-4EC3-B516-CC5E94531B31}"/>
              </a:ext>
            </a:extLst>
          </p:cNvPr>
          <p:cNvGrpSpPr/>
          <p:nvPr userDrawn="1"/>
        </p:nvGrpSpPr>
        <p:grpSpPr>
          <a:xfrm rot="16200000">
            <a:off x="2133600" y="5867400"/>
            <a:ext cx="304800" cy="304800"/>
            <a:chOff x="4267200" y="3200400"/>
            <a:chExt cx="304800" cy="304800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A332BCE1-E5D1-425E-9243-10427834FB1B}"/>
                </a:ext>
              </a:extLst>
            </p:cNvPr>
            <p:cNvSpPr/>
            <p:nvPr/>
          </p:nvSpPr>
          <p:spPr bwMode="auto">
            <a:xfrm>
              <a:off x="4267200" y="3200400"/>
              <a:ext cx="304800" cy="304800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38" name="Gerade Verbindung mit Pfeil 37">
              <a:extLst>
                <a:ext uri="{FF2B5EF4-FFF2-40B4-BE49-F238E27FC236}">
                  <a16:creationId xmlns:a16="http://schemas.microsoft.com/office/drawing/2014/main" id="{5E96AA94-425A-442E-944B-7EAC5DD48641}"/>
                </a:ext>
              </a:extLst>
            </p:cNvPr>
            <p:cNvCxnSpPr/>
            <p:nvPr/>
          </p:nvCxnSpPr>
          <p:spPr bwMode="auto">
            <a:xfrm flipH="1">
              <a:off x="4267200" y="3352800"/>
              <a:ext cx="30480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9" name="Gerade Verbindung 72">
            <a:extLst>
              <a:ext uri="{FF2B5EF4-FFF2-40B4-BE49-F238E27FC236}">
                <a16:creationId xmlns:a16="http://schemas.microsoft.com/office/drawing/2014/main" id="{678C3F9C-9DDE-44B5-A4D5-62C06439F1EC}"/>
              </a:ext>
            </a:extLst>
          </p:cNvPr>
          <p:cNvCxnSpPr/>
          <p:nvPr userDrawn="1"/>
        </p:nvCxnSpPr>
        <p:spPr bwMode="auto">
          <a:xfrm>
            <a:off x="2743200" y="66294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Gerade Verbindung 57">
            <a:extLst>
              <a:ext uri="{FF2B5EF4-FFF2-40B4-BE49-F238E27FC236}">
                <a16:creationId xmlns:a16="http://schemas.microsoft.com/office/drawing/2014/main" id="{589C837D-A66F-412E-B7FE-9F3E88BD522B}"/>
              </a:ext>
            </a:extLst>
          </p:cNvPr>
          <p:cNvCxnSpPr>
            <a:endCxn id="37" idx="6"/>
          </p:cNvCxnSpPr>
          <p:nvPr userDrawn="1"/>
        </p:nvCxnSpPr>
        <p:spPr bwMode="auto">
          <a:xfrm>
            <a:off x="2286000" y="5715000"/>
            <a:ext cx="0" cy="1524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 Verbindung 57">
            <a:extLst>
              <a:ext uri="{FF2B5EF4-FFF2-40B4-BE49-F238E27FC236}">
                <a16:creationId xmlns:a16="http://schemas.microsoft.com/office/drawing/2014/main" id="{EC1AF612-4383-4F3B-A22B-F277B445CC1A}"/>
              </a:ext>
            </a:extLst>
          </p:cNvPr>
          <p:cNvCxnSpPr/>
          <p:nvPr userDrawn="1"/>
        </p:nvCxnSpPr>
        <p:spPr bwMode="auto">
          <a:xfrm>
            <a:off x="2286000" y="6172200"/>
            <a:ext cx="0" cy="4572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 Verbindung 72">
            <a:extLst>
              <a:ext uri="{FF2B5EF4-FFF2-40B4-BE49-F238E27FC236}">
                <a16:creationId xmlns:a16="http://schemas.microsoft.com/office/drawing/2014/main" id="{6236A289-CFA3-4B40-A79E-6F24B8E472A4}"/>
              </a:ext>
            </a:extLst>
          </p:cNvPr>
          <p:cNvCxnSpPr/>
          <p:nvPr userDrawn="1"/>
        </p:nvCxnSpPr>
        <p:spPr bwMode="auto">
          <a:xfrm>
            <a:off x="2133600" y="6629400"/>
            <a:ext cx="3048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8EA06180-6786-4734-A026-E0F18C1240C2}"/>
              </a:ext>
            </a:extLst>
          </p:cNvPr>
          <p:cNvSpPr txBox="1"/>
          <p:nvPr userDrawn="1"/>
        </p:nvSpPr>
        <p:spPr>
          <a:xfrm>
            <a:off x="1981200" y="5638800"/>
            <a:ext cx="285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I</a:t>
            </a:r>
            <a:r>
              <a:rPr lang="de-DE" baseline="-25000" dirty="0" err="1"/>
              <a:t>d</a:t>
            </a:r>
            <a:endParaRPr lang="de-DE" baseline="-250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73DA84E-7E52-4E16-881E-C1AFA30E3146}"/>
              </a:ext>
            </a:extLst>
          </p:cNvPr>
          <p:cNvSpPr txBox="1"/>
          <p:nvPr userDrawn="1"/>
        </p:nvSpPr>
        <p:spPr>
          <a:xfrm>
            <a:off x="4540684" y="4572000"/>
            <a:ext cx="324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  <a:r>
              <a:rPr lang="de-DE" baseline="-25000" dirty="0"/>
              <a:t>f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2957D85E-381C-43F0-8DDB-A220AC30EB97}"/>
              </a:ext>
            </a:extLst>
          </p:cNvPr>
          <p:cNvSpPr txBox="1"/>
          <p:nvPr userDrawn="1"/>
        </p:nvSpPr>
        <p:spPr>
          <a:xfrm>
            <a:off x="6143312" y="601980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</a:t>
            </a:r>
            <a:r>
              <a:rPr lang="de-DE" baseline="-25000" dirty="0" err="1"/>
              <a:t>out</a:t>
            </a:r>
            <a:endParaRPr lang="de-DE" baseline="-25000" dirty="0"/>
          </a:p>
        </p:txBody>
      </p:sp>
      <p:cxnSp>
        <p:nvCxnSpPr>
          <p:cNvPr id="46" name="Gerade Verbindung 16">
            <a:extLst>
              <a:ext uri="{FF2B5EF4-FFF2-40B4-BE49-F238E27FC236}">
                <a16:creationId xmlns:a16="http://schemas.microsoft.com/office/drawing/2014/main" id="{013B11B5-087C-4079-9A3D-4C480876C83B}"/>
              </a:ext>
            </a:extLst>
          </p:cNvPr>
          <p:cNvCxnSpPr>
            <a:stCxn id="6" idx="3"/>
          </p:cNvCxnSpPr>
          <p:nvPr userDrawn="1"/>
        </p:nvCxnSpPr>
        <p:spPr bwMode="auto">
          <a:xfrm flipH="1">
            <a:off x="3657600" y="5711952"/>
            <a:ext cx="533400" cy="304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CEEDCB7D-D4BC-4277-940D-5A2A20ED3867}"/>
              </a:ext>
            </a:extLst>
          </p:cNvPr>
          <p:cNvSpPr txBox="1"/>
          <p:nvPr userDrawn="1"/>
        </p:nvSpPr>
        <p:spPr>
          <a:xfrm>
            <a:off x="4191000" y="5562600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-</a:t>
            </a:r>
            <a:endParaRPr lang="de-DE" baseline="-25000" dirty="0"/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CA2DE22B-A6C3-4B31-ABEC-3AF5C6A2E634}"/>
              </a:ext>
            </a:extLst>
          </p:cNvPr>
          <p:cNvCxnSpPr/>
          <p:nvPr userDrawn="1"/>
        </p:nvCxnSpPr>
        <p:spPr bwMode="auto">
          <a:xfrm flipH="1">
            <a:off x="2667000" y="5562600"/>
            <a:ext cx="3810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9A2571E9-E1E9-4DAE-A3A1-DE29E0BB1CAC}"/>
              </a:ext>
            </a:extLst>
          </p:cNvPr>
          <p:cNvSpPr txBox="1"/>
          <p:nvPr userDrawn="1"/>
        </p:nvSpPr>
        <p:spPr>
          <a:xfrm>
            <a:off x="2731979" y="5257800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I</a:t>
            </a:r>
            <a:r>
              <a:rPr lang="de-DE" baseline="-25000" dirty="0" err="1"/>
              <a:t>in</a:t>
            </a:r>
            <a:endParaRPr lang="de-DE" baseline="-25000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99B9B741-4BC7-4C3F-AE63-394B497459D1}"/>
              </a:ext>
            </a:extLst>
          </p:cNvPr>
          <p:cNvSpPr txBox="1"/>
          <p:nvPr userDrawn="1"/>
        </p:nvSpPr>
        <p:spPr>
          <a:xfrm>
            <a:off x="5318579" y="5410200"/>
            <a:ext cx="4230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V</a:t>
            </a:r>
            <a:r>
              <a:rPr lang="de-DE" baseline="-25000" dirty="0" err="1"/>
              <a:t>out</a:t>
            </a:r>
            <a:endParaRPr lang="de-DE" baseline="-25000" dirty="0"/>
          </a:p>
        </p:txBody>
      </p:sp>
    </p:spTree>
    <p:extLst>
      <p:ext uri="{BB962C8B-B14F-4D97-AF65-F5344CB8AC3E}">
        <p14:creationId xmlns:p14="http://schemas.microsoft.com/office/powerpoint/2010/main" val="3001242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3720C-7672-4F83-A66D-5A2EFFB2E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85AD8B5-8AEE-4AC6-B8F2-74BB804E5B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6" name="Grafik 5" descr="Ein Bild, das drinnen, computer enthält.&#10;&#10;Automatisch generierte Beschreibung">
            <a:extLst>
              <a:ext uri="{FF2B5EF4-FFF2-40B4-BE49-F238E27FC236}">
                <a16:creationId xmlns:a16="http://schemas.microsoft.com/office/drawing/2014/main" id="{A5096DD1-F03E-45AE-918F-D3BF8577E2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200"/>
            <a:ext cx="9144000" cy="480826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5400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78B5A7-B137-47B9-A46A-30D4DC81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FE4418-75C4-40FE-A84A-0F3A5544E4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95E6525-8DB1-44E5-BEAC-6B9640CCC0A7}"/>
              </a:ext>
            </a:extLst>
          </p:cNvPr>
          <p:cNvSpPr/>
          <p:nvPr userDrawn="1"/>
        </p:nvSpPr>
        <p:spPr bwMode="auto">
          <a:xfrm>
            <a:off x="54864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7EA0A0A-A359-4F1B-B178-72824FE18035}"/>
              </a:ext>
            </a:extLst>
          </p:cNvPr>
          <p:cNvSpPr/>
          <p:nvPr userDrawn="1"/>
        </p:nvSpPr>
        <p:spPr bwMode="auto">
          <a:xfrm>
            <a:off x="25908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0CA7A6D-5B7C-466F-A349-CE181DE5AFED}"/>
              </a:ext>
            </a:extLst>
          </p:cNvPr>
          <p:cNvSpPr/>
          <p:nvPr userDrawn="1"/>
        </p:nvSpPr>
        <p:spPr bwMode="auto">
          <a:xfrm>
            <a:off x="3200400" y="1981200"/>
            <a:ext cx="10668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7" name="Grafik 6" descr="Ein Bild, das Text, Monitor, Screenshot, Computer enthält.&#10;&#10;Automatisch generierte Beschreibung">
            <a:extLst>
              <a:ext uri="{FF2B5EF4-FFF2-40B4-BE49-F238E27FC236}">
                <a16:creationId xmlns:a16="http://schemas.microsoft.com/office/drawing/2014/main" id="{F5AF34FF-2B8A-45B9-BC80-A430586D76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5562600" cy="3098069"/>
          </a:xfrm>
          <a:prstGeom prst="rect">
            <a:avLst/>
          </a:prstGeom>
        </p:spPr>
      </p:pic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3F58633-103D-4F56-9E49-B1FE26C1FE47}"/>
              </a:ext>
            </a:extLst>
          </p:cNvPr>
          <p:cNvCxnSpPr/>
          <p:nvPr userDrawn="1"/>
        </p:nvCxnSpPr>
        <p:spPr bwMode="auto">
          <a:xfrm>
            <a:off x="1752600" y="4953000"/>
            <a:ext cx="38862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F3AC15FA-1A57-46C5-9C67-02455E865932}"/>
              </a:ext>
            </a:extLst>
          </p:cNvPr>
          <p:cNvCxnSpPr/>
          <p:nvPr userDrawn="1"/>
        </p:nvCxnSpPr>
        <p:spPr bwMode="auto">
          <a:xfrm>
            <a:off x="1371600" y="1981200"/>
            <a:ext cx="472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0DC7EC6C-7589-45F2-B8CA-30279449544E}"/>
              </a:ext>
            </a:extLst>
          </p:cNvPr>
          <p:cNvGrpSpPr/>
          <p:nvPr userDrawn="1"/>
        </p:nvGrpSpPr>
        <p:grpSpPr>
          <a:xfrm>
            <a:off x="1676400" y="1981200"/>
            <a:ext cx="1524000" cy="1219200"/>
            <a:chOff x="1676400" y="1371600"/>
            <a:chExt cx="1524000" cy="1219200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6B1FADA8-ACF1-4376-872A-A1291FD22011}"/>
                </a:ext>
              </a:extLst>
            </p:cNvPr>
            <p:cNvCxnSpPr>
              <a:endCxn id="12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Bogen 11">
              <a:extLst>
                <a:ext uri="{FF2B5EF4-FFF2-40B4-BE49-F238E27FC236}">
                  <a16:creationId xmlns:a16="http://schemas.microsoft.com/office/drawing/2014/main" id="{EC6A7545-FC23-4D16-A809-3CECB050C35D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3" name="Bogen 12">
              <a:extLst>
                <a:ext uri="{FF2B5EF4-FFF2-40B4-BE49-F238E27FC236}">
                  <a16:creationId xmlns:a16="http://schemas.microsoft.com/office/drawing/2014/main" id="{564DA8D3-7E0C-46EF-AEA4-22A61D84EF5C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D1772CEB-8108-4093-ADC2-6A3AA82AEA70}"/>
              </a:ext>
            </a:extLst>
          </p:cNvPr>
          <p:cNvCxnSpPr/>
          <p:nvPr userDrawn="1"/>
        </p:nvCxnSpPr>
        <p:spPr bwMode="auto">
          <a:xfrm flipH="1">
            <a:off x="2819400" y="3200400"/>
            <a:ext cx="1828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E28E6A0-9E45-4B39-B27A-F41D1C0BD70A}"/>
              </a:ext>
            </a:extLst>
          </p:cNvPr>
          <p:cNvGrpSpPr/>
          <p:nvPr userDrawn="1"/>
        </p:nvGrpSpPr>
        <p:grpSpPr>
          <a:xfrm flipH="1">
            <a:off x="4267200" y="1981200"/>
            <a:ext cx="1524000" cy="1219200"/>
            <a:chOff x="1676400" y="1371600"/>
            <a:chExt cx="1524000" cy="1219200"/>
          </a:xfrm>
        </p:grpSpPr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A21B85C9-6A92-4990-A458-134EA6F5C3F0}"/>
                </a:ext>
              </a:extLst>
            </p:cNvPr>
            <p:cNvCxnSpPr>
              <a:endCxn id="17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4423D085-7B0A-4B72-B0AD-CE6E7A1F6792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8" name="Bogen 17">
              <a:extLst>
                <a:ext uri="{FF2B5EF4-FFF2-40B4-BE49-F238E27FC236}">
                  <a16:creationId xmlns:a16="http://schemas.microsoft.com/office/drawing/2014/main" id="{72827847-ABC1-47A3-92A1-59FBC38355EA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B3819FE2-F9CD-4F4E-BF04-F77E412B560F}"/>
              </a:ext>
            </a:extLst>
          </p:cNvPr>
          <p:cNvCxnSpPr/>
          <p:nvPr userDrawn="1"/>
        </p:nvCxnSpPr>
        <p:spPr bwMode="auto">
          <a:xfrm>
            <a:off x="3429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hteck 19">
            <a:extLst>
              <a:ext uri="{FF2B5EF4-FFF2-40B4-BE49-F238E27FC236}">
                <a16:creationId xmlns:a16="http://schemas.microsoft.com/office/drawing/2014/main" id="{C710F4C2-FA94-4CA6-A254-F7ECF818633A}"/>
              </a:ext>
            </a:extLst>
          </p:cNvPr>
          <p:cNvSpPr/>
          <p:nvPr userDrawn="1"/>
        </p:nvSpPr>
        <p:spPr bwMode="auto">
          <a:xfrm>
            <a:off x="3352800" y="19812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5710989-0EE0-47D0-A87B-6C9BA29E7F25}"/>
              </a:ext>
            </a:extLst>
          </p:cNvPr>
          <p:cNvSpPr/>
          <p:nvPr userDrawn="1"/>
        </p:nvSpPr>
        <p:spPr bwMode="auto">
          <a:xfrm>
            <a:off x="3505200" y="19050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C5BCA2A-98ED-4D07-A55A-B84C3667E317}"/>
              </a:ext>
            </a:extLst>
          </p:cNvPr>
          <p:cNvSpPr/>
          <p:nvPr userDrawn="1"/>
        </p:nvSpPr>
        <p:spPr bwMode="auto">
          <a:xfrm>
            <a:off x="3657600" y="19812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90B82D8-B09E-474E-9D82-BEEB822F34AA}"/>
              </a:ext>
            </a:extLst>
          </p:cNvPr>
          <p:cNvSpPr/>
          <p:nvPr userDrawn="1"/>
        </p:nvSpPr>
        <p:spPr bwMode="auto">
          <a:xfrm>
            <a:off x="3810000" y="19050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DABC6C3-863D-43B5-BA90-CCBEDA799A81}"/>
              </a:ext>
            </a:extLst>
          </p:cNvPr>
          <p:cNvSpPr/>
          <p:nvPr userDrawn="1"/>
        </p:nvSpPr>
        <p:spPr bwMode="auto">
          <a:xfrm>
            <a:off x="3962400" y="1981200"/>
            <a:ext cx="1524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C80450B-26BF-4B2E-8C4D-00F80D5F6730}"/>
              </a:ext>
            </a:extLst>
          </p:cNvPr>
          <p:cNvSpPr/>
          <p:nvPr userDrawn="1"/>
        </p:nvSpPr>
        <p:spPr bwMode="auto">
          <a:xfrm>
            <a:off x="24384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515874F-9D2B-4F9F-B95F-03549AB2A4F2}"/>
              </a:ext>
            </a:extLst>
          </p:cNvPr>
          <p:cNvSpPr/>
          <p:nvPr userDrawn="1"/>
        </p:nvSpPr>
        <p:spPr bwMode="auto">
          <a:xfrm>
            <a:off x="42672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38DB32A-CDE0-459D-84C0-23D49149540F}"/>
              </a:ext>
            </a:extLst>
          </p:cNvPr>
          <p:cNvSpPr/>
          <p:nvPr userDrawn="1"/>
        </p:nvSpPr>
        <p:spPr bwMode="auto">
          <a:xfrm>
            <a:off x="48768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36E0B81-88C0-4971-A6E5-98C00B74C3C7}"/>
              </a:ext>
            </a:extLst>
          </p:cNvPr>
          <p:cNvSpPr/>
          <p:nvPr userDrawn="1"/>
        </p:nvSpPr>
        <p:spPr bwMode="auto">
          <a:xfrm>
            <a:off x="41148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TI</a:t>
            </a: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5E7134A2-586B-42BD-B4EC-B90304D363E5}"/>
              </a:ext>
            </a:extLst>
          </p:cNvPr>
          <p:cNvCxnSpPr/>
          <p:nvPr userDrawn="1"/>
        </p:nvCxnSpPr>
        <p:spPr bwMode="auto">
          <a:xfrm>
            <a:off x="3581400" y="1752600"/>
            <a:ext cx="0" cy="1524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944C0568-B956-482E-9BEC-1DAFF1969256}"/>
              </a:ext>
            </a:extLst>
          </p:cNvPr>
          <p:cNvCxnSpPr/>
          <p:nvPr userDrawn="1"/>
        </p:nvCxnSpPr>
        <p:spPr bwMode="auto">
          <a:xfrm>
            <a:off x="37338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30A3E460-988A-41C7-8427-BDD220421D04}"/>
              </a:ext>
            </a:extLst>
          </p:cNvPr>
          <p:cNvCxnSpPr/>
          <p:nvPr userDrawn="1"/>
        </p:nvCxnSpPr>
        <p:spPr bwMode="auto">
          <a:xfrm>
            <a:off x="3886200" y="1752600"/>
            <a:ext cx="0" cy="1524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216EDB58-4423-497D-8668-8E0FCD3EA275}"/>
              </a:ext>
            </a:extLst>
          </p:cNvPr>
          <p:cNvCxnSpPr/>
          <p:nvPr userDrawn="1"/>
        </p:nvCxnSpPr>
        <p:spPr bwMode="auto">
          <a:xfrm>
            <a:off x="4038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79E4334D-D48E-4823-B3B7-F161386EFC02}"/>
              </a:ext>
            </a:extLst>
          </p:cNvPr>
          <p:cNvSpPr txBox="1"/>
          <p:nvPr userDrawn="1"/>
        </p:nvSpPr>
        <p:spPr>
          <a:xfrm>
            <a:off x="35814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49D98332-A43B-4E61-825B-EA227B7E3421}"/>
              </a:ext>
            </a:extLst>
          </p:cNvPr>
          <p:cNvSpPr txBox="1"/>
          <p:nvPr userDrawn="1"/>
        </p:nvSpPr>
        <p:spPr>
          <a:xfrm>
            <a:off x="38862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S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2842D24-1BCA-44A1-9CD3-13BD8865534D}"/>
              </a:ext>
            </a:extLst>
          </p:cNvPr>
          <p:cNvSpPr txBox="1"/>
          <p:nvPr userDrawn="1"/>
        </p:nvSpPr>
        <p:spPr>
          <a:xfrm>
            <a:off x="32766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S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D5BAD6A-5016-4534-882B-6A35D26B88CA}"/>
              </a:ext>
            </a:extLst>
          </p:cNvPr>
          <p:cNvSpPr txBox="1"/>
          <p:nvPr userDrawn="1"/>
        </p:nvSpPr>
        <p:spPr>
          <a:xfrm>
            <a:off x="3425794" y="1524000"/>
            <a:ext cx="2648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06F0A1C-A0E5-4268-8B2D-A733CA0FDC8C}"/>
              </a:ext>
            </a:extLst>
          </p:cNvPr>
          <p:cNvSpPr txBox="1"/>
          <p:nvPr userDrawn="1"/>
        </p:nvSpPr>
        <p:spPr>
          <a:xfrm>
            <a:off x="3733800" y="1524000"/>
            <a:ext cx="2648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4CA0D1C-9AC0-418B-8035-62C727EA4E57}"/>
              </a:ext>
            </a:extLst>
          </p:cNvPr>
          <p:cNvSpPr txBox="1"/>
          <p:nvPr userDrawn="1"/>
        </p:nvSpPr>
        <p:spPr>
          <a:xfrm>
            <a:off x="338091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NW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417CE995-A17D-4B65-AD6F-F6C80014390C}"/>
              </a:ext>
            </a:extLst>
          </p:cNvPr>
          <p:cNvSpPr txBox="1"/>
          <p:nvPr userDrawn="1"/>
        </p:nvSpPr>
        <p:spPr>
          <a:xfrm>
            <a:off x="44196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34B5B3A3-ABD8-44C9-AC85-462E1F084557}"/>
              </a:ext>
            </a:extLst>
          </p:cNvPr>
          <p:cNvSpPr txBox="1"/>
          <p:nvPr userDrawn="1"/>
        </p:nvSpPr>
        <p:spPr>
          <a:xfrm>
            <a:off x="27432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88269EC-9FAD-429E-B84B-AC10DCD71E74}"/>
              </a:ext>
            </a:extLst>
          </p:cNvPr>
          <p:cNvSpPr txBox="1"/>
          <p:nvPr userDrawn="1"/>
        </p:nvSpPr>
        <p:spPr>
          <a:xfrm>
            <a:off x="2667000" y="297180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deep n-well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0136FD56-622D-405A-8312-B35EF680C993}"/>
              </a:ext>
            </a:extLst>
          </p:cNvPr>
          <p:cNvSpPr/>
          <p:nvPr userDrawn="1"/>
        </p:nvSpPr>
        <p:spPr bwMode="auto">
          <a:xfrm>
            <a:off x="3352800" y="1143000"/>
            <a:ext cx="762000" cy="152400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RX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F9E1F4A1-142C-43DB-BFF1-906C90402B89}"/>
              </a:ext>
            </a:extLst>
          </p:cNvPr>
          <p:cNvSpPr/>
          <p:nvPr userDrawn="1"/>
        </p:nvSpPr>
        <p:spPr bwMode="auto">
          <a:xfrm>
            <a:off x="3200400" y="838200"/>
            <a:ext cx="10668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NW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10E366F9-3290-4BBA-BFDD-2CE2E8BDE5CA}"/>
              </a:ext>
            </a:extLst>
          </p:cNvPr>
          <p:cNvSpPr/>
          <p:nvPr userDrawn="1"/>
        </p:nvSpPr>
        <p:spPr bwMode="auto">
          <a:xfrm>
            <a:off x="2438400" y="685800"/>
            <a:ext cx="2590800" cy="15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DN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CB71C5E9-0221-4AC2-AB72-11748F4B6DCC}"/>
              </a:ext>
            </a:extLst>
          </p:cNvPr>
          <p:cNvSpPr/>
          <p:nvPr userDrawn="1"/>
        </p:nvSpPr>
        <p:spPr bwMode="auto">
          <a:xfrm>
            <a:off x="5029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C3FD274F-27CA-4984-89FD-CDECBE49E328}"/>
              </a:ext>
            </a:extLst>
          </p:cNvPr>
          <p:cNvSpPr/>
          <p:nvPr userDrawn="1"/>
        </p:nvSpPr>
        <p:spPr bwMode="auto">
          <a:xfrm>
            <a:off x="13716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636B9F14-E0FC-4499-A2B2-2C3AE6BAC118}"/>
              </a:ext>
            </a:extLst>
          </p:cNvPr>
          <p:cNvSpPr/>
          <p:nvPr userDrawn="1"/>
        </p:nvSpPr>
        <p:spPr bwMode="auto">
          <a:xfrm>
            <a:off x="1981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F2320D03-E919-4F1D-9C8E-8A85F364B7C9}"/>
              </a:ext>
            </a:extLst>
          </p:cNvPr>
          <p:cNvSpPr/>
          <p:nvPr userDrawn="1"/>
        </p:nvSpPr>
        <p:spPr bwMode="auto">
          <a:xfrm>
            <a:off x="13716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TI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C1546473-1BC9-4CA4-A325-0D078353C8F4}"/>
              </a:ext>
            </a:extLst>
          </p:cNvPr>
          <p:cNvSpPr txBox="1"/>
          <p:nvPr userDrawn="1"/>
        </p:nvSpPr>
        <p:spPr>
          <a:xfrm>
            <a:off x="5181600" y="914400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drawn layout layers</a:t>
            </a:r>
          </a:p>
        </p:txBody>
      </p:sp>
      <p:sp>
        <p:nvSpPr>
          <p:cNvPr id="50" name="Geschweifte Klammer rechts 49">
            <a:extLst>
              <a:ext uri="{FF2B5EF4-FFF2-40B4-BE49-F238E27FC236}">
                <a16:creationId xmlns:a16="http://schemas.microsoft.com/office/drawing/2014/main" id="{B4BE165A-4D87-444B-A484-B76A7059461A}"/>
              </a:ext>
            </a:extLst>
          </p:cNvPr>
          <p:cNvSpPr/>
          <p:nvPr userDrawn="1"/>
        </p:nvSpPr>
        <p:spPr bwMode="auto">
          <a:xfrm>
            <a:off x="5105400" y="685800"/>
            <a:ext cx="152400" cy="7620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8CD496AF-4946-4AEF-9EA5-A1B7D7DACF28}"/>
              </a:ext>
            </a:extLst>
          </p:cNvPr>
          <p:cNvCxnSpPr/>
          <p:nvPr userDrawn="1"/>
        </p:nvCxnSpPr>
        <p:spPr bwMode="auto">
          <a:xfrm flipV="1">
            <a:off x="5257800" y="2514600"/>
            <a:ext cx="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2B195C86-EEF2-41DE-9134-C5EC9F4C25B4}"/>
              </a:ext>
            </a:extLst>
          </p:cNvPr>
          <p:cNvCxnSpPr/>
          <p:nvPr userDrawn="1"/>
        </p:nvCxnSpPr>
        <p:spPr bwMode="auto">
          <a:xfrm flipH="1" flipV="1">
            <a:off x="4953000" y="25146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2F78F959-9432-419A-A1E8-5B39855305C4}"/>
              </a:ext>
            </a:extLst>
          </p:cNvPr>
          <p:cNvSpPr txBox="1"/>
          <p:nvPr userDrawn="1"/>
        </p:nvSpPr>
        <p:spPr>
          <a:xfrm>
            <a:off x="5257800" y="2514600"/>
            <a:ext cx="14622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generated from NW and DN</a:t>
            </a:r>
          </a:p>
        </p:txBody>
      </p: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5E96B2AF-D072-4378-BD9A-91B9409E1B94}"/>
              </a:ext>
            </a:extLst>
          </p:cNvPr>
          <p:cNvCxnSpPr/>
          <p:nvPr userDrawn="1"/>
        </p:nvCxnSpPr>
        <p:spPr bwMode="auto">
          <a:xfrm flipH="1" flipV="1">
            <a:off x="4572000" y="2514600"/>
            <a:ext cx="685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Rechteck 54">
            <a:extLst>
              <a:ext uri="{FF2B5EF4-FFF2-40B4-BE49-F238E27FC236}">
                <a16:creationId xmlns:a16="http://schemas.microsoft.com/office/drawing/2014/main" id="{FB9ECE31-3A03-45ED-BDC8-AE140D5B0B7B}"/>
              </a:ext>
            </a:extLst>
          </p:cNvPr>
          <p:cNvSpPr/>
          <p:nvPr userDrawn="1"/>
        </p:nvSpPr>
        <p:spPr bwMode="auto">
          <a:xfrm>
            <a:off x="3276600" y="990600"/>
            <a:ext cx="9144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BP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2C85A0AB-BD2E-4254-B6A8-CABE796C39D7}"/>
              </a:ext>
            </a:extLst>
          </p:cNvPr>
          <p:cNvSpPr/>
          <p:nvPr userDrawn="1"/>
        </p:nvSpPr>
        <p:spPr bwMode="auto">
          <a:xfrm>
            <a:off x="3505200" y="12954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800" dirty="0"/>
              <a:t>PC</a:t>
            </a:r>
            <a:endParaRPr kumimoji="0" lang="en-GB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06482D0B-DAB6-4F6C-86E4-AA4AA0E52A5C}"/>
              </a:ext>
            </a:extLst>
          </p:cNvPr>
          <p:cNvSpPr/>
          <p:nvPr userDrawn="1"/>
        </p:nvSpPr>
        <p:spPr bwMode="auto">
          <a:xfrm>
            <a:off x="3810000" y="12954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800" dirty="0"/>
              <a:t>PC</a:t>
            </a:r>
            <a:endParaRPr kumimoji="0" lang="en-GB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4742E27B-F3AE-4F84-BBE7-E22DEEFE7E38}"/>
              </a:ext>
            </a:extLst>
          </p:cNvPr>
          <p:cNvSpPr txBox="1"/>
          <p:nvPr userDrawn="1"/>
        </p:nvSpPr>
        <p:spPr>
          <a:xfrm>
            <a:off x="5029200" y="2895600"/>
            <a:ext cx="992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p-substrate (sub!)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D441774C-621A-4DC7-B90E-DB51744BA351}"/>
              </a:ext>
            </a:extLst>
          </p:cNvPr>
          <p:cNvSpPr txBox="1"/>
          <p:nvPr userDrawn="1"/>
        </p:nvSpPr>
        <p:spPr>
          <a:xfrm>
            <a:off x="4038600" y="1752600"/>
            <a:ext cx="4876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PMOS</a:t>
            </a:r>
          </a:p>
        </p:txBody>
      </p: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0A670AE0-B24E-4E99-B1FB-6FD0CE8DF485}"/>
              </a:ext>
            </a:extLst>
          </p:cNvPr>
          <p:cNvCxnSpPr/>
          <p:nvPr userDrawn="1"/>
        </p:nvCxnSpPr>
        <p:spPr bwMode="auto">
          <a:xfrm>
            <a:off x="3505200" y="1981200"/>
            <a:ext cx="15240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51718A58-024A-4E1A-A565-5365300FB119}"/>
              </a:ext>
            </a:extLst>
          </p:cNvPr>
          <p:cNvCxnSpPr/>
          <p:nvPr userDrawn="1"/>
        </p:nvCxnSpPr>
        <p:spPr bwMode="auto">
          <a:xfrm>
            <a:off x="3810000" y="1981200"/>
            <a:ext cx="15240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D34570D3-8997-4372-93BD-30AB40725E32}"/>
              </a:ext>
            </a:extLst>
          </p:cNvPr>
          <p:cNvCxnSpPr/>
          <p:nvPr userDrawn="1"/>
        </p:nvCxnSpPr>
        <p:spPr bwMode="auto">
          <a:xfrm flipV="1">
            <a:off x="4876800" y="167640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6B17A7BA-80B1-4D85-A9D2-A738DBD51288}"/>
              </a:ext>
            </a:extLst>
          </p:cNvPr>
          <p:cNvCxnSpPr/>
          <p:nvPr userDrawn="1"/>
        </p:nvCxnSpPr>
        <p:spPr bwMode="auto">
          <a:xfrm flipV="1">
            <a:off x="5486400" y="167640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Textfeld 63">
            <a:extLst>
              <a:ext uri="{FF2B5EF4-FFF2-40B4-BE49-F238E27FC236}">
                <a16:creationId xmlns:a16="http://schemas.microsoft.com/office/drawing/2014/main" id="{FAB6E591-2D94-41B7-90E2-FA2725E59ED5}"/>
              </a:ext>
            </a:extLst>
          </p:cNvPr>
          <p:cNvSpPr txBox="1"/>
          <p:nvPr userDrawn="1"/>
        </p:nvSpPr>
        <p:spPr>
          <a:xfrm>
            <a:off x="4953000" y="1676400"/>
            <a:ext cx="4154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edge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75E5517A-A96E-48C1-86CD-3B9FEA934A4D}"/>
              </a:ext>
            </a:extLst>
          </p:cNvPr>
          <p:cNvSpPr txBox="1"/>
          <p:nvPr userDrawn="1"/>
        </p:nvSpPr>
        <p:spPr>
          <a:xfrm>
            <a:off x="4953000" y="2133600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 block</a:t>
            </a:r>
          </a:p>
        </p:txBody>
      </p:sp>
      <p:sp>
        <p:nvSpPr>
          <p:cNvPr id="66" name="Sprechblase: rechteckig 65">
            <a:extLst>
              <a:ext uri="{FF2B5EF4-FFF2-40B4-BE49-F238E27FC236}">
                <a16:creationId xmlns:a16="http://schemas.microsoft.com/office/drawing/2014/main" id="{80FD08CC-0764-F572-ECDA-228DE2D474E4}"/>
              </a:ext>
            </a:extLst>
          </p:cNvPr>
          <p:cNvSpPr/>
          <p:nvPr userDrawn="1"/>
        </p:nvSpPr>
        <p:spPr bwMode="auto">
          <a:xfrm>
            <a:off x="4648200" y="5410200"/>
            <a:ext cx="1066800" cy="381000"/>
          </a:xfrm>
          <a:prstGeom prst="wedgeRectCallout">
            <a:avLst>
              <a:gd name="adj1" fmla="val -101299"/>
              <a:gd name="adj2" fmla="val -25881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NMOS</a:t>
            </a:r>
          </a:p>
        </p:txBody>
      </p:sp>
      <p:sp>
        <p:nvSpPr>
          <p:cNvPr id="67" name="Sprechblase: rechteckig 66">
            <a:extLst>
              <a:ext uri="{FF2B5EF4-FFF2-40B4-BE49-F238E27FC236}">
                <a16:creationId xmlns:a16="http://schemas.microsoft.com/office/drawing/2014/main" id="{DD22FE0F-7D83-78BF-9A08-55D26279750B}"/>
              </a:ext>
            </a:extLst>
          </p:cNvPr>
          <p:cNvSpPr/>
          <p:nvPr userDrawn="1"/>
        </p:nvSpPr>
        <p:spPr bwMode="auto">
          <a:xfrm>
            <a:off x="4648200" y="4495800"/>
            <a:ext cx="1066800" cy="381000"/>
          </a:xfrm>
          <a:prstGeom prst="wedgeRectCallout">
            <a:avLst>
              <a:gd name="adj1" fmla="val -100347"/>
              <a:gd name="adj2" fmla="val 52786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PMOS</a:t>
            </a:r>
          </a:p>
        </p:txBody>
      </p:sp>
      <p:sp>
        <p:nvSpPr>
          <p:cNvPr id="68" name="Sprechblase: rechteckig 67">
            <a:extLst>
              <a:ext uri="{FF2B5EF4-FFF2-40B4-BE49-F238E27FC236}">
                <a16:creationId xmlns:a16="http://schemas.microsoft.com/office/drawing/2014/main" id="{76735C9F-833B-F26B-BD39-C7FCC254C997}"/>
              </a:ext>
            </a:extLst>
          </p:cNvPr>
          <p:cNvSpPr/>
          <p:nvPr userDrawn="1"/>
        </p:nvSpPr>
        <p:spPr bwMode="auto">
          <a:xfrm>
            <a:off x="5105400" y="3733800"/>
            <a:ext cx="533400" cy="228600"/>
          </a:xfrm>
          <a:prstGeom prst="wedgeRectCallout">
            <a:avLst>
              <a:gd name="adj1" fmla="val -95705"/>
              <a:gd name="adj2" fmla="val -25658"/>
            </a:avLst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DN</a:t>
            </a:r>
          </a:p>
        </p:txBody>
      </p:sp>
      <p:sp>
        <p:nvSpPr>
          <p:cNvPr id="69" name="Sprechblase: rechteckig 68">
            <a:extLst>
              <a:ext uri="{FF2B5EF4-FFF2-40B4-BE49-F238E27FC236}">
                <a16:creationId xmlns:a16="http://schemas.microsoft.com/office/drawing/2014/main" id="{EA9D7B90-7600-8466-2112-1133735F73EE}"/>
              </a:ext>
            </a:extLst>
          </p:cNvPr>
          <p:cNvSpPr/>
          <p:nvPr userDrawn="1"/>
        </p:nvSpPr>
        <p:spPr bwMode="auto">
          <a:xfrm>
            <a:off x="4419600" y="4114800"/>
            <a:ext cx="533400" cy="228600"/>
          </a:xfrm>
          <a:prstGeom prst="wedgeRectCallout">
            <a:avLst>
              <a:gd name="adj1" fmla="val -96419"/>
              <a:gd name="adj2" fmla="val -63991"/>
            </a:avLst>
          </a:prstGeom>
          <a:solidFill>
            <a:srgbClr val="C0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</a:t>
            </a:r>
          </a:p>
        </p:txBody>
      </p:sp>
      <p:sp>
        <p:nvSpPr>
          <p:cNvPr id="70" name="Sprechblase: rechteckig 69">
            <a:extLst>
              <a:ext uri="{FF2B5EF4-FFF2-40B4-BE49-F238E27FC236}">
                <a16:creationId xmlns:a16="http://schemas.microsoft.com/office/drawing/2014/main" id="{BD73DDEB-7794-406B-2384-B47122560366}"/>
              </a:ext>
            </a:extLst>
          </p:cNvPr>
          <p:cNvSpPr/>
          <p:nvPr userDrawn="1"/>
        </p:nvSpPr>
        <p:spPr bwMode="auto">
          <a:xfrm>
            <a:off x="3429000" y="4343400"/>
            <a:ext cx="533400" cy="228600"/>
          </a:xfrm>
          <a:prstGeom prst="wedgeRectCallout">
            <a:avLst>
              <a:gd name="adj1" fmla="val -36419"/>
              <a:gd name="adj2" fmla="val 141009"/>
            </a:avLst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PC</a:t>
            </a:r>
          </a:p>
        </p:txBody>
      </p:sp>
      <p:sp>
        <p:nvSpPr>
          <p:cNvPr id="71" name="Sprechblase: rechteckig 70">
            <a:extLst>
              <a:ext uri="{FF2B5EF4-FFF2-40B4-BE49-F238E27FC236}">
                <a16:creationId xmlns:a16="http://schemas.microsoft.com/office/drawing/2014/main" id="{9E42D5E9-48ED-3E39-FEBA-E521B2440E0F}"/>
              </a:ext>
            </a:extLst>
          </p:cNvPr>
          <p:cNvSpPr/>
          <p:nvPr userDrawn="1"/>
        </p:nvSpPr>
        <p:spPr bwMode="auto">
          <a:xfrm>
            <a:off x="2743200" y="4343400"/>
            <a:ext cx="533400" cy="228600"/>
          </a:xfrm>
          <a:prstGeom prst="wedgeRectCallout">
            <a:avLst>
              <a:gd name="adj1" fmla="val 62867"/>
              <a:gd name="adj2" fmla="val 157676"/>
            </a:avLst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BP</a:t>
            </a:r>
          </a:p>
        </p:txBody>
      </p:sp>
      <p:sp>
        <p:nvSpPr>
          <p:cNvPr id="72" name="Sprechblase: rechteckig 71">
            <a:extLst>
              <a:ext uri="{FF2B5EF4-FFF2-40B4-BE49-F238E27FC236}">
                <a16:creationId xmlns:a16="http://schemas.microsoft.com/office/drawing/2014/main" id="{B8D4A021-283A-1579-CBC1-3376E5062368}"/>
              </a:ext>
            </a:extLst>
          </p:cNvPr>
          <p:cNvSpPr/>
          <p:nvPr userDrawn="1"/>
        </p:nvSpPr>
        <p:spPr bwMode="auto">
          <a:xfrm>
            <a:off x="2743200" y="4953000"/>
            <a:ext cx="533400" cy="228600"/>
          </a:xfrm>
          <a:prstGeom prst="wedgeRectCallout">
            <a:avLst>
              <a:gd name="adj1" fmla="val 68581"/>
              <a:gd name="adj2" fmla="val -15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73" name="Sprechblase: rechteckig 72">
            <a:extLst>
              <a:ext uri="{FF2B5EF4-FFF2-40B4-BE49-F238E27FC236}">
                <a16:creationId xmlns:a16="http://schemas.microsoft.com/office/drawing/2014/main" id="{EFE31EAD-B240-1ACE-1A37-A10B1B8742B0}"/>
              </a:ext>
            </a:extLst>
          </p:cNvPr>
          <p:cNvSpPr/>
          <p:nvPr userDrawn="1"/>
        </p:nvSpPr>
        <p:spPr bwMode="auto">
          <a:xfrm>
            <a:off x="2743200" y="5410200"/>
            <a:ext cx="533400" cy="228600"/>
          </a:xfrm>
          <a:prstGeom prst="wedgeRectCallout">
            <a:avLst>
              <a:gd name="adj1" fmla="val 67867"/>
              <a:gd name="adj2" fmla="val -10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74" name="Sprechblase: rechteckig 73">
            <a:extLst>
              <a:ext uri="{FF2B5EF4-FFF2-40B4-BE49-F238E27FC236}">
                <a16:creationId xmlns:a16="http://schemas.microsoft.com/office/drawing/2014/main" id="{0E5EE588-284F-2E02-A95B-60661BDCEFB2}"/>
              </a:ext>
            </a:extLst>
          </p:cNvPr>
          <p:cNvSpPr/>
          <p:nvPr userDrawn="1"/>
        </p:nvSpPr>
        <p:spPr bwMode="auto">
          <a:xfrm>
            <a:off x="1447800" y="3733800"/>
            <a:ext cx="1905000" cy="228600"/>
          </a:xfrm>
          <a:prstGeom prst="wedgeRectCallout">
            <a:avLst>
              <a:gd name="adj1" fmla="val 46624"/>
              <a:gd name="adj2" fmla="val 10295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 – </a:t>
            </a:r>
            <a:r>
              <a:rPr lang="en-GB" sz="1200" dirty="0" err="1"/>
              <a:t>nwell</a:t>
            </a:r>
            <a:r>
              <a:rPr lang="en-GB" sz="1200" dirty="0"/>
              <a:t> contact</a:t>
            </a:r>
          </a:p>
        </p:txBody>
      </p:sp>
      <p:sp>
        <p:nvSpPr>
          <p:cNvPr id="75" name="Sprechblase: rechteckig 74">
            <a:extLst>
              <a:ext uri="{FF2B5EF4-FFF2-40B4-BE49-F238E27FC236}">
                <a16:creationId xmlns:a16="http://schemas.microsoft.com/office/drawing/2014/main" id="{07B11624-4DC0-3A5C-2983-D2717A4633E3}"/>
              </a:ext>
            </a:extLst>
          </p:cNvPr>
          <p:cNvSpPr/>
          <p:nvPr userDrawn="1"/>
        </p:nvSpPr>
        <p:spPr bwMode="auto">
          <a:xfrm>
            <a:off x="914400" y="5943600"/>
            <a:ext cx="2286000" cy="228600"/>
          </a:xfrm>
          <a:prstGeom prst="wedgeRectCallout">
            <a:avLst>
              <a:gd name="adj1" fmla="val 49335"/>
              <a:gd name="adj2" fmla="val -92046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NW+RX+BP – </a:t>
            </a:r>
            <a:r>
              <a:rPr lang="en-GB" sz="1200" dirty="0" err="1"/>
              <a:t>pwell</a:t>
            </a:r>
            <a:r>
              <a:rPr lang="en-GB" sz="1200" dirty="0"/>
              <a:t> contact</a:t>
            </a:r>
          </a:p>
        </p:txBody>
      </p:sp>
    </p:spTree>
    <p:extLst>
      <p:ext uri="{BB962C8B-B14F-4D97-AF65-F5344CB8AC3E}">
        <p14:creationId xmlns:p14="http://schemas.microsoft.com/office/powerpoint/2010/main" val="3819648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BE8E85-FB12-4F53-9439-4E7F4A3E7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AC8E7B6-61A0-449B-AEE0-95C94F5798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A1029A9-394A-4C11-B727-FDEFF5272591}"/>
              </a:ext>
            </a:extLst>
          </p:cNvPr>
          <p:cNvSpPr/>
          <p:nvPr userDrawn="1"/>
        </p:nvSpPr>
        <p:spPr bwMode="auto">
          <a:xfrm>
            <a:off x="54864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8EC446B-6D1D-43FE-BBF6-1CFBA7D971C6}"/>
              </a:ext>
            </a:extLst>
          </p:cNvPr>
          <p:cNvSpPr/>
          <p:nvPr userDrawn="1"/>
        </p:nvSpPr>
        <p:spPr bwMode="auto">
          <a:xfrm>
            <a:off x="25908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CED5A56-C888-45A0-A56D-477EAAEABE2F}"/>
              </a:ext>
            </a:extLst>
          </p:cNvPr>
          <p:cNvSpPr/>
          <p:nvPr userDrawn="1"/>
        </p:nvSpPr>
        <p:spPr bwMode="auto">
          <a:xfrm>
            <a:off x="3200400" y="1981200"/>
            <a:ext cx="10668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7" name="Grafik 6" descr="Ein Bild, das Text, Monitor, Screenshot, Computer enthält.&#10;&#10;Automatisch generierte Beschreibung">
            <a:extLst>
              <a:ext uri="{FF2B5EF4-FFF2-40B4-BE49-F238E27FC236}">
                <a16:creationId xmlns:a16="http://schemas.microsoft.com/office/drawing/2014/main" id="{D846E1CD-18FE-4E55-9FF3-792D854871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5562600" cy="3098069"/>
          </a:xfrm>
          <a:prstGeom prst="rect">
            <a:avLst/>
          </a:prstGeom>
        </p:spPr>
      </p:pic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EDD5D83-C569-4904-B848-8B3106B55373}"/>
              </a:ext>
            </a:extLst>
          </p:cNvPr>
          <p:cNvCxnSpPr/>
          <p:nvPr userDrawn="1"/>
        </p:nvCxnSpPr>
        <p:spPr bwMode="auto">
          <a:xfrm>
            <a:off x="1752600" y="4114800"/>
            <a:ext cx="38862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2AD58B21-BEFB-45B9-B784-17290D7E89ED}"/>
              </a:ext>
            </a:extLst>
          </p:cNvPr>
          <p:cNvCxnSpPr/>
          <p:nvPr userDrawn="1"/>
        </p:nvCxnSpPr>
        <p:spPr bwMode="auto">
          <a:xfrm>
            <a:off x="1371600" y="1981200"/>
            <a:ext cx="472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818AEAF-D4C5-4967-8565-EC076912093D}"/>
              </a:ext>
            </a:extLst>
          </p:cNvPr>
          <p:cNvGrpSpPr/>
          <p:nvPr userDrawn="1"/>
        </p:nvGrpSpPr>
        <p:grpSpPr>
          <a:xfrm>
            <a:off x="1676400" y="1981200"/>
            <a:ext cx="1524000" cy="1219200"/>
            <a:chOff x="1676400" y="1371600"/>
            <a:chExt cx="1524000" cy="1219200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9DB38B81-9AD0-451D-AC9C-D7BDC8FCC4A2}"/>
                </a:ext>
              </a:extLst>
            </p:cNvPr>
            <p:cNvCxnSpPr>
              <a:endCxn id="12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Bogen 11">
              <a:extLst>
                <a:ext uri="{FF2B5EF4-FFF2-40B4-BE49-F238E27FC236}">
                  <a16:creationId xmlns:a16="http://schemas.microsoft.com/office/drawing/2014/main" id="{C2EAD36E-ED95-4E17-8CD7-B0D0E6C30FBE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3" name="Bogen 12">
              <a:extLst>
                <a:ext uri="{FF2B5EF4-FFF2-40B4-BE49-F238E27FC236}">
                  <a16:creationId xmlns:a16="http://schemas.microsoft.com/office/drawing/2014/main" id="{4DC3F7D8-8171-4912-B1B4-80B7FC477368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C46DF8ED-CC64-4E01-ADE0-1001C825215A}"/>
              </a:ext>
            </a:extLst>
          </p:cNvPr>
          <p:cNvCxnSpPr/>
          <p:nvPr userDrawn="1"/>
        </p:nvCxnSpPr>
        <p:spPr bwMode="auto">
          <a:xfrm flipH="1">
            <a:off x="2819400" y="3200400"/>
            <a:ext cx="1828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1F2A3B19-83EE-4CB7-906C-9F2A90ADB91C}"/>
              </a:ext>
            </a:extLst>
          </p:cNvPr>
          <p:cNvGrpSpPr/>
          <p:nvPr userDrawn="1"/>
        </p:nvGrpSpPr>
        <p:grpSpPr>
          <a:xfrm flipH="1">
            <a:off x="4267200" y="1981200"/>
            <a:ext cx="1524000" cy="1219200"/>
            <a:chOff x="1676400" y="1371600"/>
            <a:chExt cx="1524000" cy="1219200"/>
          </a:xfrm>
        </p:grpSpPr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D5BD1D31-BD5C-467A-A514-8BD1178DA4EF}"/>
                </a:ext>
              </a:extLst>
            </p:cNvPr>
            <p:cNvCxnSpPr>
              <a:endCxn id="17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BEFD974B-6E50-4B7C-B186-02B378E9152E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8" name="Bogen 17">
              <a:extLst>
                <a:ext uri="{FF2B5EF4-FFF2-40B4-BE49-F238E27FC236}">
                  <a16:creationId xmlns:a16="http://schemas.microsoft.com/office/drawing/2014/main" id="{63C24C89-4A49-42EB-A65A-28C119C89836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9" name="Rechteck 18">
            <a:extLst>
              <a:ext uri="{FF2B5EF4-FFF2-40B4-BE49-F238E27FC236}">
                <a16:creationId xmlns:a16="http://schemas.microsoft.com/office/drawing/2014/main" id="{4474BCC7-9286-4383-B104-8E5AE39D9525}"/>
              </a:ext>
            </a:extLst>
          </p:cNvPr>
          <p:cNvSpPr/>
          <p:nvPr userDrawn="1"/>
        </p:nvSpPr>
        <p:spPr bwMode="auto">
          <a:xfrm>
            <a:off x="3352800" y="1981200"/>
            <a:ext cx="762000" cy="76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D5A79FB-37B8-41FC-88D1-250CCB84DD29}"/>
              </a:ext>
            </a:extLst>
          </p:cNvPr>
          <p:cNvSpPr/>
          <p:nvPr userDrawn="1"/>
        </p:nvSpPr>
        <p:spPr bwMode="auto">
          <a:xfrm>
            <a:off x="24384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F3233FE-8342-4A23-AA35-347A636878DD}"/>
              </a:ext>
            </a:extLst>
          </p:cNvPr>
          <p:cNvSpPr/>
          <p:nvPr userDrawn="1"/>
        </p:nvSpPr>
        <p:spPr bwMode="auto">
          <a:xfrm>
            <a:off x="42672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E2D2CCF-FA1B-479F-B584-918A9B83C02F}"/>
              </a:ext>
            </a:extLst>
          </p:cNvPr>
          <p:cNvSpPr/>
          <p:nvPr userDrawn="1"/>
        </p:nvSpPr>
        <p:spPr bwMode="auto">
          <a:xfrm>
            <a:off x="48768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DADD179-F1B8-4372-92A3-6D51673D1C62}"/>
              </a:ext>
            </a:extLst>
          </p:cNvPr>
          <p:cNvSpPr/>
          <p:nvPr userDrawn="1"/>
        </p:nvSpPr>
        <p:spPr bwMode="auto">
          <a:xfrm>
            <a:off x="41148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TI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B5CBCA0-85D3-4B02-A764-615B4A4B0AF5}"/>
              </a:ext>
            </a:extLst>
          </p:cNvPr>
          <p:cNvSpPr txBox="1"/>
          <p:nvPr userDrawn="1"/>
        </p:nvSpPr>
        <p:spPr>
          <a:xfrm>
            <a:off x="33528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B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A4C3ADF-4962-43A1-81C4-20E6228561C7}"/>
              </a:ext>
            </a:extLst>
          </p:cNvPr>
          <p:cNvSpPr txBox="1"/>
          <p:nvPr userDrawn="1"/>
        </p:nvSpPr>
        <p:spPr>
          <a:xfrm>
            <a:off x="338091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NW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FD27CED-020A-4268-B480-BC810F9397FD}"/>
              </a:ext>
            </a:extLst>
          </p:cNvPr>
          <p:cNvSpPr txBox="1"/>
          <p:nvPr userDrawn="1"/>
        </p:nvSpPr>
        <p:spPr>
          <a:xfrm>
            <a:off x="44196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04F8395-7EA9-4BD3-8018-27DA6B00F506}"/>
              </a:ext>
            </a:extLst>
          </p:cNvPr>
          <p:cNvSpPr txBox="1"/>
          <p:nvPr userDrawn="1"/>
        </p:nvSpPr>
        <p:spPr>
          <a:xfrm>
            <a:off x="27432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ADE96CC-04C1-4265-B605-B68285E0CF0E}"/>
              </a:ext>
            </a:extLst>
          </p:cNvPr>
          <p:cNvSpPr/>
          <p:nvPr userDrawn="1"/>
        </p:nvSpPr>
        <p:spPr bwMode="auto">
          <a:xfrm>
            <a:off x="3352800" y="990600"/>
            <a:ext cx="762000" cy="152400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RX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2C275D7F-68C9-4C4F-B869-E70D923F3BC4}"/>
              </a:ext>
            </a:extLst>
          </p:cNvPr>
          <p:cNvSpPr/>
          <p:nvPr userDrawn="1"/>
        </p:nvSpPr>
        <p:spPr bwMode="auto">
          <a:xfrm>
            <a:off x="3200400" y="838200"/>
            <a:ext cx="10668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NW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7E6875D-DA35-4F9E-938E-6E51097D604A}"/>
              </a:ext>
            </a:extLst>
          </p:cNvPr>
          <p:cNvSpPr/>
          <p:nvPr userDrawn="1"/>
        </p:nvSpPr>
        <p:spPr bwMode="auto">
          <a:xfrm>
            <a:off x="2438400" y="685800"/>
            <a:ext cx="2590800" cy="15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DN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8E52A7A-5C83-4BB3-BA15-A160C7AA2F05}"/>
              </a:ext>
            </a:extLst>
          </p:cNvPr>
          <p:cNvSpPr/>
          <p:nvPr userDrawn="1"/>
        </p:nvSpPr>
        <p:spPr bwMode="auto">
          <a:xfrm>
            <a:off x="5029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5D2BBEFF-D611-4EAF-A49D-9C012568893B}"/>
              </a:ext>
            </a:extLst>
          </p:cNvPr>
          <p:cNvSpPr/>
          <p:nvPr userDrawn="1"/>
        </p:nvSpPr>
        <p:spPr bwMode="auto">
          <a:xfrm>
            <a:off x="13716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5104DB9-D3AC-44C8-AA75-61A2A824311E}"/>
              </a:ext>
            </a:extLst>
          </p:cNvPr>
          <p:cNvSpPr/>
          <p:nvPr userDrawn="1"/>
        </p:nvSpPr>
        <p:spPr bwMode="auto">
          <a:xfrm>
            <a:off x="1981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3CDD846-18E2-4570-A814-B8FB71E0727C}"/>
              </a:ext>
            </a:extLst>
          </p:cNvPr>
          <p:cNvSpPr/>
          <p:nvPr userDrawn="1"/>
        </p:nvSpPr>
        <p:spPr bwMode="auto">
          <a:xfrm>
            <a:off x="13716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TI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AF88C60-9235-41C9-88F6-6B15E9940B53}"/>
              </a:ext>
            </a:extLst>
          </p:cNvPr>
          <p:cNvSpPr txBox="1"/>
          <p:nvPr userDrawn="1"/>
        </p:nvSpPr>
        <p:spPr>
          <a:xfrm>
            <a:off x="5181600" y="914400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drawn layout layers</a:t>
            </a:r>
          </a:p>
        </p:txBody>
      </p:sp>
      <p:sp>
        <p:nvSpPr>
          <p:cNvPr id="36" name="Geschweifte Klammer rechts 35">
            <a:extLst>
              <a:ext uri="{FF2B5EF4-FFF2-40B4-BE49-F238E27FC236}">
                <a16:creationId xmlns:a16="http://schemas.microsoft.com/office/drawing/2014/main" id="{2DF5B364-36E7-4D62-9A32-DD68A956A3F6}"/>
              </a:ext>
            </a:extLst>
          </p:cNvPr>
          <p:cNvSpPr/>
          <p:nvPr userDrawn="1"/>
        </p:nvSpPr>
        <p:spPr bwMode="auto">
          <a:xfrm>
            <a:off x="5105400" y="685800"/>
            <a:ext cx="152400" cy="7620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2460CE37-6753-4D25-8897-6530904BC494}"/>
              </a:ext>
            </a:extLst>
          </p:cNvPr>
          <p:cNvCxnSpPr/>
          <p:nvPr userDrawn="1"/>
        </p:nvCxnSpPr>
        <p:spPr bwMode="auto">
          <a:xfrm flipV="1">
            <a:off x="5257800" y="2514600"/>
            <a:ext cx="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C8A14C82-7654-4CD9-A312-21F20EC51CC6}"/>
              </a:ext>
            </a:extLst>
          </p:cNvPr>
          <p:cNvCxnSpPr/>
          <p:nvPr userDrawn="1"/>
        </p:nvCxnSpPr>
        <p:spPr bwMode="auto">
          <a:xfrm flipH="1" flipV="1">
            <a:off x="4953000" y="25146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82E4AE24-DA6D-4FFA-B865-570593AECFE3}"/>
              </a:ext>
            </a:extLst>
          </p:cNvPr>
          <p:cNvSpPr txBox="1"/>
          <p:nvPr userDrawn="1"/>
        </p:nvSpPr>
        <p:spPr>
          <a:xfrm>
            <a:off x="5257800" y="2514600"/>
            <a:ext cx="14622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generated from NW and DN</a:t>
            </a:r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2CAF9F32-3D9A-49B0-AEFE-82B6640D0739}"/>
              </a:ext>
            </a:extLst>
          </p:cNvPr>
          <p:cNvCxnSpPr/>
          <p:nvPr userDrawn="1"/>
        </p:nvCxnSpPr>
        <p:spPr bwMode="auto">
          <a:xfrm flipH="1" flipV="1">
            <a:off x="4572000" y="2514600"/>
            <a:ext cx="685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478085B5-0119-4B7E-B6D5-B1697F3AC7B4}"/>
              </a:ext>
            </a:extLst>
          </p:cNvPr>
          <p:cNvSpPr txBox="1"/>
          <p:nvPr userDrawn="1"/>
        </p:nvSpPr>
        <p:spPr>
          <a:xfrm>
            <a:off x="4122323" y="1752600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N-well contact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2EE385DB-59A4-43FB-9345-51382F717818}"/>
              </a:ext>
            </a:extLst>
          </p:cNvPr>
          <p:cNvCxnSpPr/>
          <p:nvPr userDrawn="1"/>
        </p:nvCxnSpPr>
        <p:spPr bwMode="auto">
          <a:xfrm>
            <a:off x="37338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BEC27BE7-1A49-4DB4-A280-5ABAC0BFA1A4}"/>
              </a:ext>
            </a:extLst>
          </p:cNvPr>
          <p:cNvCxnSpPr/>
          <p:nvPr userDrawn="1"/>
        </p:nvCxnSpPr>
        <p:spPr bwMode="auto">
          <a:xfrm>
            <a:off x="3657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4FB0C558-D86E-4E81-A7CE-9D020849FA04}"/>
              </a:ext>
            </a:extLst>
          </p:cNvPr>
          <p:cNvCxnSpPr/>
          <p:nvPr userDrawn="1"/>
        </p:nvCxnSpPr>
        <p:spPr bwMode="auto">
          <a:xfrm>
            <a:off x="35814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8A652F2A-A575-4D9E-B2AF-D7DA2E617E2F}"/>
              </a:ext>
            </a:extLst>
          </p:cNvPr>
          <p:cNvCxnSpPr/>
          <p:nvPr userDrawn="1"/>
        </p:nvCxnSpPr>
        <p:spPr bwMode="auto">
          <a:xfrm>
            <a:off x="35052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A2E54847-F0B4-4562-88E4-77968631738F}"/>
              </a:ext>
            </a:extLst>
          </p:cNvPr>
          <p:cNvCxnSpPr/>
          <p:nvPr userDrawn="1"/>
        </p:nvCxnSpPr>
        <p:spPr bwMode="auto">
          <a:xfrm>
            <a:off x="4038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0A0F1D6A-F75A-43C4-9EC6-8F3FD3AE93D2}"/>
              </a:ext>
            </a:extLst>
          </p:cNvPr>
          <p:cNvCxnSpPr/>
          <p:nvPr userDrawn="1"/>
        </p:nvCxnSpPr>
        <p:spPr bwMode="auto">
          <a:xfrm>
            <a:off x="39624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44E9B8C2-0290-4675-8C69-4CBE30B73134}"/>
              </a:ext>
            </a:extLst>
          </p:cNvPr>
          <p:cNvCxnSpPr/>
          <p:nvPr userDrawn="1"/>
        </p:nvCxnSpPr>
        <p:spPr bwMode="auto">
          <a:xfrm>
            <a:off x="38862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AE09D4A2-C2EA-41BC-BB21-1F5E5AED9C42}"/>
              </a:ext>
            </a:extLst>
          </p:cNvPr>
          <p:cNvCxnSpPr/>
          <p:nvPr userDrawn="1"/>
        </p:nvCxnSpPr>
        <p:spPr bwMode="auto">
          <a:xfrm>
            <a:off x="3810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66325D0A-820E-4322-820B-7ACB9CAA1692}"/>
              </a:ext>
            </a:extLst>
          </p:cNvPr>
          <p:cNvCxnSpPr/>
          <p:nvPr userDrawn="1"/>
        </p:nvCxnSpPr>
        <p:spPr bwMode="auto">
          <a:xfrm>
            <a:off x="3429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8F6E998F-96D8-49D6-B6C1-8858A2147041}"/>
              </a:ext>
            </a:extLst>
          </p:cNvPr>
          <p:cNvSpPr txBox="1"/>
          <p:nvPr userDrawn="1"/>
        </p:nvSpPr>
        <p:spPr>
          <a:xfrm>
            <a:off x="4953000" y="2133600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 block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89338453-7A92-4577-8663-EC341EF5E401}"/>
              </a:ext>
            </a:extLst>
          </p:cNvPr>
          <p:cNvSpPr txBox="1"/>
          <p:nvPr userDrawn="1"/>
        </p:nvSpPr>
        <p:spPr>
          <a:xfrm>
            <a:off x="2667000" y="297180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deep n-well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073BED01-BD4B-493C-820F-7999041C94C5}"/>
              </a:ext>
            </a:extLst>
          </p:cNvPr>
          <p:cNvSpPr txBox="1"/>
          <p:nvPr userDrawn="1"/>
        </p:nvSpPr>
        <p:spPr>
          <a:xfrm>
            <a:off x="5029200" y="2895600"/>
            <a:ext cx="992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p-substrate (sub!)</a:t>
            </a:r>
          </a:p>
        </p:txBody>
      </p:sp>
      <p:sp>
        <p:nvSpPr>
          <p:cNvPr id="54" name="Sprechblase: rechteckig 53">
            <a:extLst>
              <a:ext uri="{FF2B5EF4-FFF2-40B4-BE49-F238E27FC236}">
                <a16:creationId xmlns:a16="http://schemas.microsoft.com/office/drawing/2014/main" id="{C18BEACC-CCE0-C833-0254-D5D7D9D745FA}"/>
              </a:ext>
            </a:extLst>
          </p:cNvPr>
          <p:cNvSpPr/>
          <p:nvPr userDrawn="1"/>
        </p:nvSpPr>
        <p:spPr bwMode="auto">
          <a:xfrm>
            <a:off x="4648200" y="5410200"/>
            <a:ext cx="1066800" cy="381000"/>
          </a:xfrm>
          <a:prstGeom prst="wedgeRectCallout">
            <a:avLst>
              <a:gd name="adj1" fmla="val -101299"/>
              <a:gd name="adj2" fmla="val -25881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NMOS</a:t>
            </a:r>
          </a:p>
        </p:txBody>
      </p:sp>
      <p:sp>
        <p:nvSpPr>
          <p:cNvPr id="55" name="Sprechblase: rechteckig 54">
            <a:extLst>
              <a:ext uri="{FF2B5EF4-FFF2-40B4-BE49-F238E27FC236}">
                <a16:creationId xmlns:a16="http://schemas.microsoft.com/office/drawing/2014/main" id="{D00E64A9-C8D0-265B-962D-754DBD440A16}"/>
              </a:ext>
            </a:extLst>
          </p:cNvPr>
          <p:cNvSpPr/>
          <p:nvPr userDrawn="1"/>
        </p:nvSpPr>
        <p:spPr bwMode="auto">
          <a:xfrm>
            <a:off x="4648200" y="4495800"/>
            <a:ext cx="1066800" cy="381000"/>
          </a:xfrm>
          <a:prstGeom prst="wedgeRectCallout">
            <a:avLst>
              <a:gd name="adj1" fmla="val -100347"/>
              <a:gd name="adj2" fmla="val 52786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PMOS</a:t>
            </a:r>
          </a:p>
        </p:txBody>
      </p:sp>
      <p:sp>
        <p:nvSpPr>
          <p:cNvPr id="56" name="Sprechblase: rechteckig 55">
            <a:extLst>
              <a:ext uri="{FF2B5EF4-FFF2-40B4-BE49-F238E27FC236}">
                <a16:creationId xmlns:a16="http://schemas.microsoft.com/office/drawing/2014/main" id="{74500315-A83C-91E0-1197-D52D53DB6517}"/>
              </a:ext>
            </a:extLst>
          </p:cNvPr>
          <p:cNvSpPr/>
          <p:nvPr userDrawn="1"/>
        </p:nvSpPr>
        <p:spPr bwMode="auto">
          <a:xfrm>
            <a:off x="5105400" y="3733800"/>
            <a:ext cx="533400" cy="228600"/>
          </a:xfrm>
          <a:prstGeom prst="wedgeRectCallout">
            <a:avLst>
              <a:gd name="adj1" fmla="val -95705"/>
              <a:gd name="adj2" fmla="val -25658"/>
            </a:avLst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DN</a:t>
            </a:r>
          </a:p>
        </p:txBody>
      </p:sp>
      <p:sp>
        <p:nvSpPr>
          <p:cNvPr id="57" name="Sprechblase: rechteckig 56">
            <a:extLst>
              <a:ext uri="{FF2B5EF4-FFF2-40B4-BE49-F238E27FC236}">
                <a16:creationId xmlns:a16="http://schemas.microsoft.com/office/drawing/2014/main" id="{0BABF3FA-6CC0-D690-64E2-8E74B316ADE1}"/>
              </a:ext>
            </a:extLst>
          </p:cNvPr>
          <p:cNvSpPr/>
          <p:nvPr userDrawn="1"/>
        </p:nvSpPr>
        <p:spPr bwMode="auto">
          <a:xfrm>
            <a:off x="4419600" y="4114800"/>
            <a:ext cx="533400" cy="228600"/>
          </a:xfrm>
          <a:prstGeom prst="wedgeRectCallout">
            <a:avLst>
              <a:gd name="adj1" fmla="val -96419"/>
              <a:gd name="adj2" fmla="val -63991"/>
            </a:avLst>
          </a:prstGeom>
          <a:solidFill>
            <a:srgbClr val="C0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</a:t>
            </a:r>
          </a:p>
        </p:txBody>
      </p:sp>
      <p:sp>
        <p:nvSpPr>
          <p:cNvPr id="58" name="Sprechblase: rechteckig 57">
            <a:extLst>
              <a:ext uri="{FF2B5EF4-FFF2-40B4-BE49-F238E27FC236}">
                <a16:creationId xmlns:a16="http://schemas.microsoft.com/office/drawing/2014/main" id="{16281C36-F619-7E01-5B44-C69E8AF81161}"/>
              </a:ext>
            </a:extLst>
          </p:cNvPr>
          <p:cNvSpPr/>
          <p:nvPr userDrawn="1"/>
        </p:nvSpPr>
        <p:spPr bwMode="auto">
          <a:xfrm>
            <a:off x="3429000" y="4343400"/>
            <a:ext cx="533400" cy="228600"/>
          </a:xfrm>
          <a:prstGeom prst="wedgeRectCallout">
            <a:avLst>
              <a:gd name="adj1" fmla="val -36419"/>
              <a:gd name="adj2" fmla="val 141009"/>
            </a:avLst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PC</a:t>
            </a:r>
          </a:p>
        </p:txBody>
      </p:sp>
      <p:sp>
        <p:nvSpPr>
          <p:cNvPr id="59" name="Sprechblase: rechteckig 58">
            <a:extLst>
              <a:ext uri="{FF2B5EF4-FFF2-40B4-BE49-F238E27FC236}">
                <a16:creationId xmlns:a16="http://schemas.microsoft.com/office/drawing/2014/main" id="{90287F37-4AB3-AB3D-7893-5D5B8231F739}"/>
              </a:ext>
            </a:extLst>
          </p:cNvPr>
          <p:cNvSpPr/>
          <p:nvPr userDrawn="1"/>
        </p:nvSpPr>
        <p:spPr bwMode="auto">
          <a:xfrm>
            <a:off x="2743200" y="4343400"/>
            <a:ext cx="533400" cy="228600"/>
          </a:xfrm>
          <a:prstGeom prst="wedgeRectCallout">
            <a:avLst>
              <a:gd name="adj1" fmla="val 62867"/>
              <a:gd name="adj2" fmla="val 157676"/>
            </a:avLst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BP</a:t>
            </a:r>
          </a:p>
        </p:txBody>
      </p:sp>
      <p:sp>
        <p:nvSpPr>
          <p:cNvPr id="60" name="Sprechblase: rechteckig 59">
            <a:extLst>
              <a:ext uri="{FF2B5EF4-FFF2-40B4-BE49-F238E27FC236}">
                <a16:creationId xmlns:a16="http://schemas.microsoft.com/office/drawing/2014/main" id="{7A7F2FB3-A164-9EFB-D855-7668F53DE0B8}"/>
              </a:ext>
            </a:extLst>
          </p:cNvPr>
          <p:cNvSpPr/>
          <p:nvPr userDrawn="1"/>
        </p:nvSpPr>
        <p:spPr bwMode="auto">
          <a:xfrm>
            <a:off x="2743200" y="4953000"/>
            <a:ext cx="533400" cy="228600"/>
          </a:xfrm>
          <a:prstGeom prst="wedgeRectCallout">
            <a:avLst>
              <a:gd name="adj1" fmla="val 68581"/>
              <a:gd name="adj2" fmla="val -15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61" name="Sprechblase: rechteckig 60">
            <a:extLst>
              <a:ext uri="{FF2B5EF4-FFF2-40B4-BE49-F238E27FC236}">
                <a16:creationId xmlns:a16="http://schemas.microsoft.com/office/drawing/2014/main" id="{C26401C0-A5FF-6D64-0476-BB85F617395D}"/>
              </a:ext>
            </a:extLst>
          </p:cNvPr>
          <p:cNvSpPr/>
          <p:nvPr userDrawn="1"/>
        </p:nvSpPr>
        <p:spPr bwMode="auto">
          <a:xfrm>
            <a:off x="2743200" y="5410200"/>
            <a:ext cx="533400" cy="228600"/>
          </a:xfrm>
          <a:prstGeom prst="wedgeRectCallout">
            <a:avLst>
              <a:gd name="adj1" fmla="val 67867"/>
              <a:gd name="adj2" fmla="val -10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62" name="Sprechblase: rechteckig 61">
            <a:extLst>
              <a:ext uri="{FF2B5EF4-FFF2-40B4-BE49-F238E27FC236}">
                <a16:creationId xmlns:a16="http://schemas.microsoft.com/office/drawing/2014/main" id="{F14638A9-6A36-D2FA-6B90-C042A119209C}"/>
              </a:ext>
            </a:extLst>
          </p:cNvPr>
          <p:cNvSpPr/>
          <p:nvPr userDrawn="1"/>
        </p:nvSpPr>
        <p:spPr bwMode="auto">
          <a:xfrm>
            <a:off x="1447800" y="3733800"/>
            <a:ext cx="1905000" cy="228600"/>
          </a:xfrm>
          <a:prstGeom prst="wedgeRectCallout">
            <a:avLst>
              <a:gd name="adj1" fmla="val 46624"/>
              <a:gd name="adj2" fmla="val 10295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 – </a:t>
            </a:r>
            <a:r>
              <a:rPr lang="en-GB" sz="1200" dirty="0" err="1"/>
              <a:t>nwell</a:t>
            </a:r>
            <a:r>
              <a:rPr lang="en-GB" sz="1200" dirty="0"/>
              <a:t> contact</a:t>
            </a:r>
          </a:p>
        </p:txBody>
      </p:sp>
      <p:sp>
        <p:nvSpPr>
          <p:cNvPr id="63" name="Sprechblase: rechteckig 62">
            <a:extLst>
              <a:ext uri="{FF2B5EF4-FFF2-40B4-BE49-F238E27FC236}">
                <a16:creationId xmlns:a16="http://schemas.microsoft.com/office/drawing/2014/main" id="{7897F1E5-C99F-DA4A-D6C9-9FD38FDB9BCD}"/>
              </a:ext>
            </a:extLst>
          </p:cNvPr>
          <p:cNvSpPr/>
          <p:nvPr userDrawn="1"/>
        </p:nvSpPr>
        <p:spPr bwMode="auto">
          <a:xfrm>
            <a:off x="914400" y="5943600"/>
            <a:ext cx="2286000" cy="228600"/>
          </a:xfrm>
          <a:prstGeom prst="wedgeRectCallout">
            <a:avLst>
              <a:gd name="adj1" fmla="val 49335"/>
              <a:gd name="adj2" fmla="val -92046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NW+RX+BP – </a:t>
            </a:r>
            <a:r>
              <a:rPr lang="en-GB" sz="1200" dirty="0" err="1"/>
              <a:t>pwell</a:t>
            </a:r>
            <a:r>
              <a:rPr lang="en-GB" sz="1200" dirty="0"/>
              <a:t> contact</a:t>
            </a:r>
          </a:p>
        </p:txBody>
      </p:sp>
    </p:spTree>
    <p:extLst>
      <p:ext uri="{BB962C8B-B14F-4D97-AF65-F5344CB8AC3E}">
        <p14:creationId xmlns:p14="http://schemas.microsoft.com/office/powerpoint/2010/main" val="3295187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EB38CA-F919-46A2-8039-0CD3A6DE4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F18ABB0-F67C-42D1-B57B-2FB248AD78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48B29E5-28F4-4393-9C78-1820D7ADFAC0}"/>
              </a:ext>
            </a:extLst>
          </p:cNvPr>
          <p:cNvSpPr/>
          <p:nvPr userDrawn="1"/>
        </p:nvSpPr>
        <p:spPr bwMode="auto">
          <a:xfrm>
            <a:off x="54864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FC176C4-2853-49A5-B0E4-99E7FB305354}"/>
              </a:ext>
            </a:extLst>
          </p:cNvPr>
          <p:cNvSpPr/>
          <p:nvPr userDrawn="1"/>
        </p:nvSpPr>
        <p:spPr bwMode="auto">
          <a:xfrm>
            <a:off x="2590800" y="1981200"/>
            <a:ext cx="22860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Grafik 5" descr="Ein Bild, das Text, Monitor, Screenshot, Computer enthält.&#10;&#10;Automatisch generierte Beschreibung">
            <a:extLst>
              <a:ext uri="{FF2B5EF4-FFF2-40B4-BE49-F238E27FC236}">
                <a16:creationId xmlns:a16="http://schemas.microsoft.com/office/drawing/2014/main" id="{DC312BD8-C9F7-4B15-A834-D02D8874F8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5562600" cy="3098069"/>
          </a:xfrm>
          <a:prstGeom prst="rect">
            <a:avLst/>
          </a:prstGeom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193B312-63D1-417D-A21E-4FF66500390C}"/>
              </a:ext>
            </a:extLst>
          </p:cNvPr>
          <p:cNvCxnSpPr/>
          <p:nvPr userDrawn="1"/>
        </p:nvCxnSpPr>
        <p:spPr bwMode="auto">
          <a:xfrm>
            <a:off x="1752600" y="5562600"/>
            <a:ext cx="38862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483989F-F08D-4211-BCCC-18FE1CD324E2}"/>
              </a:ext>
            </a:extLst>
          </p:cNvPr>
          <p:cNvCxnSpPr/>
          <p:nvPr userDrawn="1"/>
        </p:nvCxnSpPr>
        <p:spPr bwMode="auto">
          <a:xfrm>
            <a:off x="1371600" y="1981200"/>
            <a:ext cx="472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20B5C01-EFF4-41B9-9F67-0E9717AAB5C3}"/>
              </a:ext>
            </a:extLst>
          </p:cNvPr>
          <p:cNvGrpSpPr/>
          <p:nvPr userDrawn="1"/>
        </p:nvGrpSpPr>
        <p:grpSpPr>
          <a:xfrm>
            <a:off x="1676400" y="1981200"/>
            <a:ext cx="1524000" cy="1219200"/>
            <a:chOff x="1676400" y="1371600"/>
            <a:chExt cx="1524000" cy="1219200"/>
          </a:xfrm>
        </p:grpSpPr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89C301FC-7D43-4D8E-A232-B304E4CE4BD4}"/>
                </a:ext>
              </a:extLst>
            </p:cNvPr>
            <p:cNvCxnSpPr>
              <a:endCxn id="11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Bogen 10">
              <a:extLst>
                <a:ext uri="{FF2B5EF4-FFF2-40B4-BE49-F238E27FC236}">
                  <a16:creationId xmlns:a16="http://schemas.microsoft.com/office/drawing/2014/main" id="{34F53914-BC8F-4116-90C3-0368E588CC8A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" name="Bogen 11">
              <a:extLst>
                <a:ext uri="{FF2B5EF4-FFF2-40B4-BE49-F238E27FC236}">
                  <a16:creationId xmlns:a16="http://schemas.microsoft.com/office/drawing/2014/main" id="{93EDC664-A8B9-4904-AE18-7C5D2C69E597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DBC3AE0A-3F31-48A2-8AD0-7DD035AAF68C}"/>
              </a:ext>
            </a:extLst>
          </p:cNvPr>
          <p:cNvCxnSpPr/>
          <p:nvPr userDrawn="1"/>
        </p:nvCxnSpPr>
        <p:spPr bwMode="auto">
          <a:xfrm flipH="1">
            <a:off x="2819400" y="3200400"/>
            <a:ext cx="1828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483335A-BA86-4DF1-8CE8-3C2384C971A9}"/>
              </a:ext>
            </a:extLst>
          </p:cNvPr>
          <p:cNvGrpSpPr/>
          <p:nvPr userDrawn="1"/>
        </p:nvGrpSpPr>
        <p:grpSpPr>
          <a:xfrm flipH="1">
            <a:off x="4267200" y="1981200"/>
            <a:ext cx="1524000" cy="1219200"/>
            <a:chOff x="1676400" y="1371600"/>
            <a:chExt cx="1524000" cy="121920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B0157EF9-A224-4CD4-AF5A-EB82E126C502}"/>
                </a:ext>
              </a:extLst>
            </p:cNvPr>
            <p:cNvCxnSpPr>
              <a:endCxn id="16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Bogen 15">
              <a:extLst>
                <a:ext uri="{FF2B5EF4-FFF2-40B4-BE49-F238E27FC236}">
                  <a16:creationId xmlns:a16="http://schemas.microsoft.com/office/drawing/2014/main" id="{2B42F1BC-0930-4BB8-8F8C-326B42F770B1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A2F7D040-EA15-418B-AFAE-B41D24CBF8F2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820CA28A-E2AD-48D7-8930-9A9443B4C63C}"/>
              </a:ext>
            </a:extLst>
          </p:cNvPr>
          <p:cNvSpPr/>
          <p:nvPr userDrawn="1"/>
        </p:nvSpPr>
        <p:spPr bwMode="auto">
          <a:xfrm>
            <a:off x="3810000" y="1905000"/>
            <a:ext cx="152400" cy="76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A902880-EA51-4DDF-B771-1C1501DC8226}"/>
              </a:ext>
            </a:extLst>
          </p:cNvPr>
          <p:cNvSpPr/>
          <p:nvPr userDrawn="1"/>
        </p:nvSpPr>
        <p:spPr bwMode="auto">
          <a:xfrm>
            <a:off x="3962400" y="1981200"/>
            <a:ext cx="152400" cy="76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4247A94-9B93-4880-A6B8-2D8EF69C5B6E}"/>
              </a:ext>
            </a:extLst>
          </p:cNvPr>
          <p:cNvSpPr/>
          <p:nvPr userDrawn="1"/>
        </p:nvSpPr>
        <p:spPr bwMode="auto">
          <a:xfrm>
            <a:off x="24384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37107DA-2C04-4059-AEDF-DB76AC817337}"/>
              </a:ext>
            </a:extLst>
          </p:cNvPr>
          <p:cNvSpPr/>
          <p:nvPr userDrawn="1"/>
        </p:nvSpPr>
        <p:spPr bwMode="auto">
          <a:xfrm>
            <a:off x="48768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B457D93-11E9-427C-8A6F-9346069A5550}"/>
              </a:ext>
            </a:extLst>
          </p:cNvPr>
          <p:cNvSpPr/>
          <p:nvPr userDrawn="1"/>
        </p:nvSpPr>
        <p:spPr bwMode="auto">
          <a:xfrm>
            <a:off x="41148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415A10F0-A45A-4C99-89DF-E6656F27AFBA}"/>
              </a:ext>
            </a:extLst>
          </p:cNvPr>
          <p:cNvCxnSpPr/>
          <p:nvPr userDrawn="1"/>
        </p:nvCxnSpPr>
        <p:spPr bwMode="auto">
          <a:xfrm>
            <a:off x="3886200" y="1752600"/>
            <a:ext cx="0" cy="1524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2B9E602-3D54-4B47-B36C-8B393FC84F23}"/>
              </a:ext>
            </a:extLst>
          </p:cNvPr>
          <p:cNvCxnSpPr/>
          <p:nvPr userDrawn="1"/>
        </p:nvCxnSpPr>
        <p:spPr bwMode="auto">
          <a:xfrm>
            <a:off x="4038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7575E944-EED4-4A68-98A6-E6A7586C4907}"/>
              </a:ext>
            </a:extLst>
          </p:cNvPr>
          <p:cNvSpPr txBox="1"/>
          <p:nvPr userDrawn="1"/>
        </p:nvSpPr>
        <p:spPr>
          <a:xfrm>
            <a:off x="38862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S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071E8A6-36AB-48D5-A2D5-DE65BDF0CFBA}"/>
              </a:ext>
            </a:extLst>
          </p:cNvPr>
          <p:cNvSpPr txBox="1"/>
          <p:nvPr userDrawn="1"/>
        </p:nvSpPr>
        <p:spPr>
          <a:xfrm>
            <a:off x="3733800" y="1524000"/>
            <a:ext cx="2648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5E10682-53D6-4A3F-80C6-8CD849BADF0A}"/>
              </a:ext>
            </a:extLst>
          </p:cNvPr>
          <p:cNvSpPr txBox="1"/>
          <p:nvPr userDrawn="1"/>
        </p:nvSpPr>
        <p:spPr>
          <a:xfrm>
            <a:off x="35814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02F3C79-2DF5-4EE6-82B1-B9075F86421B}"/>
              </a:ext>
            </a:extLst>
          </p:cNvPr>
          <p:cNvSpPr/>
          <p:nvPr userDrawn="1"/>
        </p:nvSpPr>
        <p:spPr bwMode="auto">
          <a:xfrm>
            <a:off x="3352800" y="990600"/>
            <a:ext cx="762000" cy="152400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RX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F3EA692-FEBB-4C8D-A6EE-E341B9E1992C}"/>
              </a:ext>
            </a:extLst>
          </p:cNvPr>
          <p:cNvSpPr/>
          <p:nvPr userDrawn="1"/>
        </p:nvSpPr>
        <p:spPr bwMode="auto">
          <a:xfrm>
            <a:off x="2438400" y="838200"/>
            <a:ext cx="2590800" cy="15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DN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3CDBF27-E423-46F8-9111-0508BD21358C}"/>
              </a:ext>
            </a:extLst>
          </p:cNvPr>
          <p:cNvSpPr/>
          <p:nvPr userDrawn="1"/>
        </p:nvSpPr>
        <p:spPr bwMode="auto">
          <a:xfrm>
            <a:off x="5029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9210FE7-AE35-410A-AE51-6D971A839717}"/>
              </a:ext>
            </a:extLst>
          </p:cNvPr>
          <p:cNvSpPr/>
          <p:nvPr userDrawn="1"/>
        </p:nvSpPr>
        <p:spPr bwMode="auto">
          <a:xfrm>
            <a:off x="13716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F8D933C9-6E9A-4FA2-A272-A059CF991F0F}"/>
              </a:ext>
            </a:extLst>
          </p:cNvPr>
          <p:cNvSpPr/>
          <p:nvPr userDrawn="1"/>
        </p:nvSpPr>
        <p:spPr bwMode="auto">
          <a:xfrm>
            <a:off x="1981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F155417-C095-44F3-B494-B0A76CEDCA8F}"/>
              </a:ext>
            </a:extLst>
          </p:cNvPr>
          <p:cNvSpPr/>
          <p:nvPr userDrawn="1"/>
        </p:nvSpPr>
        <p:spPr bwMode="auto">
          <a:xfrm>
            <a:off x="13716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4B2FBFE-AA8F-4981-ADB7-DF3B4BC7990A}"/>
              </a:ext>
            </a:extLst>
          </p:cNvPr>
          <p:cNvSpPr txBox="1"/>
          <p:nvPr userDrawn="1"/>
        </p:nvSpPr>
        <p:spPr>
          <a:xfrm>
            <a:off x="5181600" y="914400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drawn layout layers</a:t>
            </a:r>
          </a:p>
        </p:txBody>
      </p:sp>
      <p:sp>
        <p:nvSpPr>
          <p:cNvPr id="35" name="Geschweifte Klammer rechts 34">
            <a:extLst>
              <a:ext uri="{FF2B5EF4-FFF2-40B4-BE49-F238E27FC236}">
                <a16:creationId xmlns:a16="http://schemas.microsoft.com/office/drawing/2014/main" id="{11459974-AE1F-4A7D-B030-EB5DDB03524E}"/>
              </a:ext>
            </a:extLst>
          </p:cNvPr>
          <p:cNvSpPr/>
          <p:nvPr userDrawn="1"/>
        </p:nvSpPr>
        <p:spPr bwMode="auto">
          <a:xfrm>
            <a:off x="5105400" y="838200"/>
            <a:ext cx="152400" cy="609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D004D62B-5C65-454C-95E9-802DA1F273E4}"/>
              </a:ext>
            </a:extLst>
          </p:cNvPr>
          <p:cNvCxnSpPr/>
          <p:nvPr userDrawn="1"/>
        </p:nvCxnSpPr>
        <p:spPr bwMode="auto">
          <a:xfrm flipV="1">
            <a:off x="5257800" y="2514600"/>
            <a:ext cx="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C9972001-878F-4D11-B76A-BFA5F1A49B66}"/>
              </a:ext>
            </a:extLst>
          </p:cNvPr>
          <p:cNvCxnSpPr/>
          <p:nvPr userDrawn="1"/>
        </p:nvCxnSpPr>
        <p:spPr bwMode="auto">
          <a:xfrm flipH="1" flipV="1">
            <a:off x="4953000" y="25146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15E48C8A-3408-4766-AFB3-283F8036D298}"/>
              </a:ext>
            </a:extLst>
          </p:cNvPr>
          <p:cNvSpPr txBox="1"/>
          <p:nvPr userDrawn="1"/>
        </p:nvSpPr>
        <p:spPr>
          <a:xfrm>
            <a:off x="5257800" y="2514600"/>
            <a:ext cx="14622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generated from NW and DN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876CD4B7-CD5F-4A2C-BBC1-9CA0BD0BCFEA}"/>
              </a:ext>
            </a:extLst>
          </p:cNvPr>
          <p:cNvCxnSpPr/>
          <p:nvPr userDrawn="1"/>
        </p:nvCxnSpPr>
        <p:spPr bwMode="auto">
          <a:xfrm flipH="1" flipV="1">
            <a:off x="4572000" y="2514600"/>
            <a:ext cx="685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Rechteck 39">
            <a:extLst>
              <a:ext uri="{FF2B5EF4-FFF2-40B4-BE49-F238E27FC236}">
                <a16:creationId xmlns:a16="http://schemas.microsoft.com/office/drawing/2014/main" id="{066DA28C-DA91-4A8E-8059-4CFE644AA873}"/>
              </a:ext>
            </a:extLst>
          </p:cNvPr>
          <p:cNvSpPr/>
          <p:nvPr userDrawn="1"/>
        </p:nvSpPr>
        <p:spPr bwMode="auto">
          <a:xfrm>
            <a:off x="3505200" y="11430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800" dirty="0"/>
              <a:t>PC</a:t>
            </a:r>
            <a:endParaRPr kumimoji="0" lang="en-GB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E91D793A-CB29-4436-B866-B6B4052A99B9}"/>
              </a:ext>
            </a:extLst>
          </p:cNvPr>
          <p:cNvSpPr/>
          <p:nvPr userDrawn="1"/>
        </p:nvSpPr>
        <p:spPr bwMode="auto">
          <a:xfrm>
            <a:off x="3810000" y="1143000"/>
            <a:ext cx="152400" cy="1524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800" dirty="0"/>
              <a:t>PC</a:t>
            </a:r>
            <a:endParaRPr kumimoji="0" lang="en-GB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07FE311A-6D97-410A-93E5-55CE19549352}"/>
              </a:ext>
            </a:extLst>
          </p:cNvPr>
          <p:cNvGrpSpPr/>
          <p:nvPr userDrawn="1"/>
        </p:nvGrpSpPr>
        <p:grpSpPr>
          <a:xfrm>
            <a:off x="3276600" y="1524000"/>
            <a:ext cx="563204" cy="533400"/>
            <a:chOff x="3276600" y="1524000"/>
            <a:chExt cx="563204" cy="533400"/>
          </a:xfrm>
        </p:grpSpPr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F043D51B-A0B9-4B6A-B71E-7AA096655EC0}"/>
                </a:ext>
              </a:extLst>
            </p:cNvPr>
            <p:cNvCxnSpPr/>
            <p:nvPr/>
          </p:nvCxnSpPr>
          <p:spPr bwMode="auto">
            <a:xfrm>
              <a:off x="3429000" y="1752600"/>
              <a:ext cx="0" cy="2286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1F4B7529-D500-4572-8804-DAB967FDC508}"/>
                </a:ext>
              </a:extLst>
            </p:cNvPr>
            <p:cNvSpPr/>
            <p:nvPr/>
          </p:nvSpPr>
          <p:spPr bwMode="auto">
            <a:xfrm>
              <a:off x="3352800" y="1981200"/>
              <a:ext cx="152400" cy="7620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129955F8-9BAB-4C3E-8B3F-241FA880EDE4}"/>
                </a:ext>
              </a:extLst>
            </p:cNvPr>
            <p:cNvSpPr/>
            <p:nvPr/>
          </p:nvSpPr>
          <p:spPr bwMode="auto">
            <a:xfrm>
              <a:off x="3505200" y="1905000"/>
              <a:ext cx="152400" cy="7620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18C1F533-AFEF-48DC-ABC2-F9FB4310BDCA}"/>
                </a:ext>
              </a:extLst>
            </p:cNvPr>
            <p:cNvSpPr/>
            <p:nvPr/>
          </p:nvSpPr>
          <p:spPr bwMode="auto">
            <a:xfrm>
              <a:off x="3657600" y="1981200"/>
              <a:ext cx="152400" cy="7620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AD02FCE5-4673-4DAD-82F4-6021715B5B8E}"/>
                </a:ext>
              </a:extLst>
            </p:cNvPr>
            <p:cNvCxnSpPr/>
            <p:nvPr/>
          </p:nvCxnSpPr>
          <p:spPr bwMode="auto">
            <a:xfrm>
              <a:off x="3581400" y="1752600"/>
              <a:ext cx="0" cy="1524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F3D17669-CF5A-4CC5-9762-638743CB7A47}"/>
                </a:ext>
              </a:extLst>
            </p:cNvPr>
            <p:cNvCxnSpPr/>
            <p:nvPr/>
          </p:nvCxnSpPr>
          <p:spPr bwMode="auto">
            <a:xfrm>
              <a:off x="3733800" y="1752600"/>
              <a:ext cx="0" cy="2286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DE902AC7-F9C3-49FE-A209-A65681035E36}"/>
                </a:ext>
              </a:extLst>
            </p:cNvPr>
            <p:cNvSpPr txBox="1"/>
            <p:nvPr/>
          </p:nvSpPr>
          <p:spPr>
            <a:xfrm>
              <a:off x="3581400" y="1524000"/>
              <a:ext cx="2584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D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C4E21E35-9937-4F57-8764-7C186569112A}"/>
                </a:ext>
              </a:extLst>
            </p:cNvPr>
            <p:cNvSpPr txBox="1"/>
            <p:nvPr/>
          </p:nvSpPr>
          <p:spPr>
            <a:xfrm>
              <a:off x="3276600" y="1524000"/>
              <a:ext cx="2584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S</a:t>
              </a: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E1B7B44E-6D6C-4ABA-BBD5-8623C923C792}"/>
                </a:ext>
              </a:extLst>
            </p:cNvPr>
            <p:cNvSpPr txBox="1"/>
            <p:nvPr/>
          </p:nvSpPr>
          <p:spPr>
            <a:xfrm>
              <a:off x="3425794" y="1524000"/>
              <a:ext cx="26481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G</a:t>
              </a:r>
            </a:p>
          </p:txBody>
        </p:sp>
        <p:cxnSp>
          <p:nvCxnSpPr>
            <p:cNvPr id="52" name="Gerader Verbinder 51">
              <a:extLst>
                <a:ext uri="{FF2B5EF4-FFF2-40B4-BE49-F238E27FC236}">
                  <a16:creationId xmlns:a16="http://schemas.microsoft.com/office/drawing/2014/main" id="{D7BAA0E6-6229-4619-B998-2C53DB4FEE27}"/>
                </a:ext>
              </a:extLst>
            </p:cNvPr>
            <p:cNvCxnSpPr/>
            <p:nvPr/>
          </p:nvCxnSpPr>
          <p:spPr bwMode="auto">
            <a:xfrm>
              <a:off x="3505200" y="1981200"/>
              <a:ext cx="152400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F99FCAB4-1955-4E05-A67B-EBFBB57CF2CD}"/>
              </a:ext>
            </a:extLst>
          </p:cNvPr>
          <p:cNvCxnSpPr/>
          <p:nvPr userDrawn="1"/>
        </p:nvCxnSpPr>
        <p:spPr bwMode="auto">
          <a:xfrm>
            <a:off x="3810000" y="1981200"/>
            <a:ext cx="15240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56A20491-1D0B-4567-ADA9-DE8B18795F37}"/>
              </a:ext>
            </a:extLst>
          </p:cNvPr>
          <p:cNvSpPr txBox="1"/>
          <p:nvPr userDrawn="1"/>
        </p:nvSpPr>
        <p:spPr>
          <a:xfrm>
            <a:off x="4953000" y="2133600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 block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C809639A-5A0A-4D4D-9A11-1D913EDC75EE}"/>
              </a:ext>
            </a:extLst>
          </p:cNvPr>
          <p:cNvSpPr txBox="1"/>
          <p:nvPr userDrawn="1"/>
        </p:nvSpPr>
        <p:spPr>
          <a:xfrm>
            <a:off x="2667000" y="297180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deep n-well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B864D768-65A8-412A-BBA4-9F5211DA106A}"/>
              </a:ext>
            </a:extLst>
          </p:cNvPr>
          <p:cNvSpPr txBox="1"/>
          <p:nvPr userDrawn="1"/>
        </p:nvSpPr>
        <p:spPr>
          <a:xfrm>
            <a:off x="5029200" y="2895600"/>
            <a:ext cx="992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p-substrate (sub!)</a:t>
            </a:r>
          </a:p>
        </p:txBody>
      </p:sp>
      <p:sp>
        <p:nvSpPr>
          <p:cNvPr id="57" name="Sprechblase: rechteckig 56">
            <a:extLst>
              <a:ext uri="{FF2B5EF4-FFF2-40B4-BE49-F238E27FC236}">
                <a16:creationId xmlns:a16="http://schemas.microsoft.com/office/drawing/2014/main" id="{4B2901AB-658E-068B-69EB-2A9118DE06AE}"/>
              </a:ext>
            </a:extLst>
          </p:cNvPr>
          <p:cNvSpPr/>
          <p:nvPr userDrawn="1"/>
        </p:nvSpPr>
        <p:spPr bwMode="auto">
          <a:xfrm>
            <a:off x="4648200" y="5410200"/>
            <a:ext cx="1066800" cy="381000"/>
          </a:xfrm>
          <a:prstGeom prst="wedgeRectCallout">
            <a:avLst>
              <a:gd name="adj1" fmla="val -101299"/>
              <a:gd name="adj2" fmla="val -25881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NMOS</a:t>
            </a:r>
          </a:p>
        </p:txBody>
      </p:sp>
      <p:sp>
        <p:nvSpPr>
          <p:cNvPr id="58" name="Sprechblase: rechteckig 57">
            <a:extLst>
              <a:ext uri="{FF2B5EF4-FFF2-40B4-BE49-F238E27FC236}">
                <a16:creationId xmlns:a16="http://schemas.microsoft.com/office/drawing/2014/main" id="{91089ADD-4365-2F6A-E992-CB554B6C909A}"/>
              </a:ext>
            </a:extLst>
          </p:cNvPr>
          <p:cNvSpPr/>
          <p:nvPr userDrawn="1"/>
        </p:nvSpPr>
        <p:spPr bwMode="auto">
          <a:xfrm>
            <a:off x="4648200" y="4495800"/>
            <a:ext cx="1066800" cy="381000"/>
          </a:xfrm>
          <a:prstGeom prst="wedgeRectCallout">
            <a:avLst>
              <a:gd name="adj1" fmla="val -100347"/>
              <a:gd name="adj2" fmla="val 52786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PMOS</a:t>
            </a:r>
          </a:p>
        </p:txBody>
      </p:sp>
      <p:sp>
        <p:nvSpPr>
          <p:cNvPr id="59" name="Sprechblase: rechteckig 58">
            <a:extLst>
              <a:ext uri="{FF2B5EF4-FFF2-40B4-BE49-F238E27FC236}">
                <a16:creationId xmlns:a16="http://schemas.microsoft.com/office/drawing/2014/main" id="{7F91E698-8FD8-6594-30E5-F279DE80DAA1}"/>
              </a:ext>
            </a:extLst>
          </p:cNvPr>
          <p:cNvSpPr/>
          <p:nvPr userDrawn="1"/>
        </p:nvSpPr>
        <p:spPr bwMode="auto">
          <a:xfrm>
            <a:off x="5105400" y="3733800"/>
            <a:ext cx="533400" cy="228600"/>
          </a:xfrm>
          <a:prstGeom prst="wedgeRectCallout">
            <a:avLst>
              <a:gd name="adj1" fmla="val -95705"/>
              <a:gd name="adj2" fmla="val -25658"/>
            </a:avLst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DN</a:t>
            </a:r>
          </a:p>
        </p:txBody>
      </p:sp>
      <p:sp>
        <p:nvSpPr>
          <p:cNvPr id="60" name="Sprechblase: rechteckig 59">
            <a:extLst>
              <a:ext uri="{FF2B5EF4-FFF2-40B4-BE49-F238E27FC236}">
                <a16:creationId xmlns:a16="http://schemas.microsoft.com/office/drawing/2014/main" id="{6B2E0313-C098-7686-F9CA-2016BDC5E8B3}"/>
              </a:ext>
            </a:extLst>
          </p:cNvPr>
          <p:cNvSpPr/>
          <p:nvPr userDrawn="1"/>
        </p:nvSpPr>
        <p:spPr bwMode="auto">
          <a:xfrm>
            <a:off x="4419600" y="4114800"/>
            <a:ext cx="533400" cy="228600"/>
          </a:xfrm>
          <a:prstGeom prst="wedgeRectCallout">
            <a:avLst>
              <a:gd name="adj1" fmla="val -96419"/>
              <a:gd name="adj2" fmla="val -63991"/>
            </a:avLst>
          </a:prstGeom>
          <a:solidFill>
            <a:srgbClr val="C0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</a:t>
            </a:r>
          </a:p>
        </p:txBody>
      </p:sp>
      <p:sp>
        <p:nvSpPr>
          <p:cNvPr id="61" name="Sprechblase: rechteckig 60">
            <a:extLst>
              <a:ext uri="{FF2B5EF4-FFF2-40B4-BE49-F238E27FC236}">
                <a16:creationId xmlns:a16="http://schemas.microsoft.com/office/drawing/2014/main" id="{04F4D07F-A263-4AAF-1D4E-5973B7915B60}"/>
              </a:ext>
            </a:extLst>
          </p:cNvPr>
          <p:cNvSpPr/>
          <p:nvPr userDrawn="1"/>
        </p:nvSpPr>
        <p:spPr bwMode="auto">
          <a:xfrm>
            <a:off x="3429000" y="4343400"/>
            <a:ext cx="533400" cy="228600"/>
          </a:xfrm>
          <a:prstGeom prst="wedgeRectCallout">
            <a:avLst>
              <a:gd name="adj1" fmla="val -36419"/>
              <a:gd name="adj2" fmla="val 141009"/>
            </a:avLst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PC</a:t>
            </a:r>
          </a:p>
        </p:txBody>
      </p:sp>
      <p:sp>
        <p:nvSpPr>
          <p:cNvPr id="62" name="Sprechblase: rechteckig 61">
            <a:extLst>
              <a:ext uri="{FF2B5EF4-FFF2-40B4-BE49-F238E27FC236}">
                <a16:creationId xmlns:a16="http://schemas.microsoft.com/office/drawing/2014/main" id="{F75DB1F6-E717-619E-6304-7B9806ACB2E2}"/>
              </a:ext>
            </a:extLst>
          </p:cNvPr>
          <p:cNvSpPr/>
          <p:nvPr userDrawn="1"/>
        </p:nvSpPr>
        <p:spPr bwMode="auto">
          <a:xfrm>
            <a:off x="2743200" y="4343400"/>
            <a:ext cx="533400" cy="228600"/>
          </a:xfrm>
          <a:prstGeom prst="wedgeRectCallout">
            <a:avLst>
              <a:gd name="adj1" fmla="val 62867"/>
              <a:gd name="adj2" fmla="val 157676"/>
            </a:avLst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BP</a:t>
            </a:r>
          </a:p>
        </p:txBody>
      </p:sp>
      <p:sp>
        <p:nvSpPr>
          <p:cNvPr id="63" name="Sprechblase: rechteckig 62">
            <a:extLst>
              <a:ext uri="{FF2B5EF4-FFF2-40B4-BE49-F238E27FC236}">
                <a16:creationId xmlns:a16="http://schemas.microsoft.com/office/drawing/2014/main" id="{69DA0094-0699-1910-B13F-D15AE3E15CEF}"/>
              </a:ext>
            </a:extLst>
          </p:cNvPr>
          <p:cNvSpPr/>
          <p:nvPr userDrawn="1"/>
        </p:nvSpPr>
        <p:spPr bwMode="auto">
          <a:xfrm>
            <a:off x="2743200" y="4953000"/>
            <a:ext cx="533400" cy="228600"/>
          </a:xfrm>
          <a:prstGeom prst="wedgeRectCallout">
            <a:avLst>
              <a:gd name="adj1" fmla="val 68581"/>
              <a:gd name="adj2" fmla="val -15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64" name="Sprechblase: rechteckig 63">
            <a:extLst>
              <a:ext uri="{FF2B5EF4-FFF2-40B4-BE49-F238E27FC236}">
                <a16:creationId xmlns:a16="http://schemas.microsoft.com/office/drawing/2014/main" id="{2062063D-F83F-6533-D339-BD3C706B7B1C}"/>
              </a:ext>
            </a:extLst>
          </p:cNvPr>
          <p:cNvSpPr/>
          <p:nvPr userDrawn="1"/>
        </p:nvSpPr>
        <p:spPr bwMode="auto">
          <a:xfrm>
            <a:off x="2743200" y="5410200"/>
            <a:ext cx="533400" cy="228600"/>
          </a:xfrm>
          <a:prstGeom prst="wedgeRectCallout">
            <a:avLst>
              <a:gd name="adj1" fmla="val 67867"/>
              <a:gd name="adj2" fmla="val -10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65" name="Sprechblase: rechteckig 64">
            <a:extLst>
              <a:ext uri="{FF2B5EF4-FFF2-40B4-BE49-F238E27FC236}">
                <a16:creationId xmlns:a16="http://schemas.microsoft.com/office/drawing/2014/main" id="{DE9954E1-9BED-3957-C7F7-A24F8BDEF2F0}"/>
              </a:ext>
            </a:extLst>
          </p:cNvPr>
          <p:cNvSpPr/>
          <p:nvPr userDrawn="1"/>
        </p:nvSpPr>
        <p:spPr bwMode="auto">
          <a:xfrm>
            <a:off x="1447800" y="3733800"/>
            <a:ext cx="1905000" cy="228600"/>
          </a:xfrm>
          <a:prstGeom prst="wedgeRectCallout">
            <a:avLst>
              <a:gd name="adj1" fmla="val 46624"/>
              <a:gd name="adj2" fmla="val 10295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 – </a:t>
            </a:r>
            <a:r>
              <a:rPr lang="en-GB" sz="1200" dirty="0" err="1"/>
              <a:t>nwell</a:t>
            </a:r>
            <a:r>
              <a:rPr lang="en-GB" sz="1200" dirty="0"/>
              <a:t> contact</a:t>
            </a:r>
          </a:p>
        </p:txBody>
      </p:sp>
      <p:sp>
        <p:nvSpPr>
          <p:cNvPr id="66" name="Sprechblase: rechteckig 65">
            <a:extLst>
              <a:ext uri="{FF2B5EF4-FFF2-40B4-BE49-F238E27FC236}">
                <a16:creationId xmlns:a16="http://schemas.microsoft.com/office/drawing/2014/main" id="{97437B95-3A37-0E1B-CE56-5B5E303EEFA5}"/>
              </a:ext>
            </a:extLst>
          </p:cNvPr>
          <p:cNvSpPr/>
          <p:nvPr userDrawn="1"/>
        </p:nvSpPr>
        <p:spPr bwMode="auto">
          <a:xfrm>
            <a:off x="914400" y="5943600"/>
            <a:ext cx="2286000" cy="228600"/>
          </a:xfrm>
          <a:prstGeom prst="wedgeRectCallout">
            <a:avLst>
              <a:gd name="adj1" fmla="val 49335"/>
              <a:gd name="adj2" fmla="val -92046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NW+RX+BP – </a:t>
            </a:r>
            <a:r>
              <a:rPr lang="en-GB" sz="1200" dirty="0" err="1"/>
              <a:t>pwell</a:t>
            </a:r>
            <a:r>
              <a:rPr lang="en-GB" sz="1200" dirty="0"/>
              <a:t> contact</a:t>
            </a:r>
          </a:p>
        </p:txBody>
      </p:sp>
    </p:spTree>
    <p:extLst>
      <p:ext uri="{BB962C8B-B14F-4D97-AF65-F5344CB8AC3E}">
        <p14:creationId xmlns:p14="http://schemas.microsoft.com/office/powerpoint/2010/main" val="3103999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94E8F-5A2E-4636-868F-9CAC5304D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935CD2E-517F-4FAB-AFB5-1F3A7F7C39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7FF831B-5026-47C8-BD34-9DBE87C790AA}"/>
              </a:ext>
            </a:extLst>
          </p:cNvPr>
          <p:cNvSpPr/>
          <p:nvPr userDrawn="1"/>
        </p:nvSpPr>
        <p:spPr bwMode="auto">
          <a:xfrm>
            <a:off x="54864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D4BB1BF-F2F2-404A-A9A5-37222E1C957B}"/>
              </a:ext>
            </a:extLst>
          </p:cNvPr>
          <p:cNvSpPr/>
          <p:nvPr userDrawn="1"/>
        </p:nvSpPr>
        <p:spPr bwMode="auto">
          <a:xfrm>
            <a:off x="2590800" y="1981200"/>
            <a:ext cx="22860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Grafik 5" descr="Ein Bild, das Text, Monitor, Screenshot, Computer enthält.&#10;&#10;Automatisch generierte Beschreibung">
            <a:extLst>
              <a:ext uri="{FF2B5EF4-FFF2-40B4-BE49-F238E27FC236}">
                <a16:creationId xmlns:a16="http://schemas.microsoft.com/office/drawing/2014/main" id="{C08A5DC5-87F5-4F1A-AD1E-284712D5B6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5562600" cy="3098069"/>
          </a:xfrm>
          <a:prstGeom prst="rect">
            <a:avLst/>
          </a:prstGeom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8017F2D3-5A8F-4857-8E23-A58D812A89AA}"/>
              </a:ext>
            </a:extLst>
          </p:cNvPr>
          <p:cNvCxnSpPr/>
          <p:nvPr userDrawn="1"/>
        </p:nvCxnSpPr>
        <p:spPr bwMode="auto">
          <a:xfrm>
            <a:off x="1752600" y="5791200"/>
            <a:ext cx="38862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D580AB45-6ACF-410A-B4D7-43C25DC6BA9E}"/>
              </a:ext>
            </a:extLst>
          </p:cNvPr>
          <p:cNvCxnSpPr/>
          <p:nvPr userDrawn="1"/>
        </p:nvCxnSpPr>
        <p:spPr bwMode="auto">
          <a:xfrm>
            <a:off x="1371600" y="1981200"/>
            <a:ext cx="4724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AEE5CF8C-42A8-402B-85A7-515F78B8403C}"/>
              </a:ext>
            </a:extLst>
          </p:cNvPr>
          <p:cNvGrpSpPr/>
          <p:nvPr userDrawn="1"/>
        </p:nvGrpSpPr>
        <p:grpSpPr>
          <a:xfrm>
            <a:off x="1676400" y="1981200"/>
            <a:ext cx="1524000" cy="1219200"/>
            <a:chOff x="1676400" y="1371600"/>
            <a:chExt cx="1524000" cy="1219200"/>
          </a:xfrm>
        </p:grpSpPr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F27B08D-6944-4D67-86EC-FC06ED026B95}"/>
                </a:ext>
              </a:extLst>
            </p:cNvPr>
            <p:cNvCxnSpPr>
              <a:endCxn id="11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Bogen 10">
              <a:extLst>
                <a:ext uri="{FF2B5EF4-FFF2-40B4-BE49-F238E27FC236}">
                  <a16:creationId xmlns:a16="http://schemas.microsoft.com/office/drawing/2014/main" id="{7E1BB345-77B0-4B38-A231-B9EA7E516930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" name="Bogen 11">
              <a:extLst>
                <a:ext uri="{FF2B5EF4-FFF2-40B4-BE49-F238E27FC236}">
                  <a16:creationId xmlns:a16="http://schemas.microsoft.com/office/drawing/2014/main" id="{B3DFE5EF-AD2D-41E6-82FC-6D5FB66C0EA0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E4A28AE5-8D01-4C70-BE43-8897B4712EEF}"/>
              </a:ext>
            </a:extLst>
          </p:cNvPr>
          <p:cNvCxnSpPr/>
          <p:nvPr userDrawn="1"/>
        </p:nvCxnSpPr>
        <p:spPr bwMode="auto">
          <a:xfrm flipH="1">
            <a:off x="2819400" y="3200400"/>
            <a:ext cx="1828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C958E1B5-9F6D-4925-8A83-0A06A43AE7A7}"/>
              </a:ext>
            </a:extLst>
          </p:cNvPr>
          <p:cNvGrpSpPr/>
          <p:nvPr userDrawn="1"/>
        </p:nvGrpSpPr>
        <p:grpSpPr>
          <a:xfrm flipH="1">
            <a:off x="4267200" y="1981200"/>
            <a:ext cx="1524000" cy="1219200"/>
            <a:chOff x="1676400" y="1371600"/>
            <a:chExt cx="1524000" cy="1219200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18001AD7-DB51-479A-89ED-09ED084124F6}"/>
                </a:ext>
              </a:extLst>
            </p:cNvPr>
            <p:cNvCxnSpPr>
              <a:endCxn id="16" idx="2"/>
            </p:cNvCxnSpPr>
            <p:nvPr/>
          </p:nvCxnSpPr>
          <p:spPr bwMode="auto">
            <a:xfrm flipV="1">
              <a:off x="2438400" y="175260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Bogen 15">
              <a:extLst>
                <a:ext uri="{FF2B5EF4-FFF2-40B4-BE49-F238E27FC236}">
                  <a16:creationId xmlns:a16="http://schemas.microsoft.com/office/drawing/2014/main" id="{EA78B05A-1A4F-4B6F-AD35-B341C7D7B6B2}"/>
                </a:ext>
              </a:extLst>
            </p:cNvPr>
            <p:cNvSpPr/>
            <p:nvPr/>
          </p:nvSpPr>
          <p:spPr bwMode="auto">
            <a:xfrm>
              <a:off x="1676400" y="13716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697345FE-0AC4-467C-8AA0-F97CA9242D43}"/>
                </a:ext>
              </a:extLst>
            </p:cNvPr>
            <p:cNvSpPr/>
            <p:nvPr/>
          </p:nvSpPr>
          <p:spPr bwMode="auto">
            <a:xfrm rot="10800000">
              <a:off x="2438400" y="1828800"/>
              <a:ext cx="762000" cy="7620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B96682A5-DCA3-4505-96B5-2D5C54FFEAF4}"/>
              </a:ext>
            </a:extLst>
          </p:cNvPr>
          <p:cNvSpPr/>
          <p:nvPr userDrawn="1"/>
        </p:nvSpPr>
        <p:spPr bwMode="auto">
          <a:xfrm>
            <a:off x="24384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3F56A35-6354-44A3-959C-B98E36C7C276}"/>
              </a:ext>
            </a:extLst>
          </p:cNvPr>
          <p:cNvSpPr/>
          <p:nvPr userDrawn="1"/>
        </p:nvSpPr>
        <p:spPr bwMode="auto">
          <a:xfrm>
            <a:off x="4876800" y="1981200"/>
            <a:ext cx="152400" cy="38100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81835CD-537D-4FC8-9448-4D8A93100492}"/>
              </a:ext>
            </a:extLst>
          </p:cNvPr>
          <p:cNvSpPr/>
          <p:nvPr userDrawn="1"/>
        </p:nvSpPr>
        <p:spPr bwMode="auto">
          <a:xfrm>
            <a:off x="41148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AF8B67A-8BF2-4D1D-955B-0868A37EEC8D}"/>
              </a:ext>
            </a:extLst>
          </p:cNvPr>
          <p:cNvSpPr txBox="1"/>
          <p:nvPr userDrawn="1"/>
        </p:nvSpPr>
        <p:spPr>
          <a:xfrm>
            <a:off x="3581400" y="2133600"/>
            <a:ext cx="3545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02CA58C5-AFD3-40A3-B7A3-672A6BB9DF1E}"/>
              </a:ext>
            </a:extLst>
          </p:cNvPr>
          <p:cNvSpPr/>
          <p:nvPr userDrawn="1"/>
        </p:nvSpPr>
        <p:spPr bwMode="auto">
          <a:xfrm>
            <a:off x="3352800" y="1143000"/>
            <a:ext cx="762000" cy="152400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RX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D53A6429-3B74-4A62-9034-11E294C09A82}"/>
              </a:ext>
            </a:extLst>
          </p:cNvPr>
          <p:cNvSpPr/>
          <p:nvPr userDrawn="1"/>
        </p:nvSpPr>
        <p:spPr bwMode="auto">
          <a:xfrm>
            <a:off x="2438400" y="838200"/>
            <a:ext cx="2590800" cy="152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DN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972F7CD-2AC9-4F2E-B608-12F40F9AA8A9}"/>
              </a:ext>
            </a:extLst>
          </p:cNvPr>
          <p:cNvSpPr/>
          <p:nvPr userDrawn="1"/>
        </p:nvSpPr>
        <p:spPr bwMode="auto">
          <a:xfrm>
            <a:off x="5029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D508BB3-CCC3-4948-81E5-BBD21DFCFDFA}"/>
              </a:ext>
            </a:extLst>
          </p:cNvPr>
          <p:cNvSpPr/>
          <p:nvPr userDrawn="1"/>
        </p:nvSpPr>
        <p:spPr bwMode="auto">
          <a:xfrm>
            <a:off x="1371600" y="1981200"/>
            <a:ext cx="6096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7D8AE8A-1BA9-464D-BED2-D55F18B84C49}"/>
              </a:ext>
            </a:extLst>
          </p:cNvPr>
          <p:cNvSpPr/>
          <p:nvPr userDrawn="1"/>
        </p:nvSpPr>
        <p:spPr bwMode="auto">
          <a:xfrm>
            <a:off x="1981200" y="2133600"/>
            <a:ext cx="4572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C51C305-7576-47CC-BB5F-D510465E98D7}"/>
              </a:ext>
            </a:extLst>
          </p:cNvPr>
          <p:cNvSpPr/>
          <p:nvPr userDrawn="1"/>
        </p:nvSpPr>
        <p:spPr bwMode="auto">
          <a:xfrm>
            <a:off x="1371600" y="1981200"/>
            <a:ext cx="19812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E8A792F-78C4-4C40-A32F-9D6A88C837B4}"/>
              </a:ext>
            </a:extLst>
          </p:cNvPr>
          <p:cNvSpPr txBox="1"/>
          <p:nvPr userDrawn="1"/>
        </p:nvSpPr>
        <p:spPr>
          <a:xfrm>
            <a:off x="5181600" y="914400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drawn layout layers</a:t>
            </a:r>
          </a:p>
        </p:txBody>
      </p:sp>
      <p:sp>
        <p:nvSpPr>
          <p:cNvPr id="29" name="Geschweifte Klammer rechts 28">
            <a:extLst>
              <a:ext uri="{FF2B5EF4-FFF2-40B4-BE49-F238E27FC236}">
                <a16:creationId xmlns:a16="http://schemas.microsoft.com/office/drawing/2014/main" id="{4C221983-D806-4349-AE2A-0E8CAA9A5CF9}"/>
              </a:ext>
            </a:extLst>
          </p:cNvPr>
          <p:cNvSpPr/>
          <p:nvPr userDrawn="1"/>
        </p:nvSpPr>
        <p:spPr bwMode="auto">
          <a:xfrm>
            <a:off x="5105400" y="838200"/>
            <a:ext cx="152400" cy="609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5F32ADC6-0EA1-40EE-BA8A-48D65E8F6CF2}"/>
              </a:ext>
            </a:extLst>
          </p:cNvPr>
          <p:cNvCxnSpPr/>
          <p:nvPr userDrawn="1"/>
        </p:nvCxnSpPr>
        <p:spPr bwMode="auto">
          <a:xfrm flipV="1">
            <a:off x="5257800" y="2514600"/>
            <a:ext cx="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334C3499-ACE6-46B6-AD3C-DBF81F6A799C}"/>
              </a:ext>
            </a:extLst>
          </p:cNvPr>
          <p:cNvCxnSpPr/>
          <p:nvPr userDrawn="1"/>
        </p:nvCxnSpPr>
        <p:spPr bwMode="auto">
          <a:xfrm flipH="1" flipV="1">
            <a:off x="4953000" y="2514600"/>
            <a:ext cx="304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4654FBFB-CB55-49C3-AD6D-03FBD17D631E}"/>
              </a:ext>
            </a:extLst>
          </p:cNvPr>
          <p:cNvSpPr txBox="1"/>
          <p:nvPr userDrawn="1"/>
        </p:nvSpPr>
        <p:spPr>
          <a:xfrm>
            <a:off x="5257800" y="2514600"/>
            <a:ext cx="14622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generated from NW and DN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632AF656-0279-478A-A164-54682CA2157C}"/>
              </a:ext>
            </a:extLst>
          </p:cNvPr>
          <p:cNvCxnSpPr/>
          <p:nvPr userDrawn="1"/>
        </p:nvCxnSpPr>
        <p:spPr bwMode="auto">
          <a:xfrm flipH="1" flipV="1">
            <a:off x="4572000" y="2514600"/>
            <a:ext cx="68580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7438F769-F6D6-40D3-9CFC-66A84B836DA3}"/>
              </a:ext>
            </a:extLst>
          </p:cNvPr>
          <p:cNvSpPr txBox="1"/>
          <p:nvPr userDrawn="1"/>
        </p:nvSpPr>
        <p:spPr>
          <a:xfrm>
            <a:off x="4953000" y="2133600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PW block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804E96A9-DC19-44E4-8B3D-41D9ACA253FE}"/>
              </a:ext>
            </a:extLst>
          </p:cNvPr>
          <p:cNvSpPr/>
          <p:nvPr userDrawn="1"/>
        </p:nvSpPr>
        <p:spPr bwMode="auto">
          <a:xfrm>
            <a:off x="3276600" y="990600"/>
            <a:ext cx="9144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BP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7080C3A-E2DD-4382-B866-192B825E4097}"/>
              </a:ext>
            </a:extLst>
          </p:cNvPr>
          <p:cNvSpPr/>
          <p:nvPr userDrawn="1"/>
        </p:nvSpPr>
        <p:spPr bwMode="auto">
          <a:xfrm>
            <a:off x="3352800" y="1981200"/>
            <a:ext cx="7620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47D83AE-060F-40A5-90D2-265EB7155057}"/>
              </a:ext>
            </a:extLst>
          </p:cNvPr>
          <p:cNvSpPr txBox="1"/>
          <p:nvPr userDrawn="1"/>
        </p:nvSpPr>
        <p:spPr>
          <a:xfrm>
            <a:off x="3352800" y="1524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B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B62598A-6082-4097-AF6D-29C9DF0C1DED}"/>
              </a:ext>
            </a:extLst>
          </p:cNvPr>
          <p:cNvSpPr txBox="1"/>
          <p:nvPr userDrawn="1"/>
        </p:nvSpPr>
        <p:spPr>
          <a:xfrm>
            <a:off x="4122323" y="1752600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P-well contact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29523C18-7100-4BAE-A16D-862445E170FC}"/>
              </a:ext>
            </a:extLst>
          </p:cNvPr>
          <p:cNvCxnSpPr/>
          <p:nvPr userDrawn="1"/>
        </p:nvCxnSpPr>
        <p:spPr bwMode="auto">
          <a:xfrm>
            <a:off x="37338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696611D8-7C88-467D-8276-7CBD29DA2D1E}"/>
              </a:ext>
            </a:extLst>
          </p:cNvPr>
          <p:cNvCxnSpPr/>
          <p:nvPr userDrawn="1"/>
        </p:nvCxnSpPr>
        <p:spPr bwMode="auto">
          <a:xfrm>
            <a:off x="3657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D66F0777-E1C3-43F9-B81B-26E4CA0F454D}"/>
              </a:ext>
            </a:extLst>
          </p:cNvPr>
          <p:cNvCxnSpPr/>
          <p:nvPr userDrawn="1"/>
        </p:nvCxnSpPr>
        <p:spPr bwMode="auto">
          <a:xfrm>
            <a:off x="35814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F120A83F-7FC7-4660-AC99-75190488C104}"/>
              </a:ext>
            </a:extLst>
          </p:cNvPr>
          <p:cNvCxnSpPr/>
          <p:nvPr userDrawn="1"/>
        </p:nvCxnSpPr>
        <p:spPr bwMode="auto">
          <a:xfrm>
            <a:off x="35052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97EABA8B-17E8-4BC8-98E1-4D96574FF61C}"/>
              </a:ext>
            </a:extLst>
          </p:cNvPr>
          <p:cNvCxnSpPr/>
          <p:nvPr userDrawn="1"/>
        </p:nvCxnSpPr>
        <p:spPr bwMode="auto">
          <a:xfrm>
            <a:off x="40386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620B5F77-C114-4B12-BE0E-AAD7588E1E23}"/>
              </a:ext>
            </a:extLst>
          </p:cNvPr>
          <p:cNvCxnSpPr/>
          <p:nvPr userDrawn="1"/>
        </p:nvCxnSpPr>
        <p:spPr bwMode="auto">
          <a:xfrm>
            <a:off x="39624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9ABB6A25-CEEA-4979-82DE-A03097A4A52D}"/>
              </a:ext>
            </a:extLst>
          </p:cNvPr>
          <p:cNvCxnSpPr/>
          <p:nvPr userDrawn="1"/>
        </p:nvCxnSpPr>
        <p:spPr bwMode="auto">
          <a:xfrm>
            <a:off x="38862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2FA9345F-F689-40CF-928B-31361FC46692}"/>
              </a:ext>
            </a:extLst>
          </p:cNvPr>
          <p:cNvCxnSpPr/>
          <p:nvPr userDrawn="1"/>
        </p:nvCxnSpPr>
        <p:spPr bwMode="auto">
          <a:xfrm>
            <a:off x="3810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95117B42-7FBA-41D7-A02C-3C179B1CC3F4}"/>
              </a:ext>
            </a:extLst>
          </p:cNvPr>
          <p:cNvCxnSpPr/>
          <p:nvPr userDrawn="1"/>
        </p:nvCxnSpPr>
        <p:spPr bwMode="auto">
          <a:xfrm>
            <a:off x="3429000" y="1752600"/>
            <a:ext cx="0" cy="2286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feld 47">
            <a:extLst>
              <a:ext uri="{FF2B5EF4-FFF2-40B4-BE49-F238E27FC236}">
                <a16:creationId xmlns:a16="http://schemas.microsoft.com/office/drawing/2014/main" id="{869DB91A-F2C8-4289-87DB-A96BFF0C76A8}"/>
              </a:ext>
            </a:extLst>
          </p:cNvPr>
          <p:cNvSpPr txBox="1"/>
          <p:nvPr userDrawn="1"/>
        </p:nvSpPr>
        <p:spPr>
          <a:xfrm>
            <a:off x="2667000" y="297180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deep n-well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85FE98E5-4934-4394-AC3D-ECFEC0EFACA3}"/>
              </a:ext>
            </a:extLst>
          </p:cNvPr>
          <p:cNvSpPr txBox="1"/>
          <p:nvPr userDrawn="1"/>
        </p:nvSpPr>
        <p:spPr>
          <a:xfrm>
            <a:off x="5029200" y="2895600"/>
            <a:ext cx="992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p-substrate (sub!)</a:t>
            </a:r>
          </a:p>
        </p:txBody>
      </p:sp>
      <p:sp>
        <p:nvSpPr>
          <p:cNvPr id="50" name="Sprechblase: rechteckig 49">
            <a:extLst>
              <a:ext uri="{FF2B5EF4-FFF2-40B4-BE49-F238E27FC236}">
                <a16:creationId xmlns:a16="http://schemas.microsoft.com/office/drawing/2014/main" id="{BB33F60B-2A6F-E3AD-5EAD-E7690EAB3E7F}"/>
              </a:ext>
            </a:extLst>
          </p:cNvPr>
          <p:cNvSpPr/>
          <p:nvPr userDrawn="1"/>
        </p:nvSpPr>
        <p:spPr bwMode="auto">
          <a:xfrm>
            <a:off x="4648200" y="5410200"/>
            <a:ext cx="1066800" cy="381000"/>
          </a:xfrm>
          <a:prstGeom prst="wedgeRectCallout">
            <a:avLst>
              <a:gd name="adj1" fmla="val -101299"/>
              <a:gd name="adj2" fmla="val -25881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NMOS</a:t>
            </a:r>
          </a:p>
        </p:txBody>
      </p:sp>
      <p:sp>
        <p:nvSpPr>
          <p:cNvPr id="51" name="Sprechblase: rechteckig 50">
            <a:extLst>
              <a:ext uri="{FF2B5EF4-FFF2-40B4-BE49-F238E27FC236}">
                <a16:creationId xmlns:a16="http://schemas.microsoft.com/office/drawing/2014/main" id="{4CCBF83A-EF0D-9527-58CD-8F2E1374DA70}"/>
              </a:ext>
            </a:extLst>
          </p:cNvPr>
          <p:cNvSpPr/>
          <p:nvPr userDrawn="1"/>
        </p:nvSpPr>
        <p:spPr bwMode="auto">
          <a:xfrm>
            <a:off x="4648200" y="4495800"/>
            <a:ext cx="1066800" cy="381000"/>
          </a:xfrm>
          <a:prstGeom prst="wedgeRectCallout">
            <a:avLst>
              <a:gd name="adj1" fmla="val -100347"/>
              <a:gd name="adj2" fmla="val 52786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PMOS</a:t>
            </a:r>
          </a:p>
        </p:txBody>
      </p:sp>
      <p:sp>
        <p:nvSpPr>
          <p:cNvPr id="52" name="Sprechblase: rechteckig 51">
            <a:extLst>
              <a:ext uri="{FF2B5EF4-FFF2-40B4-BE49-F238E27FC236}">
                <a16:creationId xmlns:a16="http://schemas.microsoft.com/office/drawing/2014/main" id="{B0AACAF5-A06C-201D-7386-3878AA201387}"/>
              </a:ext>
            </a:extLst>
          </p:cNvPr>
          <p:cNvSpPr/>
          <p:nvPr userDrawn="1"/>
        </p:nvSpPr>
        <p:spPr bwMode="auto">
          <a:xfrm>
            <a:off x="5105400" y="3733800"/>
            <a:ext cx="533400" cy="228600"/>
          </a:xfrm>
          <a:prstGeom prst="wedgeRectCallout">
            <a:avLst>
              <a:gd name="adj1" fmla="val -95705"/>
              <a:gd name="adj2" fmla="val -25658"/>
            </a:avLst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DN</a:t>
            </a:r>
          </a:p>
        </p:txBody>
      </p:sp>
      <p:sp>
        <p:nvSpPr>
          <p:cNvPr id="53" name="Sprechblase: rechteckig 52">
            <a:extLst>
              <a:ext uri="{FF2B5EF4-FFF2-40B4-BE49-F238E27FC236}">
                <a16:creationId xmlns:a16="http://schemas.microsoft.com/office/drawing/2014/main" id="{BDBFF72D-D056-D49A-F8E2-F80565E624B3}"/>
              </a:ext>
            </a:extLst>
          </p:cNvPr>
          <p:cNvSpPr/>
          <p:nvPr userDrawn="1"/>
        </p:nvSpPr>
        <p:spPr bwMode="auto">
          <a:xfrm>
            <a:off x="4419600" y="4114800"/>
            <a:ext cx="533400" cy="228600"/>
          </a:xfrm>
          <a:prstGeom prst="wedgeRectCallout">
            <a:avLst>
              <a:gd name="adj1" fmla="val -96419"/>
              <a:gd name="adj2" fmla="val -63991"/>
            </a:avLst>
          </a:prstGeom>
          <a:solidFill>
            <a:srgbClr val="C0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</a:t>
            </a:r>
          </a:p>
        </p:txBody>
      </p:sp>
      <p:sp>
        <p:nvSpPr>
          <p:cNvPr id="54" name="Sprechblase: rechteckig 53">
            <a:extLst>
              <a:ext uri="{FF2B5EF4-FFF2-40B4-BE49-F238E27FC236}">
                <a16:creationId xmlns:a16="http://schemas.microsoft.com/office/drawing/2014/main" id="{76BB6FA5-DEE7-C5BD-06D7-DF77366F8EFD}"/>
              </a:ext>
            </a:extLst>
          </p:cNvPr>
          <p:cNvSpPr/>
          <p:nvPr userDrawn="1"/>
        </p:nvSpPr>
        <p:spPr bwMode="auto">
          <a:xfrm>
            <a:off x="3429000" y="4343400"/>
            <a:ext cx="533400" cy="228600"/>
          </a:xfrm>
          <a:prstGeom prst="wedgeRectCallout">
            <a:avLst>
              <a:gd name="adj1" fmla="val -36419"/>
              <a:gd name="adj2" fmla="val 141009"/>
            </a:avLst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PC</a:t>
            </a:r>
          </a:p>
        </p:txBody>
      </p:sp>
      <p:sp>
        <p:nvSpPr>
          <p:cNvPr id="55" name="Sprechblase: rechteckig 54">
            <a:extLst>
              <a:ext uri="{FF2B5EF4-FFF2-40B4-BE49-F238E27FC236}">
                <a16:creationId xmlns:a16="http://schemas.microsoft.com/office/drawing/2014/main" id="{AE872F13-9634-274C-C764-C0AC85133BDC}"/>
              </a:ext>
            </a:extLst>
          </p:cNvPr>
          <p:cNvSpPr/>
          <p:nvPr userDrawn="1"/>
        </p:nvSpPr>
        <p:spPr bwMode="auto">
          <a:xfrm>
            <a:off x="2743200" y="4343400"/>
            <a:ext cx="533400" cy="228600"/>
          </a:xfrm>
          <a:prstGeom prst="wedgeRectCallout">
            <a:avLst>
              <a:gd name="adj1" fmla="val 62867"/>
              <a:gd name="adj2" fmla="val 157676"/>
            </a:avLst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BP</a:t>
            </a:r>
          </a:p>
        </p:txBody>
      </p:sp>
      <p:sp>
        <p:nvSpPr>
          <p:cNvPr id="56" name="Sprechblase: rechteckig 55">
            <a:extLst>
              <a:ext uri="{FF2B5EF4-FFF2-40B4-BE49-F238E27FC236}">
                <a16:creationId xmlns:a16="http://schemas.microsoft.com/office/drawing/2014/main" id="{35AA491D-E51E-991E-A982-8EDE12F869AF}"/>
              </a:ext>
            </a:extLst>
          </p:cNvPr>
          <p:cNvSpPr/>
          <p:nvPr userDrawn="1"/>
        </p:nvSpPr>
        <p:spPr bwMode="auto">
          <a:xfrm>
            <a:off x="2743200" y="4953000"/>
            <a:ext cx="533400" cy="228600"/>
          </a:xfrm>
          <a:prstGeom prst="wedgeRectCallout">
            <a:avLst>
              <a:gd name="adj1" fmla="val 68581"/>
              <a:gd name="adj2" fmla="val -15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57" name="Sprechblase: rechteckig 56">
            <a:extLst>
              <a:ext uri="{FF2B5EF4-FFF2-40B4-BE49-F238E27FC236}">
                <a16:creationId xmlns:a16="http://schemas.microsoft.com/office/drawing/2014/main" id="{0BAA213F-7857-48D5-0BA1-09A03152E3E9}"/>
              </a:ext>
            </a:extLst>
          </p:cNvPr>
          <p:cNvSpPr/>
          <p:nvPr userDrawn="1"/>
        </p:nvSpPr>
        <p:spPr bwMode="auto">
          <a:xfrm>
            <a:off x="2743200" y="5410200"/>
            <a:ext cx="533400" cy="228600"/>
          </a:xfrm>
          <a:prstGeom prst="wedgeRectCallout">
            <a:avLst>
              <a:gd name="adj1" fmla="val 67867"/>
              <a:gd name="adj2" fmla="val -10657"/>
            </a:avLst>
          </a:prstGeom>
          <a:solidFill>
            <a:srgbClr val="FFCC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RX</a:t>
            </a:r>
          </a:p>
        </p:txBody>
      </p:sp>
      <p:sp>
        <p:nvSpPr>
          <p:cNvPr id="58" name="Sprechblase: rechteckig 57">
            <a:extLst>
              <a:ext uri="{FF2B5EF4-FFF2-40B4-BE49-F238E27FC236}">
                <a16:creationId xmlns:a16="http://schemas.microsoft.com/office/drawing/2014/main" id="{7DCA9362-E8E2-AEC0-03BB-CA42FC1E5943}"/>
              </a:ext>
            </a:extLst>
          </p:cNvPr>
          <p:cNvSpPr/>
          <p:nvPr userDrawn="1"/>
        </p:nvSpPr>
        <p:spPr bwMode="auto">
          <a:xfrm>
            <a:off x="1447800" y="3733800"/>
            <a:ext cx="1905000" cy="228600"/>
          </a:xfrm>
          <a:prstGeom prst="wedgeRectCallout">
            <a:avLst>
              <a:gd name="adj1" fmla="val 46624"/>
              <a:gd name="adj2" fmla="val 10295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 – </a:t>
            </a:r>
            <a:r>
              <a:rPr lang="en-GB" sz="1200" dirty="0" err="1"/>
              <a:t>nwell</a:t>
            </a:r>
            <a:r>
              <a:rPr lang="en-GB" sz="1200" dirty="0"/>
              <a:t> contact</a:t>
            </a:r>
          </a:p>
        </p:txBody>
      </p:sp>
      <p:sp>
        <p:nvSpPr>
          <p:cNvPr id="59" name="Sprechblase: rechteckig 58">
            <a:extLst>
              <a:ext uri="{FF2B5EF4-FFF2-40B4-BE49-F238E27FC236}">
                <a16:creationId xmlns:a16="http://schemas.microsoft.com/office/drawing/2014/main" id="{1910CF6C-9F1C-D116-58DB-5D3529D5E30D}"/>
              </a:ext>
            </a:extLst>
          </p:cNvPr>
          <p:cNvSpPr/>
          <p:nvPr userDrawn="1"/>
        </p:nvSpPr>
        <p:spPr bwMode="auto">
          <a:xfrm>
            <a:off x="914400" y="5943600"/>
            <a:ext cx="2286000" cy="228600"/>
          </a:xfrm>
          <a:prstGeom prst="wedgeRectCallout">
            <a:avLst>
              <a:gd name="adj1" fmla="val 49335"/>
              <a:gd name="adj2" fmla="val -92046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200" dirty="0"/>
              <a:t>NW+RX+BP – </a:t>
            </a:r>
            <a:r>
              <a:rPr lang="en-GB" sz="1200" dirty="0" err="1"/>
              <a:t>pwell</a:t>
            </a:r>
            <a:r>
              <a:rPr lang="en-GB" sz="1200" dirty="0"/>
              <a:t> contact</a:t>
            </a:r>
          </a:p>
        </p:txBody>
      </p:sp>
    </p:spTree>
    <p:extLst>
      <p:ext uri="{BB962C8B-B14F-4D97-AF65-F5344CB8AC3E}">
        <p14:creationId xmlns:p14="http://schemas.microsoft.com/office/powerpoint/2010/main" val="1157810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05AC8F-B643-45E2-AA72-F507019ED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42B97D2-8BFC-4A50-AC13-9F96AEDE06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4" name="Grafik 3" descr="Ein Bild, das Text, drinnen, dunkel, Nachthimmel enthält.&#10;&#10;Automatisch generierte Beschreibung">
            <a:extLst>
              <a:ext uri="{FF2B5EF4-FFF2-40B4-BE49-F238E27FC236}">
                <a16:creationId xmlns:a16="http://schemas.microsoft.com/office/drawing/2014/main" id="{3AA11DF2-46FE-4B70-84A7-8C8DB9A0F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3682"/>
            <a:ext cx="9144000" cy="30181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9698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E0C32-2484-4226-9FAA-8930839B0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C147123-2EA9-4262-91C4-50F412C1AA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72B6274F-4BEB-468D-AC20-6AD977A47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3117850"/>
          </a:xfrm>
        </p:spPr>
        <p:txBody>
          <a:bodyPr/>
          <a:lstStyle/>
          <a:p>
            <a:r>
              <a:rPr lang="en-US" sz="1400" dirty="0"/>
              <a:t>Useful schematic editor commands:</a:t>
            </a:r>
          </a:p>
          <a:p>
            <a:r>
              <a:rPr lang="en-US" sz="1400" dirty="0"/>
              <a:t>Click on component to select</a:t>
            </a:r>
          </a:p>
          <a:p>
            <a:r>
              <a:rPr lang="en-US" sz="1400" dirty="0"/>
              <a:t>Press shift and click to select many objects</a:t>
            </a:r>
          </a:p>
          <a:p>
            <a:r>
              <a:rPr lang="en-US" sz="1400" dirty="0" err="1"/>
              <a:t>Ctrl+del</a:t>
            </a:r>
            <a:r>
              <a:rPr lang="en-US" sz="1400" dirty="0"/>
              <a:t> to de-select objects</a:t>
            </a:r>
          </a:p>
          <a:p>
            <a:r>
              <a:rPr lang="en-US" sz="1400" dirty="0"/>
              <a:t>Press Escape to quit the current command</a:t>
            </a:r>
          </a:p>
          <a:p>
            <a:r>
              <a:rPr lang="en-US" sz="1400" dirty="0"/>
              <a:t>Press F3 to show properties of active command</a:t>
            </a:r>
          </a:p>
          <a:p>
            <a:r>
              <a:rPr lang="en-US" sz="1400" dirty="0"/>
              <a:t>Edit -&gt; Properties -&gt; Object (q)</a:t>
            </a:r>
          </a:p>
          <a:p>
            <a:r>
              <a:rPr lang="en-US" sz="1400" dirty="0"/>
              <a:t>Edit -&gt; Copy (c)</a:t>
            </a:r>
          </a:p>
          <a:p>
            <a:r>
              <a:rPr lang="en-US" sz="1400" dirty="0"/>
              <a:t>Edit -&gt; Move (M)</a:t>
            </a:r>
          </a:p>
          <a:p>
            <a:r>
              <a:rPr lang="en-US" sz="1400" dirty="0"/>
              <a:t>Edit -&gt; Stretch (m)</a:t>
            </a:r>
          </a:p>
          <a:p>
            <a:r>
              <a:rPr lang="en-US" sz="1400" dirty="0"/>
              <a:t>Edit -&gt; Delete (del)</a:t>
            </a:r>
          </a:p>
          <a:p>
            <a:r>
              <a:rPr lang="en-US" sz="1400" dirty="0"/>
              <a:t>Create -&gt; Instance (</a:t>
            </a:r>
            <a:r>
              <a:rPr lang="en-US" sz="1400" dirty="0" err="1"/>
              <a:t>i</a:t>
            </a:r>
            <a:r>
              <a:rPr lang="en-US" sz="1400" dirty="0"/>
              <a:t>)</a:t>
            </a:r>
          </a:p>
          <a:p>
            <a:r>
              <a:rPr lang="en-US" sz="1400" dirty="0"/>
              <a:t>Create -&gt; Wire (w)</a:t>
            </a:r>
          </a:p>
          <a:p>
            <a:r>
              <a:rPr lang="en-US" sz="1400" dirty="0"/>
              <a:t>Create -&gt; Wire Name (l)</a:t>
            </a:r>
          </a:p>
          <a:p>
            <a:r>
              <a:rPr lang="en-US" sz="1400" dirty="0"/>
              <a:t>Rotating can be done with middle mouse button</a:t>
            </a:r>
          </a:p>
          <a:p>
            <a:r>
              <a:rPr lang="en-US" sz="1400" dirty="0"/>
              <a:t>View -&gt; Zoom to Fit (f)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2905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81A54-E60C-4E03-A5C6-08FAFB55BF6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63725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2927A9-44CE-4539-8983-1DF3363FE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D022A9F-90E3-458E-B01D-C047769EA4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5" name="Grafik 4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06394AF3-9E60-43DE-A497-6D8B863F8D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124200"/>
            <a:ext cx="5611832" cy="33775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4855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8868D8-022E-4554-8DC1-011BCD95E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E3C022-2731-42CD-9288-4621794526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4" name="Grafik 3" descr="Ein Bild, das drinnen, computer enthält.&#10;&#10;Automatisch generierte Beschreibung">
            <a:extLst>
              <a:ext uri="{FF2B5EF4-FFF2-40B4-BE49-F238E27FC236}">
                <a16:creationId xmlns:a16="http://schemas.microsoft.com/office/drawing/2014/main" id="{21537596-52BE-4C23-9D0C-252051540B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0"/>
            <a:ext cx="9144000" cy="429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232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7296E2-4C2E-A8CA-27DB-D339CC3E2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F90F3BB-9B0B-57F3-8E82-62CC43D569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CB4AB-8E0F-44BD-A620-67E1C90865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6C4089B-52B8-8FB9-5E4E-D4C1CA8DCA5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7290313" cy="539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166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B0D5-BA17-432A-A083-5E9EB101FCD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7224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692150"/>
            <a:ext cx="4038600" cy="5976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692150"/>
            <a:ext cx="4038600" cy="5976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F677-3C58-4D96-988C-15361F3C177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780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4C323-AEB0-4F88-A9A5-750A8368DF8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7628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D9343-E757-473A-B365-895B83CA8D9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2313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D45B8-53DB-4219-A026-0A728A62226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1754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39BF1-67B1-444F-97F9-F113A91F134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7223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3BA4C-3508-49A6-A43E-A45DAA04756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0671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A1A3357D-FD4C-4708-9404-61AC768D22DB}"/>
              </a:ext>
            </a:extLst>
          </p:cNvPr>
          <p:cNvSpPr/>
          <p:nvPr userDrawn="1"/>
        </p:nvSpPr>
        <p:spPr>
          <a:xfrm>
            <a:off x="0" y="0"/>
            <a:ext cx="9144000" cy="452130"/>
          </a:xfrm>
          <a:prstGeom prst="rect">
            <a:avLst/>
          </a:prstGeom>
          <a:solidFill>
            <a:srgbClr val="64646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0" y="6813550"/>
            <a:ext cx="9144000" cy="71438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3017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453188"/>
            <a:ext cx="7921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0CCB4AB-8E0F-44BD-A620-67E1C908652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11" name="Picture 3" descr="C:\Users\ivan\Desktop\ADLDesigns\KITLogoGrey.png">
            <a:extLst>
              <a:ext uri="{FF2B5EF4-FFF2-40B4-BE49-F238E27FC236}">
                <a16:creationId xmlns:a16="http://schemas.microsoft.com/office/drawing/2014/main" id="{31B99630-2011-4E06-926A-88F60046A6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0" y="146033"/>
            <a:ext cx="491287" cy="22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ivan\Desktop\ADLDesigns\ADL_Logo3v0_100216_white_grey.png">
            <a:extLst>
              <a:ext uri="{FF2B5EF4-FFF2-40B4-BE49-F238E27FC236}">
                <a16:creationId xmlns:a16="http://schemas.microsoft.com/office/drawing/2014/main" id="{F55AC571-5C1D-4A67-AF64-35523F63D7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170" y="99638"/>
            <a:ext cx="722935" cy="27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14">
            <a:extLst>
              <a:ext uri="{FF2B5EF4-FFF2-40B4-BE49-F238E27FC236}">
                <a16:creationId xmlns:a16="http://schemas.microsoft.com/office/drawing/2014/main" id="{0C1C1DE1-1AEA-46E3-B2EF-EC0EE2941A76}"/>
              </a:ext>
            </a:extLst>
          </p:cNvPr>
          <p:cNvCxnSpPr/>
          <p:nvPr userDrawn="1"/>
        </p:nvCxnSpPr>
        <p:spPr bwMode="auto">
          <a:xfrm flipH="1">
            <a:off x="686970" y="375800"/>
            <a:ext cx="7625200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3" r:id="rId2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sisemi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Čuvar mesta za broj slajda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BF2F2D-5B99-4B36-9DF9-A7562B1CA239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TSI</a:t>
            </a: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Ivan Peric</a:t>
            </a:r>
          </a:p>
        </p:txBody>
      </p:sp>
    </p:spTree>
    <p:extLst>
      <p:ext uri="{BB962C8B-B14F-4D97-AF65-F5344CB8AC3E}">
        <p14:creationId xmlns:p14="http://schemas.microsoft.com/office/powerpoint/2010/main" val="1102951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FF2E6-8A98-4BF4-86D5-238B77926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D4B5D7D-682C-4BB3-9CE6-8CB58E380F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10</a:t>
            </a:fld>
            <a:endParaRPr lang="de-DE" alt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42142AB-4B9A-4872-A03E-AB34F5534D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9" t="3914" r="28854" b="4132"/>
          <a:stretch/>
        </p:blipFill>
        <p:spPr>
          <a:xfrm>
            <a:off x="685800" y="755651"/>
            <a:ext cx="2651542" cy="27432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15F4D28-5EDF-4F93-BEDE-0056658734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575051"/>
            <a:ext cx="2401700" cy="25146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9827CB1-DB3A-451B-B55E-5813A69A80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6" t="3950" r="27708" b="3217"/>
          <a:stretch/>
        </p:blipFill>
        <p:spPr>
          <a:xfrm>
            <a:off x="685800" y="3498851"/>
            <a:ext cx="2667000" cy="266071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019F019-B3F1-46C7-A678-23CDD10AAE9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9" t="3731" r="29271" b="3436"/>
          <a:stretch/>
        </p:blipFill>
        <p:spPr>
          <a:xfrm>
            <a:off x="3276600" y="755651"/>
            <a:ext cx="2613499" cy="27432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F9CFCC28-B0AA-43BE-8E48-B612DA35755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0" t="3914" r="28750" b="3692"/>
          <a:stretch/>
        </p:blipFill>
        <p:spPr>
          <a:xfrm>
            <a:off x="3276600" y="3498851"/>
            <a:ext cx="2590800" cy="2673349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DDC14A0-045A-47C9-A9DE-213C46A3D71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5" t="3730" r="30625" b="4095"/>
          <a:stretch/>
        </p:blipFill>
        <p:spPr>
          <a:xfrm>
            <a:off x="5867400" y="755651"/>
            <a:ext cx="2462350" cy="2743201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B49418DB-5ADB-41CE-9155-3C0CA62975EF}"/>
              </a:ext>
            </a:extLst>
          </p:cNvPr>
          <p:cNvSpPr txBox="1"/>
          <p:nvPr/>
        </p:nvSpPr>
        <p:spPr>
          <a:xfrm>
            <a:off x="781396" y="914400"/>
            <a:ext cx="1428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FF00"/>
                </a:solidFill>
              </a:rPr>
              <a:t>ATLASpix</a:t>
            </a:r>
            <a:r>
              <a:rPr lang="de-DE" dirty="0">
                <a:solidFill>
                  <a:srgbClr val="FFFF00"/>
                </a:solidFill>
              </a:rPr>
              <a:t> (2 </a:t>
            </a:r>
            <a:r>
              <a:rPr lang="de-DE" dirty="0" err="1">
                <a:solidFill>
                  <a:srgbClr val="FFFF00"/>
                </a:solidFill>
              </a:rPr>
              <a:t>runs</a:t>
            </a:r>
            <a:r>
              <a:rPr lang="de-DE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7CBB1FF-9737-48A9-B885-CF9BCD4DF996}"/>
              </a:ext>
            </a:extLst>
          </p:cNvPr>
          <p:cNvSpPr txBox="1"/>
          <p:nvPr/>
        </p:nvSpPr>
        <p:spPr>
          <a:xfrm>
            <a:off x="3454552" y="990600"/>
            <a:ext cx="805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FF00"/>
                </a:solidFill>
              </a:rPr>
              <a:t>Run2020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80B52DA-71FA-4F68-B71D-88C538C3936B}"/>
              </a:ext>
            </a:extLst>
          </p:cNvPr>
          <p:cNvSpPr txBox="1"/>
          <p:nvPr/>
        </p:nvSpPr>
        <p:spPr>
          <a:xfrm>
            <a:off x="5997095" y="914400"/>
            <a:ext cx="1165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FF00"/>
                </a:solidFill>
              </a:rPr>
              <a:t>Mupix</a:t>
            </a:r>
            <a:r>
              <a:rPr lang="de-DE" dirty="0">
                <a:solidFill>
                  <a:srgbClr val="FFFF00"/>
                </a:solidFill>
              </a:rPr>
              <a:t> (2 </a:t>
            </a:r>
            <a:r>
              <a:rPr lang="de-DE" dirty="0" err="1">
                <a:solidFill>
                  <a:srgbClr val="FFFF00"/>
                </a:solidFill>
              </a:rPr>
              <a:t>runs</a:t>
            </a:r>
            <a:r>
              <a:rPr lang="de-DE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C247688-F984-407E-95A5-4D500739CDD0}"/>
              </a:ext>
            </a:extLst>
          </p:cNvPr>
          <p:cNvSpPr txBox="1"/>
          <p:nvPr/>
        </p:nvSpPr>
        <p:spPr>
          <a:xfrm>
            <a:off x="914400" y="3810000"/>
            <a:ext cx="805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FF00"/>
                </a:solidFill>
              </a:rPr>
              <a:t>Run2021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48EE0A46-7C9F-459A-B3FF-C7A49A02ACE4}"/>
              </a:ext>
            </a:extLst>
          </p:cNvPr>
          <p:cNvSpPr txBox="1"/>
          <p:nvPr/>
        </p:nvSpPr>
        <p:spPr>
          <a:xfrm>
            <a:off x="4693791" y="3810000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TELEpix</a:t>
            </a:r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CE33C04-A64B-4D4F-8DE6-37641D75378F}"/>
              </a:ext>
            </a:extLst>
          </p:cNvPr>
          <p:cNvSpPr txBox="1"/>
          <p:nvPr/>
        </p:nvSpPr>
        <p:spPr>
          <a:xfrm>
            <a:off x="6099264" y="3810000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ASTROpix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D32AF71-2745-48AB-B57A-BC9641FA0CEF}"/>
              </a:ext>
            </a:extLst>
          </p:cNvPr>
          <p:cNvSpPr txBox="1"/>
          <p:nvPr/>
        </p:nvSpPr>
        <p:spPr>
          <a:xfrm>
            <a:off x="3234121" y="4114800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MightyPix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3727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9B7B7-0277-4582-86AD-8956C1793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41BD50-3300-4336-8918-485B151B2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Excellent yield 80% for large chips after dicing and bonding</a:t>
            </a:r>
          </a:p>
          <a:p>
            <a:r>
              <a:rPr lang="en-GB" dirty="0"/>
              <a:t>Fast production time</a:t>
            </a:r>
          </a:p>
          <a:p>
            <a:r>
              <a:rPr lang="en-GB" dirty="0"/>
              <a:t>TSI colleagues are highly competent, respond fast, excellent support, helpful</a:t>
            </a:r>
          </a:p>
          <a:p>
            <a:r>
              <a:rPr lang="en-US" kern="1200" dirty="0">
                <a:latin typeface="Arial" charset="0"/>
                <a:cs typeface="Arial" charset="0"/>
              </a:rPr>
              <a:t>Engineering run costs were comparable to the costs in the case of UMC 180nm process</a:t>
            </a:r>
          </a:p>
          <a:p>
            <a:r>
              <a:rPr lang="en-US" dirty="0"/>
              <a:t>Production time was 3 months, recently increased by a few months</a:t>
            </a:r>
            <a:endParaRPr lang="en-GB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83A608-FF01-42F0-A057-0DF37270E0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53395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F81C6B-6398-4EB1-9FB8-7716A6338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35A03C-032B-44FF-BA3D-49E3F3E10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Before start: NDA and customer form </a:t>
            </a:r>
          </a:p>
          <a:p>
            <a:r>
              <a:rPr lang="en-GB" dirty="0"/>
              <a:t>Engineering run</a:t>
            </a:r>
          </a:p>
          <a:p>
            <a:r>
              <a:rPr lang="en-GB" dirty="0"/>
              <a:t>Tape out</a:t>
            </a:r>
          </a:p>
          <a:p>
            <a:r>
              <a:rPr lang="en-GB" dirty="0"/>
              <a:t>The design is checked by TSI for errors</a:t>
            </a:r>
          </a:p>
          <a:p>
            <a:r>
              <a:rPr lang="en-GB" dirty="0"/>
              <a:t>Design manufacturing form and waiver request form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8AB3EDF-4669-4B01-AB2B-863F53C1A3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52178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ACC597-44C5-4D2C-8F8A-905C44056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EA7FBA-5C07-4C3B-AED1-0BD231415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Excellent technology for HVCMOS sensors</a:t>
            </a:r>
          </a:p>
          <a:p>
            <a:r>
              <a:rPr lang="en-GB" dirty="0"/>
              <a:t>Features: Deep n-well, high resistivity substrates, deep p-well</a:t>
            </a:r>
          </a:p>
          <a:p>
            <a:r>
              <a:rPr lang="en-GB" dirty="0"/>
              <a:t>High voltage FETs available, up to 120V – use thin oxide</a:t>
            </a:r>
          </a:p>
          <a:p>
            <a:r>
              <a:rPr lang="en-GB" dirty="0"/>
              <a:t>Excellent for drivers, HV-generators, power regulation</a:t>
            </a:r>
          </a:p>
          <a:p>
            <a:r>
              <a:rPr lang="en-GB" dirty="0"/>
              <a:t>Excellent support, highly competent team, helpful, quick in responding</a:t>
            </a:r>
          </a:p>
          <a:p>
            <a:r>
              <a:rPr lang="en-GB" dirty="0"/>
              <a:t>Readiness to adjust and develop process according to customer needs</a:t>
            </a:r>
          </a:p>
          <a:p>
            <a:r>
              <a:rPr lang="en-GB" dirty="0"/>
              <a:t>Use of customer's substrates possible</a:t>
            </a:r>
          </a:p>
          <a:p>
            <a:r>
              <a:rPr lang="en-GB" dirty="0"/>
              <a:t>TCAD models shared</a:t>
            </a:r>
          </a:p>
          <a:p>
            <a:r>
              <a:rPr lang="en-GB" dirty="0"/>
              <a:t>TSI: </a:t>
            </a:r>
            <a:r>
              <a:rPr lang="en-US" dirty="0"/>
              <a:t>“Our flexible approach to development and manufacturing allows customers to develop with a broader range of materials than other foundries.”</a:t>
            </a:r>
            <a:endParaRPr lang="de-DE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0C99D80-0958-4E15-BB52-D19144463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21942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FFA52E-F174-4382-8092-1DCE4548D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D599C0-F0B2-4C6D-84E1-8F3563235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679450"/>
          </a:xfrm>
        </p:spPr>
        <p:txBody>
          <a:bodyPr/>
          <a:lstStyle/>
          <a:p>
            <a:r>
              <a:rPr lang="en-US" dirty="0"/>
              <a:t>TSI semiconductors </a:t>
            </a:r>
          </a:p>
          <a:p>
            <a:r>
              <a:rPr lang="de-DE" dirty="0">
                <a:hlinkClick r:id="rId3"/>
              </a:rPr>
              <a:t>https://www.tsisemi.com/</a:t>
            </a:r>
            <a:endParaRPr lang="de-DE" dirty="0"/>
          </a:p>
          <a:p>
            <a:r>
              <a:rPr lang="de-DE" dirty="0" err="1"/>
              <a:t>Roseville</a:t>
            </a:r>
            <a:r>
              <a:rPr lang="de-DE" dirty="0"/>
              <a:t>, California, USA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2C0C95-8561-46D0-BB60-162A875262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  <p:pic>
        <p:nvPicPr>
          <p:cNvPr id="5" name="Picture 2" descr="TSI Semiconductors Manufacturing Facility - TSI Semiconductors - Roseville, CA (US)">
            <a:extLst>
              <a:ext uri="{FF2B5EF4-FFF2-40B4-BE49-F238E27FC236}">
                <a16:creationId xmlns:a16="http://schemas.microsoft.com/office/drawing/2014/main" id="{E4D5447B-4E80-4F19-BAFA-73A960E92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200"/>
            <a:ext cx="7121491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67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959D54-5C9C-417C-919B-7F564A611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72A70D-EC10-45B5-936B-34A2933B5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0FD248-39C9-4F97-AD5D-39FCE7BF65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3B12F0A-78A1-4E43-8561-46A4F1903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74849"/>
            <a:ext cx="9144000" cy="310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826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403455-6EF1-4AB8-93BF-B1CE63C16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114240-5AE9-4967-8349-66F5FA23A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Technologies</a:t>
            </a:r>
            <a:r>
              <a:rPr lang="en-US" dirty="0"/>
              <a:t> from 0.8µm – 0.13µm  </a:t>
            </a:r>
          </a:p>
          <a:p>
            <a:r>
              <a:rPr lang="en-US" dirty="0"/>
              <a:t>My focus on: 180nm HVCMOS process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67144D-5BEF-4077-9724-0740120C94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4</a:t>
            </a:fld>
            <a:endParaRPr lang="de-DE" altLang="de-DE"/>
          </a:p>
        </p:txBody>
      </p:sp>
      <p:pic>
        <p:nvPicPr>
          <p:cNvPr id="4098" name="Picture 2" descr="TSI_Roadmap_2023">
            <a:extLst>
              <a:ext uri="{FF2B5EF4-FFF2-40B4-BE49-F238E27FC236}">
                <a16:creationId xmlns:a16="http://schemas.microsoft.com/office/drawing/2014/main" id="{8DAA1E29-C0D7-45E1-BFCC-A23328D7E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1828800"/>
            <a:ext cx="6619875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087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3B1477-224B-4A0F-92A0-0F9AA547B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D6E5EE-7D37-4851-96D5-8EF9EAA7E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50850"/>
          </a:xfrm>
        </p:spPr>
        <p:txBody>
          <a:bodyPr/>
          <a:lstStyle/>
          <a:p>
            <a:r>
              <a:rPr lang="en-GB" dirty="0"/>
              <a:t>The 180nm TSI HVCMOS process offers:</a:t>
            </a:r>
          </a:p>
          <a:p>
            <a:r>
              <a:rPr lang="en-GB" dirty="0"/>
              <a:t>Low voltage CMOS transistors that are placed within n deep-</a:t>
            </a:r>
            <a:r>
              <a:rPr lang="en-GB" dirty="0" err="1"/>
              <a:t>nwell</a:t>
            </a:r>
            <a:r>
              <a:rPr lang="en-GB" dirty="0"/>
              <a:t>.</a:t>
            </a:r>
          </a:p>
          <a:p>
            <a:r>
              <a:rPr lang="en-GB" dirty="0"/>
              <a:t>High deep n-well to p-substrate voltages possible (&gt;500V according to TCAD) 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2E47D8-59B5-479E-A763-DD0F5AE37F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5</a:t>
            </a:fld>
            <a:endParaRPr lang="de-DE" altLang="de-DE"/>
          </a:p>
        </p:txBody>
      </p:sp>
      <p:sp>
        <p:nvSpPr>
          <p:cNvPr id="5" name="Bogen 4">
            <a:extLst>
              <a:ext uri="{FF2B5EF4-FFF2-40B4-BE49-F238E27FC236}">
                <a16:creationId xmlns:a16="http://schemas.microsoft.com/office/drawing/2014/main" id="{BEBB0041-70F7-4499-9EC1-0C2E355750F3}"/>
              </a:ext>
            </a:extLst>
          </p:cNvPr>
          <p:cNvSpPr/>
          <p:nvPr/>
        </p:nvSpPr>
        <p:spPr>
          <a:xfrm rot="5400000">
            <a:off x="6403920" y="2665700"/>
            <a:ext cx="1526600" cy="1526600"/>
          </a:xfrm>
          <a:prstGeom prst="arc">
            <a:avLst/>
          </a:prstGeom>
          <a:solidFill>
            <a:srgbClr val="00B0F0"/>
          </a:solidFill>
          <a:ln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BA7C8DD-E7BC-49ED-8DB9-C9ABCC3643C4}"/>
              </a:ext>
            </a:extLst>
          </p:cNvPr>
          <p:cNvSpPr/>
          <p:nvPr/>
        </p:nvSpPr>
        <p:spPr>
          <a:xfrm>
            <a:off x="7167220" y="2894690"/>
            <a:ext cx="763300" cy="534310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31A1B9F-90CB-4EB9-AAC3-5B1F7A785BB9}"/>
              </a:ext>
            </a:extLst>
          </p:cNvPr>
          <p:cNvSpPr/>
          <p:nvPr/>
        </p:nvSpPr>
        <p:spPr>
          <a:xfrm>
            <a:off x="5716950" y="2894690"/>
            <a:ext cx="1450270" cy="1297610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8" name="Bogen 7">
            <a:extLst>
              <a:ext uri="{FF2B5EF4-FFF2-40B4-BE49-F238E27FC236}">
                <a16:creationId xmlns:a16="http://schemas.microsoft.com/office/drawing/2014/main" id="{ECF5E830-57F6-442C-B540-A93087823E66}"/>
              </a:ext>
            </a:extLst>
          </p:cNvPr>
          <p:cNvSpPr/>
          <p:nvPr/>
        </p:nvSpPr>
        <p:spPr>
          <a:xfrm rot="16200000" flipH="1">
            <a:off x="4953650" y="2665700"/>
            <a:ext cx="1526600" cy="1526600"/>
          </a:xfrm>
          <a:prstGeom prst="arc">
            <a:avLst/>
          </a:prstGeom>
          <a:solidFill>
            <a:srgbClr val="00B0F0"/>
          </a:solidFill>
          <a:ln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39AFCDD-C122-4418-896D-2FBE7BE4A93E}"/>
              </a:ext>
            </a:extLst>
          </p:cNvPr>
          <p:cNvSpPr/>
          <p:nvPr/>
        </p:nvSpPr>
        <p:spPr>
          <a:xfrm flipH="1">
            <a:off x="4953650" y="2894690"/>
            <a:ext cx="763300" cy="534310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0" name="Abgerundetes Rechteck 7">
            <a:extLst>
              <a:ext uri="{FF2B5EF4-FFF2-40B4-BE49-F238E27FC236}">
                <a16:creationId xmlns:a16="http://schemas.microsoft.com/office/drawing/2014/main" id="{EE8B353C-8903-4461-B3BB-006827FC2194}"/>
              </a:ext>
            </a:extLst>
          </p:cNvPr>
          <p:cNvSpPr/>
          <p:nvPr/>
        </p:nvSpPr>
        <p:spPr>
          <a:xfrm>
            <a:off x="6556580" y="2894690"/>
            <a:ext cx="99229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1" name="Abgerundetes Rechteck 8">
            <a:extLst>
              <a:ext uri="{FF2B5EF4-FFF2-40B4-BE49-F238E27FC236}">
                <a16:creationId xmlns:a16="http://schemas.microsoft.com/office/drawing/2014/main" id="{DCE733B9-A4C9-4165-B33D-42506E6B03C0}"/>
              </a:ext>
            </a:extLst>
          </p:cNvPr>
          <p:cNvSpPr/>
          <p:nvPr/>
        </p:nvSpPr>
        <p:spPr>
          <a:xfrm>
            <a:off x="5564290" y="2894690"/>
            <a:ext cx="99229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DF31721-79F2-4F94-9DCF-24F81604F21B}"/>
              </a:ext>
            </a:extLst>
          </p:cNvPr>
          <p:cNvSpPr/>
          <p:nvPr/>
        </p:nvSpPr>
        <p:spPr>
          <a:xfrm>
            <a:off x="6709240" y="2894690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57F34BB-FF79-42C7-8338-82EB2E8960CF}"/>
              </a:ext>
            </a:extLst>
          </p:cNvPr>
          <p:cNvSpPr/>
          <p:nvPr/>
        </p:nvSpPr>
        <p:spPr>
          <a:xfrm>
            <a:off x="7167220" y="2894690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3108398-1A52-4671-81F3-540774950578}"/>
              </a:ext>
            </a:extLst>
          </p:cNvPr>
          <p:cNvSpPr/>
          <p:nvPr/>
        </p:nvSpPr>
        <p:spPr>
          <a:xfrm>
            <a:off x="6938230" y="2818360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EDEA318-97C8-411E-B422-5EA5D7C6B19B}"/>
              </a:ext>
            </a:extLst>
          </p:cNvPr>
          <p:cNvSpPr/>
          <p:nvPr/>
        </p:nvSpPr>
        <p:spPr>
          <a:xfrm>
            <a:off x="5716950" y="2894690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12D4901-4C9D-4517-86BE-05752C2F369B}"/>
              </a:ext>
            </a:extLst>
          </p:cNvPr>
          <p:cNvSpPr/>
          <p:nvPr/>
        </p:nvSpPr>
        <p:spPr>
          <a:xfrm>
            <a:off x="6174930" y="2894690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24BA2CB8-E7D5-4700-88C9-A7B46E9088E0}"/>
              </a:ext>
            </a:extLst>
          </p:cNvPr>
          <p:cNvSpPr/>
          <p:nvPr/>
        </p:nvSpPr>
        <p:spPr>
          <a:xfrm>
            <a:off x="5945940" y="2818360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8" name="Abgerundetes Rechteck 15">
            <a:extLst>
              <a:ext uri="{FF2B5EF4-FFF2-40B4-BE49-F238E27FC236}">
                <a16:creationId xmlns:a16="http://schemas.microsoft.com/office/drawing/2014/main" id="{FADA233A-A5B7-462F-90C5-67C546E50689}"/>
              </a:ext>
            </a:extLst>
          </p:cNvPr>
          <p:cNvSpPr/>
          <p:nvPr/>
        </p:nvSpPr>
        <p:spPr>
          <a:xfrm>
            <a:off x="7548870" y="2894690"/>
            <a:ext cx="22899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9" name="Textfeld 5">
            <a:extLst>
              <a:ext uri="{FF2B5EF4-FFF2-40B4-BE49-F238E27FC236}">
                <a16:creationId xmlns:a16="http://schemas.microsoft.com/office/drawing/2014/main" id="{A0142DF6-9637-4361-BA59-673B3C934F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9860" y="2590800"/>
            <a:ext cx="569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NMOS</a:t>
            </a:r>
          </a:p>
        </p:txBody>
      </p:sp>
      <p:sp>
        <p:nvSpPr>
          <p:cNvPr id="20" name="Textfeld 84">
            <a:extLst>
              <a:ext uri="{FF2B5EF4-FFF2-40B4-BE49-F238E27FC236}">
                <a16:creationId xmlns:a16="http://schemas.microsoft.com/office/drawing/2014/main" id="{A3139ECE-7F42-4B81-AEEE-9FCCAF0E9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5880" y="2590800"/>
            <a:ext cx="5613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PMOS</a:t>
            </a:r>
          </a:p>
        </p:txBody>
      </p:sp>
      <p:sp>
        <p:nvSpPr>
          <p:cNvPr id="21" name="Textfeld 5">
            <a:extLst>
              <a:ext uri="{FF2B5EF4-FFF2-40B4-BE49-F238E27FC236}">
                <a16:creationId xmlns:a16="http://schemas.microsoft.com/office/drawing/2014/main" id="{154180A7-EE3A-430F-A72C-E77F5E375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0620" y="3886980"/>
            <a:ext cx="8595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err="1"/>
              <a:t>Deep</a:t>
            </a:r>
            <a:r>
              <a:rPr lang="de-DE" altLang="de-DE" sz="1000" dirty="0"/>
              <a:t> n-</a:t>
            </a:r>
            <a:r>
              <a:rPr lang="de-DE" altLang="de-DE" sz="1000" dirty="0" err="1"/>
              <a:t>well</a:t>
            </a:r>
            <a:endParaRPr lang="de-DE" altLang="de-DE" sz="1000" dirty="0"/>
          </a:p>
        </p:txBody>
      </p:sp>
      <p:sp>
        <p:nvSpPr>
          <p:cNvPr id="22" name="Textfeld 5">
            <a:extLst>
              <a:ext uri="{FF2B5EF4-FFF2-40B4-BE49-F238E27FC236}">
                <a16:creationId xmlns:a16="http://schemas.microsoft.com/office/drawing/2014/main" id="{BA845BEA-C620-42C8-BDA0-0794D9647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7280" y="2971800"/>
            <a:ext cx="5196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>
                <a:solidFill>
                  <a:schemeClr val="bg1"/>
                </a:solidFill>
              </a:rPr>
              <a:t>n-</a:t>
            </a:r>
            <a:r>
              <a:rPr lang="de-DE" altLang="de-DE" sz="1000" dirty="0" err="1">
                <a:solidFill>
                  <a:schemeClr val="bg1"/>
                </a:solidFill>
              </a:rPr>
              <a:t>well</a:t>
            </a:r>
            <a:endParaRPr lang="de-DE" altLang="de-DE" sz="1000" dirty="0">
              <a:solidFill>
                <a:schemeClr val="bg1"/>
              </a:solidFill>
            </a:endParaRPr>
          </a:p>
        </p:txBody>
      </p:sp>
      <p:sp>
        <p:nvSpPr>
          <p:cNvPr id="23" name="Textfeld 5">
            <a:extLst>
              <a:ext uri="{FF2B5EF4-FFF2-40B4-BE49-F238E27FC236}">
                <a16:creationId xmlns:a16="http://schemas.microsoft.com/office/drawing/2014/main" id="{EE5084B8-6918-484A-85E2-2075F20CE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1260" y="2971800"/>
            <a:ext cx="5196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p-</a:t>
            </a:r>
            <a:r>
              <a:rPr lang="de-DE" altLang="de-DE" sz="1000" dirty="0" err="1"/>
              <a:t>well</a:t>
            </a:r>
            <a:endParaRPr lang="de-DE" altLang="de-DE" sz="1000" dirty="0"/>
          </a:p>
        </p:txBody>
      </p:sp>
      <p:sp>
        <p:nvSpPr>
          <p:cNvPr id="24" name="Abgerundetes Rechteck 15">
            <a:extLst>
              <a:ext uri="{FF2B5EF4-FFF2-40B4-BE49-F238E27FC236}">
                <a16:creationId xmlns:a16="http://schemas.microsoft.com/office/drawing/2014/main" id="{1F60A00B-3974-47DC-AD34-4C96EE76236D}"/>
              </a:ext>
            </a:extLst>
          </p:cNvPr>
          <p:cNvSpPr/>
          <p:nvPr/>
        </p:nvSpPr>
        <p:spPr>
          <a:xfrm>
            <a:off x="5106310" y="2894690"/>
            <a:ext cx="22899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5" name="Abgerundetes Rechteck 7">
            <a:extLst>
              <a:ext uri="{FF2B5EF4-FFF2-40B4-BE49-F238E27FC236}">
                <a16:creationId xmlns:a16="http://schemas.microsoft.com/office/drawing/2014/main" id="{6B19D04C-531E-46AE-BC9F-0021B62F2D5F}"/>
              </a:ext>
            </a:extLst>
          </p:cNvPr>
          <p:cNvSpPr/>
          <p:nvPr/>
        </p:nvSpPr>
        <p:spPr>
          <a:xfrm>
            <a:off x="5335300" y="2894690"/>
            <a:ext cx="22899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6" name="Abgerundetes Rechteck 7">
            <a:extLst>
              <a:ext uri="{FF2B5EF4-FFF2-40B4-BE49-F238E27FC236}">
                <a16:creationId xmlns:a16="http://schemas.microsoft.com/office/drawing/2014/main" id="{DCA21DC5-E550-42FF-9701-69E9D0BBCBBD}"/>
              </a:ext>
            </a:extLst>
          </p:cNvPr>
          <p:cNvSpPr/>
          <p:nvPr/>
        </p:nvSpPr>
        <p:spPr>
          <a:xfrm>
            <a:off x="5335300" y="3200010"/>
            <a:ext cx="145027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7" name="Textfeld 5">
            <a:extLst>
              <a:ext uri="{FF2B5EF4-FFF2-40B4-BE49-F238E27FC236}">
                <a16:creationId xmlns:a16="http://schemas.microsoft.com/office/drawing/2014/main" id="{2DDDB6C8-5ECF-4F6D-9884-5C070FF4F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4583" y="3276340"/>
            <a:ext cx="83708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err="1"/>
              <a:t>deep</a:t>
            </a:r>
            <a:r>
              <a:rPr lang="de-DE" altLang="de-DE" sz="1000" dirty="0"/>
              <a:t> p-</a:t>
            </a:r>
            <a:r>
              <a:rPr lang="de-DE" altLang="de-DE" sz="1000" dirty="0" err="1"/>
              <a:t>well</a:t>
            </a:r>
            <a:endParaRPr lang="de-DE" altLang="de-DE" sz="10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CA27948-03F2-4556-91FC-E09D3CA3B294}"/>
              </a:ext>
            </a:extLst>
          </p:cNvPr>
          <p:cNvSpPr txBox="1"/>
          <p:nvPr/>
        </p:nvSpPr>
        <p:spPr>
          <a:xfrm>
            <a:off x="4953000" y="4573950"/>
            <a:ext cx="13705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With deep p-well</a:t>
            </a:r>
          </a:p>
        </p:txBody>
      </p:sp>
      <p:sp>
        <p:nvSpPr>
          <p:cNvPr id="29" name="Bogen 28">
            <a:extLst>
              <a:ext uri="{FF2B5EF4-FFF2-40B4-BE49-F238E27FC236}">
                <a16:creationId xmlns:a16="http://schemas.microsoft.com/office/drawing/2014/main" id="{6CBFA485-86CD-4181-A6FC-B3CA3C9628A1}"/>
              </a:ext>
            </a:extLst>
          </p:cNvPr>
          <p:cNvSpPr/>
          <p:nvPr/>
        </p:nvSpPr>
        <p:spPr>
          <a:xfrm rot="5400000">
            <a:off x="2358430" y="2665700"/>
            <a:ext cx="1526600" cy="1526600"/>
          </a:xfrm>
          <a:prstGeom prst="arc">
            <a:avLst/>
          </a:prstGeom>
          <a:solidFill>
            <a:srgbClr val="00B0F0"/>
          </a:solidFill>
          <a:ln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7AE70C6-BED8-43F6-A363-100964EFC747}"/>
              </a:ext>
            </a:extLst>
          </p:cNvPr>
          <p:cNvSpPr/>
          <p:nvPr/>
        </p:nvSpPr>
        <p:spPr>
          <a:xfrm>
            <a:off x="3121730" y="2906201"/>
            <a:ext cx="763300" cy="534310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6A7A720-389E-4112-AE85-6B66E78077F5}"/>
              </a:ext>
            </a:extLst>
          </p:cNvPr>
          <p:cNvSpPr/>
          <p:nvPr/>
        </p:nvSpPr>
        <p:spPr>
          <a:xfrm>
            <a:off x="1671460" y="2894690"/>
            <a:ext cx="1450270" cy="1297610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32" name="Bogen 31">
            <a:extLst>
              <a:ext uri="{FF2B5EF4-FFF2-40B4-BE49-F238E27FC236}">
                <a16:creationId xmlns:a16="http://schemas.microsoft.com/office/drawing/2014/main" id="{532409E7-40A4-4080-8071-6DB96BB1FA65}"/>
              </a:ext>
            </a:extLst>
          </p:cNvPr>
          <p:cNvSpPr/>
          <p:nvPr/>
        </p:nvSpPr>
        <p:spPr>
          <a:xfrm rot="16200000" flipH="1">
            <a:off x="908160" y="2665700"/>
            <a:ext cx="1526600" cy="1526600"/>
          </a:xfrm>
          <a:prstGeom prst="arc">
            <a:avLst/>
          </a:prstGeom>
          <a:solidFill>
            <a:srgbClr val="00B0F0"/>
          </a:solidFill>
          <a:ln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2897ADE-1D7A-423D-BF12-C5ACCF287EB8}"/>
              </a:ext>
            </a:extLst>
          </p:cNvPr>
          <p:cNvSpPr/>
          <p:nvPr/>
        </p:nvSpPr>
        <p:spPr>
          <a:xfrm flipH="1">
            <a:off x="908160" y="2894690"/>
            <a:ext cx="763300" cy="534310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34" name="Abgerundetes Rechteck 7">
            <a:extLst>
              <a:ext uri="{FF2B5EF4-FFF2-40B4-BE49-F238E27FC236}">
                <a16:creationId xmlns:a16="http://schemas.microsoft.com/office/drawing/2014/main" id="{9FF22E7C-AD89-4B7F-A2E7-4C66763B9C4E}"/>
              </a:ext>
            </a:extLst>
          </p:cNvPr>
          <p:cNvSpPr/>
          <p:nvPr/>
        </p:nvSpPr>
        <p:spPr>
          <a:xfrm>
            <a:off x="1747790" y="2893260"/>
            <a:ext cx="99229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5" name="Abgerundetes Rechteck 8">
            <a:extLst>
              <a:ext uri="{FF2B5EF4-FFF2-40B4-BE49-F238E27FC236}">
                <a16:creationId xmlns:a16="http://schemas.microsoft.com/office/drawing/2014/main" id="{5D4C5162-8793-4E77-B079-E188B3BB7472}"/>
              </a:ext>
            </a:extLst>
          </p:cNvPr>
          <p:cNvSpPr/>
          <p:nvPr/>
        </p:nvSpPr>
        <p:spPr>
          <a:xfrm>
            <a:off x="2740080" y="2893260"/>
            <a:ext cx="99229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8ECDB69-5594-43B2-911E-B3AF8B6BDCFF}"/>
              </a:ext>
            </a:extLst>
          </p:cNvPr>
          <p:cNvSpPr/>
          <p:nvPr/>
        </p:nvSpPr>
        <p:spPr>
          <a:xfrm>
            <a:off x="1900450" y="2893260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3479E97A-5CA6-4800-811A-A53698666474}"/>
              </a:ext>
            </a:extLst>
          </p:cNvPr>
          <p:cNvSpPr/>
          <p:nvPr/>
        </p:nvSpPr>
        <p:spPr>
          <a:xfrm>
            <a:off x="2358430" y="2893260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18894A0-88D1-49E9-A94D-22944C1AC0B8}"/>
              </a:ext>
            </a:extLst>
          </p:cNvPr>
          <p:cNvSpPr/>
          <p:nvPr/>
        </p:nvSpPr>
        <p:spPr>
          <a:xfrm>
            <a:off x="2129440" y="2816930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008FEAA1-53CF-46CC-AD7A-3BFDEDD446DE}"/>
              </a:ext>
            </a:extLst>
          </p:cNvPr>
          <p:cNvSpPr/>
          <p:nvPr/>
        </p:nvSpPr>
        <p:spPr>
          <a:xfrm>
            <a:off x="2892740" y="2893260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6B67F3D-C4F5-487E-81DD-293F4D8688CF}"/>
              </a:ext>
            </a:extLst>
          </p:cNvPr>
          <p:cNvSpPr/>
          <p:nvPr/>
        </p:nvSpPr>
        <p:spPr>
          <a:xfrm>
            <a:off x="3350720" y="2893260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9E0C0B1-4B86-4995-BA3E-EEEA5A8258D1}"/>
              </a:ext>
            </a:extLst>
          </p:cNvPr>
          <p:cNvSpPr/>
          <p:nvPr/>
        </p:nvSpPr>
        <p:spPr>
          <a:xfrm>
            <a:off x="3121730" y="2816930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2" name="Abgerundetes Rechteck 15">
            <a:extLst>
              <a:ext uri="{FF2B5EF4-FFF2-40B4-BE49-F238E27FC236}">
                <a16:creationId xmlns:a16="http://schemas.microsoft.com/office/drawing/2014/main" id="{829E5557-7130-4892-9558-EB75DAAE73EE}"/>
              </a:ext>
            </a:extLst>
          </p:cNvPr>
          <p:cNvSpPr/>
          <p:nvPr/>
        </p:nvSpPr>
        <p:spPr>
          <a:xfrm>
            <a:off x="1060820" y="2894690"/>
            <a:ext cx="68697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3" name="Textfeld 5">
            <a:extLst>
              <a:ext uri="{FF2B5EF4-FFF2-40B4-BE49-F238E27FC236}">
                <a16:creationId xmlns:a16="http://schemas.microsoft.com/office/drawing/2014/main" id="{42CC411D-B29C-438B-AA99-B136F826B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070" y="2589370"/>
            <a:ext cx="569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NMOS</a:t>
            </a:r>
          </a:p>
        </p:txBody>
      </p:sp>
      <p:sp>
        <p:nvSpPr>
          <p:cNvPr id="44" name="Textfeld 84">
            <a:extLst>
              <a:ext uri="{FF2B5EF4-FFF2-40B4-BE49-F238E27FC236}">
                <a16:creationId xmlns:a16="http://schemas.microsoft.com/office/drawing/2014/main" id="{60CF07AF-6285-4B81-A562-A639E1D9B8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670" y="2589370"/>
            <a:ext cx="5613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PMOS</a:t>
            </a:r>
          </a:p>
        </p:txBody>
      </p:sp>
      <p:sp>
        <p:nvSpPr>
          <p:cNvPr id="45" name="Textfeld 5">
            <a:extLst>
              <a:ext uri="{FF2B5EF4-FFF2-40B4-BE49-F238E27FC236}">
                <a16:creationId xmlns:a16="http://schemas.microsoft.com/office/drawing/2014/main" id="{2D382661-4E1A-4117-A86E-4C3F47168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5130" y="3886980"/>
            <a:ext cx="8595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err="1"/>
              <a:t>Deep</a:t>
            </a:r>
            <a:r>
              <a:rPr lang="de-DE" altLang="de-DE" sz="1000" dirty="0"/>
              <a:t> n-</a:t>
            </a:r>
            <a:r>
              <a:rPr lang="de-DE" altLang="de-DE" sz="1000" dirty="0" err="1"/>
              <a:t>well</a:t>
            </a:r>
            <a:endParaRPr lang="de-DE" altLang="de-DE" sz="1000" dirty="0"/>
          </a:p>
        </p:txBody>
      </p:sp>
      <p:sp>
        <p:nvSpPr>
          <p:cNvPr id="46" name="Textfeld 5">
            <a:extLst>
              <a:ext uri="{FF2B5EF4-FFF2-40B4-BE49-F238E27FC236}">
                <a16:creationId xmlns:a16="http://schemas.microsoft.com/office/drawing/2014/main" id="{5CAA1C80-558E-4E87-AAA8-0777D64CF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070" y="2970370"/>
            <a:ext cx="5196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>
                <a:solidFill>
                  <a:schemeClr val="bg1"/>
                </a:solidFill>
              </a:rPr>
              <a:t>n-</a:t>
            </a:r>
            <a:r>
              <a:rPr lang="de-DE" altLang="de-DE" sz="1000" dirty="0" err="1">
                <a:solidFill>
                  <a:schemeClr val="bg1"/>
                </a:solidFill>
              </a:rPr>
              <a:t>well</a:t>
            </a:r>
            <a:endParaRPr lang="de-DE" altLang="de-DE" sz="1000" dirty="0">
              <a:solidFill>
                <a:schemeClr val="bg1"/>
              </a:solidFill>
            </a:endParaRPr>
          </a:p>
        </p:txBody>
      </p:sp>
      <p:sp>
        <p:nvSpPr>
          <p:cNvPr id="47" name="Textfeld 5">
            <a:extLst>
              <a:ext uri="{FF2B5EF4-FFF2-40B4-BE49-F238E27FC236}">
                <a16:creationId xmlns:a16="http://schemas.microsoft.com/office/drawing/2014/main" id="{567D7722-3F99-4CC1-B2AE-04CFACE50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470" y="2970370"/>
            <a:ext cx="5196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p-</a:t>
            </a:r>
            <a:r>
              <a:rPr lang="de-DE" altLang="de-DE" sz="1000" dirty="0" err="1"/>
              <a:t>well</a:t>
            </a:r>
            <a:endParaRPr lang="de-DE" altLang="de-DE" sz="1000" dirty="0"/>
          </a:p>
        </p:txBody>
      </p:sp>
      <p:sp>
        <p:nvSpPr>
          <p:cNvPr id="48" name="Textfeld 5">
            <a:extLst>
              <a:ext uri="{FF2B5EF4-FFF2-40B4-BE49-F238E27FC236}">
                <a16:creationId xmlns:a16="http://schemas.microsoft.com/office/drawing/2014/main" id="{50FB73B4-2941-4201-ABC0-34602ACDA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7150" y="2971020"/>
            <a:ext cx="5196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>
                <a:solidFill>
                  <a:schemeClr val="bg1"/>
                </a:solidFill>
              </a:rPr>
              <a:t>n-</a:t>
            </a:r>
            <a:r>
              <a:rPr lang="de-DE" altLang="de-DE" sz="1000" dirty="0" err="1">
                <a:solidFill>
                  <a:schemeClr val="bg1"/>
                </a:solidFill>
              </a:rPr>
              <a:t>well</a:t>
            </a:r>
            <a:endParaRPr lang="de-DE" altLang="de-DE" sz="1000" dirty="0">
              <a:solidFill>
                <a:schemeClr val="bg1"/>
              </a:solidFill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30901E8-BEC6-4663-BD23-E76683C85834}"/>
              </a:ext>
            </a:extLst>
          </p:cNvPr>
          <p:cNvSpPr txBox="1"/>
          <p:nvPr/>
        </p:nvSpPr>
        <p:spPr>
          <a:xfrm>
            <a:off x="685800" y="4572000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Standard</a:t>
            </a:r>
          </a:p>
        </p:txBody>
      </p:sp>
    </p:spTree>
    <p:extLst>
      <p:ext uri="{BB962C8B-B14F-4D97-AF65-F5344CB8AC3E}">
        <p14:creationId xmlns:p14="http://schemas.microsoft.com/office/powerpoint/2010/main" val="3099380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D88E3B-4C70-416F-9CBB-98F3D175A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0B92AE9-E1B1-4DAE-B2C6-5792E85B5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Several </a:t>
            </a:r>
            <a:r>
              <a:rPr lang="en-GB" dirty="0" err="1"/>
              <a:t>flavors</a:t>
            </a:r>
            <a:r>
              <a:rPr lang="en-GB" dirty="0"/>
              <a:t> of low voltage transistors: with regular and high, super high threshold, 1.8V, 3.3V, 5V…</a:t>
            </a:r>
          </a:p>
          <a:p>
            <a:r>
              <a:rPr lang="en-GB" dirty="0"/>
              <a:t>High voltage transistors (NFET and PFET) that can have </a:t>
            </a:r>
            <a:r>
              <a:rPr lang="en-GB" dirty="0" err="1"/>
              <a:t>Vds</a:t>
            </a:r>
            <a:r>
              <a:rPr lang="en-GB" dirty="0"/>
              <a:t> up to 120V</a:t>
            </a:r>
          </a:p>
          <a:p>
            <a:r>
              <a:rPr lang="en-GB" dirty="0"/>
              <a:t>In particular: 12V, 20V, 25V, 50V, 120V NFET/PFET transistors</a:t>
            </a:r>
          </a:p>
          <a:p>
            <a:r>
              <a:rPr lang="en-US" dirty="0"/>
              <a:t>Comment: There are several high voltage processes on the market but to my knowledge only very few processes with 180nm feature size offer devices with &gt;100V </a:t>
            </a:r>
            <a:r>
              <a:rPr lang="en-US" dirty="0" err="1"/>
              <a:t>Vds</a:t>
            </a:r>
            <a:r>
              <a:rPr lang="en-US" dirty="0"/>
              <a:t>, one of them is the TSI process</a:t>
            </a:r>
          </a:p>
          <a:p>
            <a:r>
              <a:rPr lang="en-US" dirty="0"/>
              <a:t>Thin gate oxide* </a:t>
            </a:r>
            <a:r>
              <a:rPr lang="en-GB" dirty="0"/>
              <a:t> </a:t>
            </a:r>
          </a:p>
          <a:p>
            <a:r>
              <a:rPr lang="en-GB" dirty="0"/>
              <a:t>HV- bipolar transistors, </a:t>
            </a:r>
            <a:r>
              <a:rPr lang="en-GB" dirty="0" err="1"/>
              <a:t>mim</a:t>
            </a:r>
            <a:r>
              <a:rPr lang="en-GB" dirty="0"/>
              <a:t> and dual </a:t>
            </a:r>
            <a:r>
              <a:rPr lang="en-GB" dirty="0" err="1"/>
              <a:t>mim</a:t>
            </a:r>
            <a:r>
              <a:rPr lang="en-GB" dirty="0"/>
              <a:t> capacitors, resistors, LV forward diodes</a:t>
            </a:r>
          </a:p>
          <a:p>
            <a:r>
              <a:rPr lang="en-GB" dirty="0"/>
              <a:t>Largest </a:t>
            </a:r>
            <a:r>
              <a:rPr lang="en-GB" dirty="0" err="1"/>
              <a:t>reticle</a:t>
            </a:r>
            <a:r>
              <a:rPr lang="en-GB" dirty="0"/>
              <a:t> we produced: 20.7mm x 23.1mm</a:t>
            </a:r>
          </a:p>
          <a:p>
            <a:r>
              <a:rPr lang="en-US" dirty="0"/>
              <a:t>TSI process offers up to 7 metal layers. 6 Layers are small feature size layer and the last layer is (optionally) 4µm thick and has very low sheet resistance.</a:t>
            </a:r>
          </a:p>
          <a:p>
            <a:r>
              <a:rPr lang="en-US" dirty="0"/>
              <a:t>Never had issues with voltage drops in large matrices thanks to this layer</a:t>
            </a:r>
            <a:endParaRPr lang="de-DE" dirty="0"/>
          </a:p>
          <a:p>
            <a:endParaRPr lang="de-DE" dirty="0"/>
          </a:p>
          <a:p>
            <a:endParaRPr lang="en-GB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EAFB19-FED1-447B-A8A4-503A930585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3613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D88E3B-4C70-416F-9CBB-98F3D175A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0B92AE9-E1B1-4DAE-B2C6-5792E85B5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TSI offers to use customer’s substrates</a:t>
            </a:r>
            <a:endParaRPr lang="de-DE" dirty="0"/>
          </a:p>
          <a:p>
            <a:r>
              <a:rPr lang="en-US" dirty="0"/>
              <a:t>Presently we use 18kOhm substrates from </a:t>
            </a:r>
            <a:r>
              <a:rPr lang="en-US" dirty="0" err="1"/>
              <a:t>Topsil</a:t>
            </a:r>
            <a:r>
              <a:rPr lang="en-US" dirty="0"/>
              <a:t> and 370Ohm substrates from </a:t>
            </a:r>
            <a:r>
              <a:rPr lang="en-US" dirty="0" err="1"/>
              <a:t>Okmetic</a:t>
            </a:r>
            <a:endParaRPr lang="de-DE" dirty="0"/>
          </a:p>
          <a:p>
            <a:r>
              <a:rPr lang="en-US" dirty="0"/>
              <a:t>Standard TSI-substrate is also suitable for HVCMOS sensors</a:t>
            </a:r>
          </a:p>
          <a:p>
            <a:r>
              <a:rPr lang="en-US" kern="1200" dirty="0">
                <a:solidFill>
                  <a:srgbClr val="3333CC"/>
                </a:solidFill>
                <a:latin typeface="Arial" charset="0"/>
                <a:cs typeface="Arial" charset="0"/>
              </a:rPr>
              <a:t>TSI was ready to add additional implant to their process </a:t>
            </a:r>
          </a:p>
          <a:p>
            <a:r>
              <a:rPr lang="en-US" kern="1200" dirty="0">
                <a:latin typeface="Arial" charset="0"/>
                <a:cs typeface="Arial" charset="0"/>
              </a:rPr>
              <a:t>Reticle stitching possible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EAFB19-FED1-447B-A8A4-503A930585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1484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ABBA3-8CA8-4E74-8FBA-69F975AD0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797C2E-7B62-4828-87BE-DAF39088E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TSI design kit includes a standard cell library</a:t>
            </a:r>
          </a:p>
          <a:p>
            <a:r>
              <a:rPr lang="en-US" dirty="0"/>
              <a:t>TCAD models available on request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C49F2C-7B20-41AA-9EA4-5EC33680B3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2496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9B7B7-0277-4582-86AD-8956C1793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41BD50-3300-4336-8918-485B151B2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started developing chips in TSI process in 2018 </a:t>
            </a:r>
          </a:p>
          <a:p>
            <a:r>
              <a:rPr lang="en-GB" dirty="0"/>
              <a:t>We had so far 8 engineering runs</a:t>
            </a:r>
          </a:p>
          <a:p>
            <a:r>
              <a:rPr lang="en-GB" dirty="0"/>
              <a:t>We started also a production with 150 wafers for Mu3e</a:t>
            </a:r>
          </a:p>
          <a:p>
            <a:r>
              <a:rPr lang="en-GB" dirty="0"/>
              <a:t>2018: Atlaspix3</a:t>
            </a:r>
          </a:p>
          <a:p>
            <a:r>
              <a:rPr lang="en-GB" dirty="0"/>
              <a:t>2019: MuPix10</a:t>
            </a:r>
          </a:p>
          <a:p>
            <a:r>
              <a:rPr lang="en-GB" dirty="0"/>
              <a:t>2020: Run2020, Atlaspix3v2</a:t>
            </a:r>
          </a:p>
          <a:p>
            <a:r>
              <a:rPr lang="en-GB" dirty="0"/>
              <a:t>2021: Run 2021</a:t>
            </a:r>
          </a:p>
          <a:p>
            <a:r>
              <a:rPr lang="en-GB" dirty="0"/>
              <a:t>2022: MuPix11, </a:t>
            </a:r>
            <a:r>
              <a:rPr lang="en-GB" dirty="0" err="1"/>
              <a:t>MightyPix</a:t>
            </a:r>
            <a:r>
              <a:rPr lang="en-GB" dirty="0"/>
              <a:t>/</a:t>
            </a:r>
            <a:r>
              <a:rPr lang="en-GB" dirty="0" err="1"/>
              <a:t>TELEpix</a:t>
            </a:r>
            <a:r>
              <a:rPr lang="en-GB" dirty="0"/>
              <a:t>, Astropix3, MuPix11 production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83A608-FF01-42F0-A057-0DF37270E0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81A54-E60C-4E03-A5C6-08FAFB55BF65}" type="slidenum">
              <a:rPr lang="de-DE" altLang="de-DE" smtClean="0"/>
              <a:pPr>
                <a:defRPr/>
              </a:pPr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57873838"/>
      </p:ext>
    </p:extLst>
  </p:cSld>
  <p:clrMapOvr>
    <a:masterClrMapping/>
  </p:clrMapOvr>
</p:sld>
</file>

<file path=ppt/theme/theme1.xml><?xml version="1.0" encoding="utf-8"?>
<a:theme xmlns:a="http://schemas.openxmlformats.org/drawingml/2006/main" name="SDSSMALL2_2">
  <a:themeElements>
    <a:clrScheme name="SDSSMALL2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DSSMALL2_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DSSMALL2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DSSMALL2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DSSMALL2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SDSSMALL2_2</Template>
  <TotalTime>0</TotalTime>
  <Words>601</Words>
  <Application>Microsoft Office PowerPoint</Application>
  <PresentationFormat>Bildschirmpräsentation (4:3)</PresentationFormat>
  <Paragraphs>108</Paragraphs>
  <Slides>13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5" baseType="lpstr">
      <vt:lpstr>Arial</vt:lpstr>
      <vt:lpstr>SDSSMALL2_2</vt:lpstr>
      <vt:lpstr>TSI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Summary</vt:lpstr>
    </vt:vector>
  </TitlesOfParts>
  <Company>University Mannheim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Ivan Peric</dc:creator>
  <cp:lastModifiedBy>ivan</cp:lastModifiedBy>
  <cp:revision>1596</cp:revision>
  <dcterms:created xsi:type="dcterms:W3CDTF">2010-08-30T10:07:17Z</dcterms:created>
  <dcterms:modified xsi:type="dcterms:W3CDTF">2023-03-15T12:59:33Z</dcterms:modified>
</cp:coreProperties>
</file>