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1394" r:id="rId2"/>
    <p:sldId id="317" r:id="rId3"/>
    <p:sldId id="318" r:id="rId4"/>
    <p:sldId id="273" r:id="rId5"/>
    <p:sldId id="276" r:id="rId6"/>
    <p:sldId id="285" r:id="rId7"/>
    <p:sldId id="308" r:id="rId8"/>
    <p:sldId id="298" r:id="rId9"/>
    <p:sldId id="309" r:id="rId10"/>
    <p:sldId id="310" r:id="rId11"/>
    <p:sldId id="311" r:id="rId12"/>
    <p:sldId id="292" r:id="rId13"/>
  </p:sldIdLst>
  <p:sldSz cx="9144000" cy="6858000" type="screen4x3"/>
  <p:notesSz cx="6781800" cy="9918700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FFCC99"/>
    <a:srgbClr val="FFFF99"/>
    <a:srgbClr val="0000CC"/>
    <a:srgbClr val="FFCC66"/>
    <a:srgbClr val="CC9900"/>
    <a:srgbClr val="FFFF66"/>
    <a:srgbClr val="FF0701"/>
    <a:srgbClr val="52B1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15" autoAdjust="0"/>
    <p:restoredTop sz="67386" autoAdjust="0"/>
  </p:normalViewPr>
  <p:slideViewPr>
    <p:cSldViewPr>
      <p:cViewPr varScale="1">
        <p:scale>
          <a:sx n="101" d="100"/>
          <a:sy n="101" d="100"/>
        </p:scale>
        <p:origin x="377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07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132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132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E5A8AB54-7787-4AC4-BDC4-86C8883C3FFB}" type="slidenum">
              <a:rPr lang="en-US" altLang="de-DE"/>
              <a:pPr>
                <a:defRPr/>
              </a:pPr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0645465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4538"/>
            <a:ext cx="4959350" cy="3719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11700"/>
            <a:ext cx="5426075" cy="446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29CEF06C-B910-4FAD-A5E6-775894F8EE3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025982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effectLst/>
                <a:latin typeface="Times New Roman" panose="02020603050405020304" pitchFamily="18" charset="0"/>
              </a:rPr>
              <a:t>The upgrade of the downstream tracking</a:t>
            </a:r>
            <a:br>
              <a:rPr lang="en-US" dirty="0"/>
            </a:br>
            <a:r>
              <a:rPr lang="en-US" dirty="0">
                <a:effectLst/>
                <a:latin typeface="Times New Roman" panose="02020603050405020304" pitchFamily="18" charset="0"/>
              </a:rPr>
              <a:t>system is called the Mighty Tracker</a:t>
            </a:r>
            <a:endParaRPr lang="en-GB" dirty="0"/>
          </a:p>
          <a:p>
            <a:endParaRPr lang="en-US" dirty="0">
              <a:effectLst/>
              <a:latin typeface="Times New Roman" panose="02020603050405020304" pitchFamily="18" charset="0"/>
            </a:endParaRPr>
          </a:p>
          <a:p>
            <a:r>
              <a:rPr lang="en-US" dirty="0">
                <a:effectLst/>
                <a:latin typeface="Times New Roman" panose="02020603050405020304" pitchFamily="18" charset="0"/>
              </a:rPr>
              <a:t>The Mighty Tracker is a hybrid approach making use of both</a:t>
            </a:r>
            <a:br>
              <a:rPr lang="en-US" dirty="0"/>
            </a:br>
            <a:r>
              <a:rPr lang="en-US" dirty="0">
                <a:effectLst/>
                <a:latin typeface="Times New Roman" panose="02020603050405020304" pitchFamily="18" charset="0"/>
              </a:rPr>
              <a:t>scintillating </a:t>
            </a:r>
            <a:r>
              <a:rPr lang="en-US" dirty="0" err="1">
                <a:effectLst/>
                <a:latin typeface="Times New Roman" panose="02020603050405020304" pitchFamily="18" charset="0"/>
              </a:rPr>
              <a:t>fibres</a:t>
            </a:r>
            <a:r>
              <a:rPr lang="en-US" dirty="0">
                <a:effectLst/>
                <a:latin typeface="Times New Roman" panose="02020603050405020304" pitchFamily="18" charset="0"/>
              </a:rPr>
              <a:t> (</a:t>
            </a:r>
            <a:r>
              <a:rPr lang="en-US" dirty="0" err="1">
                <a:effectLst/>
                <a:latin typeface="Times New Roman" panose="02020603050405020304" pitchFamily="18" charset="0"/>
              </a:rPr>
              <a:t>SciFi</a:t>
            </a:r>
            <a:r>
              <a:rPr lang="en-US" dirty="0">
                <a:effectLst/>
                <a:latin typeface="Times New Roman" panose="02020603050405020304" pitchFamily="18" charset="0"/>
              </a:rPr>
              <a:t>) and HV-MAPS technology.</a:t>
            </a:r>
            <a:br>
              <a:rPr lang="en-US" dirty="0"/>
            </a:br>
            <a:r>
              <a:rPr lang="en-US" dirty="0">
                <a:effectLst/>
                <a:latin typeface="Times New Roman" panose="02020603050405020304" pitchFamily="18" charset="0"/>
              </a:rPr>
              <a:t>This solution balances cost and physics performances</a:t>
            </a:r>
          </a:p>
          <a:p>
            <a:pPr marL="0" marR="0" lvl="0" indent="0" algn="l" defTabSz="914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effectLst/>
                <a:latin typeface="Times New Roman" panose="02020603050405020304" pitchFamily="18" charset="0"/>
              </a:rPr>
              <a:t>We have high granularity, timing resolution, and radiation hardness.</a:t>
            </a:r>
            <a:endParaRPr lang="en-US" dirty="0"/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9581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8898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sensors have to sustain the expected 1-MeV neutron equivalent fluence of 6x1014neq cm2</a:t>
            </a:r>
          </a:p>
          <a:p>
            <a:r>
              <a:rPr lang="en-US" dirty="0"/>
              <a:t>A baseline pixel size of 50µm x 150µm is assumed. 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54443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5171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0903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17EFD-3C9F-4F81-B760-9000E55AF85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005611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F6EFC-FC9D-4D19-8849-5E2A1F71622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19766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30175"/>
            <a:ext cx="2057400" cy="653891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30175"/>
            <a:ext cx="6019800" cy="653891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1833A-3B55-4D9B-B178-5451B2B2B1D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314343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6007C9-F54E-4B13-AE27-CD717C028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EA72170-E6AF-431D-9F52-AB5658A37A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B4AB-8E0F-44BD-A620-67E1C90865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cxnSp>
        <p:nvCxnSpPr>
          <p:cNvPr id="5" name="Gerade Verbindung 5">
            <a:extLst>
              <a:ext uri="{FF2B5EF4-FFF2-40B4-BE49-F238E27FC236}">
                <a16:creationId xmlns:a16="http://schemas.microsoft.com/office/drawing/2014/main" id="{9DD5CD6F-3E82-4F98-8B82-F3A625975A4B}"/>
              </a:ext>
            </a:extLst>
          </p:cNvPr>
          <p:cNvCxnSpPr/>
          <p:nvPr userDrawn="1"/>
        </p:nvCxnSpPr>
        <p:spPr bwMode="auto">
          <a:xfrm>
            <a:off x="5105400" y="5715000"/>
            <a:ext cx="6858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Gleichschenkliges Dreieck 5">
            <a:extLst>
              <a:ext uri="{FF2B5EF4-FFF2-40B4-BE49-F238E27FC236}">
                <a16:creationId xmlns:a16="http://schemas.microsoft.com/office/drawing/2014/main" id="{0462E066-356E-41ED-9558-D413E7E3EA24}"/>
              </a:ext>
            </a:extLst>
          </p:cNvPr>
          <p:cNvSpPr/>
          <p:nvPr userDrawn="1"/>
        </p:nvSpPr>
        <p:spPr bwMode="auto">
          <a:xfrm rot="5400000">
            <a:off x="4117848" y="5254752"/>
            <a:ext cx="1060704" cy="914400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7" name="Gerade Verbindung 10">
            <a:extLst>
              <a:ext uri="{FF2B5EF4-FFF2-40B4-BE49-F238E27FC236}">
                <a16:creationId xmlns:a16="http://schemas.microsoft.com/office/drawing/2014/main" id="{B3570B16-0A78-4D16-BD7D-52481C8AC63E}"/>
              </a:ext>
            </a:extLst>
          </p:cNvPr>
          <p:cNvCxnSpPr/>
          <p:nvPr userDrawn="1"/>
        </p:nvCxnSpPr>
        <p:spPr bwMode="auto">
          <a:xfrm>
            <a:off x="2286000" y="5715000"/>
            <a:ext cx="13716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Gerade Verbindung 14">
            <a:extLst>
              <a:ext uri="{FF2B5EF4-FFF2-40B4-BE49-F238E27FC236}">
                <a16:creationId xmlns:a16="http://schemas.microsoft.com/office/drawing/2014/main" id="{F6E1278D-2B9B-42C5-89C9-FABEC192B159}"/>
              </a:ext>
            </a:extLst>
          </p:cNvPr>
          <p:cNvCxnSpPr/>
          <p:nvPr userDrawn="1"/>
        </p:nvCxnSpPr>
        <p:spPr bwMode="auto">
          <a:xfrm>
            <a:off x="6172200" y="4419600"/>
            <a:ext cx="0" cy="12954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Gerade Verbindung 15">
            <a:extLst>
              <a:ext uri="{FF2B5EF4-FFF2-40B4-BE49-F238E27FC236}">
                <a16:creationId xmlns:a16="http://schemas.microsoft.com/office/drawing/2014/main" id="{120FC5EE-3588-4192-A464-0B1CC7FA9018}"/>
              </a:ext>
            </a:extLst>
          </p:cNvPr>
          <p:cNvCxnSpPr/>
          <p:nvPr userDrawn="1"/>
        </p:nvCxnSpPr>
        <p:spPr bwMode="auto">
          <a:xfrm>
            <a:off x="3657600" y="4953000"/>
            <a:ext cx="0" cy="7620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A2F2595D-49C7-4089-A9E4-AC9544B93F21}"/>
              </a:ext>
            </a:extLst>
          </p:cNvPr>
          <p:cNvGrpSpPr/>
          <p:nvPr userDrawn="1"/>
        </p:nvGrpSpPr>
        <p:grpSpPr>
          <a:xfrm rot="16200000">
            <a:off x="4343400" y="4572000"/>
            <a:ext cx="304800" cy="609600"/>
            <a:chOff x="1676400" y="1905000"/>
            <a:chExt cx="304800" cy="609600"/>
          </a:xfrm>
        </p:grpSpPr>
        <p:cxnSp>
          <p:nvCxnSpPr>
            <p:cNvPr id="11" name="Gerade Verbindung 18">
              <a:extLst>
                <a:ext uri="{FF2B5EF4-FFF2-40B4-BE49-F238E27FC236}">
                  <a16:creationId xmlns:a16="http://schemas.microsoft.com/office/drawing/2014/main" id="{108E43E8-378D-4ECE-A2C0-017F16A2E7F7}"/>
                </a:ext>
              </a:extLst>
            </p:cNvPr>
            <p:cNvCxnSpPr/>
            <p:nvPr/>
          </p:nvCxnSpPr>
          <p:spPr bwMode="auto">
            <a:xfrm>
              <a:off x="1828800" y="1905000"/>
              <a:ext cx="0" cy="22860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Gerade Verbindung 19">
              <a:extLst>
                <a:ext uri="{FF2B5EF4-FFF2-40B4-BE49-F238E27FC236}">
                  <a16:creationId xmlns:a16="http://schemas.microsoft.com/office/drawing/2014/main" id="{CF23A952-0F59-4118-BE7E-E80FA1307B17}"/>
                </a:ext>
              </a:extLst>
            </p:cNvPr>
            <p:cNvCxnSpPr/>
            <p:nvPr/>
          </p:nvCxnSpPr>
          <p:spPr bwMode="auto">
            <a:xfrm>
              <a:off x="1676400" y="2133600"/>
              <a:ext cx="30480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Gerade Verbindung 20">
              <a:extLst>
                <a:ext uri="{FF2B5EF4-FFF2-40B4-BE49-F238E27FC236}">
                  <a16:creationId xmlns:a16="http://schemas.microsoft.com/office/drawing/2014/main" id="{EB8D503E-5C17-4802-8B2C-20AE8E94CC34}"/>
                </a:ext>
              </a:extLst>
            </p:cNvPr>
            <p:cNvCxnSpPr/>
            <p:nvPr/>
          </p:nvCxnSpPr>
          <p:spPr bwMode="auto">
            <a:xfrm>
              <a:off x="1676400" y="2209800"/>
              <a:ext cx="30480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Gerade Verbindung 21">
              <a:extLst>
                <a:ext uri="{FF2B5EF4-FFF2-40B4-BE49-F238E27FC236}">
                  <a16:creationId xmlns:a16="http://schemas.microsoft.com/office/drawing/2014/main" id="{C8AA837F-F80A-4E9F-92F3-38D7289C8970}"/>
                </a:ext>
              </a:extLst>
            </p:cNvPr>
            <p:cNvCxnSpPr/>
            <p:nvPr/>
          </p:nvCxnSpPr>
          <p:spPr bwMode="auto">
            <a:xfrm>
              <a:off x="1828800" y="2209800"/>
              <a:ext cx="0" cy="30480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15" name="Gerade Verbindung 22">
            <a:extLst>
              <a:ext uri="{FF2B5EF4-FFF2-40B4-BE49-F238E27FC236}">
                <a16:creationId xmlns:a16="http://schemas.microsoft.com/office/drawing/2014/main" id="{20135E6C-69D0-451E-84DD-6968C83F8EAE}"/>
              </a:ext>
            </a:extLst>
          </p:cNvPr>
          <p:cNvCxnSpPr/>
          <p:nvPr userDrawn="1"/>
        </p:nvCxnSpPr>
        <p:spPr bwMode="auto">
          <a:xfrm>
            <a:off x="4648200" y="4876800"/>
            <a:ext cx="1524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Gerade Verbindung 23">
            <a:extLst>
              <a:ext uri="{FF2B5EF4-FFF2-40B4-BE49-F238E27FC236}">
                <a16:creationId xmlns:a16="http://schemas.microsoft.com/office/drawing/2014/main" id="{E2615ACA-2EEA-4F08-93FC-2EBE529E550B}"/>
              </a:ext>
            </a:extLst>
          </p:cNvPr>
          <p:cNvCxnSpPr/>
          <p:nvPr userDrawn="1"/>
        </p:nvCxnSpPr>
        <p:spPr bwMode="auto">
          <a:xfrm>
            <a:off x="3657600" y="4419600"/>
            <a:ext cx="0" cy="12954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Gerade Verbindung 24">
            <a:extLst>
              <a:ext uri="{FF2B5EF4-FFF2-40B4-BE49-F238E27FC236}">
                <a16:creationId xmlns:a16="http://schemas.microsoft.com/office/drawing/2014/main" id="{FFCD16B9-FF00-4116-83D5-A83B9642B741}"/>
              </a:ext>
            </a:extLst>
          </p:cNvPr>
          <p:cNvCxnSpPr/>
          <p:nvPr userDrawn="1"/>
        </p:nvCxnSpPr>
        <p:spPr bwMode="auto">
          <a:xfrm>
            <a:off x="3657600" y="4876800"/>
            <a:ext cx="6858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Gerade Verbindung 42">
            <a:extLst>
              <a:ext uri="{FF2B5EF4-FFF2-40B4-BE49-F238E27FC236}">
                <a16:creationId xmlns:a16="http://schemas.microsoft.com/office/drawing/2014/main" id="{5FD65065-4781-4C99-8F68-8C2EF47D6CD2}"/>
              </a:ext>
            </a:extLst>
          </p:cNvPr>
          <p:cNvCxnSpPr/>
          <p:nvPr userDrawn="1"/>
        </p:nvCxnSpPr>
        <p:spPr bwMode="auto">
          <a:xfrm>
            <a:off x="5791200" y="5715000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1D7E330E-A5C9-415F-BE1C-67C9803441F0}"/>
              </a:ext>
            </a:extLst>
          </p:cNvPr>
          <p:cNvGrpSpPr/>
          <p:nvPr userDrawn="1"/>
        </p:nvGrpSpPr>
        <p:grpSpPr>
          <a:xfrm>
            <a:off x="6019800" y="5715000"/>
            <a:ext cx="304800" cy="609600"/>
            <a:chOff x="1676400" y="1905000"/>
            <a:chExt cx="304800" cy="609600"/>
          </a:xfrm>
        </p:grpSpPr>
        <p:cxnSp>
          <p:nvCxnSpPr>
            <p:cNvPr id="20" name="Gerade Verbindung 44">
              <a:extLst>
                <a:ext uri="{FF2B5EF4-FFF2-40B4-BE49-F238E27FC236}">
                  <a16:creationId xmlns:a16="http://schemas.microsoft.com/office/drawing/2014/main" id="{8DA1FCDC-C300-467F-A9BC-ACF5D295FC5A}"/>
                </a:ext>
              </a:extLst>
            </p:cNvPr>
            <p:cNvCxnSpPr/>
            <p:nvPr/>
          </p:nvCxnSpPr>
          <p:spPr bwMode="auto">
            <a:xfrm>
              <a:off x="1828800" y="1905000"/>
              <a:ext cx="0" cy="22860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Gerade Verbindung 45">
              <a:extLst>
                <a:ext uri="{FF2B5EF4-FFF2-40B4-BE49-F238E27FC236}">
                  <a16:creationId xmlns:a16="http://schemas.microsoft.com/office/drawing/2014/main" id="{AC9D8065-0943-41EA-9E37-2BCFDDFF8563}"/>
                </a:ext>
              </a:extLst>
            </p:cNvPr>
            <p:cNvCxnSpPr/>
            <p:nvPr/>
          </p:nvCxnSpPr>
          <p:spPr bwMode="auto">
            <a:xfrm>
              <a:off x="1676400" y="2133600"/>
              <a:ext cx="30480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Gerade Verbindung 46">
              <a:extLst>
                <a:ext uri="{FF2B5EF4-FFF2-40B4-BE49-F238E27FC236}">
                  <a16:creationId xmlns:a16="http://schemas.microsoft.com/office/drawing/2014/main" id="{F54A046D-414D-4B94-AA01-84F03C278D25}"/>
                </a:ext>
              </a:extLst>
            </p:cNvPr>
            <p:cNvCxnSpPr/>
            <p:nvPr/>
          </p:nvCxnSpPr>
          <p:spPr bwMode="auto">
            <a:xfrm>
              <a:off x="1676400" y="2209800"/>
              <a:ext cx="30480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Gerade Verbindung 47">
              <a:extLst>
                <a:ext uri="{FF2B5EF4-FFF2-40B4-BE49-F238E27FC236}">
                  <a16:creationId xmlns:a16="http://schemas.microsoft.com/office/drawing/2014/main" id="{B5C17066-C886-4202-9203-7E8C161CE7A6}"/>
                </a:ext>
              </a:extLst>
            </p:cNvPr>
            <p:cNvCxnSpPr/>
            <p:nvPr/>
          </p:nvCxnSpPr>
          <p:spPr bwMode="auto">
            <a:xfrm>
              <a:off x="1828800" y="2209800"/>
              <a:ext cx="0" cy="30480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24" name="Gerade Verbindung 48">
            <a:extLst>
              <a:ext uri="{FF2B5EF4-FFF2-40B4-BE49-F238E27FC236}">
                <a16:creationId xmlns:a16="http://schemas.microsoft.com/office/drawing/2014/main" id="{AAA75952-068B-434B-BFE6-0C0E7EFBFAE9}"/>
              </a:ext>
            </a:extLst>
          </p:cNvPr>
          <p:cNvCxnSpPr/>
          <p:nvPr userDrawn="1"/>
        </p:nvCxnSpPr>
        <p:spPr bwMode="auto">
          <a:xfrm>
            <a:off x="6019800" y="6629400"/>
            <a:ext cx="3048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Gerade Verbindung 49">
            <a:extLst>
              <a:ext uri="{FF2B5EF4-FFF2-40B4-BE49-F238E27FC236}">
                <a16:creationId xmlns:a16="http://schemas.microsoft.com/office/drawing/2014/main" id="{F27DC377-7422-4655-BCD6-C1394AC9FAEB}"/>
              </a:ext>
            </a:extLst>
          </p:cNvPr>
          <p:cNvCxnSpPr/>
          <p:nvPr userDrawn="1"/>
        </p:nvCxnSpPr>
        <p:spPr bwMode="auto">
          <a:xfrm>
            <a:off x="6172200" y="6324600"/>
            <a:ext cx="0" cy="3048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Rechteck 25">
            <a:extLst>
              <a:ext uri="{FF2B5EF4-FFF2-40B4-BE49-F238E27FC236}">
                <a16:creationId xmlns:a16="http://schemas.microsoft.com/office/drawing/2014/main" id="{9C55EEFE-0AA0-4615-9655-5BFE6378E40E}"/>
              </a:ext>
            </a:extLst>
          </p:cNvPr>
          <p:cNvSpPr/>
          <p:nvPr userDrawn="1"/>
        </p:nvSpPr>
        <p:spPr bwMode="auto">
          <a:xfrm>
            <a:off x="4267200" y="4343400"/>
            <a:ext cx="304800" cy="1524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27" name="Gerade Verbindung 51">
            <a:extLst>
              <a:ext uri="{FF2B5EF4-FFF2-40B4-BE49-F238E27FC236}">
                <a16:creationId xmlns:a16="http://schemas.microsoft.com/office/drawing/2014/main" id="{4107827D-F888-473A-A5CA-4990325FDD53}"/>
              </a:ext>
            </a:extLst>
          </p:cNvPr>
          <p:cNvCxnSpPr/>
          <p:nvPr userDrawn="1"/>
        </p:nvCxnSpPr>
        <p:spPr bwMode="auto">
          <a:xfrm>
            <a:off x="4572000" y="4419600"/>
            <a:ext cx="16002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Gerade Verbindung 52">
            <a:extLst>
              <a:ext uri="{FF2B5EF4-FFF2-40B4-BE49-F238E27FC236}">
                <a16:creationId xmlns:a16="http://schemas.microsoft.com/office/drawing/2014/main" id="{43F40760-197A-4ED4-99D3-1E1A3C04BF52}"/>
              </a:ext>
            </a:extLst>
          </p:cNvPr>
          <p:cNvCxnSpPr/>
          <p:nvPr userDrawn="1"/>
        </p:nvCxnSpPr>
        <p:spPr bwMode="auto">
          <a:xfrm>
            <a:off x="3657600" y="4419600"/>
            <a:ext cx="6096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Gerade Verbindung 54">
            <a:extLst>
              <a:ext uri="{FF2B5EF4-FFF2-40B4-BE49-F238E27FC236}">
                <a16:creationId xmlns:a16="http://schemas.microsoft.com/office/drawing/2014/main" id="{5AF218CD-C576-4310-BE3D-2DA684333BAC}"/>
              </a:ext>
            </a:extLst>
          </p:cNvPr>
          <p:cNvCxnSpPr/>
          <p:nvPr userDrawn="1"/>
        </p:nvCxnSpPr>
        <p:spPr bwMode="auto">
          <a:xfrm>
            <a:off x="2895600" y="5715000"/>
            <a:ext cx="0" cy="3048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Gerade Verbindung 55">
            <a:extLst>
              <a:ext uri="{FF2B5EF4-FFF2-40B4-BE49-F238E27FC236}">
                <a16:creationId xmlns:a16="http://schemas.microsoft.com/office/drawing/2014/main" id="{46E9D0F1-7F90-4C9F-B0D0-06404E70E41A}"/>
              </a:ext>
            </a:extLst>
          </p:cNvPr>
          <p:cNvCxnSpPr/>
          <p:nvPr userDrawn="1"/>
        </p:nvCxnSpPr>
        <p:spPr bwMode="auto">
          <a:xfrm>
            <a:off x="2743200" y="6019800"/>
            <a:ext cx="3048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Gerade Verbindung 56">
            <a:extLst>
              <a:ext uri="{FF2B5EF4-FFF2-40B4-BE49-F238E27FC236}">
                <a16:creationId xmlns:a16="http://schemas.microsoft.com/office/drawing/2014/main" id="{917344B7-2718-4786-AE5D-745716A3570A}"/>
              </a:ext>
            </a:extLst>
          </p:cNvPr>
          <p:cNvCxnSpPr/>
          <p:nvPr userDrawn="1"/>
        </p:nvCxnSpPr>
        <p:spPr bwMode="auto">
          <a:xfrm>
            <a:off x="2743200" y="6096000"/>
            <a:ext cx="3048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Gerade Verbindung 57">
            <a:extLst>
              <a:ext uri="{FF2B5EF4-FFF2-40B4-BE49-F238E27FC236}">
                <a16:creationId xmlns:a16="http://schemas.microsoft.com/office/drawing/2014/main" id="{153C8BFE-977A-4DA3-BBFF-12ED607A5B25}"/>
              </a:ext>
            </a:extLst>
          </p:cNvPr>
          <p:cNvCxnSpPr/>
          <p:nvPr userDrawn="1"/>
        </p:nvCxnSpPr>
        <p:spPr bwMode="auto">
          <a:xfrm>
            <a:off x="2895600" y="6096000"/>
            <a:ext cx="0" cy="3810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Gerade Verbindung 72">
            <a:extLst>
              <a:ext uri="{FF2B5EF4-FFF2-40B4-BE49-F238E27FC236}">
                <a16:creationId xmlns:a16="http://schemas.microsoft.com/office/drawing/2014/main" id="{A00E4C6A-B09B-46A7-B48A-30072F86D841}"/>
              </a:ext>
            </a:extLst>
          </p:cNvPr>
          <p:cNvCxnSpPr/>
          <p:nvPr userDrawn="1"/>
        </p:nvCxnSpPr>
        <p:spPr bwMode="auto">
          <a:xfrm>
            <a:off x="2743200" y="6629400"/>
            <a:ext cx="3048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Gerade Verbindung 57">
            <a:extLst>
              <a:ext uri="{FF2B5EF4-FFF2-40B4-BE49-F238E27FC236}">
                <a16:creationId xmlns:a16="http://schemas.microsoft.com/office/drawing/2014/main" id="{A89653B4-ADEB-4464-8A20-AA9C14C2B9EF}"/>
              </a:ext>
            </a:extLst>
          </p:cNvPr>
          <p:cNvCxnSpPr/>
          <p:nvPr userDrawn="1"/>
        </p:nvCxnSpPr>
        <p:spPr bwMode="auto">
          <a:xfrm>
            <a:off x="2895600" y="6477000"/>
            <a:ext cx="0" cy="1385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66D3BEC8-07A7-4346-89A6-B61F7E753D2A}"/>
              </a:ext>
            </a:extLst>
          </p:cNvPr>
          <p:cNvSpPr txBox="1"/>
          <p:nvPr userDrawn="1"/>
        </p:nvSpPr>
        <p:spPr>
          <a:xfrm>
            <a:off x="2895600" y="5715000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C</a:t>
            </a:r>
            <a:r>
              <a:rPr lang="de-DE" sz="1400" baseline="-25000" dirty="0" err="1"/>
              <a:t>d</a:t>
            </a:r>
            <a:endParaRPr lang="de-DE" baseline="-25000" dirty="0"/>
          </a:p>
        </p:txBody>
      </p: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E06F3C66-7BD8-4EC3-B516-CC5E94531B31}"/>
              </a:ext>
            </a:extLst>
          </p:cNvPr>
          <p:cNvGrpSpPr/>
          <p:nvPr userDrawn="1"/>
        </p:nvGrpSpPr>
        <p:grpSpPr>
          <a:xfrm rot="16200000">
            <a:off x="2133600" y="5867400"/>
            <a:ext cx="304800" cy="304800"/>
            <a:chOff x="4267200" y="3200400"/>
            <a:chExt cx="304800" cy="304800"/>
          </a:xfrm>
        </p:grpSpPr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A332BCE1-E5D1-425E-9243-10427834FB1B}"/>
                </a:ext>
              </a:extLst>
            </p:cNvPr>
            <p:cNvSpPr/>
            <p:nvPr/>
          </p:nvSpPr>
          <p:spPr bwMode="auto">
            <a:xfrm>
              <a:off x="4267200" y="3200400"/>
              <a:ext cx="304800" cy="304800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cxnSp>
          <p:nvCxnSpPr>
            <p:cNvPr id="38" name="Gerade Verbindung mit Pfeil 37">
              <a:extLst>
                <a:ext uri="{FF2B5EF4-FFF2-40B4-BE49-F238E27FC236}">
                  <a16:creationId xmlns:a16="http://schemas.microsoft.com/office/drawing/2014/main" id="{5E96AA94-425A-442E-944B-7EAC5DD48641}"/>
                </a:ext>
              </a:extLst>
            </p:cNvPr>
            <p:cNvCxnSpPr/>
            <p:nvPr/>
          </p:nvCxnSpPr>
          <p:spPr bwMode="auto">
            <a:xfrm flipH="1">
              <a:off x="4267200" y="3352800"/>
              <a:ext cx="30480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39" name="Gerade Verbindung 72">
            <a:extLst>
              <a:ext uri="{FF2B5EF4-FFF2-40B4-BE49-F238E27FC236}">
                <a16:creationId xmlns:a16="http://schemas.microsoft.com/office/drawing/2014/main" id="{678C3F9C-9DDE-44B5-A4D5-62C06439F1EC}"/>
              </a:ext>
            </a:extLst>
          </p:cNvPr>
          <p:cNvCxnSpPr/>
          <p:nvPr userDrawn="1"/>
        </p:nvCxnSpPr>
        <p:spPr bwMode="auto">
          <a:xfrm>
            <a:off x="2743200" y="6629400"/>
            <a:ext cx="3048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Gerade Verbindung 57">
            <a:extLst>
              <a:ext uri="{FF2B5EF4-FFF2-40B4-BE49-F238E27FC236}">
                <a16:creationId xmlns:a16="http://schemas.microsoft.com/office/drawing/2014/main" id="{589C837D-A66F-412E-B7FE-9F3E88BD522B}"/>
              </a:ext>
            </a:extLst>
          </p:cNvPr>
          <p:cNvCxnSpPr>
            <a:endCxn id="37" idx="6"/>
          </p:cNvCxnSpPr>
          <p:nvPr userDrawn="1"/>
        </p:nvCxnSpPr>
        <p:spPr bwMode="auto">
          <a:xfrm>
            <a:off x="2286000" y="5715000"/>
            <a:ext cx="0" cy="1524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Gerade Verbindung 57">
            <a:extLst>
              <a:ext uri="{FF2B5EF4-FFF2-40B4-BE49-F238E27FC236}">
                <a16:creationId xmlns:a16="http://schemas.microsoft.com/office/drawing/2014/main" id="{EC1AF612-4383-4F3B-A22B-F277B445CC1A}"/>
              </a:ext>
            </a:extLst>
          </p:cNvPr>
          <p:cNvCxnSpPr/>
          <p:nvPr userDrawn="1"/>
        </p:nvCxnSpPr>
        <p:spPr bwMode="auto">
          <a:xfrm>
            <a:off x="2286000" y="6172200"/>
            <a:ext cx="0" cy="4572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Gerade Verbindung 72">
            <a:extLst>
              <a:ext uri="{FF2B5EF4-FFF2-40B4-BE49-F238E27FC236}">
                <a16:creationId xmlns:a16="http://schemas.microsoft.com/office/drawing/2014/main" id="{6236A289-CFA3-4B40-A79E-6F24B8E472A4}"/>
              </a:ext>
            </a:extLst>
          </p:cNvPr>
          <p:cNvCxnSpPr/>
          <p:nvPr userDrawn="1"/>
        </p:nvCxnSpPr>
        <p:spPr bwMode="auto">
          <a:xfrm>
            <a:off x="2133600" y="6629400"/>
            <a:ext cx="3048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" name="Textfeld 42">
            <a:extLst>
              <a:ext uri="{FF2B5EF4-FFF2-40B4-BE49-F238E27FC236}">
                <a16:creationId xmlns:a16="http://schemas.microsoft.com/office/drawing/2014/main" id="{8EA06180-6786-4734-A026-E0F18C1240C2}"/>
              </a:ext>
            </a:extLst>
          </p:cNvPr>
          <p:cNvSpPr txBox="1"/>
          <p:nvPr userDrawn="1"/>
        </p:nvSpPr>
        <p:spPr>
          <a:xfrm>
            <a:off x="1981200" y="5638800"/>
            <a:ext cx="2856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I</a:t>
            </a:r>
            <a:r>
              <a:rPr lang="de-DE" baseline="-25000" dirty="0" err="1"/>
              <a:t>d</a:t>
            </a:r>
            <a:endParaRPr lang="de-DE" baseline="-25000" dirty="0"/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B73DA84E-7E52-4E16-881E-C1AFA30E3146}"/>
              </a:ext>
            </a:extLst>
          </p:cNvPr>
          <p:cNvSpPr txBox="1"/>
          <p:nvPr userDrawn="1"/>
        </p:nvSpPr>
        <p:spPr>
          <a:xfrm>
            <a:off x="4540684" y="4572000"/>
            <a:ext cx="324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</a:t>
            </a:r>
            <a:r>
              <a:rPr lang="de-DE" baseline="-25000" dirty="0"/>
              <a:t>f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2957D85E-381C-43F0-8DDB-A220AC30EB97}"/>
              </a:ext>
            </a:extLst>
          </p:cNvPr>
          <p:cNvSpPr txBox="1"/>
          <p:nvPr userDrawn="1"/>
        </p:nvSpPr>
        <p:spPr>
          <a:xfrm>
            <a:off x="6143312" y="6019800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C</a:t>
            </a:r>
            <a:r>
              <a:rPr lang="de-DE" baseline="-25000" dirty="0" err="1"/>
              <a:t>out</a:t>
            </a:r>
            <a:endParaRPr lang="de-DE" baseline="-25000" dirty="0"/>
          </a:p>
        </p:txBody>
      </p:sp>
      <p:cxnSp>
        <p:nvCxnSpPr>
          <p:cNvPr id="46" name="Gerade Verbindung 16">
            <a:extLst>
              <a:ext uri="{FF2B5EF4-FFF2-40B4-BE49-F238E27FC236}">
                <a16:creationId xmlns:a16="http://schemas.microsoft.com/office/drawing/2014/main" id="{013B11B5-087C-4079-9A3D-4C480876C83B}"/>
              </a:ext>
            </a:extLst>
          </p:cNvPr>
          <p:cNvCxnSpPr>
            <a:stCxn id="6" idx="3"/>
          </p:cNvCxnSpPr>
          <p:nvPr userDrawn="1"/>
        </p:nvCxnSpPr>
        <p:spPr bwMode="auto">
          <a:xfrm flipH="1">
            <a:off x="3657600" y="5711952"/>
            <a:ext cx="533400" cy="304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Textfeld 46">
            <a:extLst>
              <a:ext uri="{FF2B5EF4-FFF2-40B4-BE49-F238E27FC236}">
                <a16:creationId xmlns:a16="http://schemas.microsoft.com/office/drawing/2014/main" id="{CEEDCB7D-D4BC-4277-940D-5A2A20ED3867}"/>
              </a:ext>
            </a:extLst>
          </p:cNvPr>
          <p:cNvSpPr txBox="1"/>
          <p:nvPr userDrawn="1"/>
        </p:nvSpPr>
        <p:spPr>
          <a:xfrm>
            <a:off x="4191000" y="5562600"/>
            <a:ext cx="2359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-</a:t>
            </a:r>
            <a:endParaRPr lang="de-DE" baseline="-25000" dirty="0"/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CA2DE22B-A6C3-4B31-ABEC-3AF5C6A2E634}"/>
              </a:ext>
            </a:extLst>
          </p:cNvPr>
          <p:cNvCxnSpPr/>
          <p:nvPr userDrawn="1"/>
        </p:nvCxnSpPr>
        <p:spPr bwMode="auto">
          <a:xfrm flipH="1">
            <a:off x="2667000" y="5562600"/>
            <a:ext cx="38100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Textfeld 48">
            <a:extLst>
              <a:ext uri="{FF2B5EF4-FFF2-40B4-BE49-F238E27FC236}">
                <a16:creationId xmlns:a16="http://schemas.microsoft.com/office/drawing/2014/main" id="{9A2571E9-E1E9-4DAE-A3A1-DE29E0BB1CAC}"/>
              </a:ext>
            </a:extLst>
          </p:cNvPr>
          <p:cNvSpPr txBox="1"/>
          <p:nvPr userDrawn="1"/>
        </p:nvSpPr>
        <p:spPr>
          <a:xfrm>
            <a:off x="2731979" y="5257800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I</a:t>
            </a:r>
            <a:r>
              <a:rPr lang="de-DE" baseline="-25000" dirty="0" err="1"/>
              <a:t>in</a:t>
            </a:r>
            <a:endParaRPr lang="de-DE" baseline="-25000" dirty="0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99B9B741-4BC7-4C3F-AE63-394B497459D1}"/>
              </a:ext>
            </a:extLst>
          </p:cNvPr>
          <p:cNvSpPr txBox="1"/>
          <p:nvPr userDrawn="1"/>
        </p:nvSpPr>
        <p:spPr>
          <a:xfrm>
            <a:off x="5318579" y="5410200"/>
            <a:ext cx="4230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V</a:t>
            </a:r>
            <a:r>
              <a:rPr lang="de-DE" baseline="-25000" dirty="0" err="1"/>
              <a:t>out</a:t>
            </a:r>
            <a:endParaRPr lang="de-DE" baseline="-25000" dirty="0"/>
          </a:p>
        </p:txBody>
      </p:sp>
    </p:spTree>
    <p:extLst>
      <p:ext uri="{BB962C8B-B14F-4D97-AF65-F5344CB8AC3E}">
        <p14:creationId xmlns:p14="http://schemas.microsoft.com/office/powerpoint/2010/main" val="3001242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C3720C-7672-4F83-A66D-5A2EFFB2E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85AD8B5-8AEE-4AC6-B8F2-74BB804E5B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B4AB-8E0F-44BD-A620-67E1C90865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6" name="Grafik 5" descr="Ein Bild, das drinnen, computer enthält.&#10;&#10;Automatisch generierte Beschreibung">
            <a:extLst>
              <a:ext uri="{FF2B5EF4-FFF2-40B4-BE49-F238E27FC236}">
                <a16:creationId xmlns:a16="http://schemas.microsoft.com/office/drawing/2014/main" id="{A5096DD1-F03E-45AE-918F-D3BF8577E2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1200"/>
            <a:ext cx="9144000" cy="480826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55400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78B5A7-B137-47B9-A46A-30D4DC812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AFE4418-75C4-40FE-A84A-0F3A5544E4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B4AB-8E0F-44BD-A620-67E1C90865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D95E6525-8DB1-44E5-BEAC-6B9640CCC0A7}"/>
              </a:ext>
            </a:extLst>
          </p:cNvPr>
          <p:cNvSpPr/>
          <p:nvPr userDrawn="1"/>
        </p:nvSpPr>
        <p:spPr bwMode="auto">
          <a:xfrm>
            <a:off x="54864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7EA0A0A-A359-4F1B-B178-72824FE18035}"/>
              </a:ext>
            </a:extLst>
          </p:cNvPr>
          <p:cNvSpPr/>
          <p:nvPr userDrawn="1"/>
        </p:nvSpPr>
        <p:spPr bwMode="auto">
          <a:xfrm>
            <a:off x="25908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0CA7A6D-5B7C-466F-A349-CE181DE5AFED}"/>
              </a:ext>
            </a:extLst>
          </p:cNvPr>
          <p:cNvSpPr/>
          <p:nvPr userDrawn="1"/>
        </p:nvSpPr>
        <p:spPr bwMode="auto">
          <a:xfrm>
            <a:off x="3200400" y="1981200"/>
            <a:ext cx="1066800" cy="38100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7" name="Grafik 6" descr="Ein Bild, das Text, Monitor, Screenshot, Computer enthält.&#10;&#10;Automatisch generierte Beschreibung">
            <a:extLst>
              <a:ext uri="{FF2B5EF4-FFF2-40B4-BE49-F238E27FC236}">
                <a16:creationId xmlns:a16="http://schemas.microsoft.com/office/drawing/2014/main" id="{F5AF34FF-2B8A-45B9-BC80-A430586D76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352800"/>
            <a:ext cx="5562600" cy="3098069"/>
          </a:xfrm>
          <a:prstGeom prst="rect">
            <a:avLst/>
          </a:prstGeom>
        </p:spPr>
      </p:pic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03F58633-103D-4F56-9E49-B1FE26C1FE47}"/>
              </a:ext>
            </a:extLst>
          </p:cNvPr>
          <p:cNvCxnSpPr/>
          <p:nvPr userDrawn="1"/>
        </p:nvCxnSpPr>
        <p:spPr bwMode="auto">
          <a:xfrm>
            <a:off x="1752600" y="4953000"/>
            <a:ext cx="3886200" cy="0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F3AC15FA-1A57-46C5-9C67-02455E865932}"/>
              </a:ext>
            </a:extLst>
          </p:cNvPr>
          <p:cNvCxnSpPr/>
          <p:nvPr userDrawn="1"/>
        </p:nvCxnSpPr>
        <p:spPr bwMode="auto">
          <a:xfrm>
            <a:off x="1371600" y="1981200"/>
            <a:ext cx="47244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0DC7EC6C-7589-45F2-B8CA-30279449544E}"/>
              </a:ext>
            </a:extLst>
          </p:cNvPr>
          <p:cNvGrpSpPr/>
          <p:nvPr userDrawn="1"/>
        </p:nvGrpSpPr>
        <p:grpSpPr>
          <a:xfrm>
            <a:off x="1676400" y="1981200"/>
            <a:ext cx="1524000" cy="1219200"/>
            <a:chOff x="1676400" y="1371600"/>
            <a:chExt cx="1524000" cy="1219200"/>
          </a:xfrm>
        </p:grpSpPr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6B1FADA8-ACF1-4376-872A-A1291FD22011}"/>
                </a:ext>
              </a:extLst>
            </p:cNvPr>
            <p:cNvCxnSpPr>
              <a:endCxn id="12" idx="2"/>
            </p:cNvCxnSpPr>
            <p:nvPr/>
          </p:nvCxnSpPr>
          <p:spPr bwMode="auto">
            <a:xfrm flipV="1">
              <a:off x="2438400" y="1752600"/>
              <a:ext cx="0" cy="4572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" name="Bogen 11">
              <a:extLst>
                <a:ext uri="{FF2B5EF4-FFF2-40B4-BE49-F238E27FC236}">
                  <a16:creationId xmlns:a16="http://schemas.microsoft.com/office/drawing/2014/main" id="{EC6A7545-FC23-4D16-A809-3CECB050C35D}"/>
                </a:ext>
              </a:extLst>
            </p:cNvPr>
            <p:cNvSpPr/>
            <p:nvPr/>
          </p:nvSpPr>
          <p:spPr bwMode="auto">
            <a:xfrm>
              <a:off x="1676400" y="13716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3" name="Bogen 12">
              <a:extLst>
                <a:ext uri="{FF2B5EF4-FFF2-40B4-BE49-F238E27FC236}">
                  <a16:creationId xmlns:a16="http://schemas.microsoft.com/office/drawing/2014/main" id="{564DA8D3-7E0C-46EF-AEA4-22A61D84EF5C}"/>
                </a:ext>
              </a:extLst>
            </p:cNvPr>
            <p:cNvSpPr/>
            <p:nvPr/>
          </p:nvSpPr>
          <p:spPr bwMode="auto">
            <a:xfrm rot="10800000">
              <a:off x="2438400" y="18288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D1772CEB-8108-4093-ADC2-6A3AA82AEA70}"/>
              </a:ext>
            </a:extLst>
          </p:cNvPr>
          <p:cNvCxnSpPr/>
          <p:nvPr userDrawn="1"/>
        </p:nvCxnSpPr>
        <p:spPr bwMode="auto">
          <a:xfrm flipH="1">
            <a:off x="2819400" y="3200400"/>
            <a:ext cx="1828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5E28E6A0-9E45-4B39-B27A-F41D1C0BD70A}"/>
              </a:ext>
            </a:extLst>
          </p:cNvPr>
          <p:cNvGrpSpPr/>
          <p:nvPr userDrawn="1"/>
        </p:nvGrpSpPr>
        <p:grpSpPr>
          <a:xfrm flipH="1">
            <a:off x="4267200" y="1981200"/>
            <a:ext cx="1524000" cy="1219200"/>
            <a:chOff x="1676400" y="1371600"/>
            <a:chExt cx="1524000" cy="1219200"/>
          </a:xfrm>
        </p:grpSpPr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A21B85C9-6A92-4990-A458-134EA6F5C3F0}"/>
                </a:ext>
              </a:extLst>
            </p:cNvPr>
            <p:cNvCxnSpPr>
              <a:endCxn id="17" idx="2"/>
            </p:cNvCxnSpPr>
            <p:nvPr/>
          </p:nvCxnSpPr>
          <p:spPr bwMode="auto">
            <a:xfrm flipV="1">
              <a:off x="2438400" y="1752600"/>
              <a:ext cx="0" cy="4572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Bogen 16">
              <a:extLst>
                <a:ext uri="{FF2B5EF4-FFF2-40B4-BE49-F238E27FC236}">
                  <a16:creationId xmlns:a16="http://schemas.microsoft.com/office/drawing/2014/main" id="{4423D085-7B0A-4B72-B0AD-CE6E7A1F6792}"/>
                </a:ext>
              </a:extLst>
            </p:cNvPr>
            <p:cNvSpPr/>
            <p:nvPr/>
          </p:nvSpPr>
          <p:spPr bwMode="auto">
            <a:xfrm>
              <a:off x="1676400" y="13716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8" name="Bogen 17">
              <a:extLst>
                <a:ext uri="{FF2B5EF4-FFF2-40B4-BE49-F238E27FC236}">
                  <a16:creationId xmlns:a16="http://schemas.microsoft.com/office/drawing/2014/main" id="{72827847-ABC1-47A3-92A1-59FBC38355EA}"/>
                </a:ext>
              </a:extLst>
            </p:cNvPr>
            <p:cNvSpPr/>
            <p:nvPr/>
          </p:nvSpPr>
          <p:spPr bwMode="auto">
            <a:xfrm rot="10800000">
              <a:off x="2438400" y="18288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B3819FE2-F9CD-4F4E-BF04-F77E412B560F}"/>
              </a:ext>
            </a:extLst>
          </p:cNvPr>
          <p:cNvCxnSpPr/>
          <p:nvPr userDrawn="1"/>
        </p:nvCxnSpPr>
        <p:spPr bwMode="auto">
          <a:xfrm>
            <a:off x="34290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Rechteck 19">
            <a:extLst>
              <a:ext uri="{FF2B5EF4-FFF2-40B4-BE49-F238E27FC236}">
                <a16:creationId xmlns:a16="http://schemas.microsoft.com/office/drawing/2014/main" id="{C710F4C2-FA94-4CA6-A254-F7ECF818633A}"/>
              </a:ext>
            </a:extLst>
          </p:cNvPr>
          <p:cNvSpPr/>
          <p:nvPr userDrawn="1"/>
        </p:nvSpPr>
        <p:spPr bwMode="auto">
          <a:xfrm>
            <a:off x="3352800" y="1981200"/>
            <a:ext cx="1524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5710989-0EE0-47D0-A87B-6C9BA29E7F25}"/>
              </a:ext>
            </a:extLst>
          </p:cNvPr>
          <p:cNvSpPr/>
          <p:nvPr userDrawn="1"/>
        </p:nvSpPr>
        <p:spPr bwMode="auto">
          <a:xfrm>
            <a:off x="3505200" y="1905000"/>
            <a:ext cx="1524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7C5BCA2A-98ED-4D07-A55A-B84C3667E317}"/>
              </a:ext>
            </a:extLst>
          </p:cNvPr>
          <p:cNvSpPr/>
          <p:nvPr userDrawn="1"/>
        </p:nvSpPr>
        <p:spPr bwMode="auto">
          <a:xfrm>
            <a:off x="3657600" y="1981200"/>
            <a:ext cx="1524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A90B82D8-B09E-474E-9D82-BEEB822F34AA}"/>
              </a:ext>
            </a:extLst>
          </p:cNvPr>
          <p:cNvSpPr/>
          <p:nvPr userDrawn="1"/>
        </p:nvSpPr>
        <p:spPr bwMode="auto">
          <a:xfrm>
            <a:off x="3810000" y="1905000"/>
            <a:ext cx="1524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BDABC6C3-863D-43B5-BA90-CCBEDA799A81}"/>
              </a:ext>
            </a:extLst>
          </p:cNvPr>
          <p:cNvSpPr/>
          <p:nvPr userDrawn="1"/>
        </p:nvSpPr>
        <p:spPr bwMode="auto">
          <a:xfrm>
            <a:off x="3962400" y="1981200"/>
            <a:ext cx="1524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8C80450B-26BF-4B2E-8C4D-00F80D5F6730}"/>
              </a:ext>
            </a:extLst>
          </p:cNvPr>
          <p:cNvSpPr/>
          <p:nvPr userDrawn="1"/>
        </p:nvSpPr>
        <p:spPr bwMode="auto">
          <a:xfrm>
            <a:off x="2438400" y="1981200"/>
            <a:ext cx="152400" cy="38100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3515874F-9D2B-4F9F-B95F-03549AB2A4F2}"/>
              </a:ext>
            </a:extLst>
          </p:cNvPr>
          <p:cNvSpPr/>
          <p:nvPr userDrawn="1"/>
        </p:nvSpPr>
        <p:spPr bwMode="auto">
          <a:xfrm>
            <a:off x="42672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D38DB32A-CDE0-459D-84C0-23D49149540F}"/>
              </a:ext>
            </a:extLst>
          </p:cNvPr>
          <p:cNvSpPr/>
          <p:nvPr userDrawn="1"/>
        </p:nvSpPr>
        <p:spPr bwMode="auto">
          <a:xfrm>
            <a:off x="4876800" y="1981200"/>
            <a:ext cx="152400" cy="38100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C36E0B81-88C0-4971-A6E5-98C00B74C3C7}"/>
              </a:ext>
            </a:extLst>
          </p:cNvPr>
          <p:cNvSpPr/>
          <p:nvPr userDrawn="1"/>
        </p:nvSpPr>
        <p:spPr bwMode="auto">
          <a:xfrm>
            <a:off x="4114800" y="1981200"/>
            <a:ext cx="19812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TI</a:t>
            </a:r>
          </a:p>
        </p:txBody>
      </p: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5E7134A2-586B-42BD-B4EC-B90304D363E5}"/>
              </a:ext>
            </a:extLst>
          </p:cNvPr>
          <p:cNvCxnSpPr/>
          <p:nvPr userDrawn="1"/>
        </p:nvCxnSpPr>
        <p:spPr bwMode="auto">
          <a:xfrm>
            <a:off x="3581400" y="1752600"/>
            <a:ext cx="0" cy="1524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944C0568-B956-482E-9BEC-1DAFF1969256}"/>
              </a:ext>
            </a:extLst>
          </p:cNvPr>
          <p:cNvCxnSpPr/>
          <p:nvPr userDrawn="1"/>
        </p:nvCxnSpPr>
        <p:spPr bwMode="auto">
          <a:xfrm>
            <a:off x="37338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30A3E460-988A-41C7-8427-BDD220421D04}"/>
              </a:ext>
            </a:extLst>
          </p:cNvPr>
          <p:cNvCxnSpPr/>
          <p:nvPr userDrawn="1"/>
        </p:nvCxnSpPr>
        <p:spPr bwMode="auto">
          <a:xfrm>
            <a:off x="3886200" y="1752600"/>
            <a:ext cx="0" cy="1524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216EDB58-4423-497D-8668-8E0FCD3EA275}"/>
              </a:ext>
            </a:extLst>
          </p:cNvPr>
          <p:cNvCxnSpPr/>
          <p:nvPr userDrawn="1"/>
        </p:nvCxnSpPr>
        <p:spPr bwMode="auto">
          <a:xfrm>
            <a:off x="40386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79E4334D-D48E-4823-B3B7-F161386EFC02}"/>
              </a:ext>
            </a:extLst>
          </p:cNvPr>
          <p:cNvSpPr txBox="1"/>
          <p:nvPr userDrawn="1"/>
        </p:nvSpPr>
        <p:spPr>
          <a:xfrm>
            <a:off x="3581400" y="1524000"/>
            <a:ext cx="2584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D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49D98332-A43B-4E61-825B-EA227B7E3421}"/>
              </a:ext>
            </a:extLst>
          </p:cNvPr>
          <p:cNvSpPr txBox="1"/>
          <p:nvPr userDrawn="1"/>
        </p:nvSpPr>
        <p:spPr>
          <a:xfrm>
            <a:off x="3886200" y="1524000"/>
            <a:ext cx="2584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S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92842D24-1BCA-44A1-9CD3-13BD8865534D}"/>
              </a:ext>
            </a:extLst>
          </p:cNvPr>
          <p:cNvSpPr txBox="1"/>
          <p:nvPr userDrawn="1"/>
        </p:nvSpPr>
        <p:spPr>
          <a:xfrm>
            <a:off x="3276600" y="1524000"/>
            <a:ext cx="2584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S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D5BAD6A-5016-4534-882B-6A35D26B88CA}"/>
              </a:ext>
            </a:extLst>
          </p:cNvPr>
          <p:cNvSpPr txBox="1"/>
          <p:nvPr userDrawn="1"/>
        </p:nvSpPr>
        <p:spPr>
          <a:xfrm>
            <a:off x="3425794" y="1524000"/>
            <a:ext cx="2648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G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F06F0A1C-A0E5-4268-8B2D-A733CA0FDC8C}"/>
              </a:ext>
            </a:extLst>
          </p:cNvPr>
          <p:cNvSpPr txBox="1"/>
          <p:nvPr userDrawn="1"/>
        </p:nvSpPr>
        <p:spPr>
          <a:xfrm>
            <a:off x="3733800" y="1524000"/>
            <a:ext cx="2648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G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E4CA0D1C-9AC0-418B-8035-62C727EA4E57}"/>
              </a:ext>
            </a:extLst>
          </p:cNvPr>
          <p:cNvSpPr txBox="1"/>
          <p:nvPr userDrawn="1"/>
        </p:nvSpPr>
        <p:spPr>
          <a:xfrm>
            <a:off x="3380910" y="2133600"/>
            <a:ext cx="3545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NW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417CE995-A17D-4B65-AD6F-F6C80014390C}"/>
              </a:ext>
            </a:extLst>
          </p:cNvPr>
          <p:cNvSpPr txBox="1"/>
          <p:nvPr userDrawn="1"/>
        </p:nvSpPr>
        <p:spPr>
          <a:xfrm>
            <a:off x="4419600" y="2133600"/>
            <a:ext cx="3545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PW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34B5B3A3-ABD8-44C9-AC85-462E1F084557}"/>
              </a:ext>
            </a:extLst>
          </p:cNvPr>
          <p:cNvSpPr txBox="1"/>
          <p:nvPr userDrawn="1"/>
        </p:nvSpPr>
        <p:spPr>
          <a:xfrm>
            <a:off x="2743200" y="2133600"/>
            <a:ext cx="3545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PW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788269EC-9FAD-429E-B84B-AC10DCD71E74}"/>
              </a:ext>
            </a:extLst>
          </p:cNvPr>
          <p:cNvSpPr txBox="1"/>
          <p:nvPr userDrawn="1"/>
        </p:nvSpPr>
        <p:spPr>
          <a:xfrm>
            <a:off x="2667000" y="2971800"/>
            <a:ext cx="7120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deep n-well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0136FD56-622D-405A-8312-B35EF680C993}"/>
              </a:ext>
            </a:extLst>
          </p:cNvPr>
          <p:cNvSpPr/>
          <p:nvPr userDrawn="1"/>
        </p:nvSpPr>
        <p:spPr bwMode="auto">
          <a:xfrm>
            <a:off x="3352800" y="1143000"/>
            <a:ext cx="762000" cy="152400"/>
          </a:xfrm>
          <a:prstGeom prst="rect">
            <a:avLst/>
          </a:prstGeom>
          <a:solidFill>
            <a:srgbClr val="FFCC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RX</a:t>
            </a: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F9E1F4A1-142C-43DB-BFF1-906C90402B89}"/>
              </a:ext>
            </a:extLst>
          </p:cNvPr>
          <p:cNvSpPr/>
          <p:nvPr userDrawn="1"/>
        </p:nvSpPr>
        <p:spPr bwMode="auto">
          <a:xfrm>
            <a:off x="3200400" y="838200"/>
            <a:ext cx="1066800" cy="15240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NW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10E366F9-3290-4BBA-BFDD-2CE2E8BDE5CA}"/>
              </a:ext>
            </a:extLst>
          </p:cNvPr>
          <p:cNvSpPr/>
          <p:nvPr userDrawn="1"/>
        </p:nvSpPr>
        <p:spPr bwMode="auto">
          <a:xfrm>
            <a:off x="2438400" y="685800"/>
            <a:ext cx="2590800" cy="1524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DN</a:t>
            </a: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CB71C5E9-0221-4AC2-AB72-11748F4B6DCC}"/>
              </a:ext>
            </a:extLst>
          </p:cNvPr>
          <p:cNvSpPr/>
          <p:nvPr userDrawn="1"/>
        </p:nvSpPr>
        <p:spPr bwMode="auto">
          <a:xfrm>
            <a:off x="5029200" y="2133600"/>
            <a:ext cx="457200" cy="228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C3FD274F-27CA-4984-89FD-CDECBE49E328}"/>
              </a:ext>
            </a:extLst>
          </p:cNvPr>
          <p:cNvSpPr/>
          <p:nvPr userDrawn="1"/>
        </p:nvSpPr>
        <p:spPr bwMode="auto">
          <a:xfrm>
            <a:off x="13716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636B9F14-E0FC-4499-A2B2-2C3AE6BAC118}"/>
              </a:ext>
            </a:extLst>
          </p:cNvPr>
          <p:cNvSpPr/>
          <p:nvPr userDrawn="1"/>
        </p:nvSpPr>
        <p:spPr bwMode="auto">
          <a:xfrm>
            <a:off x="1981200" y="2133600"/>
            <a:ext cx="457200" cy="228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F2320D03-E919-4F1D-9C8E-8A85F364B7C9}"/>
              </a:ext>
            </a:extLst>
          </p:cNvPr>
          <p:cNvSpPr/>
          <p:nvPr userDrawn="1"/>
        </p:nvSpPr>
        <p:spPr bwMode="auto">
          <a:xfrm>
            <a:off x="1371600" y="1981200"/>
            <a:ext cx="19812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TI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C1546473-1BC9-4CA4-A325-0D078353C8F4}"/>
              </a:ext>
            </a:extLst>
          </p:cNvPr>
          <p:cNvSpPr txBox="1"/>
          <p:nvPr userDrawn="1"/>
        </p:nvSpPr>
        <p:spPr>
          <a:xfrm>
            <a:off x="5181600" y="914400"/>
            <a:ext cx="10727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drawn layout layers</a:t>
            </a:r>
          </a:p>
        </p:txBody>
      </p:sp>
      <p:sp>
        <p:nvSpPr>
          <p:cNvPr id="50" name="Geschweifte Klammer rechts 49">
            <a:extLst>
              <a:ext uri="{FF2B5EF4-FFF2-40B4-BE49-F238E27FC236}">
                <a16:creationId xmlns:a16="http://schemas.microsoft.com/office/drawing/2014/main" id="{B4BE165A-4D87-444B-A484-B76A7059461A}"/>
              </a:ext>
            </a:extLst>
          </p:cNvPr>
          <p:cNvSpPr/>
          <p:nvPr userDrawn="1"/>
        </p:nvSpPr>
        <p:spPr bwMode="auto">
          <a:xfrm>
            <a:off x="5105400" y="685800"/>
            <a:ext cx="152400" cy="7620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8CD496AF-4946-4AEF-9EA5-A1B7D7DACF28}"/>
              </a:ext>
            </a:extLst>
          </p:cNvPr>
          <p:cNvCxnSpPr/>
          <p:nvPr userDrawn="1"/>
        </p:nvCxnSpPr>
        <p:spPr bwMode="auto">
          <a:xfrm flipV="1">
            <a:off x="5257800" y="2514600"/>
            <a:ext cx="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2B195C86-EEF2-41DE-9134-C5EC9F4C25B4}"/>
              </a:ext>
            </a:extLst>
          </p:cNvPr>
          <p:cNvCxnSpPr/>
          <p:nvPr userDrawn="1"/>
        </p:nvCxnSpPr>
        <p:spPr bwMode="auto">
          <a:xfrm flipH="1" flipV="1">
            <a:off x="4953000" y="2514600"/>
            <a:ext cx="30480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Textfeld 52">
            <a:extLst>
              <a:ext uri="{FF2B5EF4-FFF2-40B4-BE49-F238E27FC236}">
                <a16:creationId xmlns:a16="http://schemas.microsoft.com/office/drawing/2014/main" id="{2F78F959-9432-419A-A1E8-5B39855305C4}"/>
              </a:ext>
            </a:extLst>
          </p:cNvPr>
          <p:cNvSpPr txBox="1"/>
          <p:nvPr userDrawn="1"/>
        </p:nvSpPr>
        <p:spPr>
          <a:xfrm>
            <a:off x="5257800" y="2514600"/>
            <a:ext cx="14622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generated from NW and DN</a:t>
            </a:r>
          </a:p>
        </p:txBody>
      </p: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5E96B2AF-D072-4378-BD9A-91B9409E1B94}"/>
              </a:ext>
            </a:extLst>
          </p:cNvPr>
          <p:cNvCxnSpPr/>
          <p:nvPr userDrawn="1"/>
        </p:nvCxnSpPr>
        <p:spPr bwMode="auto">
          <a:xfrm flipH="1" flipV="1">
            <a:off x="4572000" y="2514600"/>
            <a:ext cx="68580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5" name="Rechteck 54">
            <a:extLst>
              <a:ext uri="{FF2B5EF4-FFF2-40B4-BE49-F238E27FC236}">
                <a16:creationId xmlns:a16="http://schemas.microsoft.com/office/drawing/2014/main" id="{FB9ECE31-3A03-45ED-BDC8-AE140D5B0B7B}"/>
              </a:ext>
            </a:extLst>
          </p:cNvPr>
          <p:cNvSpPr/>
          <p:nvPr userDrawn="1"/>
        </p:nvSpPr>
        <p:spPr bwMode="auto">
          <a:xfrm>
            <a:off x="3276600" y="990600"/>
            <a:ext cx="914400" cy="152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BP</a:t>
            </a: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2C85A0AB-BD2E-4254-B6A8-CABE796C39D7}"/>
              </a:ext>
            </a:extLst>
          </p:cNvPr>
          <p:cNvSpPr/>
          <p:nvPr userDrawn="1"/>
        </p:nvSpPr>
        <p:spPr bwMode="auto">
          <a:xfrm>
            <a:off x="3505200" y="1295400"/>
            <a:ext cx="152400" cy="15240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800" dirty="0"/>
              <a:t>PC</a:t>
            </a:r>
            <a:endParaRPr kumimoji="0" lang="en-GB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06482D0B-DAB6-4F6C-86E4-AA4AA0E52A5C}"/>
              </a:ext>
            </a:extLst>
          </p:cNvPr>
          <p:cNvSpPr/>
          <p:nvPr userDrawn="1"/>
        </p:nvSpPr>
        <p:spPr bwMode="auto">
          <a:xfrm>
            <a:off x="3810000" y="1295400"/>
            <a:ext cx="152400" cy="15240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800" dirty="0"/>
              <a:t>PC</a:t>
            </a:r>
            <a:endParaRPr kumimoji="0" lang="en-GB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4742E27B-F3AE-4F84-BBE7-E22DEEFE7E38}"/>
              </a:ext>
            </a:extLst>
          </p:cNvPr>
          <p:cNvSpPr txBox="1"/>
          <p:nvPr userDrawn="1"/>
        </p:nvSpPr>
        <p:spPr>
          <a:xfrm>
            <a:off x="5029200" y="2895600"/>
            <a:ext cx="9925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p-substrate (sub!)</a:t>
            </a: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D441774C-621A-4DC7-B90E-DB51744BA351}"/>
              </a:ext>
            </a:extLst>
          </p:cNvPr>
          <p:cNvSpPr txBox="1"/>
          <p:nvPr userDrawn="1"/>
        </p:nvSpPr>
        <p:spPr>
          <a:xfrm>
            <a:off x="4038600" y="1752600"/>
            <a:ext cx="4876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PMOS</a:t>
            </a:r>
          </a:p>
        </p:txBody>
      </p:sp>
      <p:cxnSp>
        <p:nvCxnSpPr>
          <p:cNvPr id="60" name="Gerader Verbinder 59">
            <a:extLst>
              <a:ext uri="{FF2B5EF4-FFF2-40B4-BE49-F238E27FC236}">
                <a16:creationId xmlns:a16="http://schemas.microsoft.com/office/drawing/2014/main" id="{0A670AE0-B24E-4E99-B1FB-6FD0CE8DF485}"/>
              </a:ext>
            </a:extLst>
          </p:cNvPr>
          <p:cNvCxnSpPr/>
          <p:nvPr userDrawn="1"/>
        </p:nvCxnSpPr>
        <p:spPr bwMode="auto">
          <a:xfrm>
            <a:off x="3505200" y="1981200"/>
            <a:ext cx="152400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51718A58-024A-4E1A-A565-5365300FB119}"/>
              </a:ext>
            </a:extLst>
          </p:cNvPr>
          <p:cNvCxnSpPr/>
          <p:nvPr userDrawn="1"/>
        </p:nvCxnSpPr>
        <p:spPr bwMode="auto">
          <a:xfrm>
            <a:off x="3810000" y="1981200"/>
            <a:ext cx="152400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D34570D3-8997-4372-93BD-30AB40725E32}"/>
              </a:ext>
            </a:extLst>
          </p:cNvPr>
          <p:cNvCxnSpPr/>
          <p:nvPr userDrawn="1"/>
        </p:nvCxnSpPr>
        <p:spPr bwMode="auto">
          <a:xfrm flipV="1">
            <a:off x="4876800" y="1676400"/>
            <a:ext cx="0" cy="228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6B17A7BA-80B1-4D85-A9D2-A738DBD51288}"/>
              </a:ext>
            </a:extLst>
          </p:cNvPr>
          <p:cNvCxnSpPr/>
          <p:nvPr userDrawn="1"/>
        </p:nvCxnSpPr>
        <p:spPr bwMode="auto">
          <a:xfrm flipV="1">
            <a:off x="5486400" y="1676400"/>
            <a:ext cx="0" cy="228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" name="Textfeld 63">
            <a:extLst>
              <a:ext uri="{FF2B5EF4-FFF2-40B4-BE49-F238E27FC236}">
                <a16:creationId xmlns:a16="http://schemas.microsoft.com/office/drawing/2014/main" id="{FAB6E591-2D94-41B7-90E2-FA2725E59ED5}"/>
              </a:ext>
            </a:extLst>
          </p:cNvPr>
          <p:cNvSpPr txBox="1"/>
          <p:nvPr userDrawn="1"/>
        </p:nvSpPr>
        <p:spPr>
          <a:xfrm>
            <a:off x="4953000" y="1676400"/>
            <a:ext cx="4154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edge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75E5517A-A96E-48C1-86CD-3B9FEA934A4D}"/>
              </a:ext>
            </a:extLst>
          </p:cNvPr>
          <p:cNvSpPr txBox="1"/>
          <p:nvPr userDrawn="1"/>
        </p:nvSpPr>
        <p:spPr>
          <a:xfrm>
            <a:off x="4953000" y="2133600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PW block</a:t>
            </a:r>
          </a:p>
        </p:txBody>
      </p:sp>
      <p:sp>
        <p:nvSpPr>
          <p:cNvPr id="66" name="Sprechblase: rechteckig 65">
            <a:extLst>
              <a:ext uri="{FF2B5EF4-FFF2-40B4-BE49-F238E27FC236}">
                <a16:creationId xmlns:a16="http://schemas.microsoft.com/office/drawing/2014/main" id="{80FD08CC-0764-F572-ECDA-228DE2D474E4}"/>
              </a:ext>
            </a:extLst>
          </p:cNvPr>
          <p:cNvSpPr/>
          <p:nvPr userDrawn="1"/>
        </p:nvSpPr>
        <p:spPr bwMode="auto">
          <a:xfrm>
            <a:off x="4648200" y="5410200"/>
            <a:ext cx="1066800" cy="381000"/>
          </a:xfrm>
          <a:prstGeom prst="wedgeRectCallout">
            <a:avLst>
              <a:gd name="adj1" fmla="val -101299"/>
              <a:gd name="adj2" fmla="val -25881"/>
            </a:avLst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NMOS</a:t>
            </a:r>
          </a:p>
        </p:txBody>
      </p:sp>
      <p:sp>
        <p:nvSpPr>
          <p:cNvPr id="67" name="Sprechblase: rechteckig 66">
            <a:extLst>
              <a:ext uri="{FF2B5EF4-FFF2-40B4-BE49-F238E27FC236}">
                <a16:creationId xmlns:a16="http://schemas.microsoft.com/office/drawing/2014/main" id="{DD22FE0F-7D83-78BF-9A08-55D26279750B}"/>
              </a:ext>
            </a:extLst>
          </p:cNvPr>
          <p:cNvSpPr/>
          <p:nvPr userDrawn="1"/>
        </p:nvSpPr>
        <p:spPr bwMode="auto">
          <a:xfrm>
            <a:off x="4648200" y="4495800"/>
            <a:ext cx="1066800" cy="381000"/>
          </a:xfrm>
          <a:prstGeom prst="wedgeRectCallout">
            <a:avLst>
              <a:gd name="adj1" fmla="val -100347"/>
              <a:gd name="adj2" fmla="val 52786"/>
            </a:avLst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PMOS</a:t>
            </a:r>
          </a:p>
        </p:txBody>
      </p:sp>
      <p:sp>
        <p:nvSpPr>
          <p:cNvPr id="68" name="Sprechblase: rechteckig 67">
            <a:extLst>
              <a:ext uri="{FF2B5EF4-FFF2-40B4-BE49-F238E27FC236}">
                <a16:creationId xmlns:a16="http://schemas.microsoft.com/office/drawing/2014/main" id="{76735C9F-833B-F26B-BD39-C7FCC254C997}"/>
              </a:ext>
            </a:extLst>
          </p:cNvPr>
          <p:cNvSpPr/>
          <p:nvPr userDrawn="1"/>
        </p:nvSpPr>
        <p:spPr bwMode="auto">
          <a:xfrm>
            <a:off x="5105400" y="3733800"/>
            <a:ext cx="533400" cy="228600"/>
          </a:xfrm>
          <a:prstGeom prst="wedgeRectCallout">
            <a:avLst>
              <a:gd name="adj1" fmla="val -95705"/>
              <a:gd name="adj2" fmla="val -25658"/>
            </a:avLst>
          </a:prstGeom>
          <a:solidFill>
            <a:srgbClr val="FFFF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DN</a:t>
            </a:r>
          </a:p>
        </p:txBody>
      </p:sp>
      <p:sp>
        <p:nvSpPr>
          <p:cNvPr id="69" name="Sprechblase: rechteckig 68">
            <a:extLst>
              <a:ext uri="{FF2B5EF4-FFF2-40B4-BE49-F238E27FC236}">
                <a16:creationId xmlns:a16="http://schemas.microsoft.com/office/drawing/2014/main" id="{EA9D7B90-7600-8466-2112-1133735F73EE}"/>
              </a:ext>
            </a:extLst>
          </p:cNvPr>
          <p:cNvSpPr/>
          <p:nvPr userDrawn="1"/>
        </p:nvSpPr>
        <p:spPr bwMode="auto">
          <a:xfrm>
            <a:off x="4419600" y="4114800"/>
            <a:ext cx="533400" cy="228600"/>
          </a:xfrm>
          <a:prstGeom prst="wedgeRectCallout">
            <a:avLst>
              <a:gd name="adj1" fmla="val -96419"/>
              <a:gd name="adj2" fmla="val -63991"/>
            </a:avLst>
          </a:prstGeom>
          <a:solidFill>
            <a:srgbClr val="C00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</a:t>
            </a:r>
          </a:p>
        </p:txBody>
      </p:sp>
      <p:sp>
        <p:nvSpPr>
          <p:cNvPr id="70" name="Sprechblase: rechteckig 69">
            <a:extLst>
              <a:ext uri="{FF2B5EF4-FFF2-40B4-BE49-F238E27FC236}">
                <a16:creationId xmlns:a16="http://schemas.microsoft.com/office/drawing/2014/main" id="{BD73DDEB-7794-406B-2384-B47122560366}"/>
              </a:ext>
            </a:extLst>
          </p:cNvPr>
          <p:cNvSpPr/>
          <p:nvPr userDrawn="1"/>
        </p:nvSpPr>
        <p:spPr bwMode="auto">
          <a:xfrm>
            <a:off x="3429000" y="4343400"/>
            <a:ext cx="533400" cy="228600"/>
          </a:xfrm>
          <a:prstGeom prst="wedgeRectCallout">
            <a:avLst>
              <a:gd name="adj1" fmla="val -36419"/>
              <a:gd name="adj2" fmla="val 141009"/>
            </a:avLst>
          </a:prstGeom>
          <a:solidFill>
            <a:srgbClr val="FF0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PC</a:t>
            </a:r>
          </a:p>
        </p:txBody>
      </p:sp>
      <p:sp>
        <p:nvSpPr>
          <p:cNvPr id="71" name="Sprechblase: rechteckig 70">
            <a:extLst>
              <a:ext uri="{FF2B5EF4-FFF2-40B4-BE49-F238E27FC236}">
                <a16:creationId xmlns:a16="http://schemas.microsoft.com/office/drawing/2014/main" id="{9E42D5E9-48ED-3E39-FEBA-E521B2440E0F}"/>
              </a:ext>
            </a:extLst>
          </p:cNvPr>
          <p:cNvSpPr/>
          <p:nvPr userDrawn="1"/>
        </p:nvSpPr>
        <p:spPr bwMode="auto">
          <a:xfrm>
            <a:off x="2743200" y="4343400"/>
            <a:ext cx="533400" cy="228600"/>
          </a:xfrm>
          <a:prstGeom prst="wedgeRectCallout">
            <a:avLst>
              <a:gd name="adj1" fmla="val 62867"/>
              <a:gd name="adj2" fmla="val 157676"/>
            </a:avLst>
          </a:prstGeom>
          <a:solidFill>
            <a:srgbClr val="FFFF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BP</a:t>
            </a:r>
          </a:p>
        </p:txBody>
      </p:sp>
      <p:sp>
        <p:nvSpPr>
          <p:cNvPr id="72" name="Sprechblase: rechteckig 71">
            <a:extLst>
              <a:ext uri="{FF2B5EF4-FFF2-40B4-BE49-F238E27FC236}">
                <a16:creationId xmlns:a16="http://schemas.microsoft.com/office/drawing/2014/main" id="{B8D4A021-283A-1579-CBC1-3376E5062368}"/>
              </a:ext>
            </a:extLst>
          </p:cNvPr>
          <p:cNvSpPr/>
          <p:nvPr userDrawn="1"/>
        </p:nvSpPr>
        <p:spPr bwMode="auto">
          <a:xfrm>
            <a:off x="2743200" y="4953000"/>
            <a:ext cx="533400" cy="228600"/>
          </a:xfrm>
          <a:prstGeom prst="wedgeRectCallout">
            <a:avLst>
              <a:gd name="adj1" fmla="val 68581"/>
              <a:gd name="adj2" fmla="val -15657"/>
            </a:avLst>
          </a:prstGeom>
          <a:solidFill>
            <a:srgbClr val="FFCC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RX</a:t>
            </a:r>
          </a:p>
        </p:txBody>
      </p:sp>
      <p:sp>
        <p:nvSpPr>
          <p:cNvPr id="73" name="Sprechblase: rechteckig 72">
            <a:extLst>
              <a:ext uri="{FF2B5EF4-FFF2-40B4-BE49-F238E27FC236}">
                <a16:creationId xmlns:a16="http://schemas.microsoft.com/office/drawing/2014/main" id="{EFE31EAD-B240-1ACE-1A37-A10B1B8742B0}"/>
              </a:ext>
            </a:extLst>
          </p:cNvPr>
          <p:cNvSpPr/>
          <p:nvPr userDrawn="1"/>
        </p:nvSpPr>
        <p:spPr bwMode="auto">
          <a:xfrm>
            <a:off x="2743200" y="5410200"/>
            <a:ext cx="533400" cy="228600"/>
          </a:xfrm>
          <a:prstGeom prst="wedgeRectCallout">
            <a:avLst>
              <a:gd name="adj1" fmla="val 67867"/>
              <a:gd name="adj2" fmla="val -10657"/>
            </a:avLst>
          </a:prstGeom>
          <a:solidFill>
            <a:srgbClr val="FFCC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RX</a:t>
            </a:r>
          </a:p>
        </p:txBody>
      </p:sp>
      <p:sp>
        <p:nvSpPr>
          <p:cNvPr id="74" name="Sprechblase: rechteckig 73">
            <a:extLst>
              <a:ext uri="{FF2B5EF4-FFF2-40B4-BE49-F238E27FC236}">
                <a16:creationId xmlns:a16="http://schemas.microsoft.com/office/drawing/2014/main" id="{0E5EE588-284F-2E02-A95B-60661BDCEFB2}"/>
              </a:ext>
            </a:extLst>
          </p:cNvPr>
          <p:cNvSpPr/>
          <p:nvPr userDrawn="1"/>
        </p:nvSpPr>
        <p:spPr bwMode="auto">
          <a:xfrm>
            <a:off x="1447800" y="3733800"/>
            <a:ext cx="1905000" cy="228600"/>
          </a:xfrm>
          <a:prstGeom prst="wedgeRectCallout">
            <a:avLst>
              <a:gd name="adj1" fmla="val 46624"/>
              <a:gd name="adj2" fmla="val 10295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NW+RX – </a:t>
            </a:r>
            <a:r>
              <a:rPr lang="en-GB" sz="1200" dirty="0" err="1"/>
              <a:t>nwell</a:t>
            </a:r>
            <a:r>
              <a:rPr lang="en-GB" sz="1200" dirty="0"/>
              <a:t> contact</a:t>
            </a:r>
          </a:p>
        </p:txBody>
      </p:sp>
      <p:sp>
        <p:nvSpPr>
          <p:cNvPr id="75" name="Sprechblase: rechteckig 74">
            <a:extLst>
              <a:ext uri="{FF2B5EF4-FFF2-40B4-BE49-F238E27FC236}">
                <a16:creationId xmlns:a16="http://schemas.microsoft.com/office/drawing/2014/main" id="{07B11624-4DC0-3A5C-2983-D2717A4633E3}"/>
              </a:ext>
            </a:extLst>
          </p:cNvPr>
          <p:cNvSpPr/>
          <p:nvPr userDrawn="1"/>
        </p:nvSpPr>
        <p:spPr bwMode="auto">
          <a:xfrm>
            <a:off x="914400" y="5943600"/>
            <a:ext cx="2286000" cy="228600"/>
          </a:xfrm>
          <a:prstGeom prst="wedgeRectCallout">
            <a:avLst>
              <a:gd name="adj1" fmla="val 49335"/>
              <a:gd name="adj2" fmla="val -92046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NW+RX+BP – </a:t>
            </a:r>
            <a:r>
              <a:rPr lang="en-GB" sz="1200" dirty="0" err="1"/>
              <a:t>pwell</a:t>
            </a:r>
            <a:r>
              <a:rPr lang="en-GB" sz="1200" dirty="0"/>
              <a:t> contact</a:t>
            </a:r>
          </a:p>
        </p:txBody>
      </p:sp>
    </p:spTree>
    <p:extLst>
      <p:ext uri="{BB962C8B-B14F-4D97-AF65-F5344CB8AC3E}">
        <p14:creationId xmlns:p14="http://schemas.microsoft.com/office/powerpoint/2010/main" val="38196489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BE8E85-FB12-4F53-9439-4E7F4A3E7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AC8E7B6-61A0-449B-AEE0-95C94F5798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B4AB-8E0F-44BD-A620-67E1C90865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A1029A9-394A-4C11-B727-FDEFF5272591}"/>
              </a:ext>
            </a:extLst>
          </p:cNvPr>
          <p:cNvSpPr/>
          <p:nvPr userDrawn="1"/>
        </p:nvSpPr>
        <p:spPr bwMode="auto">
          <a:xfrm>
            <a:off x="54864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8EC446B-6D1D-43FE-BBF6-1CFBA7D971C6}"/>
              </a:ext>
            </a:extLst>
          </p:cNvPr>
          <p:cNvSpPr/>
          <p:nvPr userDrawn="1"/>
        </p:nvSpPr>
        <p:spPr bwMode="auto">
          <a:xfrm>
            <a:off x="25908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CED5A56-C888-45A0-A56D-477EAAEABE2F}"/>
              </a:ext>
            </a:extLst>
          </p:cNvPr>
          <p:cNvSpPr/>
          <p:nvPr userDrawn="1"/>
        </p:nvSpPr>
        <p:spPr bwMode="auto">
          <a:xfrm>
            <a:off x="3200400" y="1981200"/>
            <a:ext cx="1066800" cy="38100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7" name="Grafik 6" descr="Ein Bild, das Text, Monitor, Screenshot, Computer enthält.&#10;&#10;Automatisch generierte Beschreibung">
            <a:extLst>
              <a:ext uri="{FF2B5EF4-FFF2-40B4-BE49-F238E27FC236}">
                <a16:creationId xmlns:a16="http://schemas.microsoft.com/office/drawing/2014/main" id="{D846E1CD-18FE-4E55-9FF3-792D854871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352800"/>
            <a:ext cx="5562600" cy="3098069"/>
          </a:xfrm>
          <a:prstGeom prst="rect">
            <a:avLst/>
          </a:prstGeom>
        </p:spPr>
      </p:pic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EDD5D83-C569-4904-B848-8B3106B55373}"/>
              </a:ext>
            </a:extLst>
          </p:cNvPr>
          <p:cNvCxnSpPr/>
          <p:nvPr userDrawn="1"/>
        </p:nvCxnSpPr>
        <p:spPr bwMode="auto">
          <a:xfrm>
            <a:off x="1752600" y="4114800"/>
            <a:ext cx="3886200" cy="0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2AD58B21-BEFB-45B9-B784-17290D7E89ED}"/>
              </a:ext>
            </a:extLst>
          </p:cNvPr>
          <p:cNvCxnSpPr/>
          <p:nvPr userDrawn="1"/>
        </p:nvCxnSpPr>
        <p:spPr bwMode="auto">
          <a:xfrm>
            <a:off x="1371600" y="1981200"/>
            <a:ext cx="47244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6818AEAF-D4C5-4967-8565-EC076912093D}"/>
              </a:ext>
            </a:extLst>
          </p:cNvPr>
          <p:cNvGrpSpPr/>
          <p:nvPr userDrawn="1"/>
        </p:nvGrpSpPr>
        <p:grpSpPr>
          <a:xfrm>
            <a:off x="1676400" y="1981200"/>
            <a:ext cx="1524000" cy="1219200"/>
            <a:chOff x="1676400" y="1371600"/>
            <a:chExt cx="1524000" cy="1219200"/>
          </a:xfrm>
        </p:grpSpPr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9DB38B81-9AD0-451D-AC9C-D7BDC8FCC4A2}"/>
                </a:ext>
              </a:extLst>
            </p:cNvPr>
            <p:cNvCxnSpPr>
              <a:endCxn id="12" idx="2"/>
            </p:cNvCxnSpPr>
            <p:nvPr/>
          </p:nvCxnSpPr>
          <p:spPr bwMode="auto">
            <a:xfrm flipV="1">
              <a:off x="2438400" y="1752600"/>
              <a:ext cx="0" cy="4572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" name="Bogen 11">
              <a:extLst>
                <a:ext uri="{FF2B5EF4-FFF2-40B4-BE49-F238E27FC236}">
                  <a16:creationId xmlns:a16="http://schemas.microsoft.com/office/drawing/2014/main" id="{C2EAD36E-ED95-4E17-8CD7-B0D0E6C30FBE}"/>
                </a:ext>
              </a:extLst>
            </p:cNvPr>
            <p:cNvSpPr/>
            <p:nvPr/>
          </p:nvSpPr>
          <p:spPr bwMode="auto">
            <a:xfrm>
              <a:off x="1676400" y="13716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3" name="Bogen 12">
              <a:extLst>
                <a:ext uri="{FF2B5EF4-FFF2-40B4-BE49-F238E27FC236}">
                  <a16:creationId xmlns:a16="http://schemas.microsoft.com/office/drawing/2014/main" id="{4DC3F7D8-8171-4912-B1B4-80B7FC477368}"/>
                </a:ext>
              </a:extLst>
            </p:cNvPr>
            <p:cNvSpPr/>
            <p:nvPr/>
          </p:nvSpPr>
          <p:spPr bwMode="auto">
            <a:xfrm rot="10800000">
              <a:off x="2438400" y="18288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C46DF8ED-CC64-4E01-ADE0-1001C825215A}"/>
              </a:ext>
            </a:extLst>
          </p:cNvPr>
          <p:cNvCxnSpPr/>
          <p:nvPr userDrawn="1"/>
        </p:nvCxnSpPr>
        <p:spPr bwMode="auto">
          <a:xfrm flipH="1">
            <a:off x="2819400" y="3200400"/>
            <a:ext cx="1828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1F2A3B19-83EE-4CB7-906C-9F2A90ADB91C}"/>
              </a:ext>
            </a:extLst>
          </p:cNvPr>
          <p:cNvGrpSpPr/>
          <p:nvPr userDrawn="1"/>
        </p:nvGrpSpPr>
        <p:grpSpPr>
          <a:xfrm flipH="1">
            <a:off x="4267200" y="1981200"/>
            <a:ext cx="1524000" cy="1219200"/>
            <a:chOff x="1676400" y="1371600"/>
            <a:chExt cx="1524000" cy="1219200"/>
          </a:xfrm>
        </p:grpSpPr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D5BD1D31-BD5C-467A-A514-8BD1178DA4EF}"/>
                </a:ext>
              </a:extLst>
            </p:cNvPr>
            <p:cNvCxnSpPr>
              <a:endCxn id="17" idx="2"/>
            </p:cNvCxnSpPr>
            <p:nvPr/>
          </p:nvCxnSpPr>
          <p:spPr bwMode="auto">
            <a:xfrm flipV="1">
              <a:off x="2438400" y="1752600"/>
              <a:ext cx="0" cy="4572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Bogen 16">
              <a:extLst>
                <a:ext uri="{FF2B5EF4-FFF2-40B4-BE49-F238E27FC236}">
                  <a16:creationId xmlns:a16="http://schemas.microsoft.com/office/drawing/2014/main" id="{BEFD974B-6E50-4B7C-B186-02B378E9152E}"/>
                </a:ext>
              </a:extLst>
            </p:cNvPr>
            <p:cNvSpPr/>
            <p:nvPr/>
          </p:nvSpPr>
          <p:spPr bwMode="auto">
            <a:xfrm>
              <a:off x="1676400" y="13716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8" name="Bogen 17">
              <a:extLst>
                <a:ext uri="{FF2B5EF4-FFF2-40B4-BE49-F238E27FC236}">
                  <a16:creationId xmlns:a16="http://schemas.microsoft.com/office/drawing/2014/main" id="{63C24C89-4A49-42EB-A65A-28C119C89836}"/>
                </a:ext>
              </a:extLst>
            </p:cNvPr>
            <p:cNvSpPr/>
            <p:nvPr/>
          </p:nvSpPr>
          <p:spPr bwMode="auto">
            <a:xfrm rot="10800000">
              <a:off x="2438400" y="18288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sp>
        <p:nvSpPr>
          <p:cNvPr id="19" name="Rechteck 18">
            <a:extLst>
              <a:ext uri="{FF2B5EF4-FFF2-40B4-BE49-F238E27FC236}">
                <a16:creationId xmlns:a16="http://schemas.microsoft.com/office/drawing/2014/main" id="{4474BCC7-9286-4383-B104-8E5AE39D9525}"/>
              </a:ext>
            </a:extLst>
          </p:cNvPr>
          <p:cNvSpPr/>
          <p:nvPr userDrawn="1"/>
        </p:nvSpPr>
        <p:spPr bwMode="auto">
          <a:xfrm>
            <a:off x="3352800" y="1981200"/>
            <a:ext cx="762000" cy="76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8D5A79FB-37B8-41FC-88D1-250CCB84DD29}"/>
              </a:ext>
            </a:extLst>
          </p:cNvPr>
          <p:cNvSpPr/>
          <p:nvPr userDrawn="1"/>
        </p:nvSpPr>
        <p:spPr bwMode="auto">
          <a:xfrm>
            <a:off x="2438400" y="1981200"/>
            <a:ext cx="152400" cy="38100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7F3233FE-8342-4A23-AA35-347A636878DD}"/>
              </a:ext>
            </a:extLst>
          </p:cNvPr>
          <p:cNvSpPr/>
          <p:nvPr userDrawn="1"/>
        </p:nvSpPr>
        <p:spPr bwMode="auto">
          <a:xfrm>
            <a:off x="42672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EE2D2CCF-FA1B-479F-B584-918A9B83C02F}"/>
              </a:ext>
            </a:extLst>
          </p:cNvPr>
          <p:cNvSpPr/>
          <p:nvPr userDrawn="1"/>
        </p:nvSpPr>
        <p:spPr bwMode="auto">
          <a:xfrm>
            <a:off x="4876800" y="1981200"/>
            <a:ext cx="152400" cy="38100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DADD179-F1B8-4372-92A3-6D51673D1C62}"/>
              </a:ext>
            </a:extLst>
          </p:cNvPr>
          <p:cNvSpPr/>
          <p:nvPr userDrawn="1"/>
        </p:nvSpPr>
        <p:spPr bwMode="auto">
          <a:xfrm>
            <a:off x="4114800" y="1981200"/>
            <a:ext cx="19812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TI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B5CBCA0-85D3-4B02-A764-615B4A4B0AF5}"/>
              </a:ext>
            </a:extLst>
          </p:cNvPr>
          <p:cNvSpPr txBox="1"/>
          <p:nvPr userDrawn="1"/>
        </p:nvSpPr>
        <p:spPr>
          <a:xfrm>
            <a:off x="3352800" y="1524000"/>
            <a:ext cx="2584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B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5A4C3ADF-4962-43A1-81C4-20E6228561C7}"/>
              </a:ext>
            </a:extLst>
          </p:cNvPr>
          <p:cNvSpPr txBox="1"/>
          <p:nvPr userDrawn="1"/>
        </p:nvSpPr>
        <p:spPr>
          <a:xfrm>
            <a:off x="3380910" y="2133600"/>
            <a:ext cx="3545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NW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9FD27CED-020A-4268-B480-BC810F9397FD}"/>
              </a:ext>
            </a:extLst>
          </p:cNvPr>
          <p:cNvSpPr txBox="1"/>
          <p:nvPr userDrawn="1"/>
        </p:nvSpPr>
        <p:spPr>
          <a:xfrm>
            <a:off x="4419600" y="2133600"/>
            <a:ext cx="3545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PW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504F8395-7EA9-4BD3-8018-27DA6B00F506}"/>
              </a:ext>
            </a:extLst>
          </p:cNvPr>
          <p:cNvSpPr txBox="1"/>
          <p:nvPr userDrawn="1"/>
        </p:nvSpPr>
        <p:spPr>
          <a:xfrm>
            <a:off x="2743200" y="2133600"/>
            <a:ext cx="3545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PW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BADE96CC-04C1-4265-B605-B68285E0CF0E}"/>
              </a:ext>
            </a:extLst>
          </p:cNvPr>
          <p:cNvSpPr/>
          <p:nvPr userDrawn="1"/>
        </p:nvSpPr>
        <p:spPr bwMode="auto">
          <a:xfrm>
            <a:off x="3352800" y="990600"/>
            <a:ext cx="762000" cy="152400"/>
          </a:xfrm>
          <a:prstGeom prst="rect">
            <a:avLst/>
          </a:prstGeom>
          <a:solidFill>
            <a:srgbClr val="FFCC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RX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2C275D7F-68C9-4C4F-B869-E70D923F3BC4}"/>
              </a:ext>
            </a:extLst>
          </p:cNvPr>
          <p:cNvSpPr/>
          <p:nvPr userDrawn="1"/>
        </p:nvSpPr>
        <p:spPr bwMode="auto">
          <a:xfrm>
            <a:off x="3200400" y="838200"/>
            <a:ext cx="1066800" cy="15240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NW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67E6875D-DA35-4F9E-938E-6E51097D604A}"/>
              </a:ext>
            </a:extLst>
          </p:cNvPr>
          <p:cNvSpPr/>
          <p:nvPr userDrawn="1"/>
        </p:nvSpPr>
        <p:spPr bwMode="auto">
          <a:xfrm>
            <a:off x="2438400" y="685800"/>
            <a:ext cx="2590800" cy="1524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DN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8E52A7A-5C83-4BB3-BA15-A160C7AA2F05}"/>
              </a:ext>
            </a:extLst>
          </p:cNvPr>
          <p:cNvSpPr/>
          <p:nvPr userDrawn="1"/>
        </p:nvSpPr>
        <p:spPr bwMode="auto">
          <a:xfrm>
            <a:off x="5029200" y="2133600"/>
            <a:ext cx="457200" cy="228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5D2BBEFF-D611-4EAF-A49D-9C012568893B}"/>
              </a:ext>
            </a:extLst>
          </p:cNvPr>
          <p:cNvSpPr/>
          <p:nvPr userDrawn="1"/>
        </p:nvSpPr>
        <p:spPr bwMode="auto">
          <a:xfrm>
            <a:off x="13716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65104DB9-D3AC-44C8-AA75-61A2A824311E}"/>
              </a:ext>
            </a:extLst>
          </p:cNvPr>
          <p:cNvSpPr/>
          <p:nvPr userDrawn="1"/>
        </p:nvSpPr>
        <p:spPr bwMode="auto">
          <a:xfrm>
            <a:off x="1981200" y="2133600"/>
            <a:ext cx="457200" cy="228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23CDD846-18E2-4570-A814-B8FB71E0727C}"/>
              </a:ext>
            </a:extLst>
          </p:cNvPr>
          <p:cNvSpPr/>
          <p:nvPr userDrawn="1"/>
        </p:nvSpPr>
        <p:spPr bwMode="auto">
          <a:xfrm>
            <a:off x="1371600" y="1981200"/>
            <a:ext cx="19812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TI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8AF88C60-9235-41C9-88F6-6B15E9940B53}"/>
              </a:ext>
            </a:extLst>
          </p:cNvPr>
          <p:cNvSpPr txBox="1"/>
          <p:nvPr userDrawn="1"/>
        </p:nvSpPr>
        <p:spPr>
          <a:xfrm>
            <a:off x="5181600" y="914400"/>
            <a:ext cx="10727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drawn layout layers</a:t>
            </a:r>
          </a:p>
        </p:txBody>
      </p:sp>
      <p:sp>
        <p:nvSpPr>
          <p:cNvPr id="36" name="Geschweifte Klammer rechts 35">
            <a:extLst>
              <a:ext uri="{FF2B5EF4-FFF2-40B4-BE49-F238E27FC236}">
                <a16:creationId xmlns:a16="http://schemas.microsoft.com/office/drawing/2014/main" id="{2DF5B364-36E7-4D62-9A32-DD68A956A3F6}"/>
              </a:ext>
            </a:extLst>
          </p:cNvPr>
          <p:cNvSpPr/>
          <p:nvPr userDrawn="1"/>
        </p:nvSpPr>
        <p:spPr bwMode="auto">
          <a:xfrm>
            <a:off x="5105400" y="685800"/>
            <a:ext cx="152400" cy="7620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2460CE37-6753-4D25-8897-6530904BC494}"/>
              </a:ext>
            </a:extLst>
          </p:cNvPr>
          <p:cNvCxnSpPr/>
          <p:nvPr userDrawn="1"/>
        </p:nvCxnSpPr>
        <p:spPr bwMode="auto">
          <a:xfrm flipV="1">
            <a:off x="5257800" y="2514600"/>
            <a:ext cx="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C8A14C82-7654-4CD9-A312-21F20EC51CC6}"/>
              </a:ext>
            </a:extLst>
          </p:cNvPr>
          <p:cNvCxnSpPr/>
          <p:nvPr userDrawn="1"/>
        </p:nvCxnSpPr>
        <p:spPr bwMode="auto">
          <a:xfrm flipH="1" flipV="1">
            <a:off x="4953000" y="2514600"/>
            <a:ext cx="30480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Textfeld 38">
            <a:extLst>
              <a:ext uri="{FF2B5EF4-FFF2-40B4-BE49-F238E27FC236}">
                <a16:creationId xmlns:a16="http://schemas.microsoft.com/office/drawing/2014/main" id="{82E4AE24-DA6D-4FFA-B865-570593AECFE3}"/>
              </a:ext>
            </a:extLst>
          </p:cNvPr>
          <p:cNvSpPr txBox="1"/>
          <p:nvPr userDrawn="1"/>
        </p:nvSpPr>
        <p:spPr>
          <a:xfrm>
            <a:off x="5257800" y="2514600"/>
            <a:ext cx="14622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generated from NW and DN</a:t>
            </a:r>
          </a:p>
        </p:txBody>
      </p: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2CAF9F32-3D9A-49B0-AEFE-82B6640D0739}"/>
              </a:ext>
            </a:extLst>
          </p:cNvPr>
          <p:cNvCxnSpPr/>
          <p:nvPr userDrawn="1"/>
        </p:nvCxnSpPr>
        <p:spPr bwMode="auto">
          <a:xfrm flipH="1" flipV="1">
            <a:off x="4572000" y="2514600"/>
            <a:ext cx="68580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Textfeld 40">
            <a:extLst>
              <a:ext uri="{FF2B5EF4-FFF2-40B4-BE49-F238E27FC236}">
                <a16:creationId xmlns:a16="http://schemas.microsoft.com/office/drawing/2014/main" id="{478085B5-0119-4B7E-B6D5-B1697F3AC7B4}"/>
              </a:ext>
            </a:extLst>
          </p:cNvPr>
          <p:cNvSpPr txBox="1"/>
          <p:nvPr userDrawn="1"/>
        </p:nvSpPr>
        <p:spPr>
          <a:xfrm>
            <a:off x="4122323" y="1752600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N-well contact</a:t>
            </a:r>
          </a:p>
        </p:txBody>
      </p: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2EE385DB-59A4-43FB-9345-51382F717818}"/>
              </a:ext>
            </a:extLst>
          </p:cNvPr>
          <p:cNvCxnSpPr/>
          <p:nvPr userDrawn="1"/>
        </p:nvCxnSpPr>
        <p:spPr bwMode="auto">
          <a:xfrm>
            <a:off x="37338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BEC27BE7-1A49-4DB4-A280-5ABAC0BFA1A4}"/>
              </a:ext>
            </a:extLst>
          </p:cNvPr>
          <p:cNvCxnSpPr/>
          <p:nvPr userDrawn="1"/>
        </p:nvCxnSpPr>
        <p:spPr bwMode="auto">
          <a:xfrm>
            <a:off x="36576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4FB0C558-D86E-4E81-A7CE-9D020849FA04}"/>
              </a:ext>
            </a:extLst>
          </p:cNvPr>
          <p:cNvCxnSpPr/>
          <p:nvPr userDrawn="1"/>
        </p:nvCxnSpPr>
        <p:spPr bwMode="auto">
          <a:xfrm>
            <a:off x="35814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8A652F2A-A575-4D9E-B2AF-D7DA2E617E2F}"/>
              </a:ext>
            </a:extLst>
          </p:cNvPr>
          <p:cNvCxnSpPr/>
          <p:nvPr userDrawn="1"/>
        </p:nvCxnSpPr>
        <p:spPr bwMode="auto">
          <a:xfrm>
            <a:off x="35052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A2E54847-F0B4-4562-88E4-77968631738F}"/>
              </a:ext>
            </a:extLst>
          </p:cNvPr>
          <p:cNvCxnSpPr/>
          <p:nvPr userDrawn="1"/>
        </p:nvCxnSpPr>
        <p:spPr bwMode="auto">
          <a:xfrm>
            <a:off x="40386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0A0F1D6A-F75A-43C4-9EC6-8F3FD3AE93D2}"/>
              </a:ext>
            </a:extLst>
          </p:cNvPr>
          <p:cNvCxnSpPr/>
          <p:nvPr userDrawn="1"/>
        </p:nvCxnSpPr>
        <p:spPr bwMode="auto">
          <a:xfrm>
            <a:off x="39624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44E9B8C2-0290-4675-8C69-4CBE30B73134}"/>
              </a:ext>
            </a:extLst>
          </p:cNvPr>
          <p:cNvCxnSpPr/>
          <p:nvPr userDrawn="1"/>
        </p:nvCxnSpPr>
        <p:spPr bwMode="auto">
          <a:xfrm>
            <a:off x="38862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AE09D4A2-C2EA-41BC-BB21-1F5E5AED9C42}"/>
              </a:ext>
            </a:extLst>
          </p:cNvPr>
          <p:cNvCxnSpPr/>
          <p:nvPr userDrawn="1"/>
        </p:nvCxnSpPr>
        <p:spPr bwMode="auto">
          <a:xfrm>
            <a:off x="38100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66325D0A-820E-4322-820B-7ACB9CAA1692}"/>
              </a:ext>
            </a:extLst>
          </p:cNvPr>
          <p:cNvCxnSpPr/>
          <p:nvPr userDrawn="1"/>
        </p:nvCxnSpPr>
        <p:spPr bwMode="auto">
          <a:xfrm>
            <a:off x="34290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" name="Textfeld 50">
            <a:extLst>
              <a:ext uri="{FF2B5EF4-FFF2-40B4-BE49-F238E27FC236}">
                <a16:creationId xmlns:a16="http://schemas.microsoft.com/office/drawing/2014/main" id="{8F6E998F-96D8-49D6-B6C1-8858A2147041}"/>
              </a:ext>
            </a:extLst>
          </p:cNvPr>
          <p:cNvSpPr txBox="1"/>
          <p:nvPr userDrawn="1"/>
        </p:nvSpPr>
        <p:spPr>
          <a:xfrm>
            <a:off x="4953000" y="2133600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PW block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89338453-7A92-4577-8663-EC341EF5E401}"/>
              </a:ext>
            </a:extLst>
          </p:cNvPr>
          <p:cNvSpPr txBox="1"/>
          <p:nvPr userDrawn="1"/>
        </p:nvSpPr>
        <p:spPr>
          <a:xfrm>
            <a:off x="2667000" y="2971800"/>
            <a:ext cx="7120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deep n-well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073BED01-BD4B-493C-820F-7999041C94C5}"/>
              </a:ext>
            </a:extLst>
          </p:cNvPr>
          <p:cNvSpPr txBox="1"/>
          <p:nvPr userDrawn="1"/>
        </p:nvSpPr>
        <p:spPr>
          <a:xfrm>
            <a:off x="5029200" y="2895600"/>
            <a:ext cx="9925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p-substrate (sub!)</a:t>
            </a:r>
          </a:p>
        </p:txBody>
      </p:sp>
      <p:sp>
        <p:nvSpPr>
          <p:cNvPr id="54" name="Sprechblase: rechteckig 53">
            <a:extLst>
              <a:ext uri="{FF2B5EF4-FFF2-40B4-BE49-F238E27FC236}">
                <a16:creationId xmlns:a16="http://schemas.microsoft.com/office/drawing/2014/main" id="{C18BEACC-CCE0-C833-0254-D5D7D9D745FA}"/>
              </a:ext>
            </a:extLst>
          </p:cNvPr>
          <p:cNvSpPr/>
          <p:nvPr userDrawn="1"/>
        </p:nvSpPr>
        <p:spPr bwMode="auto">
          <a:xfrm>
            <a:off x="4648200" y="5410200"/>
            <a:ext cx="1066800" cy="381000"/>
          </a:xfrm>
          <a:prstGeom prst="wedgeRectCallout">
            <a:avLst>
              <a:gd name="adj1" fmla="val -101299"/>
              <a:gd name="adj2" fmla="val -25881"/>
            </a:avLst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NMOS</a:t>
            </a:r>
          </a:p>
        </p:txBody>
      </p:sp>
      <p:sp>
        <p:nvSpPr>
          <p:cNvPr id="55" name="Sprechblase: rechteckig 54">
            <a:extLst>
              <a:ext uri="{FF2B5EF4-FFF2-40B4-BE49-F238E27FC236}">
                <a16:creationId xmlns:a16="http://schemas.microsoft.com/office/drawing/2014/main" id="{D00E64A9-C8D0-265B-962D-754DBD440A16}"/>
              </a:ext>
            </a:extLst>
          </p:cNvPr>
          <p:cNvSpPr/>
          <p:nvPr userDrawn="1"/>
        </p:nvSpPr>
        <p:spPr bwMode="auto">
          <a:xfrm>
            <a:off x="4648200" y="4495800"/>
            <a:ext cx="1066800" cy="381000"/>
          </a:xfrm>
          <a:prstGeom prst="wedgeRectCallout">
            <a:avLst>
              <a:gd name="adj1" fmla="val -100347"/>
              <a:gd name="adj2" fmla="val 52786"/>
            </a:avLst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PMOS</a:t>
            </a:r>
          </a:p>
        </p:txBody>
      </p:sp>
      <p:sp>
        <p:nvSpPr>
          <p:cNvPr id="56" name="Sprechblase: rechteckig 55">
            <a:extLst>
              <a:ext uri="{FF2B5EF4-FFF2-40B4-BE49-F238E27FC236}">
                <a16:creationId xmlns:a16="http://schemas.microsoft.com/office/drawing/2014/main" id="{74500315-A83C-91E0-1197-D52D53DB6517}"/>
              </a:ext>
            </a:extLst>
          </p:cNvPr>
          <p:cNvSpPr/>
          <p:nvPr userDrawn="1"/>
        </p:nvSpPr>
        <p:spPr bwMode="auto">
          <a:xfrm>
            <a:off x="5105400" y="3733800"/>
            <a:ext cx="533400" cy="228600"/>
          </a:xfrm>
          <a:prstGeom prst="wedgeRectCallout">
            <a:avLst>
              <a:gd name="adj1" fmla="val -95705"/>
              <a:gd name="adj2" fmla="val -25658"/>
            </a:avLst>
          </a:prstGeom>
          <a:solidFill>
            <a:srgbClr val="FFFF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DN</a:t>
            </a:r>
          </a:p>
        </p:txBody>
      </p:sp>
      <p:sp>
        <p:nvSpPr>
          <p:cNvPr id="57" name="Sprechblase: rechteckig 56">
            <a:extLst>
              <a:ext uri="{FF2B5EF4-FFF2-40B4-BE49-F238E27FC236}">
                <a16:creationId xmlns:a16="http://schemas.microsoft.com/office/drawing/2014/main" id="{0BABF3FA-6CC0-D690-64E2-8E74B316ADE1}"/>
              </a:ext>
            </a:extLst>
          </p:cNvPr>
          <p:cNvSpPr/>
          <p:nvPr userDrawn="1"/>
        </p:nvSpPr>
        <p:spPr bwMode="auto">
          <a:xfrm>
            <a:off x="4419600" y="4114800"/>
            <a:ext cx="533400" cy="228600"/>
          </a:xfrm>
          <a:prstGeom prst="wedgeRectCallout">
            <a:avLst>
              <a:gd name="adj1" fmla="val -96419"/>
              <a:gd name="adj2" fmla="val -63991"/>
            </a:avLst>
          </a:prstGeom>
          <a:solidFill>
            <a:srgbClr val="C00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</a:t>
            </a:r>
          </a:p>
        </p:txBody>
      </p:sp>
      <p:sp>
        <p:nvSpPr>
          <p:cNvPr id="58" name="Sprechblase: rechteckig 57">
            <a:extLst>
              <a:ext uri="{FF2B5EF4-FFF2-40B4-BE49-F238E27FC236}">
                <a16:creationId xmlns:a16="http://schemas.microsoft.com/office/drawing/2014/main" id="{16281C36-F619-7E01-5B44-C69E8AF81161}"/>
              </a:ext>
            </a:extLst>
          </p:cNvPr>
          <p:cNvSpPr/>
          <p:nvPr userDrawn="1"/>
        </p:nvSpPr>
        <p:spPr bwMode="auto">
          <a:xfrm>
            <a:off x="3429000" y="4343400"/>
            <a:ext cx="533400" cy="228600"/>
          </a:xfrm>
          <a:prstGeom prst="wedgeRectCallout">
            <a:avLst>
              <a:gd name="adj1" fmla="val -36419"/>
              <a:gd name="adj2" fmla="val 141009"/>
            </a:avLst>
          </a:prstGeom>
          <a:solidFill>
            <a:srgbClr val="FF0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PC</a:t>
            </a:r>
          </a:p>
        </p:txBody>
      </p:sp>
      <p:sp>
        <p:nvSpPr>
          <p:cNvPr id="59" name="Sprechblase: rechteckig 58">
            <a:extLst>
              <a:ext uri="{FF2B5EF4-FFF2-40B4-BE49-F238E27FC236}">
                <a16:creationId xmlns:a16="http://schemas.microsoft.com/office/drawing/2014/main" id="{90287F37-4AB3-AB3D-7893-5D5B8231F739}"/>
              </a:ext>
            </a:extLst>
          </p:cNvPr>
          <p:cNvSpPr/>
          <p:nvPr userDrawn="1"/>
        </p:nvSpPr>
        <p:spPr bwMode="auto">
          <a:xfrm>
            <a:off x="2743200" y="4343400"/>
            <a:ext cx="533400" cy="228600"/>
          </a:xfrm>
          <a:prstGeom prst="wedgeRectCallout">
            <a:avLst>
              <a:gd name="adj1" fmla="val 62867"/>
              <a:gd name="adj2" fmla="val 157676"/>
            </a:avLst>
          </a:prstGeom>
          <a:solidFill>
            <a:srgbClr val="FFFF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BP</a:t>
            </a:r>
          </a:p>
        </p:txBody>
      </p:sp>
      <p:sp>
        <p:nvSpPr>
          <p:cNvPr id="60" name="Sprechblase: rechteckig 59">
            <a:extLst>
              <a:ext uri="{FF2B5EF4-FFF2-40B4-BE49-F238E27FC236}">
                <a16:creationId xmlns:a16="http://schemas.microsoft.com/office/drawing/2014/main" id="{7A7F2FB3-A164-9EFB-D855-7668F53DE0B8}"/>
              </a:ext>
            </a:extLst>
          </p:cNvPr>
          <p:cNvSpPr/>
          <p:nvPr userDrawn="1"/>
        </p:nvSpPr>
        <p:spPr bwMode="auto">
          <a:xfrm>
            <a:off x="2743200" y="4953000"/>
            <a:ext cx="533400" cy="228600"/>
          </a:xfrm>
          <a:prstGeom prst="wedgeRectCallout">
            <a:avLst>
              <a:gd name="adj1" fmla="val 68581"/>
              <a:gd name="adj2" fmla="val -15657"/>
            </a:avLst>
          </a:prstGeom>
          <a:solidFill>
            <a:srgbClr val="FFCC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RX</a:t>
            </a:r>
          </a:p>
        </p:txBody>
      </p:sp>
      <p:sp>
        <p:nvSpPr>
          <p:cNvPr id="61" name="Sprechblase: rechteckig 60">
            <a:extLst>
              <a:ext uri="{FF2B5EF4-FFF2-40B4-BE49-F238E27FC236}">
                <a16:creationId xmlns:a16="http://schemas.microsoft.com/office/drawing/2014/main" id="{C26401C0-A5FF-6D64-0476-BB85F617395D}"/>
              </a:ext>
            </a:extLst>
          </p:cNvPr>
          <p:cNvSpPr/>
          <p:nvPr userDrawn="1"/>
        </p:nvSpPr>
        <p:spPr bwMode="auto">
          <a:xfrm>
            <a:off x="2743200" y="5410200"/>
            <a:ext cx="533400" cy="228600"/>
          </a:xfrm>
          <a:prstGeom prst="wedgeRectCallout">
            <a:avLst>
              <a:gd name="adj1" fmla="val 67867"/>
              <a:gd name="adj2" fmla="val -10657"/>
            </a:avLst>
          </a:prstGeom>
          <a:solidFill>
            <a:srgbClr val="FFCC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RX</a:t>
            </a:r>
          </a:p>
        </p:txBody>
      </p:sp>
      <p:sp>
        <p:nvSpPr>
          <p:cNvPr id="62" name="Sprechblase: rechteckig 61">
            <a:extLst>
              <a:ext uri="{FF2B5EF4-FFF2-40B4-BE49-F238E27FC236}">
                <a16:creationId xmlns:a16="http://schemas.microsoft.com/office/drawing/2014/main" id="{F14638A9-6A36-D2FA-6B90-C042A119209C}"/>
              </a:ext>
            </a:extLst>
          </p:cNvPr>
          <p:cNvSpPr/>
          <p:nvPr userDrawn="1"/>
        </p:nvSpPr>
        <p:spPr bwMode="auto">
          <a:xfrm>
            <a:off x="1447800" y="3733800"/>
            <a:ext cx="1905000" cy="228600"/>
          </a:xfrm>
          <a:prstGeom prst="wedgeRectCallout">
            <a:avLst>
              <a:gd name="adj1" fmla="val 46624"/>
              <a:gd name="adj2" fmla="val 10295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NW+RX – </a:t>
            </a:r>
            <a:r>
              <a:rPr lang="en-GB" sz="1200" dirty="0" err="1"/>
              <a:t>nwell</a:t>
            </a:r>
            <a:r>
              <a:rPr lang="en-GB" sz="1200" dirty="0"/>
              <a:t> contact</a:t>
            </a:r>
          </a:p>
        </p:txBody>
      </p:sp>
      <p:sp>
        <p:nvSpPr>
          <p:cNvPr id="63" name="Sprechblase: rechteckig 62">
            <a:extLst>
              <a:ext uri="{FF2B5EF4-FFF2-40B4-BE49-F238E27FC236}">
                <a16:creationId xmlns:a16="http://schemas.microsoft.com/office/drawing/2014/main" id="{7897F1E5-C99F-DA4A-D6C9-9FD38FDB9BCD}"/>
              </a:ext>
            </a:extLst>
          </p:cNvPr>
          <p:cNvSpPr/>
          <p:nvPr userDrawn="1"/>
        </p:nvSpPr>
        <p:spPr bwMode="auto">
          <a:xfrm>
            <a:off x="914400" y="5943600"/>
            <a:ext cx="2286000" cy="228600"/>
          </a:xfrm>
          <a:prstGeom prst="wedgeRectCallout">
            <a:avLst>
              <a:gd name="adj1" fmla="val 49335"/>
              <a:gd name="adj2" fmla="val -92046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NW+RX+BP – </a:t>
            </a:r>
            <a:r>
              <a:rPr lang="en-GB" sz="1200" dirty="0" err="1"/>
              <a:t>pwell</a:t>
            </a:r>
            <a:r>
              <a:rPr lang="en-GB" sz="1200" dirty="0"/>
              <a:t> contact</a:t>
            </a:r>
          </a:p>
        </p:txBody>
      </p:sp>
    </p:spTree>
    <p:extLst>
      <p:ext uri="{BB962C8B-B14F-4D97-AF65-F5344CB8AC3E}">
        <p14:creationId xmlns:p14="http://schemas.microsoft.com/office/powerpoint/2010/main" val="3295187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EB38CA-F919-46A2-8039-0CD3A6DE4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F18ABB0-F67C-42D1-B57B-2FB248AD78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B4AB-8E0F-44BD-A620-67E1C90865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48B29E5-28F4-4393-9C78-1820D7ADFAC0}"/>
              </a:ext>
            </a:extLst>
          </p:cNvPr>
          <p:cNvSpPr/>
          <p:nvPr userDrawn="1"/>
        </p:nvSpPr>
        <p:spPr bwMode="auto">
          <a:xfrm>
            <a:off x="54864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EFC176C4-2853-49A5-B0E4-99E7FB305354}"/>
              </a:ext>
            </a:extLst>
          </p:cNvPr>
          <p:cNvSpPr/>
          <p:nvPr userDrawn="1"/>
        </p:nvSpPr>
        <p:spPr bwMode="auto">
          <a:xfrm>
            <a:off x="2590800" y="1981200"/>
            <a:ext cx="22860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" name="Grafik 5" descr="Ein Bild, das Text, Monitor, Screenshot, Computer enthält.&#10;&#10;Automatisch generierte Beschreibung">
            <a:extLst>
              <a:ext uri="{FF2B5EF4-FFF2-40B4-BE49-F238E27FC236}">
                <a16:creationId xmlns:a16="http://schemas.microsoft.com/office/drawing/2014/main" id="{DC312BD8-C9F7-4B15-A834-D02D8874F8A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352800"/>
            <a:ext cx="5562600" cy="3098069"/>
          </a:xfrm>
          <a:prstGeom prst="rect">
            <a:avLst/>
          </a:prstGeom>
        </p:spPr>
      </p:pic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A193B312-63D1-417D-A21E-4FF66500390C}"/>
              </a:ext>
            </a:extLst>
          </p:cNvPr>
          <p:cNvCxnSpPr/>
          <p:nvPr userDrawn="1"/>
        </p:nvCxnSpPr>
        <p:spPr bwMode="auto">
          <a:xfrm>
            <a:off x="1752600" y="5562600"/>
            <a:ext cx="3886200" cy="0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483989F-F08D-4211-BCCC-18FE1CD324E2}"/>
              </a:ext>
            </a:extLst>
          </p:cNvPr>
          <p:cNvCxnSpPr/>
          <p:nvPr userDrawn="1"/>
        </p:nvCxnSpPr>
        <p:spPr bwMode="auto">
          <a:xfrm>
            <a:off x="1371600" y="1981200"/>
            <a:ext cx="47244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B20B5C01-EFF4-41B9-9F67-0E9717AAB5C3}"/>
              </a:ext>
            </a:extLst>
          </p:cNvPr>
          <p:cNvGrpSpPr/>
          <p:nvPr userDrawn="1"/>
        </p:nvGrpSpPr>
        <p:grpSpPr>
          <a:xfrm>
            <a:off x="1676400" y="1981200"/>
            <a:ext cx="1524000" cy="1219200"/>
            <a:chOff x="1676400" y="1371600"/>
            <a:chExt cx="1524000" cy="1219200"/>
          </a:xfrm>
        </p:grpSpPr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89C301FC-7D43-4D8E-A232-B304E4CE4BD4}"/>
                </a:ext>
              </a:extLst>
            </p:cNvPr>
            <p:cNvCxnSpPr>
              <a:endCxn id="11" idx="2"/>
            </p:cNvCxnSpPr>
            <p:nvPr/>
          </p:nvCxnSpPr>
          <p:spPr bwMode="auto">
            <a:xfrm flipV="1">
              <a:off x="2438400" y="1752600"/>
              <a:ext cx="0" cy="4572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Bogen 10">
              <a:extLst>
                <a:ext uri="{FF2B5EF4-FFF2-40B4-BE49-F238E27FC236}">
                  <a16:creationId xmlns:a16="http://schemas.microsoft.com/office/drawing/2014/main" id="{34F53914-BC8F-4116-90C3-0368E588CC8A}"/>
                </a:ext>
              </a:extLst>
            </p:cNvPr>
            <p:cNvSpPr/>
            <p:nvPr/>
          </p:nvSpPr>
          <p:spPr bwMode="auto">
            <a:xfrm>
              <a:off x="1676400" y="13716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2" name="Bogen 11">
              <a:extLst>
                <a:ext uri="{FF2B5EF4-FFF2-40B4-BE49-F238E27FC236}">
                  <a16:creationId xmlns:a16="http://schemas.microsoft.com/office/drawing/2014/main" id="{93EDC664-A8B9-4904-AE18-7C5D2C69E597}"/>
                </a:ext>
              </a:extLst>
            </p:cNvPr>
            <p:cNvSpPr/>
            <p:nvPr/>
          </p:nvSpPr>
          <p:spPr bwMode="auto">
            <a:xfrm rot="10800000">
              <a:off x="2438400" y="18288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DBC3AE0A-3F31-48A2-8AD0-7DD035AAF68C}"/>
              </a:ext>
            </a:extLst>
          </p:cNvPr>
          <p:cNvCxnSpPr/>
          <p:nvPr userDrawn="1"/>
        </p:nvCxnSpPr>
        <p:spPr bwMode="auto">
          <a:xfrm flipH="1">
            <a:off x="2819400" y="3200400"/>
            <a:ext cx="1828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2483335A-BA86-4DF1-8CE8-3C2384C971A9}"/>
              </a:ext>
            </a:extLst>
          </p:cNvPr>
          <p:cNvGrpSpPr/>
          <p:nvPr userDrawn="1"/>
        </p:nvGrpSpPr>
        <p:grpSpPr>
          <a:xfrm flipH="1">
            <a:off x="4267200" y="1981200"/>
            <a:ext cx="1524000" cy="1219200"/>
            <a:chOff x="1676400" y="1371600"/>
            <a:chExt cx="1524000" cy="121920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B0157EF9-A224-4CD4-AF5A-EB82E126C502}"/>
                </a:ext>
              </a:extLst>
            </p:cNvPr>
            <p:cNvCxnSpPr>
              <a:endCxn id="16" idx="2"/>
            </p:cNvCxnSpPr>
            <p:nvPr/>
          </p:nvCxnSpPr>
          <p:spPr bwMode="auto">
            <a:xfrm flipV="1">
              <a:off x="2438400" y="1752600"/>
              <a:ext cx="0" cy="4572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Bogen 15">
              <a:extLst>
                <a:ext uri="{FF2B5EF4-FFF2-40B4-BE49-F238E27FC236}">
                  <a16:creationId xmlns:a16="http://schemas.microsoft.com/office/drawing/2014/main" id="{2B42F1BC-0930-4BB8-8F8C-326B42F770B1}"/>
                </a:ext>
              </a:extLst>
            </p:cNvPr>
            <p:cNvSpPr/>
            <p:nvPr/>
          </p:nvSpPr>
          <p:spPr bwMode="auto">
            <a:xfrm>
              <a:off x="1676400" y="13716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7" name="Bogen 16">
              <a:extLst>
                <a:ext uri="{FF2B5EF4-FFF2-40B4-BE49-F238E27FC236}">
                  <a16:creationId xmlns:a16="http://schemas.microsoft.com/office/drawing/2014/main" id="{A2F7D040-EA15-418B-AFAE-B41D24CBF8F2}"/>
                </a:ext>
              </a:extLst>
            </p:cNvPr>
            <p:cNvSpPr/>
            <p:nvPr/>
          </p:nvSpPr>
          <p:spPr bwMode="auto">
            <a:xfrm rot="10800000">
              <a:off x="2438400" y="18288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sp>
        <p:nvSpPr>
          <p:cNvPr id="18" name="Rechteck 17">
            <a:extLst>
              <a:ext uri="{FF2B5EF4-FFF2-40B4-BE49-F238E27FC236}">
                <a16:creationId xmlns:a16="http://schemas.microsoft.com/office/drawing/2014/main" id="{820CA28A-E2AD-48D7-8930-9A9443B4C63C}"/>
              </a:ext>
            </a:extLst>
          </p:cNvPr>
          <p:cNvSpPr/>
          <p:nvPr userDrawn="1"/>
        </p:nvSpPr>
        <p:spPr bwMode="auto">
          <a:xfrm>
            <a:off x="3810000" y="1905000"/>
            <a:ext cx="152400" cy="76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1A902880-EA51-4DDF-B771-1C1501DC8226}"/>
              </a:ext>
            </a:extLst>
          </p:cNvPr>
          <p:cNvSpPr/>
          <p:nvPr userDrawn="1"/>
        </p:nvSpPr>
        <p:spPr bwMode="auto">
          <a:xfrm>
            <a:off x="3962400" y="1981200"/>
            <a:ext cx="152400" cy="76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C4247A94-9B93-4880-A6B8-2D8EF69C5B6E}"/>
              </a:ext>
            </a:extLst>
          </p:cNvPr>
          <p:cNvSpPr/>
          <p:nvPr userDrawn="1"/>
        </p:nvSpPr>
        <p:spPr bwMode="auto">
          <a:xfrm>
            <a:off x="2438400" y="1981200"/>
            <a:ext cx="152400" cy="38100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37107DA-2C04-4059-AEDF-DB76AC817337}"/>
              </a:ext>
            </a:extLst>
          </p:cNvPr>
          <p:cNvSpPr/>
          <p:nvPr userDrawn="1"/>
        </p:nvSpPr>
        <p:spPr bwMode="auto">
          <a:xfrm>
            <a:off x="4876800" y="1981200"/>
            <a:ext cx="152400" cy="38100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9B457D93-11E9-427C-8A6F-9346069A5550}"/>
              </a:ext>
            </a:extLst>
          </p:cNvPr>
          <p:cNvSpPr/>
          <p:nvPr userDrawn="1"/>
        </p:nvSpPr>
        <p:spPr bwMode="auto">
          <a:xfrm>
            <a:off x="4114800" y="1981200"/>
            <a:ext cx="19812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415A10F0-A45A-4C99-89DF-E6656F27AFBA}"/>
              </a:ext>
            </a:extLst>
          </p:cNvPr>
          <p:cNvCxnSpPr/>
          <p:nvPr userDrawn="1"/>
        </p:nvCxnSpPr>
        <p:spPr bwMode="auto">
          <a:xfrm>
            <a:off x="3886200" y="1752600"/>
            <a:ext cx="0" cy="1524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92B9E602-3D54-4B47-B36C-8B393FC84F23}"/>
              </a:ext>
            </a:extLst>
          </p:cNvPr>
          <p:cNvCxnSpPr/>
          <p:nvPr userDrawn="1"/>
        </p:nvCxnSpPr>
        <p:spPr bwMode="auto">
          <a:xfrm>
            <a:off x="40386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7575E944-EED4-4A68-98A6-E6A7586C4907}"/>
              </a:ext>
            </a:extLst>
          </p:cNvPr>
          <p:cNvSpPr txBox="1"/>
          <p:nvPr userDrawn="1"/>
        </p:nvSpPr>
        <p:spPr>
          <a:xfrm>
            <a:off x="3886200" y="1524000"/>
            <a:ext cx="2584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S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3071E8A6-36AB-48D5-A2D5-DE65BDF0CFBA}"/>
              </a:ext>
            </a:extLst>
          </p:cNvPr>
          <p:cNvSpPr txBox="1"/>
          <p:nvPr userDrawn="1"/>
        </p:nvSpPr>
        <p:spPr>
          <a:xfrm>
            <a:off x="3733800" y="1524000"/>
            <a:ext cx="2648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G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5E10682-53D6-4A3F-80C6-8CD849BADF0A}"/>
              </a:ext>
            </a:extLst>
          </p:cNvPr>
          <p:cNvSpPr txBox="1"/>
          <p:nvPr userDrawn="1"/>
        </p:nvSpPr>
        <p:spPr>
          <a:xfrm>
            <a:off x="3581400" y="2133600"/>
            <a:ext cx="3545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PW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602F3C79-2DF5-4EE6-82B1-B9075F86421B}"/>
              </a:ext>
            </a:extLst>
          </p:cNvPr>
          <p:cNvSpPr/>
          <p:nvPr userDrawn="1"/>
        </p:nvSpPr>
        <p:spPr bwMode="auto">
          <a:xfrm>
            <a:off x="3352800" y="990600"/>
            <a:ext cx="762000" cy="152400"/>
          </a:xfrm>
          <a:prstGeom prst="rect">
            <a:avLst/>
          </a:prstGeom>
          <a:solidFill>
            <a:srgbClr val="FFCC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RX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F3EA692-FEBB-4C8D-A6EE-E341B9E1992C}"/>
              </a:ext>
            </a:extLst>
          </p:cNvPr>
          <p:cNvSpPr/>
          <p:nvPr userDrawn="1"/>
        </p:nvSpPr>
        <p:spPr bwMode="auto">
          <a:xfrm>
            <a:off x="2438400" y="838200"/>
            <a:ext cx="2590800" cy="1524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DN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B3CDBF27-E423-46F8-9111-0508BD21358C}"/>
              </a:ext>
            </a:extLst>
          </p:cNvPr>
          <p:cNvSpPr/>
          <p:nvPr userDrawn="1"/>
        </p:nvSpPr>
        <p:spPr bwMode="auto">
          <a:xfrm>
            <a:off x="5029200" y="2133600"/>
            <a:ext cx="457200" cy="228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9210FE7-AE35-410A-AE51-6D971A839717}"/>
              </a:ext>
            </a:extLst>
          </p:cNvPr>
          <p:cNvSpPr/>
          <p:nvPr userDrawn="1"/>
        </p:nvSpPr>
        <p:spPr bwMode="auto">
          <a:xfrm>
            <a:off x="13716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F8D933C9-6E9A-4FA2-A272-A059CF991F0F}"/>
              </a:ext>
            </a:extLst>
          </p:cNvPr>
          <p:cNvSpPr/>
          <p:nvPr userDrawn="1"/>
        </p:nvSpPr>
        <p:spPr bwMode="auto">
          <a:xfrm>
            <a:off x="1981200" y="2133600"/>
            <a:ext cx="457200" cy="228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2F155417-C095-44F3-B494-B0A76CEDCA8F}"/>
              </a:ext>
            </a:extLst>
          </p:cNvPr>
          <p:cNvSpPr/>
          <p:nvPr userDrawn="1"/>
        </p:nvSpPr>
        <p:spPr bwMode="auto">
          <a:xfrm>
            <a:off x="1371600" y="1981200"/>
            <a:ext cx="19812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C4B2FBFE-AA8F-4981-ADB7-DF3B4BC7990A}"/>
              </a:ext>
            </a:extLst>
          </p:cNvPr>
          <p:cNvSpPr txBox="1"/>
          <p:nvPr userDrawn="1"/>
        </p:nvSpPr>
        <p:spPr>
          <a:xfrm>
            <a:off x="5181600" y="914400"/>
            <a:ext cx="10727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drawn layout layers</a:t>
            </a:r>
          </a:p>
        </p:txBody>
      </p:sp>
      <p:sp>
        <p:nvSpPr>
          <p:cNvPr id="35" name="Geschweifte Klammer rechts 34">
            <a:extLst>
              <a:ext uri="{FF2B5EF4-FFF2-40B4-BE49-F238E27FC236}">
                <a16:creationId xmlns:a16="http://schemas.microsoft.com/office/drawing/2014/main" id="{11459974-AE1F-4A7D-B030-EB5DDB03524E}"/>
              </a:ext>
            </a:extLst>
          </p:cNvPr>
          <p:cNvSpPr/>
          <p:nvPr userDrawn="1"/>
        </p:nvSpPr>
        <p:spPr bwMode="auto">
          <a:xfrm>
            <a:off x="5105400" y="838200"/>
            <a:ext cx="152400" cy="6096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D004D62B-5C65-454C-95E9-802DA1F273E4}"/>
              </a:ext>
            </a:extLst>
          </p:cNvPr>
          <p:cNvCxnSpPr/>
          <p:nvPr userDrawn="1"/>
        </p:nvCxnSpPr>
        <p:spPr bwMode="auto">
          <a:xfrm flipV="1">
            <a:off x="5257800" y="2514600"/>
            <a:ext cx="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C9972001-878F-4D11-B76A-BFA5F1A49B66}"/>
              </a:ext>
            </a:extLst>
          </p:cNvPr>
          <p:cNvCxnSpPr/>
          <p:nvPr userDrawn="1"/>
        </p:nvCxnSpPr>
        <p:spPr bwMode="auto">
          <a:xfrm flipH="1" flipV="1">
            <a:off x="4953000" y="2514600"/>
            <a:ext cx="30480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Textfeld 37">
            <a:extLst>
              <a:ext uri="{FF2B5EF4-FFF2-40B4-BE49-F238E27FC236}">
                <a16:creationId xmlns:a16="http://schemas.microsoft.com/office/drawing/2014/main" id="{15E48C8A-3408-4766-AFB3-283F8036D298}"/>
              </a:ext>
            </a:extLst>
          </p:cNvPr>
          <p:cNvSpPr txBox="1"/>
          <p:nvPr userDrawn="1"/>
        </p:nvSpPr>
        <p:spPr>
          <a:xfrm>
            <a:off x="5257800" y="2514600"/>
            <a:ext cx="14622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generated from NW and DN</a:t>
            </a:r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876CD4B7-CD5F-4A2C-BBC1-9CA0BD0BCFEA}"/>
              </a:ext>
            </a:extLst>
          </p:cNvPr>
          <p:cNvCxnSpPr/>
          <p:nvPr userDrawn="1"/>
        </p:nvCxnSpPr>
        <p:spPr bwMode="auto">
          <a:xfrm flipH="1" flipV="1">
            <a:off x="4572000" y="2514600"/>
            <a:ext cx="68580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Rechteck 39">
            <a:extLst>
              <a:ext uri="{FF2B5EF4-FFF2-40B4-BE49-F238E27FC236}">
                <a16:creationId xmlns:a16="http://schemas.microsoft.com/office/drawing/2014/main" id="{066DA28C-DA91-4A8E-8059-4CFE644AA873}"/>
              </a:ext>
            </a:extLst>
          </p:cNvPr>
          <p:cNvSpPr/>
          <p:nvPr userDrawn="1"/>
        </p:nvSpPr>
        <p:spPr bwMode="auto">
          <a:xfrm>
            <a:off x="3505200" y="1143000"/>
            <a:ext cx="152400" cy="15240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800" dirty="0"/>
              <a:t>PC</a:t>
            </a:r>
            <a:endParaRPr kumimoji="0" lang="en-GB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E91D793A-CB29-4436-B866-B6B4052A99B9}"/>
              </a:ext>
            </a:extLst>
          </p:cNvPr>
          <p:cNvSpPr/>
          <p:nvPr userDrawn="1"/>
        </p:nvSpPr>
        <p:spPr bwMode="auto">
          <a:xfrm>
            <a:off x="3810000" y="1143000"/>
            <a:ext cx="152400" cy="15240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800" dirty="0"/>
              <a:t>PC</a:t>
            </a:r>
            <a:endParaRPr kumimoji="0" lang="en-GB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07FE311A-6D97-410A-93E5-55CE19549352}"/>
              </a:ext>
            </a:extLst>
          </p:cNvPr>
          <p:cNvGrpSpPr/>
          <p:nvPr userDrawn="1"/>
        </p:nvGrpSpPr>
        <p:grpSpPr>
          <a:xfrm>
            <a:off x="3276600" y="1524000"/>
            <a:ext cx="563204" cy="533400"/>
            <a:chOff x="3276600" y="1524000"/>
            <a:chExt cx="563204" cy="533400"/>
          </a:xfrm>
        </p:grpSpPr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F043D51B-A0B9-4B6A-B71E-7AA096655EC0}"/>
                </a:ext>
              </a:extLst>
            </p:cNvPr>
            <p:cNvCxnSpPr/>
            <p:nvPr/>
          </p:nvCxnSpPr>
          <p:spPr bwMode="auto">
            <a:xfrm>
              <a:off x="3429000" y="1752600"/>
              <a:ext cx="0" cy="22860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4" name="Rechteck 43">
              <a:extLst>
                <a:ext uri="{FF2B5EF4-FFF2-40B4-BE49-F238E27FC236}">
                  <a16:creationId xmlns:a16="http://schemas.microsoft.com/office/drawing/2014/main" id="{1F4B7529-D500-4572-8804-DAB967FDC508}"/>
                </a:ext>
              </a:extLst>
            </p:cNvPr>
            <p:cNvSpPr/>
            <p:nvPr/>
          </p:nvSpPr>
          <p:spPr bwMode="auto">
            <a:xfrm>
              <a:off x="3352800" y="1981200"/>
              <a:ext cx="152400" cy="76200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5" name="Rechteck 44">
              <a:extLst>
                <a:ext uri="{FF2B5EF4-FFF2-40B4-BE49-F238E27FC236}">
                  <a16:creationId xmlns:a16="http://schemas.microsoft.com/office/drawing/2014/main" id="{129955F8-9BAB-4C3E-8B3F-241FA880EDE4}"/>
                </a:ext>
              </a:extLst>
            </p:cNvPr>
            <p:cNvSpPr/>
            <p:nvPr/>
          </p:nvSpPr>
          <p:spPr bwMode="auto">
            <a:xfrm>
              <a:off x="3505200" y="1905000"/>
              <a:ext cx="152400" cy="76200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18C1F533-AFEF-48DC-ABC2-F9FB4310BDCA}"/>
                </a:ext>
              </a:extLst>
            </p:cNvPr>
            <p:cNvSpPr/>
            <p:nvPr/>
          </p:nvSpPr>
          <p:spPr bwMode="auto">
            <a:xfrm>
              <a:off x="3657600" y="1981200"/>
              <a:ext cx="152400" cy="76200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cxnSp>
          <p:nvCxnSpPr>
            <p:cNvPr id="47" name="Gerader Verbinder 46">
              <a:extLst>
                <a:ext uri="{FF2B5EF4-FFF2-40B4-BE49-F238E27FC236}">
                  <a16:creationId xmlns:a16="http://schemas.microsoft.com/office/drawing/2014/main" id="{AD02FCE5-4673-4DAD-82F4-6021715B5B8E}"/>
                </a:ext>
              </a:extLst>
            </p:cNvPr>
            <p:cNvCxnSpPr/>
            <p:nvPr/>
          </p:nvCxnSpPr>
          <p:spPr bwMode="auto">
            <a:xfrm>
              <a:off x="3581400" y="1752600"/>
              <a:ext cx="0" cy="15240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Gerader Verbinder 47">
              <a:extLst>
                <a:ext uri="{FF2B5EF4-FFF2-40B4-BE49-F238E27FC236}">
                  <a16:creationId xmlns:a16="http://schemas.microsoft.com/office/drawing/2014/main" id="{F3D17669-CF5A-4CC5-9762-638743CB7A47}"/>
                </a:ext>
              </a:extLst>
            </p:cNvPr>
            <p:cNvCxnSpPr/>
            <p:nvPr/>
          </p:nvCxnSpPr>
          <p:spPr bwMode="auto">
            <a:xfrm>
              <a:off x="3733800" y="1752600"/>
              <a:ext cx="0" cy="22860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9" name="Textfeld 48">
              <a:extLst>
                <a:ext uri="{FF2B5EF4-FFF2-40B4-BE49-F238E27FC236}">
                  <a16:creationId xmlns:a16="http://schemas.microsoft.com/office/drawing/2014/main" id="{DE902AC7-F9C3-49FE-A209-A65681035E36}"/>
                </a:ext>
              </a:extLst>
            </p:cNvPr>
            <p:cNvSpPr txBox="1"/>
            <p:nvPr/>
          </p:nvSpPr>
          <p:spPr>
            <a:xfrm>
              <a:off x="3581400" y="1524000"/>
              <a:ext cx="25840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/>
                <a:t>D</a:t>
              </a:r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C4E21E35-9937-4F57-8764-7C186569112A}"/>
                </a:ext>
              </a:extLst>
            </p:cNvPr>
            <p:cNvSpPr txBox="1"/>
            <p:nvPr/>
          </p:nvSpPr>
          <p:spPr>
            <a:xfrm>
              <a:off x="3276600" y="1524000"/>
              <a:ext cx="25840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/>
                <a:t>S</a:t>
              </a: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E1B7B44E-6D6C-4ABA-BBD5-8623C923C792}"/>
                </a:ext>
              </a:extLst>
            </p:cNvPr>
            <p:cNvSpPr txBox="1"/>
            <p:nvPr/>
          </p:nvSpPr>
          <p:spPr>
            <a:xfrm>
              <a:off x="3425794" y="1524000"/>
              <a:ext cx="26481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/>
                <a:t>G</a:t>
              </a:r>
            </a:p>
          </p:txBody>
        </p:sp>
        <p:cxnSp>
          <p:nvCxnSpPr>
            <p:cNvPr id="52" name="Gerader Verbinder 51">
              <a:extLst>
                <a:ext uri="{FF2B5EF4-FFF2-40B4-BE49-F238E27FC236}">
                  <a16:creationId xmlns:a16="http://schemas.microsoft.com/office/drawing/2014/main" id="{D7BAA0E6-6229-4619-B998-2C53DB4FEE27}"/>
                </a:ext>
              </a:extLst>
            </p:cNvPr>
            <p:cNvCxnSpPr/>
            <p:nvPr/>
          </p:nvCxnSpPr>
          <p:spPr bwMode="auto">
            <a:xfrm>
              <a:off x="3505200" y="1981200"/>
              <a:ext cx="152400" cy="0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53" name="Gerader Verbinder 52">
            <a:extLst>
              <a:ext uri="{FF2B5EF4-FFF2-40B4-BE49-F238E27FC236}">
                <a16:creationId xmlns:a16="http://schemas.microsoft.com/office/drawing/2014/main" id="{F99FCAB4-1955-4E05-A67B-EBFBB57CF2CD}"/>
              </a:ext>
            </a:extLst>
          </p:cNvPr>
          <p:cNvCxnSpPr/>
          <p:nvPr userDrawn="1"/>
        </p:nvCxnSpPr>
        <p:spPr bwMode="auto">
          <a:xfrm>
            <a:off x="3810000" y="1981200"/>
            <a:ext cx="152400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" name="Textfeld 53">
            <a:extLst>
              <a:ext uri="{FF2B5EF4-FFF2-40B4-BE49-F238E27FC236}">
                <a16:creationId xmlns:a16="http://schemas.microsoft.com/office/drawing/2014/main" id="{56A20491-1D0B-4567-ADA9-DE8B18795F37}"/>
              </a:ext>
            </a:extLst>
          </p:cNvPr>
          <p:cNvSpPr txBox="1"/>
          <p:nvPr userDrawn="1"/>
        </p:nvSpPr>
        <p:spPr>
          <a:xfrm>
            <a:off x="4953000" y="2133600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PW block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C809639A-5A0A-4D4D-9A11-1D913EDC75EE}"/>
              </a:ext>
            </a:extLst>
          </p:cNvPr>
          <p:cNvSpPr txBox="1"/>
          <p:nvPr userDrawn="1"/>
        </p:nvSpPr>
        <p:spPr>
          <a:xfrm>
            <a:off x="2667000" y="2971800"/>
            <a:ext cx="7120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deep n-well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B864D768-65A8-412A-BBA4-9F5211DA106A}"/>
              </a:ext>
            </a:extLst>
          </p:cNvPr>
          <p:cNvSpPr txBox="1"/>
          <p:nvPr userDrawn="1"/>
        </p:nvSpPr>
        <p:spPr>
          <a:xfrm>
            <a:off x="5029200" y="2895600"/>
            <a:ext cx="9925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p-substrate (sub!)</a:t>
            </a:r>
          </a:p>
        </p:txBody>
      </p:sp>
      <p:sp>
        <p:nvSpPr>
          <p:cNvPr id="57" name="Sprechblase: rechteckig 56">
            <a:extLst>
              <a:ext uri="{FF2B5EF4-FFF2-40B4-BE49-F238E27FC236}">
                <a16:creationId xmlns:a16="http://schemas.microsoft.com/office/drawing/2014/main" id="{4B2901AB-658E-068B-69EB-2A9118DE06AE}"/>
              </a:ext>
            </a:extLst>
          </p:cNvPr>
          <p:cNvSpPr/>
          <p:nvPr userDrawn="1"/>
        </p:nvSpPr>
        <p:spPr bwMode="auto">
          <a:xfrm>
            <a:off x="4648200" y="5410200"/>
            <a:ext cx="1066800" cy="381000"/>
          </a:xfrm>
          <a:prstGeom prst="wedgeRectCallout">
            <a:avLst>
              <a:gd name="adj1" fmla="val -101299"/>
              <a:gd name="adj2" fmla="val -25881"/>
            </a:avLst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NMOS</a:t>
            </a:r>
          </a:p>
        </p:txBody>
      </p:sp>
      <p:sp>
        <p:nvSpPr>
          <p:cNvPr id="58" name="Sprechblase: rechteckig 57">
            <a:extLst>
              <a:ext uri="{FF2B5EF4-FFF2-40B4-BE49-F238E27FC236}">
                <a16:creationId xmlns:a16="http://schemas.microsoft.com/office/drawing/2014/main" id="{91089ADD-4365-2F6A-E992-CB554B6C909A}"/>
              </a:ext>
            </a:extLst>
          </p:cNvPr>
          <p:cNvSpPr/>
          <p:nvPr userDrawn="1"/>
        </p:nvSpPr>
        <p:spPr bwMode="auto">
          <a:xfrm>
            <a:off x="4648200" y="4495800"/>
            <a:ext cx="1066800" cy="381000"/>
          </a:xfrm>
          <a:prstGeom prst="wedgeRectCallout">
            <a:avLst>
              <a:gd name="adj1" fmla="val -100347"/>
              <a:gd name="adj2" fmla="val 52786"/>
            </a:avLst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PMOS</a:t>
            </a:r>
          </a:p>
        </p:txBody>
      </p:sp>
      <p:sp>
        <p:nvSpPr>
          <p:cNvPr id="59" name="Sprechblase: rechteckig 58">
            <a:extLst>
              <a:ext uri="{FF2B5EF4-FFF2-40B4-BE49-F238E27FC236}">
                <a16:creationId xmlns:a16="http://schemas.microsoft.com/office/drawing/2014/main" id="{7F91E698-8FD8-6594-30E5-F279DE80DAA1}"/>
              </a:ext>
            </a:extLst>
          </p:cNvPr>
          <p:cNvSpPr/>
          <p:nvPr userDrawn="1"/>
        </p:nvSpPr>
        <p:spPr bwMode="auto">
          <a:xfrm>
            <a:off x="5105400" y="3733800"/>
            <a:ext cx="533400" cy="228600"/>
          </a:xfrm>
          <a:prstGeom prst="wedgeRectCallout">
            <a:avLst>
              <a:gd name="adj1" fmla="val -95705"/>
              <a:gd name="adj2" fmla="val -25658"/>
            </a:avLst>
          </a:prstGeom>
          <a:solidFill>
            <a:srgbClr val="FFFF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DN</a:t>
            </a:r>
          </a:p>
        </p:txBody>
      </p:sp>
      <p:sp>
        <p:nvSpPr>
          <p:cNvPr id="60" name="Sprechblase: rechteckig 59">
            <a:extLst>
              <a:ext uri="{FF2B5EF4-FFF2-40B4-BE49-F238E27FC236}">
                <a16:creationId xmlns:a16="http://schemas.microsoft.com/office/drawing/2014/main" id="{6B2E0313-C098-7686-F9CA-2016BDC5E8B3}"/>
              </a:ext>
            </a:extLst>
          </p:cNvPr>
          <p:cNvSpPr/>
          <p:nvPr userDrawn="1"/>
        </p:nvSpPr>
        <p:spPr bwMode="auto">
          <a:xfrm>
            <a:off x="4419600" y="4114800"/>
            <a:ext cx="533400" cy="228600"/>
          </a:xfrm>
          <a:prstGeom prst="wedgeRectCallout">
            <a:avLst>
              <a:gd name="adj1" fmla="val -96419"/>
              <a:gd name="adj2" fmla="val -63991"/>
            </a:avLst>
          </a:prstGeom>
          <a:solidFill>
            <a:srgbClr val="C00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</a:t>
            </a:r>
          </a:p>
        </p:txBody>
      </p:sp>
      <p:sp>
        <p:nvSpPr>
          <p:cNvPr id="61" name="Sprechblase: rechteckig 60">
            <a:extLst>
              <a:ext uri="{FF2B5EF4-FFF2-40B4-BE49-F238E27FC236}">
                <a16:creationId xmlns:a16="http://schemas.microsoft.com/office/drawing/2014/main" id="{04F4D07F-A263-4AAF-1D4E-5973B7915B60}"/>
              </a:ext>
            </a:extLst>
          </p:cNvPr>
          <p:cNvSpPr/>
          <p:nvPr userDrawn="1"/>
        </p:nvSpPr>
        <p:spPr bwMode="auto">
          <a:xfrm>
            <a:off x="3429000" y="4343400"/>
            <a:ext cx="533400" cy="228600"/>
          </a:xfrm>
          <a:prstGeom prst="wedgeRectCallout">
            <a:avLst>
              <a:gd name="adj1" fmla="val -36419"/>
              <a:gd name="adj2" fmla="val 141009"/>
            </a:avLst>
          </a:prstGeom>
          <a:solidFill>
            <a:srgbClr val="FF0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PC</a:t>
            </a:r>
          </a:p>
        </p:txBody>
      </p:sp>
      <p:sp>
        <p:nvSpPr>
          <p:cNvPr id="62" name="Sprechblase: rechteckig 61">
            <a:extLst>
              <a:ext uri="{FF2B5EF4-FFF2-40B4-BE49-F238E27FC236}">
                <a16:creationId xmlns:a16="http://schemas.microsoft.com/office/drawing/2014/main" id="{F75DB1F6-E717-619E-6304-7B9806ACB2E2}"/>
              </a:ext>
            </a:extLst>
          </p:cNvPr>
          <p:cNvSpPr/>
          <p:nvPr userDrawn="1"/>
        </p:nvSpPr>
        <p:spPr bwMode="auto">
          <a:xfrm>
            <a:off x="2743200" y="4343400"/>
            <a:ext cx="533400" cy="228600"/>
          </a:xfrm>
          <a:prstGeom prst="wedgeRectCallout">
            <a:avLst>
              <a:gd name="adj1" fmla="val 62867"/>
              <a:gd name="adj2" fmla="val 157676"/>
            </a:avLst>
          </a:prstGeom>
          <a:solidFill>
            <a:srgbClr val="FFFF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BP</a:t>
            </a:r>
          </a:p>
        </p:txBody>
      </p:sp>
      <p:sp>
        <p:nvSpPr>
          <p:cNvPr id="63" name="Sprechblase: rechteckig 62">
            <a:extLst>
              <a:ext uri="{FF2B5EF4-FFF2-40B4-BE49-F238E27FC236}">
                <a16:creationId xmlns:a16="http://schemas.microsoft.com/office/drawing/2014/main" id="{69DA0094-0699-1910-B13F-D15AE3E15CEF}"/>
              </a:ext>
            </a:extLst>
          </p:cNvPr>
          <p:cNvSpPr/>
          <p:nvPr userDrawn="1"/>
        </p:nvSpPr>
        <p:spPr bwMode="auto">
          <a:xfrm>
            <a:off x="2743200" y="4953000"/>
            <a:ext cx="533400" cy="228600"/>
          </a:xfrm>
          <a:prstGeom prst="wedgeRectCallout">
            <a:avLst>
              <a:gd name="adj1" fmla="val 68581"/>
              <a:gd name="adj2" fmla="val -15657"/>
            </a:avLst>
          </a:prstGeom>
          <a:solidFill>
            <a:srgbClr val="FFCC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RX</a:t>
            </a:r>
          </a:p>
        </p:txBody>
      </p:sp>
      <p:sp>
        <p:nvSpPr>
          <p:cNvPr id="64" name="Sprechblase: rechteckig 63">
            <a:extLst>
              <a:ext uri="{FF2B5EF4-FFF2-40B4-BE49-F238E27FC236}">
                <a16:creationId xmlns:a16="http://schemas.microsoft.com/office/drawing/2014/main" id="{2062063D-F83F-6533-D339-BD3C706B7B1C}"/>
              </a:ext>
            </a:extLst>
          </p:cNvPr>
          <p:cNvSpPr/>
          <p:nvPr userDrawn="1"/>
        </p:nvSpPr>
        <p:spPr bwMode="auto">
          <a:xfrm>
            <a:off x="2743200" y="5410200"/>
            <a:ext cx="533400" cy="228600"/>
          </a:xfrm>
          <a:prstGeom prst="wedgeRectCallout">
            <a:avLst>
              <a:gd name="adj1" fmla="val 67867"/>
              <a:gd name="adj2" fmla="val -10657"/>
            </a:avLst>
          </a:prstGeom>
          <a:solidFill>
            <a:srgbClr val="FFCC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RX</a:t>
            </a:r>
          </a:p>
        </p:txBody>
      </p:sp>
      <p:sp>
        <p:nvSpPr>
          <p:cNvPr id="65" name="Sprechblase: rechteckig 64">
            <a:extLst>
              <a:ext uri="{FF2B5EF4-FFF2-40B4-BE49-F238E27FC236}">
                <a16:creationId xmlns:a16="http://schemas.microsoft.com/office/drawing/2014/main" id="{DE9954E1-9BED-3957-C7F7-A24F8BDEF2F0}"/>
              </a:ext>
            </a:extLst>
          </p:cNvPr>
          <p:cNvSpPr/>
          <p:nvPr userDrawn="1"/>
        </p:nvSpPr>
        <p:spPr bwMode="auto">
          <a:xfrm>
            <a:off x="1447800" y="3733800"/>
            <a:ext cx="1905000" cy="228600"/>
          </a:xfrm>
          <a:prstGeom prst="wedgeRectCallout">
            <a:avLst>
              <a:gd name="adj1" fmla="val 46624"/>
              <a:gd name="adj2" fmla="val 10295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NW+RX – </a:t>
            </a:r>
            <a:r>
              <a:rPr lang="en-GB" sz="1200" dirty="0" err="1"/>
              <a:t>nwell</a:t>
            </a:r>
            <a:r>
              <a:rPr lang="en-GB" sz="1200" dirty="0"/>
              <a:t> contact</a:t>
            </a:r>
          </a:p>
        </p:txBody>
      </p:sp>
      <p:sp>
        <p:nvSpPr>
          <p:cNvPr id="66" name="Sprechblase: rechteckig 65">
            <a:extLst>
              <a:ext uri="{FF2B5EF4-FFF2-40B4-BE49-F238E27FC236}">
                <a16:creationId xmlns:a16="http://schemas.microsoft.com/office/drawing/2014/main" id="{97437B95-3A37-0E1B-CE56-5B5E303EEFA5}"/>
              </a:ext>
            </a:extLst>
          </p:cNvPr>
          <p:cNvSpPr/>
          <p:nvPr userDrawn="1"/>
        </p:nvSpPr>
        <p:spPr bwMode="auto">
          <a:xfrm>
            <a:off x="914400" y="5943600"/>
            <a:ext cx="2286000" cy="228600"/>
          </a:xfrm>
          <a:prstGeom prst="wedgeRectCallout">
            <a:avLst>
              <a:gd name="adj1" fmla="val 49335"/>
              <a:gd name="adj2" fmla="val -92046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NW+RX+BP – </a:t>
            </a:r>
            <a:r>
              <a:rPr lang="en-GB" sz="1200" dirty="0" err="1"/>
              <a:t>pwell</a:t>
            </a:r>
            <a:r>
              <a:rPr lang="en-GB" sz="1200" dirty="0"/>
              <a:t> contact</a:t>
            </a:r>
          </a:p>
        </p:txBody>
      </p:sp>
    </p:spTree>
    <p:extLst>
      <p:ext uri="{BB962C8B-B14F-4D97-AF65-F5344CB8AC3E}">
        <p14:creationId xmlns:p14="http://schemas.microsoft.com/office/powerpoint/2010/main" val="31039997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94E8F-5A2E-4636-868F-9CAC5304D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935CD2E-517F-4FAB-AFB5-1F3A7F7C39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B4AB-8E0F-44BD-A620-67E1C90865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47FF831B-5026-47C8-BD34-9DBE87C790AA}"/>
              </a:ext>
            </a:extLst>
          </p:cNvPr>
          <p:cNvSpPr/>
          <p:nvPr userDrawn="1"/>
        </p:nvSpPr>
        <p:spPr bwMode="auto">
          <a:xfrm>
            <a:off x="54864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D4BB1BF-F2F2-404A-A9A5-37222E1C957B}"/>
              </a:ext>
            </a:extLst>
          </p:cNvPr>
          <p:cNvSpPr/>
          <p:nvPr userDrawn="1"/>
        </p:nvSpPr>
        <p:spPr bwMode="auto">
          <a:xfrm>
            <a:off x="2590800" y="1981200"/>
            <a:ext cx="22860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" name="Grafik 5" descr="Ein Bild, das Text, Monitor, Screenshot, Computer enthält.&#10;&#10;Automatisch generierte Beschreibung">
            <a:extLst>
              <a:ext uri="{FF2B5EF4-FFF2-40B4-BE49-F238E27FC236}">
                <a16:creationId xmlns:a16="http://schemas.microsoft.com/office/drawing/2014/main" id="{C08A5DC5-87F5-4F1A-AD1E-284712D5B6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352800"/>
            <a:ext cx="5562600" cy="3098069"/>
          </a:xfrm>
          <a:prstGeom prst="rect">
            <a:avLst/>
          </a:prstGeom>
        </p:spPr>
      </p:pic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8017F2D3-5A8F-4857-8E23-A58D812A89AA}"/>
              </a:ext>
            </a:extLst>
          </p:cNvPr>
          <p:cNvCxnSpPr/>
          <p:nvPr userDrawn="1"/>
        </p:nvCxnSpPr>
        <p:spPr bwMode="auto">
          <a:xfrm>
            <a:off x="1752600" y="5791200"/>
            <a:ext cx="3886200" cy="0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D580AB45-6ACF-410A-B4D7-43C25DC6BA9E}"/>
              </a:ext>
            </a:extLst>
          </p:cNvPr>
          <p:cNvCxnSpPr/>
          <p:nvPr userDrawn="1"/>
        </p:nvCxnSpPr>
        <p:spPr bwMode="auto">
          <a:xfrm>
            <a:off x="1371600" y="1981200"/>
            <a:ext cx="47244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AEE5CF8C-42A8-402B-85A7-515F78B8403C}"/>
              </a:ext>
            </a:extLst>
          </p:cNvPr>
          <p:cNvGrpSpPr/>
          <p:nvPr userDrawn="1"/>
        </p:nvGrpSpPr>
        <p:grpSpPr>
          <a:xfrm>
            <a:off x="1676400" y="1981200"/>
            <a:ext cx="1524000" cy="1219200"/>
            <a:chOff x="1676400" y="1371600"/>
            <a:chExt cx="1524000" cy="1219200"/>
          </a:xfrm>
        </p:grpSpPr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AF27B08D-6944-4D67-86EC-FC06ED026B95}"/>
                </a:ext>
              </a:extLst>
            </p:cNvPr>
            <p:cNvCxnSpPr>
              <a:endCxn id="11" idx="2"/>
            </p:cNvCxnSpPr>
            <p:nvPr/>
          </p:nvCxnSpPr>
          <p:spPr bwMode="auto">
            <a:xfrm flipV="1">
              <a:off x="2438400" y="1752600"/>
              <a:ext cx="0" cy="4572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Bogen 10">
              <a:extLst>
                <a:ext uri="{FF2B5EF4-FFF2-40B4-BE49-F238E27FC236}">
                  <a16:creationId xmlns:a16="http://schemas.microsoft.com/office/drawing/2014/main" id="{7E1BB345-77B0-4B38-A231-B9EA7E516930}"/>
                </a:ext>
              </a:extLst>
            </p:cNvPr>
            <p:cNvSpPr/>
            <p:nvPr/>
          </p:nvSpPr>
          <p:spPr bwMode="auto">
            <a:xfrm>
              <a:off x="1676400" y="13716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2" name="Bogen 11">
              <a:extLst>
                <a:ext uri="{FF2B5EF4-FFF2-40B4-BE49-F238E27FC236}">
                  <a16:creationId xmlns:a16="http://schemas.microsoft.com/office/drawing/2014/main" id="{B3DFE5EF-AD2D-41E6-82FC-6D5FB66C0EA0}"/>
                </a:ext>
              </a:extLst>
            </p:cNvPr>
            <p:cNvSpPr/>
            <p:nvPr/>
          </p:nvSpPr>
          <p:spPr bwMode="auto">
            <a:xfrm rot="10800000">
              <a:off x="2438400" y="18288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E4A28AE5-8D01-4C70-BE43-8897B4712EEF}"/>
              </a:ext>
            </a:extLst>
          </p:cNvPr>
          <p:cNvCxnSpPr/>
          <p:nvPr userDrawn="1"/>
        </p:nvCxnSpPr>
        <p:spPr bwMode="auto">
          <a:xfrm flipH="1">
            <a:off x="2819400" y="3200400"/>
            <a:ext cx="1828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C958E1B5-9F6D-4925-8A83-0A06A43AE7A7}"/>
              </a:ext>
            </a:extLst>
          </p:cNvPr>
          <p:cNvGrpSpPr/>
          <p:nvPr userDrawn="1"/>
        </p:nvGrpSpPr>
        <p:grpSpPr>
          <a:xfrm flipH="1">
            <a:off x="4267200" y="1981200"/>
            <a:ext cx="1524000" cy="1219200"/>
            <a:chOff x="1676400" y="1371600"/>
            <a:chExt cx="1524000" cy="121920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18001AD7-DB51-479A-89ED-09ED084124F6}"/>
                </a:ext>
              </a:extLst>
            </p:cNvPr>
            <p:cNvCxnSpPr>
              <a:endCxn id="16" idx="2"/>
            </p:cNvCxnSpPr>
            <p:nvPr/>
          </p:nvCxnSpPr>
          <p:spPr bwMode="auto">
            <a:xfrm flipV="1">
              <a:off x="2438400" y="1752600"/>
              <a:ext cx="0" cy="4572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Bogen 15">
              <a:extLst>
                <a:ext uri="{FF2B5EF4-FFF2-40B4-BE49-F238E27FC236}">
                  <a16:creationId xmlns:a16="http://schemas.microsoft.com/office/drawing/2014/main" id="{EA78B05A-1A4F-4B6F-AD35-B341C7D7B6B2}"/>
                </a:ext>
              </a:extLst>
            </p:cNvPr>
            <p:cNvSpPr/>
            <p:nvPr/>
          </p:nvSpPr>
          <p:spPr bwMode="auto">
            <a:xfrm>
              <a:off x="1676400" y="13716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7" name="Bogen 16">
              <a:extLst>
                <a:ext uri="{FF2B5EF4-FFF2-40B4-BE49-F238E27FC236}">
                  <a16:creationId xmlns:a16="http://schemas.microsoft.com/office/drawing/2014/main" id="{697345FE-0AC4-467C-8AA0-F97CA9242D43}"/>
                </a:ext>
              </a:extLst>
            </p:cNvPr>
            <p:cNvSpPr/>
            <p:nvPr/>
          </p:nvSpPr>
          <p:spPr bwMode="auto">
            <a:xfrm rot="10800000">
              <a:off x="2438400" y="18288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sp>
        <p:nvSpPr>
          <p:cNvPr id="18" name="Rechteck 17">
            <a:extLst>
              <a:ext uri="{FF2B5EF4-FFF2-40B4-BE49-F238E27FC236}">
                <a16:creationId xmlns:a16="http://schemas.microsoft.com/office/drawing/2014/main" id="{B96682A5-DCA3-4505-96B5-2D5C54FFEAF4}"/>
              </a:ext>
            </a:extLst>
          </p:cNvPr>
          <p:cNvSpPr/>
          <p:nvPr userDrawn="1"/>
        </p:nvSpPr>
        <p:spPr bwMode="auto">
          <a:xfrm>
            <a:off x="2438400" y="1981200"/>
            <a:ext cx="152400" cy="38100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03F56A35-6354-44A3-959C-B98E36C7C276}"/>
              </a:ext>
            </a:extLst>
          </p:cNvPr>
          <p:cNvSpPr/>
          <p:nvPr userDrawn="1"/>
        </p:nvSpPr>
        <p:spPr bwMode="auto">
          <a:xfrm>
            <a:off x="4876800" y="1981200"/>
            <a:ext cx="152400" cy="38100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D81835CD-537D-4FC8-9448-4D8A93100492}"/>
              </a:ext>
            </a:extLst>
          </p:cNvPr>
          <p:cNvSpPr/>
          <p:nvPr userDrawn="1"/>
        </p:nvSpPr>
        <p:spPr bwMode="auto">
          <a:xfrm>
            <a:off x="4114800" y="1981200"/>
            <a:ext cx="19812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9AF8B67A-8BF2-4D1D-955B-0868A37EEC8D}"/>
              </a:ext>
            </a:extLst>
          </p:cNvPr>
          <p:cNvSpPr txBox="1"/>
          <p:nvPr userDrawn="1"/>
        </p:nvSpPr>
        <p:spPr>
          <a:xfrm>
            <a:off x="3581400" y="2133600"/>
            <a:ext cx="3545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PW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02CA58C5-AFD3-40A3-B7A3-672A6BB9DF1E}"/>
              </a:ext>
            </a:extLst>
          </p:cNvPr>
          <p:cNvSpPr/>
          <p:nvPr userDrawn="1"/>
        </p:nvSpPr>
        <p:spPr bwMode="auto">
          <a:xfrm>
            <a:off x="3352800" y="1143000"/>
            <a:ext cx="762000" cy="152400"/>
          </a:xfrm>
          <a:prstGeom prst="rect">
            <a:avLst/>
          </a:prstGeom>
          <a:solidFill>
            <a:srgbClr val="FFCC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RX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D53A6429-3B74-4A62-9034-11E294C09A82}"/>
              </a:ext>
            </a:extLst>
          </p:cNvPr>
          <p:cNvSpPr/>
          <p:nvPr userDrawn="1"/>
        </p:nvSpPr>
        <p:spPr bwMode="auto">
          <a:xfrm>
            <a:off x="2438400" y="838200"/>
            <a:ext cx="2590800" cy="1524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DN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972F7CD-2AC9-4F2E-B608-12F40F9AA8A9}"/>
              </a:ext>
            </a:extLst>
          </p:cNvPr>
          <p:cNvSpPr/>
          <p:nvPr userDrawn="1"/>
        </p:nvSpPr>
        <p:spPr bwMode="auto">
          <a:xfrm>
            <a:off x="5029200" y="2133600"/>
            <a:ext cx="457200" cy="228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5D508BB3-CCC3-4948-81E5-BBD21DFCFDFA}"/>
              </a:ext>
            </a:extLst>
          </p:cNvPr>
          <p:cNvSpPr/>
          <p:nvPr userDrawn="1"/>
        </p:nvSpPr>
        <p:spPr bwMode="auto">
          <a:xfrm>
            <a:off x="13716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37D8AE8A-1BA9-464D-BED2-D55F18B84C49}"/>
              </a:ext>
            </a:extLst>
          </p:cNvPr>
          <p:cNvSpPr/>
          <p:nvPr userDrawn="1"/>
        </p:nvSpPr>
        <p:spPr bwMode="auto">
          <a:xfrm>
            <a:off x="1981200" y="2133600"/>
            <a:ext cx="457200" cy="228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3C51C305-7576-47CC-BB5F-D510465E98D7}"/>
              </a:ext>
            </a:extLst>
          </p:cNvPr>
          <p:cNvSpPr/>
          <p:nvPr userDrawn="1"/>
        </p:nvSpPr>
        <p:spPr bwMode="auto">
          <a:xfrm>
            <a:off x="1371600" y="1981200"/>
            <a:ext cx="19812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0E8A792F-78C4-4C40-A32F-9D6A88C837B4}"/>
              </a:ext>
            </a:extLst>
          </p:cNvPr>
          <p:cNvSpPr txBox="1"/>
          <p:nvPr userDrawn="1"/>
        </p:nvSpPr>
        <p:spPr>
          <a:xfrm>
            <a:off x="5181600" y="914400"/>
            <a:ext cx="10727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drawn layout layers</a:t>
            </a:r>
          </a:p>
        </p:txBody>
      </p:sp>
      <p:sp>
        <p:nvSpPr>
          <p:cNvPr id="29" name="Geschweifte Klammer rechts 28">
            <a:extLst>
              <a:ext uri="{FF2B5EF4-FFF2-40B4-BE49-F238E27FC236}">
                <a16:creationId xmlns:a16="http://schemas.microsoft.com/office/drawing/2014/main" id="{4C221983-D806-4349-AE2A-0E8CAA9A5CF9}"/>
              </a:ext>
            </a:extLst>
          </p:cNvPr>
          <p:cNvSpPr/>
          <p:nvPr userDrawn="1"/>
        </p:nvSpPr>
        <p:spPr bwMode="auto">
          <a:xfrm>
            <a:off x="5105400" y="838200"/>
            <a:ext cx="152400" cy="6096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5F32ADC6-0EA1-40EE-BA8A-48D65E8F6CF2}"/>
              </a:ext>
            </a:extLst>
          </p:cNvPr>
          <p:cNvCxnSpPr/>
          <p:nvPr userDrawn="1"/>
        </p:nvCxnSpPr>
        <p:spPr bwMode="auto">
          <a:xfrm flipV="1">
            <a:off x="5257800" y="2514600"/>
            <a:ext cx="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334C3499-ACE6-46B6-AD3C-DBF81F6A799C}"/>
              </a:ext>
            </a:extLst>
          </p:cNvPr>
          <p:cNvCxnSpPr/>
          <p:nvPr userDrawn="1"/>
        </p:nvCxnSpPr>
        <p:spPr bwMode="auto">
          <a:xfrm flipH="1" flipV="1">
            <a:off x="4953000" y="2514600"/>
            <a:ext cx="30480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Textfeld 31">
            <a:extLst>
              <a:ext uri="{FF2B5EF4-FFF2-40B4-BE49-F238E27FC236}">
                <a16:creationId xmlns:a16="http://schemas.microsoft.com/office/drawing/2014/main" id="{4654FBFB-CB55-49C3-AD6D-03FBD17D631E}"/>
              </a:ext>
            </a:extLst>
          </p:cNvPr>
          <p:cNvSpPr txBox="1"/>
          <p:nvPr userDrawn="1"/>
        </p:nvSpPr>
        <p:spPr>
          <a:xfrm>
            <a:off x="5257800" y="2514600"/>
            <a:ext cx="14622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generated from NW and DN</a:t>
            </a:r>
          </a:p>
        </p:txBody>
      </p: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632AF656-0279-478A-A164-54682CA2157C}"/>
              </a:ext>
            </a:extLst>
          </p:cNvPr>
          <p:cNvCxnSpPr/>
          <p:nvPr userDrawn="1"/>
        </p:nvCxnSpPr>
        <p:spPr bwMode="auto">
          <a:xfrm flipH="1" flipV="1">
            <a:off x="4572000" y="2514600"/>
            <a:ext cx="68580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feld 33">
            <a:extLst>
              <a:ext uri="{FF2B5EF4-FFF2-40B4-BE49-F238E27FC236}">
                <a16:creationId xmlns:a16="http://schemas.microsoft.com/office/drawing/2014/main" id="{7438F769-F6D6-40D3-9CFC-66A84B836DA3}"/>
              </a:ext>
            </a:extLst>
          </p:cNvPr>
          <p:cNvSpPr txBox="1"/>
          <p:nvPr userDrawn="1"/>
        </p:nvSpPr>
        <p:spPr>
          <a:xfrm>
            <a:off x="4953000" y="2133600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PW block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804E96A9-DC19-44E4-8B3D-41D9ACA253FE}"/>
              </a:ext>
            </a:extLst>
          </p:cNvPr>
          <p:cNvSpPr/>
          <p:nvPr userDrawn="1"/>
        </p:nvSpPr>
        <p:spPr bwMode="auto">
          <a:xfrm>
            <a:off x="3276600" y="990600"/>
            <a:ext cx="914400" cy="152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BP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A7080C3A-E2DD-4382-B866-192B825E4097}"/>
              </a:ext>
            </a:extLst>
          </p:cNvPr>
          <p:cNvSpPr/>
          <p:nvPr userDrawn="1"/>
        </p:nvSpPr>
        <p:spPr bwMode="auto">
          <a:xfrm>
            <a:off x="3352800" y="1981200"/>
            <a:ext cx="7620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747D83AE-060F-40A5-90D2-265EB7155057}"/>
              </a:ext>
            </a:extLst>
          </p:cNvPr>
          <p:cNvSpPr txBox="1"/>
          <p:nvPr userDrawn="1"/>
        </p:nvSpPr>
        <p:spPr>
          <a:xfrm>
            <a:off x="3352800" y="1524000"/>
            <a:ext cx="2584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B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9B62598A-6082-4097-AF6D-29C9DF0C1DED}"/>
              </a:ext>
            </a:extLst>
          </p:cNvPr>
          <p:cNvSpPr txBox="1"/>
          <p:nvPr userDrawn="1"/>
        </p:nvSpPr>
        <p:spPr>
          <a:xfrm>
            <a:off x="4122323" y="1752600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P-well contact</a:t>
            </a:r>
          </a:p>
        </p:txBody>
      </p: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29523C18-7100-4BAE-A16D-862445E170FC}"/>
              </a:ext>
            </a:extLst>
          </p:cNvPr>
          <p:cNvCxnSpPr/>
          <p:nvPr userDrawn="1"/>
        </p:nvCxnSpPr>
        <p:spPr bwMode="auto">
          <a:xfrm>
            <a:off x="37338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696611D8-7C88-467D-8276-7CBD29DA2D1E}"/>
              </a:ext>
            </a:extLst>
          </p:cNvPr>
          <p:cNvCxnSpPr/>
          <p:nvPr userDrawn="1"/>
        </p:nvCxnSpPr>
        <p:spPr bwMode="auto">
          <a:xfrm>
            <a:off x="36576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D66F0777-E1C3-43F9-B81B-26E4CA0F454D}"/>
              </a:ext>
            </a:extLst>
          </p:cNvPr>
          <p:cNvCxnSpPr/>
          <p:nvPr userDrawn="1"/>
        </p:nvCxnSpPr>
        <p:spPr bwMode="auto">
          <a:xfrm>
            <a:off x="35814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F120A83F-7FC7-4660-AC99-75190488C104}"/>
              </a:ext>
            </a:extLst>
          </p:cNvPr>
          <p:cNvCxnSpPr/>
          <p:nvPr userDrawn="1"/>
        </p:nvCxnSpPr>
        <p:spPr bwMode="auto">
          <a:xfrm>
            <a:off x="35052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97EABA8B-17E8-4BC8-98E1-4D96574FF61C}"/>
              </a:ext>
            </a:extLst>
          </p:cNvPr>
          <p:cNvCxnSpPr/>
          <p:nvPr userDrawn="1"/>
        </p:nvCxnSpPr>
        <p:spPr bwMode="auto">
          <a:xfrm>
            <a:off x="40386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620B5F77-C114-4B12-BE0E-AAD7588E1E23}"/>
              </a:ext>
            </a:extLst>
          </p:cNvPr>
          <p:cNvCxnSpPr/>
          <p:nvPr userDrawn="1"/>
        </p:nvCxnSpPr>
        <p:spPr bwMode="auto">
          <a:xfrm>
            <a:off x="39624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9ABB6A25-CEEA-4979-82DE-A03097A4A52D}"/>
              </a:ext>
            </a:extLst>
          </p:cNvPr>
          <p:cNvCxnSpPr/>
          <p:nvPr userDrawn="1"/>
        </p:nvCxnSpPr>
        <p:spPr bwMode="auto">
          <a:xfrm>
            <a:off x="38862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2FA9345F-F689-40CF-928B-31361FC46692}"/>
              </a:ext>
            </a:extLst>
          </p:cNvPr>
          <p:cNvCxnSpPr/>
          <p:nvPr userDrawn="1"/>
        </p:nvCxnSpPr>
        <p:spPr bwMode="auto">
          <a:xfrm>
            <a:off x="38100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95117B42-7FBA-41D7-A02C-3C179B1CC3F4}"/>
              </a:ext>
            </a:extLst>
          </p:cNvPr>
          <p:cNvCxnSpPr/>
          <p:nvPr userDrawn="1"/>
        </p:nvCxnSpPr>
        <p:spPr bwMode="auto">
          <a:xfrm>
            <a:off x="34290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Textfeld 47">
            <a:extLst>
              <a:ext uri="{FF2B5EF4-FFF2-40B4-BE49-F238E27FC236}">
                <a16:creationId xmlns:a16="http://schemas.microsoft.com/office/drawing/2014/main" id="{869DB91A-F2C8-4289-87DB-A96BFF0C76A8}"/>
              </a:ext>
            </a:extLst>
          </p:cNvPr>
          <p:cNvSpPr txBox="1"/>
          <p:nvPr userDrawn="1"/>
        </p:nvSpPr>
        <p:spPr>
          <a:xfrm>
            <a:off x="2667000" y="2971800"/>
            <a:ext cx="7120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deep n-well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85FE98E5-4934-4394-AC3D-ECFEC0EFACA3}"/>
              </a:ext>
            </a:extLst>
          </p:cNvPr>
          <p:cNvSpPr txBox="1"/>
          <p:nvPr userDrawn="1"/>
        </p:nvSpPr>
        <p:spPr>
          <a:xfrm>
            <a:off x="5029200" y="2895600"/>
            <a:ext cx="9925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p-substrate (sub!)</a:t>
            </a:r>
          </a:p>
        </p:txBody>
      </p:sp>
      <p:sp>
        <p:nvSpPr>
          <p:cNvPr id="50" name="Sprechblase: rechteckig 49">
            <a:extLst>
              <a:ext uri="{FF2B5EF4-FFF2-40B4-BE49-F238E27FC236}">
                <a16:creationId xmlns:a16="http://schemas.microsoft.com/office/drawing/2014/main" id="{BB33F60B-2A6F-E3AD-5EAD-E7690EAB3E7F}"/>
              </a:ext>
            </a:extLst>
          </p:cNvPr>
          <p:cNvSpPr/>
          <p:nvPr userDrawn="1"/>
        </p:nvSpPr>
        <p:spPr bwMode="auto">
          <a:xfrm>
            <a:off x="4648200" y="5410200"/>
            <a:ext cx="1066800" cy="381000"/>
          </a:xfrm>
          <a:prstGeom prst="wedgeRectCallout">
            <a:avLst>
              <a:gd name="adj1" fmla="val -101299"/>
              <a:gd name="adj2" fmla="val -25881"/>
            </a:avLst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NMOS</a:t>
            </a:r>
          </a:p>
        </p:txBody>
      </p:sp>
      <p:sp>
        <p:nvSpPr>
          <p:cNvPr id="51" name="Sprechblase: rechteckig 50">
            <a:extLst>
              <a:ext uri="{FF2B5EF4-FFF2-40B4-BE49-F238E27FC236}">
                <a16:creationId xmlns:a16="http://schemas.microsoft.com/office/drawing/2014/main" id="{4CCBF83A-EF0D-9527-58CD-8F2E1374DA70}"/>
              </a:ext>
            </a:extLst>
          </p:cNvPr>
          <p:cNvSpPr/>
          <p:nvPr userDrawn="1"/>
        </p:nvSpPr>
        <p:spPr bwMode="auto">
          <a:xfrm>
            <a:off x="4648200" y="4495800"/>
            <a:ext cx="1066800" cy="381000"/>
          </a:xfrm>
          <a:prstGeom prst="wedgeRectCallout">
            <a:avLst>
              <a:gd name="adj1" fmla="val -100347"/>
              <a:gd name="adj2" fmla="val 52786"/>
            </a:avLst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PMOS</a:t>
            </a:r>
          </a:p>
        </p:txBody>
      </p:sp>
      <p:sp>
        <p:nvSpPr>
          <p:cNvPr id="52" name="Sprechblase: rechteckig 51">
            <a:extLst>
              <a:ext uri="{FF2B5EF4-FFF2-40B4-BE49-F238E27FC236}">
                <a16:creationId xmlns:a16="http://schemas.microsoft.com/office/drawing/2014/main" id="{B0AACAF5-A06C-201D-7386-3878AA201387}"/>
              </a:ext>
            </a:extLst>
          </p:cNvPr>
          <p:cNvSpPr/>
          <p:nvPr userDrawn="1"/>
        </p:nvSpPr>
        <p:spPr bwMode="auto">
          <a:xfrm>
            <a:off x="5105400" y="3733800"/>
            <a:ext cx="533400" cy="228600"/>
          </a:xfrm>
          <a:prstGeom prst="wedgeRectCallout">
            <a:avLst>
              <a:gd name="adj1" fmla="val -95705"/>
              <a:gd name="adj2" fmla="val -25658"/>
            </a:avLst>
          </a:prstGeom>
          <a:solidFill>
            <a:srgbClr val="FFFF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DN</a:t>
            </a:r>
          </a:p>
        </p:txBody>
      </p:sp>
      <p:sp>
        <p:nvSpPr>
          <p:cNvPr id="53" name="Sprechblase: rechteckig 52">
            <a:extLst>
              <a:ext uri="{FF2B5EF4-FFF2-40B4-BE49-F238E27FC236}">
                <a16:creationId xmlns:a16="http://schemas.microsoft.com/office/drawing/2014/main" id="{BDBFF72D-D056-D49A-F8E2-F80565E624B3}"/>
              </a:ext>
            </a:extLst>
          </p:cNvPr>
          <p:cNvSpPr/>
          <p:nvPr userDrawn="1"/>
        </p:nvSpPr>
        <p:spPr bwMode="auto">
          <a:xfrm>
            <a:off x="4419600" y="4114800"/>
            <a:ext cx="533400" cy="228600"/>
          </a:xfrm>
          <a:prstGeom prst="wedgeRectCallout">
            <a:avLst>
              <a:gd name="adj1" fmla="val -96419"/>
              <a:gd name="adj2" fmla="val -63991"/>
            </a:avLst>
          </a:prstGeom>
          <a:solidFill>
            <a:srgbClr val="C00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</a:t>
            </a:r>
          </a:p>
        </p:txBody>
      </p:sp>
      <p:sp>
        <p:nvSpPr>
          <p:cNvPr id="54" name="Sprechblase: rechteckig 53">
            <a:extLst>
              <a:ext uri="{FF2B5EF4-FFF2-40B4-BE49-F238E27FC236}">
                <a16:creationId xmlns:a16="http://schemas.microsoft.com/office/drawing/2014/main" id="{76BB6FA5-DEE7-C5BD-06D7-DF77366F8EFD}"/>
              </a:ext>
            </a:extLst>
          </p:cNvPr>
          <p:cNvSpPr/>
          <p:nvPr userDrawn="1"/>
        </p:nvSpPr>
        <p:spPr bwMode="auto">
          <a:xfrm>
            <a:off x="3429000" y="4343400"/>
            <a:ext cx="533400" cy="228600"/>
          </a:xfrm>
          <a:prstGeom prst="wedgeRectCallout">
            <a:avLst>
              <a:gd name="adj1" fmla="val -36419"/>
              <a:gd name="adj2" fmla="val 141009"/>
            </a:avLst>
          </a:prstGeom>
          <a:solidFill>
            <a:srgbClr val="FF0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PC</a:t>
            </a:r>
          </a:p>
        </p:txBody>
      </p:sp>
      <p:sp>
        <p:nvSpPr>
          <p:cNvPr id="55" name="Sprechblase: rechteckig 54">
            <a:extLst>
              <a:ext uri="{FF2B5EF4-FFF2-40B4-BE49-F238E27FC236}">
                <a16:creationId xmlns:a16="http://schemas.microsoft.com/office/drawing/2014/main" id="{AE872F13-9634-274C-C764-C0AC85133BDC}"/>
              </a:ext>
            </a:extLst>
          </p:cNvPr>
          <p:cNvSpPr/>
          <p:nvPr userDrawn="1"/>
        </p:nvSpPr>
        <p:spPr bwMode="auto">
          <a:xfrm>
            <a:off x="2743200" y="4343400"/>
            <a:ext cx="533400" cy="228600"/>
          </a:xfrm>
          <a:prstGeom prst="wedgeRectCallout">
            <a:avLst>
              <a:gd name="adj1" fmla="val 62867"/>
              <a:gd name="adj2" fmla="val 157676"/>
            </a:avLst>
          </a:prstGeom>
          <a:solidFill>
            <a:srgbClr val="FFFF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BP</a:t>
            </a:r>
          </a:p>
        </p:txBody>
      </p:sp>
      <p:sp>
        <p:nvSpPr>
          <p:cNvPr id="56" name="Sprechblase: rechteckig 55">
            <a:extLst>
              <a:ext uri="{FF2B5EF4-FFF2-40B4-BE49-F238E27FC236}">
                <a16:creationId xmlns:a16="http://schemas.microsoft.com/office/drawing/2014/main" id="{35AA491D-E51E-991E-A982-8EDE12F869AF}"/>
              </a:ext>
            </a:extLst>
          </p:cNvPr>
          <p:cNvSpPr/>
          <p:nvPr userDrawn="1"/>
        </p:nvSpPr>
        <p:spPr bwMode="auto">
          <a:xfrm>
            <a:off x="2743200" y="4953000"/>
            <a:ext cx="533400" cy="228600"/>
          </a:xfrm>
          <a:prstGeom prst="wedgeRectCallout">
            <a:avLst>
              <a:gd name="adj1" fmla="val 68581"/>
              <a:gd name="adj2" fmla="val -15657"/>
            </a:avLst>
          </a:prstGeom>
          <a:solidFill>
            <a:srgbClr val="FFCC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RX</a:t>
            </a:r>
          </a:p>
        </p:txBody>
      </p:sp>
      <p:sp>
        <p:nvSpPr>
          <p:cNvPr id="57" name="Sprechblase: rechteckig 56">
            <a:extLst>
              <a:ext uri="{FF2B5EF4-FFF2-40B4-BE49-F238E27FC236}">
                <a16:creationId xmlns:a16="http://schemas.microsoft.com/office/drawing/2014/main" id="{0BAA213F-7857-48D5-0BA1-09A03152E3E9}"/>
              </a:ext>
            </a:extLst>
          </p:cNvPr>
          <p:cNvSpPr/>
          <p:nvPr userDrawn="1"/>
        </p:nvSpPr>
        <p:spPr bwMode="auto">
          <a:xfrm>
            <a:off x="2743200" y="5410200"/>
            <a:ext cx="533400" cy="228600"/>
          </a:xfrm>
          <a:prstGeom prst="wedgeRectCallout">
            <a:avLst>
              <a:gd name="adj1" fmla="val 67867"/>
              <a:gd name="adj2" fmla="val -10657"/>
            </a:avLst>
          </a:prstGeom>
          <a:solidFill>
            <a:srgbClr val="FFCC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RX</a:t>
            </a:r>
          </a:p>
        </p:txBody>
      </p:sp>
      <p:sp>
        <p:nvSpPr>
          <p:cNvPr id="58" name="Sprechblase: rechteckig 57">
            <a:extLst>
              <a:ext uri="{FF2B5EF4-FFF2-40B4-BE49-F238E27FC236}">
                <a16:creationId xmlns:a16="http://schemas.microsoft.com/office/drawing/2014/main" id="{7DCA9362-E8E2-AEC0-03BB-CA42FC1E5943}"/>
              </a:ext>
            </a:extLst>
          </p:cNvPr>
          <p:cNvSpPr/>
          <p:nvPr userDrawn="1"/>
        </p:nvSpPr>
        <p:spPr bwMode="auto">
          <a:xfrm>
            <a:off x="1447800" y="3733800"/>
            <a:ext cx="1905000" cy="228600"/>
          </a:xfrm>
          <a:prstGeom prst="wedgeRectCallout">
            <a:avLst>
              <a:gd name="adj1" fmla="val 46624"/>
              <a:gd name="adj2" fmla="val 10295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NW+RX – </a:t>
            </a:r>
            <a:r>
              <a:rPr lang="en-GB" sz="1200" dirty="0" err="1"/>
              <a:t>nwell</a:t>
            </a:r>
            <a:r>
              <a:rPr lang="en-GB" sz="1200" dirty="0"/>
              <a:t> contact</a:t>
            </a:r>
          </a:p>
        </p:txBody>
      </p:sp>
      <p:sp>
        <p:nvSpPr>
          <p:cNvPr id="59" name="Sprechblase: rechteckig 58">
            <a:extLst>
              <a:ext uri="{FF2B5EF4-FFF2-40B4-BE49-F238E27FC236}">
                <a16:creationId xmlns:a16="http://schemas.microsoft.com/office/drawing/2014/main" id="{1910CF6C-9F1C-D116-58DB-5D3529D5E30D}"/>
              </a:ext>
            </a:extLst>
          </p:cNvPr>
          <p:cNvSpPr/>
          <p:nvPr userDrawn="1"/>
        </p:nvSpPr>
        <p:spPr bwMode="auto">
          <a:xfrm>
            <a:off x="914400" y="5943600"/>
            <a:ext cx="2286000" cy="228600"/>
          </a:xfrm>
          <a:prstGeom prst="wedgeRectCallout">
            <a:avLst>
              <a:gd name="adj1" fmla="val 49335"/>
              <a:gd name="adj2" fmla="val -92046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NW+RX+BP – </a:t>
            </a:r>
            <a:r>
              <a:rPr lang="en-GB" sz="1200" dirty="0" err="1"/>
              <a:t>pwell</a:t>
            </a:r>
            <a:r>
              <a:rPr lang="en-GB" sz="1200" dirty="0"/>
              <a:t> contact</a:t>
            </a:r>
          </a:p>
        </p:txBody>
      </p:sp>
    </p:spTree>
    <p:extLst>
      <p:ext uri="{BB962C8B-B14F-4D97-AF65-F5344CB8AC3E}">
        <p14:creationId xmlns:p14="http://schemas.microsoft.com/office/powerpoint/2010/main" val="11578101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05AC8F-B643-45E2-AA72-F507019ED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42B97D2-8BFC-4A50-AC13-9F96AEDE06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B4AB-8E0F-44BD-A620-67E1C90865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4" name="Grafik 3" descr="Ein Bild, das Text, drinnen, dunkel, Nachthimmel enthält.&#10;&#10;Automatisch generierte Beschreibung">
            <a:extLst>
              <a:ext uri="{FF2B5EF4-FFF2-40B4-BE49-F238E27FC236}">
                <a16:creationId xmlns:a16="http://schemas.microsoft.com/office/drawing/2014/main" id="{3AA11DF2-46FE-4B70-84A7-8C8DB9A0FF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63682"/>
            <a:ext cx="9144000" cy="30181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996984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BE0C32-2484-4226-9FAA-8930839B0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C147123-2EA9-4262-91C4-50F412C1AA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B4AB-8E0F-44BD-A620-67E1C90865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72B6274F-4BEB-468D-AC20-6AD977A473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3117850"/>
          </a:xfrm>
        </p:spPr>
        <p:txBody>
          <a:bodyPr/>
          <a:lstStyle/>
          <a:p>
            <a:r>
              <a:rPr lang="en-US" sz="1400" dirty="0"/>
              <a:t>Useful schematic editor commands:</a:t>
            </a:r>
          </a:p>
          <a:p>
            <a:r>
              <a:rPr lang="en-US" sz="1400" dirty="0"/>
              <a:t>Click on component to select</a:t>
            </a:r>
          </a:p>
          <a:p>
            <a:r>
              <a:rPr lang="en-US" sz="1400" dirty="0"/>
              <a:t>Press shift and click to select many objects</a:t>
            </a:r>
          </a:p>
          <a:p>
            <a:r>
              <a:rPr lang="en-US" sz="1400" dirty="0" err="1"/>
              <a:t>Ctrl+del</a:t>
            </a:r>
            <a:r>
              <a:rPr lang="en-US" sz="1400" dirty="0"/>
              <a:t> to de-select objects</a:t>
            </a:r>
          </a:p>
          <a:p>
            <a:r>
              <a:rPr lang="en-US" sz="1400" dirty="0"/>
              <a:t>Press Escape to quit the current command</a:t>
            </a:r>
          </a:p>
          <a:p>
            <a:r>
              <a:rPr lang="en-US" sz="1400" dirty="0"/>
              <a:t>Press F3 to show properties of active command</a:t>
            </a:r>
          </a:p>
          <a:p>
            <a:r>
              <a:rPr lang="en-US" sz="1400" dirty="0"/>
              <a:t>Edit -&gt; Properties -&gt; Object (q)</a:t>
            </a:r>
          </a:p>
          <a:p>
            <a:r>
              <a:rPr lang="en-US" sz="1400" dirty="0"/>
              <a:t>Edit -&gt; Copy (c)</a:t>
            </a:r>
          </a:p>
          <a:p>
            <a:r>
              <a:rPr lang="en-US" sz="1400" dirty="0"/>
              <a:t>Edit -&gt; Move (M)</a:t>
            </a:r>
          </a:p>
          <a:p>
            <a:r>
              <a:rPr lang="en-US" sz="1400" dirty="0"/>
              <a:t>Edit -&gt; Stretch (m)</a:t>
            </a:r>
          </a:p>
          <a:p>
            <a:r>
              <a:rPr lang="en-US" sz="1400" dirty="0"/>
              <a:t>Edit -&gt; Delete (del)</a:t>
            </a:r>
          </a:p>
          <a:p>
            <a:r>
              <a:rPr lang="en-US" sz="1400" dirty="0"/>
              <a:t>Create -&gt; Instance (</a:t>
            </a:r>
            <a:r>
              <a:rPr lang="en-US" sz="1400" dirty="0" err="1"/>
              <a:t>i</a:t>
            </a:r>
            <a:r>
              <a:rPr lang="en-US" sz="1400" dirty="0"/>
              <a:t>)</a:t>
            </a:r>
          </a:p>
          <a:p>
            <a:r>
              <a:rPr lang="en-US" sz="1400" dirty="0"/>
              <a:t>Create -&gt; Wire (w)</a:t>
            </a:r>
          </a:p>
          <a:p>
            <a:r>
              <a:rPr lang="en-US" sz="1400" dirty="0"/>
              <a:t>Create -&gt; Wire Name (l)</a:t>
            </a:r>
          </a:p>
          <a:p>
            <a:r>
              <a:rPr lang="en-US" sz="1400" dirty="0"/>
              <a:t>Rotating can be done with middle mouse button</a:t>
            </a:r>
          </a:p>
          <a:p>
            <a:r>
              <a:rPr lang="en-US" sz="1400" dirty="0"/>
              <a:t>View -&gt; Zoom to Fit (f)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29059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81A54-E60C-4E03-A5C6-08FAFB55BF6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637256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2927A9-44CE-4539-8983-1DF3363FE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D022A9F-90E3-458E-B01D-C047769EA4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B4AB-8E0F-44BD-A620-67E1C90865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5" name="Grafik 4" descr="Ein Bild, das drinnen enthält.&#10;&#10;Automatisch generierte Beschreibung">
            <a:extLst>
              <a:ext uri="{FF2B5EF4-FFF2-40B4-BE49-F238E27FC236}">
                <a16:creationId xmlns:a16="http://schemas.microsoft.com/office/drawing/2014/main" id="{06394AF3-9E60-43DE-A497-6D8B863F8D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124200"/>
            <a:ext cx="5611832" cy="33775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48558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8868D8-022E-4554-8DC1-011BCD95E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2E3C022-2731-42CD-9288-4621794526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B4AB-8E0F-44BD-A620-67E1C90865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4" name="Grafik 3" descr="Ein Bild, das drinnen, computer enthält.&#10;&#10;Automatisch generierte Beschreibung">
            <a:extLst>
              <a:ext uri="{FF2B5EF4-FFF2-40B4-BE49-F238E27FC236}">
                <a16:creationId xmlns:a16="http://schemas.microsoft.com/office/drawing/2014/main" id="{21537596-52BE-4C23-9D0C-252051540B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4600"/>
            <a:ext cx="9144000" cy="429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7232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7296E2-4C2E-A8CA-27DB-D339CC3E2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F90F3BB-9B0B-57F3-8E82-62CC43D569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B4AB-8E0F-44BD-A620-67E1C90865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6C4089B-52B8-8FB9-5E4E-D4C1CA8DCA5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14400"/>
            <a:ext cx="7290313" cy="539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166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B0D5-BA17-432A-A083-5E9EB101FCD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7224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692150"/>
            <a:ext cx="4038600" cy="59769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692150"/>
            <a:ext cx="4038600" cy="59769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F677-3C58-4D96-988C-15361F3C177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7808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4C323-AEB0-4F88-A9A5-750A8368DF8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76284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D9343-E757-473A-B365-895B83CA8D9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23136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D45B8-53DB-4219-A026-0A728A62226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17541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39BF1-67B1-444F-97F9-F113A91F134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72233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3BA4C-3508-49A6-A43E-A45DAA04756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06714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A1A3357D-FD4C-4708-9404-61AC768D22DB}"/>
              </a:ext>
            </a:extLst>
          </p:cNvPr>
          <p:cNvSpPr/>
          <p:nvPr userDrawn="1"/>
        </p:nvSpPr>
        <p:spPr>
          <a:xfrm>
            <a:off x="0" y="0"/>
            <a:ext cx="9144000" cy="452130"/>
          </a:xfrm>
          <a:prstGeom prst="rect">
            <a:avLst/>
          </a:prstGeom>
          <a:solidFill>
            <a:srgbClr val="64646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026" name="Rectangle 9"/>
          <p:cNvSpPr>
            <a:spLocks noChangeArrowheads="1"/>
          </p:cNvSpPr>
          <p:nvPr/>
        </p:nvSpPr>
        <p:spPr bwMode="auto">
          <a:xfrm>
            <a:off x="0" y="6813550"/>
            <a:ext cx="9144000" cy="71438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30175"/>
            <a:ext cx="749935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692150"/>
            <a:ext cx="8229600" cy="597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endParaRPr lang="de-DE" alt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453188"/>
            <a:ext cx="792162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0CCB4AB-8E0F-44BD-A620-67E1C908652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11" name="Picture 3" descr="C:\Users\ivan\Desktop\ADLDesigns\KITLogoGrey.png">
            <a:extLst>
              <a:ext uri="{FF2B5EF4-FFF2-40B4-BE49-F238E27FC236}">
                <a16:creationId xmlns:a16="http://schemas.microsoft.com/office/drawing/2014/main" id="{31B99630-2011-4E06-926A-88F60046A6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0" y="146033"/>
            <a:ext cx="491287" cy="229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ivan\Desktop\ADLDesigns\ADL_Logo3v0_100216_white_grey.png">
            <a:extLst>
              <a:ext uri="{FF2B5EF4-FFF2-40B4-BE49-F238E27FC236}">
                <a16:creationId xmlns:a16="http://schemas.microsoft.com/office/drawing/2014/main" id="{F55AC571-5C1D-4A67-AF64-35523F63D73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170" y="99638"/>
            <a:ext cx="722935" cy="27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Gerade Verbindung 14">
            <a:extLst>
              <a:ext uri="{FF2B5EF4-FFF2-40B4-BE49-F238E27FC236}">
                <a16:creationId xmlns:a16="http://schemas.microsoft.com/office/drawing/2014/main" id="{0C1C1DE1-1AEA-46E3-B2EF-EC0EE2941A76}"/>
              </a:ext>
            </a:extLst>
          </p:cNvPr>
          <p:cNvCxnSpPr/>
          <p:nvPr userDrawn="1"/>
        </p:nvCxnSpPr>
        <p:spPr bwMode="auto">
          <a:xfrm flipH="1">
            <a:off x="686970" y="375800"/>
            <a:ext cx="7625200" cy="0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3" r:id="rId2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Čuvar mesta za broj slajda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CBF2F2D-5B99-4B36-9DF9-A7562B1CA239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err="1"/>
              <a:t>MightyPix</a:t>
            </a:r>
            <a:endParaRPr lang="en-GB" dirty="0"/>
          </a:p>
        </p:txBody>
      </p:sp>
      <p:sp>
        <p:nvSpPr>
          <p:cNvPr id="5" name="Podnaslov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Ivan Peric and </a:t>
            </a:r>
            <a:r>
              <a:rPr lang="en-US" dirty="0" err="1"/>
              <a:t>MightyPix</a:t>
            </a:r>
            <a:r>
              <a:rPr lang="en-US" dirty="0"/>
              <a:t> team </a:t>
            </a:r>
          </a:p>
        </p:txBody>
      </p:sp>
    </p:spTree>
    <p:extLst>
      <p:ext uri="{BB962C8B-B14F-4D97-AF65-F5344CB8AC3E}">
        <p14:creationId xmlns:p14="http://schemas.microsoft.com/office/powerpoint/2010/main" val="1845701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A416259-DAB8-DA4D-D69C-E833128E0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MightyPix1: Analogue Part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FC21206-EFE0-D546-9A1C-7039C0BD65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defTabSz="685760" eaLnBrk="1" fontAlgn="auto" hangingPunct="1">
              <a:lnSpc>
                <a:spcPct val="120000"/>
              </a:lnSpc>
              <a:spcBef>
                <a:spcPts val="360"/>
              </a:spcBef>
              <a:spcAft>
                <a:spcPts val="0"/>
              </a:spcAft>
              <a:buSzPct val="88000"/>
              <a:buNone/>
              <a:defRPr/>
            </a:pPr>
            <a:r>
              <a:rPr lang="en-GB" b="1" dirty="0">
                <a:solidFill>
                  <a:schemeClr val="tx2"/>
                </a:solidFill>
                <a:latin typeface="Arial"/>
              </a:rPr>
              <a:t>Working principle: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GB" sz="1650" b="1" dirty="0">
                <a:solidFill>
                  <a:schemeClr val="tx2"/>
                </a:solidFill>
                <a:latin typeface="Arial"/>
              </a:rPr>
              <a:t> 1. </a:t>
            </a:r>
            <a:r>
              <a:rPr lang="en-GB" sz="1650" dirty="0">
                <a:latin typeface="Arial"/>
              </a:rPr>
              <a:t>Charge collected by pixel n-well</a:t>
            </a:r>
            <a:endParaRPr lang="en-GB" sz="1650" b="1" dirty="0">
              <a:latin typeface="Arial"/>
            </a:endParaRP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GB" sz="1650" b="1" kern="1200" dirty="0">
                <a:solidFill>
                  <a:schemeClr val="tx2"/>
                </a:solidFill>
                <a:latin typeface="Arial"/>
              </a:rPr>
              <a:t> 2.</a:t>
            </a:r>
            <a:r>
              <a:rPr lang="en-GB" sz="1650" kern="1200" dirty="0">
                <a:solidFill>
                  <a:schemeClr val="tx2"/>
                </a:solidFill>
                <a:latin typeface="Arial"/>
              </a:rPr>
              <a:t> </a:t>
            </a:r>
            <a:r>
              <a:rPr lang="en-GB" sz="1650" kern="1200" dirty="0">
                <a:latin typeface="Arial"/>
              </a:rPr>
              <a:t>Converted to voltage signal by</a:t>
            </a:r>
            <a:br>
              <a:rPr lang="en-GB" sz="1650" kern="1200" dirty="0">
                <a:latin typeface="Arial"/>
              </a:rPr>
            </a:br>
            <a:r>
              <a:rPr lang="en-GB" sz="1650" kern="1200" dirty="0">
                <a:latin typeface="Arial"/>
              </a:rPr>
              <a:t>     Charge Sensitive</a:t>
            </a:r>
            <a:r>
              <a:rPr lang="en-GB" sz="1650" dirty="0">
                <a:latin typeface="Arial"/>
              </a:rPr>
              <a:t> </a:t>
            </a:r>
            <a:r>
              <a:rPr lang="en-GB" sz="1650" kern="1200" dirty="0">
                <a:latin typeface="Arial"/>
              </a:rPr>
              <a:t>Amplifier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GB" sz="1650" b="1" dirty="0">
                <a:solidFill>
                  <a:schemeClr val="tx2"/>
                </a:solidFill>
                <a:latin typeface="Arial"/>
              </a:rPr>
              <a:t> 3.</a:t>
            </a:r>
            <a:r>
              <a:rPr lang="en-GB" sz="1650" dirty="0">
                <a:solidFill>
                  <a:prstClr val="black"/>
                </a:solidFill>
                <a:latin typeface="Arial"/>
              </a:rPr>
              <a:t> </a:t>
            </a:r>
            <a:r>
              <a:rPr lang="en-GB" sz="1650" kern="1200" dirty="0">
                <a:solidFill>
                  <a:srgbClr val="3333CC"/>
                </a:solidFill>
                <a:latin typeface="Arial"/>
              </a:rPr>
              <a:t>Analog voltage</a:t>
            </a:r>
            <a:br>
              <a:rPr lang="en-GB" sz="1650" kern="1200" dirty="0">
                <a:solidFill>
                  <a:srgbClr val="3333CC"/>
                </a:solidFill>
                <a:latin typeface="Arial"/>
              </a:rPr>
            </a:br>
            <a:r>
              <a:rPr lang="en-GB" sz="1650" kern="1200" dirty="0">
                <a:solidFill>
                  <a:srgbClr val="3333CC"/>
                </a:solidFill>
                <a:latin typeface="Arial"/>
              </a:rPr>
              <a:t>     pulse shaped and</a:t>
            </a:r>
            <a:br>
              <a:rPr lang="en-GB" sz="1650" kern="1200" dirty="0">
                <a:solidFill>
                  <a:srgbClr val="3333CC"/>
                </a:solidFill>
                <a:latin typeface="Arial"/>
              </a:rPr>
            </a:br>
            <a:r>
              <a:rPr lang="en-GB" sz="1650" kern="1200" dirty="0">
                <a:solidFill>
                  <a:srgbClr val="3333CC"/>
                </a:solidFill>
                <a:latin typeface="Arial"/>
              </a:rPr>
              <a:t>     converted to digital</a:t>
            </a:r>
            <a:br>
              <a:rPr lang="en-GB" sz="1650" kern="1200" dirty="0">
                <a:solidFill>
                  <a:srgbClr val="3333CC"/>
                </a:solidFill>
                <a:latin typeface="Arial"/>
              </a:rPr>
            </a:br>
            <a:r>
              <a:rPr lang="en-GB" sz="1650" kern="1200" dirty="0">
                <a:solidFill>
                  <a:srgbClr val="3333CC"/>
                </a:solidFill>
                <a:latin typeface="Arial"/>
              </a:rPr>
              <a:t>     signal by comparator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GB" sz="1650" b="1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4.</a:t>
            </a:r>
            <a:r>
              <a:rPr lang="en-GB" sz="165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</a:t>
            </a:r>
            <a: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Hit information stored</a:t>
            </a:r>
            <a:b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</a:br>
            <a: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    in hit buffer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1A37C1-A9A9-BD48-185D-4E624E5EFE7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10</a:t>
            </a:fld>
            <a:endParaRPr lang="en-US" noProof="0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13F96112-926B-7CEE-1444-8E215E516FD7}"/>
              </a:ext>
            </a:extLst>
          </p:cNvPr>
          <p:cNvGrpSpPr/>
          <p:nvPr/>
        </p:nvGrpSpPr>
        <p:grpSpPr>
          <a:xfrm>
            <a:off x="2506860" y="2003319"/>
            <a:ext cx="6510929" cy="3618821"/>
            <a:chOff x="3342479" y="1528092"/>
            <a:chExt cx="8681239" cy="482509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877A58D-AC8F-EF8E-BBE8-CDD18562C36F}"/>
                </a:ext>
              </a:extLst>
            </p:cNvPr>
            <p:cNvSpPr txBox="1"/>
            <p:nvPr/>
          </p:nvSpPr>
          <p:spPr>
            <a:xfrm>
              <a:off x="3342479" y="6014632"/>
              <a:ext cx="8681239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050" i="1" dirty="0">
                  <a:solidFill>
                    <a:schemeClr val="bg2">
                      <a:lumMod val="75000"/>
                    </a:schemeClr>
                  </a:solidFill>
                </a:rPr>
                <a:t>Source: Ivan Perić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5568204-D4FA-DFD2-97A6-F409F7F266B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15289" y="1528092"/>
              <a:ext cx="8543167" cy="4482539"/>
              <a:chOff x="430987" y="2363240"/>
              <a:chExt cx="7412566" cy="3889320"/>
            </a:xfrm>
          </p:grpSpPr>
          <p:sp>
            <p:nvSpPr>
              <p:cNvPr id="12" name="Gleichschenkliges Dreieck 2">
                <a:extLst>
                  <a:ext uri="{FF2B5EF4-FFF2-40B4-BE49-F238E27FC236}">
                    <a16:creationId xmlns:a16="http://schemas.microsoft.com/office/drawing/2014/main" id="{7D5D636D-5BA2-DC17-EA66-27069D6EFC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689590" y="2858540"/>
                <a:ext cx="914400" cy="990600"/>
              </a:xfrm>
              <a:prstGeom prst="triangle">
                <a:avLst>
                  <a:gd name="adj" fmla="val 50000"/>
                </a:avLst>
              </a:prstGeom>
              <a:solidFill>
                <a:srgbClr val="00CBB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de-DE" sz="900"/>
              </a:p>
            </p:txBody>
          </p:sp>
          <p:cxnSp>
            <p:nvCxnSpPr>
              <p:cNvPr id="13" name="Gerader Verbinder 5">
                <a:extLst>
                  <a:ext uri="{FF2B5EF4-FFF2-40B4-BE49-F238E27FC236}">
                    <a16:creationId xmlns:a16="http://schemas.microsoft.com/office/drawing/2014/main" id="{5D09876C-2F92-7BCE-891F-17A16473AA21}"/>
                  </a:ext>
                </a:extLst>
              </p:cNvPr>
              <p:cNvCxnSpPr>
                <a:cxnSpLocks noChangeShapeType="1"/>
                <a:stCxn id="12" idx="0"/>
              </p:cNvCxnSpPr>
              <p:nvPr/>
            </p:nvCxnSpPr>
            <p:spPr bwMode="auto">
              <a:xfrm>
                <a:off x="4642090" y="3353840"/>
                <a:ext cx="3048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" name="Gerader Verbinder 86">
                <a:extLst>
                  <a:ext uri="{FF2B5EF4-FFF2-40B4-BE49-F238E27FC236}">
                    <a16:creationId xmlns:a16="http://schemas.microsoft.com/office/drawing/2014/main" id="{2A7E021C-9671-E621-9455-87E4604E5CE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2889490" y="3353840"/>
                <a:ext cx="0" cy="5334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Gerader Verbinder 90">
                <a:extLst>
                  <a:ext uri="{FF2B5EF4-FFF2-40B4-BE49-F238E27FC236}">
                    <a16:creationId xmlns:a16="http://schemas.microsoft.com/office/drawing/2014/main" id="{77626C44-7505-52CF-EA30-F71834EB7B6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660890" y="3887240"/>
                <a:ext cx="4572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6" name="Gleichschenkliges Dreieck 2065">
                <a:extLst>
                  <a:ext uri="{FF2B5EF4-FFF2-40B4-BE49-F238E27FC236}">
                    <a16:creationId xmlns:a16="http://schemas.microsoft.com/office/drawing/2014/main" id="{C401C9D8-D0AB-94D7-F1D7-B182930A43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0890" y="3887240"/>
                <a:ext cx="457200" cy="304800"/>
              </a:xfrm>
              <a:prstGeom prst="triangle">
                <a:avLst>
                  <a:gd name="adj" fmla="val 50000"/>
                </a:avLst>
              </a:prstGeom>
              <a:solidFill>
                <a:srgbClr val="00CBB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de-DE" sz="900"/>
              </a:p>
            </p:txBody>
          </p:sp>
          <p:cxnSp>
            <p:nvCxnSpPr>
              <p:cNvPr id="17" name="Gerader Verbinder 93">
                <a:extLst>
                  <a:ext uri="{FF2B5EF4-FFF2-40B4-BE49-F238E27FC236}">
                    <a16:creationId xmlns:a16="http://schemas.microsoft.com/office/drawing/2014/main" id="{F3CC6EE2-21FD-406F-AA40-465BE020F37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2889490" y="41920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" name="Gerader Verbinder 102">
                <a:extLst>
                  <a:ext uri="{FF2B5EF4-FFF2-40B4-BE49-F238E27FC236}">
                    <a16:creationId xmlns:a16="http://schemas.microsoft.com/office/drawing/2014/main" id="{24A7F553-94F5-91FE-4AFD-A05C5215971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975090" y="3353840"/>
                <a:ext cx="12192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" name="Gerader Verbinder 103">
                <a:extLst>
                  <a:ext uri="{FF2B5EF4-FFF2-40B4-BE49-F238E27FC236}">
                    <a16:creationId xmlns:a16="http://schemas.microsoft.com/office/drawing/2014/main" id="{6266FFBC-D1DD-2E53-7C5E-D2FDD47CEF5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194290" y="32014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" name="Gerader Verbinder 104">
                <a:extLst>
                  <a:ext uri="{FF2B5EF4-FFF2-40B4-BE49-F238E27FC236}">
                    <a16:creationId xmlns:a16="http://schemas.microsoft.com/office/drawing/2014/main" id="{604BC0D6-49D8-1CF0-D7A2-FDBE9267BD5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270490" y="32014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" name="Gerader Verbinder 105">
                <a:extLst>
                  <a:ext uri="{FF2B5EF4-FFF2-40B4-BE49-F238E27FC236}">
                    <a16:creationId xmlns:a16="http://schemas.microsoft.com/office/drawing/2014/main" id="{2B146EC3-C5E4-9353-C403-A3466501243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270490" y="3353840"/>
                <a:ext cx="3810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" name="Textfeld 138">
                <a:extLst>
                  <a:ext uri="{FF2B5EF4-FFF2-40B4-BE49-F238E27FC236}">
                    <a16:creationId xmlns:a16="http://schemas.microsoft.com/office/drawing/2014/main" id="{D528967A-0FE2-42E7-97C2-D84A516D031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40270" y="3201440"/>
                <a:ext cx="732892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Amplifier</a:t>
                </a:r>
              </a:p>
            </p:txBody>
          </p:sp>
          <p:sp>
            <p:nvSpPr>
              <p:cNvPr id="23" name="Textfeld 153">
                <a:extLst>
                  <a:ext uri="{FF2B5EF4-FFF2-40B4-BE49-F238E27FC236}">
                    <a16:creationId xmlns:a16="http://schemas.microsoft.com/office/drawing/2014/main" id="{B15C999F-81A3-4A54-EBA6-E8359A564D5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02725" y="3870374"/>
                <a:ext cx="636459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Sensor</a:t>
                </a:r>
              </a:p>
            </p:txBody>
          </p:sp>
          <p:sp>
            <p:nvSpPr>
              <p:cNvPr id="24" name="Gleichschenkliges Dreieck 2">
                <a:extLst>
                  <a:ext uri="{FF2B5EF4-FFF2-40B4-BE49-F238E27FC236}">
                    <a16:creationId xmlns:a16="http://schemas.microsoft.com/office/drawing/2014/main" id="{2D85148C-8A74-86A2-3226-D3C6872EF5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746990" y="3087140"/>
                <a:ext cx="914400" cy="990600"/>
              </a:xfrm>
              <a:prstGeom prst="triangle">
                <a:avLst>
                  <a:gd name="adj" fmla="val 50000"/>
                </a:avLst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de-DE" sz="900" b="1" dirty="0"/>
              </a:p>
            </p:txBody>
          </p:sp>
          <p:cxnSp>
            <p:nvCxnSpPr>
              <p:cNvPr id="25" name="Gerader Verbinder 5">
                <a:extLst>
                  <a:ext uri="{FF2B5EF4-FFF2-40B4-BE49-F238E27FC236}">
                    <a16:creationId xmlns:a16="http://schemas.microsoft.com/office/drawing/2014/main" id="{A84287FD-F48A-B8CC-A9F6-E3F207F827E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642090" y="3353840"/>
                <a:ext cx="3048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Gerader Verbinder 5">
                <a:extLst>
                  <a:ext uri="{FF2B5EF4-FFF2-40B4-BE49-F238E27FC236}">
                    <a16:creationId xmlns:a16="http://schemas.microsoft.com/office/drawing/2014/main" id="{540C163F-2E40-42E2-1BD3-6E404C198D4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946890" y="32014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" name="Gerader Verbinder 5">
                <a:extLst>
                  <a:ext uri="{FF2B5EF4-FFF2-40B4-BE49-F238E27FC236}">
                    <a16:creationId xmlns:a16="http://schemas.microsoft.com/office/drawing/2014/main" id="{A67F23E3-3E79-25A1-0394-43A28EAC34D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023090" y="32014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Gerader Verbinder 5">
                <a:extLst>
                  <a:ext uri="{FF2B5EF4-FFF2-40B4-BE49-F238E27FC236}">
                    <a16:creationId xmlns:a16="http://schemas.microsoft.com/office/drawing/2014/main" id="{BE402762-6B61-F106-64A7-0F6EDB66247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023090" y="3353840"/>
                <a:ext cx="6858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9" name="Rechteck 22">
                <a:extLst>
                  <a:ext uri="{FF2B5EF4-FFF2-40B4-BE49-F238E27FC236}">
                    <a16:creationId xmlns:a16="http://schemas.microsoft.com/office/drawing/2014/main" id="{C0FB5E7D-F365-D216-1110-977C2D0ED149}"/>
                  </a:ext>
                </a:extLst>
              </p:cNvPr>
              <p:cNvSpPr/>
              <p:nvPr/>
            </p:nvSpPr>
            <p:spPr bwMode="auto">
              <a:xfrm>
                <a:off x="5251690" y="2820440"/>
                <a:ext cx="152400" cy="304800"/>
              </a:xfrm>
              <a:prstGeom prst="rect">
                <a:avLst/>
              </a:prstGeom>
              <a:solidFill>
                <a:srgbClr val="00CBB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en-US" sz="900"/>
              </a:p>
            </p:txBody>
          </p:sp>
          <p:cxnSp>
            <p:nvCxnSpPr>
              <p:cNvPr id="30" name="Gerader Verbinder 23">
                <a:extLst>
                  <a:ext uri="{FF2B5EF4-FFF2-40B4-BE49-F238E27FC236}">
                    <a16:creationId xmlns:a16="http://schemas.microsoft.com/office/drawing/2014/main" id="{B82B947C-78F0-574A-F411-C05C710DE06C}"/>
                  </a:ext>
                </a:extLst>
              </p:cNvPr>
              <p:cNvCxnSpPr>
                <a:stCxn id="29" idx="2"/>
              </p:cNvCxnSpPr>
              <p:nvPr/>
            </p:nvCxnSpPr>
            <p:spPr bwMode="auto">
              <a:xfrm>
                <a:off x="5327890" y="31252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" name="Gerader Verbinder 24">
                <a:extLst>
                  <a:ext uri="{FF2B5EF4-FFF2-40B4-BE49-F238E27FC236}">
                    <a16:creationId xmlns:a16="http://schemas.microsoft.com/office/drawing/2014/main" id="{D0E104A0-AD84-7B7A-E198-E96FBD15B6D4}"/>
                  </a:ext>
                </a:extLst>
              </p:cNvPr>
              <p:cNvCxnSpPr/>
              <p:nvPr/>
            </p:nvCxnSpPr>
            <p:spPr bwMode="auto">
              <a:xfrm>
                <a:off x="5327890" y="25918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2" name="Ellipse 25">
                <a:extLst>
                  <a:ext uri="{FF2B5EF4-FFF2-40B4-BE49-F238E27FC236}">
                    <a16:creationId xmlns:a16="http://schemas.microsoft.com/office/drawing/2014/main" id="{3EFEE91F-F1C5-493B-77BB-A58683784B1F}"/>
                  </a:ext>
                </a:extLst>
              </p:cNvPr>
              <p:cNvSpPr/>
              <p:nvPr/>
            </p:nvSpPr>
            <p:spPr bwMode="auto">
              <a:xfrm>
                <a:off x="5556490" y="3734840"/>
                <a:ext cx="152400" cy="1524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en-US" sz="900"/>
              </a:p>
            </p:txBody>
          </p:sp>
          <p:cxnSp>
            <p:nvCxnSpPr>
              <p:cNvPr id="33" name="Gerader Verbinder 5">
                <a:extLst>
                  <a:ext uri="{FF2B5EF4-FFF2-40B4-BE49-F238E27FC236}">
                    <a16:creationId xmlns:a16="http://schemas.microsoft.com/office/drawing/2014/main" id="{64E4CA72-A6FE-E33F-5185-DCC0810A857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106310" y="3810650"/>
                <a:ext cx="450180" cy="39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4" name="Textfeld 138">
                <a:extLst>
                  <a:ext uri="{FF2B5EF4-FFF2-40B4-BE49-F238E27FC236}">
                    <a16:creationId xmlns:a16="http://schemas.microsoft.com/office/drawing/2014/main" id="{4B84AFB3-6F31-6189-4A3A-AE5A2D3E757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44648" y="3430040"/>
                <a:ext cx="970266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b="1" dirty="0"/>
                  <a:t>Comparator</a:t>
                </a:r>
              </a:p>
            </p:txBody>
          </p:sp>
          <p:sp>
            <p:nvSpPr>
              <p:cNvPr id="35" name="Textfeld 138">
                <a:extLst>
                  <a:ext uri="{FF2B5EF4-FFF2-40B4-BE49-F238E27FC236}">
                    <a16:creationId xmlns:a16="http://schemas.microsoft.com/office/drawing/2014/main" id="{06E09E73-7B7A-4A3E-B759-086FEAB5D2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55809" y="3582440"/>
                <a:ext cx="369413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Th</a:t>
                </a:r>
              </a:p>
            </p:txBody>
          </p:sp>
          <p:sp>
            <p:nvSpPr>
              <p:cNvPr id="36" name="Textfeld 138">
                <a:extLst>
                  <a:ext uri="{FF2B5EF4-FFF2-40B4-BE49-F238E27FC236}">
                    <a16:creationId xmlns:a16="http://schemas.microsoft.com/office/drawing/2014/main" id="{3C5872C8-7AC6-B515-220A-48DEC864B53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16965" y="2513040"/>
                <a:ext cx="376832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BL</a:t>
                </a:r>
              </a:p>
            </p:txBody>
          </p:sp>
          <p:sp>
            <p:nvSpPr>
              <p:cNvPr id="37" name="Richtungspfeil 30">
                <a:extLst>
                  <a:ext uri="{FF2B5EF4-FFF2-40B4-BE49-F238E27FC236}">
                    <a16:creationId xmlns:a16="http://schemas.microsoft.com/office/drawing/2014/main" id="{7F260467-780F-20DF-AF98-93FC43B2F866}"/>
                  </a:ext>
                </a:extLst>
              </p:cNvPr>
              <p:cNvSpPr/>
              <p:nvPr/>
            </p:nvSpPr>
            <p:spPr bwMode="auto">
              <a:xfrm>
                <a:off x="4794490" y="4420640"/>
                <a:ext cx="990600" cy="609600"/>
              </a:xfrm>
              <a:prstGeom prst="homePlate">
                <a:avLst/>
              </a:prstGeom>
              <a:solidFill>
                <a:srgbClr val="00CBB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r>
                  <a:rPr lang="en-US" sz="900" dirty="0"/>
                  <a:t>TDAC</a:t>
                </a:r>
              </a:p>
            </p:txBody>
          </p:sp>
          <p:grpSp>
            <p:nvGrpSpPr>
              <p:cNvPr id="38" name="Gruppieren 31">
                <a:extLst>
                  <a:ext uri="{FF2B5EF4-FFF2-40B4-BE49-F238E27FC236}">
                    <a16:creationId xmlns:a16="http://schemas.microsoft.com/office/drawing/2014/main" id="{4E279E5E-608B-C07E-C85D-78144E907BEC}"/>
                  </a:ext>
                </a:extLst>
              </p:cNvPr>
              <p:cNvGrpSpPr/>
              <p:nvPr/>
            </p:nvGrpSpPr>
            <p:grpSpPr>
              <a:xfrm rot="5400000">
                <a:off x="1708390" y="3620540"/>
                <a:ext cx="838200" cy="304800"/>
                <a:chOff x="5410200" y="2362200"/>
                <a:chExt cx="838200" cy="304800"/>
              </a:xfrm>
            </p:grpSpPr>
            <p:cxnSp>
              <p:nvCxnSpPr>
                <p:cNvPr id="94" name="Gerader Verbinder 102">
                  <a:extLst>
                    <a:ext uri="{FF2B5EF4-FFF2-40B4-BE49-F238E27FC236}">
                      <a16:creationId xmlns:a16="http://schemas.microsoft.com/office/drawing/2014/main" id="{8B141EE2-6681-0FBE-8465-EB6032964EE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410200" y="2514600"/>
                  <a:ext cx="3810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5" name="Gerader Verbinder 103">
                  <a:extLst>
                    <a:ext uri="{FF2B5EF4-FFF2-40B4-BE49-F238E27FC236}">
                      <a16:creationId xmlns:a16="http://schemas.microsoft.com/office/drawing/2014/main" id="{386CE645-50EE-058D-4BA7-ED6009604B0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791200" y="2362200"/>
                  <a:ext cx="0" cy="3048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6" name="Gerader Verbinder 104">
                  <a:extLst>
                    <a:ext uri="{FF2B5EF4-FFF2-40B4-BE49-F238E27FC236}">
                      <a16:creationId xmlns:a16="http://schemas.microsoft.com/office/drawing/2014/main" id="{4ECF241A-0ABF-88C4-2AA3-090615A98B5D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867400" y="2362200"/>
                  <a:ext cx="0" cy="3048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7" name="Gerader Verbinder 105">
                  <a:extLst>
                    <a:ext uri="{FF2B5EF4-FFF2-40B4-BE49-F238E27FC236}">
                      <a16:creationId xmlns:a16="http://schemas.microsoft.com/office/drawing/2014/main" id="{1F315B33-1EDA-A749-1E3A-92060F40CDA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867400" y="2514600"/>
                  <a:ext cx="3810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39" name="Gerader Verbinder 32">
                <a:extLst>
                  <a:ext uri="{FF2B5EF4-FFF2-40B4-BE49-F238E27FC236}">
                    <a16:creationId xmlns:a16="http://schemas.microsoft.com/office/drawing/2014/main" id="{70E266B7-9825-670E-8887-11053052B358}"/>
                  </a:ext>
                </a:extLst>
              </p:cNvPr>
              <p:cNvCxnSpPr>
                <a:stCxn id="24" idx="0"/>
              </p:cNvCxnSpPr>
              <p:nvPr/>
            </p:nvCxnSpPr>
            <p:spPr bwMode="auto">
              <a:xfrm>
                <a:off x="6699490" y="3582440"/>
                <a:ext cx="3048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Gerader Verbinder 33">
                <a:extLst>
                  <a:ext uri="{FF2B5EF4-FFF2-40B4-BE49-F238E27FC236}">
                    <a16:creationId xmlns:a16="http://schemas.microsoft.com/office/drawing/2014/main" id="{660F42DF-FA8E-B2C1-FFD4-438D41F8A041}"/>
                  </a:ext>
                </a:extLst>
              </p:cNvPr>
              <p:cNvCxnSpPr/>
              <p:nvPr/>
            </p:nvCxnSpPr>
            <p:spPr bwMode="auto">
              <a:xfrm>
                <a:off x="7004290" y="3353840"/>
                <a:ext cx="0" cy="4572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Gerader Verbinder 34">
                <a:extLst>
                  <a:ext uri="{FF2B5EF4-FFF2-40B4-BE49-F238E27FC236}">
                    <a16:creationId xmlns:a16="http://schemas.microsoft.com/office/drawing/2014/main" id="{AFA188E8-CD6B-86F4-3BA8-433073725623}"/>
                  </a:ext>
                </a:extLst>
              </p:cNvPr>
              <p:cNvCxnSpPr/>
              <p:nvPr/>
            </p:nvCxnSpPr>
            <p:spPr bwMode="auto">
              <a:xfrm>
                <a:off x="7080490" y="3353840"/>
                <a:ext cx="0" cy="4572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Gerader Verbinder 35">
                <a:extLst>
                  <a:ext uri="{FF2B5EF4-FFF2-40B4-BE49-F238E27FC236}">
                    <a16:creationId xmlns:a16="http://schemas.microsoft.com/office/drawing/2014/main" id="{EF744135-48F7-416A-BEE2-5A82FCAFAAE1}"/>
                  </a:ext>
                </a:extLst>
              </p:cNvPr>
              <p:cNvCxnSpPr/>
              <p:nvPr/>
            </p:nvCxnSpPr>
            <p:spPr bwMode="auto">
              <a:xfrm>
                <a:off x="7080490" y="3811040"/>
                <a:ext cx="2286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Gerader Verbinder 36">
                <a:extLst>
                  <a:ext uri="{FF2B5EF4-FFF2-40B4-BE49-F238E27FC236}">
                    <a16:creationId xmlns:a16="http://schemas.microsoft.com/office/drawing/2014/main" id="{4BE07A20-0DCF-0AA0-F607-8F84FBEC5F03}"/>
                  </a:ext>
                </a:extLst>
              </p:cNvPr>
              <p:cNvCxnSpPr/>
              <p:nvPr/>
            </p:nvCxnSpPr>
            <p:spPr bwMode="auto">
              <a:xfrm>
                <a:off x="7080490" y="3353840"/>
                <a:ext cx="2286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Gerader Verbinder 37">
                <a:extLst>
                  <a:ext uri="{FF2B5EF4-FFF2-40B4-BE49-F238E27FC236}">
                    <a16:creationId xmlns:a16="http://schemas.microsoft.com/office/drawing/2014/main" id="{8AAD75B3-230C-F7E2-D548-F00033B1667B}"/>
                  </a:ext>
                </a:extLst>
              </p:cNvPr>
              <p:cNvCxnSpPr/>
              <p:nvPr/>
            </p:nvCxnSpPr>
            <p:spPr bwMode="auto">
              <a:xfrm>
                <a:off x="7309090" y="38110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Gerader Verbinder 38">
                <a:extLst>
                  <a:ext uri="{FF2B5EF4-FFF2-40B4-BE49-F238E27FC236}">
                    <a16:creationId xmlns:a16="http://schemas.microsoft.com/office/drawing/2014/main" id="{A63D207B-2A9A-3F1C-CC79-1A1186756146}"/>
                  </a:ext>
                </a:extLst>
              </p:cNvPr>
              <p:cNvCxnSpPr/>
              <p:nvPr/>
            </p:nvCxnSpPr>
            <p:spPr bwMode="auto">
              <a:xfrm flipV="1">
                <a:off x="7309090" y="31252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Gerader Verbinder 39">
                <a:extLst>
                  <a:ext uri="{FF2B5EF4-FFF2-40B4-BE49-F238E27FC236}">
                    <a16:creationId xmlns:a16="http://schemas.microsoft.com/office/drawing/2014/main" id="{68A85E3D-81A9-6C65-24D4-F6C65096D24A}"/>
                  </a:ext>
                </a:extLst>
              </p:cNvPr>
              <p:cNvCxnSpPr/>
              <p:nvPr/>
            </p:nvCxnSpPr>
            <p:spPr bwMode="auto">
              <a:xfrm>
                <a:off x="7309090" y="3125240"/>
                <a:ext cx="3048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7" name="Gerader Verbinder 40">
                <a:extLst>
                  <a:ext uri="{FF2B5EF4-FFF2-40B4-BE49-F238E27FC236}">
                    <a16:creationId xmlns:a16="http://schemas.microsoft.com/office/drawing/2014/main" id="{669BDD74-A4AE-6885-795B-C5E4AB74EAD4}"/>
                  </a:ext>
                </a:extLst>
              </p:cNvPr>
              <p:cNvCxnSpPr/>
              <p:nvPr/>
            </p:nvCxnSpPr>
            <p:spPr bwMode="auto">
              <a:xfrm flipH="1">
                <a:off x="7014560" y="4039640"/>
                <a:ext cx="3048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" name="Gerader Verbinder 42">
                <a:extLst>
                  <a:ext uri="{FF2B5EF4-FFF2-40B4-BE49-F238E27FC236}">
                    <a16:creationId xmlns:a16="http://schemas.microsoft.com/office/drawing/2014/main" id="{0DCBFB99-7E06-D921-5F5C-7D5CF940493B}"/>
                  </a:ext>
                </a:extLst>
              </p:cNvPr>
              <p:cNvCxnSpPr/>
              <p:nvPr/>
            </p:nvCxnSpPr>
            <p:spPr bwMode="auto">
              <a:xfrm flipV="1">
                <a:off x="2127490" y="44968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" name="Gerader Verbinder 43">
                <a:extLst>
                  <a:ext uri="{FF2B5EF4-FFF2-40B4-BE49-F238E27FC236}">
                    <a16:creationId xmlns:a16="http://schemas.microsoft.com/office/drawing/2014/main" id="{D5268A2B-74F3-718B-4CD8-7F59130E13E6}"/>
                  </a:ext>
                </a:extLst>
              </p:cNvPr>
              <p:cNvCxnSpPr/>
              <p:nvPr/>
            </p:nvCxnSpPr>
            <p:spPr bwMode="auto">
              <a:xfrm flipH="1">
                <a:off x="1976780" y="4192300"/>
                <a:ext cx="152660" cy="22899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0" name="Textfeld 138">
                <a:extLst>
                  <a:ext uri="{FF2B5EF4-FFF2-40B4-BE49-F238E27FC236}">
                    <a16:creationId xmlns:a16="http://schemas.microsoft.com/office/drawing/2014/main" id="{A30EC104-BB45-0EEB-ADB8-14FA25520B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68840" y="4725440"/>
                <a:ext cx="710638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Injection</a:t>
                </a:r>
              </a:p>
            </p:txBody>
          </p:sp>
          <p:sp>
            <p:nvSpPr>
              <p:cNvPr id="51" name="Textfeld 138">
                <a:extLst>
                  <a:ext uri="{FF2B5EF4-FFF2-40B4-BE49-F238E27FC236}">
                    <a16:creationId xmlns:a16="http://schemas.microsoft.com/office/drawing/2014/main" id="{D8A21298-EDD4-169D-3603-683C6BC14C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0987" y="4039640"/>
                <a:ext cx="1266984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EnInjection_row_i</a:t>
                </a:r>
              </a:p>
            </p:txBody>
          </p:sp>
          <p:sp>
            <p:nvSpPr>
              <p:cNvPr id="52" name="Rechteck 47">
                <a:extLst>
                  <a:ext uri="{FF2B5EF4-FFF2-40B4-BE49-F238E27FC236}">
                    <a16:creationId xmlns:a16="http://schemas.microsoft.com/office/drawing/2014/main" id="{92649D9E-CA5A-1C26-7675-0AA40F4710F1}"/>
                  </a:ext>
                </a:extLst>
              </p:cNvPr>
              <p:cNvSpPr/>
              <p:nvPr/>
            </p:nvSpPr>
            <p:spPr bwMode="auto">
              <a:xfrm>
                <a:off x="4032490" y="4420640"/>
                <a:ext cx="304800" cy="609600"/>
              </a:xfrm>
              <a:prstGeom prst="rect">
                <a:avLst/>
              </a:prstGeom>
              <a:solidFill>
                <a:srgbClr val="00CBB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r>
                  <a:rPr lang="en-US" sz="900" dirty="0"/>
                  <a:t>RAM</a:t>
                </a:r>
              </a:p>
            </p:txBody>
          </p:sp>
          <p:cxnSp>
            <p:nvCxnSpPr>
              <p:cNvPr id="53" name="Gerade Verbindung mit Pfeil 48">
                <a:extLst>
                  <a:ext uri="{FF2B5EF4-FFF2-40B4-BE49-F238E27FC236}">
                    <a16:creationId xmlns:a16="http://schemas.microsoft.com/office/drawing/2014/main" id="{797A9537-99C3-B868-606E-D2FEC8C4DE36}"/>
                  </a:ext>
                </a:extLst>
              </p:cNvPr>
              <p:cNvCxnSpPr>
                <a:stCxn id="52" idx="3"/>
                <a:endCxn id="37" idx="1"/>
              </p:cNvCxnSpPr>
              <p:nvPr/>
            </p:nvCxnSpPr>
            <p:spPr bwMode="auto">
              <a:xfrm>
                <a:off x="4337290" y="4725440"/>
                <a:ext cx="45720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" name="Gerader Verbinder 49">
                <a:extLst>
                  <a:ext uri="{FF2B5EF4-FFF2-40B4-BE49-F238E27FC236}">
                    <a16:creationId xmlns:a16="http://schemas.microsoft.com/office/drawing/2014/main" id="{D358D5F3-26B9-654F-FE66-1963F26DC003}"/>
                  </a:ext>
                </a:extLst>
              </p:cNvPr>
              <p:cNvCxnSpPr/>
              <p:nvPr/>
            </p:nvCxnSpPr>
            <p:spPr bwMode="auto">
              <a:xfrm flipH="1">
                <a:off x="4565890" y="4649240"/>
                <a:ext cx="65026" cy="1524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5" name="Textfeld 138">
                <a:extLst>
                  <a:ext uri="{FF2B5EF4-FFF2-40B4-BE49-F238E27FC236}">
                    <a16:creationId xmlns:a16="http://schemas.microsoft.com/office/drawing/2014/main" id="{23399FE7-408E-470D-5DF2-B1FF9953187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71611" y="4421290"/>
                <a:ext cx="591953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Q(0:2)</a:t>
                </a:r>
              </a:p>
            </p:txBody>
          </p:sp>
          <p:cxnSp>
            <p:nvCxnSpPr>
              <p:cNvPr id="56" name="Gerader Verbinder 51">
                <a:extLst>
                  <a:ext uri="{FF2B5EF4-FFF2-40B4-BE49-F238E27FC236}">
                    <a16:creationId xmlns:a16="http://schemas.microsoft.com/office/drawing/2014/main" id="{6F59D3B5-F943-252F-B585-9906E01587BD}"/>
                  </a:ext>
                </a:extLst>
              </p:cNvPr>
              <p:cNvCxnSpPr/>
              <p:nvPr/>
            </p:nvCxnSpPr>
            <p:spPr bwMode="auto">
              <a:xfrm flipV="1">
                <a:off x="1050563" y="4268630"/>
                <a:ext cx="0" cy="159994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" name="Gerade Verbindung mit Pfeil 52">
                <a:extLst>
                  <a:ext uri="{FF2B5EF4-FFF2-40B4-BE49-F238E27FC236}">
                    <a16:creationId xmlns:a16="http://schemas.microsoft.com/office/drawing/2014/main" id="{41A57C63-098F-737D-276F-5A770D9BAA1A}"/>
                  </a:ext>
                </a:extLst>
              </p:cNvPr>
              <p:cNvCxnSpPr>
                <a:endCxn id="52" idx="1"/>
              </p:cNvCxnSpPr>
              <p:nvPr/>
            </p:nvCxnSpPr>
            <p:spPr bwMode="auto">
              <a:xfrm>
                <a:off x="3803890" y="4725440"/>
                <a:ext cx="22860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" name="Gerader Verbinder 53">
                <a:extLst>
                  <a:ext uri="{FF2B5EF4-FFF2-40B4-BE49-F238E27FC236}">
                    <a16:creationId xmlns:a16="http://schemas.microsoft.com/office/drawing/2014/main" id="{054301AE-69C8-8366-8844-B984E63AF262}"/>
                  </a:ext>
                </a:extLst>
              </p:cNvPr>
              <p:cNvCxnSpPr/>
              <p:nvPr/>
            </p:nvCxnSpPr>
            <p:spPr bwMode="auto">
              <a:xfrm flipH="1">
                <a:off x="1434996" y="5642440"/>
                <a:ext cx="152400" cy="1524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9" name="Textfeld 138">
                <a:extLst>
                  <a:ext uri="{FF2B5EF4-FFF2-40B4-BE49-F238E27FC236}">
                    <a16:creationId xmlns:a16="http://schemas.microsoft.com/office/drawing/2014/main" id="{14ABE83B-722A-B590-91A5-61267612CE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73502" y="5566240"/>
                <a:ext cx="287817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3</a:t>
                </a:r>
              </a:p>
            </p:txBody>
          </p:sp>
          <p:cxnSp>
            <p:nvCxnSpPr>
              <p:cNvPr id="60" name="Gerader Verbinder 55">
                <a:extLst>
                  <a:ext uri="{FF2B5EF4-FFF2-40B4-BE49-F238E27FC236}">
                    <a16:creationId xmlns:a16="http://schemas.microsoft.com/office/drawing/2014/main" id="{758C30B2-1B3E-6B4E-01A3-78E40E46DFDE}"/>
                  </a:ext>
                </a:extLst>
              </p:cNvPr>
              <p:cNvCxnSpPr/>
              <p:nvPr/>
            </p:nvCxnSpPr>
            <p:spPr bwMode="auto">
              <a:xfrm flipV="1">
                <a:off x="1213480" y="5182640"/>
                <a:ext cx="3504810" cy="195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1" name="Gerade Verbindung mit Pfeil 56">
                <a:extLst>
                  <a:ext uri="{FF2B5EF4-FFF2-40B4-BE49-F238E27FC236}">
                    <a16:creationId xmlns:a16="http://schemas.microsoft.com/office/drawing/2014/main" id="{37014B0E-1257-0CEE-74AA-7197B420016D}"/>
                  </a:ext>
                </a:extLst>
              </p:cNvPr>
              <p:cNvCxnSpPr/>
              <p:nvPr/>
            </p:nvCxnSpPr>
            <p:spPr bwMode="auto">
              <a:xfrm flipV="1">
                <a:off x="4184890" y="5030240"/>
                <a:ext cx="0" cy="15240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2" name="Textfeld 138">
                <a:extLst>
                  <a:ext uri="{FF2B5EF4-FFF2-40B4-BE49-F238E27FC236}">
                    <a16:creationId xmlns:a16="http://schemas.microsoft.com/office/drawing/2014/main" id="{2E72929F-CA9C-4878-0A78-0D5E8F27541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0720" y="5563640"/>
                <a:ext cx="651296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RAM in</a:t>
                </a:r>
              </a:p>
            </p:txBody>
          </p:sp>
          <p:sp>
            <p:nvSpPr>
              <p:cNvPr id="63" name="Textfeld 138">
                <a:extLst>
                  <a:ext uri="{FF2B5EF4-FFF2-40B4-BE49-F238E27FC236}">
                    <a16:creationId xmlns:a16="http://schemas.microsoft.com/office/drawing/2014/main" id="{DC18883F-6A34-85F9-7E44-509D4926583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58802" y="5182640"/>
                <a:ext cx="1348580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WrRAM(0:2)_row_i</a:t>
                </a:r>
              </a:p>
            </p:txBody>
          </p:sp>
          <p:cxnSp>
            <p:nvCxnSpPr>
              <p:cNvPr id="64" name="Gerader Verbinder 59">
                <a:extLst>
                  <a:ext uri="{FF2B5EF4-FFF2-40B4-BE49-F238E27FC236}">
                    <a16:creationId xmlns:a16="http://schemas.microsoft.com/office/drawing/2014/main" id="{AE3B46AC-321A-BF8B-47AE-240E0B93FA6E}"/>
                  </a:ext>
                </a:extLst>
              </p:cNvPr>
              <p:cNvCxnSpPr/>
              <p:nvPr/>
            </p:nvCxnSpPr>
            <p:spPr bwMode="auto">
              <a:xfrm>
                <a:off x="7613890" y="3125240"/>
                <a:ext cx="0" cy="27432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5" name="Gerade Verbindung mit Pfeil 61">
                <a:extLst>
                  <a:ext uri="{FF2B5EF4-FFF2-40B4-BE49-F238E27FC236}">
                    <a16:creationId xmlns:a16="http://schemas.microsoft.com/office/drawing/2014/main" id="{6E93C889-CA18-5634-D49F-D96E38C53279}"/>
                  </a:ext>
                </a:extLst>
              </p:cNvPr>
              <p:cNvCxnSpPr/>
              <p:nvPr/>
            </p:nvCxnSpPr>
            <p:spPr bwMode="auto">
              <a:xfrm>
                <a:off x="1898890" y="5182640"/>
                <a:ext cx="7620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6" name="Textfeld 153">
                <a:extLst>
                  <a:ext uri="{FF2B5EF4-FFF2-40B4-BE49-F238E27FC236}">
                    <a16:creationId xmlns:a16="http://schemas.microsoft.com/office/drawing/2014/main" id="{47B2476C-BF8D-A51E-9006-C2D2DE9797D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99641" y="3810650"/>
                <a:ext cx="400940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C</a:t>
                </a:r>
                <a:r>
                  <a:rPr lang="en-US" altLang="de-DE" sz="900" baseline="-25000" dirty="0"/>
                  <a:t>inj</a:t>
                </a:r>
              </a:p>
            </p:txBody>
          </p:sp>
          <p:sp>
            <p:nvSpPr>
              <p:cNvPr id="67" name="Rechteck 63">
                <a:extLst>
                  <a:ext uri="{FF2B5EF4-FFF2-40B4-BE49-F238E27FC236}">
                    <a16:creationId xmlns:a16="http://schemas.microsoft.com/office/drawing/2014/main" id="{1EBA0A32-35B3-79B5-0E63-9AA47419FC76}"/>
                  </a:ext>
                </a:extLst>
              </p:cNvPr>
              <p:cNvSpPr/>
              <p:nvPr/>
            </p:nvSpPr>
            <p:spPr bwMode="auto">
              <a:xfrm>
                <a:off x="2813290" y="2820440"/>
                <a:ext cx="152400" cy="304800"/>
              </a:xfrm>
              <a:prstGeom prst="rect">
                <a:avLst/>
              </a:prstGeom>
              <a:solidFill>
                <a:srgbClr val="00CBB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en-US" sz="900"/>
              </a:p>
            </p:txBody>
          </p:sp>
          <p:cxnSp>
            <p:nvCxnSpPr>
              <p:cNvPr id="68" name="Gerader Verbinder 64">
                <a:extLst>
                  <a:ext uri="{FF2B5EF4-FFF2-40B4-BE49-F238E27FC236}">
                    <a16:creationId xmlns:a16="http://schemas.microsoft.com/office/drawing/2014/main" id="{499657CE-574C-6BE0-7912-88E02A3AB697}"/>
                  </a:ext>
                </a:extLst>
              </p:cNvPr>
              <p:cNvCxnSpPr>
                <a:stCxn id="67" idx="2"/>
              </p:cNvCxnSpPr>
              <p:nvPr/>
            </p:nvCxnSpPr>
            <p:spPr bwMode="auto">
              <a:xfrm>
                <a:off x="2889490" y="31252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9" name="Gerader Verbinder 65">
                <a:extLst>
                  <a:ext uri="{FF2B5EF4-FFF2-40B4-BE49-F238E27FC236}">
                    <a16:creationId xmlns:a16="http://schemas.microsoft.com/office/drawing/2014/main" id="{C0110BA3-FA9C-33E0-7E77-A0D79E339872}"/>
                  </a:ext>
                </a:extLst>
              </p:cNvPr>
              <p:cNvCxnSpPr/>
              <p:nvPr/>
            </p:nvCxnSpPr>
            <p:spPr bwMode="auto">
              <a:xfrm>
                <a:off x="2889490" y="25918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0" name="Textfeld 138">
                <a:extLst>
                  <a:ext uri="{FF2B5EF4-FFF2-40B4-BE49-F238E27FC236}">
                    <a16:creationId xmlns:a16="http://schemas.microsoft.com/office/drawing/2014/main" id="{CA99D55E-C62D-730C-AA7B-A0A8E773146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64020" y="2649752"/>
                <a:ext cx="1118625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Bias resistance</a:t>
                </a:r>
              </a:p>
            </p:txBody>
          </p:sp>
          <p:sp>
            <p:nvSpPr>
              <p:cNvPr id="71" name="Textfeld 67">
                <a:extLst>
                  <a:ext uri="{FF2B5EF4-FFF2-40B4-BE49-F238E27FC236}">
                    <a16:creationId xmlns:a16="http://schemas.microsoft.com/office/drawing/2014/main" id="{0822B70E-1CDD-3EF1-3D1D-714459CB8AF9}"/>
                  </a:ext>
                </a:extLst>
              </p:cNvPr>
              <p:cNvSpPr txBox="1"/>
              <p:nvPr/>
            </p:nvSpPr>
            <p:spPr>
              <a:xfrm>
                <a:off x="6773041" y="3049040"/>
                <a:ext cx="480683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Tout</a:t>
                </a:r>
              </a:p>
            </p:txBody>
          </p:sp>
          <p:sp>
            <p:nvSpPr>
              <p:cNvPr id="72" name="Textfeld 68">
                <a:extLst>
                  <a:ext uri="{FF2B5EF4-FFF2-40B4-BE49-F238E27FC236}">
                    <a16:creationId xmlns:a16="http://schemas.microsoft.com/office/drawing/2014/main" id="{8CDDFC86-9096-0310-CD4E-B1626842D6E9}"/>
                  </a:ext>
                </a:extLst>
              </p:cNvPr>
              <p:cNvSpPr txBox="1"/>
              <p:nvPr/>
            </p:nvSpPr>
            <p:spPr>
              <a:xfrm>
                <a:off x="6380170" y="4573040"/>
                <a:ext cx="1229893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Data transfer line</a:t>
                </a:r>
              </a:p>
            </p:txBody>
          </p:sp>
          <p:cxnSp>
            <p:nvCxnSpPr>
              <p:cNvPr id="73" name="Gerade Verbindung mit Pfeil 70">
                <a:extLst>
                  <a:ext uri="{FF2B5EF4-FFF2-40B4-BE49-F238E27FC236}">
                    <a16:creationId xmlns:a16="http://schemas.microsoft.com/office/drawing/2014/main" id="{D56B50CD-6D37-038A-4078-D9062A07BD41}"/>
                  </a:ext>
                </a:extLst>
              </p:cNvPr>
              <p:cNvCxnSpPr/>
              <p:nvPr/>
            </p:nvCxnSpPr>
            <p:spPr bwMode="auto">
              <a:xfrm flipV="1">
                <a:off x="1518800" y="5184590"/>
                <a:ext cx="0" cy="68697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4" name="Gerade Verbindung mit Pfeil 71">
                <a:extLst>
                  <a:ext uri="{FF2B5EF4-FFF2-40B4-BE49-F238E27FC236}">
                    <a16:creationId xmlns:a16="http://schemas.microsoft.com/office/drawing/2014/main" id="{436B7F9B-A4EC-2670-2E19-DEB33F8F1DB9}"/>
                  </a:ext>
                </a:extLst>
              </p:cNvPr>
              <p:cNvCxnSpPr/>
              <p:nvPr/>
            </p:nvCxnSpPr>
            <p:spPr bwMode="auto">
              <a:xfrm rot="5400000" flipV="1">
                <a:off x="7575790" y="5525541"/>
                <a:ext cx="7620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hteck 72">
                <a:extLst>
                  <a:ext uri="{FF2B5EF4-FFF2-40B4-BE49-F238E27FC236}">
                    <a16:creationId xmlns:a16="http://schemas.microsoft.com/office/drawing/2014/main" id="{D8F23A34-F155-85F6-CEA0-007A9EA96201}"/>
                  </a:ext>
                </a:extLst>
              </p:cNvPr>
              <p:cNvSpPr/>
              <p:nvPr/>
            </p:nvSpPr>
            <p:spPr bwMode="auto">
              <a:xfrm>
                <a:off x="2127490" y="5868440"/>
                <a:ext cx="313148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900" dirty="0"/>
                  <a:t>column control(in pixel control reg)</a:t>
                </a:r>
              </a:p>
            </p:txBody>
          </p:sp>
          <p:sp>
            <p:nvSpPr>
              <p:cNvPr id="76" name="Textfeld 153">
                <a:extLst>
                  <a:ext uri="{FF2B5EF4-FFF2-40B4-BE49-F238E27FC236}">
                    <a16:creationId xmlns:a16="http://schemas.microsoft.com/office/drawing/2014/main" id="{C5D4B3E1-91CF-F382-7A72-3A13E350E9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2275" y="4268240"/>
                <a:ext cx="443593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-HV</a:t>
                </a:r>
              </a:p>
            </p:txBody>
          </p:sp>
          <p:sp>
            <p:nvSpPr>
              <p:cNvPr id="77" name="Textfeld 138">
                <a:extLst>
                  <a:ext uri="{FF2B5EF4-FFF2-40B4-BE49-F238E27FC236}">
                    <a16:creationId xmlns:a16="http://schemas.microsoft.com/office/drawing/2014/main" id="{EBDC6F74-AA52-C7F8-30DF-90A9595FF01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50550" y="2515640"/>
                <a:ext cx="488099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1.8V</a:t>
                </a:r>
              </a:p>
            </p:txBody>
          </p:sp>
          <p:sp>
            <p:nvSpPr>
              <p:cNvPr id="78" name="Rechteck 76">
                <a:extLst>
                  <a:ext uri="{FF2B5EF4-FFF2-40B4-BE49-F238E27FC236}">
                    <a16:creationId xmlns:a16="http://schemas.microsoft.com/office/drawing/2014/main" id="{07032FBA-DBDB-59F4-23A6-6E18AF0AECB5}"/>
                  </a:ext>
                </a:extLst>
              </p:cNvPr>
              <p:cNvSpPr/>
              <p:nvPr/>
            </p:nvSpPr>
            <p:spPr bwMode="auto">
              <a:xfrm>
                <a:off x="5861290" y="5868440"/>
                <a:ext cx="19812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900" b="1" dirty="0"/>
                  <a:t>Hit buffer</a:t>
                </a:r>
              </a:p>
            </p:txBody>
          </p:sp>
          <p:sp>
            <p:nvSpPr>
              <p:cNvPr id="79" name="Rechteck 77">
                <a:extLst>
                  <a:ext uri="{FF2B5EF4-FFF2-40B4-BE49-F238E27FC236}">
                    <a16:creationId xmlns:a16="http://schemas.microsoft.com/office/drawing/2014/main" id="{3309E1C1-573C-9642-38F7-5D8E787A3074}"/>
                  </a:ext>
                </a:extLst>
              </p:cNvPr>
              <p:cNvSpPr/>
              <p:nvPr/>
            </p:nvSpPr>
            <p:spPr bwMode="auto">
              <a:xfrm>
                <a:off x="1746490" y="2363240"/>
                <a:ext cx="6096000" cy="3048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en-US" sz="900" dirty="0"/>
              </a:p>
            </p:txBody>
          </p:sp>
          <p:cxnSp>
            <p:nvCxnSpPr>
              <p:cNvPr id="80" name="Gerade Verbindung mit Pfeil 78">
                <a:extLst>
                  <a:ext uri="{FF2B5EF4-FFF2-40B4-BE49-F238E27FC236}">
                    <a16:creationId xmlns:a16="http://schemas.microsoft.com/office/drawing/2014/main" id="{31E3E495-EB25-5F9C-1DEF-F3BCA3357B2A}"/>
                  </a:ext>
                </a:extLst>
              </p:cNvPr>
              <p:cNvCxnSpPr/>
              <p:nvPr/>
            </p:nvCxnSpPr>
            <p:spPr bwMode="auto">
              <a:xfrm>
                <a:off x="450180" y="4268630"/>
                <a:ext cx="152439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81" name="Textfeld 79">
                <a:extLst>
                  <a:ext uri="{FF2B5EF4-FFF2-40B4-BE49-F238E27FC236}">
                    <a16:creationId xmlns:a16="http://schemas.microsoft.com/office/drawing/2014/main" id="{1A1A07AE-32FD-BDDB-1956-34D9A8BCBE27}"/>
                  </a:ext>
                </a:extLst>
              </p:cNvPr>
              <p:cNvSpPr txBox="1"/>
              <p:nvPr/>
            </p:nvSpPr>
            <p:spPr>
              <a:xfrm>
                <a:off x="7318364" y="2363240"/>
                <a:ext cx="525189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Pixel</a:t>
                </a:r>
              </a:p>
            </p:txBody>
          </p:sp>
          <p:cxnSp>
            <p:nvCxnSpPr>
              <p:cNvPr id="82" name="Gerade Verbindung mit Pfeil 80">
                <a:extLst>
                  <a:ext uri="{FF2B5EF4-FFF2-40B4-BE49-F238E27FC236}">
                    <a16:creationId xmlns:a16="http://schemas.microsoft.com/office/drawing/2014/main" id="{7838FDC6-B6DF-7776-AF64-CD7A0FAD7797}"/>
                  </a:ext>
                </a:extLst>
              </p:cNvPr>
              <p:cNvCxnSpPr/>
              <p:nvPr/>
            </p:nvCxnSpPr>
            <p:spPr bwMode="auto">
              <a:xfrm flipV="1">
                <a:off x="6089890" y="3887240"/>
                <a:ext cx="0" cy="83820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" name="Gerader Verbinder 81">
                <a:extLst>
                  <a:ext uri="{FF2B5EF4-FFF2-40B4-BE49-F238E27FC236}">
                    <a16:creationId xmlns:a16="http://schemas.microsoft.com/office/drawing/2014/main" id="{F071D2B7-C2D1-5CFD-FD8B-8CFEB53E7FA6}"/>
                  </a:ext>
                </a:extLst>
              </p:cNvPr>
              <p:cNvCxnSpPr>
                <a:stCxn id="37" idx="3"/>
              </p:cNvCxnSpPr>
              <p:nvPr/>
            </p:nvCxnSpPr>
            <p:spPr bwMode="auto">
              <a:xfrm>
                <a:off x="5785090" y="4725440"/>
                <a:ext cx="3048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84" name="Textfeld 82">
                <a:extLst>
                  <a:ext uri="{FF2B5EF4-FFF2-40B4-BE49-F238E27FC236}">
                    <a16:creationId xmlns:a16="http://schemas.microsoft.com/office/drawing/2014/main" id="{487EA9BF-9D22-0505-553C-BFE9B198A396}"/>
                  </a:ext>
                </a:extLst>
              </p:cNvPr>
              <p:cNvSpPr txBox="1"/>
              <p:nvPr/>
            </p:nvSpPr>
            <p:spPr>
              <a:xfrm>
                <a:off x="6101981" y="3963440"/>
                <a:ext cx="569699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Offset</a:t>
                </a:r>
              </a:p>
            </p:txBody>
          </p:sp>
          <p:cxnSp>
            <p:nvCxnSpPr>
              <p:cNvPr id="85" name="Gerade Verbindung mit Pfeil 102">
                <a:extLst>
                  <a:ext uri="{FF2B5EF4-FFF2-40B4-BE49-F238E27FC236}">
                    <a16:creationId xmlns:a16="http://schemas.microsoft.com/office/drawing/2014/main" id="{40AF29CC-511B-D7B4-4D1D-01B19BBFD409}"/>
                  </a:ext>
                </a:extLst>
              </p:cNvPr>
              <p:cNvCxnSpPr/>
              <p:nvPr/>
            </p:nvCxnSpPr>
            <p:spPr>
              <a:xfrm>
                <a:off x="4877320" y="3352670"/>
                <a:ext cx="0" cy="251889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Textfeld 138">
                <a:extLst>
                  <a:ext uri="{FF2B5EF4-FFF2-40B4-BE49-F238E27FC236}">
                    <a16:creationId xmlns:a16="http://schemas.microsoft.com/office/drawing/2014/main" id="{32F3962D-2B21-A573-FDE4-5983007225D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26068" y="3654220"/>
                <a:ext cx="844162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AnalogOut</a:t>
                </a:r>
              </a:p>
            </p:txBody>
          </p:sp>
          <p:sp>
            <p:nvSpPr>
              <p:cNvPr id="87" name="Rechteck 95">
                <a:extLst>
                  <a:ext uri="{FF2B5EF4-FFF2-40B4-BE49-F238E27FC236}">
                    <a16:creationId xmlns:a16="http://schemas.microsoft.com/office/drawing/2014/main" id="{E57A0EB4-B7B7-4872-F1D7-6D74D916D4F1}"/>
                  </a:ext>
                </a:extLst>
              </p:cNvPr>
              <p:cNvSpPr/>
              <p:nvPr/>
            </p:nvSpPr>
            <p:spPr bwMode="auto">
              <a:xfrm>
                <a:off x="450180" y="5871560"/>
                <a:ext cx="159955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900" dirty="0"/>
                  <a:t>row control</a:t>
                </a:r>
                <a:br>
                  <a:rPr lang="en-US" sz="900" dirty="0"/>
                </a:br>
                <a:r>
                  <a:rPr lang="en-US" sz="900" dirty="0"/>
                  <a:t>(in pixel control reg)</a:t>
                </a:r>
              </a:p>
            </p:txBody>
          </p:sp>
          <p:cxnSp>
            <p:nvCxnSpPr>
              <p:cNvPr id="88" name="Gerader Verbinder 107">
                <a:extLst>
                  <a:ext uri="{FF2B5EF4-FFF2-40B4-BE49-F238E27FC236}">
                    <a16:creationId xmlns:a16="http://schemas.microsoft.com/office/drawing/2014/main" id="{56D34F35-CC0C-A805-DF9D-574F619937FE}"/>
                  </a:ext>
                </a:extLst>
              </p:cNvPr>
              <p:cNvCxnSpPr/>
              <p:nvPr/>
            </p:nvCxnSpPr>
            <p:spPr bwMode="auto">
              <a:xfrm>
                <a:off x="2129440" y="4726610"/>
                <a:ext cx="68697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Gerade Verbindung mit Pfeil 109">
                <a:extLst>
                  <a:ext uri="{FF2B5EF4-FFF2-40B4-BE49-F238E27FC236}">
                    <a16:creationId xmlns:a16="http://schemas.microsoft.com/office/drawing/2014/main" id="{C76FA619-DB2F-FB90-3EEB-4DD2ABDA1B69}"/>
                  </a:ext>
                </a:extLst>
              </p:cNvPr>
              <p:cNvCxnSpPr/>
              <p:nvPr/>
            </p:nvCxnSpPr>
            <p:spPr bwMode="auto">
              <a:xfrm flipV="1">
                <a:off x="2816410" y="4726610"/>
                <a:ext cx="0" cy="114495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Gerade Verbindung mit Pfeil 111">
                <a:extLst>
                  <a:ext uri="{FF2B5EF4-FFF2-40B4-BE49-F238E27FC236}">
                    <a16:creationId xmlns:a16="http://schemas.microsoft.com/office/drawing/2014/main" id="{33E81F29-DD7D-2CC9-4FAA-D05562FCBFA5}"/>
                  </a:ext>
                </a:extLst>
              </p:cNvPr>
              <p:cNvCxnSpPr/>
              <p:nvPr/>
            </p:nvCxnSpPr>
            <p:spPr bwMode="auto">
              <a:xfrm flipV="1">
                <a:off x="3808700" y="4726610"/>
                <a:ext cx="0" cy="114495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1" name="Textfeld 112">
                <a:extLst>
                  <a:ext uri="{FF2B5EF4-FFF2-40B4-BE49-F238E27FC236}">
                    <a16:creationId xmlns:a16="http://schemas.microsoft.com/office/drawing/2014/main" id="{0976098B-F574-28A7-4856-C42C1E0A5A69}"/>
                  </a:ext>
                </a:extLst>
              </p:cNvPr>
              <p:cNvSpPr txBox="1"/>
              <p:nvPr/>
            </p:nvSpPr>
            <p:spPr>
              <a:xfrm>
                <a:off x="6804226" y="4039640"/>
                <a:ext cx="658714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VMinus</a:t>
                </a:r>
              </a:p>
            </p:txBody>
          </p:sp>
          <p:sp>
            <p:nvSpPr>
              <p:cNvPr id="92" name="Textfeld 138">
                <a:extLst>
                  <a:ext uri="{FF2B5EF4-FFF2-40B4-BE49-F238E27FC236}">
                    <a16:creationId xmlns:a16="http://schemas.microsoft.com/office/drawing/2014/main" id="{082DC8F5-2EB5-08B5-80CC-EFE3DD70F6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90668" y="5566240"/>
                <a:ext cx="710638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Injection</a:t>
                </a:r>
              </a:p>
            </p:txBody>
          </p:sp>
          <p:sp>
            <p:nvSpPr>
              <p:cNvPr id="93" name="Textfeld 138">
                <a:extLst>
                  <a:ext uri="{FF2B5EF4-FFF2-40B4-BE49-F238E27FC236}">
                    <a16:creationId xmlns:a16="http://schemas.microsoft.com/office/drawing/2014/main" id="{AFA0375C-F996-C016-3C4C-EC0E369621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55288" y="5566240"/>
                <a:ext cx="703220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AmpOut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62162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A416259-DAB8-DA4D-D69C-E833128E0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MightyPix1: Analogue Part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FC21206-EFE0-D546-9A1C-7039C0BD65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defTabSz="685760" eaLnBrk="1" fontAlgn="auto" hangingPunct="1">
              <a:lnSpc>
                <a:spcPct val="120000"/>
              </a:lnSpc>
              <a:spcBef>
                <a:spcPts val="360"/>
              </a:spcBef>
              <a:spcAft>
                <a:spcPts val="0"/>
              </a:spcAft>
              <a:buSzPct val="88000"/>
              <a:buNone/>
              <a:defRPr/>
            </a:pPr>
            <a:r>
              <a:rPr lang="en-GB" b="1" dirty="0">
                <a:solidFill>
                  <a:schemeClr val="tx2"/>
                </a:solidFill>
                <a:latin typeface="Arial"/>
              </a:rPr>
              <a:t>Working principle: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GB" sz="1650" b="1" dirty="0">
                <a:latin typeface="Arial"/>
              </a:rPr>
              <a:t> </a:t>
            </a:r>
            <a:r>
              <a:rPr lang="en-GB" sz="1650" b="1" dirty="0">
                <a:solidFill>
                  <a:schemeClr val="tx2"/>
                </a:solidFill>
                <a:latin typeface="Arial"/>
              </a:rPr>
              <a:t>1. </a:t>
            </a:r>
            <a:r>
              <a:rPr lang="en-GB" sz="1650" dirty="0">
                <a:latin typeface="Arial"/>
              </a:rPr>
              <a:t>Charge collected by pixel n-well</a:t>
            </a:r>
            <a:endParaRPr lang="en-GB" sz="1650" b="1" dirty="0">
              <a:latin typeface="Arial"/>
            </a:endParaRP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GB" sz="1650" b="1" kern="1200" dirty="0">
                <a:latin typeface="Arial"/>
              </a:rPr>
              <a:t> </a:t>
            </a:r>
            <a:r>
              <a:rPr lang="en-GB" sz="1650" b="1" kern="1200" dirty="0">
                <a:solidFill>
                  <a:schemeClr val="tx2"/>
                </a:solidFill>
                <a:latin typeface="Arial"/>
              </a:rPr>
              <a:t>2.</a:t>
            </a:r>
            <a:r>
              <a:rPr lang="en-GB" sz="1650" kern="1200" dirty="0">
                <a:solidFill>
                  <a:schemeClr val="tx2"/>
                </a:solidFill>
                <a:latin typeface="Arial"/>
              </a:rPr>
              <a:t> </a:t>
            </a:r>
            <a:r>
              <a:rPr lang="en-GB" sz="1650" kern="1200" dirty="0">
                <a:latin typeface="Arial"/>
              </a:rPr>
              <a:t>Converted to voltage signal by</a:t>
            </a:r>
            <a:br>
              <a:rPr lang="en-GB" sz="1650" kern="1200" dirty="0">
                <a:latin typeface="Arial"/>
              </a:rPr>
            </a:br>
            <a:r>
              <a:rPr lang="en-GB" sz="1650" kern="1200" dirty="0">
                <a:latin typeface="Arial"/>
              </a:rPr>
              <a:t>     Charge Sensitive</a:t>
            </a:r>
            <a:r>
              <a:rPr lang="en-GB" sz="1650" dirty="0">
                <a:latin typeface="Arial"/>
              </a:rPr>
              <a:t> </a:t>
            </a:r>
            <a:r>
              <a:rPr lang="en-GB" sz="1650" kern="1200" dirty="0">
                <a:latin typeface="Arial"/>
              </a:rPr>
              <a:t>Amplifier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GB" sz="1650" b="1" dirty="0">
                <a:solidFill>
                  <a:schemeClr val="tx2"/>
                </a:solidFill>
                <a:latin typeface="Arial"/>
              </a:rPr>
              <a:t> 3.</a:t>
            </a:r>
            <a:r>
              <a:rPr lang="en-GB" sz="1650" dirty="0">
                <a:solidFill>
                  <a:schemeClr val="tx2"/>
                </a:solidFill>
                <a:latin typeface="Arial"/>
              </a:rPr>
              <a:t> </a:t>
            </a:r>
            <a:r>
              <a:rPr lang="en-GB" sz="1650" kern="1200" dirty="0">
                <a:latin typeface="Arial"/>
              </a:rPr>
              <a:t>Analog voltage</a:t>
            </a:r>
            <a:br>
              <a:rPr lang="en-GB" sz="1650" kern="1200" dirty="0">
                <a:latin typeface="Arial"/>
              </a:rPr>
            </a:br>
            <a:r>
              <a:rPr lang="en-GB" sz="1650" kern="1200" dirty="0">
                <a:latin typeface="Arial"/>
              </a:rPr>
              <a:t>     pulse shaped and</a:t>
            </a:r>
            <a:br>
              <a:rPr lang="en-GB" sz="1650" kern="1200" dirty="0">
                <a:latin typeface="Arial"/>
              </a:rPr>
            </a:br>
            <a:r>
              <a:rPr lang="en-GB" sz="1650" kern="1200" dirty="0">
                <a:latin typeface="Arial"/>
              </a:rPr>
              <a:t>     converted to digital</a:t>
            </a:r>
            <a:br>
              <a:rPr lang="en-GB" sz="1650" kern="1200" dirty="0">
                <a:latin typeface="Arial"/>
              </a:rPr>
            </a:br>
            <a:r>
              <a:rPr lang="en-GB" sz="1650" kern="1200" dirty="0">
                <a:latin typeface="Arial"/>
              </a:rPr>
              <a:t>     signal by comparator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GB" sz="1650" b="1" dirty="0">
                <a:solidFill>
                  <a:schemeClr val="tx2"/>
                </a:solidFill>
                <a:latin typeface="Arial"/>
              </a:rPr>
              <a:t> 4.</a:t>
            </a:r>
            <a:r>
              <a:rPr lang="en-GB" sz="1650" dirty="0">
                <a:solidFill>
                  <a:prstClr val="black"/>
                </a:solidFill>
                <a:latin typeface="Arial"/>
              </a:rPr>
              <a:t> </a:t>
            </a:r>
            <a:r>
              <a:rPr lang="en-GB" sz="1650" kern="1200" dirty="0">
                <a:solidFill>
                  <a:srgbClr val="3333CC"/>
                </a:solidFill>
                <a:latin typeface="Arial"/>
              </a:rPr>
              <a:t>Hit information stored</a:t>
            </a:r>
            <a:br>
              <a:rPr lang="en-GB" sz="1650" kern="1200" dirty="0">
                <a:solidFill>
                  <a:srgbClr val="3333CC"/>
                </a:solidFill>
                <a:latin typeface="Arial"/>
              </a:rPr>
            </a:br>
            <a:r>
              <a:rPr lang="en-GB" sz="1650" kern="1200" dirty="0">
                <a:solidFill>
                  <a:srgbClr val="3333CC"/>
                </a:solidFill>
                <a:latin typeface="Arial"/>
              </a:rPr>
              <a:t>     in hit buffer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1A37C1-A9A9-BD48-185D-4E624E5EFE7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11</a:t>
            </a:fld>
            <a:endParaRPr lang="en-US" noProof="0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13F96112-926B-7CEE-1444-8E215E516FD7}"/>
              </a:ext>
            </a:extLst>
          </p:cNvPr>
          <p:cNvGrpSpPr/>
          <p:nvPr/>
        </p:nvGrpSpPr>
        <p:grpSpPr>
          <a:xfrm>
            <a:off x="2506860" y="2003319"/>
            <a:ext cx="6510929" cy="3618821"/>
            <a:chOff x="3342479" y="1528092"/>
            <a:chExt cx="8681239" cy="482509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877A58D-AC8F-EF8E-BBE8-CDD18562C36F}"/>
                </a:ext>
              </a:extLst>
            </p:cNvPr>
            <p:cNvSpPr txBox="1"/>
            <p:nvPr/>
          </p:nvSpPr>
          <p:spPr>
            <a:xfrm>
              <a:off x="3342479" y="6014632"/>
              <a:ext cx="8681239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050" i="1" dirty="0">
                  <a:solidFill>
                    <a:schemeClr val="bg2">
                      <a:lumMod val="75000"/>
                    </a:schemeClr>
                  </a:solidFill>
                </a:rPr>
                <a:t>Source: Ivan Perić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5568204-D4FA-DFD2-97A6-F409F7F266B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15289" y="1528092"/>
              <a:ext cx="8543167" cy="4482539"/>
              <a:chOff x="430987" y="2363240"/>
              <a:chExt cx="7412566" cy="3889320"/>
            </a:xfrm>
          </p:grpSpPr>
          <p:sp>
            <p:nvSpPr>
              <p:cNvPr id="12" name="Gleichschenkliges Dreieck 2">
                <a:extLst>
                  <a:ext uri="{FF2B5EF4-FFF2-40B4-BE49-F238E27FC236}">
                    <a16:creationId xmlns:a16="http://schemas.microsoft.com/office/drawing/2014/main" id="{7D5D636D-5BA2-DC17-EA66-27069D6EFC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689590" y="2858540"/>
                <a:ext cx="914400" cy="990600"/>
              </a:xfrm>
              <a:prstGeom prst="triangle">
                <a:avLst>
                  <a:gd name="adj" fmla="val 50000"/>
                </a:avLst>
              </a:prstGeom>
              <a:solidFill>
                <a:srgbClr val="00CBB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de-DE" sz="900"/>
              </a:p>
            </p:txBody>
          </p:sp>
          <p:cxnSp>
            <p:nvCxnSpPr>
              <p:cNvPr id="13" name="Gerader Verbinder 5">
                <a:extLst>
                  <a:ext uri="{FF2B5EF4-FFF2-40B4-BE49-F238E27FC236}">
                    <a16:creationId xmlns:a16="http://schemas.microsoft.com/office/drawing/2014/main" id="{5D09876C-2F92-7BCE-891F-17A16473AA21}"/>
                  </a:ext>
                </a:extLst>
              </p:cNvPr>
              <p:cNvCxnSpPr>
                <a:cxnSpLocks noChangeShapeType="1"/>
                <a:stCxn id="12" idx="0"/>
              </p:cNvCxnSpPr>
              <p:nvPr/>
            </p:nvCxnSpPr>
            <p:spPr bwMode="auto">
              <a:xfrm>
                <a:off x="4642090" y="3353840"/>
                <a:ext cx="3048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" name="Gerader Verbinder 86">
                <a:extLst>
                  <a:ext uri="{FF2B5EF4-FFF2-40B4-BE49-F238E27FC236}">
                    <a16:creationId xmlns:a16="http://schemas.microsoft.com/office/drawing/2014/main" id="{2A7E021C-9671-E621-9455-87E4604E5CE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2889490" y="3353840"/>
                <a:ext cx="0" cy="5334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Gerader Verbinder 90">
                <a:extLst>
                  <a:ext uri="{FF2B5EF4-FFF2-40B4-BE49-F238E27FC236}">
                    <a16:creationId xmlns:a16="http://schemas.microsoft.com/office/drawing/2014/main" id="{77626C44-7505-52CF-EA30-F71834EB7B6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660890" y="3887240"/>
                <a:ext cx="4572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6" name="Gleichschenkliges Dreieck 2065">
                <a:extLst>
                  <a:ext uri="{FF2B5EF4-FFF2-40B4-BE49-F238E27FC236}">
                    <a16:creationId xmlns:a16="http://schemas.microsoft.com/office/drawing/2014/main" id="{C401C9D8-D0AB-94D7-F1D7-B182930A43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0890" y="3887240"/>
                <a:ext cx="457200" cy="304800"/>
              </a:xfrm>
              <a:prstGeom prst="triangle">
                <a:avLst>
                  <a:gd name="adj" fmla="val 50000"/>
                </a:avLst>
              </a:prstGeom>
              <a:solidFill>
                <a:srgbClr val="00CBB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de-DE" sz="900"/>
              </a:p>
            </p:txBody>
          </p:sp>
          <p:cxnSp>
            <p:nvCxnSpPr>
              <p:cNvPr id="17" name="Gerader Verbinder 93">
                <a:extLst>
                  <a:ext uri="{FF2B5EF4-FFF2-40B4-BE49-F238E27FC236}">
                    <a16:creationId xmlns:a16="http://schemas.microsoft.com/office/drawing/2014/main" id="{F3CC6EE2-21FD-406F-AA40-465BE020F37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2889490" y="41920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" name="Gerader Verbinder 102">
                <a:extLst>
                  <a:ext uri="{FF2B5EF4-FFF2-40B4-BE49-F238E27FC236}">
                    <a16:creationId xmlns:a16="http://schemas.microsoft.com/office/drawing/2014/main" id="{24A7F553-94F5-91FE-4AFD-A05C5215971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975090" y="3353840"/>
                <a:ext cx="12192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" name="Gerader Verbinder 103">
                <a:extLst>
                  <a:ext uri="{FF2B5EF4-FFF2-40B4-BE49-F238E27FC236}">
                    <a16:creationId xmlns:a16="http://schemas.microsoft.com/office/drawing/2014/main" id="{6266FFBC-D1DD-2E53-7C5E-D2FDD47CEF5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194290" y="32014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" name="Gerader Verbinder 104">
                <a:extLst>
                  <a:ext uri="{FF2B5EF4-FFF2-40B4-BE49-F238E27FC236}">
                    <a16:creationId xmlns:a16="http://schemas.microsoft.com/office/drawing/2014/main" id="{604BC0D6-49D8-1CF0-D7A2-FDBE9267BD5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270490" y="32014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" name="Gerader Verbinder 105">
                <a:extLst>
                  <a:ext uri="{FF2B5EF4-FFF2-40B4-BE49-F238E27FC236}">
                    <a16:creationId xmlns:a16="http://schemas.microsoft.com/office/drawing/2014/main" id="{2B146EC3-C5E4-9353-C403-A3466501243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270490" y="3353840"/>
                <a:ext cx="3810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" name="Textfeld 138">
                <a:extLst>
                  <a:ext uri="{FF2B5EF4-FFF2-40B4-BE49-F238E27FC236}">
                    <a16:creationId xmlns:a16="http://schemas.microsoft.com/office/drawing/2014/main" id="{D528967A-0FE2-42E7-97C2-D84A516D031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40270" y="3201440"/>
                <a:ext cx="732892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Amplifier</a:t>
                </a:r>
              </a:p>
            </p:txBody>
          </p:sp>
          <p:sp>
            <p:nvSpPr>
              <p:cNvPr id="23" name="Textfeld 153">
                <a:extLst>
                  <a:ext uri="{FF2B5EF4-FFF2-40B4-BE49-F238E27FC236}">
                    <a16:creationId xmlns:a16="http://schemas.microsoft.com/office/drawing/2014/main" id="{B15C999F-81A3-4A54-EBA6-E8359A564D5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02725" y="3870374"/>
                <a:ext cx="636459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Sensor</a:t>
                </a:r>
              </a:p>
            </p:txBody>
          </p:sp>
          <p:sp>
            <p:nvSpPr>
              <p:cNvPr id="24" name="Gleichschenkliges Dreieck 2">
                <a:extLst>
                  <a:ext uri="{FF2B5EF4-FFF2-40B4-BE49-F238E27FC236}">
                    <a16:creationId xmlns:a16="http://schemas.microsoft.com/office/drawing/2014/main" id="{2D85148C-8A74-86A2-3226-D3C6872EF5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746990" y="3087140"/>
                <a:ext cx="914400" cy="990600"/>
              </a:xfrm>
              <a:prstGeom prst="triangle">
                <a:avLst>
                  <a:gd name="adj" fmla="val 50000"/>
                </a:avLst>
              </a:prstGeom>
              <a:solidFill>
                <a:srgbClr val="00CBB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de-DE" sz="900" dirty="0"/>
              </a:p>
            </p:txBody>
          </p:sp>
          <p:cxnSp>
            <p:nvCxnSpPr>
              <p:cNvPr id="25" name="Gerader Verbinder 5">
                <a:extLst>
                  <a:ext uri="{FF2B5EF4-FFF2-40B4-BE49-F238E27FC236}">
                    <a16:creationId xmlns:a16="http://schemas.microsoft.com/office/drawing/2014/main" id="{A84287FD-F48A-B8CC-A9F6-E3F207F827E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642090" y="3353840"/>
                <a:ext cx="3048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Gerader Verbinder 5">
                <a:extLst>
                  <a:ext uri="{FF2B5EF4-FFF2-40B4-BE49-F238E27FC236}">
                    <a16:creationId xmlns:a16="http://schemas.microsoft.com/office/drawing/2014/main" id="{540C163F-2E40-42E2-1BD3-6E404C198D4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946890" y="32014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" name="Gerader Verbinder 5">
                <a:extLst>
                  <a:ext uri="{FF2B5EF4-FFF2-40B4-BE49-F238E27FC236}">
                    <a16:creationId xmlns:a16="http://schemas.microsoft.com/office/drawing/2014/main" id="{A67F23E3-3E79-25A1-0394-43A28EAC34D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023090" y="32014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Gerader Verbinder 5">
                <a:extLst>
                  <a:ext uri="{FF2B5EF4-FFF2-40B4-BE49-F238E27FC236}">
                    <a16:creationId xmlns:a16="http://schemas.microsoft.com/office/drawing/2014/main" id="{BE402762-6B61-F106-64A7-0F6EDB66247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023090" y="3353840"/>
                <a:ext cx="6858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9" name="Rechteck 22">
                <a:extLst>
                  <a:ext uri="{FF2B5EF4-FFF2-40B4-BE49-F238E27FC236}">
                    <a16:creationId xmlns:a16="http://schemas.microsoft.com/office/drawing/2014/main" id="{C0FB5E7D-F365-D216-1110-977C2D0ED149}"/>
                  </a:ext>
                </a:extLst>
              </p:cNvPr>
              <p:cNvSpPr/>
              <p:nvPr/>
            </p:nvSpPr>
            <p:spPr bwMode="auto">
              <a:xfrm>
                <a:off x="5251690" y="2820440"/>
                <a:ext cx="152400" cy="304800"/>
              </a:xfrm>
              <a:prstGeom prst="rect">
                <a:avLst/>
              </a:prstGeom>
              <a:solidFill>
                <a:srgbClr val="00CBB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en-US" sz="900"/>
              </a:p>
            </p:txBody>
          </p:sp>
          <p:cxnSp>
            <p:nvCxnSpPr>
              <p:cNvPr id="30" name="Gerader Verbinder 23">
                <a:extLst>
                  <a:ext uri="{FF2B5EF4-FFF2-40B4-BE49-F238E27FC236}">
                    <a16:creationId xmlns:a16="http://schemas.microsoft.com/office/drawing/2014/main" id="{B82B947C-78F0-574A-F411-C05C710DE06C}"/>
                  </a:ext>
                </a:extLst>
              </p:cNvPr>
              <p:cNvCxnSpPr>
                <a:stCxn id="29" idx="2"/>
              </p:cNvCxnSpPr>
              <p:nvPr/>
            </p:nvCxnSpPr>
            <p:spPr bwMode="auto">
              <a:xfrm>
                <a:off x="5327890" y="31252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" name="Gerader Verbinder 24">
                <a:extLst>
                  <a:ext uri="{FF2B5EF4-FFF2-40B4-BE49-F238E27FC236}">
                    <a16:creationId xmlns:a16="http://schemas.microsoft.com/office/drawing/2014/main" id="{D0E104A0-AD84-7B7A-E198-E96FBD15B6D4}"/>
                  </a:ext>
                </a:extLst>
              </p:cNvPr>
              <p:cNvCxnSpPr/>
              <p:nvPr/>
            </p:nvCxnSpPr>
            <p:spPr bwMode="auto">
              <a:xfrm>
                <a:off x="5327890" y="25918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2" name="Ellipse 25">
                <a:extLst>
                  <a:ext uri="{FF2B5EF4-FFF2-40B4-BE49-F238E27FC236}">
                    <a16:creationId xmlns:a16="http://schemas.microsoft.com/office/drawing/2014/main" id="{3EFEE91F-F1C5-493B-77BB-A58683784B1F}"/>
                  </a:ext>
                </a:extLst>
              </p:cNvPr>
              <p:cNvSpPr/>
              <p:nvPr/>
            </p:nvSpPr>
            <p:spPr bwMode="auto">
              <a:xfrm>
                <a:off x="5556490" y="3734840"/>
                <a:ext cx="152400" cy="1524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en-US" sz="900"/>
              </a:p>
            </p:txBody>
          </p:sp>
          <p:cxnSp>
            <p:nvCxnSpPr>
              <p:cNvPr id="33" name="Gerader Verbinder 5">
                <a:extLst>
                  <a:ext uri="{FF2B5EF4-FFF2-40B4-BE49-F238E27FC236}">
                    <a16:creationId xmlns:a16="http://schemas.microsoft.com/office/drawing/2014/main" id="{64E4CA72-A6FE-E33F-5185-DCC0810A857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106310" y="3810650"/>
                <a:ext cx="450180" cy="39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4" name="Textfeld 138">
                <a:extLst>
                  <a:ext uri="{FF2B5EF4-FFF2-40B4-BE49-F238E27FC236}">
                    <a16:creationId xmlns:a16="http://schemas.microsoft.com/office/drawing/2014/main" id="{4B84AFB3-6F31-6189-4A3A-AE5A2D3E757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70613" y="3430040"/>
                <a:ext cx="918340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Comparator</a:t>
                </a:r>
              </a:p>
            </p:txBody>
          </p:sp>
          <p:sp>
            <p:nvSpPr>
              <p:cNvPr id="35" name="Textfeld 138">
                <a:extLst>
                  <a:ext uri="{FF2B5EF4-FFF2-40B4-BE49-F238E27FC236}">
                    <a16:creationId xmlns:a16="http://schemas.microsoft.com/office/drawing/2014/main" id="{06E09E73-7B7A-4A3E-B759-086FEAB5D2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55809" y="3582440"/>
                <a:ext cx="369413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Th</a:t>
                </a:r>
              </a:p>
            </p:txBody>
          </p:sp>
          <p:sp>
            <p:nvSpPr>
              <p:cNvPr id="36" name="Textfeld 138">
                <a:extLst>
                  <a:ext uri="{FF2B5EF4-FFF2-40B4-BE49-F238E27FC236}">
                    <a16:creationId xmlns:a16="http://schemas.microsoft.com/office/drawing/2014/main" id="{3C5872C8-7AC6-B515-220A-48DEC864B53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16965" y="2513040"/>
                <a:ext cx="376832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BL</a:t>
                </a:r>
              </a:p>
            </p:txBody>
          </p:sp>
          <p:sp>
            <p:nvSpPr>
              <p:cNvPr id="37" name="Richtungspfeil 30">
                <a:extLst>
                  <a:ext uri="{FF2B5EF4-FFF2-40B4-BE49-F238E27FC236}">
                    <a16:creationId xmlns:a16="http://schemas.microsoft.com/office/drawing/2014/main" id="{7F260467-780F-20DF-AF98-93FC43B2F866}"/>
                  </a:ext>
                </a:extLst>
              </p:cNvPr>
              <p:cNvSpPr/>
              <p:nvPr/>
            </p:nvSpPr>
            <p:spPr bwMode="auto">
              <a:xfrm>
                <a:off x="4794490" y="4420640"/>
                <a:ext cx="990600" cy="609600"/>
              </a:xfrm>
              <a:prstGeom prst="homePlate">
                <a:avLst/>
              </a:prstGeom>
              <a:solidFill>
                <a:srgbClr val="00CBB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r>
                  <a:rPr lang="en-US" sz="900" dirty="0"/>
                  <a:t>TDAC</a:t>
                </a:r>
              </a:p>
            </p:txBody>
          </p:sp>
          <p:grpSp>
            <p:nvGrpSpPr>
              <p:cNvPr id="38" name="Gruppieren 31">
                <a:extLst>
                  <a:ext uri="{FF2B5EF4-FFF2-40B4-BE49-F238E27FC236}">
                    <a16:creationId xmlns:a16="http://schemas.microsoft.com/office/drawing/2014/main" id="{4E279E5E-608B-C07E-C85D-78144E907BEC}"/>
                  </a:ext>
                </a:extLst>
              </p:cNvPr>
              <p:cNvGrpSpPr/>
              <p:nvPr/>
            </p:nvGrpSpPr>
            <p:grpSpPr>
              <a:xfrm rot="5400000">
                <a:off x="1708390" y="3620540"/>
                <a:ext cx="838200" cy="304800"/>
                <a:chOff x="5410200" y="2362200"/>
                <a:chExt cx="838200" cy="304800"/>
              </a:xfrm>
            </p:grpSpPr>
            <p:cxnSp>
              <p:nvCxnSpPr>
                <p:cNvPr id="94" name="Gerader Verbinder 102">
                  <a:extLst>
                    <a:ext uri="{FF2B5EF4-FFF2-40B4-BE49-F238E27FC236}">
                      <a16:creationId xmlns:a16="http://schemas.microsoft.com/office/drawing/2014/main" id="{8B141EE2-6681-0FBE-8465-EB6032964EE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410200" y="2514600"/>
                  <a:ext cx="3810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5" name="Gerader Verbinder 103">
                  <a:extLst>
                    <a:ext uri="{FF2B5EF4-FFF2-40B4-BE49-F238E27FC236}">
                      <a16:creationId xmlns:a16="http://schemas.microsoft.com/office/drawing/2014/main" id="{386CE645-50EE-058D-4BA7-ED6009604B0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791200" y="2362200"/>
                  <a:ext cx="0" cy="3048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6" name="Gerader Verbinder 104">
                  <a:extLst>
                    <a:ext uri="{FF2B5EF4-FFF2-40B4-BE49-F238E27FC236}">
                      <a16:creationId xmlns:a16="http://schemas.microsoft.com/office/drawing/2014/main" id="{4ECF241A-0ABF-88C4-2AA3-090615A98B5D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867400" y="2362200"/>
                  <a:ext cx="0" cy="3048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7" name="Gerader Verbinder 105">
                  <a:extLst>
                    <a:ext uri="{FF2B5EF4-FFF2-40B4-BE49-F238E27FC236}">
                      <a16:creationId xmlns:a16="http://schemas.microsoft.com/office/drawing/2014/main" id="{1F315B33-1EDA-A749-1E3A-92060F40CDA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867400" y="2514600"/>
                  <a:ext cx="3810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39" name="Gerader Verbinder 32">
                <a:extLst>
                  <a:ext uri="{FF2B5EF4-FFF2-40B4-BE49-F238E27FC236}">
                    <a16:creationId xmlns:a16="http://schemas.microsoft.com/office/drawing/2014/main" id="{70E266B7-9825-670E-8887-11053052B358}"/>
                  </a:ext>
                </a:extLst>
              </p:cNvPr>
              <p:cNvCxnSpPr>
                <a:stCxn id="24" idx="0"/>
              </p:cNvCxnSpPr>
              <p:nvPr/>
            </p:nvCxnSpPr>
            <p:spPr bwMode="auto">
              <a:xfrm>
                <a:off x="6699490" y="3582440"/>
                <a:ext cx="3048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Gerader Verbinder 33">
                <a:extLst>
                  <a:ext uri="{FF2B5EF4-FFF2-40B4-BE49-F238E27FC236}">
                    <a16:creationId xmlns:a16="http://schemas.microsoft.com/office/drawing/2014/main" id="{660F42DF-FA8E-B2C1-FFD4-438D41F8A041}"/>
                  </a:ext>
                </a:extLst>
              </p:cNvPr>
              <p:cNvCxnSpPr/>
              <p:nvPr/>
            </p:nvCxnSpPr>
            <p:spPr bwMode="auto">
              <a:xfrm>
                <a:off x="7004290" y="3353840"/>
                <a:ext cx="0" cy="4572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Gerader Verbinder 34">
                <a:extLst>
                  <a:ext uri="{FF2B5EF4-FFF2-40B4-BE49-F238E27FC236}">
                    <a16:creationId xmlns:a16="http://schemas.microsoft.com/office/drawing/2014/main" id="{AFA188E8-CD6B-86F4-3BA8-433073725623}"/>
                  </a:ext>
                </a:extLst>
              </p:cNvPr>
              <p:cNvCxnSpPr/>
              <p:nvPr/>
            </p:nvCxnSpPr>
            <p:spPr bwMode="auto">
              <a:xfrm>
                <a:off x="7080490" y="3353840"/>
                <a:ext cx="0" cy="4572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Gerader Verbinder 35">
                <a:extLst>
                  <a:ext uri="{FF2B5EF4-FFF2-40B4-BE49-F238E27FC236}">
                    <a16:creationId xmlns:a16="http://schemas.microsoft.com/office/drawing/2014/main" id="{EF744135-48F7-416A-BEE2-5A82FCAFAAE1}"/>
                  </a:ext>
                </a:extLst>
              </p:cNvPr>
              <p:cNvCxnSpPr/>
              <p:nvPr/>
            </p:nvCxnSpPr>
            <p:spPr bwMode="auto">
              <a:xfrm>
                <a:off x="7080490" y="3811040"/>
                <a:ext cx="2286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Gerader Verbinder 36">
                <a:extLst>
                  <a:ext uri="{FF2B5EF4-FFF2-40B4-BE49-F238E27FC236}">
                    <a16:creationId xmlns:a16="http://schemas.microsoft.com/office/drawing/2014/main" id="{4BE07A20-0DCF-0AA0-F607-8F84FBEC5F03}"/>
                  </a:ext>
                </a:extLst>
              </p:cNvPr>
              <p:cNvCxnSpPr/>
              <p:nvPr/>
            </p:nvCxnSpPr>
            <p:spPr bwMode="auto">
              <a:xfrm>
                <a:off x="7080490" y="3353840"/>
                <a:ext cx="2286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Gerader Verbinder 37">
                <a:extLst>
                  <a:ext uri="{FF2B5EF4-FFF2-40B4-BE49-F238E27FC236}">
                    <a16:creationId xmlns:a16="http://schemas.microsoft.com/office/drawing/2014/main" id="{8AAD75B3-230C-F7E2-D548-F00033B1667B}"/>
                  </a:ext>
                </a:extLst>
              </p:cNvPr>
              <p:cNvCxnSpPr/>
              <p:nvPr/>
            </p:nvCxnSpPr>
            <p:spPr bwMode="auto">
              <a:xfrm>
                <a:off x="7309090" y="38110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Gerader Verbinder 38">
                <a:extLst>
                  <a:ext uri="{FF2B5EF4-FFF2-40B4-BE49-F238E27FC236}">
                    <a16:creationId xmlns:a16="http://schemas.microsoft.com/office/drawing/2014/main" id="{A63D207B-2A9A-3F1C-CC79-1A1186756146}"/>
                  </a:ext>
                </a:extLst>
              </p:cNvPr>
              <p:cNvCxnSpPr/>
              <p:nvPr/>
            </p:nvCxnSpPr>
            <p:spPr bwMode="auto">
              <a:xfrm flipV="1">
                <a:off x="7309090" y="31252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Gerader Verbinder 39">
                <a:extLst>
                  <a:ext uri="{FF2B5EF4-FFF2-40B4-BE49-F238E27FC236}">
                    <a16:creationId xmlns:a16="http://schemas.microsoft.com/office/drawing/2014/main" id="{68A85E3D-81A9-6C65-24D4-F6C65096D24A}"/>
                  </a:ext>
                </a:extLst>
              </p:cNvPr>
              <p:cNvCxnSpPr/>
              <p:nvPr/>
            </p:nvCxnSpPr>
            <p:spPr bwMode="auto">
              <a:xfrm>
                <a:off x="7309090" y="3125240"/>
                <a:ext cx="3048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7" name="Gerader Verbinder 40">
                <a:extLst>
                  <a:ext uri="{FF2B5EF4-FFF2-40B4-BE49-F238E27FC236}">
                    <a16:creationId xmlns:a16="http://schemas.microsoft.com/office/drawing/2014/main" id="{669BDD74-A4AE-6885-795B-C5E4AB74EAD4}"/>
                  </a:ext>
                </a:extLst>
              </p:cNvPr>
              <p:cNvCxnSpPr/>
              <p:nvPr/>
            </p:nvCxnSpPr>
            <p:spPr bwMode="auto">
              <a:xfrm flipH="1">
                <a:off x="7014560" y="4039640"/>
                <a:ext cx="3048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" name="Gerader Verbinder 42">
                <a:extLst>
                  <a:ext uri="{FF2B5EF4-FFF2-40B4-BE49-F238E27FC236}">
                    <a16:creationId xmlns:a16="http://schemas.microsoft.com/office/drawing/2014/main" id="{0DCBFB99-7E06-D921-5F5C-7D5CF940493B}"/>
                  </a:ext>
                </a:extLst>
              </p:cNvPr>
              <p:cNvCxnSpPr/>
              <p:nvPr/>
            </p:nvCxnSpPr>
            <p:spPr bwMode="auto">
              <a:xfrm flipV="1">
                <a:off x="2127490" y="44968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" name="Gerader Verbinder 43">
                <a:extLst>
                  <a:ext uri="{FF2B5EF4-FFF2-40B4-BE49-F238E27FC236}">
                    <a16:creationId xmlns:a16="http://schemas.microsoft.com/office/drawing/2014/main" id="{D5268A2B-74F3-718B-4CD8-7F59130E13E6}"/>
                  </a:ext>
                </a:extLst>
              </p:cNvPr>
              <p:cNvCxnSpPr/>
              <p:nvPr/>
            </p:nvCxnSpPr>
            <p:spPr bwMode="auto">
              <a:xfrm flipH="1">
                <a:off x="1976780" y="4192300"/>
                <a:ext cx="152660" cy="22899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0" name="Textfeld 138">
                <a:extLst>
                  <a:ext uri="{FF2B5EF4-FFF2-40B4-BE49-F238E27FC236}">
                    <a16:creationId xmlns:a16="http://schemas.microsoft.com/office/drawing/2014/main" id="{A30EC104-BB45-0EEB-ADB8-14FA25520B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68840" y="4725440"/>
                <a:ext cx="710638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Injection</a:t>
                </a:r>
              </a:p>
            </p:txBody>
          </p:sp>
          <p:sp>
            <p:nvSpPr>
              <p:cNvPr id="51" name="Textfeld 138">
                <a:extLst>
                  <a:ext uri="{FF2B5EF4-FFF2-40B4-BE49-F238E27FC236}">
                    <a16:creationId xmlns:a16="http://schemas.microsoft.com/office/drawing/2014/main" id="{D8A21298-EDD4-169D-3603-683C6BC14C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0987" y="4039640"/>
                <a:ext cx="1266984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EnInjection_row_i</a:t>
                </a:r>
              </a:p>
            </p:txBody>
          </p:sp>
          <p:sp>
            <p:nvSpPr>
              <p:cNvPr id="52" name="Rechteck 47">
                <a:extLst>
                  <a:ext uri="{FF2B5EF4-FFF2-40B4-BE49-F238E27FC236}">
                    <a16:creationId xmlns:a16="http://schemas.microsoft.com/office/drawing/2014/main" id="{92649D9E-CA5A-1C26-7675-0AA40F4710F1}"/>
                  </a:ext>
                </a:extLst>
              </p:cNvPr>
              <p:cNvSpPr/>
              <p:nvPr/>
            </p:nvSpPr>
            <p:spPr bwMode="auto">
              <a:xfrm>
                <a:off x="4032490" y="4420640"/>
                <a:ext cx="304800" cy="609600"/>
              </a:xfrm>
              <a:prstGeom prst="rect">
                <a:avLst/>
              </a:prstGeom>
              <a:solidFill>
                <a:srgbClr val="00CBB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r>
                  <a:rPr lang="en-US" sz="900" dirty="0"/>
                  <a:t>RAM</a:t>
                </a:r>
              </a:p>
            </p:txBody>
          </p:sp>
          <p:cxnSp>
            <p:nvCxnSpPr>
              <p:cNvPr id="53" name="Gerade Verbindung mit Pfeil 48">
                <a:extLst>
                  <a:ext uri="{FF2B5EF4-FFF2-40B4-BE49-F238E27FC236}">
                    <a16:creationId xmlns:a16="http://schemas.microsoft.com/office/drawing/2014/main" id="{797A9537-99C3-B868-606E-D2FEC8C4DE36}"/>
                  </a:ext>
                </a:extLst>
              </p:cNvPr>
              <p:cNvCxnSpPr>
                <a:stCxn id="52" idx="3"/>
                <a:endCxn id="37" idx="1"/>
              </p:cNvCxnSpPr>
              <p:nvPr/>
            </p:nvCxnSpPr>
            <p:spPr bwMode="auto">
              <a:xfrm>
                <a:off x="4337290" y="4725440"/>
                <a:ext cx="45720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" name="Gerader Verbinder 49">
                <a:extLst>
                  <a:ext uri="{FF2B5EF4-FFF2-40B4-BE49-F238E27FC236}">
                    <a16:creationId xmlns:a16="http://schemas.microsoft.com/office/drawing/2014/main" id="{D358D5F3-26B9-654F-FE66-1963F26DC003}"/>
                  </a:ext>
                </a:extLst>
              </p:cNvPr>
              <p:cNvCxnSpPr/>
              <p:nvPr/>
            </p:nvCxnSpPr>
            <p:spPr bwMode="auto">
              <a:xfrm flipH="1">
                <a:off x="4565890" y="4649240"/>
                <a:ext cx="65026" cy="1524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5" name="Textfeld 138">
                <a:extLst>
                  <a:ext uri="{FF2B5EF4-FFF2-40B4-BE49-F238E27FC236}">
                    <a16:creationId xmlns:a16="http://schemas.microsoft.com/office/drawing/2014/main" id="{23399FE7-408E-470D-5DF2-B1FF9953187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71611" y="4421290"/>
                <a:ext cx="591953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Q(0:2)</a:t>
                </a:r>
              </a:p>
            </p:txBody>
          </p:sp>
          <p:cxnSp>
            <p:nvCxnSpPr>
              <p:cNvPr id="56" name="Gerader Verbinder 51">
                <a:extLst>
                  <a:ext uri="{FF2B5EF4-FFF2-40B4-BE49-F238E27FC236}">
                    <a16:creationId xmlns:a16="http://schemas.microsoft.com/office/drawing/2014/main" id="{6F59D3B5-F943-252F-B585-9906E01587BD}"/>
                  </a:ext>
                </a:extLst>
              </p:cNvPr>
              <p:cNvCxnSpPr/>
              <p:nvPr/>
            </p:nvCxnSpPr>
            <p:spPr bwMode="auto">
              <a:xfrm flipV="1">
                <a:off x="1050563" y="4268630"/>
                <a:ext cx="0" cy="159994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" name="Gerade Verbindung mit Pfeil 52">
                <a:extLst>
                  <a:ext uri="{FF2B5EF4-FFF2-40B4-BE49-F238E27FC236}">
                    <a16:creationId xmlns:a16="http://schemas.microsoft.com/office/drawing/2014/main" id="{41A57C63-098F-737D-276F-5A770D9BAA1A}"/>
                  </a:ext>
                </a:extLst>
              </p:cNvPr>
              <p:cNvCxnSpPr>
                <a:endCxn id="52" idx="1"/>
              </p:cNvCxnSpPr>
              <p:nvPr/>
            </p:nvCxnSpPr>
            <p:spPr bwMode="auto">
              <a:xfrm>
                <a:off x="3803890" y="4725440"/>
                <a:ext cx="22860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" name="Gerader Verbinder 53">
                <a:extLst>
                  <a:ext uri="{FF2B5EF4-FFF2-40B4-BE49-F238E27FC236}">
                    <a16:creationId xmlns:a16="http://schemas.microsoft.com/office/drawing/2014/main" id="{054301AE-69C8-8366-8844-B984E63AF262}"/>
                  </a:ext>
                </a:extLst>
              </p:cNvPr>
              <p:cNvCxnSpPr/>
              <p:nvPr/>
            </p:nvCxnSpPr>
            <p:spPr bwMode="auto">
              <a:xfrm flipH="1">
                <a:off x="1434996" y="5642440"/>
                <a:ext cx="152400" cy="1524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9" name="Textfeld 138">
                <a:extLst>
                  <a:ext uri="{FF2B5EF4-FFF2-40B4-BE49-F238E27FC236}">
                    <a16:creationId xmlns:a16="http://schemas.microsoft.com/office/drawing/2014/main" id="{14ABE83B-722A-B590-91A5-61267612CE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73502" y="5566240"/>
                <a:ext cx="287817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3</a:t>
                </a:r>
              </a:p>
            </p:txBody>
          </p:sp>
          <p:cxnSp>
            <p:nvCxnSpPr>
              <p:cNvPr id="60" name="Gerader Verbinder 55">
                <a:extLst>
                  <a:ext uri="{FF2B5EF4-FFF2-40B4-BE49-F238E27FC236}">
                    <a16:creationId xmlns:a16="http://schemas.microsoft.com/office/drawing/2014/main" id="{758C30B2-1B3E-6B4E-01A3-78E40E46DFDE}"/>
                  </a:ext>
                </a:extLst>
              </p:cNvPr>
              <p:cNvCxnSpPr/>
              <p:nvPr/>
            </p:nvCxnSpPr>
            <p:spPr bwMode="auto">
              <a:xfrm flipV="1">
                <a:off x="1213480" y="5182640"/>
                <a:ext cx="3504810" cy="195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1" name="Gerade Verbindung mit Pfeil 56">
                <a:extLst>
                  <a:ext uri="{FF2B5EF4-FFF2-40B4-BE49-F238E27FC236}">
                    <a16:creationId xmlns:a16="http://schemas.microsoft.com/office/drawing/2014/main" id="{37014B0E-1257-0CEE-74AA-7197B420016D}"/>
                  </a:ext>
                </a:extLst>
              </p:cNvPr>
              <p:cNvCxnSpPr/>
              <p:nvPr/>
            </p:nvCxnSpPr>
            <p:spPr bwMode="auto">
              <a:xfrm flipV="1">
                <a:off x="4184890" y="5030240"/>
                <a:ext cx="0" cy="15240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2" name="Textfeld 138">
                <a:extLst>
                  <a:ext uri="{FF2B5EF4-FFF2-40B4-BE49-F238E27FC236}">
                    <a16:creationId xmlns:a16="http://schemas.microsoft.com/office/drawing/2014/main" id="{2E72929F-CA9C-4878-0A78-0D5E8F27541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0720" y="5563640"/>
                <a:ext cx="651296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RAM in</a:t>
                </a:r>
              </a:p>
            </p:txBody>
          </p:sp>
          <p:sp>
            <p:nvSpPr>
              <p:cNvPr id="63" name="Textfeld 138">
                <a:extLst>
                  <a:ext uri="{FF2B5EF4-FFF2-40B4-BE49-F238E27FC236}">
                    <a16:creationId xmlns:a16="http://schemas.microsoft.com/office/drawing/2014/main" id="{DC18883F-6A34-85F9-7E44-509D4926583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58802" y="5182640"/>
                <a:ext cx="1348580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WrRAM(0:2)_row_i</a:t>
                </a:r>
              </a:p>
            </p:txBody>
          </p:sp>
          <p:cxnSp>
            <p:nvCxnSpPr>
              <p:cNvPr id="64" name="Gerader Verbinder 59">
                <a:extLst>
                  <a:ext uri="{FF2B5EF4-FFF2-40B4-BE49-F238E27FC236}">
                    <a16:creationId xmlns:a16="http://schemas.microsoft.com/office/drawing/2014/main" id="{AE3B46AC-321A-BF8B-47AE-240E0B93FA6E}"/>
                  </a:ext>
                </a:extLst>
              </p:cNvPr>
              <p:cNvCxnSpPr/>
              <p:nvPr/>
            </p:nvCxnSpPr>
            <p:spPr bwMode="auto">
              <a:xfrm>
                <a:off x="7613890" y="3125240"/>
                <a:ext cx="0" cy="27432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5" name="Gerade Verbindung mit Pfeil 61">
                <a:extLst>
                  <a:ext uri="{FF2B5EF4-FFF2-40B4-BE49-F238E27FC236}">
                    <a16:creationId xmlns:a16="http://schemas.microsoft.com/office/drawing/2014/main" id="{6E93C889-CA18-5634-D49F-D96E38C53279}"/>
                  </a:ext>
                </a:extLst>
              </p:cNvPr>
              <p:cNvCxnSpPr/>
              <p:nvPr/>
            </p:nvCxnSpPr>
            <p:spPr bwMode="auto">
              <a:xfrm>
                <a:off x="1898890" y="5182640"/>
                <a:ext cx="7620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6" name="Textfeld 153">
                <a:extLst>
                  <a:ext uri="{FF2B5EF4-FFF2-40B4-BE49-F238E27FC236}">
                    <a16:creationId xmlns:a16="http://schemas.microsoft.com/office/drawing/2014/main" id="{47B2476C-BF8D-A51E-9006-C2D2DE9797D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99641" y="3810650"/>
                <a:ext cx="400940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C</a:t>
                </a:r>
                <a:r>
                  <a:rPr lang="en-US" altLang="de-DE" sz="900" baseline="-25000" dirty="0"/>
                  <a:t>inj</a:t>
                </a:r>
              </a:p>
            </p:txBody>
          </p:sp>
          <p:sp>
            <p:nvSpPr>
              <p:cNvPr id="67" name="Rechteck 63">
                <a:extLst>
                  <a:ext uri="{FF2B5EF4-FFF2-40B4-BE49-F238E27FC236}">
                    <a16:creationId xmlns:a16="http://schemas.microsoft.com/office/drawing/2014/main" id="{1EBA0A32-35B3-79B5-0E63-9AA47419FC76}"/>
                  </a:ext>
                </a:extLst>
              </p:cNvPr>
              <p:cNvSpPr/>
              <p:nvPr/>
            </p:nvSpPr>
            <p:spPr bwMode="auto">
              <a:xfrm>
                <a:off x="2813290" y="2820440"/>
                <a:ext cx="152400" cy="304800"/>
              </a:xfrm>
              <a:prstGeom prst="rect">
                <a:avLst/>
              </a:prstGeom>
              <a:solidFill>
                <a:srgbClr val="00CBB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en-US" sz="900"/>
              </a:p>
            </p:txBody>
          </p:sp>
          <p:cxnSp>
            <p:nvCxnSpPr>
              <p:cNvPr id="68" name="Gerader Verbinder 64">
                <a:extLst>
                  <a:ext uri="{FF2B5EF4-FFF2-40B4-BE49-F238E27FC236}">
                    <a16:creationId xmlns:a16="http://schemas.microsoft.com/office/drawing/2014/main" id="{499657CE-574C-6BE0-7912-88E02A3AB697}"/>
                  </a:ext>
                </a:extLst>
              </p:cNvPr>
              <p:cNvCxnSpPr>
                <a:stCxn id="67" idx="2"/>
              </p:cNvCxnSpPr>
              <p:nvPr/>
            </p:nvCxnSpPr>
            <p:spPr bwMode="auto">
              <a:xfrm>
                <a:off x="2889490" y="31252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9" name="Gerader Verbinder 65">
                <a:extLst>
                  <a:ext uri="{FF2B5EF4-FFF2-40B4-BE49-F238E27FC236}">
                    <a16:creationId xmlns:a16="http://schemas.microsoft.com/office/drawing/2014/main" id="{C0110BA3-FA9C-33E0-7E77-A0D79E339872}"/>
                  </a:ext>
                </a:extLst>
              </p:cNvPr>
              <p:cNvCxnSpPr/>
              <p:nvPr/>
            </p:nvCxnSpPr>
            <p:spPr bwMode="auto">
              <a:xfrm>
                <a:off x="2889490" y="25918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0" name="Textfeld 138">
                <a:extLst>
                  <a:ext uri="{FF2B5EF4-FFF2-40B4-BE49-F238E27FC236}">
                    <a16:creationId xmlns:a16="http://schemas.microsoft.com/office/drawing/2014/main" id="{CA99D55E-C62D-730C-AA7B-A0A8E773146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64020" y="2649752"/>
                <a:ext cx="1118625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Bias resistance</a:t>
                </a:r>
              </a:p>
            </p:txBody>
          </p:sp>
          <p:sp>
            <p:nvSpPr>
              <p:cNvPr id="71" name="Textfeld 67">
                <a:extLst>
                  <a:ext uri="{FF2B5EF4-FFF2-40B4-BE49-F238E27FC236}">
                    <a16:creationId xmlns:a16="http://schemas.microsoft.com/office/drawing/2014/main" id="{0822B70E-1CDD-3EF1-3D1D-714459CB8AF9}"/>
                  </a:ext>
                </a:extLst>
              </p:cNvPr>
              <p:cNvSpPr txBox="1"/>
              <p:nvPr/>
            </p:nvSpPr>
            <p:spPr>
              <a:xfrm>
                <a:off x="6773041" y="3049040"/>
                <a:ext cx="480683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Tout</a:t>
                </a:r>
              </a:p>
            </p:txBody>
          </p:sp>
          <p:sp>
            <p:nvSpPr>
              <p:cNvPr id="72" name="Textfeld 68">
                <a:extLst>
                  <a:ext uri="{FF2B5EF4-FFF2-40B4-BE49-F238E27FC236}">
                    <a16:creationId xmlns:a16="http://schemas.microsoft.com/office/drawing/2014/main" id="{8CDDFC86-9096-0310-CD4E-B1626842D6E9}"/>
                  </a:ext>
                </a:extLst>
              </p:cNvPr>
              <p:cNvSpPr txBox="1"/>
              <p:nvPr/>
            </p:nvSpPr>
            <p:spPr>
              <a:xfrm>
                <a:off x="6380170" y="4573040"/>
                <a:ext cx="1229893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Data transfer line</a:t>
                </a:r>
              </a:p>
            </p:txBody>
          </p:sp>
          <p:cxnSp>
            <p:nvCxnSpPr>
              <p:cNvPr id="73" name="Gerade Verbindung mit Pfeil 70">
                <a:extLst>
                  <a:ext uri="{FF2B5EF4-FFF2-40B4-BE49-F238E27FC236}">
                    <a16:creationId xmlns:a16="http://schemas.microsoft.com/office/drawing/2014/main" id="{D56B50CD-6D37-038A-4078-D9062A07BD41}"/>
                  </a:ext>
                </a:extLst>
              </p:cNvPr>
              <p:cNvCxnSpPr/>
              <p:nvPr/>
            </p:nvCxnSpPr>
            <p:spPr bwMode="auto">
              <a:xfrm flipV="1">
                <a:off x="1518800" y="5184590"/>
                <a:ext cx="0" cy="68697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4" name="Gerade Verbindung mit Pfeil 71">
                <a:extLst>
                  <a:ext uri="{FF2B5EF4-FFF2-40B4-BE49-F238E27FC236}">
                    <a16:creationId xmlns:a16="http://schemas.microsoft.com/office/drawing/2014/main" id="{436B7F9B-A4EC-2670-2E19-DEB33F8F1DB9}"/>
                  </a:ext>
                </a:extLst>
              </p:cNvPr>
              <p:cNvCxnSpPr/>
              <p:nvPr/>
            </p:nvCxnSpPr>
            <p:spPr bwMode="auto">
              <a:xfrm rot="5400000" flipV="1">
                <a:off x="7575790" y="5525541"/>
                <a:ext cx="7620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hteck 72">
                <a:extLst>
                  <a:ext uri="{FF2B5EF4-FFF2-40B4-BE49-F238E27FC236}">
                    <a16:creationId xmlns:a16="http://schemas.microsoft.com/office/drawing/2014/main" id="{D8F23A34-F155-85F6-CEA0-007A9EA96201}"/>
                  </a:ext>
                </a:extLst>
              </p:cNvPr>
              <p:cNvSpPr/>
              <p:nvPr/>
            </p:nvSpPr>
            <p:spPr bwMode="auto">
              <a:xfrm>
                <a:off x="2127490" y="5868440"/>
                <a:ext cx="313148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900" dirty="0"/>
                  <a:t>column control(in pixel control reg)</a:t>
                </a:r>
              </a:p>
            </p:txBody>
          </p:sp>
          <p:sp>
            <p:nvSpPr>
              <p:cNvPr id="76" name="Textfeld 153">
                <a:extLst>
                  <a:ext uri="{FF2B5EF4-FFF2-40B4-BE49-F238E27FC236}">
                    <a16:creationId xmlns:a16="http://schemas.microsoft.com/office/drawing/2014/main" id="{C5D4B3E1-91CF-F382-7A72-3A13E350E9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2275" y="4268240"/>
                <a:ext cx="443593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-HV</a:t>
                </a:r>
              </a:p>
            </p:txBody>
          </p:sp>
          <p:sp>
            <p:nvSpPr>
              <p:cNvPr id="77" name="Textfeld 138">
                <a:extLst>
                  <a:ext uri="{FF2B5EF4-FFF2-40B4-BE49-F238E27FC236}">
                    <a16:creationId xmlns:a16="http://schemas.microsoft.com/office/drawing/2014/main" id="{EBDC6F74-AA52-C7F8-30DF-90A9595FF01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50550" y="2515640"/>
                <a:ext cx="488099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1.8V</a:t>
                </a:r>
              </a:p>
            </p:txBody>
          </p:sp>
          <p:sp>
            <p:nvSpPr>
              <p:cNvPr id="78" name="Rechteck 76">
                <a:extLst>
                  <a:ext uri="{FF2B5EF4-FFF2-40B4-BE49-F238E27FC236}">
                    <a16:creationId xmlns:a16="http://schemas.microsoft.com/office/drawing/2014/main" id="{07032FBA-DBDB-59F4-23A6-6E18AF0AECB5}"/>
                  </a:ext>
                </a:extLst>
              </p:cNvPr>
              <p:cNvSpPr/>
              <p:nvPr/>
            </p:nvSpPr>
            <p:spPr bwMode="auto">
              <a:xfrm>
                <a:off x="5861290" y="5868440"/>
                <a:ext cx="1981200" cy="381000"/>
              </a:xfrm>
              <a:prstGeom prst="rect">
                <a:avLst/>
              </a:prstGeom>
              <a:solidFill>
                <a:schemeClr val="tx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900" b="1" dirty="0"/>
                  <a:t>Hit buffer</a:t>
                </a:r>
              </a:p>
            </p:txBody>
          </p:sp>
          <p:sp>
            <p:nvSpPr>
              <p:cNvPr id="79" name="Rechteck 77">
                <a:extLst>
                  <a:ext uri="{FF2B5EF4-FFF2-40B4-BE49-F238E27FC236}">
                    <a16:creationId xmlns:a16="http://schemas.microsoft.com/office/drawing/2014/main" id="{3309E1C1-573C-9642-38F7-5D8E787A3074}"/>
                  </a:ext>
                </a:extLst>
              </p:cNvPr>
              <p:cNvSpPr/>
              <p:nvPr/>
            </p:nvSpPr>
            <p:spPr bwMode="auto">
              <a:xfrm>
                <a:off x="1746490" y="2363240"/>
                <a:ext cx="6096000" cy="3048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en-US" sz="900" dirty="0"/>
              </a:p>
            </p:txBody>
          </p:sp>
          <p:cxnSp>
            <p:nvCxnSpPr>
              <p:cNvPr id="80" name="Gerade Verbindung mit Pfeil 78">
                <a:extLst>
                  <a:ext uri="{FF2B5EF4-FFF2-40B4-BE49-F238E27FC236}">
                    <a16:creationId xmlns:a16="http://schemas.microsoft.com/office/drawing/2014/main" id="{31E3E495-EB25-5F9C-1DEF-F3BCA3357B2A}"/>
                  </a:ext>
                </a:extLst>
              </p:cNvPr>
              <p:cNvCxnSpPr/>
              <p:nvPr/>
            </p:nvCxnSpPr>
            <p:spPr bwMode="auto">
              <a:xfrm>
                <a:off x="450180" y="4268630"/>
                <a:ext cx="152439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81" name="Textfeld 79">
                <a:extLst>
                  <a:ext uri="{FF2B5EF4-FFF2-40B4-BE49-F238E27FC236}">
                    <a16:creationId xmlns:a16="http://schemas.microsoft.com/office/drawing/2014/main" id="{1A1A07AE-32FD-BDDB-1956-34D9A8BCBE27}"/>
                  </a:ext>
                </a:extLst>
              </p:cNvPr>
              <p:cNvSpPr txBox="1"/>
              <p:nvPr/>
            </p:nvSpPr>
            <p:spPr>
              <a:xfrm>
                <a:off x="7318364" y="2363240"/>
                <a:ext cx="525189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Pixel</a:t>
                </a:r>
              </a:p>
            </p:txBody>
          </p:sp>
          <p:cxnSp>
            <p:nvCxnSpPr>
              <p:cNvPr id="82" name="Gerade Verbindung mit Pfeil 80">
                <a:extLst>
                  <a:ext uri="{FF2B5EF4-FFF2-40B4-BE49-F238E27FC236}">
                    <a16:creationId xmlns:a16="http://schemas.microsoft.com/office/drawing/2014/main" id="{7838FDC6-B6DF-7776-AF64-CD7A0FAD7797}"/>
                  </a:ext>
                </a:extLst>
              </p:cNvPr>
              <p:cNvCxnSpPr/>
              <p:nvPr/>
            </p:nvCxnSpPr>
            <p:spPr bwMode="auto">
              <a:xfrm flipV="1">
                <a:off x="6089890" y="3887240"/>
                <a:ext cx="0" cy="83820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" name="Gerader Verbinder 81">
                <a:extLst>
                  <a:ext uri="{FF2B5EF4-FFF2-40B4-BE49-F238E27FC236}">
                    <a16:creationId xmlns:a16="http://schemas.microsoft.com/office/drawing/2014/main" id="{F071D2B7-C2D1-5CFD-FD8B-8CFEB53E7FA6}"/>
                  </a:ext>
                </a:extLst>
              </p:cNvPr>
              <p:cNvCxnSpPr>
                <a:stCxn id="37" idx="3"/>
              </p:cNvCxnSpPr>
              <p:nvPr/>
            </p:nvCxnSpPr>
            <p:spPr bwMode="auto">
              <a:xfrm>
                <a:off x="5785090" y="4725440"/>
                <a:ext cx="3048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84" name="Textfeld 82">
                <a:extLst>
                  <a:ext uri="{FF2B5EF4-FFF2-40B4-BE49-F238E27FC236}">
                    <a16:creationId xmlns:a16="http://schemas.microsoft.com/office/drawing/2014/main" id="{487EA9BF-9D22-0505-553C-BFE9B198A396}"/>
                  </a:ext>
                </a:extLst>
              </p:cNvPr>
              <p:cNvSpPr txBox="1"/>
              <p:nvPr/>
            </p:nvSpPr>
            <p:spPr>
              <a:xfrm>
                <a:off x="6101981" y="3963440"/>
                <a:ext cx="569699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Offset</a:t>
                </a:r>
              </a:p>
            </p:txBody>
          </p:sp>
          <p:cxnSp>
            <p:nvCxnSpPr>
              <p:cNvPr id="85" name="Gerade Verbindung mit Pfeil 102">
                <a:extLst>
                  <a:ext uri="{FF2B5EF4-FFF2-40B4-BE49-F238E27FC236}">
                    <a16:creationId xmlns:a16="http://schemas.microsoft.com/office/drawing/2014/main" id="{40AF29CC-511B-D7B4-4D1D-01B19BBFD409}"/>
                  </a:ext>
                </a:extLst>
              </p:cNvPr>
              <p:cNvCxnSpPr/>
              <p:nvPr/>
            </p:nvCxnSpPr>
            <p:spPr>
              <a:xfrm>
                <a:off x="4877320" y="3352670"/>
                <a:ext cx="0" cy="251889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Textfeld 138">
                <a:extLst>
                  <a:ext uri="{FF2B5EF4-FFF2-40B4-BE49-F238E27FC236}">
                    <a16:creationId xmlns:a16="http://schemas.microsoft.com/office/drawing/2014/main" id="{32F3962D-2B21-A573-FDE4-5983007225D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26068" y="3654220"/>
                <a:ext cx="844162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AnalogOut</a:t>
                </a:r>
              </a:p>
            </p:txBody>
          </p:sp>
          <p:sp>
            <p:nvSpPr>
              <p:cNvPr id="87" name="Rechteck 95">
                <a:extLst>
                  <a:ext uri="{FF2B5EF4-FFF2-40B4-BE49-F238E27FC236}">
                    <a16:creationId xmlns:a16="http://schemas.microsoft.com/office/drawing/2014/main" id="{E57A0EB4-B7B7-4872-F1D7-6D74D916D4F1}"/>
                  </a:ext>
                </a:extLst>
              </p:cNvPr>
              <p:cNvSpPr/>
              <p:nvPr/>
            </p:nvSpPr>
            <p:spPr bwMode="auto">
              <a:xfrm>
                <a:off x="450180" y="5871560"/>
                <a:ext cx="159955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900" dirty="0"/>
                  <a:t>row control</a:t>
                </a:r>
                <a:br>
                  <a:rPr lang="en-US" sz="900" dirty="0"/>
                </a:br>
                <a:r>
                  <a:rPr lang="en-US" sz="900" dirty="0"/>
                  <a:t>(in pixel control reg)</a:t>
                </a:r>
              </a:p>
            </p:txBody>
          </p:sp>
          <p:cxnSp>
            <p:nvCxnSpPr>
              <p:cNvPr id="88" name="Gerader Verbinder 107">
                <a:extLst>
                  <a:ext uri="{FF2B5EF4-FFF2-40B4-BE49-F238E27FC236}">
                    <a16:creationId xmlns:a16="http://schemas.microsoft.com/office/drawing/2014/main" id="{56D34F35-CC0C-A805-DF9D-574F619937FE}"/>
                  </a:ext>
                </a:extLst>
              </p:cNvPr>
              <p:cNvCxnSpPr/>
              <p:nvPr/>
            </p:nvCxnSpPr>
            <p:spPr bwMode="auto">
              <a:xfrm>
                <a:off x="2129440" y="4726610"/>
                <a:ext cx="68697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Gerade Verbindung mit Pfeil 109">
                <a:extLst>
                  <a:ext uri="{FF2B5EF4-FFF2-40B4-BE49-F238E27FC236}">
                    <a16:creationId xmlns:a16="http://schemas.microsoft.com/office/drawing/2014/main" id="{C76FA619-DB2F-FB90-3EEB-4DD2ABDA1B69}"/>
                  </a:ext>
                </a:extLst>
              </p:cNvPr>
              <p:cNvCxnSpPr/>
              <p:nvPr/>
            </p:nvCxnSpPr>
            <p:spPr bwMode="auto">
              <a:xfrm flipV="1">
                <a:off x="2816410" y="4726610"/>
                <a:ext cx="0" cy="114495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Gerade Verbindung mit Pfeil 111">
                <a:extLst>
                  <a:ext uri="{FF2B5EF4-FFF2-40B4-BE49-F238E27FC236}">
                    <a16:creationId xmlns:a16="http://schemas.microsoft.com/office/drawing/2014/main" id="{33E81F29-DD7D-2CC9-4FAA-D05562FCBFA5}"/>
                  </a:ext>
                </a:extLst>
              </p:cNvPr>
              <p:cNvCxnSpPr/>
              <p:nvPr/>
            </p:nvCxnSpPr>
            <p:spPr bwMode="auto">
              <a:xfrm flipV="1">
                <a:off x="3808700" y="4726610"/>
                <a:ext cx="0" cy="114495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1" name="Textfeld 112">
                <a:extLst>
                  <a:ext uri="{FF2B5EF4-FFF2-40B4-BE49-F238E27FC236}">
                    <a16:creationId xmlns:a16="http://schemas.microsoft.com/office/drawing/2014/main" id="{0976098B-F574-28A7-4856-C42C1E0A5A69}"/>
                  </a:ext>
                </a:extLst>
              </p:cNvPr>
              <p:cNvSpPr txBox="1"/>
              <p:nvPr/>
            </p:nvSpPr>
            <p:spPr>
              <a:xfrm>
                <a:off x="6804226" y="4039640"/>
                <a:ext cx="658714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VMinus</a:t>
                </a:r>
              </a:p>
            </p:txBody>
          </p:sp>
          <p:sp>
            <p:nvSpPr>
              <p:cNvPr id="92" name="Textfeld 138">
                <a:extLst>
                  <a:ext uri="{FF2B5EF4-FFF2-40B4-BE49-F238E27FC236}">
                    <a16:creationId xmlns:a16="http://schemas.microsoft.com/office/drawing/2014/main" id="{082DC8F5-2EB5-08B5-80CC-EFE3DD70F6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90668" y="5566240"/>
                <a:ext cx="710638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Injection</a:t>
                </a:r>
              </a:p>
            </p:txBody>
          </p:sp>
          <p:sp>
            <p:nvSpPr>
              <p:cNvPr id="93" name="Textfeld 138">
                <a:extLst>
                  <a:ext uri="{FF2B5EF4-FFF2-40B4-BE49-F238E27FC236}">
                    <a16:creationId xmlns:a16="http://schemas.microsoft.com/office/drawing/2014/main" id="{AFA0375C-F996-C016-3C4C-EC0E369621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55288" y="5566240"/>
                <a:ext cx="703220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AmpOut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71089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1A37C1-A9A9-BD48-185D-4E624E5EF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12</a:t>
            </a:fld>
            <a:endParaRPr lang="en-US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A416259-DAB8-DA4D-D69C-E833128E0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MightyPix1</a:t>
            </a:r>
          </a:p>
        </p:txBody>
      </p:sp>
      <p:sp>
        <p:nvSpPr>
          <p:cNvPr id="158" name="Content Placeholder 157">
            <a:extLst>
              <a:ext uri="{FF2B5EF4-FFF2-40B4-BE49-F238E27FC236}">
                <a16:creationId xmlns:a16="http://schemas.microsoft.com/office/drawing/2014/main" id="{9A7A4B3D-1675-2B3D-22FF-388753ADBB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MightyPix1 has been produced – first results soon </a:t>
            </a:r>
            <a:endParaRPr lang="en-GB" sz="1801" dirty="0"/>
          </a:p>
          <a:p>
            <a:pPr lvl="1"/>
            <a:endParaRPr lang="en-GB" sz="1650" dirty="0"/>
          </a:p>
        </p:txBody>
      </p:sp>
    </p:spTree>
    <p:extLst>
      <p:ext uri="{BB962C8B-B14F-4D97-AF65-F5344CB8AC3E}">
        <p14:creationId xmlns:p14="http://schemas.microsoft.com/office/powerpoint/2010/main" val="846191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48E15B8B-7C43-A64A-B8B9-EB7D076B6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Mighty Tracker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74B25C5-B6A4-E94E-A101-8E8D322AA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92150"/>
            <a:ext cx="4114800" cy="5976938"/>
          </a:xfrm>
        </p:spPr>
        <p:txBody>
          <a:bodyPr>
            <a:normAutofit/>
          </a:bodyPr>
          <a:lstStyle/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en-GB" dirty="0"/>
              <a:t>Mighty Tracker</a:t>
            </a: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en-GB" dirty="0" err="1"/>
              <a:t>SciFi</a:t>
            </a:r>
            <a:r>
              <a:rPr lang="en-GB" dirty="0"/>
              <a:t> Tracker</a:t>
            </a:r>
          </a:p>
          <a:p>
            <a:pPr lvl="1">
              <a:spcBef>
                <a:spcPts val="375"/>
              </a:spcBef>
              <a:spcAft>
                <a:spcPts val="375"/>
              </a:spcAft>
            </a:pPr>
            <a:r>
              <a:rPr lang="en-GB" sz="1649" dirty="0"/>
              <a:t>Scintillating fibres with SiPM readout</a:t>
            </a: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en-GB" dirty="0"/>
              <a:t>Inner Tracker and Middle Tracker</a:t>
            </a:r>
          </a:p>
          <a:p>
            <a:pPr lvl="1">
              <a:spcBef>
                <a:spcPts val="375"/>
              </a:spcBef>
              <a:spcAft>
                <a:spcPts val="375"/>
              </a:spcAft>
            </a:pPr>
            <a:r>
              <a:rPr lang="en-GB" sz="1649" dirty="0"/>
              <a:t>Silicon sensors meet requirements of</a:t>
            </a:r>
            <a:br>
              <a:rPr lang="en-GB" sz="1649" dirty="0"/>
            </a:br>
            <a:r>
              <a:rPr lang="en-GB" sz="1649" dirty="0"/>
              <a:t>radiation hardness and granularity</a:t>
            </a:r>
          </a:p>
          <a:p>
            <a:pPr lvl="1">
              <a:spcBef>
                <a:spcPts val="375"/>
              </a:spcBef>
              <a:spcAft>
                <a:spcPts val="375"/>
              </a:spcAft>
            </a:pPr>
            <a:r>
              <a:rPr lang="en-GB" sz="1649" dirty="0"/>
              <a:t>Baseline technology:</a:t>
            </a:r>
            <a:br>
              <a:rPr lang="en-GB" sz="1649" dirty="0"/>
            </a:br>
            <a:r>
              <a:rPr lang="en-GB" sz="1649" dirty="0"/>
              <a:t>HV-CMOS pixel chip </a:t>
            </a:r>
            <a:r>
              <a:rPr lang="en-GB" sz="1649" b="1" dirty="0"/>
              <a:t>MightyPix</a:t>
            </a:r>
          </a:p>
          <a:p>
            <a:pPr lvl="1">
              <a:spcBef>
                <a:spcPts val="375"/>
              </a:spcBef>
              <a:spcAft>
                <a:spcPts val="375"/>
              </a:spcAft>
            </a:pPr>
            <a:r>
              <a:rPr lang="en-GB" sz="1649" dirty="0"/>
              <a:t>In total over 46000 silicon sensors to cover area of 18 m</a:t>
            </a:r>
            <a:r>
              <a:rPr lang="en-GB" sz="1649" baseline="30000" dirty="0"/>
              <a:t>2</a:t>
            </a:r>
            <a:r>
              <a:rPr lang="en-GB" sz="1649" dirty="0"/>
              <a:t> (minus beam-pipe hole)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3129646-DAB2-7B4D-8450-A969602B437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2</a:t>
            </a:fld>
            <a:endParaRPr lang="en-US" noProof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7874F1A-E0A4-C2B1-6EB1-670B8E4671C9}"/>
              </a:ext>
            </a:extLst>
          </p:cNvPr>
          <p:cNvGrpSpPr/>
          <p:nvPr/>
        </p:nvGrpSpPr>
        <p:grpSpPr>
          <a:xfrm>
            <a:off x="4848445" y="2044884"/>
            <a:ext cx="3899555" cy="3121985"/>
            <a:chOff x="6464592" y="1431448"/>
            <a:chExt cx="5199406" cy="4162647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9B910CA6-BBEA-2649-DB52-92FB97D9BE4E}"/>
                </a:ext>
              </a:extLst>
            </p:cNvPr>
            <p:cNvSpPr txBox="1"/>
            <p:nvPr/>
          </p:nvSpPr>
          <p:spPr>
            <a:xfrm>
              <a:off x="6559827" y="5255540"/>
              <a:ext cx="5052207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i="1" dirty="0">
                  <a:solidFill>
                    <a:schemeClr val="bg2">
                      <a:lumMod val="75000"/>
                    </a:schemeClr>
                  </a:solidFill>
                </a:rPr>
                <a:t>Schematic of one layer of the Mighty Tracker. [1]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A67E457-2A31-CEA7-094F-54E2EF0ED646}"/>
                </a:ext>
              </a:extLst>
            </p:cNvPr>
            <p:cNvGrpSpPr/>
            <p:nvPr/>
          </p:nvGrpSpPr>
          <p:grpSpPr>
            <a:xfrm>
              <a:off x="6464592" y="1431448"/>
              <a:ext cx="5199406" cy="3843040"/>
              <a:chOff x="6464593" y="1254951"/>
              <a:chExt cx="5199406" cy="3843040"/>
            </a:xfrm>
          </p:grpSpPr>
          <p:pic>
            <p:nvPicPr>
              <p:cNvPr id="38" name="Picture 37" descr="Chart&#10;&#10;Description automatically generated">
                <a:extLst>
                  <a:ext uri="{FF2B5EF4-FFF2-40B4-BE49-F238E27FC236}">
                    <a16:creationId xmlns:a16="http://schemas.microsoft.com/office/drawing/2014/main" id="{E409DFCF-8F35-7821-C6D3-F3D94F9D69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64593" y="1254951"/>
                <a:ext cx="5199406" cy="3843040"/>
              </a:xfrm>
              <a:prstGeom prst="rect">
                <a:avLst/>
              </a:prstGeom>
            </p:spPr>
          </p:pic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3FE0A6C-E4C5-461D-4EFF-481FE86A84F7}"/>
                  </a:ext>
                </a:extLst>
              </p:cNvPr>
              <p:cNvSpPr txBox="1"/>
              <p:nvPr/>
            </p:nvSpPr>
            <p:spPr>
              <a:xfrm>
                <a:off x="7407048" y="1738546"/>
                <a:ext cx="10143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SciFi</a:t>
                </a: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1A9CF6F6-5F95-031D-049F-DB8A2975D01A}"/>
                  </a:ext>
                </a:extLst>
              </p:cNvPr>
              <p:cNvSpPr txBox="1"/>
              <p:nvPr/>
            </p:nvSpPr>
            <p:spPr>
              <a:xfrm>
                <a:off x="7722554" y="3040363"/>
                <a:ext cx="487220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MT</a:t>
                </a: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A5C4F3AB-3E81-7340-5113-9F346887C913}"/>
                  </a:ext>
                </a:extLst>
              </p:cNvPr>
              <p:cNvSpPr txBox="1"/>
              <p:nvPr/>
            </p:nvSpPr>
            <p:spPr>
              <a:xfrm>
                <a:off x="8708151" y="2964215"/>
                <a:ext cx="4872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IT</a:t>
                </a:r>
              </a:p>
            </p:txBody>
          </p:sp>
          <p:sp>
            <p:nvSpPr>
              <p:cNvPr id="7" name="Right Brace 6">
                <a:extLst>
                  <a:ext uri="{FF2B5EF4-FFF2-40B4-BE49-F238E27FC236}">
                    <a16:creationId xmlns:a16="http://schemas.microsoft.com/office/drawing/2014/main" id="{A3EDD93D-0AE4-0A91-47CA-4C357A64FF0C}"/>
                  </a:ext>
                </a:extLst>
              </p:cNvPr>
              <p:cNvSpPr/>
              <p:nvPr/>
            </p:nvSpPr>
            <p:spPr>
              <a:xfrm rot="5400000">
                <a:off x="9018596" y="2286740"/>
                <a:ext cx="144000" cy="2596006"/>
              </a:xfrm>
              <a:prstGeom prst="rightBrace">
                <a:avLst>
                  <a:gd name="adj1" fmla="val 55475"/>
                  <a:gd name="adj2" fmla="val 50000"/>
                </a:avLst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900" dirty="0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11B1948-9A52-4AF4-98DF-35F308681BAF}"/>
                  </a:ext>
                </a:extLst>
              </p:cNvPr>
              <p:cNvSpPr txBox="1"/>
              <p:nvPr/>
            </p:nvSpPr>
            <p:spPr>
              <a:xfrm>
                <a:off x="8644725" y="3673595"/>
                <a:ext cx="7918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i="1" dirty="0">
                    <a:solidFill>
                      <a:schemeClr val="bg1"/>
                    </a:solidFill>
                  </a:rPr>
                  <a:t>~ 4 m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719BCC8-5645-18B0-CECA-B97105CB4478}"/>
                  </a:ext>
                </a:extLst>
              </p:cNvPr>
              <p:cNvSpPr txBox="1"/>
              <p:nvPr/>
            </p:nvSpPr>
            <p:spPr>
              <a:xfrm>
                <a:off x="10303483" y="3028778"/>
                <a:ext cx="7918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i="1" dirty="0">
                    <a:solidFill>
                      <a:schemeClr val="bg1"/>
                    </a:solidFill>
                  </a:rPr>
                  <a:t>1 m</a:t>
                </a:r>
              </a:p>
            </p:txBody>
          </p:sp>
          <p:sp>
            <p:nvSpPr>
              <p:cNvPr id="10" name="Right Brace 9">
                <a:extLst>
                  <a:ext uri="{FF2B5EF4-FFF2-40B4-BE49-F238E27FC236}">
                    <a16:creationId xmlns:a16="http://schemas.microsoft.com/office/drawing/2014/main" id="{3DBF2429-36D2-2AD6-ED33-4A7352C17A29}"/>
                  </a:ext>
                </a:extLst>
              </p:cNvPr>
              <p:cNvSpPr/>
              <p:nvPr/>
            </p:nvSpPr>
            <p:spPr>
              <a:xfrm>
                <a:off x="10382796" y="2905087"/>
                <a:ext cx="144000" cy="612000"/>
              </a:xfrm>
              <a:prstGeom prst="rightBrace">
                <a:avLst>
                  <a:gd name="adj1" fmla="val 52251"/>
                  <a:gd name="adj2" fmla="val 50000"/>
                </a:avLst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900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27170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48E15B8B-7C43-A64A-B8B9-EB7D076B6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MightyPix</a:t>
            </a:r>
            <a:endParaRPr lang="en-GB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74B25C5-B6A4-E94E-A101-8E8D322AA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en-GB" dirty="0"/>
              <a:t>HV-CMOS sensor</a:t>
            </a: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en-GB" dirty="0"/>
              <a:t>Sensing element and readout circuit on same chip</a:t>
            </a: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en-GB" dirty="0"/>
              <a:t>n-well/p-substrate diode acts as sensor</a:t>
            </a: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en-GB" dirty="0"/>
              <a:t>Readout electronics isolated from high voltage by deep n-well</a:t>
            </a: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en-GB" dirty="0"/>
              <a:t>High reverse bias creates thick depletion region between deep n-well and</a:t>
            </a:r>
            <a:br>
              <a:rPr lang="en-GB" dirty="0"/>
            </a:br>
            <a:r>
              <a:rPr lang="en-GB" dirty="0"/>
              <a:t>p-substrate</a:t>
            </a: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en-GB" dirty="0"/>
              <a:t>Ionising particles create electron/hole pairs, collected via drift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3129646-DAB2-7B4D-8450-A969602B437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3</a:t>
            </a:fld>
            <a:endParaRPr lang="en-US" noProof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A7FC5B1-487B-CB94-50AC-F8CB03B95804}"/>
              </a:ext>
            </a:extLst>
          </p:cNvPr>
          <p:cNvGrpSpPr/>
          <p:nvPr/>
        </p:nvGrpSpPr>
        <p:grpSpPr>
          <a:xfrm>
            <a:off x="5031254" y="3117569"/>
            <a:ext cx="3716746" cy="3359431"/>
            <a:chOff x="6710722" y="1583512"/>
            <a:chExt cx="4955661" cy="4479242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63E13E26-EA29-D1EA-B61F-21B8B126C21E}"/>
                </a:ext>
              </a:extLst>
            </p:cNvPr>
            <p:cNvGrpSpPr/>
            <p:nvPr/>
          </p:nvGrpSpPr>
          <p:grpSpPr>
            <a:xfrm>
              <a:off x="6710722" y="1583512"/>
              <a:ext cx="4953277" cy="4111560"/>
              <a:chOff x="6998399" y="1373220"/>
              <a:chExt cx="4953277" cy="4111560"/>
            </a:xfrm>
          </p:grpSpPr>
          <p:sp>
            <p:nvSpPr>
              <p:cNvPr id="35" name="Round Same-side Corner of Rectangle 34">
                <a:extLst>
                  <a:ext uri="{FF2B5EF4-FFF2-40B4-BE49-F238E27FC236}">
                    <a16:creationId xmlns:a16="http://schemas.microsoft.com/office/drawing/2014/main" id="{4E52547D-4BD6-0987-1D0F-4662EA108720}"/>
                  </a:ext>
                </a:extLst>
              </p:cNvPr>
              <p:cNvSpPr/>
              <p:nvPr/>
            </p:nvSpPr>
            <p:spPr>
              <a:xfrm rot="10800000">
                <a:off x="7766556" y="2593252"/>
                <a:ext cx="3462839" cy="2089808"/>
              </a:xfrm>
              <a:prstGeom prst="round2SameRect">
                <a:avLst>
                  <a:gd name="adj1" fmla="val 49411"/>
                  <a:gd name="adj2" fmla="val 0"/>
                </a:avLst>
              </a:prstGeom>
              <a:pattFill prst="wdDnDiag">
                <a:fgClr>
                  <a:schemeClr val="bg2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/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64725B26-BF38-F1C7-8E24-E46E597CBB65}"/>
                  </a:ext>
                </a:extLst>
              </p:cNvPr>
              <p:cNvPicPr/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9963" b="89668" l="8032" r="89960">
                            <a14:foregroundMark x1="8564" y1="38630" x2="10040" y2="64945"/>
                            <a14:foregroundMark x1="31124" y1="17712" x2="66064" y2="23985"/>
                            <a14:foregroundMark x1="66064" y1="23985" x2="51606" y2="18081"/>
                            <a14:foregroundMark x1="51606" y1="18081" x2="34337" y2="20664"/>
                            <a14:foregroundMark x1="34337" y1="20664" x2="53614" y2="21771"/>
                            <a14:foregroundMark x1="53614" y1="21771" x2="64257" y2="18819"/>
                            <a14:foregroundMark x1="71285" y1="20664" x2="59237" y2="13284"/>
                            <a14:foregroundMark x1="59237" y1="13284" x2="29719" y2="21033"/>
                            <a14:foregroundMark x1="29719" y1="21033" x2="46185" y2="25461"/>
                            <a14:foregroundMark x1="46185" y1="25461" x2="68273" y2="19557"/>
                            <a14:foregroundMark x1="68273" y1="19557" x2="40361" y2="16236"/>
                            <a14:foregroundMark x1="40361" y1="16236" x2="29920" y2="24354"/>
                            <a14:foregroundMark x1="32129" y1="14022" x2="44779" y2="14022"/>
                            <a14:foregroundMark x1="62450" y1="13284" x2="71687" y2="16605"/>
                            <a14:foregroundMark x1="28916" y1="26937" x2="15863" y2="25830"/>
                            <a14:foregroundMark x1="15863" y1="25830" x2="28715" y2="25461"/>
                            <a14:foregroundMark x1="28715" y1="25461" x2="29920" y2="26199"/>
                            <a14:foregroundMark x1="71084" y1="28044" x2="85542" y2="26937"/>
                            <a14:foregroundMark x1="15462" y1="27675" x2="10743" y2="27675"/>
                            <a14:foregroundMark x1="16667" y1="26937" x2="11847" y2="28044"/>
                            <a14:foregroundMark x1="17269" y1="26937" x2="12450" y2="28044"/>
                            <a14:backgroundMark x1="7229" y1="25830" x2="7831" y2="38745"/>
                          </a14:backgroundRemoval>
                        </a14:imgEffect>
                      </a14:imgLayer>
                    </a14:imgProps>
                  </a:ext>
                </a:extLst>
              </a:blip>
              <a:stretch/>
            </p:blipFill>
            <p:spPr>
              <a:xfrm>
                <a:off x="7724796" y="2039940"/>
                <a:ext cx="3761280" cy="204660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4" name="CustomShape 2">
                <a:extLst>
                  <a:ext uri="{FF2B5EF4-FFF2-40B4-BE49-F238E27FC236}">
                    <a16:creationId xmlns:a16="http://schemas.microsoft.com/office/drawing/2014/main" id="{C1F04424-56E8-F1F9-B297-9259D6B96BDF}"/>
                  </a:ext>
                </a:extLst>
              </p:cNvPr>
              <p:cNvSpPr/>
              <p:nvPr/>
            </p:nvSpPr>
            <p:spPr>
              <a:xfrm flipH="1">
                <a:off x="8796516" y="1696500"/>
                <a:ext cx="2260440" cy="378828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  <a:round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5" name="CustomShape 3">
                <a:extLst>
                  <a:ext uri="{FF2B5EF4-FFF2-40B4-BE49-F238E27FC236}">
                    <a16:creationId xmlns:a16="http://schemas.microsoft.com/office/drawing/2014/main" id="{F9E94BDD-B55B-B388-4D49-DCE2C71BA959}"/>
                  </a:ext>
                </a:extLst>
              </p:cNvPr>
              <p:cNvSpPr/>
              <p:nvPr/>
            </p:nvSpPr>
            <p:spPr>
              <a:xfrm>
                <a:off x="6998399" y="2584620"/>
                <a:ext cx="4953277" cy="26712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rou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/>
            </p:style>
          </p:sp>
          <p:sp>
            <p:nvSpPr>
              <p:cNvPr id="16" name="CustomShape 4">
                <a:extLst>
                  <a:ext uri="{FF2B5EF4-FFF2-40B4-BE49-F238E27FC236}">
                    <a16:creationId xmlns:a16="http://schemas.microsoft.com/office/drawing/2014/main" id="{5A23B7AB-00E2-2816-1E8E-70C2A3257148}"/>
                  </a:ext>
                </a:extLst>
              </p:cNvPr>
              <p:cNvSpPr/>
              <p:nvPr/>
            </p:nvSpPr>
            <p:spPr>
              <a:xfrm rot="10800000">
                <a:off x="7265633" y="2593252"/>
                <a:ext cx="343440" cy="280800"/>
              </a:xfrm>
              <a:prstGeom prst="round2SameRect">
                <a:avLst>
                  <a:gd name="adj1" fmla="val 16667"/>
                  <a:gd name="adj2" fmla="val 0"/>
                </a:avLst>
              </a:prstGeom>
              <a:solidFill>
                <a:schemeClr val="bg2"/>
              </a:solidFill>
              <a:ln w="9360"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 sz="900" dirty="0"/>
              </a:p>
            </p:txBody>
          </p:sp>
          <p:sp>
            <p:nvSpPr>
              <p:cNvPr id="17" name="CustomShape 5">
                <a:extLst>
                  <a:ext uri="{FF2B5EF4-FFF2-40B4-BE49-F238E27FC236}">
                    <a16:creationId xmlns:a16="http://schemas.microsoft.com/office/drawing/2014/main" id="{BE78F0CD-A0F3-2BED-6BAE-91118E2C34F8}"/>
                  </a:ext>
                </a:extLst>
              </p:cNvPr>
              <p:cNvSpPr/>
              <p:nvPr/>
            </p:nvSpPr>
            <p:spPr>
              <a:xfrm rot="10800000">
                <a:off x="11371161" y="2584620"/>
                <a:ext cx="343440" cy="280800"/>
              </a:xfrm>
              <a:prstGeom prst="round2SameRect">
                <a:avLst>
                  <a:gd name="adj1" fmla="val 16667"/>
                  <a:gd name="adj2" fmla="val 0"/>
                </a:avLst>
              </a:prstGeom>
              <a:solidFill>
                <a:schemeClr val="bg2"/>
              </a:solidFill>
              <a:ln w="9360"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" name="Line 6">
                <a:extLst>
                  <a:ext uri="{FF2B5EF4-FFF2-40B4-BE49-F238E27FC236}">
                    <a16:creationId xmlns:a16="http://schemas.microsoft.com/office/drawing/2014/main" id="{81A62171-0E37-F1FE-1EB7-DACC633893AC}"/>
                  </a:ext>
                </a:extLst>
              </p:cNvPr>
              <p:cNvSpPr/>
              <p:nvPr/>
            </p:nvSpPr>
            <p:spPr>
              <a:xfrm flipV="1">
                <a:off x="7431113" y="2339812"/>
                <a:ext cx="0" cy="253440"/>
              </a:xfrm>
              <a:prstGeom prst="line">
                <a:avLst/>
              </a:prstGeom>
              <a:ln>
                <a:round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/>
            </p:style>
          </p:sp>
          <p:sp>
            <p:nvSpPr>
              <p:cNvPr id="19" name="Line 7">
                <a:extLst>
                  <a:ext uri="{FF2B5EF4-FFF2-40B4-BE49-F238E27FC236}">
                    <a16:creationId xmlns:a16="http://schemas.microsoft.com/office/drawing/2014/main" id="{3C03619B-F675-9827-9AE2-B2031370664B}"/>
                  </a:ext>
                </a:extLst>
              </p:cNvPr>
              <p:cNvSpPr/>
              <p:nvPr/>
            </p:nvSpPr>
            <p:spPr>
              <a:xfrm flipV="1">
                <a:off x="11542881" y="2326913"/>
                <a:ext cx="0" cy="253440"/>
              </a:xfrm>
              <a:prstGeom prst="line">
                <a:avLst/>
              </a:prstGeom>
              <a:ln>
                <a:round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/>
            </p:style>
          </p:sp>
          <p:sp>
            <p:nvSpPr>
              <p:cNvPr id="20" name="CustomShape 8">
                <a:extLst>
                  <a:ext uri="{FF2B5EF4-FFF2-40B4-BE49-F238E27FC236}">
                    <a16:creationId xmlns:a16="http://schemas.microsoft.com/office/drawing/2014/main" id="{3FF559C3-40A9-FCC7-2302-E3FF4D5FBF01}"/>
                  </a:ext>
                </a:extLst>
              </p:cNvPr>
              <p:cNvSpPr/>
              <p:nvPr/>
            </p:nvSpPr>
            <p:spPr>
              <a:xfrm>
                <a:off x="7187316" y="2008800"/>
                <a:ext cx="49608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67500" tIns="33750" rIns="67500" bIns="337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de-DE" sz="1050" spc="-1" dirty="0">
                    <a:solidFill>
                      <a:srgbClr val="000000"/>
                    </a:solidFill>
                    <a:latin typeface="Arial"/>
                  </a:rPr>
                  <a:t>-HV</a:t>
                </a:r>
                <a:endParaRPr lang="de-DE" sz="1050" spc="-1" dirty="0">
                  <a:latin typeface="Arial"/>
                </a:endParaRPr>
              </a:p>
            </p:txBody>
          </p:sp>
          <p:sp>
            <p:nvSpPr>
              <p:cNvPr id="21" name="CustomShape 9">
                <a:extLst>
                  <a:ext uri="{FF2B5EF4-FFF2-40B4-BE49-F238E27FC236}">
                    <a16:creationId xmlns:a16="http://schemas.microsoft.com/office/drawing/2014/main" id="{CA8A8870-C718-5C3A-7C71-ED11E08065E6}"/>
                  </a:ext>
                </a:extLst>
              </p:cNvPr>
              <p:cNvSpPr/>
              <p:nvPr/>
            </p:nvSpPr>
            <p:spPr>
              <a:xfrm>
                <a:off x="11291873" y="2021984"/>
                <a:ext cx="49608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67500" tIns="33750" rIns="67500" bIns="337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de-DE" sz="1050" spc="-1" dirty="0">
                    <a:solidFill>
                      <a:srgbClr val="000000"/>
                    </a:solidFill>
                    <a:latin typeface="Arial"/>
                  </a:rPr>
                  <a:t>-HV</a:t>
                </a:r>
                <a:endParaRPr lang="de-DE" sz="1050" spc="-1" dirty="0">
                  <a:latin typeface="Arial"/>
                </a:endParaRPr>
              </a:p>
            </p:txBody>
          </p:sp>
          <p:sp>
            <p:nvSpPr>
              <p:cNvPr id="22" name="CustomShape 10">
                <a:extLst>
                  <a:ext uri="{FF2B5EF4-FFF2-40B4-BE49-F238E27FC236}">
                    <a16:creationId xmlns:a16="http://schemas.microsoft.com/office/drawing/2014/main" id="{276C66E1-264B-7AE6-5493-090A277F3E86}"/>
                  </a:ext>
                </a:extLst>
              </p:cNvPr>
              <p:cNvSpPr/>
              <p:nvPr/>
            </p:nvSpPr>
            <p:spPr>
              <a:xfrm>
                <a:off x="9516876" y="3983580"/>
                <a:ext cx="88200" cy="75600"/>
              </a:xfrm>
              <a:prstGeom prst="ellipse">
                <a:avLst/>
              </a:prstGeom>
              <a:solidFill>
                <a:srgbClr val="C00000"/>
              </a:solidFill>
              <a:ln w="9360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3" name="CustomShape 11">
                <a:extLst>
                  <a:ext uri="{FF2B5EF4-FFF2-40B4-BE49-F238E27FC236}">
                    <a16:creationId xmlns:a16="http://schemas.microsoft.com/office/drawing/2014/main" id="{ABF54A8F-05E4-C87A-A7B1-4D15A7E16AD6}"/>
                  </a:ext>
                </a:extLst>
              </p:cNvPr>
              <p:cNvSpPr/>
              <p:nvPr/>
            </p:nvSpPr>
            <p:spPr>
              <a:xfrm>
                <a:off x="9431196" y="4113900"/>
                <a:ext cx="88200" cy="75600"/>
              </a:xfrm>
              <a:prstGeom prst="ellipse">
                <a:avLst/>
              </a:prstGeom>
              <a:solidFill>
                <a:srgbClr val="C00000"/>
              </a:solidFill>
              <a:ln w="9360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4" name="CustomShape 12">
                <a:extLst>
                  <a:ext uri="{FF2B5EF4-FFF2-40B4-BE49-F238E27FC236}">
                    <a16:creationId xmlns:a16="http://schemas.microsoft.com/office/drawing/2014/main" id="{161A64FD-FB5E-4CA0-8BFB-76CA2E88C32A}"/>
                  </a:ext>
                </a:extLst>
              </p:cNvPr>
              <p:cNvSpPr/>
              <p:nvPr/>
            </p:nvSpPr>
            <p:spPr>
              <a:xfrm>
                <a:off x="9339756" y="4251780"/>
                <a:ext cx="88200" cy="75600"/>
              </a:xfrm>
              <a:prstGeom prst="ellipse">
                <a:avLst/>
              </a:prstGeom>
              <a:solidFill>
                <a:srgbClr val="C00000"/>
              </a:solidFill>
              <a:ln w="9360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5" name="CustomShape 13">
                <a:extLst>
                  <a:ext uri="{FF2B5EF4-FFF2-40B4-BE49-F238E27FC236}">
                    <a16:creationId xmlns:a16="http://schemas.microsoft.com/office/drawing/2014/main" id="{DAF319A9-5B5C-0D4B-7556-41B670E252AD}"/>
                  </a:ext>
                </a:extLst>
              </p:cNvPr>
              <p:cNvSpPr/>
              <p:nvPr/>
            </p:nvSpPr>
            <p:spPr>
              <a:xfrm>
                <a:off x="9669516" y="4135860"/>
                <a:ext cx="88200" cy="7560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9360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6" name="CustomShape 14">
                <a:extLst>
                  <a:ext uri="{FF2B5EF4-FFF2-40B4-BE49-F238E27FC236}">
                    <a16:creationId xmlns:a16="http://schemas.microsoft.com/office/drawing/2014/main" id="{ADDB7E29-99B1-58C2-1B49-663873FEC861}"/>
                  </a:ext>
                </a:extLst>
              </p:cNvPr>
              <p:cNvSpPr/>
              <p:nvPr/>
            </p:nvSpPr>
            <p:spPr>
              <a:xfrm>
                <a:off x="9583476" y="4266180"/>
                <a:ext cx="88200" cy="7560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9360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7" name="CustomShape 15">
                <a:extLst>
                  <a:ext uri="{FF2B5EF4-FFF2-40B4-BE49-F238E27FC236}">
                    <a16:creationId xmlns:a16="http://schemas.microsoft.com/office/drawing/2014/main" id="{ED996454-0189-3959-9F2F-FBF5952A9CFB}"/>
                  </a:ext>
                </a:extLst>
              </p:cNvPr>
              <p:cNvSpPr/>
              <p:nvPr/>
            </p:nvSpPr>
            <p:spPr>
              <a:xfrm>
                <a:off x="9492036" y="4404060"/>
                <a:ext cx="88200" cy="7560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9360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8" name="CustomShape 16">
                <a:extLst>
                  <a:ext uri="{FF2B5EF4-FFF2-40B4-BE49-F238E27FC236}">
                    <a16:creationId xmlns:a16="http://schemas.microsoft.com/office/drawing/2014/main" id="{9478673A-0C80-C652-2B5B-A4B83D4D470B}"/>
                  </a:ext>
                </a:extLst>
              </p:cNvPr>
              <p:cNvSpPr/>
              <p:nvPr/>
            </p:nvSpPr>
            <p:spPr>
              <a:xfrm flipV="1">
                <a:off x="9384036" y="3901140"/>
                <a:ext cx="360" cy="16308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>
                <a:solidFill>
                  <a:srgbClr val="C00000"/>
                </a:solidFill>
                <a:round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9" name="CustomShape 17">
                <a:extLst>
                  <a:ext uri="{FF2B5EF4-FFF2-40B4-BE49-F238E27FC236}">
                    <a16:creationId xmlns:a16="http://schemas.microsoft.com/office/drawing/2014/main" id="{F01F8CBE-1EFB-85C3-9DF5-0FFB7FA25D16}"/>
                  </a:ext>
                </a:extLst>
              </p:cNvPr>
              <p:cNvSpPr/>
              <p:nvPr/>
            </p:nvSpPr>
            <p:spPr>
              <a:xfrm>
                <a:off x="9702276" y="4441860"/>
                <a:ext cx="360" cy="21204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>
                <a:solidFill>
                  <a:schemeClr val="accent2">
                    <a:lumMod val="75000"/>
                  </a:schemeClr>
                </a:solidFill>
                <a:round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30" name="CustomShape 19">
                <a:extLst>
                  <a:ext uri="{FF2B5EF4-FFF2-40B4-BE49-F238E27FC236}">
                    <a16:creationId xmlns:a16="http://schemas.microsoft.com/office/drawing/2014/main" id="{95051C02-07B6-1849-CCC5-A8A4B12650A7}"/>
                  </a:ext>
                </a:extLst>
              </p:cNvPr>
              <p:cNvSpPr/>
              <p:nvPr/>
            </p:nvSpPr>
            <p:spPr>
              <a:xfrm>
                <a:off x="10791833" y="4889888"/>
                <a:ext cx="109692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67500" tIns="33750" rIns="67500" bIns="337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de-DE" sz="1050" spc="-1" dirty="0">
                    <a:solidFill>
                      <a:srgbClr val="000000"/>
                    </a:solidFill>
                    <a:latin typeface="Arial"/>
                  </a:rPr>
                  <a:t>p-substrate</a:t>
                </a:r>
                <a:endParaRPr lang="de-DE" sz="1050" spc="-1" dirty="0">
                  <a:latin typeface="Arial"/>
                </a:endParaRPr>
              </a:p>
            </p:txBody>
          </p:sp>
          <p:sp>
            <p:nvSpPr>
              <p:cNvPr id="31" name="Line 20">
                <a:extLst>
                  <a:ext uri="{FF2B5EF4-FFF2-40B4-BE49-F238E27FC236}">
                    <a16:creationId xmlns:a16="http://schemas.microsoft.com/office/drawing/2014/main" id="{23204BE1-A1DC-958F-1489-57135DD98865}"/>
                  </a:ext>
                </a:extLst>
              </p:cNvPr>
              <p:cNvSpPr/>
              <p:nvPr/>
            </p:nvSpPr>
            <p:spPr>
              <a:xfrm flipV="1">
                <a:off x="8262636" y="2331180"/>
                <a:ext cx="0" cy="253440"/>
              </a:xfrm>
              <a:prstGeom prst="line">
                <a:avLst/>
              </a:prstGeom>
              <a:ln>
                <a:round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/>
            </p:style>
          </p:sp>
          <p:sp>
            <p:nvSpPr>
              <p:cNvPr id="32" name="CustomShape 21">
                <a:extLst>
                  <a:ext uri="{FF2B5EF4-FFF2-40B4-BE49-F238E27FC236}">
                    <a16:creationId xmlns:a16="http://schemas.microsoft.com/office/drawing/2014/main" id="{7D93800D-8367-AF8F-2416-FD70CDE456DD}"/>
                  </a:ext>
                </a:extLst>
              </p:cNvPr>
              <p:cNvSpPr/>
              <p:nvPr/>
            </p:nvSpPr>
            <p:spPr>
              <a:xfrm>
                <a:off x="8175156" y="1875420"/>
                <a:ext cx="164160" cy="455760"/>
              </a:xfrm>
              <a:prstGeom prst="rect">
                <a:avLst/>
              </a:prstGeom>
              <a:solidFill>
                <a:schemeClr val="bg1"/>
              </a:solidFill>
              <a:ln w="9360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33" name="Line 22">
                <a:extLst>
                  <a:ext uri="{FF2B5EF4-FFF2-40B4-BE49-F238E27FC236}">
                    <a16:creationId xmlns:a16="http://schemas.microsoft.com/office/drawing/2014/main" id="{CB037B2F-0376-23C3-5BA9-95EC373E69B6}"/>
                  </a:ext>
                </a:extLst>
              </p:cNvPr>
              <p:cNvSpPr/>
              <p:nvPr/>
            </p:nvSpPr>
            <p:spPr>
              <a:xfrm flipV="1">
                <a:off x="8262636" y="1621980"/>
                <a:ext cx="0" cy="253080"/>
              </a:xfrm>
              <a:prstGeom prst="line">
                <a:avLst/>
              </a:prstGeom>
              <a:ln>
                <a:round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/>
            </p:style>
          </p:sp>
          <p:sp>
            <p:nvSpPr>
              <p:cNvPr id="34" name="CustomShape 23">
                <a:extLst>
                  <a:ext uri="{FF2B5EF4-FFF2-40B4-BE49-F238E27FC236}">
                    <a16:creationId xmlns:a16="http://schemas.microsoft.com/office/drawing/2014/main" id="{9DAA4E4F-D5D1-7C90-7043-7F95DA517075}"/>
                  </a:ext>
                </a:extLst>
              </p:cNvPr>
              <p:cNvSpPr/>
              <p:nvPr/>
            </p:nvSpPr>
            <p:spPr>
              <a:xfrm>
                <a:off x="8009196" y="1373220"/>
                <a:ext cx="61560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67500" tIns="33750" rIns="67500" bIns="3375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de-DE" sz="1050" spc="-1">
                    <a:solidFill>
                      <a:srgbClr val="000000"/>
                    </a:solidFill>
                    <a:latin typeface="Arial"/>
                  </a:rPr>
                  <a:t>1.8 V</a:t>
                </a:r>
                <a:endParaRPr lang="de-DE" sz="1050" spc="-1">
                  <a:latin typeface="Arial"/>
                </a:endParaRPr>
              </a:p>
            </p:txBody>
          </p:sp>
          <p:sp>
            <p:nvSpPr>
              <p:cNvPr id="37" name="CustomShape 19">
                <a:extLst>
                  <a:ext uri="{FF2B5EF4-FFF2-40B4-BE49-F238E27FC236}">
                    <a16:creationId xmlns:a16="http://schemas.microsoft.com/office/drawing/2014/main" id="{1849BEE6-0B86-33BA-B378-90781DAD3270}"/>
                  </a:ext>
                </a:extLst>
              </p:cNvPr>
              <p:cNvSpPr/>
              <p:nvPr/>
            </p:nvSpPr>
            <p:spPr>
              <a:xfrm>
                <a:off x="7946962" y="4059180"/>
                <a:ext cx="804479" cy="3986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square" lIns="67500" tIns="33750" rIns="67500" bIns="3375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750" spc="-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/>
                  </a:rPr>
                  <a:t>Depletion region</a:t>
                </a: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03EA547-4058-8D54-12D1-13F28948BB3E}"/>
                </a:ext>
              </a:extLst>
            </p:cNvPr>
            <p:cNvSpPr txBox="1"/>
            <p:nvPr/>
          </p:nvSpPr>
          <p:spPr>
            <a:xfrm>
              <a:off x="6710722" y="5724199"/>
              <a:ext cx="4955661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i="1" dirty="0">
                  <a:solidFill>
                    <a:schemeClr val="bg2">
                      <a:lumMod val="75000"/>
                    </a:schemeClr>
                  </a:solidFill>
                </a:rPr>
                <a:t>Working principle of HV-CMOS sensors.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0436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BC4FB7-6D82-8954-4AF1-27D47AA58F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5976938"/>
          </a:xfrm>
        </p:spPr>
        <p:txBody>
          <a:bodyPr>
            <a:normAutofit/>
          </a:bodyPr>
          <a:lstStyle/>
          <a:p>
            <a:r>
              <a:rPr lang="en-GB" dirty="0" err="1"/>
              <a:t>MightyPix</a:t>
            </a:r>
            <a:r>
              <a:rPr lang="en-GB" dirty="0"/>
              <a:t> is based on knowledge from ATLASPix</a:t>
            </a:r>
            <a:r>
              <a:rPr lang="en-GB" baseline="30000" dirty="0"/>
              <a:t>1</a:t>
            </a:r>
            <a:r>
              <a:rPr lang="en-GB" dirty="0"/>
              <a:t> and MuPix</a:t>
            </a:r>
            <a:r>
              <a:rPr lang="en-GB" baseline="30000" dirty="0"/>
              <a:t>2</a:t>
            </a:r>
            <a:endParaRPr lang="en-GB" dirty="0"/>
          </a:p>
          <a:p>
            <a:r>
              <a:rPr lang="en-GB" dirty="0"/>
              <a:t>Final design parameters and requirements:</a:t>
            </a:r>
            <a:endParaRPr lang="en-GB" sz="1200" dirty="0"/>
          </a:p>
          <a:p>
            <a:r>
              <a:rPr lang="en-GB" dirty="0"/>
              <a:t>First prototype: </a:t>
            </a:r>
            <a:r>
              <a:rPr lang="en-GB" b="1" dirty="0"/>
              <a:t>MightyPix1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F042DF-4C18-45B7-09E3-09F9DF27C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4</a:t>
            </a:fld>
            <a:endParaRPr lang="en-US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FCAFB8A-7952-0ACB-F083-721D7F7C1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MightyPix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C21FD728-F493-1DD5-16B3-805EF956A7B7}"/>
                  </a:ext>
                </a:extLst>
              </p:cNvPr>
              <p:cNvGraphicFramePr>
                <a:graphicFrameLocks noGrp="1"/>
              </p:cNvGraphicFramePr>
              <p:nvPr>
                <p:extLst/>
              </p:nvPr>
            </p:nvGraphicFramePr>
            <p:xfrm>
              <a:off x="1369171" y="2672916"/>
              <a:ext cx="6405659" cy="232848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62376">
                      <a:extLst>
                        <a:ext uri="{9D8B030D-6E8A-4147-A177-3AD203B41FA5}">
                          <a16:colId xmlns:a16="http://schemas.microsoft.com/office/drawing/2014/main" val="3685022665"/>
                        </a:ext>
                      </a:extLst>
                    </a:gridCol>
                    <a:gridCol w="2187988">
                      <a:extLst>
                        <a:ext uri="{9D8B030D-6E8A-4147-A177-3AD203B41FA5}">
                          <a16:colId xmlns:a16="http://schemas.microsoft.com/office/drawing/2014/main" val="787467380"/>
                        </a:ext>
                      </a:extLst>
                    </a:gridCol>
                    <a:gridCol w="2355295">
                      <a:extLst>
                        <a:ext uri="{9D8B030D-6E8A-4147-A177-3AD203B41FA5}">
                          <a16:colId xmlns:a16="http://schemas.microsoft.com/office/drawing/2014/main" val="3729362490"/>
                        </a:ext>
                      </a:extLst>
                    </a:gridCol>
                  </a:tblGrid>
                  <a:tr h="297180">
                    <a:tc>
                      <a:txBody>
                        <a:bodyPr/>
                        <a:lstStyle/>
                        <a:p>
                          <a:r>
                            <a:rPr lang="en-GB" sz="1500" dirty="0"/>
                            <a:t>Parameter</a:t>
                          </a:r>
                        </a:p>
                      </a:txBody>
                      <a:tcPr marL="68580" marR="68580" marT="34290" marB="34290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500" dirty="0"/>
                            <a:t>Required Value</a:t>
                          </a:r>
                        </a:p>
                      </a:txBody>
                      <a:tcPr marL="68580" marR="68580" marT="34290" marB="34290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500" dirty="0"/>
                            <a:t>Notes</a:t>
                          </a:r>
                        </a:p>
                      </a:txBody>
                      <a:tcPr marL="68580" marR="68580" marT="34290" marB="34290">
                        <a:solidFill>
                          <a:schemeClr val="tx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61370718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r>
                            <a:rPr lang="en-GB" sz="1500" dirty="0"/>
                            <a:t>Chip size</a:t>
                          </a:r>
                        </a:p>
                      </a:txBody>
                      <a:tcPr marL="68580" marR="68580" marT="34290" marB="34290"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i="0" dirty="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de-DE" sz="1500" b="0" i="0" dirty="0" smtClean="0">
                                    <a:latin typeface="Cambria Math" panose="02040503050406030204" pitchFamily="18" charset="0"/>
                                  </a:rPr>
                                  <m:t>2 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sz="1500" b="0" i="0" dirty="0" smtClean="0">
                                    <a:latin typeface="Cambria Math" panose="02040503050406030204" pitchFamily="18" charset="0"/>
                                  </a:rPr>
                                  <m:t>cm</m:t>
                                </m:r>
                                <m:r>
                                  <a:rPr lang="de-DE" sz="1500" b="0" i="0" dirty="0" smtClean="0">
                                    <a:latin typeface="Cambria Math" panose="02040503050406030204" pitchFamily="18" charset="0"/>
                                  </a:rPr>
                                  <m:t> × 2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sz="1500" b="0" i="0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cm</m:t>
                                </m:r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 marL="68580" marR="68580" marT="34290" marB="34290"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 marL="68580" marR="68580" marT="34290" marB="34290"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39362483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r>
                            <a:rPr lang="en-GB" sz="1500" dirty="0"/>
                            <a:t>Pixel size </a:t>
                          </a:r>
                        </a:p>
                      </a:txBody>
                      <a:tcPr marL="68580" marR="68580" marT="34290" marB="3429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i="0" dirty="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de-DE" sz="1500" b="0" i="0" dirty="0" smtClean="0">
                                    <a:latin typeface="Cambria Math" panose="02040503050406030204" pitchFamily="18" charset="0"/>
                                  </a:rPr>
                                  <m:t> 50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sz="1500" b="0" i="0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μm</m:t>
                                </m:r>
                                <m:r>
                                  <a:rPr lang="de-DE" sz="1500" b="0" i="0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× 150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sz="1500" i="0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μm</m:t>
                                </m:r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 marL="68580" marR="68580" marT="34290" marB="3429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 marL="68580" marR="68580" marT="34290" marB="3429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9549485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r>
                            <a:rPr lang="en-GB" sz="1500" dirty="0"/>
                            <a:t>Time resolution</a:t>
                          </a:r>
                        </a:p>
                      </a:txBody>
                      <a:tcPr marL="68580" marR="68580" marT="34290" marB="34290"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4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5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de-DE" sz="1500" b="0" i="0" smtClean="0">
                                    <a:latin typeface="Cambria Math" panose="02040503050406030204" pitchFamily="18" charset="0"/>
                                  </a:rPr>
                                  <m:t>3 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sz="1500" b="0" i="0" smtClean="0">
                                    <a:latin typeface="Cambria Math" panose="02040503050406030204" pitchFamily="18" charset="0"/>
                                  </a:rPr>
                                  <m:t>ns</m:t>
                                </m:r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 marL="68580" marR="68580" marT="34290" marB="34290"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4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500" dirty="0"/>
                            <a:t>Hit assigned to right BX</a:t>
                          </a:r>
                        </a:p>
                      </a:txBody>
                      <a:tcPr marL="68580" marR="68580" marT="34290" marB="34290"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978268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r>
                            <a:rPr lang="en-GB" sz="1500" dirty="0"/>
                            <a:t>Power consumption</a:t>
                          </a:r>
                        </a:p>
                      </a:txBody>
                      <a:tcPr marL="68580" marR="68580" marT="34290" marB="3429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5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&lt;0.15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sz="15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W</m:t>
                                </m:r>
                                <m:r>
                                  <a:rPr lang="de-DE" sz="15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de-DE" sz="1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de-DE" sz="15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cm</m:t>
                                    </m:r>
                                  </m:e>
                                  <m:sup>
                                    <m:r>
                                      <a:rPr lang="de-DE" sz="15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 marL="68580" marR="68580" marT="34290" marB="3429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 marL="68580" marR="68580" marT="34290" marB="3429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3248429"/>
                      </a:ext>
                    </a:extLst>
                  </a:tr>
                  <a:tr h="545402">
                    <a:tc>
                      <a:txBody>
                        <a:bodyPr/>
                        <a:lstStyle/>
                        <a:p>
                          <a:r>
                            <a:rPr lang="en-GB" sz="1500" dirty="0"/>
                            <a:t>NIEL</a:t>
                          </a:r>
                          <a:r>
                            <a:rPr lang="en-GB" sz="1500" baseline="30000" dirty="0"/>
                            <a:t>3</a:t>
                          </a:r>
                          <a:endParaRPr lang="en-GB" sz="1500" dirty="0"/>
                        </a:p>
                      </a:txBody>
                      <a:tcPr marL="68580" marR="68580" marT="34290" marB="34290"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500" b="0" i="0" smtClean="0">
                                    <a:latin typeface="Cambria Math" panose="02040503050406030204" pitchFamily="18" charset="0"/>
                                  </a:rPr>
                                  <m:t>6 </m:t>
                                </m:r>
                                <m:r>
                                  <a:rPr lang="de-DE" sz="15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 </m:t>
                                </m:r>
                                <m:sSup>
                                  <m:sSupPr>
                                    <m:ctrlPr>
                                      <a:rPr lang="de-DE" sz="1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5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de-DE" sz="15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14</m:t>
                                    </m:r>
                                  </m:sup>
                                </m:sSup>
                                <m:r>
                                  <a:rPr lang="de-DE" sz="15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1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sz="15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MeV</m:t>
                                </m:r>
                                <m:r>
                                  <a:rPr lang="de-DE" sz="15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de-DE" sz="1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de-DE" sz="15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de-DE" sz="15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eq</m:t>
                                    </m:r>
                                  </m:sub>
                                </m:sSub>
                                <m:r>
                                  <a:rPr lang="de-DE" sz="15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de-DE" sz="1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de-DE" sz="15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cm</m:t>
                                    </m:r>
                                  </m:e>
                                  <m:sup>
                                    <m:r>
                                      <a:rPr lang="de-DE" sz="15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 marL="68580" marR="68580" marT="34290" marB="34290"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500" dirty="0"/>
                            <a:t>Includes safety factor of 2</a:t>
                          </a:r>
                        </a:p>
                      </a:txBody>
                      <a:tcPr marL="68580" marR="68580" marT="34290" marB="34290"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55553252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r>
                            <a:rPr lang="en-GB" sz="1500" dirty="0"/>
                            <a:t>Cooling</a:t>
                          </a:r>
                        </a:p>
                      </a:txBody>
                      <a:tcPr marL="68580" marR="68580" marT="34290" marB="3429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5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de-DE" sz="15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de-DE" sz="15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℃</m:t>
                                </m:r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 marL="68580" marR="68580" marT="34290" marB="3429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500" dirty="0"/>
                            <a:t>Test beam studies</a:t>
                          </a:r>
                        </a:p>
                      </a:txBody>
                      <a:tcPr marL="68580" marR="68580" marT="34290" marB="3429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9497221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C21FD728-F493-1DD5-16B3-805EF956A7B7}"/>
                  </a:ext>
                </a:extLst>
              </p:cNvPr>
              <p:cNvGraphicFramePr>
                <a:graphicFrameLocks noGrp="1"/>
              </p:cNvGraphicFramePr>
              <p:nvPr>
                <p:extLst/>
              </p:nvPr>
            </p:nvGraphicFramePr>
            <p:xfrm>
              <a:off x="1369171" y="2672916"/>
              <a:ext cx="6405659" cy="232848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62376">
                      <a:extLst>
                        <a:ext uri="{9D8B030D-6E8A-4147-A177-3AD203B41FA5}">
                          <a16:colId xmlns:a16="http://schemas.microsoft.com/office/drawing/2014/main" val="3685022665"/>
                        </a:ext>
                      </a:extLst>
                    </a:gridCol>
                    <a:gridCol w="2187988">
                      <a:extLst>
                        <a:ext uri="{9D8B030D-6E8A-4147-A177-3AD203B41FA5}">
                          <a16:colId xmlns:a16="http://schemas.microsoft.com/office/drawing/2014/main" val="787467380"/>
                        </a:ext>
                      </a:extLst>
                    </a:gridCol>
                    <a:gridCol w="2355295">
                      <a:extLst>
                        <a:ext uri="{9D8B030D-6E8A-4147-A177-3AD203B41FA5}">
                          <a16:colId xmlns:a16="http://schemas.microsoft.com/office/drawing/2014/main" val="3729362490"/>
                        </a:ext>
                      </a:extLst>
                    </a:gridCol>
                  </a:tblGrid>
                  <a:tr h="297180">
                    <a:tc>
                      <a:txBody>
                        <a:bodyPr/>
                        <a:lstStyle/>
                        <a:p>
                          <a:r>
                            <a:rPr lang="en-GB" sz="1500" dirty="0"/>
                            <a:t>Parameter</a:t>
                          </a:r>
                        </a:p>
                      </a:txBody>
                      <a:tcPr marL="68580" marR="68580" marT="34290" marB="34290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500" dirty="0"/>
                            <a:t>Required Value</a:t>
                          </a:r>
                        </a:p>
                      </a:txBody>
                      <a:tcPr marL="68580" marR="68580" marT="34290" marB="34290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500" dirty="0"/>
                            <a:t>Notes</a:t>
                          </a:r>
                        </a:p>
                      </a:txBody>
                      <a:tcPr marL="68580" marR="68580" marT="34290" marB="34290">
                        <a:solidFill>
                          <a:schemeClr val="tx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61370718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r>
                            <a:rPr lang="en-GB" sz="1500" dirty="0"/>
                            <a:t>Chip size</a:t>
                          </a:r>
                        </a:p>
                      </a:txBody>
                      <a:tcPr marL="68580" marR="68580" marT="34290" marB="34290"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68580" marR="68580" marT="34290" marB="34290">
                        <a:blipFill>
                          <a:blip r:embed="rId3"/>
                          <a:stretch>
                            <a:fillRect l="-85515" t="-108163" r="-108914" b="-6061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 marL="68580" marR="68580" marT="34290" marB="34290"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39362483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r>
                            <a:rPr lang="en-GB" sz="1500" dirty="0"/>
                            <a:t>Pixel size </a:t>
                          </a:r>
                        </a:p>
                      </a:txBody>
                      <a:tcPr marL="68580" marR="68580" marT="34290" marB="3429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68580" marR="68580" marT="34290" marB="34290">
                        <a:blipFill>
                          <a:blip r:embed="rId3"/>
                          <a:stretch>
                            <a:fillRect l="-85515" t="-208163" r="-108914" b="-5061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 marL="68580" marR="68580" marT="34290" marB="3429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9549485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r>
                            <a:rPr lang="en-GB" sz="1500" dirty="0"/>
                            <a:t>Time resolution</a:t>
                          </a:r>
                        </a:p>
                      </a:txBody>
                      <a:tcPr marL="68580" marR="68580" marT="34290" marB="34290"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68580" marR="68580" marT="34290" marB="34290">
                        <a:blipFill>
                          <a:blip r:embed="rId3"/>
                          <a:stretch>
                            <a:fillRect l="-85515" t="-308163" r="-108914" b="-4061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4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500" dirty="0"/>
                            <a:t>Hit assigned to right BX</a:t>
                          </a:r>
                        </a:p>
                      </a:txBody>
                      <a:tcPr marL="68580" marR="68580" marT="34290" marB="34290"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978268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r>
                            <a:rPr lang="en-GB" sz="1500" dirty="0"/>
                            <a:t>Power consumption</a:t>
                          </a:r>
                        </a:p>
                      </a:txBody>
                      <a:tcPr marL="68580" marR="68580" marT="34290" marB="3429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68580" marR="68580" marT="34290" marB="34290">
                        <a:blipFill>
                          <a:blip r:embed="rId3"/>
                          <a:stretch>
                            <a:fillRect l="-85515" t="-416667" r="-108914" b="-3145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 marL="68580" marR="68580" marT="34290" marB="3429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3248429"/>
                      </a:ext>
                    </a:extLst>
                  </a:tr>
                  <a:tr h="545402">
                    <a:tc>
                      <a:txBody>
                        <a:bodyPr/>
                        <a:lstStyle/>
                        <a:p>
                          <a:r>
                            <a:rPr lang="en-GB" sz="1500" dirty="0"/>
                            <a:t>NIEL</a:t>
                          </a:r>
                          <a:r>
                            <a:rPr lang="en-GB" sz="1500" baseline="30000" dirty="0"/>
                            <a:t>3</a:t>
                          </a:r>
                          <a:endParaRPr lang="en-GB" sz="1500" dirty="0"/>
                        </a:p>
                      </a:txBody>
                      <a:tcPr marL="68580" marR="68580" marT="34290" marB="34290"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68580" marR="68580" marT="34290" marB="34290">
                        <a:blipFill>
                          <a:blip r:embed="rId3"/>
                          <a:stretch>
                            <a:fillRect l="-85515" t="-275556" r="-108914" b="-6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500" dirty="0"/>
                            <a:t>Includes safety factor of 2</a:t>
                          </a:r>
                        </a:p>
                      </a:txBody>
                      <a:tcPr marL="68580" marR="68580" marT="34290" marB="34290"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55553252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r>
                            <a:rPr lang="en-GB" sz="1500" dirty="0"/>
                            <a:t>Cooling</a:t>
                          </a:r>
                        </a:p>
                      </a:txBody>
                      <a:tcPr marL="68580" marR="68580" marT="34290" marB="3429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68580" marR="68580" marT="34290" marB="34290">
                        <a:blipFill>
                          <a:blip r:embed="rId3"/>
                          <a:stretch>
                            <a:fillRect l="-85515" t="-689796" r="-108914" b="-24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500" dirty="0"/>
                            <a:t>Test beam studies</a:t>
                          </a:r>
                        </a:p>
                      </a:txBody>
                      <a:tcPr marL="68580" marR="68580" marT="34290" marB="3429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9497221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0972A3A4-E6DA-9A0A-9844-11ED9579EDF0}"/>
              </a:ext>
            </a:extLst>
          </p:cNvPr>
          <p:cNvSpPr txBox="1"/>
          <p:nvPr/>
        </p:nvSpPr>
        <p:spPr>
          <a:xfrm>
            <a:off x="9517342" y="1959739"/>
            <a:ext cx="1847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9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490019-12A3-D440-BE0E-5B8EC34117F9}"/>
              </a:ext>
            </a:extLst>
          </p:cNvPr>
          <p:cNvSpPr txBox="1"/>
          <p:nvPr/>
        </p:nvSpPr>
        <p:spPr>
          <a:xfrm>
            <a:off x="5367700" y="5050611"/>
            <a:ext cx="35603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50" i="1" baseline="30000" dirty="0">
                <a:solidFill>
                  <a:schemeClr val="bg2">
                    <a:lumMod val="75000"/>
                  </a:schemeClr>
                </a:solidFill>
              </a:rPr>
              <a:t>1 </a:t>
            </a:r>
            <a:r>
              <a:rPr lang="en-GB" sz="1050" i="1" dirty="0">
                <a:solidFill>
                  <a:schemeClr val="bg2">
                    <a:lumMod val="75000"/>
                  </a:schemeClr>
                </a:solidFill>
              </a:rPr>
              <a:t>HV-CMOS pixel chip for the ATLAS experiment at CERN</a:t>
            </a:r>
          </a:p>
          <a:p>
            <a:pPr algn="r"/>
            <a:r>
              <a:rPr lang="en-GB" sz="1050" i="1" baseline="30000" dirty="0">
                <a:solidFill>
                  <a:schemeClr val="bg2">
                    <a:lumMod val="75000"/>
                  </a:schemeClr>
                </a:solidFill>
              </a:rPr>
              <a:t>2 </a:t>
            </a:r>
            <a:r>
              <a:rPr lang="en-GB" sz="1050" i="1" dirty="0">
                <a:solidFill>
                  <a:schemeClr val="bg2">
                    <a:lumMod val="75000"/>
                  </a:schemeClr>
                </a:solidFill>
              </a:rPr>
              <a:t>HV-CMOS pixel chip for the Mu3e experiment at PSI</a:t>
            </a:r>
          </a:p>
          <a:p>
            <a:pPr algn="r"/>
            <a:r>
              <a:rPr lang="en-GB" sz="1050" i="1" baseline="30000" dirty="0">
                <a:solidFill>
                  <a:schemeClr val="bg2">
                    <a:lumMod val="75000"/>
                  </a:schemeClr>
                </a:solidFill>
              </a:rPr>
              <a:t>3</a:t>
            </a:r>
            <a:r>
              <a:rPr lang="en-GB" sz="1050" i="1" dirty="0">
                <a:solidFill>
                  <a:schemeClr val="bg2">
                    <a:lumMod val="75000"/>
                  </a:schemeClr>
                </a:solidFill>
              </a:rPr>
              <a:t>Non Ionising Energy Loss</a:t>
            </a:r>
            <a:endParaRPr lang="en-GB" sz="1050" i="1" baseline="300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119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FCAFB8A-7952-0ACB-F083-721D7F7C1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MightyPix1: Overview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D7DB635-C4E2-09CE-ED3B-4B236C3F32B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/>
          </a:bodyPr>
          <a:lstStyle>
            <a:lvl1pPr marL="271448" indent="-271448" algn="l" defTabSz="914347" rtl="0" eaLnBrk="1" latinLnBrk="0" hangingPunct="1">
              <a:lnSpc>
                <a:spcPct val="110000"/>
              </a:lnSpc>
              <a:spcBef>
                <a:spcPts val="480"/>
              </a:spcBef>
              <a:buSzPct val="88000"/>
              <a:buFontTx/>
              <a:buBlip>
                <a:blip r:embed="rId2"/>
              </a:buBlip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27" indent="-271448" algn="l" defTabSz="914347" rtl="0" eaLnBrk="1" latinLnBrk="0" hangingPunct="1">
              <a:lnSpc>
                <a:spcPct val="110000"/>
              </a:lnSpc>
              <a:spcBef>
                <a:spcPts val="480"/>
              </a:spcBef>
              <a:buSzPct val="88000"/>
              <a:buFontTx/>
              <a:buBlip>
                <a:blip r:embed="rId2"/>
              </a:buBlip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2606" indent="-265098" algn="l" defTabSz="898472" rtl="0" eaLnBrk="1" latinLnBrk="0" hangingPunct="1">
              <a:lnSpc>
                <a:spcPct val="110000"/>
              </a:lnSpc>
              <a:spcBef>
                <a:spcPts val="480"/>
              </a:spcBef>
              <a:buSzPct val="88000"/>
              <a:buFontTx/>
              <a:buBlip>
                <a:blip r:embed="rId2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535" indent="-271448" algn="l" defTabSz="914347" rtl="0" eaLnBrk="1" latinLnBrk="0" hangingPunct="1">
              <a:lnSpc>
                <a:spcPct val="110000"/>
              </a:lnSpc>
              <a:spcBef>
                <a:spcPts val="480"/>
              </a:spcBef>
              <a:buSzPct val="88000"/>
              <a:buFontTx/>
              <a:buBlip>
                <a:blip r:embed="rId2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114" indent="-26509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2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5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26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00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97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Implemented in TSI 180 nm process</a:t>
            </a:r>
          </a:p>
          <a:p>
            <a:r>
              <a:rPr lang="en-GB" sz="1800" dirty="0"/>
              <a:t>Submitted in May 2022</a:t>
            </a:r>
          </a:p>
          <a:p>
            <a:r>
              <a:rPr lang="en-GB" sz="1800" dirty="0"/>
              <a:t>Chip size: ~ 2 cm × 0.5 cm </a:t>
            </a:r>
            <a:r>
              <a:rPr lang="en-GB" sz="1800" dirty="0">
                <a:sym typeface="Wingdings" pitchFamily="2" charset="2"/>
              </a:rPr>
              <a:t> </a:t>
            </a:r>
            <a:r>
              <a:rPr lang="en-GB" sz="1800" dirty="0"/>
              <a:t>full column length, ¼ width</a:t>
            </a:r>
          </a:p>
          <a:p>
            <a:r>
              <a:rPr lang="en-GB" sz="1800" dirty="0"/>
              <a:t>Pixel matrix: 29 columns, 320 rows</a:t>
            </a:r>
          </a:p>
          <a:p>
            <a:r>
              <a:rPr lang="en-GB" sz="1800" dirty="0"/>
              <a:t>Pixel:</a:t>
            </a:r>
          </a:p>
          <a:p>
            <a:pPr lvl="1"/>
            <a:r>
              <a:rPr lang="el-GR" sz="1649" dirty="0"/>
              <a:t>165 μ</a:t>
            </a:r>
            <a:r>
              <a:rPr lang="en-GB" sz="1649" dirty="0"/>
              <a:t>m × 55 </a:t>
            </a:r>
            <a:r>
              <a:rPr lang="el-GR" sz="1649" dirty="0"/>
              <a:t>μ</a:t>
            </a:r>
            <a:r>
              <a:rPr lang="en-GB" sz="1649" dirty="0"/>
              <a:t>m</a:t>
            </a:r>
          </a:p>
          <a:p>
            <a:pPr lvl="1"/>
            <a:r>
              <a:rPr lang="en-GB" sz="1649" dirty="0"/>
              <a:t>CMOS amplifier and CMOS comparator</a:t>
            </a:r>
          </a:p>
          <a:p>
            <a:r>
              <a:rPr lang="en-GB" sz="1800" dirty="0"/>
              <a:t>Data format: 2 × 32 bit words per hit </a:t>
            </a:r>
            <a:r>
              <a:rPr lang="en-GB" sz="1800" dirty="0" err="1"/>
              <a:t>trasmitted</a:t>
            </a:r>
            <a:endParaRPr lang="en-GB" sz="1800" dirty="0"/>
          </a:p>
          <a:p>
            <a:r>
              <a:rPr lang="en-GB" sz="1800" dirty="0"/>
              <a:t>Data output rate: 1.28 Gbit/s going to lpGBT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F042DF-4C18-45B7-09E3-09F9DF27C47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5</a:t>
            </a:fld>
            <a:endParaRPr lang="en-US" noProof="0"/>
          </a:p>
        </p:txBody>
      </p:sp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35770C13-F766-B85E-8BE9-5405599A74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328" b="3129"/>
          <a:stretch/>
        </p:blipFill>
        <p:spPr>
          <a:xfrm>
            <a:off x="7654876" y="1729214"/>
            <a:ext cx="1089074" cy="38081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9E6E3FF-D4D7-FE7B-F796-8FE78E846AC4}"/>
              </a:ext>
            </a:extLst>
          </p:cNvPr>
          <p:cNvSpPr txBox="1"/>
          <p:nvPr/>
        </p:nvSpPr>
        <p:spPr>
          <a:xfrm>
            <a:off x="6099318" y="5081185"/>
            <a:ext cx="15806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50" i="1" dirty="0">
                <a:solidFill>
                  <a:schemeClr val="bg2">
                    <a:lumMod val="75000"/>
                  </a:schemeClr>
                </a:solidFill>
              </a:rPr>
              <a:t>The first prototype: MightyPix1</a:t>
            </a:r>
          </a:p>
        </p:txBody>
      </p:sp>
    </p:spTree>
    <p:extLst>
      <p:ext uri="{BB962C8B-B14F-4D97-AF65-F5344CB8AC3E}">
        <p14:creationId xmlns:p14="http://schemas.microsoft.com/office/powerpoint/2010/main" val="3195565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FCAFB8A-7952-0ACB-F083-721D7F7C1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MightyPix1: Overview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D7DB635-C4E2-09CE-ED3B-4B236C3F32B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/>
          </a:bodyPr>
          <a:lstStyle>
            <a:lvl1pPr marL="271448" indent="-271448" algn="l" defTabSz="914347" rtl="0" eaLnBrk="1" latinLnBrk="0" hangingPunct="1">
              <a:lnSpc>
                <a:spcPct val="11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27" indent="-271448" algn="l" defTabSz="914347" rtl="0" eaLnBrk="1" latinLnBrk="0" hangingPunct="1">
              <a:lnSpc>
                <a:spcPct val="11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2606" indent="-265098" algn="l" defTabSz="898472" rtl="0" eaLnBrk="1" latinLnBrk="0" hangingPunct="1">
              <a:lnSpc>
                <a:spcPct val="11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535" indent="-271448" algn="l" defTabSz="914347" rtl="0" eaLnBrk="1" latinLnBrk="0" hangingPunct="1">
              <a:lnSpc>
                <a:spcPct val="11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114" indent="-26509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5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26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00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97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GB" sz="1800" dirty="0"/>
              <a:t>Digital interfaces:</a:t>
            </a:r>
          </a:p>
          <a:p>
            <a:pPr lvl="1">
              <a:lnSpc>
                <a:spcPct val="120000"/>
              </a:lnSpc>
            </a:pPr>
            <a:r>
              <a:rPr lang="en-GB" sz="1649" dirty="0"/>
              <a:t>Timing and </a:t>
            </a:r>
            <a:r>
              <a:rPr lang="en-GB" sz="1649" dirty="0">
                <a:solidFill>
                  <a:srgbClr val="3333CC"/>
                </a:solidFill>
              </a:rPr>
              <a:t>Fast Control </a:t>
            </a:r>
            <a:r>
              <a:rPr lang="en-GB" sz="1649" dirty="0"/>
              <a:t>(TFC)</a:t>
            </a:r>
          </a:p>
          <a:p>
            <a:pPr lvl="1">
              <a:lnSpc>
                <a:spcPct val="120000"/>
              </a:lnSpc>
            </a:pPr>
            <a:r>
              <a:rPr lang="en-GB" sz="1649" dirty="0"/>
              <a:t>Slow Control (I2C)</a:t>
            </a:r>
          </a:p>
          <a:p>
            <a:pPr lvl="1">
              <a:lnSpc>
                <a:spcPct val="120000"/>
              </a:lnSpc>
            </a:pPr>
            <a:r>
              <a:rPr lang="en-GB" sz="1649" dirty="0"/>
              <a:t>Configuration shift register (SR) interface</a:t>
            </a:r>
          </a:p>
          <a:p>
            <a:pPr>
              <a:lnSpc>
                <a:spcPct val="120000"/>
              </a:lnSpc>
            </a:pPr>
            <a:r>
              <a:rPr lang="en-GB" sz="1800" dirty="0"/>
              <a:t>Clock generation:</a:t>
            </a:r>
          </a:p>
          <a:p>
            <a:pPr lvl="1">
              <a:lnSpc>
                <a:spcPct val="120000"/>
              </a:lnSpc>
            </a:pPr>
            <a:r>
              <a:rPr lang="en-GB" sz="1649" dirty="0"/>
              <a:t>External: 40 MHz and 640 MHz coming from lpGBT</a:t>
            </a:r>
            <a:endParaRPr lang="en-GB" sz="1649" baseline="30000" dirty="0"/>
          </a:p>
          <a:p>
            <a:pPr lvl="1">
              <a:lnSpc>
                <a:spcPct val="120000"/>
              </a:lnSpc>
            </a:pPr>
            <a:r>
              <a:rPr lang="en-GB" sz="1649" dirty="0">
                <a:solidFill>
                  <a:srgbClr val="3333CC"/>
                </a:solidFill>
              </a:rPr>
              <a:t>Internal: CML and CMOS PLL with 40 MHz reference clock</a:t>
            </a:r>
          </a:p>
          <a:p>
            <a:pPr>
              <a:lnSpc>
                <a:spcPct val="120000"/>
              </a:lnSpc>
            </a:pPr>
            <a:r>
              <a:rPr lang="en-GB" sz="1800" dirty="0"/>
              <a:t>Bias voltages:</a:t>
            </a:r>
          </a:p>
          <a:p>
            <a:pPr lvl="1">
              <a:lnSpc>
                <a:spcPct val="120000"/>
              </a:lnSpc>
            </a:pPr>
            <a:r>
              <a:rPr lang="en-GB" sz="1649" dirty="0"/>
              <a:t>Integrated 10 bit voltage DACs</a:t>
            </a:r>
          </a:p>
          <a:p>
            <a:pPr lvl="1">
              <a:lnSpc>
                <a:spcPct val="120000"/>
              </a:lnSpc>
            </a:pPr>
            <a:r>
              <a:rPr lang="en-GB" sz="1649" dirty="0"/>
              <a:t>Can be supplied externally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F042DF-4C18-45B7-09E3-09F9DF27C47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6</a:t>
            </a:fld>
            <a:endParaRPr lang="en-US" noProof="0"/>
          </a:p>
        </p:txBody>
      </p:sp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EB7E96BD-F514-4448-9E04-72416C32B2A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328" b="3129"/>
          <a:stretch/>
        </p:blipFill>
        <p:spPr>
          <a:xfrm>
            <a:off x="7654876" y="1729214"/>
            <a:ext cx="1089074" cy="38081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B74CD18-9D01-3EEC-A833-A1EE50749EF5}"/>
              </a:ext>
            </a:extLst>
          </p:cNvPr>
          <p:cNvSpPr txBox="1"/>
          <p:nvPr/>
        </p:nvSpPr>
        <p:spPr>
          <a:xfrm>
            <a:off x="6099318" y="5081185"/>
            <a:ext cx="15806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50" i="1" dirty="0">
                <a:solidFill>
                  <a:schemeClr val="bg2">
                    <a:lumMod val="75000"/>
                  </a:schemeClr>
                </a:solidFill>
              </a:rPr>
              <a:t>The first prototype: MightyPix1</a:t>
            </a:r>
          </a:p>
        </p:txBody>
      </p:sp>
    </p:spTree>
    <p:extLst>
      <p:ext uri="{BB962C8B-B14F-4D97-AF65-F5344CB8AC3E}">
        <p14:creationId xmlns:p14="http://schemas.microsoft.com/office/powerpoint/2010/main" val="3503036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A416259-DAB8-DA4D-D69C-E833128E0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MightyPix1: Analogue Part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FC21206-EFE0-D546-9A1C-7039C0BD65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defTabSz="685760" eaLnBrk="1" fontAlgn="auto" hangingPunct="1">
              <a:lnSpc>
                <a:spcPct val="120000"/>
              </a:lnSpc>
              <a:spcBef>
                <a:spcPts val="360"/>
              </a:spcBef>
              <a:spcAft>
                <a:spcPts val="0"/>
              </a:spcAft>
              <a:buSzPct val="88000"/>
              <a:buNone/>
              <a:defRPr/>
            </a:pPr>
            <a:r>
              <a:rPr lang="en-GB" b="1" dirty="0">
                <a:solidFill>
                  <a:schemeClr val="tx2"/>
                </a:solidFill>
                <a:latin typeface="Arial"/>
              </a:rPr>
              <a:t>Pixel contains:</a:t>
            </a:r>
          </a:p>
          <a:p>
            <a:pPr marL="281270" lvl="1">
              <a:lnSpc>
                <a:spcPct val="120000"/>
              </a:lnSpc>
              <a:defRPr/>
            </a:pPr>
            <a:r>
              <a:rPr lang="en-GB" sz="1649" dirty="0">
                <a:solidFill>
                  <a:prstClr val="black"/>
                </a:solidFill>
                <a:latin typeface="Arial"/>
              </a:rPr>
              <a:t>Sensor diode</a:t>
            </a:r>
          </a:p>
          <a:p>
            <a:pPr marL="281270" lvl="1">
              <a:lnSpc>
                <a:spcPct val="120000"/>
              </a:lnSpc>
              <a:defRPr/>
            </a:pPr>
            <a:r>
              <a:rPr lang="en-GB" sz="1649" dirty="0">
                <a:solidFill>
                  <a:prstClr val="black"/>
                </a:solidFill>
                <a:latin typeface="Arial"/>
              </a:rPr>
              <a:t>Charge Sensitive Amplifier (CSA)</a:t>
            </a:r>
          </a:p>
          <a:p>
            <a:pPr marL="281270" lvl="1">
              <a:lnSpc>
                <a:spcPct val="120000"/>
              </a:lnSpc>
              <a:defRPr/>
            </a:pPr>
            <a:r>
              <a:rPr lang="en-GB" sz="1649" dirty="0">
                <a:solidFill>
                  <a:prstClr val="black"/>
                </a:solidFill>
                <a:latin typeface="Arial"/>
              </a:rPr>
              <a:t>Comparator</a:t>
            </a:r>
          </a:p>
          <a:p>
            <a:pPr marL="281270" lvl="1">
              <a:lnSpc>
                <a:spcPct val="120000"/>
              </a:lnSpc>
              <a:defRPr/>
            </a:pPr>
            <a:r>
              <a:rPr lang="en-GB" sz="1649" dirty="0">
                <a:solidFill>
                  <a:prstClr val="black"/>
                </a:solidFill>
                <a:latin typeface="Arial"/>
              </a:rPr>
              <a:t>Threshold tune DAC</a:t>
            </a:r>
          </a:p>
          <a:p>
            <a:pPr marL="281270" lvl="1">
              <a:lnSpc>
                <a:spcPct val="120000"/>
              </a:lnSpc>
              <a:defRPr/>
            </a:pPr>
            <a:r>
              <a:rPr lang="en-GB" sz="1649" dirty="0">
                <a:solidFill>
                  <a:prstClr val="black"/>
                </a:solidFill>
                <a:latin typeface="Arial"/>
              </a:rPr>
              <a:t>RAM for tune bits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1A37C1-A9A9-BD48-185D-4E624E5EFE7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7</a:t>
            </a:fld>
            <a:endParaRPr lang="en-US" noProof="0"/>
          </a:p>
        </p:txBody>
      </p: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30C860C6-05DC-FA48-8527-996074DB084B}"/>
              </a:ext>
            </a:extLst>
          </p:cNvPr>
          <p:cNvGrpSpPr/>
          <p:nvPr/>
        </p:nvGrpSpPr>
        <p:grpSpPr>
          <a:xfrm>
            <a:off x="2506860" y="2003319"/>
            <a:ext cx="6510929" cy="3618821"/>
            <a:chOff x="3342479" y="1528092"/>
            <a:chExt cx="8681239" cy="4825095"/>
          </a:xfrm>
        </p:grpSpPr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27716B50-AF90-2EFD-8E5B-2C7D98CDFAB7}"/>
                </a:ext>
              </a:extLst>
            </p:cNvPr>
            <p:cNvSpPr txBox="1"/>
            <p:nvPr/>
          </p:nvSpPr>
          <p:spPr>
            <a:xfrm>
              <a:off x="3342479" y="6014632"/>
              <a:ext cx="8681239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050" i="1" dirty="0">
                  <a:solidFill>
                    <a:schemeClr val="bg2">
                      <a:lumMod val="75000"/>
                    </a:schemeClr>
                  </a:solidFill>
                </a:rPr>
                <a:t>Source: Ivan Perić</a:t>
              </a:r>
            </a:p>
          </p:txBody>
        </p:sp>
        <p:grpSp>
          <p:nvGrpSpPr>
            <p:cNvPr id="273" name="Group 272">
              <a:extLst>
                <a:ext uri="{FF2B5EF4-FFF2-40B4-BE49-F238E27FC236}">
                  <a16:creationId xmlns:a16="http://schemas.microsoft.com/office/drawing/2014/main" id="{89604F10-ADDC-77D5-8760-D39A76FAAA8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15289" y="1528092"/>
              <a:ext cx="8543167" cy="4482539"/>
              <a:chOff x="430987" y="2363240"/>
              <a:chExt cx="7412566" cy="3889320"/>
            </a:xfrm>
          </p:grpSpPr>
          <p:sp>
            <p:nvSpPr>
              <p:cNvPr id="274" name="Gleichschenkliges Dreieck 2">
                <a:extLst>
                  <a:ext uri="{FF2B5EF4-FFF2-40B4-BE49-F238E27FC236}">
                    <a16:creationId xmlns:a16="http://schemas.microsoft.com/office/drawing/2014/main" id="{E4260599-1E8E-98DD-F467-A840A2975B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689590" y="2858540"/>
                <a:ext cx="914400" cy="990600"/>
              </a:xfrm>
              <a:prstGeom prst="triangle">
                <a:avLst>
                  <a:gd name="adj" fmla="val 50000"/>
                </a:avLst>
              </a:prstGeom>
              <a:solidFill>
                <a:srgbClr val="00CBB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de-DE" sz="900"/>
              </a:p>
            </p:txBody>
          </p:sp>
          <p:cxnSp>
            <p:nvCxnSpPr>
              <p:cNvPr id="275" name="Gerader Verbinder 5">
                <a:extLst>
                  <a:ext uri="{FF2B5EF4-FFF2-40B4-BE49-F238E27FC236}">
                    <a16:creationId xmlns:a16="http://schemas.microsoft.com/office/drawing/2014/main" id="{38F89455-710C-8B1D-3C17-6E9A570F544F}"/>
                  </a:ext>
                </a:extLst>
              </p:cNvPr>
              <p:cNvCxnSpPr>
                <a:cxnSpLocks noChangeShapeType="1"/>
                <a:stCxn id="274" idx="0"/>
              </p:cNvCxnSpPr>
              <p:nvPr/>
            </p:nvCxnSpPr>
            <p:spPr bwMode="auto">
              <a:xfrm>
                <a:off x="4642090" y="3353840"/>
                <a:ext cx="3048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6" name="Gerader Verbinder 86">
                <a:extLst>
                  <a:ext uri="{FF2B5EF4-FFF2-40B4-BE49-F238E27FC236}">
                    <a16:creationId xmlns:a16="http://schemas.microsoft.com/office/drawing/2014/main" id="{F30E2645-3F62-A2B5-6196-F5A2BD16C63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2889490" y="3353840"/>
                <a:ext cx="0" cy="5334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7" name="Gerader Verbinder 90">
                <a:extLst>
                  <a:ext uri="{FF2B5EF4-FFF2-40B4-BE49-F238E27FC236}">
                    <a16:creationId xmlns:a16="http://schemas.microsoft.com/office/drawing/2014/main" id="{A71230C3-229D-857A-107E-49207981FC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660890" y="3887240"/>
                <a:ext cx="4572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8" name="Gleichschenkliges Dreieck 2065">
                <a:extLst>
                  <a:ext uri="{FF2B5EF4-FFF2-40B4-BE49-F238E27FC236}">
                    <a16:creationId xmlns:a16="http://schemas.microsoft.com/office/drawing/2014/main" id="{20938CF7-615D-5241-60B3-DE5281D948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0890" y="3887240"/>
                <a:ext cx="457200" cy="304800"/>
              </a:xfrm>
              <a:prstGeom prst="triangle">
                <a:avLst>
                  <a:gd name="adj" fmla="val 50000"/>
                </a:avLst>
              </a:prstGeom>
              <a:solidFill>
                <a:srgbClr val="00CBB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de-DE" sz="900"/>
              </a:p>
            </p:txBody>
          </p:sp>
          <p:cxnSp>
            <p:nvCxnSpPr>
              <p:cNvPr id="279" name="Gerader Verbinder 93">
                <a:extLst>
                  <a:ext uri="{FF2B5EF4-FFF2-40B4-BE49-F238E27FC236}">
                    <a16:creationId xmlns:a16="http://schemas.microsoft.com/office/drawing/2014/main" id="{1BB52472-64A7-A74F-4E40-740D51389E9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2889490" y="41920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0" name="Gerader Verbinder 102">
                <a:extLst>
                  <a:ext uri="{FF2B5EF4-FFF2-40B4-BE49-F238E27FC236}">
                    <a16:creationId xmlns:a16="http://schemas.microsoft.com/office/drawing/2014/main" id="{8D85AB13-16AE-7E2C-BF11-7E94B507FB9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975090" y="3353840"/>
                <a:ext cx="12192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1" name="Gerader Verbinder 103">
                <a:extLst>
                  <a:ext uri="{FF2B5EF4-FFF2-40B4-BE49-F238E27FC236}">
                    <a16:creationId xmlns:a16="http://schemas.microsoft.com/office/drawing/2014/main" id="{25D37EB1-3B2D-7C48-7567-42776F07B7E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194290" y="32014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2" name="Gerader Verbinder 104">
                <a:extLst>
                  <a:ext uri="{FF2B5EF4-FFF2-40B4-BE49-F238E27FC236}">
                    <a16:creationId xmlns:a16="http://schemas.microsoft.com/office/drawing/2014/main" id="{BA1DFE31-637F-F0B8-4DCA-D16967E1501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270490" y="32014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3" name="Gerader Verbinder 105">
                <a:extLst>
                  <a:ext uri="{FF2B5EF4-FFF2-40B4-BE49-F238E27FC236}">
                    <a16:creationId xmlns:a16="http://schemas.microsoft.com/office/drawing/2014/main" id="{2540C674-00BF-1875-78F5-6D4DC0212CC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270490" y="3353840"/>
                <a:ext cx="3810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84" name="Textfeld 138">
                <a:extLst>
                  <a:ext uri="{FF2B5EF4-FFF2-40B4-BE49-F238E27FC236}">
                    <a16:creationId xmlns:a16="http://schemas.microsoft.com/office/drawing/2014/main" id="{92719F47-A73D-8C4C-F716-D03E8B598FC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40270" y="3201440"/>
                <a:ext cx="732892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Amplifier</a:t>
                </a:r>
              </a:p>
            </p:txBody>
          </p:sp>
          <p:sp>
            <p:nvSpPr>
              <p:cNvPr id="285" name="Textfeld 153">
                <a:extLst>
                  <a:ext uri="{FF2B5EF4-FFF2-40B4-BE49-F238E27FC236}">
                    <a16:creationId xmlns:a16="http://schemas.microsoft.com/office/drawing/2014/main" id="{C11D3814-0AE3-A3ED-A356-912D10A2A61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02725" y="3870374"/>
                <a:ext cx="636459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Sensor</a:t>
                </a:r>
              </a:p>
            </p:txBody>
          </p:sp>
          <p:sp>
            <p:nvSpPr>
              <p:cNvPr id="286" name="Gleichschenkliges Dreieck 2">
                <a:extLst>
                  <a:ext uri="{FF2B5EF4-FFF2-40B4-BE49-F238E27FC236}">
                    <a16:creationId xmlns:a16="http://schemas.microsoft.com/office/drawing/2014/main" id="{8411670B-6FDF-A926-7E9E-A58F9245A2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746990" y="3087140"/>
                <a:ext cx="914400" cy="990600"/>
              </a:xfrm>
              <a:prstGeom prst="triangle">
                <a:avLst>
                  <a:gd name="adj" fmla="val 50000"/>
                </a:avLst>
              </a:prstGeom>
              <a:solidFill>
                <a:srgbClr val="00CBB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de-DE" sz="900" dirty="0"/>
              </a:p>
            </p:txBody>
          </p:sp>
          <p:cxnSp>
            <p:nvCxnSpPr>
              <p:cNvPr id="287" name="Gerader Verbinder 5">
                <a:extLst>
                  <a:ext uri="{FF2B5EF4-FFF2-40B4-BE49-F238E27FC236}">
                    <a16:creationId xmlns:a16="http://schemas.microsoft.com/office/drawing/2014/main" id="{70E89E2E-F311-EB26-D188-BAEE0656859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642090" y="3353840"/>
                <a:ext cx="3048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8" name="Gerader Verbinder 5">
                <a:extLst>
                  <a:ext uri="{FF2B5EF4-FFF2-40B4-BE49-F238E27FC236}">
                    <a16:creationId xmlns:a16="http://schemas.microsoft.com/office/drawing/2014/main" id="{B972BC0D-D642-52A7-C136-913F120A35E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946890" y="32014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9" name="Gerader Verbinder 5">
                <a:extLst>
                  <a:ext uri="{FF2B5EF4-FFF2-40B4-BE49-F238E27FC236}">
                    <a16:creationId xmlns:a16="http://schemas.microsoft.com/office/drawing/2014/main" id="{87739DBE-D987-6D03-A12A-C54B463A51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023090" y="32014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0" name="Gerader Verbinder 5">
                <a:extLst>
                  <a:ext uri="{FF2B5EF4-FFF2-40B4-BE49-F238E27FC236}">
                    <a16:creationId xmlns:a16="http://schemas.microsoft.com/office/drawing/2014/main" id="{5CCB3EFA-DCA5-F2AE-51A9-9F62683954A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023090" y="3353840"/>
                <a:ext cx="6858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91" name="Rechteck 22">
                <a:extLst>
                  <a:ext uri="{FF2B5EF4-FFF2-40B4-BE49-F238E27FC236}">
                    <a16:creationId xmlns:a16="http://schemas.microsoft.com/office/drawing/2014/main" id="{EE0BE5BE-F3A1-5DD7-D189-AD9717E88315}"/>
                  </a:ext>
                </a:extLst>
              </p:cNvPr>
              <p:cNvSpPr/>
              <p:nvPr/>
            </p:nvSpPr>
            <p:spPr bwMode="auto">
              <a:xfrm>
                <a:off x="5251690" y="2820440"/>
                <a:ext cx="152400" cy="304800"/>
              </a:xfrm>
              <a:prstGeom prst="rect">
                <a:avLst/>
              </a:prstGeom>
              <a:solidFill>
                <a:srgbClr val="00CBB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en-US" sz="900"/>
              </a:p>
            </p:txBody>
          </p:sp>
          <p:cxnSp>
            <p:nvCxnSpPr>
              <p:cNvPr id="292" name="Gerader Verbinder 23">
                <a:extLst>
                  <a:ext uri="{FF2B5EF4-FFF2-40B4-BE49-F238E27FC236}">
                    <a16:creationId xmlns:a16="http://schemas.microsoft.com/office/drawing/2014/main" id="{09BCFD98-D083-4867-9BF9-41B5D919B943}"/>
                  </a:ext>
                </a:extLst>
              </p:cNvPr>
              <p:cNvCxnSpPr>
                <a:stCxn id="291" idx="2"/>
              </p:cNvCxnSpPr>
              <p:nvPr/>
            </p:nvCxnSpPr>
            <p:spPr bwMode="auto">
              <a:xfrm>
                <a:off x="5327890" y="31252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Gerader Verbinder 24">
                <a:extLst>
                  <a:ext uri="{FF2B5EF4-FFF2-40B4-BE49-F238E27FC236}">
                    <a16:creationId xmlns:a16="http://schemas.microsoft.com/office/drawing/2014/main" id="{D4DA4E98-7D76-FA60-7DD7-DEDA196C9747}"/>
                  </a:ext>
                </a:extLst>
              </p:cNvPr>
              <p:cNvCxnSpPr/>
              <p:nvPr/>
            </p:nvCxnSpPr>
            <p:spPr bwMode="auto">
              <a:xfrm>
                <a:off x="5327890" y="25918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94" name="Ellipse 25">
                <a:extLst>
                  <a:ext uri="{FF2B5EF4-FFF2-40B4-BE49-F238E27FC236}">
                    <a16:creationId xmlns:a16="http://schemas.microsoft.com/office/drawing/2014/main" id="{6C84F598-1EA7-E141-2DC5-01802570583B}"/>
                  </a:ext>
                </a:extLst>
              </p:cNvPr>
              <p:cNvSpPr/>
              <p:nvPr/>
            </p:nvSpPr>
            <p:spPr bwMode="auto">
              <a:xfrm>
                <a:off x="5556490" y="3734840"/>
                <a:ext cx="152400" cy="1524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en-US" sz="900"/>
              </a:p>
            </p:txBody>
          </p:sp>
          <p:cxnSp>
            <p:nvCxnSpPr>
              <p:cNvPr id="295" name="Gerader Verbinder 5">
                <a:extLst>
                  <a:ext uri="{FF2B5EF4-FFF2-40B4-BE49-F238E27FC236}">
                    <a16:creationId xmlns:a16="http://schemas.microsoft.com/office/drawing/2014/main" id="{5641DB5F-FA1B-0F95-503D-55EE5B06F74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106310" y="3810650"/>
                <a:ext cx="450180" cy="39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96" name="Textfeld 138">
                <a:extLst>
                  <a:ext uri="{FF2B5EF4-FFF2-40B4-BE49-F238E27FC236}">
                    <a16:creationId xmlns:a16="http://schemas.microsoft.com/office/drawing/2014/main" id="{A71BFEFB-A163-CB6F-451B-1AFEC719D48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70613" y="3430040"/>
                <a:ext cx="918340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Comparator</a:t>
                </a:r>
              </a:p>
            </p:txBody>
          </p:sp>
          <p:sp>
            <p:nvSpPr>
              <p:cNvPr id="297" name="Textfeld 138">
                <a:extLst>
                  <a:ext uri="{FF2B5EF4-FFF2-40B4-BE49-F238E27FC236}">
                    <a16:creationId xmlns:a16="http://schemas.microsoft.com/office/drawing/2014/main" id="{87AACECE-4C7B-BB30-59EC-CAF61847848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55809" y="3582440"/>
                <a:ext cx="369413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Th</a:t>
                </a:r>
              </a:p>
            </p:txBody>
          </p:sp>
          <p:sp>
            <p:nvSpPr>
              <p:cNvPr id="298" name="Textfeld 138">
                <a:extLst>
                  <a:ext uri="{FF2B5EF4-FFF2-40B4-BE49-F238E27FC236}">
                    <a16:creationId xmlns:a16="http://schemas.microsoft.com/office/drawing/2014/main" id="{08508AFB-1B3C-1EE5-098F-2E88E8F38C9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16965" y="2513040"/>
                <a:ext cx="376832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BL</a:t>
                </a:r>
              </a:p>
            </p:txBody>
          </p:sp>
          <p:sp>
            <p:nvSpPr>
              <p:cNvPr id="299" name="Richtungspfeil 30">
                <a:extLst>
                  <a:ext uri="{FF2B5EF4-FFF2-40B4-BE49-F238E27FC236}">
                    <a16:creationId xmlns:a16="http://schemas.microsoft.com/office/drawing/2014/main" id="{C3409D81-062C-2E28-DCDF-70E561153EC6}"/>
                  </a:ext>
                </a:extLst>
              </p:cNvPr>
              <p:cNvSpPr/>
              <p:nvPr/>
            </p:nvSpPr>
            <p:spPr bwMode="auto">
              <a:xfrm>
                <a:off x="4794490" y="4420640"/>
                <a:ext cx="990600" cy="609600"/>
              </a:xfrm>
              <a:prstGeom prst="homePlate">
                <a:avLst/>
              </a:prstGeom>
              <a:solidFill>
                <a:srgbClr val="00CBB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r>
                  <a:rPr lang="en-US" sz="900" dirty="0"/>
                  <a:t>TDAC</a:t>
                </a:r>
              </a:p>
            </p:txBody>
          </p:sp>
          <p:grpSp>
            <p:nvGrpSpPr>
              <p:cNvPr id="300" name="Gruppieren 31">
                <a:extLst>
                  <a:ext uri="{FF2B5EF4-FFF2-40B4-BE49-F238E27FC236}">
                    <a16:creationId xmlns:a16="http://schemas.microsoft.com/office/drawing/2014/main" id="{2AB59427-F569-0B99-FC48-F8930B465647}"/>
                  </a:ext>
                </a:extLst>
              </p:cNvPr>
              <p:cNvGrpSpPr/>
              <p:nvPr/>
            </p:nvGrpSpPr>
            <p:grpSpPr>
              <a:xfrm rot="5400000">
                <a:off x="1708390" y="3620540"/>
                <a:ext cx="838200" cy="304800"/>
                <a:chOff x="5410200" y="2362200"/>
                <a:chExt cx="838200" cy="304800"/>
              </a:xfrm>
            </p:grpSpPr>
            <p:cxnSp>
              <p:nvCxnSpPr>
                <p:cNvPr id="356" name="Gerader Verbinder 102">
                  <a:extLst>
                    <a:ext uri="{FF2B5EF4-FFF2-40B4-BE49-F238E27FC236}">
                      <a16:creationId xmlns:a16="http://schemas.microsoft.com/office/drawing/2014/main" id="{1138D89A-8BBE-8940-57E9-E9FE8E92CFD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410200" y="2514600"/>
                  <a:ext cx="3810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57" name="Gerader Verbinder 103">
                  <a:extLst>
                    <a:ext uri="{FF2B5EF4-FFF2-40B4-BE49-F238E27FC236}">
                      <a16:creationId xmlns:a16="http://schemas.microsoft.com/office/drawing/2014/main" id="{FC7C4B7E-A698-0581-809A-34B0348FCBF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791200" y="2362200"/>
                  <a:ext cx="0" cy="3048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58" name="Gerader Verbinder 104">
                  <a:extLst>
                    <a:ext uri="{FF2B5EF4-FFF2-40B4-BE49-F238E27FC236}">
                      <a16:creationId xmlns:a16="http://schemas.microsoft.com/office/drawing/2014/main" id="{9ED5E8D6-BC11-6F77-CAEA-4F3921F4F9F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867400" y="2362200"/>
                  <a:ext cx="0" cy="3048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59" name="Gerader Verbinder 105">
                  <a:extLst>
                    <a:ext uri="{FF2B5EF4-FFF2-40B4-BE49-F238E27FC236}">
                      <a16:creationId xmlns:a16="http://schemas.microsoft.com/office/drawing/2014/main" id="{0ADD3992-E789-621B-9114-CFE35B9E592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867400" y="2514600"/>
                  <a:ext cx="3810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301" name="Gerader Verbinder 32">
                <a:extLst>
                  <a:ext uri="{FF2B5EF4-FFF2-40B4-BE49-F238E27FC236}">
                    <a16:creationId xmlns:a16="http://schemas.microsoft.com/office/drawing/2014/main" id="{73E6B576-E001-3BEB-27D5-9705BE6CE0BA}"/>
                  </a:ext>
                </a:extLst>
              </p:cNvPr>
              <p:cNvCxnSpPr>
                <a:stCxn id="286" idx="0"/>
              </p:cNvCxnSpPr>
              <p:nvPr/>
            </p:nvCxnSpPr>
            <p:spPr bwMode="auto">
              <a:xfrm>
                <a:off x="6699490" y="3582440"/>
                <a:ext cx="3048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Gerader Verbinder 33">
                <a:extLst>
                  <a:ext uri="{FF2B5EF4-FFF2-40B4-BE49-F238E27FC236}">
                    <a16:creationId xmlns:a16="http://schemas.microsoft.com/office/drawing/2014/main" id="{70229645-3704-ED9F-16E9-E9AFDC96C2E6}"/>
                  </a:ext>
                </a:extLst>
              </p:cNvPr>
              <p:cNvCxnSpPr/>
              <p:nvPr/>
            </p:nvCxnSpPr>
            <p:spPr bwMode="auto">
              <a:xfrm>
                <a:off x="7004290" y="3353840"/>
                <a:ext cx="0" cy="4572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3" name="Gerader Verbinder 34">
                <a:extLst>
                  <a:ext uri="{FF2B5EF4-FFF2-40B4-BE49-F238E27FC236}">
                    <a16:creationId xmlns:a16="http://schemas.microsoft.com/office/drawing/2014/main" id="{634C820B-97FF-5570-5CA5-5A95D66A64C6}"/>
                  </a:ext>
                </a:extLst>
              </p:cNvPr>
              <p:cNvCxnSpPr/>
              <p:nvPr/>
            </p:nvCxnSpPr>
            <p:spPr bwMode="auto">
              <a:xfrm>
                <a:off x="7080490" y="3353840"/>
                <a:ext cx="0" cy="4572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4" name="Gerader Verbinder 35">
                <a:extLst>
                  <a:ext uri="{FF2B5EF4-FFF2-40B4-BE49-F238E27FC236}">
                    <a16:creationId xmlns:a16="http://schemas.microsoft.com/office/drawing/2014/main" id="{96AE53C9-02E1-B16B-E3FF-68F809855D50}"/>
                  </a:ext>
                </a:extLst>
              </p:cNvPr>
              <p:cNvCxnSpPr/>
              <p:nvPr/>
            </p:nvCxnSpPr>
            <p:spPr bwMode="auto">
              <a:xfrm>
                <a:off x="7080490" y="3811040"/>
                <a:ext cx="2286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5" name="Gerader Verbinder 36">
                <a:extLst>
                  <a:ext uri="{FF2B5EF4-FFF2-40B4-BE49-F238E27FC236}">
                    <a16:creationId xmlns:a16="http://schemas.microsoft.com/office/drawing/2014/main" id="{842C7FA5-8956-BC11-8A51-F79125F8B6A3}"/>
                  </a:ext>
                </a:extLst>
              </p:cNvPr>
              <p:cNvCxnSpPr/>
              <p:nvPr/>
            </p:nvCxnSpPr>
            <p:spPr bwMode="auto">
              <a:xfrm>
                <a:off x="7080490" y="3353840"/>
                <a:ext cx="2286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6" name="Gerader Verbinder 37">
                <a:extLst>
                  <a:ext uri="{FF2B5EF4-FFF2-40B4-BE49-F238E27FC236}">
                    <a16:creationId xmlns:a16="http://schemas.microsoft.com/office/drawing/2014/main" id="{6688BE1A-591E-DF4A-1759-06DE584D57D6}"/>
                  </a:ext>
                </a:extLst>
              </p:cNvPr>
              <p:cNvCxnSpPr/>
              <p:nvPr/>
            </p:nvCxnSpPr>
            <p:spPr bwMode="auto">
              <a:xfrm>
                <a:off x="7309090" y="38110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7" name="Gerader Verbinder 38">
                <a:extLst>
                  <a:ext uri="{FF2B5EF4-FFF2-40B4-BE49-F238E27FC236}">
                    <a16:creationId xmlns:a16="http://schemas.microsoft.com/office/drawing/2014/main" id="{DA2956E1-629A-7E94-1B03-A7E2169FCA84}"/>
                  </a:ext>
                </a:extLst>
              </p:cNvPr>
              <p:cNvCxnSpPr/>
              <p:nvPr/>
            </p:nvCxnSpPr>
            <p:spPr bwMode="auto">
              <a:xfrm flipV="1">
                <a:off x="7309090" y="31252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8" name="Gerader Verbinder 39">
                <a:extLst>
                  <a:ext uri="{FF2B5EF4-FFF2-40B4-BE49-F238E27FC236}">
                    <a16:creationId xmlns:a16="http://schemas.microsoft.com/office/drawing/2014/main" id="{94BEEFE7-A8EB-80AA-6C47-B983D48FD62A}"/>
                  </a:ext>
                </a:extLst>
              </p:cNvPr>
              <p:cNvCxnSpPr/>
              <p:nvPr/>
            </p:nvCxnSpPr>
            <p:spPr bwMode="auto">
              <a:xfrm>
                <a:off x="7309090" y="3125240"/>
                <a:ext cx="3048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9" name="Gerader Verbinder 40">
                <a:extLst>
                  <a:ext uri="{FF2B5EF4-FFF2-40B4-BE49-F238E27FC236}">
                    <a16:creationId xmlns:a16="http://schemas.microsoft.com/office/drawing/2014/main" id="{B9604C96-F9B1-6086-5D14-7F1BCA817453}"/>
                  </a:ext>
                </a:extLst>
              </p:cNvPr>
              <p:cNvCxnSpPr/>
              <p:nvPr/>
            </p:nvCxnSpPr>
            <p:spPr bwMode="auto">
              <a:xfrm flipH="1">
                <a:off x="7014560" y="4039640"/>
                <a:ext cx="3048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0" name="Gerader Verbinder 42">
                <a:extLst>
                  <a:ext uri="{FF2B5EF4-FFF2-40B4-BE49-F238E27FC236}">
                    <a16:creationId xmlns:a16="http://schemas.microsoft.com/office/drawing/2014/main" id="{D88C18C6-6479-6A68-780D-87EF2EECF735}"/>
                  </a:ext>
                </a:extLst>
              </p:cNvPr>
              <p:cNvCxnSpPr/>
              <p:nvPr/>
            </p:nvCxnSpPr>
            <p:spPr bwMode="auto">
              <a:xfrm flipV="1">
                <a:off x="2127490" y="44968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1" name="Gerader Verbinder 43">
                <a:extLst>
                  <a:ext uri="{FF2B5EF4-FFF2-40B4-BE49-F238E27FC236}">
                    <a16:creationId xmlns:a16="http://schemas.microsoft.com/office/drawing/2014/main" id="{85F06B50-CA55-5FB2-EB6F-35E13FA86C9F}"/>
                  </a:ext>
                </a:extLst>
              </p:cNvPr>
              <p:cNvCxnSpPr/>
              <p:nvPr/>
            </p:nvCxnSpPr>
            <p:spPr bwMode="auto">
              <a:xfrm flipH="1">
                <a:off x="1976780" y="4192300"/>
                <a:ext cx="152660" cy="22899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12" name="Textfeld 138">
                <a:extLst>
                  <a:ext uri="{FF2B5EF4-FFF2-40B4-BE49-F238E27FC236}">
                    <a16:creationId xmlns:a16="http://schemas.microsoft.com/office/drawing/2014/main" id="{9746B446-EB0E-8C2D-0242-A0BDA931322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68840" y="4725440"/>
                <a:ext cx="710638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Injection</a:t>
                </a:r>
              </a:p>
            </p:txBody>
          </p:sp>
          <p:sp>
            <p:nvSpPr>
              <p:cNvPr id="313" name="Textfeld 138">
                <a:extLst>
                  <a:ext uri="{FF2B5EF4-FFF2-40B4-BE49-F238E27FC236}">
                    <a16:creationId xmlns:a16="http://schemas.microsoft.com/office/drawing/2014/main" id="{265DE2A5-789D-B2CF-6556-0A346CBDDB0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0987" y="4039640"/>
                <a:ext cx="1266984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EnInjection_row_i</a:t>
                </a:r>
              </a:p>
            </p:txBody>
          </p:sp>
          <p:sp>
            <p:nvSpPr>
              <p:cNvPr id="314" name="Rechteck 47">
                <a:extLst>
                  <a:ext uri="{FF2B5EF4-FFF2-40B4-BE49-F238E27FC236}">
                    <a16:creationId xmlns:a16="http://schemas.microsoft.com/office/drawing/2014/main" id="{14A29D4B-7653-1B2E-9C32-FAC3D102D616}"/>
                  </a:ext>
                </a:extLst>
              </p:cNvPr>
              <p:cNvSpPr/>
              <p:nvPr/>
            </p:nvSpPr>
            <p:spPr bwMode="auto">
              <a:xfrm>
                <a:off x="4032490" y="4420640"/>
                <a:ext cx="304800" cy="609600"/>
              </a:xfrm>
              <a:prstGeom prst="rect">
                <a:avLst/>
              </a:prstGeom>
              <a:solidFill>
                <a:srgbClr val="00CBB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r>
                  <a:rPr lang="en-US" sz="900" dirty="0"/>
                  <a:t>RAM</a:t>
                </a:r>
              </a:p>
            </p:txBody>
          </p:sp>
          <p:cxnSp>
            <p:nvCxnSpPr>
              <p:cNvPr id="315" name="Gerade Verbindung mit Pfeil 48">
                <a:extLst>
                  <a:ext uri="{FF2B5EF4-FFF2-40B4-BE49-F238E27FC236}">
                    <a16:creationId xmlns:a16="http://schemas.microsoft.com/office/drawing/2014/main" id="{45FB16E0-F9B8-8665-1200-3DE305D8085B}"/>
                  </a:ext>
                </a:extLst>
              </p:cNvPr>
              <p:cNvCxnSpPr>
                <a:stCxn id="314" idx="3"/>
                <a:endCxn id="299" idx="1"/>
              </p:cNvCxnSpPr>
              <p:nvPr/>
            </p:nvCxnSpPr>
            <p:spPr bwMode="auto">
              <a:xfrm>
                <a:off x="4337290" y="4725440"/>
                <a:ext cx="45720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6" name="Gerader Verbinder 49">
                <a:extLst>
                  <a:ext uri="{FF2B5EF4-FFF2-40B4-BE49-F238E27FC236}">
                    <a16:creationId xmlns:a16="http://schemas.microsoft.com/office/drawing/2014/main" id="{4DF5138A-B576-0AAD-1E6D-0827BE660FDD}"/>
                  </a:ext>
                </a:extLst>
              </p:cNvPr>
              <p:cNvCxnSpPr/>
              <p:nvPr/>
            </p:nvCxnSpPr>
            <p:spPr bwMode="auto">
              <a:xfrm flipH="1">
                <a:off x="4565890" y="4649240"/>
                <a:ext cx="65026" cy="1524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17" name="Textfeld 138">
                <a:extLst>
                  <a:ext uri="{FF2B5EF4-FFF2-40B4-BE49-F238E27FC236}">
                    <a16:creationId xmlns:a16="http://schemas.microsoft.com/office/drawing/2014/main" id="{95980391-9802-DEE9-09E2-D348A7C8B53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71611" y="4421290"/>
                <a:ext cx="591953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Q(0:2)</a:t>
                </a:r>
              </a:p>
            </p:txBody>
          </p:sp>
          <p:cxnSp>
            <p:nvCxnSpPr>
              <p:cNvPr id="318" name="Gerader Verbinder 51">
                <a:extLst>
                  <a:ext uri="{FF2B5EF4-FFF2-40B4-BE49-F238E27FC236}">
                    <a16:creationId xmlns:a16="http://schemas.microsoft.com/office/drawing/2014/main" id="{2D6CAB59-D354-2DA7-4DB3-21843B6B0572}"/>
                  </a:ext>
                </a:extLst>
              </p:cNvPr>
              <p:cNvCxnSpPr/>
              <p:nvPr/>
            </p:nvCxnSpPr>
            <p:spPr bwMode="auto">
              <a:xfrm flipV="1">
                <a:off x="1050563" y="4268630"/>
                <a:ext cx="0" cy="159994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9" name="Gerade Verbindung mit Pfeil 52">
                <a:extLst>
                  <a:ext uri="{FF2B5EF4-FFF2-40B4-BE49-F238E27FC236}">
                    <a16:creationId xmlns:a16="http://schemas.microsoft.com/office/drawing/2014/main" id="{EC856EF8-F987-7D91-2A88-73BB2F24AC13}"/>
                  </a:ext>
                </a:extLst>
              </p:cNvPr>
              <p:cNvCxnSpPr>
                <a:endCxn id="314" idx="1"/>
              </p:cNvCxnSpPr>
              <p:nvPr/>
            </p:nvCxnSpPr>
            <p:spPr bwMode="auto">
              <a:xfrm>
                <a:off x="3803890" y="4725440"/>
                <a:ext cx="22860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0" name="Gerader Verbinder 53">
                <a:extLst>
                  <a:ext uri="{FF2B5EF4-FFF2-40B4-BE49-F238E27FC236}">
                    <a16:creationId xmlns:a16="http://schemas.microsoft.com/office/drawing/2014/main" id="{F0378CA6-E30A-765A-070A-2E44D5B0CC19}"/>
                  </a:ext>
                </a:extLst>
              </p:cNvPr>
              <p:cNvCxnSpPr/>
              <p:nvPr/>
            </p:nvCxnSpPr>
            <p:spPr bwMode="auto">
              <a:xfrm flipH="1">
                <a:off x="1434996" y="5642440"/>
                <a:ext cx="152400" cy="1524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21" name="Textfeld 138">
                <a:extLst>
                  <a:ext uri="{FF2B5EF4-FFF2-40B4-BE49-F238E27FC236}">
                    <a16:creationId xmlns:a16="http://schemas.microsoft.com/office/drawing/2014/main" id="{2350209C-9B6A-423B-8D0D-DA88C14F3B6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73502" y="5566240"/>
                <a:ext cx="287817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3</a:t>
                </a:r>
              </a:p>
            </p:txBody>
          </p:sp>
          <p:cxnSp>
            <p:nvCxnSpPr>
              <p:cNvPr id="322" name="Gerader Verbinder 55">
                <a:extLst>
                  <a:ext uri="{FF2B5EF4-FFF2-40B4-BE49-F238E27FC236}">
                    <a16:creationId xmlns:a16="http://schemas.microsoft.com/office/drawing/2014/main" id="{60671CC1-7A14-49EE-7927-493DA7772C14}"/>
                  </a:ext>
                </a:extLst>
              </p:cNvPr>
              <p:cNvCxnSpPr/>
              <p:nvPr/>
            </p:nvCxnSpPr>
            <p:spPr bwMode="auto">
              <a:xfrm flipV="1">
                <a:off x="1213480" y="5182640"/>
                <a:ext cx="3504810" cy="195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3" name="Gerade Verbindung mit Pfeil 56">
                <a:extLst>
                  <a:ext uri="{FF2B5EF4-FFF2-40B4-BE49-F238E27FC236}">
                    <a16:creationId xmlns:a16="http://schemas.microsoft.com/office/drawing/2014/main" id="{1BA9FBA9-2622-89C6-0C7E-60F9DD86D11B}"/>
                  </a:ext>
                </a:extLst>
              </p:cNvPr>
              <p:cNvCxnSpPr/>
              <p:nvPr/>
            </p:nvCxnSpPr>
            <p:spPr bwMode="auto">
              <a:xfrm flipV="1">
                <a:off x="4184890" y="5030240"/>
                <a:ext cx="0" cy="15240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24" name="Textfeld 138">
                <a:extLst>
                  <a:ext uri="{FF2B5EF4-FFF2-40B4-BE49-F238E27FC236}">
                    <a16:creationId xmlns:a16="http://schemas.microsoft.com/office/drawing/2014/main" id="{8A3B6F02-8305-5F11-CE46-615F81B4986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0720" y="5563640"/>
                <a:ext cx="651296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RAM in</a:t>
                </a:r>
              </a:p>
            </p:txBody>
          </p:sp>
          <p:sp>
            <p:nvSpPr>
              <p:cNvPr id="325" name="Textfeld 138">
                <a:extLst>
                  <a:ext uri="{FF2B5EF4-FFF2-40B4-BE49-F238E27FC236}">
                    <a16:creationId xmlns:a16="http://schemas.microsoft.com/office/drawing/2014/main" id="{AF2808C3-1982-570A-48C8-654334DC14F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58802" y="5182640"/>
                <a:ext cx="1348580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WrRAM(0:2)_row_i</a:t>
                </a:r>
              </a:p>
            </p:txBody>
          </p:sp>
          <p:cxnSp>
            <p:nvCxnSpPr>
              <p:cNvPr id="326" name="Gerader Verbinder 59">
                <a:extLst>
                  <a:ext uri="{FF2B5EF4-FFF2-40B4-BE49-F238E27FC236}">
                    <a16:creationId xmlns:a16="http://schemas.microsoft.com/office/drawing/2014/main" id="{37683ACA-C34C-4255-DB13-54490CA4778E}"/>
                  </a:ext>
                </a:extLst>
              </p:cNvPr>
              <p:cNvCxnSpPr/>
              <p:nvPr/>
            </p:nvCxnSpPr>
            <p:spPr bwMode="auto">
              <a:xfrm>
                <a:off x="7613890" y="3125240"/>
                <a:ext cx="0" cy="27432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7" name="Gerade Verbindung mit Pfeil 61">
                <a:extLst>
                  <a:ext uri="{FF2B5EF4-FFF2-40B4-BE49-F238E27FC236}">
                    <a16:creationId xmlns:a16="http://schemas.microsoft.com/office/drawing/2014/main" id="{54B923C9-CA2C-91C8-9199-4B498BA020E3}"/>
                  </a:ext>
                </a:extLst>
              </p:cNvPr>
              <p:cNvCxnSpPr/>
              <p:nvPr/>
            </p:nvCxnSpPr>
            <p:spPr bwMode="auto">
              <a:xfrm>
                <a:off x="1898890" y="5182640"/>
                <a:ext cx="7620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28" name="Textfeld 153">
                <a:extLst>
                  <a:ext uri="{FF2B5EF4-FFF2-40B4-BE49-F238E27FC236}">
                    <a16:creationId xmlns:a16="http://schemas.microsoft.com/office/drawing/2014/main" id="{BD479764-079D-6557-35AF-844240D9ED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99641" y="3810650"/>
                <a:ext cx="400940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C</a:t>
                </a:r>
                <a:r>
                  <a:rPr lang="en-US" altLang="de-DE" sz="900" baseline="-25000" dirty="0"/>
                  <a:t>inj</a:t>
                </a:r>
              </a:p>
            </p:txBody>
          </p:sp>
          <p:sp>
            <p:nvSpPr>
              <p:cNvPr id="329" name="Rechteck 63">
                <a:extLst>
                  <a:ext uri="{FF2B5EF4-FFF2-40B4-BE49-F238E27FC236}">
                    <a16:creationId xmlns:a16="http://schemas.microsoft.com/office/drawing/2014/main" id="{6E8F8557-E27A-8C60-E7FC-3A65C9FE352E}"/>
                  </a:ext>
                </a:extLst>
              </p:cNvPr>
              <p:cNvSpPr/>
              <p:nvPr/>
            </p:nvSpPr>
            <p:spPr bwMode="auto">
              <a:xfrm>
                <a:off x="2813290" y="2820440"/>
                <a:ext cx="152400" cy="304800"/>
              </a:xfrm>
              <a:prstGeom prst="rect">
                <a:avLst/>
              </a:prstGeom>
              <a:solidFill>
                <a:srgbClr val="00CBB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en-US" sz="900"/>
              </a:p>
            </p:txBody>
          </p:sp>
          <p:cxnSp>
            <p:nvCxnSpPr>
              <p:cNvPr id="330" name="Gerader Verbinder 64">
                <a:extLst>
                  <a:ext uri="{FF2B5EF4-FFF2-40B4-BE49-F238E27FC236}">
                    <a16:creationId xmlns:a16="http://schemas.microsoft.com/office/drawing/2014/main" id="{33A24279-D720-68B9-409D-0F81263E57AB}"/>
                  </a:ext>
                </a:extLst>
              </p:cNvPr>
              <p:cNvCxnSpPr>
                <a:stCxn id="329" idx="2"/>
              </p:cNvCxnSpPr>
              <p:nvPr/>
            </p:nvCxnSpPr>
            <p:spPr bwMode="auto">
              <a:xfrm>
                <a:off x="2889490" y="31252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1" name="Gerader Verbinder 65">
                <a:extLst>
                  <a:ext uri="{FF2B5EF4-FFF2-40B4-BE49-F238E27FC236}">
                    <a16:creationId xmlns:a16="http://schemas.microsoft.com/office/drawing/2014/main" id="{B856D639-ACEA-9827-76FB-D7FAA7F73B63}"/>
                  </a:ext>
                </a:extLst>
              </p:cNvPr>
              <p:cNvCxnSpPr/>
              <p:nvPr/>
            </p:nvCxnSpPr>
            <p:spPr bwMode="auto">
              <a:xfrm>
                <a:off x="2889490" y="25918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32" name="Textfeld 138">
                <a:extLst>
                  <a:ext uri="{FF2B5EF4-FFF2-40B4-BE49-F238E27FC236}">
                    <a16:creationId xmlns:a16="http://schemas.microsoft.com/office/drawing/2014/main" id="{EC6474D8-0BEF-120E-AE38-6D0F73FB2AC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64020" y="2649752"/>
                <a:ext cx="1118625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Bias resistance</a:t>
                </a:r>
              </a:p>
            </p:txBody>
          </p:sp>
          <p:sp>
            <p:nvSpPr>
              <p:cNvPr id="333" name="Textfeld 67">
                <a:extLst>
                  <a:ext uri="{FF2B5EF4-FFF2-40B4-BE49-F238E27FC236}">
                    <a16:creationId xmlns:a16="http://schemas.microsoft.com/office/drawing/2014/main" id="{F27F6954-1433-210D-AF67-606D14F41B17}"/>
                  </a:ext>
                </a:extLst>
              </p:cNvPr>
              <p:cNvSpPr txBox="1"/>
              <p:nvPr/>
            </p:nvSpPr>
            <p:spPr>
              <a:xfrm>
                <a:off x="6773041" y="3049040"/>
                <a:ext cx="480683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Tout</a:t>
                </a:r>
              </a:p>
            </p:txBody>
          </p:sp>
          <p:sp>
            <p:nvSpPr>
              <p:cNvPr id="334" name="Textfeld 68">
                <a:extLst>
                  <a:ext uri="{FF2B5EF4-FFF2-40B4-BE49-F238E27FC236}">
                    <a16:creationId xmlns:a16="http://schemas.microsoft.com/office/drawing/2014/main" id="{3A94EE09-3690-BDD0-7E3E-9C348E01B7DD}"/>
                  </a:ext>
                </a:extLst>
              </p:cNvPr>
              <p:cNvSpPr txBox="1"/>
              <p:nvPr/>
            </p:nvSpPr>
            <p:spPr>
              <a:xfrm>
                <a:off x="6380170" y="4573040"/>
                <a:ext cx="1229893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Data transfer line</a:t>
                </a:r>
              </a:p>
            </p:txBody>
          </p:sp>
          <p:cxnSp>
            <p:nvCxnSpPr>
              <p:cNvPr id="335" name="Gerade Verbindung mit Pfeil 70">
                <a:extLst>
                  <a:ext uri="{FF2B5EF4-FFF2-40B4-BE49-F238E27FC236}">
                    <a16:creationId xmlns:a16="http://schemas.microsoft.com/office/drawing/2014/main" id="{A80CB52F-9276-DB14-BC9C-33354D62ACE4}"/>
                  </a:ext>
                </a:extLst>
              </p:cNvPr>
              <p:cNvCxnSpPr/>
              <p:nvPr/>
            </p:nvCxnSpPr>
            <p:spPr bwMode="auto">
              <a:xfrm flipV="1">
                <a:off x="1518800" y="5184590"/>
                <a:ext cx="0" cy="68697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6" name="Gerade Verbindung mit Pfeil 71">
                <a:extLst>
                  <a:ext uri="{FF2B5EF4-FFF2-40B4-BE49-F238E27FC236}">
                    <a16:creationId xmlns:a16="http://schemas.microsoft.com/office/drawing/2014/main" id="{E7D3D69A-3D45-4A5B-F38D-83AB35C82428}"/>
                  </a:ext>
                </a:extLst>
              </p:cNvPr>
              <p:cNvCxnSpPr/>
              <p:nvPr/>
            </p:nvCxnSpPr>
            <p:spPr bwMode="auto">
              <a:xfrm rot="5400000" flipV="1">
                <a:off x="7575790" y="5525541"/>
                <a:ext cx="7620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37" name="Rechteck 72">
                <a:extLst>
                  <a:ext uri="{FF2B5EF4-FFF2-40B4-BE49-F238E27FC236}">
                    <a16:creationId xmlns:a16="http://schemas.microsoft.com/office/drawing/2014/main" id="{6223C5A3-470F-D946-EC69-63CB0FCB1A80}"/>
                  </a:ext>
                </a:extLst>
              </p:cNvPr>
              <p:cNvSpPr/>
              <p:nvPr/>
            </p:nvSpPr>
            <p:spPr bwMode="auto">
              <a:xfrm>
                <a:off x="2127490" y="5868440"/>
                <a:ext cx="313148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900" dirty="0"/>
                  <a:t>column control(in pixel control reg)</a:t>
                </a:r>
              </a:p>
            </p:txBody>
          </p:sp>
          <p:sp>
            <p:nvSpPr>
              <p:cNvPr id="338" name="Textfeld 153">
                <a:extLst>
                  <a:ext uri="{FF2B5EF4-FFF2-40B4-BE49-F238E27FC236}">
                    <a16:creationId xmlns:a16="http://schemas.microsoft.com/office/drawing/2014/main" id="{642388AB-3207-51D5-92E2-94D7529306D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2275" y="4268240"/>
                <a:ext cx="443593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-HV</a:t>
                </a:r>
              </a:p>
            </p:txBody>
          </p:sp>
          <p:sp>
            <p:nvSpPr>
              <p:cNvPr id="339" name="Textfeld 138">
                <a:extLst>
                  <a:ext uri="{FF2B5EF4-FFF2-40B4-BE49-F238E27FC236}">
                    <a16:creationId xmlns:a16="http://schemas.microsoft.com/office/drawing/2014/main" id="{2E49E3A3-E23D-D408-1126-858537CA44E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50550" y="2515640"/>
                <a:ext cx="488099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1.8V</a:t>
                </a:r>
              </a:p>
            </p:txBody>
          </p:sp>
          <p:sp>
            <p:nvSpPr>
              <p:cNvPr id="340" name="Rechteck 76">
                <a:extLst>
                  <a:ext uri="{FF2B5EF4-FFF2-40B4-BE49-F238E27FC236}">
                    <a16:creationId xmlns:a16="http://schemas.microsoft.com/office/drawing/2014/main" id="{459230E5-DE68-28B6-7773-6D0B2C7DBAF9}"/>
                  </a:ext>
                </a:extLst>
              </p:cNvPr>
              <p:cNvSpPr/>
              <p:nvPr/>
            </p:nvSpPr>
            <p:spPr bwMode="auto">
              <a:xfrm>
                <a:off x="5861290" y="5868440"/>
                <a:ext cx="19812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900" b="1" dirty="0"/>
                  <a:t>Hit buffer</a:t>
                </a:r>
              </a:p>
            </p:txBody>
          </p:sp>
          <p:sp>
            <p:nvSpPr>
              <p:cNvPr id="341" name="Rechteck 77">
                <a:extLst>
                  <a:ext uri="{FF2B5EF4-FFF2-40B4-BE49-F238E27FC236}">
                    <a16:creationId xmlns:a16="http://schemas.microsoft.com/office/drawing/2014/main" id="{ECAEA25B-98B7-A563-F2A9-E1B5954E4291}"/>
                  </a:ext>
                </a:extLst>
              </p:cNvPr>
              <p:cNvSpPr/>
              <p:nvPr/>
            </p:nvSpPr>
            <p:spPr bwMode="auto">
              <a:xfrm>
                <a:off x="1746490" y="2363240"/>
                <a:ext cx="6096000" cy="3048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en-US" sz="900"/>
              </a:p>
            </p:txBody>
          </p:sp>
          <p:cxnSp>
            <p:nvCxnSpPr>
              <p:cNvPr id="342" name="Gerade Verbindung mit Pfeil 78">
                <a:extLst>
                  <a:ext uri="{FF2B5EF4-FFF2-40B4-BE49-F238E27FC236}">
                    <a16:creationId xmlns:a16="http://schemas.microsoft.com/office/drawing/2014/main" id="{AE64A4F1-F12C-33F0-D73B-06FE064D7114}"/>
                  </a:ext>
                </a:extLst>
              </p:cNvPr>
              <p:cNvCxnSpPr/>
              <p:nvPr/>
            </p:nvCxnSpPr>
            <p:spPr bwMode="auto">
              <a:xfrm>
                <a:off x="450180" y="4268630"/>
                <a:ext cx="152439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43" name="Textfeld 79">
                <a:extLst>
                  <a:ext uri="{FF2B5EF4-FFF2-40B4-BE49-F238E27FC236}">
                    <a16:creationId xmlns:a16="http://schemas.microsoft.com/office/drawing/2014/main" id="{455EE7B4-4E13-EF5F-B873-FA1B5D095970}"/>
                  </a:ext>
                </a:extLst>
              </p:cNvPr>
              <p:cNvSpPr txBox="1"/>
              <p:nvPr/>
            </p:nvSpPr>
            <p:spPr>
              <a:xfrm>
                <a:off x="7318364" y="2363240"/>
                <a:ext cx="525189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Pixel</a:t>
                </a:r>
              </a:p>
            </p:txBody>
          </p:sp>
          <p:cxnSp>
            <p:nvCxnSpPr>
              <p:cNvPr id="344" name="Gerade Verbindung mit Pfeil 80">
                <a:extLst>
                  <a:ext uri="{FF2B5EF4-FFF2-40B4-BE49-F238E27FC236}">
                    <a16:creationId xmlns:a16="http://schemas.microsoft.com/office/drawing/2014/main" id="{0E10EE75-00A3-AD3F-73C9-95669B6D3A1F}"/>
                  </a:ext>
                </a:extLst>
              </p:cNvPr>
              <p:cNvCxnSpPr/>
              <p:nvPr/>
            </p:nvCxnSpPr>
            <p:spPr bwMode="auto">
              <a:xfrm flipV="1">
                <a:off x="6089890" y="3887240"/>
                <a:ext cx="0" cy="83820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5" name="Gerader Verbinder 81">
                <a:extLst>
                  <a:ext uri="{FF2B5EF4-FFF2-40B4-BE49-F238E27FC236}">
                    <a16:creationId xmlns:a16="http://schemas.microsoft.com/office/drawing/2014/main" id="{08CCFA3E-9AB0-67B0-AD00-E8A6A2B56DCC}"/>
                  </a:ext>
                </a:extLst>
              </p:cNvPr>
              <p:cNvCxnSpPr>
                <a:stCxn id="299" idx="3"/>
              </p:cNvCxnSpPr>
              <p:nvPr/>
            </p:nvCxnSpPr>
            <p:spPr bwMode="auto">
              <a:xfrm>
                <a:off x="5785090" y="4725440"/>
                <a:ext cx="3048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46" name="Textfeld 82">
                <a:extLst>
                  <a:ext uri="{FF2B5EF4-FFF2-40B4-BE49-F238E27FC236}">
                    <a16:creationId xmlns:a16="http://schemas.microsoft.com/office/drawing/2014/main" id="{FF55E39C-18D1-EB71-95D5-0E92D2637A9E}"/>
                  </a:ext>
                </a:extLst>
              </p:cNvPr>
              <p:cNvSpPr txBox="1"/>
              <p:nvPr/>
            </p:nvSpPr>
            <p:spPr>
              <a:xfrm>
                <a:off x="6101981" y="3963440"/>
                <a:ext cx="569699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Offset</a:t>
                </a:r>
              </a:p>
            </p:txBody>
          </p:sp>
          <p:cxnSp>
            <p:nvCxnSpPr>
              <p:cNvPr id="347" name="Gerade Verbindung mit Pfeil 102">
                <a:extLst>
                  <a:ext uri="{FF2B5EF4-FFF2-40B4-BE49-F238E27FC236}">
                    <a16:creationId xmlns:a16="http://schemas.microsoft.com/office/drawing/2014/main" id="{8D0C6AF3-8382-A3EA-3BF0-677FD39E39FB}"/>
                  </a:ext>
                </a:extLst>
              </p:cNvPr>
              <p:cNvCxnSpPr/>
              <p:nvPr/>
            </p:nvCxnSpPr>
            <p:spPr>
              <a:xfrm>
                <a:off x="4877320" y="3352670"/>
                <a:ext cx="0" cy="251889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8" name="Textfeld 138">
                <a:extLst>
                  <a:ext uri="{FF2B5EF4-FFF2-40B4-BE49-F238E27FC236}">
                    <a16:creationId xmlns:a16="http://schemas.microsoft.com/office/drawing/2014/main" id="{82B63067-2B8C-B575-2277-325A39AC916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26068" y="3654220"/>
                <a:ext cx="844162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AnalogOut</a:t>
                </a:r>
              </a:p>
            </p:txBody>
          </p:sp>
          <p:sp>
            <p:nvSpPr>
              <p:cNvPr id="349" name="Rechteck 95">
                <a:extLst>
                  <a:ext uri="{FF2B5EF4-FFF2-40B4-BE49-F238E27FC236}">
                    <a16:creationId xmlns:a16="http://schemas.microsoft.com/office/drawing/2014/main" id="{164598EE-AC6C-1073-4289-7023AE68B6E0}"/>
                  </a:ext>
                </a:extLst>
              </p:cNvPr>
              <p:cNvSpPr/>
              <p:nvPr/>
            </p:nvSpPr>
            <p:spPr bwMode="auto">
              <a:xfrm>
                <a:off x="450180" y="5871560"/>
                <a:ext cx="159955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900" dirty="0"/>
                  <a:t>row control</a:t>
                </a:r>
                <a:br>
                  <a:rPr lang="en-US" sz="900" dirty="0"/>
                </a:br>
                <a:r>
                  <a:rPr lang="en-US" sz="900" dirty="0"/>
                  <a:t>(in pixel control reg)</a:t>
                </a:r>
              </a:p>
            </p:txBody>
          </p:sp>
          <p:cxnSp>
            <p:nvCxnSpPr>
              <p:cNvPr id="350" name="Gerader Verbinder 107">
                <a:extLst>
                  <a:ext uri="{FF2B5EF4-FFF2-40B4-BE49-F238E27FC236}">
                    <a16:creationId xmlns:a16="http://schemas.microsoft.com/office/drawing/2014/main" id="{14F71F7A-5DBC-06B8-5583-A885D3C92CE3}"/>
                  </a:ext>
                </a:extLst>
              </p:cNvPr>
              <p:cNvCxnSpPr/>
              <p:nvPr/>
            </p:nvCxnSpPr>
            <p:spPr bwMode="auto">
              <a:xfrm>
                <a:off x="2129440" y="4726610"/>
                <a:ext cx="68697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1" name="Gerade Verbindung mit Pfeil 109">
                <a:extLst>
                  <a:ext uri="{FF2B5EF4-FFF2-40B4-BE49-F238E27FC236}">
                    <a16:creationId xmlns:a16="http://schemas.microsoft.com/office/drawing/2014/main" id="{2ACCFCB2-F183-9698-0F17-6FCE51EEC07D}"/>
                  </a:ext>
                </a:extLst>
              </p:cNvPr>
              <p:cNvCxnSpPr/>
              <p:nvPr/>
            </p:nvCxnSpPr>
            <p:spPr bwMode="auto">
              <a:xfrm flipV="1">
                <a:off x="2816410" y="4726610"/>
                <a:ext cx="0" cy="114495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2" name="Gerade Verbindung mit Pfeil 111">
                <a:extLst>
                  <a:ext uri="{FF2B5EF4-FFF2-40B4-BE49-F238E27FC236}">
                    <a16:creationId xmlns:a16="http://schemas.microsoft.com/office/drawing/2014/main" id="{1CA38BF0-B0BE-1CF5-7B26-DB9CBB65F5C6}"/>
                  </a:ext>
                </a:extLst>
              </p:cNvPr>
              <p:cNvCxnSpPr/>
              <p:nvPr/>
            </p:nvCxnSpPr>
            <p:spPr bwMode="auto">
              <a:xfrm flipV="1">
                <a:off x="3808700" y="4726610"/>
                <a:ext cx="0" cy="114495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53" name="Textfeld 112">
                <a:extLst>
                  <a:ext uri="{FF2B5EF4-FFF2-40B4-BE49-F238E27FC236}">
                    <a16:creationId xmlns:a16="http://schemas.microsoft.com/office/drawing/2014/main" id="{AB210FB3-821C-4C5E-8324-7571E70C92D0}"/>
                  </a:ext>
                </a:extLst>
              </p:cNvPr>
              <p:cNvSpPr txBox="1"/>
              <p:nvPr/>
            </p:nvSpPr>
            <p:spPr>
              <a:xfrm>
                <a:off x="6804226" y="4039640"/>
                <a:ext cx="658714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VMinus</a:t>
                </a:r>
              </a:p>
            </p:txBody>
          </p:sp>
          <p:sp>
            <p:nvSpPr>
              <p:cNvPr id="354" name="Textfeld 138">
                <a:extLst>
                  <a:ext uri="{FF2B5EF4-FFF2-40B4-BE49-F238E27FC236}">
                    <a16:creationId xmlns:a16="http://schemas.microsoft.com/office/drawing/2014/main" id="{2B4965D1-75C4-70BC-8BF6-3C846E96D07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90668" y="5566240"/>
                <a:ext cx="710638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Injection</a:t>
                </a:r>
              </a:p>
            </p:txBody>
          </p:sp>
          <p:sp>
            <p:nvSpPr>
              <p:cNvPr id="355" name="Textfeld 138">
                <a:extLst>
                  <a:ext uri="{FF2B5EF4-FFF2-40B4-BE49-F238E27FC236}">
                    <a16:creationId xmlns:a16="http://schemas.microsoft.com/office/drawing/2014/main" id="{189A531B-0573-156E-D243-84C725F98ED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55288" y="5566240"/>
                <a:ext cx="703220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AmpOut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55038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A416259-DAB8-DA4D-D69C-E833128E0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MightyPix1: Analogue Part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FC21206-EFE0-D546-9A1C-7039C0BD65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defTabSz="685760" eaLnBrk="1" fontAlgn="auto" hangingPunct="1">
              <a:lnSpc>
                <a:spcPct val="120000"/>
              </a:lnSpc>
              <a:spcBef>
                <a:spcPts val="360"/>
              </a:spcBef>
              <a:spcAft>
                <a:spcPts val="0"/>
              </a:spcAft>
              <a:buSzPct val="88000"/>
              <a:buNone/>
              <a:defRPr/>
            </a:pPr>
            <a:r>
              <a:rPr lang="en-GB" b="1" dirty="0">
                <a:solidFill>
                  <a:schemeClr val="tx2"/>
                </a:solidFill>
                <a:latin typeface="Arial"/>
              </a:rPr>
              <a:t>Working principle: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GB" sz="1650" b="1" dirty="0">
                <a:solidFill>
                  <a:schemeClr val="tx2"/>
                </a:solidFill>
                <a:latin typeface="Arial"/>
              </a:rPr>
              <a:t> 1. </a:t>
            </a:r>
            <a:r>
              <a:rPr lang="en-GB" sz="1650" dirty="0">
                <a:solidFill>
                  <a:srgbClr val="3333CC"/>
                </a:solidFill>
                <a:latin typeface="Arial"/>
              </a:rPr>
              <a:t>Charge collected by pixel n-well</a:t>
            </a:r>
            <a:endParaRPr lang="en-GB" sz="1650" b="1" dirty="0">
              <a:solidFill>
                <a:srgbClr val="3333CC"/>
              </a:solidFill>
              <a:latin typeface="Arial"/>
            </a:endParaRP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GB" sz="1650" b="1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2.</a:t>
            </a:r>
            <a: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Converted to voltage signal by</a:t>
            </a:r>
            <a:b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</a:br>
            <a: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    Charge Sensitive</a:t>
            </a:r>
            <a:r>
              <a:rPr lang="en-GB" sz="165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</a:t>
            </a:r>
            <a: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Amplifier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GB" sz="1650" b="1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3.</a:t>
            </a:r>
            <a:r>
              <a:rPr lang="en-GB" sz="165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</a:t>
            </a:r>
            <a: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Analog voltage</a:t>
            </a:r>
            <a:b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</a:br>
            <a: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    pulse shaped and</a:t>
            </a:r>
            <a:b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</a:br>
            <a: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    converted to digital</a:t>
            </a:r>
            <a:b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</a:br>
            <a: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    signal by comparator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GB" sz="1650" b="1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4.</a:t>
            </a:r>
            <a:r>
              <a:rPr lang="en-GB" sz="165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</a:t>
            </a:r>
            <a: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Hit information stored</a:t>
            </a:r>
            <a:b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</a:br>
            <a: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    in hit buffer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1A37C1-A9A9-BD48-185D-4E624E5EFE7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8</a:t>
            </a:fld>
            <a:endParaRPr lang="en-US" noProof="0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13F96112-926B-7CEE-1444-8E215E516FD7}"/>
              </a:ext>
            </a:extLst>
          </p:cNvPr>
          <p:cNvGrpSpPr/>
          <p:nvPr/>
        </p:nvGrpSpPr>
        <p:grpSpPr>
          <a:xfrm>
            <a:off x="2506860" y="2003319"/>
            <a:ext cx="6510929" cy="3618821"/>
            <a:chOff x="3342479" y="1528092"/>
            <a:chExt cx="8681239" cy="482509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877A58D-AC8F-EF8E-BBE8-CDD18562C36F}"/>
                </a:ext>
              </a:extLst>
            </p:cNvPr>
            <p:cNvSpPr txBox="1"/>
            <p:nvPr/>
          </p:nvSpPr>
          <p:spPr>
            <a:xfrm>
              <a:off x="3342479" y="6014632"/>
              <a:ext cx="8681239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050" i="1" dirty="0">
                  <a:solidFill>
                    <a:schemeClr val="bg2">
                      <a:lumMod val="75000"/>
                    </a:schemeClr>
                  </a:solidFill>
                </a:rPr>
                <a:t>Source: Ivan Perić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5568204-D4FA-DFD2-97A6-F409F7F266B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15289" y="1528092"/>
              <a:ext cx="8543167" cy="4482539"/>
              <a:chOff x="430987" y="2363240"/>
              <a:chExt cx="7412566" cy="3889320"/>
            </a:xfrm>
          </p:grpSpPr>
          <p:sp>
            <p:nvSpPr>
              <p:cNvPr id="12" name="Gleichschenkliges Dreieck 2">
                <a:extLst>
                  <a:ext uri="{FF2B5EF4-FFF2-40B4-BE49-F238E27FC236}">
                    <a16:creationId xmlns:a16="http://schemas.microsoft.com/office/drawing/2014/main" id="{7D5D636D-5BA2-DC17-EA66-27069D6EFC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689590" y="2858540"/>
                <a:ext cx="914400" cy="990600"/>
              </a:xfrm>
              <a:prstGeom prst="triangle">
                <a:avLst>
                  <a:gd name="adj" fmla="val 50000"/>
                </a:avLst>
              </a:prstGeom>
              <a:solidFill>
                <a:srgbClr val="00CBB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de-DE" sz="900"/>
              </a:p>
            </p:txBody>
          </p:sp>
          <p:cxnSp>
            <p:nvCxnSpPr>
              <p:cNvPr id="13" name="Gerader Verbinder 5">
                <a:extLst>
                  <a:ext uri="{FF2B5EF4-FFF2-40B4-BE49-F238E27FC236}">
                    <a16:creationId xmlns:a16="http://schemas.microsoft.com/office/drawing/2014/main" id="{5D09876C-2F92-7BCE-891F-17A16473AA21}"/>
                  </a:ext>
                </a:extLst>
              </p:cNvPr>
              <p:cNvCxnSpPr>
                <a:cxnSpLocks noChangeShapeType="1"/>
                <a:stCxn id="12" idx="0"/>
              </p:cNvCxnSpPr>
              <p:nvPr/>
            </p:nvCxnSpPr>
            <p:spPr bwMode="auto">
              <a:xfrm>
                <a:off x="4642090" y="3353840"/>
                <a:ext cx="3048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" name="Gerader Verbinder 86">
                <a:extLst>
                  <a:ext uri="{FF2B5EF4-FFF2-40B4-BE49-F238E27FC236}">
                    <a16:creationId xmlns:a16="http://schemas.microsoft.com/office/drawing/2014/main" id="{2A7E021C-9671-E621-9455-87E4604E5CE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2889490" y="3353840"/>
                <a:ext cx="0" cy="5334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Gerader Verbinder 90">
                <a:extLst>
                  <a:ext uri="{FF2B5EF4-FFF2-40B4-BE49-F238E27FC236}">
                    <a16:creationId xmlns:a16="http://schemas.microsoft.com/office/drawing/2014/main" id="{77626C44-7505-52CF-EA30-F71834EB7B6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660890" y="3887240"/>
                <a:ext cx="4572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6" name="Gleichschenkliges Dreieck 2065">
                <a:extLst>
                  <a:ext uri="{FF2B5EF4-FFF2-40B4-BE49-F238E27FC236}">
                    <a16:creationId xmlns:a16="http://schemas.microsoft.com/office/drawing/2014/main" id="{C401C9D8-D0AB-94D7-F1D7-B182930A43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0890" y="3887240"/>
                <a:ext cx="457200" cy="304800"/>
              </a:xfrm>
              <a:prstGeom prst="triangle">
                <a:avLst>
                  <a:gd name="adj" fmla="val 50000"/>
                </a:avLst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de-DE" sz="900"/>
              </a:p>
            </p:txBody>
          </p:sp>
          <p:cxnSp>
            <p:nvCxnSpPr>
              <p:cNvPr id="17" name="Gerader Verbinder 93">
                <a:extLst>
                  <a:ext uri="{FF2B5EF4-FFF2-40B4-BE49-F238E27FC236}">
                    <a16:creationId xmlns:a16="http://schemas.microsoft.com/office/drawing/2014/main" id="{F3CC6EE2-21FD-406F-AA40-465BE020F37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2889490" y="41920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" name="Gerader Verbinder 102">
                <a:extLst>
                  <a:ext uri="{FF2B5EF4-FFF2-40B4-BE49-F238E27FC236}">
                    <a16:creationId xmlns:a16="http://schemas.microsoft.com/office/drawing/2014/main" id="{24A7F553-94F5-91FE-4AFD-A05C5215971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975090" y="3353840"/>
                <a:ext cx="12192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" name="Gerader Verbinder 103">
                <a:extLst>
                  <a:ext uri="{FF2B5EF4-FFF2-40B4-BE49-F238E27FC236}">
                    <a16:creationId xmlns:a16="http://schemas.microsoft.com/office/drawing/2014/main" id="{6266FFBC-D1DD-2E53-7C5E-D2FDD47CEF5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194290" y="32014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" name="Gerader Verbinder 104">
                <a:extLst>
                  <a:ext uri="{FF2B5EF4-FFF2-40B4-BE49-F238E27FC236}">
                    <a16:creationId xmlns:a16="http://schemas.microsoft.com/office/drawing/2014/main" id="{604BC0D6-49D8-1CF0-D7A2-FDBE9267BD5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270490" y="32014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" name="Gerader Verbinder 105">
                <a:extLst>
                  <a:ext uri="{FF2B5EF4-FFF2-40B4-BE49-F238E27FC236}">
                    <a16:creationId xmlns:a16="http://schemas.microsoft.com/office/drawing/2014/main" id="{2B146EC3-C5E4-9353-C403-A3466501243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270490" y="3353840"/>
                <a:ext cx="3810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" name="Textfeld 138">
                <a:extLst>
                  <a:ext uri="{FF2B5EF4-FFF2-40B4-BE49-F238E27FC236}">
                    <a16:creationId xmlns:a16="http://schemas.microsoft.com/office/drawing/2014/main" id="{D528967A-0FE2-42E7-97C2-D84A516D031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40270" y="3201440"/>
                <a:ext cx="732892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Amplifier</a:t>
                </a:r>
              </a:p>
            </p:txBody>
          </p:sp>
          <p:sp>
            <p:nvSpPr>
              <p:cNvPr id="23" name="Textfeld 153">
                <a:extLst>
                  <a:ext uri="{FF2B5EF4-FFF2-40B4-BE49-F238E27FC236}">
                    <a16:creationId xmlns:a16="http://schemas.microsoft.com/office/drawing/2014/main" id="{B15C999F-81A3-4A54-EBA6-E8359A564D5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87889" y="3870374"/>
                <a:ext cx="666131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b="1" dirty="0"/>
                  <a:t>Sensor</a:t>
                </a:r>
              </a:p>
            </p:txBody>
          </p:sp>
          <p:sp>
            <p:nvSpPr>
              <p:cNvPr id="24" name="Gleichschenkliges Dreieck 2">
                <a:extLst>
                  <a:ext uri="{FF2B5EF4-FFF2-40B4-BE49-F238E27FC236}">
                    <a16:creationId xmlns:a16="http://schemas.microsoft.com/office/drawing/2014/main" id="{2D85148C-8A74-86A2-3226-D3C6872EF5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746990" y="3087140"/>
                <a:ext cx="914400" cy="990600"/>
              </a:xfrm>
              <a:prstGeom prst="triangle">
                <a:avLst>
                  <a:gd name="adj" fmla="val 50000"/>
                </a:avLst>
              </a:prstGeom>
              <a:solidFill>
                <a:srgbClr val="00CBB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de-DE" sz="900" dirty="0"/>
              </a:p>
            </p:txBody>
          </p:sp>
          <p:cxnSp>
            <p:nvCxnSpPr>
              <p:cNvPr id="25" name="Gerader Verbinder 5">
                <a:extLst>
                  <a:ext uri="{FF2B5EF4-FFF2-40B4-BE49-F238E27FC236}">
                    <a16:creationId xmlns:a16="http://schemas.microsoft.com/office/drawing/2014/main" id="{A84287FD-F48A-B8CC-A9F6-E3F207F827E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642090" y="3353840"/>
                <a:ext cx="3048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Gerader Verbinder 5">
                <a:extLst>
                  <a:ext uri="{FF2B5EF4-FFF2-40B4-BE49-F238E27FC236}">
                    <a16:creationId xmlns:a16="http://schemas.microsoft.com/office/drawing/2014/main" id="{540C163F-2E40-42E2-1BD3-6E404C198D4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946890" y="32014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" name="Gerader Verbinder 5">
                <a:extLst>
                  <a:ext uri="{FF2B5EF4-FFF2-40B4-BE49-F238E27FC236}">
                    <a16:creationId xmlns:a16="http://schemas.microsoft.com/office/drawing/2014/main" id="{A67F23E3-3E79-25A1-0394-43A28EAC34D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023090" y="32014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Gerader Verbinder 5">
                <a:extLst>
                  <a:ext uri="{FF2B5EF4-FFF2-40B4-BE49-F238E27FC236}">
                    <a16:creationId xmlns:a16="http://schemas.microsoft.com/office/drawing/2014/main" id="{BE402762-6B61-F106-64A7-0F6EDB66247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023090" y="3353840"/>
                <a:ext cx="6858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9" name="Rechteck 22">
                <a:extLst>
                  <a:ext uri="{FF2B5EF4-FFF2-40B4-BE49-F238E27FC236}">
                    <a16:creationId xmlns:a16="http://schemas.microsoft.com/office/drawing/2014/main" id="{C0FB5E7D-F365-D216-1110-977C2D0ED149}"/>
                  </a:ext>
                </a:extLst>
              </p:cNvPr>
              <p:cNvSpPr/>
              <p:nvPr/>
            </p:nvSpPr>
            <p:spPr bwMode="auto">
              <a:xfrm>
                <a:off x="5251690" y="2820440"/>
                <a:ext cx="152400" cy="304800"/>
              </a:xfrm>
              <a:prstGeom prst="rect">
                <a:avLst/>
              </a:prstGeom>
              <a:solidFill>
                <a:srgbClr val="00CBB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en-US" sz="900"/>
              </a:p>
            </p:txBody>
          </p:sp>
          <p:cxnSp>
            <p:nvCxnSpPr>
              <p:cNvPr id="30" name="Gerader Verbinder 23">
                <a:extLst>
                  <a:ext uri="{FF2B5EF4-FFF2-40B4-BE49-F238E27FC236}">
                    <a16:creationId xmlns:a16="http://schemas.microsoft.com/office/drawing/2014/main" id="{B82B947C-78F0-574A-F411-C05C710DE06C}"/>
                  </a:ext>
                </a:extLst>
              </p:cNvPr>
              <p:cNvCxnSpPr>
                <a:stCxn id="29" idx="2"/>
              </p:cNvCxnSpPr>
              <p:nvPr/>
            </p:nvCxnSpPr>
            <p:spPr bwMode="auto">
              <a:xfrm>
                <a:off x="5327890" y="31252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" name="Gerader Verbinder 24">
                <a:extLst>
                  <a:ext uri="{FF2B5EF4-FFF2-40B4-BE49-F238E27FC236}">
                    <a16:creationId xmlns:a16="http://schemas.microsoft.com/office/drawing/2014/main" id="{D0E104A0-AD84-7B7A-E198-E96FBD15B6D4}"/>
                  </a:ext>
                </a:extLst>
              </p:cNvPr>
              <p:cNvCxnSpPr/>
              <p:nvPr/>
            </p:nvCxnSpPr>
            <p:spPr bwMode="auto">
              <a:xfrm>
                <a:off x="5327890" y="25918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2" name="Ellipse 25">
                <a:extLst>
                  <a:ext uri="{FF2B5EF4-FFF2-40B4-BE49-F238E27FC236}">
                    <a16:creationId xmlns:a16="http://schemas.microsoft.com/office/drawing/2014/main" id="{3EFEE91F-F1C5-493B-77BB-A58683784B1F}"/>
                  </a:ext>
                </a:extLst>
              </p:cNvPr>
              <p:cNvSpPr/>
              <p:nvPr/>
            </p:nvSpPr>
            <p:spPr bwMode="auto">
              <a:xfrm>
                <a:off x="5556490" y="3734840"/>
                <a:ext cx="152400" cy="1524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en-US" sz="900"/>
              </a:p>
            </p:txBody>
          </p:sp>
          <p:cxnSp>
            <p:nvCxnSpPr>
              <p:cNvPr id="33" name="Gerader Verbinder 5">
                <a:extLst>
                  <a:ext uri="{FF2B5EF4-FFF2-40B4-BE49-F238E27FC236}">
                    <a16:creationId xmlns:a16="http://schemas.microsoft.com/office/drawing/2014/main" id="{64E4CA72-A6FE-E33F-5185-DCC0810A857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106310" y="3810650"/>
                <a:ext cx="450180" cy="39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4" name="Textfeld 138">
                <a:extLst>
                  <a:ext uri="{FF2B5EF4-FFF2-40B4-BE49-F238E27FC236}">
                    <a16:creationId xmlns:a16="http://schemas.microsoft.com/office/drawing/2014/main" id="{4B84AFB3-6F31-6189-4A3A-AE5A2D3E757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70613" y="3430040"/>
                <a:ext cx="918340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Comparator</a:t>
                </a:r>
              </a:p>
            </p:txBody>
          </p:sp>
          <p:sp>
            <p:nvSpPr>
              <p:cNvPr id="35" name="Textfeld 138">
                <a:extLst>
                  <a:ext uri="{FF2B5EF4-FFF2-40B4-BE49-F238E27FC236}">
                    <a16:creationId xmlns:a16="http://schemas.microsoft.com/office/drawing/2014/main" id="{06E09E73-7B7A-4A3E-B759-086FEAB5D2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55809" y="3582440"/>
                <a:ext cx="369413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Th</a:t>
                </a:r>
              </a:p>
            </p:txBody>
          </p:sp>
          <p:sp>
            <p:nvSpPr>
              <p:cNvPr id="36" name="Textfeld 138">
                <a:extLst>
                  <a:ext uri="{FF2B5EF4-FFF2-40B4-BE49-F238E27FC236}">
                    <a16:creationId xmlns:a16="http://schemas.microsoft.com/office/drawing/2014/main" id="{3C5872C8-7AC6-B515-220A-48DEC864B53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16965" y="2513040"/>
                <a:ext cx="376832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BL</a:t>
                </a:r>
              </a:p>
            </p:txBody>
          </p:sp>
          <p:sp>
            <p:nvSpPr>
              <p:cNvPr id="37" name="Richtungspfeil 30">
                <a:extLst>
                  <a:ext uri="{FF2B5EF4-FFF2-40B4-BE49-F238E27FC236}">
                    <a16:creationId xmlns:a16="http://schemas.microsoft.com/office/drawing/2014/main" id="{7F260467-780F-20DF-AF98-93FC43B2F866}"/>
                  </a:ext>
                </a:extLst>
              </p:cNvPr>
              <p:cNvSpPr/>
              <p:nvPr/>
            </p:nvSpPr>
            <p:spPr bwMode="auto">
              <a:xfrm>
                <a:off x="4794490" y="4420640"/>
                <a:ext cx="990600" cy="609600"/>
              </a:xfrm>
              <a:prstGeom prst="homePlate">
                <a:avLst/>
              </a:prstGeom>
              <a:solidFill>
                <a:srgbClr val="00CBB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r>
                  <a:rPr lang="en-US" sz="900" dirty="0"/>
                  <a:t>TDAC</a:t>
                </a:r>
              </a:p>
            </p:txBody>
          </p:sp>
          <p:grpSp>
            <p:nvGrpSpPr>
              <p:cNvPr id="38" name="Gruppieren 31">
                <a:extLst>
                  <a:ext uri="{FF2B5EF4-FFF2-40B4-BE49-F238E27FC236}">
                    <a16:creationId xmlns:a16="http://schemas.microsoft.com/office/drawing/2014/main" id="{4E279E5E-608B-C07E-C85D-78144E907BEC}"/>
                  </a:ext>
                </a:extLst>
              </p:cNvPr>
              <p:cNvGrpSpPr/>
              <p:nvPr/>
            </p:nvGrpSpPr>
            <p:grpSpPr>
              <a:xfrm rot="5400000">
                <a:off x="1708390" y="3620540"/>
                <a:ext cx="838200" cy="304800"/>
                <a:chOff x="5410200" y="2362200"/>
                <a:chExt cx="838200" cy="304800"/>
              </a:xfrm>
            </p:grpSpPr>
            <p:cxnSp>
              <p:nvCxnSpPr>
                <p:cNvPr id="94" name="Gerader Verbinder 102">
                  <a:extLst>
                    <a:ext uri="{FF2B5EF4-FFF2-40B4-BE49-F238E27FC236}">
                      <a16:creationId xmlns:a16="http://schemas.microsoft.com/office/drawing/2014/main" id="{8B141EE2-6681-0FBE-8465-EB6032964EE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410200" y="2514600"/>
                  <a:ext cx="3810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5" name="Gerader Verbinder 103">
                  <a:extLst>
                    <a:ext uri="{FF2B5EF4-FFF2-40B4-BE49-F238E27FC236}">
                      <a16:creationId xmlns:a16="http://schemas.microsoft.com/office/drawing/2014/main" id="{386CE645-50EE-058D-4BA7-ED6009604B0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791200" y="2362200"/>
                  <a:ext cx="0" cy="3048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6" name="Gerader Verbinder 104">
                  <a:extLst>
                    <a:ext uri="{FF2B5EF4-FFF2-40B4-BE49-F238E27FC236}">
                      <a16:creationId xmlns:a16="http://schemas.microsoft.com/office/drawing/2014/main" id="{4ECF241A-0ABF-88C4-2AA3-090615A98B5D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867400" y="2362200"/>
                  <a:ext cx="0" cy="3048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7" name="Gerader Verbinder 105">
                  <a:extLst>
                    <a:ext uri="{FF2B5EF4-FFF2-40B4-BE49-F238E27FC236}">
                      <a16:creationId xmlns:a16="http://schemas.microsoft.com/office/drawing/2014/main" id="{1F315B33-1EDA-A749-1E3A-92060F40CDA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867400" y="2514600"/>
                  <a:ext cx="3810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39" name="Gerader Verbinder 32">
                <a:extLst>
                  <a:ext uri="{FF2B5EF4-FFF2-40B4-BE49-F238E27FC236}">
                    <a16:creationId xmlns:a16="http://schemas.microsoft.com/office/drawing/2014/main" id="{70E266B7-9825-670E-8887-11053052B358}"/>
                  </a:ext>
                </a:extLst>
              </p:cNvPr>
              <p:cNvCxnSpPr>
                <a:stCxn id="24" idx="0"/>
              </p:cNvCxnSpPr>
              <p:nvPr/>
            </p:nvCxnSpPr>
            <p:spPr bwMode="auto">
              <a:xfrm>
                <a:off x="6699490" y="3582440"/>
                <a:ext cx="3048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Gerader Verbinder 33">
                <a:extLst>
                  <a:ext uri="{FF2B5EF4-FFF2-40B4-BE49-F238E27FC236}">
                    <a16:creationId xmlns:a16="http://schemas.microsoft.com/office/drawing/2014/main" id="{660F42DF-FA8E-B2C1-FFD4-438D41F8A041}"/>
                  </a:ext>
                </a:extLst>
              </p:cNvPr>
              <p:cNvCxnSpPr/>
              <p:nvPr/>
            </p:nvCxnSpPr>
            <p:spPr bwMode="auto">
              <a:xfrm>
                <a:off x="7004290" y="3353840"/>
                <a:ext cx="0" cy="4572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Gerader Verbinder 34">
                <a:extLst>
                  <a:ext uri="{FF2B5EF4-FFF2-40B4-BE49-F238E27FC236}">
                    <a16:creationId xmlns:a16="http://schemas.microsoft.com/office/drawing/2014/main" id="{AFA188E8-CD6B-86F4-3BA8-433073725623}"/>
                  </a:ext>
                </a:extLst>
              </p:cNvPr>
              <p:cNvCxnSpPr/>
              <p:nvPr/>
            </p:nvCxnSpPr>
            <p:spPr bwMode="auto">
              <a:xfrm>
                <a:off x="7080490" y="3353840"/>
                <a:ext cx="0" cy="4572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Gerader Verbinder 35">
                <a:extLst>
                  <a:ext uri="{FF2B5EF4-FFF2-40B4-BE49-F238E27FC236}">
                    <a16:creationId xmlns:a16="http://schemas.microsoft.com/office/drawing/2014/main" id="{EF744135-48F7-416A-BEE2-5A82FCAFAAE1}"/>
                  </a:ext>
                </a:extLst>
              </p:cNvPr>
              <p:cNvCxnSpPr/>
              <p:nvPr/>
            </p:nvCxnSpPr>
            <p:spPr bwMode="auto">
              <a:xfrm>
                <a:off x="7080490" y="3811040"/>
                <a:ext cx="2286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Gerader Verbinder 36">
                <a:extLst>
                  <a:ext uri="{FF2B5EF4-FFF2-40B4-BE49-F238E27FC236}">
                    <a16:creationId xmlns:a16="http://schemas.microsoft.com/office/drawing/2014/main" id="{4BE07A20-0DCF-0AA0-F607-8F84FBEC5F03}"/>
                  </a:ext>
                </a:extLst>
              </p:cNvPr>
              <p:cNvCxnSpPr/>
              <p:nvPr/>
            </p:nvCxnSpPr>
            <p:spPr bwMode="auto">
              <a:xfrm>
                <a:off x="7080490" y="3353840"/>
                <a:ext cx="2286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Gerader Verbinder 37">
                <a:extLst>
                  <a:ext uri="{FF2B5EF4-FFF2-40B4-BE49-F238E27FC236}">
                    <a16:creationId xmlns:a16="http://schemas.microsoft.com/office/drawing/2014/main" id="{8AAD75B3-230C-F7E2-D548-F00033B1667B}"/>
                  </a:ext>
                </a:extLst>
              </p:cNvPr>
              <p:cNvCxnSpPr/>
              <p:nvPr/>
            </p:nvCxnSpPr>
            <p:spPr bwMode="auto">
              <a:xfrm>
                <a:off x="7309090" y="38110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Gerader Verbinder 38">
                <a:extLst>
                  <a:ext uri="{FF2B5EF4-FFF2-40B4-BE49-F238E27FC236}">
                    <a16:creationId xmlns:a16="http://schemas.microsoft.com/office/drawing/2014/main" id="{A63D207B-2A9A-3F1C-CC79-1A1186756146}"/>
                  </a:ext>
                </a:extLst>
              </p:cNvPr>
              <p:cNvCxnSpPr/>
              <p:nvPr/>
            </p:nvCxnSpPr>
            <p:spPr bwMode="auto">
              <a:xfrm flipV="1">
                <a:off x="7309090" y="31252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Gerader Verbinder 39">
                <a:extLst>
                  <a:ext uri="{FF2B5EF4-FFF2-40B4-BE49-F238E27FC236}">
                    <a16:creationId xmlns:a16="http://schemas.microsoft.com/office/drawing/2014/main" id="{68A85E3D-81A9-6C65-24D4-F6C65096D24A}"/>
                  </a:ext>
                </a:extLst>
              </p:cNvPr>
              <p:cNvCxnSpPr/>
              <p:nvPr/>
            </p:nvCxnSpPr>
            <p:spPr bwMode="auto">
              <a:xfrm>
                <a:off x="7309090" y="3125240"/>
                <a:ext cx="3048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7" name="Gerader Verbinder 40">
                <a:extLst>
                  <a:ext uri="{FF2B5EF4-FFF2-40B4-BE49-F238E27FC236}">
                    <a16:creationId xmlns:a16="http://schemas.microsoft.com/office/drawing/2014/main" id="{669BDD74-A4AE-6885-795B-C5E4AB74EAD4}"/>
                  </a:ext>
                </a:extLst>
              </p:cNvPr>
              <p:cNvCxnSpPr/>
              <p:nvPr/>
            </p:nvCxnSpPr>
            <p:spPr bwMode="auto">
              <a:xfrm flipH="1">
                <a:off x="7014560" y="4039640"/>
                <a:ext cx="3048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" name="Gerader Verbinder 42">
                <a:extLst>
                  <a:ext uri="{FF2B5EF4-FFF2-40B4-BE49-F238E27FC236}">
                    <a16:creationId xmlns:a16="http://schemas.microsoft.com/office/drawing/2014/main" id="{0DCBFB99-7E06-D921-5F5C-7D5CF940493B}"/>
                  </a:ext>
                </a:extLst>
              </p:cNvPr>
              <p:cNvCxnSpPr/>
              <p:nvPr/>
            </p:nvCxnSpPr>
            <p:spPr bwMode="auto">
              <a:xfrm flipV="1">
                <a:off x="2127490" y="44968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" name="Gerader Verbinder 43">
                <a:extLst>
                  <a:ext uri="{FF2B5EF4-FFF2-40B4-BE49-F238E27FC236}">
                    <a16:creationId xmlns:a16="http://schemas.microsoft.com/office/drawing/2014/main" id="{D5268A2B-74F3-718B-4CD8-7F59130E13E6}"/>
                  </a:ext>
                </a:extLst>
              </p:cNvPr>
              <p:cNvCxnSpPr/>
              <p:nvPr/>
            </p:nvCxnSpPr>
            <p:spPr bwMode="auto">
              <a:xfrm flipH="1">
                <a:off x="1976780" y="4192300"/>
                <a:ext cx="152660" cy="22899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0" name="Textfeld 138">
                <a:extLst>
                  <a:ext uri="{FF2B5EF4-FFF2-40B4-BE49-F238E27FC236}">
                    <a16:creationId xmlns:a16="http://schemas.microsoft.com/office/drawing/2014/main" id="{A30EC104-BB45-0EEB-ADB8-14FA25520B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68840" y="4725440"/>
                <a:ext cx="710638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Injection</a:t>
                </a:r>
              </a:p>
            </p:txBody>
          </p:sp>
          <p:sp>
            <p:nvSpPr>
              <p:cNvPr id="51" name="Textfeld 138">
                <a:extLst>
                  <a:ext uri="{FF2B5EF4-FFF2-40B4-BE49-F238E27FC236}">
                    <a16:creationId xmlns:a16="http://schemas.microsoft.com/office/drawing/2014/main" id="{D8A21298-EDD4-169D-3603-683C6BC14C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0987" y="4039640"/>
                <a:ext cx="1266984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EnInjection_row_i</a:t>
                </a:r>
              </a:p>
            </p:txBody>
          </p:sp>
          <p:sp>
            <p:nvSpPr>
              <p:cNvPr id="52" name="Rechteck 47">
                <a:extLst>
                  <a:ext uri="{FF2B5EF4-FFF2-40B4-BE49-F238E27FC236}">
                    <a16:creationId xmlns:a16="http://schemas.microsoft.com/office/drawing/2014/main" id="{92649D9E-CA5A-1C26-7675-0AA40F4710F1}"/>
                  </a:ext>
                </a:extLst>
              </p:cNvPr>
              <p:cNvSpPr/>
              <p:nvPr/>
            </p:nvSpPr>
            <p:spPr bwMode="auto">
              <a:xfrm>
                <a:off x="4032490" y="4420640"/>
                <a:ext cx="304800" cy="609600"/>
              </a:xfrm>
              <a:prstGeom prst="rect">
                <a:avLst/>
              </a:prstGeom>
              <a:solidFill>
                <a:srgbClr val="00CBB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r>
                  <a:rPr lang="en-US" sz="900" dirty="0"/>
                  <a:t>RAM</a:t>
                </a:r>
              </a:p>
            </p:txBody>
          </p:sp>
          <p:cxnSp>
            <p:nvCxnSpPr>
              <p:cNvPr id="53" name="Gerade Verbindung mit Pfeil 48">
                <a:extLst>
                  <a:ext uri="{FF2B5EF4-FFF2-40B4-BE49-F238E27FC236}">
                    <a16:creationId xmlns:a16="http://schemas.microsoft.com/office/drawing/2014/main" id="{797A9537-99C3-B868-606E-D2FEC8C4DE36}"/>
                  </a:ext>
                </a:extLst>
              </p:cNvPr>
              <p:cNvCxnSpPr>
                <a:stCxn id="52" idx="3"/>
                <a:endCxn id="37" idx="1"/>
              </p:cNvCxnSpPr>
              <p:nvPr/>
            </p:nvCxnSpPr>
            <p:spPr bwMode="auto">
              <a:xfrm>
                <a:off x="4337290" y="4725440"/>
                <a:ext cx="45720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" name="Gerader Verbinder 49">
                <a:extLst>
                  <a:ext uri="{FF2B5EF4-FFF2-40B4-BE49-F238E27FC236}">
                    <a16:creationId xmlns:a16="http://schemas.microsoft.com/office/drawing/2014/main" id="{D358D5F3-26B9-654F-FE66-1963F26DC003}"/>
                  </a:ext>
                </a:extLst>
              </p:cNvPr>
              <p:cNvCxnSpPr/>
              <p:nvPr/>
            </p:nvCxnSpPr>
            <p:spPr bwMode="auto">
              <a:xfrm flipH="1">
                <a:off x="4565890" y="4649240"/>
                <a:ext cx="65026" cy="1524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5" name="Textfeld 138">
                <a:extLst>
                  <a:ext uri="{FF2B5EF4-FFF2-40B4-BE49-F238E27FC236}">
                    <a16:creationId xmlns:a16="http://schemas.microsoft.com/office/drawing/2014/main" id="{23399FE7-408E-470D-5DF2-B1FF9953187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71611" y="4421290"/>
                <a:ext cx="591953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Q(0:2)</a:t>
                </a:r>
              </a:p>
            </p:txBody>
          </p:sp>
          <p:cxnSp>
            <p:nvCxnSpPr>
              <p:cNvPr id="56" name="Gerader Verbinder 51">
                <a:extLst>
                  <a:ext uri="{FF2B5EF4-FFF2-40B4-BE49-F238E27FC236}">
                    <a16:creationId xmlns:a16="http://schemas.microsoft.com/office/drawing/2014/main" id="{6F59D3B5-F943-252F-B585-9906E01587BD}"/>
                  </a:ext>
                </a:extLst>
              </p:cNvPr>
              <p:cNvCxnSpPr/>
              <p:nvPr/>
            </p:nvCxnSpPr>
            <p:spPr bwMode="auto">
              <a:xfrm flipV="1">
                <a:off x="1050563" y="4268630"/>
                <a:ext cx="0" cy="159994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" name="Gerade Verbindung mit Pfeil 52">
                <a:extLst>
                  <a:ext uri="{FF2B5EF4-FFF2-40B4-BE49-F238E27FC236}">
                    <a16:creationId xmlns:a16="http://schemas.microsoft.com/office/drawing/2014/main" id="{41A57C63-098F-737D-276F-5A770D9BAA1A}"/>
                  </a:ext>
                </a:extLst>
              </p:cNvPr>
              <p:cNvCxnSpPr>
                <a:endCxn id="52" idx="1"/>
              </p:cNvCxnSpPr>
              <p:nvPr/>
            </p:nvCxnSpPr>
            <p:spPr bwMode="auto">
              <a:xfrm>
                <a:off x="3803890" y="4725440"/>
                <a:ext cx="22860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" name="Gerader Verbinder 53">
                <a:extLst>
                  <a:ext uri="{FF2B5EF4-FFF2-40B4-BE49-F238E27FC236}">
                    <a16:creationId xmlns:a16="http://schemas.microsoft.com/office/drawing/2014/main" id="{054301AE-69C8-8366-8844-B984E63AF262}"/>
                  </a:ext>
                </a:extLst>
              </p:cNvPr>
              <p:cNvCxnSpPr/>
              <p:nvPr/>
            </p:nvCxnSpPr>
            <p:spPr bwMode="auto">
              <a:xfrm flipH="1">
                <a:off x="1434996" y="5642440"/>
                <a:ext cx="152400" cy="1524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9" name="Textfeld 138">
                <a:extLst>
                  <a:ext uri="{FF2B5EF4-FFF2-40B4-BE49-F238E27FC236}">
                    <a16:creationId xmlns:a16="http://schemas.microsoft.com/office/drawing/2014/main" id="{14ABE83B-722A-B590-91A5-61267612CE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73502" y="5566240"/>
                <a:ext cx="287817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3</a:t>
                </a:r>
              </a:p>
            </p:txBody>
          </p:sp>
          <p:cxnSp>
            <p:nvCxnSpPr>
              <p:cNvPr id="60" name="Gerader Verbinder 55">
                <a:extLst>
                  <a:ext uri="{FF2B5EF4-FFF2-40B4-BE49-F238E27FC236}">
                    <a16:creationId xmlns:a16="http://schemas.microsoft.com/office/drawing/2014/main" id="{758C30B2-1B3E-6B4E-01A3-78E40E46DFDE}"/>
                  </a:ext>
                </a:extLst>
              </p:cNvPr>
              <p:cNvCxnSpPr/>
              <p:nvPr/>
            </p:nvCxnSpPr>
            <p:spPr bwMode="auto">
              <a:xfrm flipV="1">
                <a:off x="1213480" y="5182640"/>
                <a:ext cx="3504810" cy="195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1" name="Gerade Verbindung mit Pfeil 56">
                <a:extLst>
                  <a:ext uri="{FF2B5EF4-FFF2-40B4-BE49-F238E27FC236}">
                    <a16:creationId xmlns:a16="http://schemas.microsoft.com/office/drawing/2014/main" id="{37014B0E-1257-0CEE-74AA-7197B420016D}"/>
                  </a:ext>
                </a:extLst>
              </p:cNvPr>
              <p:cNvCxnSpPr/>
              <p:nvPr/>
            </p:nvCxnSpPr>
            <p:spPr bwMode="auto">
              <a:xfrm flipV="1">
                <a:off x="4184890" y="5030240"/>
                <a:ext cx="0" cy="15240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2" name="Textfeld 138">
                <a:extLst>
                  <a:ext uri="{FF2B5EF4-FFF2-40B4-BE49-F238E27FC236}">
                    <a16:creationId xmlns:a16="http://schemas.microsoft.com/office/drawing/2014/main" id="{2E72929F-CA9C-4878-0A78-0D5E8F27541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0720" y="5563640"/>
                <a:ext cx="651296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RAM in</a:t>
                </a:r>
              </a:p>
            </p:txBody>
          </p:sp>
          <p:sp>
            <p:nvSpPr>
              <p:cNvPr id="63" name="Textfeld 138">
                <a:extLst>
                  <a:ext uri="{FF2B5EF4-FFF2-40B4-BE49-F238E27FC236}">
                    <a16:creationId xmlns:a16="http://schemas.microsoft.com/office/drawing/2014/main" id="{DC18883F-6A34-85F9-7E44-509D4926583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58802" y="5182640"/>
                <a:ext cx="1348580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WrRAM(0:2)_row_i</a:t>
                </a:r>
              </a:p>
            </p:txBody>
          </p:sp>
          <p:cxnSp>
            <p:nvCxnSpPr>
              <p:cNvPr id="64" name="Gerader Verbinder 59">
                <a:extLst>
                  <a:ext uri="{FF2B5EF4-FFF2-40B4-BE49-F238E27FC236}">
                    <a16:creationId xmlns:a16="http://schemas.microsoft.com/office/drawing/2014/main" id="{AE3B46AC-321A-BF8B-47AE-240E0B93FA6E}"/>
                  </a:ext>
                </a:extLst>
              </p:cNvPr>
              <p:cNvCxnSpPr/>
              <p:nvPr/>
            </p:nvCxnSpPr>
            <p:spPr bwMode="auto">
              <a:xfrm>
                <a:off x="7613890" y="3125240"/>
                <a:ext cx="0" cy="27432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5" name="Gerade Verbindung mit Pfeil 61">
                <a:extLst>
                  <a:ext uri="{FF2B5EF4-FFF2-40B4-BE49-F238E27FC236}">
                    <a16:creationId xmlns:a16="http://schemas.microsoft.com/office/drawing/2014/main" id="{6E93C889-CA18-5634-D49F-D96E38C53279}"/>
                  </a:ext>
                </a:extLst>
              </p:cNvPr>
              <p:cNvCxnSpPr/>
              <p:nvPr/>
            </p:nvCxnSpPr>
            <p:spPr bwMode="auto">
              <a:xfrm>
                <a:off x="1898890" y="5182640"/>
                <a:ext cx="7620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6" name="Textfeld 153">
                <a:extLst>
                  <a:ext uri="{FF2B5EF4-FFF2-40B4-BE49-F238E27FC236}">
                    <a16:creationId xmlns:a16="http://schemas.microsoft.com/office/drawing/2014/main" id="{47B2476C-BF8D-A51E-9006-C2D2DE9797D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99641" y="3810650"/>
                <a:ext cx="400940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C</a:t>
                </a:r>
                <a:r>
                  <a:rPr lang="en-US" altLang="de-DE" sz="900" baseline="-25000" dirty="0"/>
                  <a:t>inj</a:t>
                </a:r>
              </a:p>
            </p:txBody>
          </p:sp>
          <p:sp>
            <p:nvSpPr>
              <p:cNvPr id="67" name="Rechteck 63">
                <a:extLst>
                  <a:ext uri="{FF2B5EF4-FFF2-40B4-BE49-F238E27FC236}">
                    <a16:creationId xmlns:a16="http://schemas.microsoft.com/office/drawing/2014/main" id="{1EBA0A32-35B3-79B5-0E63-9AA47419FC76}"/>
                  </a:ext>
                </a:extLst>
              </p:cNvPr>
              <p:cNvSpPr/>
              <p:nvPr/>
            </p:nvSpPr>
            <p:spPr bwMode="auto">
              <a:xfrm>
                <a:off x="2813290" y="2820440"/>
                <a:ext cx="152400" cy="304800"/>
              </a:xfrm>
              <a:prstGeom prst="rect">
                <a:avLst/>
              </a:prstGeom>
              <a:solidFill>
                <a:srgbClr val="00CBB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en-US" sz="900"/>
              </a:p>
            </p:txBody>
          </p:sp>
          <p:cxnSp>
            <p:nvCxnSpPr>
              <p:cNvPr id="68" name="Gerader Verbinder 64">
                <a:extLst>
                  <a:ext uri="{FF2B5EF4-FFF2-40B4-BE49-F238E27FC236}">
                    <a16:creationId xmlns:a16="http://schemas.microsoft.com/office/drawing/2014/main" id="{499657CE-574C-6BE0-7912-88E02A3AB697}"/>
                  </a:ext>
                </a:extLst>
              </p:cNvPr>
              <p:cNvCxnSpPr>
                <a:stCxn id="67" idx="2"/>
              </p:cNvCxnSpPr>
              <p:nvPr/>
            </p:nvCxnSpPr>
            <p:spPr bwMode="auto">
              <a:xfrm>
                <a:off x="2889490" y="31252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9" name="Gerader Verbinder 65">
                <a:extLst>
                  <a:ext uri="{FF2B5EF4-FFF2-40B4-BE49-F238E27FC236}">
                    <a16:creationId xmlns:a16="http://schemas.microsoft.com/office/drawing/2014/main" id="{C0110BA3-FA9C-33E0-7E77-A0D79E339872}"/>
                  </a:ext>
                </a:extLst>
              </p:cNvPr>
              <p:cNvCxnSpPr/>
              <p:nvPr/>
            </p:nvCxnSpPr>
            <p:spPr bwMode="auto">
              <a:xfrm>
                <a:off x="2889490" y="25918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0" name="Textfeld 138">
                <a:extLst>
                  <a:ext uri="{FF2B5EF4-FFF2-40B4-BE49-F238E27FC236}">
                    <a16:creationId xmlns:a16="http://schemas.microsoft.com/office/drawing/2014/main" id="{CA99D55E-C62D-730C-AA7B-A0A8E773146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64020" y="2649752"/>
                <a:ext cx="1118625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Bias resistance</a:t>
                </a:r>
              </a:p>
            </p:txBody>
          </p:sp>
          <p:sp>
            <p:nvSpPr>
              <p:cNvPr id="71" name="Textfeld 67">
                <a:extLst>
                  <a:ext uri="{FF2B5EF4-FFF2-40B4-BE49-F238E27FC236}">
                    <a16:creationId xmlns:a16="http://schemas.microsoft.com/office/drawing/2014/main" id="{0822B70E-1CDD-3EF1-3D1D-714459CB8AF9}"/>
                  </a:ext>
                </a:extLst>
              </p:cNvPr>
              <p:cNvSpPr txBox="1"/>
              <p:nvPr/>
            </p:nvSpPr>
            <p:spPr>
              <a:xfrm>
                <a:off x="6773041" y="3049040"/>
                <a:ext cx="480683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Tout</a:t>
                </a:r>
              </a:p>
            </p:txBody>
          </p:sp>
          <p:sp>
            <p:nvSpPr>
              <p:cNvPr id="72" name="Textfeld 68">
                <a:extLst>
                  <a:ext uri="{FF2B5EF4-FFF2-40B4-BE49-F238E27FC236}">
                    <a16:creationId xmlns:a16="http://schemas.microsoft.com/office/drawing/2014/main" id="{8CDDFC86-9096-0310-CD4E-B1626842D6E9}"/>
                  </a:ext>
                </a:extLst>
              </p:cNvPr>
              <p:cNvSpPr txBox="1"/>
              <p:nvPr/>
            </p:nvSpPr>
            <p:spPr>
              <a:xfrm>
                <a:off x="6380170" y="4573040"/>
                <a:ext cx="1229893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Data transfer line</a:t>
                </a:r>
              </a:p>
            </p:txBody>
          </p:sp>
          <p:cxnSp>
            <p:nvCxnSpPr>
              <p:cNvPr id="73" name="Gerade Verbindung mit Pfeil 70">
                <a:extLst>
                  <a:ext uri="{FF2B5EF4-FFF2-40B4-BE49-F238E27FC236}">
                    <a16:creationId xmlns:a16="http://schemas.microsoft.com/office/drawing/2014/main" id="{D56B50CD-6D37-038A-4078-D9062A07BD41}"/>
                  </a:ext>
                </a:extLst>
              </p:cNvPr>
              <p:cNvCxnSpPr/>
              <p:nvPr/>
            </p:nvCxnSpPr>
            <p:spPr bwMode="auto">
              <a:xfrm flipV="1">
                <a:off x="1518800" y="5184590"/>
                <a:ext cx="0" cy="68697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4" name="Gerade Verbindung mit Pfeil 71">
                <a:extLst>
                  <a:ext uri="{FF2B5EF4-FFF2-40B4-BE49-F238E27FC236}">
                    <a16:creationId xmlns:a16="http://schemas.microsoft.com/office/drawing/2014/main" id="{436B7F9B-A4EC-2670-2E19-DEB33F8F1DB9}"/>
                  </a:ext>
                </a:extLst>
              </p:cNvPr>
              <p:cNvCxnSpPr/>
              <p:nvPr/>
            </p:nvCxnSpPr>
            <p:spPr bwMode="auto">
              <a:xfrm rot="5400000" flipV="1">
                <a:off x="7575790" y="5525541"/>
                <a:ext cx="7620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hteck 72">
                <a:extLst>
                  <a:ext uri="{FF2B5EF4-FFF2-40B4-BE49-F238E27FC236}">
                    <a16:creationId xmlns:a16="http://schemas.microsoft.com/office/drawing/2014/main" id="{D8F23A34-F155-85F6-CEA0-007A9EA96201}"/>
                  </a:ext>
                </a:extLst>
              </p:cNvPr>
              <p:cNvSpPr/>
              <p:nvPr/>
            </p:nvSpPr>
            <p:spPr bwMode="auto">
              <a:xfrm>
                <a:off x="2127490" y="5868440"/>
                <a:ext cx="313148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900" dirty="0"/>
                  <a:t>column control(in pixel control reg)</a:t>
                </a:r>
              </a:p>
            </p:txBody>
          </p:sp>
          <p:sp>
            <p:nvSpPr>
              <p:cNvPr id="76" name="Textfeld 153">
                <a:extLst>
                  <a:ext uri="{FF2B5EF4-FFF2-40B4-BE49-F238E27FC236}">
                    <a16:creationId xmlns:a16="http://schemas.microsoft.com/office/drawing/2014/main" id="{C5D4B3E1-91CF-F382-7A72-3A13E350E9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2275" y="4268240"/>
                <a:ext cx="443593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-HV</a:t>
                </a:r>
              </a:p>
            </p:txBody>
          </p:sp>
          <p:sp>
            <p:nvSpPr>
              <p:cNvPr id="77" name="Textfeld 138">
                <a:extLst>
                  <a:ext uri="{FF2B5EF4-FFF2-40B4-BE49-F238E27FC236}">
                    <a16:creationId xmlns:a16="http://schemas.microsoft.com/office/drawing/2014/main" id="{EBDC6F74-AA52-C7F8-30DF-90A9595FF01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50550" y="2515640"/>
                <a:ext cx="488099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1.8V</a:t>
                </a:r>
              </a:p>
            </p:txBody>
          </p:sp>
          <p:sp>
            <p:nvSpPr>
              <p:cNvPr id="78" name="Rechteck 76">
                <a:extLst>
                  <a:ext uri="{FF2B5EF4-FFF2-40B4-BE49-F238E27FC236}">
                    <a16:creationId xmlns:a16="http://schemas.microsoft.com/office/drawing/2014/main" id="{07032FBA-DBDB-59F4-23A6-6E18AF0AECB5}"/>
                  </a:ext>
                </a:extLst>
              </p:cNvPr>
              <p:cNvSpPr/>
              <p:nvPr/>
            </p:nvSpPr>
            <p:spPr bwMode="auto">
              <a:xfrm>
                <a:off x="5861290" y="5868440"/>
                <a:ext cx="19812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900" b="1" dirty="0"/>
                  <a:t>Hit buffer</a:t>
                </a:r>
              </a:p>
            </p:txBody>
          </p:sp>
          <p:sp>
            <p:nvSpPr>
              <p:cNvPr id="79" name="Rechteck 77">
                <a:extLst>
                  <a:ext uri="{FF2B5EF4-FFF2-40B4-BE49-F238E27FC236}">
                    <a16:creationId xmlns:a16="http://schemas.microsoft.com/office/drawing/2014/main" id="{3309E1C1-573C-9642-38F7-5D8E787A3074}"/>
                  </a:ext>
                </a:extLst>
              </p:cNvPr>
              <p:cNvSpPr/>
              <p:nvPr/>
            </p:nvSpPr>
            <p:spPr bwMode="auto">
              <a:xfrm>
                <a:off x="1746490" y="2363240"/>
                <a:ext cx="6096000" cy="3048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en-US" sz="900" dirty="0"/>
              </a:p>
            </p:txBody>
          </p:sp>
          <p:cxnSp>
            <p:nvCxnSpPr>
              <p:cNvPr id="80" name="Gerade Verbindung mit Pfeil 78">
                <a:extLst>
                  <a:ext uri="{FF2B5EF4-FFF2-40B4-BE49-F238E27FC236}">
                    <a16:creationId xmlns:a16="http://schemas.microsoft.com/office/drawing/2014/main" id="{31E3E495-EB25-5F9C-1DEF-F3BCA3357B2A}"/>
                  </a:ext>
                </a:extLst>
              </p:cNvPr>
              <p:cNvCxnSpPr/>
              <p:nvPr/>
            </p:nvCxnSpPr>
            <p:spPr bwMode="auto">
              <a:xfrm>
                <a:off x="450180" y="4268630"/>
                <a:ext cx="152439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81" name="Textfeld 79">
                <a:extLst>
                  <a:ext uri="{FF2B5EF4-FFF2-40B4-BE49-F238E27FC236}">
                    <a16:creationId xmlns:a16="http://schemas.microsoft.com/office/drawing/2014/main" id="{1A1A07AE-32FD-BDDB-1956-34D9A8BCBE27}"/>
                  </a:ext>
                </a:extLst>
              </p:cNvPr>
              <p:cNvSpPr txBox="1"/>
              <p:nvPr/>
            </p:nvSpPr>
            <p:spPr>
              <a:xfrm>
                <a:off x="7318364" y="2363240"/>
                <a:ext cx="525189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Pixel</a:t>
                </a:r>
              </a:p>
            </p:txBody>
          </p:sp>
          <p:cxnSp>
            <p:nvCxnSpPr>
              <p:cNvPr id="82" name="Gerade Verbindung mit Pfeil 80">
                <a:extLst>
                  <a:ext uri="{FF2B5EF4-FFF2-40B4-BE49-F238E27FC236}">
                    <a16:creationId xmlns:a16="http://schemas.microsoft.com/office/drawing/2014/main" id="{7838FDC6-B6DF-7776-AF64-CD7A0FAD7797}"/>
                  </a:ext>
                </a:extLst>
              </p:cNvPr>
              <p:cNvCxnSpPr/>
              <p:nvPr/>
            </p:nvCxnSpPr>
            <p:spPr bwMode="auto">
              <a:xfrm flipV="1">
                <a:off x="6089890" y="3887240"/>
                <a:ext cx="0" cy="83820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" name="Gerader Verbinder 81">
                <a:extLst>
                  <a:ext uri="{FF2B5EF4-FFF2-40B4-BE49-F238E27FC236}">
                    <a16:creationId xmlns:a16="http://schemas.microsoft.com/office/drawing/2014/main" id="{F071D2B7-C2D1-5CFD-FD8B-8CFEB53E7FA6}"/>
                  </a:ext>
                </a:extLst>
              </p:cNvPr>
              <p:cNvCxnSpPr>
                <a:stCxn id="37" idx="3"/>
              </p:cNvCxnSpPr>
              <p:nvPr/>
            </p:nvCxnSpPr>
            <p:spPr bwMode="auto">
              <a:xfrm>
                <a:off x="5785090" y="4725440"/>
                <a:ext cx="3048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84" name="Textfeld 82">
                <a:extLst>
                  <a:ext uri="{FF2B5EF4-FFF2-40B4-BE49-F238E27FC236}">
                    <a16:creationId xmlns:a16="http://schemas.microsoft.com/office/drawing/2014/main" id="{487EA9BF-9D22-0505-553C-BFE9B198A396}"/>
                  </a:ext>
                </a:extLst>
              </p:cNvPr>
              <p:cNvSpPr txBox="1"/>
              <p:nvPr/>
            </p:nvSpPr>
            <p:spPr>
              <a:xfrm>
                <a:off x="6101981" y="3963440"/>
                <a:ext cx="569699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Offset</a:t>
                </a:r>
              </a:p>
            </p:txBody>
          </p:sp>
          <p:cxnSp>
            <p:nvCxnSpPr>
              <p:cNvPr id="85" name="Gerade Verbindung mit Pfeil 102">
                <a:extLst>
                  <a:ext uri="{FF2B5EF4-FFF2-40B4-BE49-F238E27FC236}">
                    <a16:creationId xmlns:a16="http://schemas.microsoft.com/office/drawing/2014/main" id="{40AF29CC-511B-D7B4-4D1D-01B19BBFD409}"/>
                  </a:ext>
                </a:extLst>
              </p:cNvPr>
              <p:cNvCxnSpPr/>
              <p:nvPr/>
            </p:nvCxnSpPr>
            <p:spPr>
              <a:xfrm>
                <a:off x="4877320" y="3352670"/>
                <a:ext cx="0" cy="251889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Textfeld 138">
                <a:extLst>
                  <a:ext uri="{FF2B5EF4-FFF2-40B4-BE49-F238E27FC236}">
                    <a16:creationId xmlns:a16="http://schemas.microsoft.com/office/drawing/2014/main" id="{32F3962D-2B21-A573-FDE4-5983007225D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26068" y="3654220"/>
                <a:ext cx="844162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AnalogOut</a:t>
                </a:r>
              </a:p>
            </p:txBody>
          </p:sp>
          <p:sp>
            <p:nvSpPr>
              <p:cNvPr id="87" name="Rechteck 95">
                <a:extLst>
                  <a:ext uri="{FF2B5EF4-FFF2-40B4-BE49-F238E27FC236}">
                    <a16:creationId xmlns:a16="http://schemas.microsoft.com/office/drawing/2014/main" id="{E57A0EB4-B7B7-4872-F1D7-6D74D916D4F1}"/>
                  </a:ext>
                </a:extLst>
              </p:cNvPr>
              <p:cNvSpPr/>
              <p:nvPr/>
            </p:nvSpPr>
            <p:spPr bwMode="auto">
              <a:xfrm>
                <a:off x="450180" y="5871560"/>
                <a:ext cx="159955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900" dirty="0"/>
                  <a:t>row control</a:t>
                </a:r>
                <a:br>
                  <a:rPr lang="en-US" sz="900" dirty="0"/>
                </a:br>
                <a:r>
                  <a:rPr lang="en-US" sz="900" dirty="0"/>
                  <a:t>(in pixel control reg)</a:t>
                </a:r>
              </a:p>
            </p:txBody>
          </p:sp>
          <p:cxnSp>
            <p:nvCxnSpPr>
              <p:cNvPr id="88" name="Gerader Verbinder 107">
                <a:extLst>
                  <a:ext uri="{FF2B5EF4-FFF2-40B4-BE49-F238E27FC236}">
                    <a16:creationId xmlns:a16="http://schemas.microsoft.com/office/drawing/2014/main" id="{56D34F35-CC0C-A805-DF9D-574F619937FE}"/>
                  </a:ext>
                </a:extLst>
              </p:cNvPr>
              <p:cNvCxnSpPr/>
              <p:nvPr/>
            </p:nvCxnSpPr>
            <p:spPr bwMode="auto">
              <a:xfrm>
                <a:off x="2129440" y="4726610"/>
                <a:ext cx="68697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Gerade Verbindung mit Pfeil 109">
                <a:extLst>
                  <a:ext uri="{FF2B5EF4-FFF2-40B4-BE49-F238E27FC236}">
                    <a16:creationId xmlns:a16="http://schemas.microsoft.com/office/drawing/2014/main" id="{C76FA619-DB2F-FB90-3EEB-4DD2ABDA1B69}"/>
                  </a:ext>
                </a:extLst>
              </p:cNvPr>
              <p:cNvCxnSpPr/>
              <p:nvPr/>
            </p:nvCxnSpPr>
            <p:spPr bwMode="auto">
              <a:xfrm flipV="1">
                <a:off x="2816410" y="4726610"/>
                <a:ext cx="0" cy="114495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Gerade Verbindung mit Pfeil 111">
                <a:extLst>
                  <a:ext uri="{FF2B5EF4-FFF2-40B4-BE49-F238E27FC236}">
                    <a16:creationId xmlns:a16="http://schemas.microsoft.com/office/drawing/2014/main" id="{33E81F29-DD7D-2CC9-4FAA-D05562FCBFA5}"/>
                  </a:ext>
                </a:extLst>
              </p:cNvPr>
              <p:cNvCxnSpPr/>
              <p:nvPr/>
            </p:nvCxnSpPr>
            <p:spPr bwMode="auto">
              <a:xfrm flipV="1">
                <a:off x="3808700" y="4726610"/>
                <a:ext cx="0" cy="114495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1" name="Textfeld 112">
                <a:extLst>
                  <a:ext uri="{FF2B5EF4-FFF2-40B4-BE49-F238E27FC236}">
                    <a16:creationId xmlns:a16="http://schemas.microsoft.com/office/drawing/2014/main" id="{0976098B-F574-28A7-4856-C42C1E0A5A69}"/>
                  </a:ext>
                </a:extLst>
              </p:cNvPr>
              <p:cNvSpPr txBox="1"/>
              <p:nvPr/>
            </p:nvSpPr>
            <p:spPr>
              <a:xfrm>
                <a:off x="6804226" y="4039640"/>
                <a:ext cx="658714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VMinus</a:t>
                </a:r>
              </a:p>
            </p:txBody>
          </p:sp>
          <p:sp>
            <p:nvSpPr>
              <p:cNvPr id="92" name="Textfeld 138">
                <a:extLst>
                  <a:ext uri="{FF2B5EF4-FFF2-40B4-BE49-F238E27FC236}">
                    <a16:creationId xmlns:a16="http://schemas.microsoft.com/office/drawing/2014/main" id="{082DC8F5-2EB5-08B5-80CC-EFE3DD70F6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90668" y="5566240"/>
                <a:ext cx="710638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Injection</a:t>
                </a:r>
              </a:p>
            </p:txBody>
          </p:sp>
          <p:sp>
            <p:nvSpPr>
              <p:cNvPr id="93" name="Textfeld 138">
                <a:extLst>
                  <a:ext uri="{FF2B5EF4-FFF2-40B4-BE49-F238E27FC236}">
                    <a16:creationId xmlns:a16="http://schemas.microsoft.com/office/drawing/2014/main" id="{AFA0375C-F996-C016-3C4C-EC0E369621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55288" y="5566240"/>
                <a:ext cx="703220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AmpOut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8897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A416259-DAB8-DA4D-D69C-E833128E0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MightyPix1: Analogue Part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FC21206-EFE0-D546-9A1C-7039C0BD65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defTabSz="685760" eaLnBrk="1" fontAlgn="auto" hangingPunct="1">
              <a:lnSpc>
                <a:spcPct val="120000"/>
              </a:lnSpc>
              <a:spcBef>
                <a:spcPts val="360"/>
              </a:spcBef>
              <a:spcAft>
                <a:spcPts val="0"/>
              </a:spcAft>
              <a:buSzPct val="88000"/>
              <a:buNone/>
              <a:defRPr/>
            </a:pPr>
            <a:r>
              <a:rPr lang="en-GB" b="1" dirty="0">
                <a:solidFill>
                  <a:schemeClr val="tx2"/>
                </a:solidFill>
                <a:latin typeface="Arial"/>
              </a:rPr>
              <a:t>Working principle: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GB" sz="1650" b="1" dirty="0">
                <a:latin typeface="Arial"/>
              </a:rPr>
              <a:t> </a:t>
            </a:r>
            <a:r>
              <a:rPr lang="en-GB" sz="1650" b="1" dirty="0">
                <a:solidFill>
                  <a:schemeClr val="tx2"/>
                </a:solidFill>
                <a:latin typeface="Arial"/>
              </a:rPr>
              <a:t>1. </a:t>
            </a:r>
            <a:r>
              <a:rPr lang="en-GB" sz="1650" dirty="0">
                <a:latin typeface="Arial"/>
              </a:rPr>
              <a:t>Charge collected by pixel n-well</a:t>
            </a:r>
            <a:endParaRPr lang="en-GB" sz="1650" b="1" dirty="0">
              <a:latin typeface="Arial"/>
            </a:endParaRP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GB" sz="1650" b="1" kern="1200" dirty="0">
                <a:solidFill>
                  <a:schemeClr val="tx2"/>
                </a:solidFill>
                <a:latin typeface="Arial"/>
              </a:rPr>
              <a:t> 2.</a:t>
            </a:r>
            <a:r>
              <a:rPr lang="en-GB" sz="1650" kern="1200" dirty="0">
                <a:solidFill>
                  <a:prstClr val="black"/>
                </a:solidFill>
                <a:latin typeface="Arial"/>
              </a:rPr>
              <a:t> </a:t>
            </a:r>
            <a:r>
              <a:rPr lang="en-GB" sz="1650" kern="1200" dirty="0">
                <a:solidFill>
                  <a:srgbClr val="3333CC"/>
                </a:solidFill>
                <a:latin typeface="Arial"/>
              </a:rPr>
              <a:t>Converted to voltage signal by</a:t>
            </a:r>
            <a:br>
              <a:rPr lang="en-GB" sz="1650" kern="1200" dirty="0">
                <a:solidFill>
                  <a:srgbClr val="3333CC"/>
                </a:solidFill>
                <a:latin typeface="Arial"/>
              </a:rPr>
            </a:br>
            <a:r>
              <a:rPr lang="en-GB" sz="1650" kern="1200" dirty="0">
                <a:solidFill>
                  <a:srgbClr val="3333CC"/>
                </a:solidFill>
                <a:latin typeface="Arial"/>
              </a:rPr>
              <a:t>     Charge Sensitive</a:t>
            </a:r>
            <a:r>
              <a:rPr lang="en-GB" sz="1650" dirty="0">
                <a:solidFill>
                  <a:srgbClr val="3333CC"/>
                </a:solidFill>
                <a:latin typeface="Arial"/>
              </a:rPr>
              <a:t> </a:t>
            </a:r>
            <a:r>
              <a:rPr lang="en-GB" sz="1650" kern="1200" dirty="0">
                <a:solidFill>
                  <a:srgbClr val="3333CC"/>
                </a:solidFill>
                <a:latin typeface="Arial"/>
              </a:rPr>
              <a:t>Amplifier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GB" sz="1650" b="1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3.</a:t>
            </a:r>
            <a:r>
              <a:rPr lang="en-GB" sz="165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</a:t>
            </a:r>
            <a: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Analog voltage</a:t>
            </a:r>
            <a:b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</a:br>
            <a: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    pulse shaped and</a:t>
            </a:r>
            <a:b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</a:br>
            <a: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    converted to digital</a:t>
            </a:r>
            <a:b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</a:br>
            <a: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    signal by comparator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GB" sz="1650" b="1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4.</a:t>
            </a:r>
            <a:r>
              <a:rPr lang="en-GB" sz="165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</a:t>
            </a:r>
            <a: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Hit information stored</a:t>
            </a:r>
            <a:b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</a:br>
            <a:r>
              <a:rPr lang="en-GB" sz="1650" kern="1200" dirty="0">
                <a:solidFill>
                  <a:schemeClr val="bg2">
                    <a:lumMod val="75000"/>
                  </a:schemeClr>
                </a:solidFill>
                <a:latin typeface="Arial"/>
              </a:rPr>
              <a:t>     in hit buffer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1A37C1-A9A9-BD48-185D-4E624E5EFE7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9</a:t>
            </a:fld>
            <a:endParaRPr lang="en-US" noProof="0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13F96112-926B-7CEE-1444-8E215E516FD7}"/>
              </a:ext>
            </a:extLst>
          </p:cNvPr>
          <p:cNvGrpSpPr/>
          <p:nvPr/>
        </p:nvGrpSpPr>
        <p:grpSpPr>
          <a:xfrm>
            <a:off x="2506860" y="2003319"/>
            <a:ext cx="6510929" cy="3618821"/>
            <a:chOff x="3342479" y="1528092"/>
            <a:chExt cx="8681239" cy="482509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877A58D-AC8F-EF8E-BBE8-CDD18562C36F}"/>
                </a:ext>
              </a:extLst>
            </p:cNvPr>
            <p:cNvSpPr txBox="1"/>
            <p:nvPr/>
          </p:nvSpPr>
          <p:spPr>
            <a:xfrm>
              <a:off x="3342479" y="6014632"/>
              <a:ext cx="8681239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050" i="1" dirty="0">
                  <a:solidFill>
                    <a:schemeClr val="bg2">
                      <a:lumMod val="75000"/>
                    </a:schemeClr>
                  </a:solidFill>
                </a:rPr>
                <a:t>Source: Ivan Perić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5568204-D4FA-DFD2-97A6-F409F7F266B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15289" y="1528092"/>
              <a:ext cx="8543167" cy="4482539"/>
              <a:chOff x="430987" y="2363240"/>
              <a:chExt cx="7412566" cy="3889320"/>
            </a:xfrm>
          </p:grpSpPr>
          <p:sp>
            <p:nvSpPr>
              <p:cNvPr id="12" name="Gleichschenkliges Dreieck 2">
                <a:extLst>
                  <a:ext uri="{FF2B5EF4-FFF2-40B4-BE49-F238E27FC236}">
                    <a16:creationId xmlns:a16="http://schemas.microsoft.com/office/drawing/2014/main" id="{7D5D636D-5BA2-DC17-EA66-27069D6EFC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689590" y="2858540"/>
                <a:ext cx="914400" cy="990600"/>
              </a:xfrm>
              <a:prstGeom prst="triangle">
                <a:avLst>
                  <a:gd name="adj" fmla="val 50000"/>
                </a:avLst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de-DE" sz="900"/>
              </a:p>
            </p:txBody>
          </p:sp>
          <p:cxnSp>
            <p:nvCxnSpPr>
              <p:cNvPr id="13" name="Gerader Verbinder 5">
                <a:extLst>
                  <a:ext uri="{FF2B5EF4-FFF2-40B4-BE49-F238E27FC236}">
                    <a16:creationId xmlns:a16="http://schemas.microsoft.com/office/drawing/2014/main" id="{5D09876C-2F92-7BCE-891F-17A16473AA21}"/>
                  </a:ext>
                </a:extLst>
              </p:cNvPr>
              <p:cNvCxnSpPr>
                <a:cxnSpLocks noChangeShapeType="1"/>
                <a:stCxn id="12" idx="0"/>
              </p:cNvCxnSpPr>
              <p:nvPr/>
            </p:nvCxnSpPr>
            <p:spPr bwMode="auto">
              <a:xfrm>
                <a:off x="4642090" y="3353840"/>
                <a:ext cx="3048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" name="Gerader Verbinder 86">
                <a:extLst>
                  <a:ext uri="{FF2B5EF4-FFF2-40B4-BE49-F238E27FC236}">
                    <a16:creationId xmlns:a16="http://schemas.microsoft.com/office/drawing/2014/main" id="{2A7E021C-9671-E621-9455-87E4604E5CE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2889490" y="3353840"/>
                <a:ext cx="0" cy="5334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Gerader Verbinder 90">
                <a:extLst>
                  <a:ext uri="{FF2B5EF4-FFF2-40B4-BE49-F238E27FC236}">
                    <a16:creationId xmlns:a16="http://schemas.microsoft.com/office/drawing/2014/main" id="{77626C44-7505-52CF-EA30-F71834EB7B6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660890" y="3887240"/>
                <a:ext cx="4572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6" name="Gleichschenkliges Dreieck 2065">
                <a:extLst>
                  <a:ext uri="{FF2B5EF4-FFF2-40B4-BE49-F238E27FC236}">
                    <a16:creationId xmlns:a16="http://schemas.microsoft.com/office/drawing/2014/main" id="{C401C9D8-D0AB-94D7-F1D7-B182930A43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0890" y="3887240"/>
                <a:ext cx="457200" cy="304800"/>
              </a:xfrm>
              <a:prstGeom prst="triangle">
                <a:avLst>
                  <a:gd name="adj" fmla="val 50000"/>
                </a:avLst>
              </a:prstGeom>
              <a:solidFill>
                <a:srgbClr val="00CBB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de-DE" sz="900"/>
              </a:p>
            </p:txBody>
          </p:sp>
          <p:cxnSp>
            <p:nvCxnSpPr>
              <p:cNvPr id="17" name="Gerader Verbinder 93">
                <a:extLst>
                  <a:ext uri="{FF2B5EF4-FFF2-40B4-BE49-F238E27FC236}">
                    <a16:creationId xmlns:a16="http://schemas.microsoft.com/office/drawing/2014/main" id="{F3CC6EE2-21FD-406F-AA40-465BE020F37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2889490" y="41920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" name="Gerader Verbinder 102">
                <a:extLst>
                  <a:ext uri="{FF2B5EF4-FFF2-40B4-BE49-F238E27FC236}">
                    <a16:creationId xmlns:a16="http://schemas.microsoft.com/office/drawing/2014/main" id="{24A7F553-94F5-91FE-4AFD-A05C5215971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975090" y="3353840"/>
                <a:ext cx="12192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" name="Gerader Verbinder 103">
                <a:extLst>
                  <a:ext uri="{FF2B5EF4-FFF2-40B4-BE49-F238E27FC236}">
                    <a16:creationId xmlns:a16="http://schemas.microsoft.com/office/drawing/2014/main" id="{6266FFBC-D1DD-2E53-7C5E-D2FDD47CEF5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194290" y="32014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" name="Gerader Verbinder 104">
                <a:extLst>
                  <a:ext uri="{FF2B5EF4-FFF2-40B4-BE49-F238E27FC236}">
                    <a16:creationId xmlns:a16="http://schemas.microsoft.com/office/drawing/2014/main" id="{604BC0D6-49D8-1CF0-D7A2-FDBE9267BD5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270490" y="32014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" name="Gerader Verbinder 105">
                <a:extLst>
                  <a:ext uri="{FF2B5EF4-FFF2-40B4-BE49-F238E27FC236}">
                    <a16:creationId xmlns:a16="http://schemas.microsoft.com/office/drawing/2014/main" id="{2B146EC3-C5E4-9353-C403-A3466501243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270490" y="3353840"/>
                <a:ext cx="3810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" name="Textfeld 138">
                <a:extLst>
                  <a:ext uri="{FF2B5EF4-FFF2-40B4-BE49-F238E27FC236}">
                    <a16:creationId xmlns:a16="http://schemas.microsoft.com/office/drawing/2014/main" id="{D528967A-0FE2-42E7-97C2-D84A516D031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10600" y="3201440"/>
                <a:ext cx="792235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b="1" dirty="0"/>
                  <a:t>Amplifier</a:t>
                </a:r>
              </a:p>
            </p:txBody>
          </p:sp>
          <p:sp>
            <p:nvSpPr>
              <p:cNvPr id="23" name="Textfeld 153">
                <a:extLst>
                  <a:ext uri="{FF2B5EF4-FFF2-40B4-BE49-F238E27FC236}">
                    <a16:creationId xmlns:a16="http://schemas.microsoft.com/office/drawing/2014/main" id="{B15C999F-81A3-4A54-EBA6-E8359A564D5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02725" y="3870374"/>
                <a:ext cx="636459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Sensor</a:t>
                </a:r>
              </a:p>
            </p:txBody>
          </p:sp>
          <p:sp>
            <p:nvSpPr>
              <p:cNvPr id="24" name="Gleichschenkliges Dreieck 2">
                <a:extLst>
                  <a:ext uri="{FF2B5EF4-FFF2-40B4-BE49-F238E27FC236}">
                    <a16:creationId xmlns:a16="http://schemas.microsoft.com/office/drawing/2014/main" id="{2D85148C-8A74-86A2-3226-D3C6872EF5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746990" y="3087140"/>
                <a:ext cx="914400" cy="990600"/>
              </a:xfrm>
              <a:prstGeom prst="triangle">
                <a:avLst>
                  <a:gd name="adj" fmla="val 50000"/>
                </a:avLst>
              </a:prstGeom>
              <a:solidFill>
                <a:srgbClr val="00CBB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de-DE" sz="900" dirty="0"/>
              </a:p>
            </p:txBody>
          </p:sp>
          <p:cxnSp>
            <p:nvCxnSpPr>
              <p:cNvPr id="25" name="Gerader Verbinder 5">
                <a:extLst>
                  <a:ext uri="{FF2B5EF4-FFF2-40B4-BE49-F238E27FC236}">
                    <a16:creationId xmlns:a16="http://schemas.microsoft.com/office/drawing/2014/main" id="{A84287FD-F48A-B8CC-A9F6-E3F207F827E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642090" y="3353840"/>
                <a:ext cx="3048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Gerader Verbinder 5">
                <a:extLst>
                  <a:ext uri="{FF2B5EF4-FFF2-40B4-BE49-F238E27FC236}">
                    <a16:creationId xmlns:a16="http://schemas.microsoft.com/office/drawing/2014/main" id="{540C163F-2E40-42E2-1BD3-6E404C198D4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946890" y="32014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" name="Gerader Verbinder 5">
                <a:extLst>
                  <a:ext uri="{FF2B5EF4-FFF2-40B4-BE49-F238E27FC236}">
                    <a16:creationId xmlns:a16="http://schemas.microsoft.com/office/drawing/2014/main" id="{A67F23E3-3E79-25A1-0394-43A28EAC34D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023090" y="3201440"/>
                <a:ext cx="0" cy="3048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Gerader Verbinder 5">
                <a:extLst>
                  <a:ext uri="{FF2B5EF4-FFF2-40B4-BE49-F238E27FC236}">
                    <a16:creationId xmlns:a16="http://schemas.microsoft.com/office/drawing/2014/main" id="{BE402762-6B61-F106-64A7-0F6EDB66247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023090" y="3353840"/>
                <a:ext cx="6858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9" name="Rechteck 22">
                <a:extLst>
                  <a:ext uri="{FF2B5EF4-FFF2-40B4-BE49-F238E27FC236}">
                    <a16:creationId xmlns:a16="http://schemas.microsoft.com/office/drawing/2014/main" id="{C0FB5E7D-F365-D216-1110-977C2D0ED149}"/>
                  </a:ext>
                </a:extLst>
              </p:cNvPr>
              <p:cNvSpPr/>
              <p:nvPr/>
            </p:nvSpPr>
            <p:spPr bwMode="auto">
              <a:xfrm>
                <a:off x="5251690" y="2820440"/>
                <a:ext cx="152400" cy="304800"/>
              </a:xfrm>
              <a:prstGeom prst="rect">
                <a:avLst/>
              </a:prstGeom>
              <a:solidFill>
                <a:srgbClr val="00CBB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en-US" sz="900"/>
              </a:p>
            </p:txBody>
          </p:sp>
          <p:cxnSp>
            <p:nvCxnSpPr>
              <p:cNvPr id="30" name="Gerader Verbinder 23">
                <a:extLst>
                  <a:ext uri="{FF2B5EF4-FFF2-40B4-BE49-F238E27FC236}">
                    <a16:creationId xmlns:a16="http://schemas.microsoft.com/office/drawing/2014/main" id="{B82B947C-78F0-574A-F411-C05C710DE06C}"/>
                  </a:ext>
                </a:extLst>
              </p:cNvPr>
              <p:cNvCxnSpPr>
                <a:stCxn id="29" idx="2"/>
              </p:cNvCxnSpPr>
              <p:nvPr/>
            </p:nvCxnSpPr>
            <p:spPr bwMode="auto">
              <a:xfrm>
                <a:off x="5327890" y="31252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" name="Gerader Verbinder 24">
                <a:extLst>
                  <a:ext uri="{FF2B5EF4-FFF2-40B4-BE49-F238E27FC236}">
                    <a16:creationId xmlns:a16="http://schemas.microsoft.com/office/drawing/2014/main" id="{D0E104A0-AD84-7B7A-E198-E96FBD15B6D4}"/>
                  </a:ext>
                </a:extLst>
              </p:cNvPr>
              <p:cNvCxnSpPr/>
              <p:nvPr/>
            </p:nvCxnSpPr>
            <p:spPr bwMode="auto">
              <a:xfrm>
                <a:off x="5327890" y="25918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2" name="Ellipse 25">
                <a:extLst>
                  <a:ext uri="{FF2B5EF4-FFF2-40B4-BE49-F238E27FC236}">
                    <a16:creationId xmlns:a16="http://schemas.microsoft.com/office/drawing/2014/main" id="{3EFEE91F-F1C5-493B-77BB-A58683784B1F}"/>
                  </a:ext>
                </a:extLst>
              </p:cNvPr>
              <p:cNvSpPr/>
              <p:nvPr/>
            </p:nvSpPr>
            <p:spPr bwMode="auto">
              <a:xfrm>
                <a:off x="5556490" y="3734840"/>
                <a:ext cx="152400" cy="1524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en-US" sz="900"/>
              </a:p>
            </p:txBody>
          </p:sp>
          <p:cxnSp>
            <p:nvCxnSpPr>
              <p:cNvPr id="33" name="Gerader Verbinder 5">
                <a:extLst>
                  <a:ext uri="{FF2B5EF4-FFF2-40B4-BE49-F238E27FC236}">
                    <a16:creationId xmlns:a16="http://schemas.microsoft.com/office/drawing/2014/main" id="{64E4CA72-A6FE-E33F-5185-DCC0810A857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106310" y="3810650"/>
                <a:ext cx="450180" cy="39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4" name="Textfeld 138">
                <a:extLst>
                  <a:ext uri="{FF2B5EF4-FFF2-40B4-BE49-F238E27FC236}">
                    <a16:creationId xmlns:a16="http://schemas.microsoft.com/office/drawing/2014/main" id="{4B84AFB3-6F31-6189-4A3A-AE5A2D3E757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70613" y="3430040"/>
                <a:ext cx="918340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Comparator</a:t>
                </a:r>
              </a:p>
            </p:txBody>
          </p:sp>
          <p:sp>
            <p:nvSpPr>
              <p:cNvPr id="35" name="Textfeld 138">
                <a:extLst>
                  <a:ext uri="{FF2B5EF4-FFF2-40B4-BE49-F238E27FC236}">
                    <a16:creationId xmlns:a16="http://schemas.microsoft.com/office/drawing/2014/main" id="{06E09E73-7B7A-4A3E-B759-086FEAB5D2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55809" y="3582440"/>
                <a:ext cx="369413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Th</a:t>
                </a:r>
              </a:p>
            </p:txBody>
          </p:sp>
          <p:sp>
            <p:nvSpPr>
              <p:cNvPr id="36" name="Textfeld 138">
                <a:extLst>
                  <a:ext uri="{FF2B5EF4-FFF2-40B4-BE49-F238E27FC236}">
                    <a16:creationId xmlns:a16="http://schemas.microsoft.com/office/drawing/2014/main" id="{3C5872C8-7AC6-B515-220A-48DEC864B53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16965" y="2513040"/>
                <a:ext cx="376832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BL</a:t>
                </a:r>
              </a:p>
            </p:txBody>
          </p:sp>
          <p:sp>
            <p:nvSpPr>
              <p:cNvPr id="37" name="Richtungspfeil 30">
                <a:extLst>
                  <a:ext uri="{FF2B5EF4-FFF2-40B4-BE49-F238E27FC236}">
                    <a16:creationId xmlns:a16="http://schemas.microsoft.com/office/drawing/2014/main" id="{7F260467-780F-20DF-AF98-93FC43B2F866}"/>
                  </a:ext>
                </a:extLst>
              </p:cNvPr>
              <p:cNvSpPr/>
              <p:nvPr/>
            </p:nvSpPr>
            <p:spPr bwMode="auto">
              <a:xfrm>
                <a:off x="4794490" y="4420640"/>
                <a:ext cx="990600" cy="609600"/>
              </a:xfrm>
              <a:prstGeom prst="homePlate">
                <a:avLst/>
              </a:prstGeom>
              <a:solidFill>
                <a:srgbClr val="00CBB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r>
                  <a:rPr lang="en-US" sz="900" dirty="0"/>
                  <a:t>TDAC</a:t>
                </a:r>
              </a:p>
            </p:txBody>
          </p:sp>
          <p:grpSp>
            <p:nvGrpSpPr>
              <p:cNvPr id="38" name="Gruppieren 31">
                <a:extLst>
                  <a:ext uri="{FF2B5EF4-FFF2-40B4-BE49-F238E27FC236}">
                    <a16:creationId xmlns:a16="http://schemas.microsoft.com/office/drawing/2014/main" id="{4E279E5E-608B-C07E-C85D-78144E907BEC}"/>
                  </a:ext>
                </a:extLst>
              </p:cNvPr>
              <p:cNvGrpSpPr/>
              <p:nvPr/>
            </p:nvGrpSpPr>
            <p:grpSpPr>
              <a:xfrm rot="5400000">
                <a:off x="1708390" y="3620540"/>
                <a:ext cx="838200" cy="304800"/>
                <a:chOff x="5410200" y="2362200"/>
                <a:chExt cx="838200" cy="304800"/>
              </a:xfrm>
            </p:grpSpPr>
            <p:cxnSp>
              <p:nvCxnSpPr>
                <p:cNvPr id="94" name="Gerader Verbinder 102">
                  <a:extLst>
                    <a:ext uri="{FF2B5EF4-FFF2-40B4-BE49-F238E27FC236}">
                      <a16:creationId xmlns:a16="http://schemas.microsoft.com/office/drawing/2014/main" id="{8B141EE2-6681-0FBE-8465-EB6032964EE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410200" y="2514600"/>
                  <a:ext cx="3810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5" name="Gerader Verbinder 103">
                  <a:extLst>
                    <a:ext uri="{FF2B5EF4-FFF2-40B4-BE49-F238E27FC236}">
                      <a16:creationId xmlns:a16="http://schemas.microsoft.com/office/drawing/2014/main" id="{386CE645-50EE-058D-4BA7-ED6009604B0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791200" y="2362200"/>
                  <a:ext cx="0" cy="3048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6" name="Gerader Verbinder 104">
                  <a:extLst>
                    <a:ext uri="{FF2B5EF4-FFF2-40B4-BE49-F238E27FC236}">
                      <a16:creationId xmlns:a16="http://schemas.microsoft.com/office/drawing/2014/main" id="{4ECF241A-0ABF-88C4-2AA3-090615A98B5D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867400" y="2362200"/>
                  <a:ext cx="0" cy="3048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7" name="Gerader Verbinder 105">
                  <a:extLst>
                    <a:ext uri="{FF2B5EF4-FFF2-40B4-BE49-F238E27FC236}">
                      <a16:creationId xmlns:a16="http://schemas.microsoft.com/office/drawing/2014/main" id="{1F315B33-1EDA-A749-1E3A-92060F40CDA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867400" y="2514600"/>
                  <a:ext cx="3810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39" name="Gerader Verbinder 32">
                <a:extLst>
                  <a:ext uri="{FF2B5EF4-FFF2-40B4-BE49-F238E27FC236}">
                    <a16:creationId xmlns:a16="http://schemas.microsoft.com/office/drawing/2014/main" id="{70E266B7-9825-670E-8887-11053052B358}"/>
                  </a:ext>
                </a:extLst>
              </p:cNvPr>
              <p:cNvCxnSpPr>
                <a:stCxn id="24" idx="0"/>
              </p:cNvCxnSpPr>
              <p:nvPr/>
            </p:nvCxnSpPr>
            <p:spPr bwMode="auto">
              <a:xfrm>
                <a:off x="6699490" y="3582440"/>
                <a:ext cx="3048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Gerader Verbinder 33">
                <a:extLst>
                  <a:ext uri="{FF2B5EF4-FFF2-40B4-BE49-F238E27FC236}">
                    <a16:creationId xmlns:a16="http://schemas.microsoft.com/office/drawing/2014/main" id="{660F42DF-FA8E-B2C1-FFD4-438D41F8A041}"/>
                  </a:ext>
                </a:extLst>
              </p:cNvPr>
              <p:cNvCxnSpPr/>
              <p:nvPr/>
            </p:nvCxnSpPr>
            <p:spPr bwMode="auto">
              <a:xfrm>
                <a:off x="7004290" y="3353840"/>
                <a:ext cx="0" cy="4572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Gerader Verbinder 34">
                <a:extLst>
                  <a:ext uri="{FF2B5EF4-FFF2-40B4-BE49-F238E27FC236}">
                    <a16:creationId xmlns:a16="http://schemas.microsoft.com/office/drawing/2014/main" id="{AFA188E8-CD6B-86F4-3BA8-433073725623}"/>
                  </a:ext>
                </a:extLst>
              </p:cNvPr>
              <p:cNvCxnSpPr/>
              <p:nvPr/>
            </p:nvCxnSpPr>
            <p:spPr bwMode="auto">
              <a:xfrm>
                <a:off x="7080490" y="3353840"/>
                <a:ext cx="0" cy="4572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Gerader Verbinder 35">
                <a:extLst>
                  <a:ext uri="{FF2B5EF4-FFF2-40B4-BE49-F238E27FC236}">
                    <a16:creationId xmlns:a16="http://schemas.microsoft.com/office/drawing/2014/main" id="{EF744135-48F7-416A-BEE2-5A82FCAFAAE1}"/>
                  </a:ext>
                </a:extLst>
              </p:cNvPr>
              <p:cNvCxnSpPr/>
              <p:nvPr/>
            </p:nvCxnSpPr>
            <p:spPr bwMode="auto">
              <a:xfrm>
                <a:off x="7080490" y="3811040"/>
                <a:ext cx="2286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Gerader Verbinder 36">
                <a:extLst>
                  <a:ext uri="{FF2B5EF4-FFF2-40B4-BE49-F238E27FC236}">
                    <a16:creationId xmlns:a16="http://schemas.microsoft.com/office/drawing/2014/main" id="{4BE07A20-0DCF-0AA0-F607-8F84FBEC5F03}"/>
                  </a:ext>
                </a:extLst>
              </p:cNvPr>
              <p:cNvCxnSpPr/>
              <p:nvPr/>
            </p:nvCxnSpPr>
            <p:spPr bwMode="auto">
              <a:xfrm>
                <a:off x="7080490" y="3353840"/>
                <a:ext cx="2286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Gerader Verbinder 37">
                <a:extLst>
                  <a:ext uri="{FF2B5EF4-FFF2-40B4-BE49-F238E27FC236}">
                    <a16:creationId xmlns:a16="http://schemas.microsoft.com/office/drawing/2014/main" id="{8AAD75B3-230C-F7E2-D548-F00033B1667B}"/>
                  </a:ext>
                </a:extLst>
              </p:cNvPr>
              <p:cNvCxnSpPr/>
              <p:nvPr/>
            </p:nvCxnSpPr>
            <p:spPr bwMode="auto">
              <a:xfrm>
                <a:off x="7309090" y="38110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Gerader Verbinder 38">
                <a:extLst>
                  <a:ext uri="{FF2B5EF4-FFF2-40B4-BE49-F238E27FC236}">
                    <a16:creationId xmlns:a16="http://schemas.microsoft.com/office/drawing/2014/main" id="{A63D207B-2A9A-3F1C-CC79-1A1186756146}"/>
                  </a:ext>
                </a:extLst>
              </p:cNvPr>
              <p:cNvCxnSpPr/>
              <p:nvPr/>
            </p:nvCxnSpPr>
            <p:spPr bwMode="auto">
              <a:xfrm flipV="1">
                <a:off x="7309090" y="31252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Gerader Verbinder 39">
                <a:extLst>
                  <a:ext uri="{FF2B5EF4-FFF2-40B4-BE49-F238E27FC236}">
                    <a16:creationId xmlns:a16="http://schemas.microsoft.com/office/drawing/2014/main" id="{68A85E3D-81A9-6C65-24D4-F6C65096D24A}"/>
                  </a:ext>
                </a:extLst>
              </p:cNvPr>
              <p:cNvCxnSpPr/>
              <p:nvPr/>
            </p:nvCxnSpPr>
            <p:spPr bwMode="auto">
              <a:xfrm>
                <a:off x="7309090" y="3125240"/>
                <a:ext cx="3048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7" name="Gerader Verbinder 40">
                <a:extLst>
                  <a:ext uri="{FF2B5EF4-FFF2-40B4-BE49-F238E27FC236}">
                    <a16:creationId xmlns:a16="http://schemas.microsoft.com/office/drawing/2014/main" id="{669BDD74-A4AE-6885-795B-C5E4AB74EAD4}"/>
                  </a:ext>
                </a:extLst>
              </p:cNvPr>
              <p:cNvCxnSpPr/>
              <p:nvPr/>
            </p:nvCxnSpPr>
            <p:spPr bwMode="auto">
              <a:xfrm flipH="1">
                <a:off x="7014560" y="4039640"/>
                <a:ext cx="3048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" name="Gerader Verbinder 42">
                <a:extLst>
                  <a:ext uri="{FF2B5EF4-FFF2-40B4-BE49-F238E27FC236}">
                    <a16:creationId xmlns:a16="http://schemas.microsoft.com/office/drawing/2014/main" id="{0DCBFB99-7E06-D921-5F5C-7D5CF940493B}"/>
                  </a:ext>
                </a:extLst>
              </p:cNvPr>
              <p:cNvCxnSpPr/>
              <p:nvPr/>
            </p:nvCxnSpPr>
            <p:spPr bwMode="auto">
              <a:xfrm flipV="1">
                <a:off x="2127490" y="44968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" name="Gerader Verbinder 43">
                <a:extLst>
                  <a:ext uri="{FF2B5EF4-FFF2-40B4-BE49-F238E27FC236}">
                    <a16:creationId xmlns:a16="http://schemas.microsoft.com/office/drawing/2014/main" id="{D5268A2B-74F3-718B-4CD8-7F59130E13E6}"/>
                  </a:ext>
                </a:extLst>
              </p:cNvPr>
              <p:cNvCxnSpPr/>
              <p:nvPr/>
            </p:nvCxnSpPr>
            <p:spPr bwMode="auto">
              <a:xfrm flipH="1">
                <a:off x="1976780" y="4192300"/>
                <a:ext cx="152660" cy="22899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0" name="Textfeld 138">
                <a:extLst>
                  <a:ext uri="{FF2B5EF4-FFF2-40B4-BE49-F238E27FC236}">
                    <a16:creationId xmlns:a16="http://schemas.microsoft.com/office/drawing/2014/main" id="{A30EC104-BB45-0EEB-ADB8-14FA25520B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68840" y="4725440"/>
                <a:ext cx="710638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Injection</a:t>
                </a:r>
              </a:p>
            </p:txBody>
          </p:sp>
          <p:sp>
            <p:nvSpPr>
              <p:cNvPr id="51" name="Textfeld 138">
                <a:extLst>
                  <a:ext uri="{FF2B5EF4-FFF2-40B4-BE49-F238E27FC236}">
                    <a16:creationId xmlns:a16="http://schemas.microsoft.com/office/drawing/2014/main" id="{D8A21298-EDD4-169D-3603-683C6BC14C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0987" y="4039640"/>
                <a:ext cx="1266984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EnInjection_row_i</a:t>
                </a:r>
              </a:p>
            </p:txBody>
          </p:sp>
          <p:sp>
            <p:nvSpPr>
              <p:cNvPr id="52" name="Rechteck 47">
                <a:extLst>
                  <a:ext uri="{FF2B5EF4-FFF2-40B4-BE49-F238E27FC236}">
                    <a16:creationId xmlns:a16="http://schemas.microsoft.com/office/drawing/2014/main" id="{92649D9E-CA5A-1C26-7675-0AA40F4710F1}"/>
                  </a:ext>
                </a:extLst>
              </p:cNvPr>
              <p:cNvSpPr/>
              <p:nvPr/>
            </p:nvSpPr>
            <p:spPr bwMode="auto">
              <a:xfrm>
                <a:off x="4032490" y="4420640"/>
                <a:ext cx="304800" cy="609600"/>
              </a:xfrm>
              <a:prstGeom prst="rect">
                <a:avLst/>
              </a:prstGeom>
              <a:solidFill>
                <a:srgbClr val="00CBB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r>
                  <a:rPr lang="en-US" sz="900" dirty="0"/>
                  <a:t>RAM</a:t>
                </a:r>
              </a:p>
            </p:txBody>
          </p:sp>
          <p:cxnSp>
            <p:nvCxnSpPr>
              <p:cNvPr id="53" name="Gerade Verbindung mit Pfeil 48">
                <a:extLst>
                  <a:ext uri="{FF2B5EF4-FFF2-40B4-BE49-F238E27FC236}">
                    <a16:creationId xmlns:a16="http://schemas.microsoft.com/office/drawing/2014/main" id="{797A9537-99C3-B868-606E-D2FEC8C4DE36}"/>
                  </a:ext>
                </a:extLst>
              </p:cNvPr>
              <p:cNvCxnSpPr>
                <a:stCxn id="52" idx="3"/>
                <a:endCxn id="37" idx="1"/>
              </p:cNvCxnSpPr>
              <p:nvPr/>
            </p:nvCxnSpPr>
            <p:spPr bwMode="auto">
              <a:xfrm>
                <a:off x="4337290" y="4725440"/>
                <a:ext cx="45720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" name="Gerader Verbinder 49">
                <a:extLst>
                  <a:ext uri="{FF2B5EF4-FFF2-40B4-BE49-F238E27FC236}">
                    <a16:creationId xmlns:a16="http://schemas.microsoft.com/office/drawing/2014/main" id="{D358D5F3-26B9-654F-FE66-1963F26DC003}"/>
                  </a:ext>
                </a:extLst>
              </p:cNvPr>
              <p:cNvCxnSpPr/>
              <p:nvPr/>
            </p:nvCxnSpPr>
            <p:spPr bwMode="auto">
              <a:xfrm flipH="1">
                <a:off x="4565890" y="4649240"/>
                <a:ext cx="65026" cy="1524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5" name="Textfeld 138">
                <a:extLst>
                  <a:ext uri="{FF2B5EF4-FFF2-40B4-BE49-F238E27FC236}">
                    <a16:creationId xmlns:a16="http://schemas.microsoft.com/office/drawing/2014/main" id="{23399FE7-408E-470D-5DF2-B1FF9953187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71611" y="4421290"/>
                <a:ext cx="591953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Q(0:2)</a:t>
                </a:r>
              </a:p>
            </p:txBody>
          </p:sp>
          <p:cxnSp>
            <p:nvCxnSpPr>
              <p:cNvPr id="56" name="Gerader Verbinder 51">
                <a:extLst>
                  <a:ext uri="{FF2B5EF4-FFF2-40B4-BE49-F238E27FC236}">
                    <a16:creationId xmlns:a16="http://schemas.microsoft.com/office/drawing/2014/main" id="{6F59D3B5-F943-252F-B585-9906E01587BD}"/>
                  </a:ext>
                </a:extLst>
              </p:cNvPr>
              <p:cNvCxnSpPr/>
              <p:nvPr/>
            </p:nvCxnSpPr>
            <p:spPr bwMode="auto">
              <a:xfrm flipV="1">
                <a:off x="1050563" y="4268630"/>
                <a:ext cx="0" cy="159994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" name="Gerade Verbindung mit Pfeil 52">
                <a:extLst>
                  <a:ext uri="{FF2B5EF4-FFF2-40B4-BE49-F238E27FC236}">
                    <a16:creationId xmlns:a16="http://schemas.microsoft.com/office/drawing/2014/main" id="{41A57C63-098F-737D-276F-5A770D9BAA1A}"/>
                  </a:ext>
                </a:extLst>
              </p:cNvPr>
              <p:cNvCxnSpPr>
                <a:endCxn id="52" idx="1"/>
              </p:cNvCxnSpPr>
              <p:nvPr/>
            </p:nvCxnSpPr>
            <p:spPr bwMode="auto">
              <a:xfrm>
                <a:off x="3803890" y="4725440"/>
                <a:ext cx="22860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" name="Gerader Verbinder 53">
                <a:extLst>
                  <a:ext uri="{FF2B5EF4-FFF2-40B4-BE49-F238E27FC236}">
                    <a16:creationId xmlns:a16="http://schemas.microsoft.com/office/drawing/2014/main" id="{054301AE-69C8-8366-8844-B984E63AF262}"/>
                  </a:ext>
                </a:extLst>
              </p:cNvPr>
              <p:cNvCxnSpPr/>
              <p:nvPr/>
            </p:nvCxnSpPr>
            <p:spPr bwMode="auto">
              <a:xfrm flipH="1">
                <a:off x="1434996" y="5642440"/>
                <a:ext cx="152400" cy="1524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9" name="Textfeld 138">
                <a:extLst>
                  <a:ext uri="{FF2B5EF4-FFF2-40B4-BE49-F238E27FC236}">
                    <a16:creationId xmlns:a16="http://schemas.microsoft.com/office/drawing/2014/main" id="{14ABE83B-722A-B590-91A5-61267612CE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73502" y="5566240"/>
                <a:ext cx="287817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3</a:t>
                </a:r>
              </a:p>
            </p:txBody>
          </p:sp>
          <p:cxnSp>
            <p:nvCxnSpPr>
              <p:cNvPr id="60" name="Gerader Verbinder 55">
                <a:extLst>
                  <a:ext uri="{FF2B5EF4-FFF2-40B4-BE49-F238E27FC236}">
                    <a16:creationId xmlns:a16="http://schemas.microsoft.com/office/drawing/2014/main" id="{758C30B2-1B3E-6B4E-01A3-78E40E46DFDE}"/>
                  </a:ext>
                </a:extLst>
              </p:cNvPr>
              <p:cNvCxnSpPr/>
              <p:nvPr/>
            </p:nvCxnSpPr>
            <p:spPr bwMode="auto">
              <a:xfrm flipV="1">
                <a:off x="1213480" y="5182640"/>
                <a:ext cx="3504810" cy="195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1" name="Gerade Verbindung mit Pfeil 56">
                <a:extLst>
                  <a:ext uri="{FF2B5EF4-FFF2-40B4-BE49-F238E27FC236}">
                    <a16:creationId xmlns:a16="http://schemas.microsoft.com/office/drawing/2014/main" id="{37014B0E-1257-0CEE-74AA-7197B420016D}"/>
                  </a:ext>
                </a:extLst>
              </p:cNvPr>
              <p:cNvCxnSpPr/>
              <p:nvPr/>
            </p:nvCxnSpPr>
            <p:spPr bwMode="auto">
              <a:xfrm flipV="1">
                <a:off x="4184890" y="5030240"/>
                <a:ext cx="0" cy="15240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2" name="Textfeld 138">
                <a:extLst>
                  <a:ext uri="{FF2B5EF4-FFF2-40B4-BE49-F238E27FC236}">
                    <a16:creationId xmlns:a16="http://schemas.microsoft.com/office/drawing/2014/main" id="{2E72929F-CA9C-4878-0A78-0D5E8F27541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0720" y="5563640"/>
                <a:ext cx="651296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RAM in</a:t>
                </a:r>
              </a:p>
            </p:txBody>
          </p:sp>
          <p:sp>
            <p:nvSpPr>
              <p:cNvPr id="63" name="Textfeld 138">
                <a:extLst>
                  <a:ext uri="{FF2B5EF4-FFF2-40B4-BE49-F238E27FC236}">
                    <a16:creationId xmlns:a16="http://schemas.microsoft.com/office/drawing/2014/main" id="{DC18883F-6A34-85F9-7E44-509D4926583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58802" y="5182640"/>
                <a:ext cx="1348580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WrRAM(0:2)_row_i</a:t>
                </a:r>
              </a:p>
            </p:txBody>
          </p:sp>
          <p:cxnSp>
            <p:nvCxnSpPr>
              <p:cNvPr id="64" name="Gerader Verbinder 59">
                <a:extLst>
                  <a:ext uri="{FF2B5EF4-FFF2-40B4-BE49-F238E27FC236}">
                    <a16:creationId xmlns:a16="http://schemas.microsoft.com/office/drawing/2014/main" id="{AE3B46AC-321A-BF8B-47AE-240E0B93FA6E}"/>
                  </a:ext>
                </a:extLst>
              </p:cNvPr>
              <p:cNvCxnSpPr/>
              <p:nvPr/>
            </p:nvCxnSpPr>
            <p:spPr bwMode="auto">
              <a:xfrm>
                <a:off x="7613890" y="3125240"/>
                <a:ext cx="0" cy="27432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5" name="Gerade Verbindung mit Pfeil 61">
                <a:extLst>
                  <a:ext uri="{FF2B5EF4-FFF2-40B4-BE49-F238E27FC236}">
                    <a16:creationId xmlns:a16="http://schemas.microsoft.com/office/drawing/2014/main" id="{6E93C889-CA18-5634-D49F-D96E38C53279}"/>
                  </a:ext>
                </a:extLst>
              </p:cNvPr>
              <p:cNvCxnSpPr/>
              <p:nvPr/>
            </p:nvCxnSpPr>
            <p:spPr bwMode="auto">
              <a:xfrm>
                <a:off x="1898890" y="5182640"/>
                <a:ext cx="7620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6" name="Textfeld 153">
                <a:extLst>
                  <a:ext uri="{FF2B5EF4-FFF2-40B4-BE49-F238E27FC236}">
                    <a16:creationId xmlns:a16="http://schemas.microsoft.com/office/drawing/2014/main" id="{47B2476C-BF8D-A51E-9006-C2D2DE9797D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99641" y="3810650"/>
                <a:ext cx="400940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C</a:t>
                </a:r>
                <a:r>
                  <a:rPr lang="en-US" altLang="de-DE" sz="900" baseline="-25000" dirty="0"/>
                  <a:t>inj</a:t>
                </a:r>
              </a:p>
            </p:txBody>
          </p:sp>
          <p:sp>
            <p:nvSpPr>
              <p:cNvPr id="67" name="Rechteck 63">
                <a:extLst>
                  <a:ext uri="{FF2B5EF4-FFF2-40B4-BE49-F238E27FC236}">
                    <a16:creationId xmlns:a16="http://schemas.microsoft.com/office/drawing/2014/main" id="{1EBA0A32-35B3-79B5-0E63-9AA47419FC76}"/>
                  </a:ext>
                </a:extLst>
              </p:cNvPr>
              <p:cNvSpPr/>
              <p:nvPr/>
            </p:nvSpPr>
            <p:spPr bwMode="auto">
              <a:xfrm>
                <a:off x="2813290" y="2820440"/>
                <a:ext cx="152400" cy="304800"/>
              </a:xfrm>
              <a:prstGeom prst="rect">
                <a:avLst/>
              </a:prstGeom>
              <a:solidFill>
                <a:srgbClr val="00CBB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en-US" sz="900"/>
              </a:p>
            </p:txBody>
          </p:sp>
          <p:cxnSp>
            <p:nvCxnSpPr>
              <p:cNvPr id="68" name="Gerader Verbinder 64">
                <a:extLst>
                  <a:ext uri="{FF2B5EF4-FFF2-40B4-BE49-F238E27FC236}">
                    <a16:creationId xmlns:a16="http://schemas.microsoft.com/office/drawing/2014/main" id="{499657CE-574C-6BE0-7912-88E02A3AB697}"/>
                  </a:ext>
                </a:extLst>
              </p:cNvPr>
              <p:cNvCxnSpPr>
                <a:stCxn id="67" idx="2"/>
              </p:cNvCxnSpPr>
              <p:nvPr/>
            </p:nvCxnSpPr>
            <p:spPr bwMode="auto">
              <a:xfrm>
                <a:off x="2889490" y="31252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9" name="Gerader Verbinder 65">
                <a:extLst>
                  <a:ext uri="{FF2B5EF4-FFF2-40B4-BE49-F238E27FC236}">
                    <a16:creationId xmlns:a16="http://schemas.microsoft.com/office/drawing/2014/main" id="{C0110BA3-FA9C-33E0-7E77-A0D79E339872}"/>
                  </a:ext>
                </a:extLst>
              </p:cNvPr>
              <p:cNvCxnSpPr/>
              <p:nvPr/>
            </p:nvCxnSpPr>
            <p:spPr bwMode="auto">
              <a:xfrm>
                <a:off x="2889490" y="2591840"/>
                <a:ext cx="0" cy="2286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0" name="Textfeld 138">
                <a:extLst>
                  <a:ext uri="{FF2B5EF4-FFF2-40B4-BE49-F238E27FC236}">
                    <a16:creationId xmlns:a16="http://schemas.microsoft.com/office/drawing/2014/main" id="{CA99D55E-C62D-730C-AA7B-A0A8E773146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64020" y="2649752"/>
                <a:ext cx="1118625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Bias resistance</a:t>
                </a:r>
              </a:p>
            </p:txBody>
          </p:sp>
          <p:sp>
            <p:nvSpPr>
              <p:cNvPr id="71" name="Textfeld 67">
                <a:extLst>
                  <a:ext uri="{FF2B5EF4-FFF2-40B4-BE49-F238E27FC236}">
                    <a16:creationId xmlns:a16="http://schemas.microsoft.com/office/drawing/2014/main" id="{0822B70E-1CDD-3EF1-3D1D-714459CB8AF9}"/>
                  </a:ext>
                </a:extLst>
              </p:cNvPr>
              <p:cNvSpPr txBox="1"/>
              <p:nvPr/>
            </p:nvSpPr>
            <p:spPr>
              <a:xfrm>
                <a:off x="6773041" y="3049040"/>
                <a:ext cx="480683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Tout</a:t>
                </a:r>
              </a:p>
            </p:txBody>
          </p:sp>
          <p:sp>
            <p:nvSpPr>
              <p:cNvPr id="72" name="Textfeld 68">
                <a:extLst>
                  <a:ext uri="{FF2B5EF4-FFF2-40B4-BE49-F238E27FC236}">
                    <a16:creationId xmlns:a16="http://schemas.microsoft.com/office/drawing/2014/main" id="{8CDDFC86-9096-0310-CD4E-B1626842D6E9}"/>
                  </a:ext>
                </a:extLst>
              </p:cNvPr>
              <p:cNvSpPr txBox="1"/>
              <p:nvPr/>
            </p:nvSpPr>
            <p:spPr>
              <a:xfrm>
                <a:off x="6380170" y="4573040"/>
                <a:ext cx="1229893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Data transfer line</a:t>
                </a:r>
              </a:p>
            </p:txBody>
          </p:sp>
          <p:cxnSp>
            <p:nvCxnSpPr>
              <p:cNvPr id="73" name="Gerade Verbindung mit Pfeil 70">
                <a:extLst>
                  <a:ext uri="{FF2B5EF4-FFF2-40B4-BE49-F238E27FC236}">
                    <a16:creationId xmlns:a16="http://schemas.microsoft.com/office/drawing/2014/main" id="{D56B50CD-6D37-038A-4078-D9062A07BD41}"/>
                  </a:ext>
                </a:extLst>
              </p:cNvPr>
              <p:cNvCxnSpPr/>
              <p:nvPr/>
            </p:nvCxnSpPr>
            <p:spPr bwMode="auto">
              <a:xfrm flipV="1">
                <a:off x="1518800" y="5184590"/>
                <a:ext cx="0" cy="68697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4" name="Gerade Verbindung mit Pfeil 71">
                <a:extLst>
                  <a:ext uri="{FF2B5EF4-FFF2-40B4-BE49-F238E27FC236}">
                    <a16:creationId xmlns:a16="http://schemas.microsoft.com/office/drawing/2014/main" id="{436B7F9B-A4EC-2670-2E19-DEB33F8F1DB9}"/>
                  </a:ext>
                </a:extLst>
              </p:cNvPr>
              <p:cNvCxnSpPr/>
              <p:nvPr/>
            </p:nvCxnSpPr>
            <p:spPr bwMode="auto">
              <a:xfrm rot="5400000" flipV="1">
                <a:off x="7575790" y="5525541"/>
                <a:ext cx="7620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hteck 72">
                <a:extLst>
                  <a:ext uri="{FF2B5EF4-FFF2-40B4-BE49-F238E27FC236}">
                    <a16:creationId xmlns:a16="http://schemas.microsoft.com/office/drawing/2014/main" id="{D8F23A34-F155-85F6-CEA0-007A9EA96201}"/>
                  </a:ext>
                </a:extLst>
              </p:cNvPr>
              <p:cNvSpPr/>
              <p:nvPr/>
            </p:nvSpPr>
            <p:spPr bwMode="auto">
              <a:xfrm>
                <a:off x="2127490" y="5868440"/>
                <a:ext cx="313148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900" dirty="0"/>
                  <a:t>column control(in pixel control reg)</a:t>
                </a:r>
              </a:p>
            </p:txBody>
          </p:sp>
          <p:sp>
            <p:nvSpPr>
              <p:cNvPr id="76" name="Textfeld 153">
                <a:extLst>
                  <a:ext uri="{FF2B5EF4-FFF2-40B4-BE49-F238E27FC236}">
                    <a16:creationId xmlns:a16="http://schemas.microsoft.com/office/drawing/2014/main" id="{C5D4B3E1-91CF-F382-7A72-3A13E350E9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2275" y="4268240"/>
                <a:ext cx="443593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-HV</a:t>
                </a:r>
              </a:p>
            </p:txBody>
          </p:sp>
          <p:sp>
            <p:nvSpPr>
              <p:cNvPr id="77" name="Textfeld 138">
                <a:extLst>
                  <a:ext uri="{FF2B5EF4-FFF2-40B4-BE49-F238E27FC236}">
                    <a16:creationId xmlns:a16="http://schemas.microsoft.com/office/drawing/2014/main" id="{EBDC6F74-AA52-C7F8-30DF-90A9595FF01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50550" y="2515640"/>
                <a:ext cx="488099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1.8V</a:t>
                </a:r>
              </a:p>
            </p:txBody>
          </p:sp>
          <p:sp>
            <p:nvSpPr>
              <p:cNvPr id="78" name="Rechteck 76">
                <a:extLst>
                  <a:ext uri="{FF2B5EF4-FFF2-40B4-BE49-F238E27FC236}">
                    <a16:creationId xmlns:a16="http://schemas.microsoft.com/office/drawing/2014/main" id="{07032FBA-DBDB-59F4-23A6-6E18AF0AECB5}"/>
                  </a:ext>
                </a:extLst>
              </p:cNvPr>
              <p:cNvSpPr/>
              <p:nvPr/>
            </p:nvSpPr>
            <p:spPr bwMode="auto">
              <a:xfrm>
                <a:off x="5861290" y="5868440"/>
                <a:ext cx="19812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900" b="1" dirty="0"/>
                  <a:t>Hit buffer</a:t>
                </a:r>
              </a:p>
            </p:txBody>
          </p:sp>
          <p:sp>
            <p:nvSpPr>
              <p:cNvPr id="79" name="Rechteck 77">
                <a:extLst>
                  <a:ext uri="{FF2B5EF4-FFF2-40B4-BE49-F238E27FC236}">
                    <a16:creationId xmlns:a16="http://schemas.microsoft.com/office/drawing/2014/main" id="{3309E1C1-573C-9642-38F7-5D8E787A3074}"/>
                  </a:ext>
                </a:extLst>
              </p:cNvPr>
              <p:cNvSpPr/>
              <p:nvPr/>
            </p:nvSpPr>
            <p:spPr bwMode="auto">
              <a:xfrm>
                <a:off x="1746490" y="2363240"/>
                <a:ext cx="6096000" cy="3048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en-US" sz="900" dirty="0"/>
              </a:p>
            </p:txBody>
          </p:sp>
          <p:cxnSp>
            <p:nvCxnSpPr>
              <p:cNvPr id="80" name="Gerade Verbindung mit Pfeil 78">
                <a:extLst>
                  <a:ext uri="{FF2B5EF4-FFF2-40B4-BE49-F238E27FC236}">
                    <a16:creationId xmlns:a16="http://schemas.microsoft.com/office/drawing/2014/main" id="{31E3E495-EB25-5F9C-1DEF-F3BCA3357B2A}"/>
                  </a:ext>
                </a:extLst>
              </p:cNvPr>
              <p:cNvCxnSpPr/>
              <p:nvPr/>
            </p:nvCxnSpPr>
            <p:spPr bwMode="auto">
              <a:xfrm>
                <a:off x="450180" y="4268630"/>
                <a:ext cx="152439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81" name="Textfeld 79">
                <a:extLst>
                  <a:ext uri="{FF2B5EF4-FFF2-40B4-BE49-F238E27FC236}">
                    <a16:creationId xmlns:a16="http://schemas.microsoft.com/office/drawing/2014/main" id="{1A1A07AE-32FD-BDDB-1956-34D9A8BCBE27}"/>
                  </a:ext>
                </a:extLst>
              </p:cNvPr>
              <p:cNvSpPr txBox="1"/>
              <p:nvPr/>
            </p:nvSpPr>
            <p:spPr>
              <a:xfrm>
                <a:off x="7318364" y="2363240"/>
                <a:ext cx="525189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Pixel</a:t>
                </a:r>
              </a:p>
            </p:txBody>
          </p:sp>
          <p:cxnSp>
            <p:nvCxnSpPr>
              <p:cNvPr id="82" name="Gerade Verbindung mit Pfeil 80">
                <a:extLst>
                  <a:ext uri="{FF2B5EF4-FFF2-40B4-BE49-F238E27FC236}">
                    <a16:creationId xmlns:a16="http://schemas.microsoft.com/office/drawing/2014/main" id="{7838FDC6-B6DF-7776-AF64-CD7A0FAD7797}"/>
                  </a:ext>
                </a:extLst>
              </p:cNvPr>
              <p:cNvCxnSpPr/>
              <p:nvPr/>
            </p:nvCxnSpPr>
            <p:spPr bwMode="auto">
              <a:xfrm flipV="1">
                <a:off x="6089890" y="3887240"/>
                <a:ext cx="0" cy="83820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" name="Gerader Verbinder 81">
                <a:extLst>
                  <a:ext uri="{FF2B5EF4-FFF2-40B4-BE49-F238E27FC236}">
                    <a16:creationId xmlns:a16="http://schemas.microsoft.com/office/drawing/2014/main" id="{F071D2B7-C2D1-5CFD-FD8B-8CFEB53E7FA6}"/>
                  </a:ext>
                </a:extLst>
              </p:cNvPr>
              <p:cNvCxnSpPr>
                <a:stCxn id="37" idx="3"/>
              </p:cNvCxnSpPr>
              <p:nvPr/>
            </p:nvCxnSpPr>
            <p:spPr bwMode="auto">
              <a:xfrm>
                <a:off x="5785090" y="4725440"/>
                <a:ext cx="3048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84" name="Textfeld 82">
                <a:extLst>
                  <a:ext uri="{FF2B5EF4-FFF2-40B4-BE49-F238E27FC236}">
                    <a16:creationId xmlns:a16="http://schemas.microsoft.com/office/drawing/2014/main" id="{487EA9BF-9D22-0505-553C-BFE9B198A396}"/>
                  </a:ext>
                </a:extLst>
              </p:cNvPr>
              <p:cNvSpPr txBox="1"/>
              <p:nvPr/>
            </p:nvSpPr>
            <p:spPr>
              <a:xfrm>
                <a:off x="6101981" y="3963440"/>
                <a:ext cx="569699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Offset</a:t>
                </a:r>
              </a:p>
            </p:txBody>
          </p:sp>
          <p:cxnSp>
            <p:nvCxnSpPr>
              <p:cNvPr id="85" name="Gerade Verbindung mit Pfeil 102">
                <a:extLst>
                  <a:ext uri="{FF2B5EF4-FFF2-40B4-BE49-F238E27FC236}">
                    <a16:creationId xmlns:a16="http://schemas.microsoft.com/office/drawing/2014/main" id="{40AF29CC-511B-D7B4-4D1D-01B19BBFD409}"/>
                  </a:ext>
                </a:extLst>
              </p:cNvPr>
              <p:cNvCxnSpPr/>
              <p:nvPr/>
            </p:nvCxnSpPr>
            <p:spPr>
              <a:xfrm>
                <a:off x="4877320" y="3352670"/>
                <a:ext cx="0" cy="251889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Textfeld 138">
                <a:extLst>
                  <a:ext uri="{FF2B5EF4-FFF2-40B4-BE49-F238E27FC236}">
                    <a16:creationId xmlns:a16="http://schemas.microsoft.com/office/drawing/2014/main" id="{32F3962D-2B21-A573-FDE4-5983007225D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26068" y="3654220"/>
                <a:ext cx="844162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AnalogOut</a:t>
                </a:r>
              </a:p>
            </p:txBody>
          </p:sp>
          <p:sp>
            <p:nvSpPr>
              <p:cNvPr id="87" name="Rechteck 95">
                <a:extLst>
                  <a:ext uri="{FF2B5EF4-FFF2-40B4-BE49-F238E27FC236}">
                    <a16:creationId xmlns:a16="http://schemas.microsoft.com/office/drawing/2014/main" id="{E57A0EB4-B7B7-4872-F1D7-6D74D916D4F1}"/>
                  </a:ext>
                </a:extLst>
              </p:cNvPr>
              <p:cNvSpPr/>
              <p:nvPr/>
            </p:nvSpPr>
            <p:spPr bwMode="auto">
              <a:xfrm>
                <a:off x="450180" y="5871560"/>
                <a:ext cx="159955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900" dirty="0"/>
                  <a:t>row control</a:t>
                </a:r>
                <a:br>
                  <a:rPr lang="en-US" sz="900" dirty="0"/>
                </a:br>
                <a:r>
                  <a:rPr lang="en-US" sz="900" dirty="0"/>
                  <a:t>(in pixel control reg)</a:t>
                </a:r>
              </a:p>
            </p:txBody>
          </p:sp>
          <p:cxnSp>
            <p:nvCxnSpPr>
              <p:cNvPr id="88" name="Gerader Verbinder 107">
                <a:extLst>
                  <a:ext uri="{FF2B5EF4-FFF2-40B4-BE49-F238E27FC236}">
                    <a16:creationId xmlns:a16="http://schemas.microsoft.com/office/drawing/2014/main" id="{56D34F35-CC0C-A805-DF9D-574F619937FE}"/>
                  </a:ext>
                </a:extLst>
              </p:cNvPr>
              <p:cNvCxnSpPr/>
              <p:nvPr/>
            </p:nvCxnSpPr>
            <p:spPr bwMode="auto">
              <a:xfrm>
                <a:off x="2129440" y="4726610"/>
                <a:ext cx="68697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Gerade Verbindung mit Pfeil 109">
                <a:extLst>
                  <a:ext uri="{FF2B5EF4-FFF2-40B4-BE49-F238E27FC236}">
                    <a16:creationId xmlns:a16="http://schemas.microsoft.com/office/drawing/2014/main" id="{C76FA619-DB2F-FB90-3EEB-4DD2ABDA1B69}"/>
                  </a:ext>
                </a:extLst>
              </p:cNvPr>
              <p:cNvCxnSpPr/>
              <p:nvPr/>
            </p:nvCxnSpPr>
            <p:spPr bwMode="auto">
              <a:xfrm flipV="1">
                <a:off x="2816410" y="4726610"/>
                <a:ext cx="0" cy="114495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Gerade Verbindung mit Pfeil 111">
                <a:extLst>
                  <a:ext uri="{FF2B5EF4-FFF2-40B4-BE49-F238E27FC236}">
                    <a16:creationId xmlns:a16="http://schemas.microsoft.com/office/drawing/2014/main" id="{33E81F29-DD7D-2CC9-4FAA-D05562FCBFA5}"/>
                  </a:ext>
                </a:extLst>
              </p:cNvPr>
              <p:cNvCxnSpPr/>
              <p:nvPr/>
            </p:nvCxnSpPr>
            <p:spPr bwMode="auto">
              <a:xfrm flipV="1">
                <a:off x="3808700" y="4726610"/>
                <a:ext cx="0" cy="114495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1" name="Textfeld 112">
                <a:extLst>
                  <a:ext uri="{FF2B5EF4-FFF2-40B4-BE49-F238E27FC236}">
                    <a16:creationId xmlns:a16="http://schemas.microsoft.com/office/drawing/2014/main" id="{0976098B-F574-28A7-4856-C42C1E0A5A69}"/>
                  </a:ext>
                </a:extLst>
              </p:cNvPr>
              <p:cNvSpPr txBox="1"/>
              <p:nvPr/>
            </p:nvSpPr>
            <p:spPr>
              <a:xfrm>
                <a:off x="6804226" y="4039640"/>
                <a:ext cx="658714" cy="267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VMinus</a:t>
                </a:r>
              </a:p>
            </p:txBody>
          </p:sp>
          <p:sp>
            <p:nvSpPr>
              <p:cNvPr id="92" name="Textfeld 138">
                <a:extLst>
                  <a:ext uri="{FF2B5EF4-FFF2-40B4-BE49-F238E27FC236}">
                    <a16:creationId xmlns:a16="http://schemas.microsoft.com/office/drawing/2014/main" id="{082DC8F5-2EB5-08B5-80CC-EFE3DD70F6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90668" y="5566240"/>
                <a:ext cx="710638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Injection</a:t>
                </a:r>
              </a:p>
            </p:txBody>
          </p:sp>
          <p:sp>
            <p:nvSpPr>
              <p:cNvPr id="93" name="Textfeld 138">
                <a:extLst>
                  <a:ext uri="{FF2B5EF4-FFF2-40B4-BE49-F238E27FC236}">
                    <a16:creationId xmlns:a16="http://schemas.microsoft.com/office/drawing/2014/main" id="{AFA0375C-F996-C016-3C4C-EC0E369621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55288" y="5566240"/>
                <a:ext cx="703220" cy="267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900" dirty="0"/>
                  <a:t>AmpOut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449893"/>
      </p:ext>
    </p:extLst>
  </p:cSld>
  <p:clrMapOvr>
    <a:masterClrMapping/>
  </p:clrMapOvr>
</p:sld>
</file>

<file path=ppt/theme/theme1.xml><?xml version="1.0" encoding="utf-8"?>
<a:theme xmlns:a="http://schemas.openxmlformats.org/drawingml/2006/main" name="SDSSMALL2_2">
  <a:themeElements>
    <a:clrScheme name="SDSSMALL2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DSSMALL2_2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SDSSMALL2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DSSMALL2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DSSMALL2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DSSMALL2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DSSMALL2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DSSMALL2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DSSMALL2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DSSMALL2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DSSMALL2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DSSMALL2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DSSMALL2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DSSMALL2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SDSSMALL2_2</Template>
  <TotalTime>0</TotalTime>
  <Words>1083</Words>
  <Application>Microsoft Office PowerPoint</Application>
  <PresentationFormat>Bildschirmpräsentation (4:3)</PresentationFormat>
  <Paragraphs>278</Paragraphs>
  <Slides>12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7" baseType="lpstr">
      <vt:lpstr>Arial</vt:lpstr>
      <vt:lpstr>Cambria Math</vt:lpstr>
      <vt:lpstr>Times New Roman</vt:lpstr>
      <vt:lpstr>Wingdings</vt:lpstr>
      <vt:lpstr>SDSSMALL2_2</vt:lpstr>
      <vt:lpstr>MightyPix</vt:lpstr>
      <vt:lpstr>Mighty Tracker</vt:lpstr>
      <vt:lpstr>MightyPix</vt:lpstr>
      <vt:lpstr>MightyPix</vt:lpstr>
      <vt:lpstr>MightyPix1: Overview</vt:lpstr>
      <vt:lpstr>MightyPix1: Overview</vt:lpstr>
      <vt:lpstr>MightyPix1: Analogue Part</vt:lpstr>
      <vt:lpstr>MightyPix1: Analogue Part</vt:lpstr>
      <vt:lpstr>MightyPix1: Analogue Part</vt:lpstr>
      <vt:lpstr>MightyPix1: Analogue Part</vt:lpstr>
      <vt:lpstr>MightyPix1: Analogue Part</vt:lpstr>
      <vt:lpstr>MightyPix1</vt:lpstr>
    </vt:vector>
  </TitlesOfParts>
  <Company>University Mannheim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Ivan Peric</dc:creator>
  <cp:lastModifiedBy>ivan</cp:lastModifiedBy>
  <cp:revision>1601</cp:revision>
  <dcterms:created xsi:type="dcterms:W3CDTF">2010-08-30T10:07:17Z</dcterms:created>
  <dcterms:modified xsi:type="dcterms:W3CDTF">2023-03-15T20:07:31Z</dcterms:modified>
</cp:coreProperties>
</file>