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4"/>
  </p:notesMasterIdLst>
  <p:handoutMasterIdLst>
    <p:handoutMasterId r:id="rId15"/>
  </p:handoutMasterIdLst>
  <p:sldIdLst>
    <p:sldId id="312" r:id="rId2"/>
    <p:sldId id="658" r:id="rId3"/>
    <p:sldId id="663" r:id="rId4"/>
    <p:sldId id="301" r:id="rId5"/>
    <p:sldId id="304" r:id="rId6"/>
    <p:sldId id="599" r:id="rId7"/>
    <p:sldId id="659" r:id="rId8"/>
    <p:sldId id="664" r:id="rId9"/>
    <p:sldId id="666" r:id="rId10"/>
    <p:sldId id="276" r:id="rId11"/>
    <p:sldId id="667" r:id="rId12"/>
    <p:sldId id="600" r:id="rId13"/>
  </p:sldIdLst>
  <p:sldSz cx="9144000" cy="6858000" type="screen4x3"/>
  <p:notesSz cx="6645275" cy="97758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>
          <p15:clr>
            <a:srgbClr val="A4A3A4"/>
          </p15:clr>
        </p15:guide>
        <p15:guide id="2" pos="209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66"/>
    <a:srgbClr val="00FF00"/>
    <a:srgbClr val="5FB7FF"/>
    <a:srgbClr val="66CCFF"/>
    <a:srgbClr val="0080FF"/>
    <a:srgbClr val="FF8000"/>
    <a:srgbClr val="003366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90"/>
    <p:restoredTop sz="95958" autoAdjust="0"/>
  </p:normalViewPr>
  <p:slideViewPr>
    <p:cSldViewPr snapToGrid="0">
      <p:cViewPr>
        <p:scale>
          <a:sx n="109" d="100"/>
          <a:sy n="109" d="100"/>
        </p:scale>
        <p:origin x="1200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1854" y="-96"/>
      </p:cViewPr>
      <p:guideLst>
        <p:guide orient="horz" pos="3079"/>
        <p:guide pos="20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3963" y="0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DF1DFF5-777D-C040-AC24-D83640C6871F}" type="datetime1">
              <a:rPr lang="en-US"/>
              <a:pPr>
                <a:defRPr/>
              </a:pPr>
              <a:t>3/13/23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3963" y="9285288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355776CB-29E6-3849-BAC4-9E0549224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99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7888" y="733425"/>
            <a:ext cx="4889500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3438"/>
            <a:ext cx="5314950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Click to edit Master text styles</a:t>
            </a:r>
          </a:p>
          <a:p>
            <a:pPr lvl="1"/>
            <a:r>
              <a:rPr lang="el-GR" noProof="0"/>
              <a:t>Second level</a:t>
            </a:r>
          </a:p>
          <a:p>
            <a:pPr lvl="2"/>
            <a:r>
              <a:rPr lang="el-GR" noProof="0"/>
              <a:t>Third level</a:t>
            </a:r>
          </a:p>
          <a:p>
            <a:pPr lvl="3"/>
            <a:r>
              <a:rPr lang="el-GR" noProof="0"/>
              <a:t>Fourth level</a:t>
            </a:r>
          </a:p>
          <a:p>
            <a:pPr lvl="4"/>
            <a:r>
              <a:rPr lang="el-GR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19EC49C-48AD-7C4A-8E0D-7468E2C6BBD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7168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9EC49C-48AD-7C4A-8E0D-7468E2C6BBD7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2552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a couple of the years on the service I realized that the design teams (CERN and institutes) were facing significant challenges in their design work especially with the advent of HL-LHC electronics.</a:t>
            </a:r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4C388E-0C95-3842-ABE9-0ED111A5B763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5644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 sz="5400"/>
            </a:lvl1pPr>
          </a:lstStyle>
          <a:p>
            <a:r>
              <a:rPr lang="el-GR" altLang="en-US" dirty="0" err="1"/>
              <a:t>ClicktoeditMastertitlestyle</a:t>
            </a:r>
            <a:endParaRPr lang="el-GR" alt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rgbClr val="006699"/>
                </a:solidFill>
              </a:defRPr>
            </a:lvl1pPr>
          </a:lstStyle>
          <a:p>
            <a:r>
              <a:rPr lang="el-GR" altLang="en-US" dirty="0" err="1"/>
              <a:t>ClicktoeditMastersubtitlestyle</a:t>
            </a:r>
            <a:endParaRPr lang="el-GR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48ADF-7CDF-EF49-9A18-70C735A3F46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8105005"/>
      </p:ext>
    </p:extLst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F6D5C-6057-F34C-8C3C-DE6DBAF509A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256475"/>
      </p:ext>
    </p:extLst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048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048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99AC-7F1A-BF46-B322-5991CD8D47E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95417"/>
      </p:ext>
    </p:extLst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E3219-93F8-3341-94BA-40DFB9BA631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7143629"/>
      </p:ext>
    </p:extLst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F2F5-5C16-154F-9BF4-28B9B06CB98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5805877"/>
      </p:ext>
    </p:extLst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DFDB-9E29-DB4C-9BAC-FB75DA9A1BB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0179361"/>
      </p:ext>
    </p:extLst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89165-67C9-DC44-8A4D-22DB200977C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6893935"/>
      </p:ext>
    </p:extLst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1B855-20F4-284F-9AE9-6AEDDCF47D2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67315308"/>
      </p:ext>
    </p:extLst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6802-68C2-534B-B034-A37F1F61DD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1969159"/>
      </p:ext>
    </p:extLst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6A27D-9793-3244-AC4A-EF42C240F6F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787697"/>
      </p:ext>
    </p:extLst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F681-FFC1-3A43-B6A0-FADF4C98380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0515502"/>
      </p:ext>
    </p:extLst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188913"/>
            <a:ext cx="7715250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ClicktoeditMastertitlestyle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ClicktoeditMastertextstyles</a:t>
            </a:r>
          </a:p>
          <a:p>
            <a:pPr lvl="1"/>
            <a:r>
              <a:rPr lang="el-GR"/>
              <a:t>Secondlevel</a:t>
            </a:r>
          </a:p>
          <a:p>
            <a:pPr lvl="2"/>
            <a:r>
              <a:rPr lang="el-GR"/>
              <a:t>Thirdlevel</a:t>
            </a:r>
          </a:p>
          <a:p>
            <a:pPr lvl="3"/>
            <a:r>
              <a:rPr lang="el-GR"/>
              <a:t>Fourthlevel</a:t>
            </a:r>
          </a:p>
          <a:p>
            <a:pPr lvl="4"/>
            <a:r>
              <a:rPr lang="el-GR"/>
              <a:t>Fifthlevel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4750"/>
            <a:ext cx="21336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6188"/>
            <a:ext cx="2895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 sz="1000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6188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2127B8B6-0F3C-9643-82F5-040FD12AC17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2" name="Picture 2" descr="C:\Documents and Settings\kostas\My Documents\My Documents\My Work\CERN outreach material\CERNlogo\Logo_CERN.gi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69" y="142852"/>
            <a:ext cx="714355" cy="714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cxnSp>
        <p:nvCxnSpPr>
          <p:cNvPr id="12" name="Straight Connector 11"/>
          <p:cNvCxnSpPr/>
          <p:nvPr userDrawn="1"/>
        </p:nvCxnSpPr>
        <p:spPr>
          <a:xfrm>
            <a:off x="428625" y="927100"/>
            <a:ext cx="83581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428625" y="6302375"/>
            <a:ext cx="83581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transition>
    <p:pull dir="d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rgbClr val="003366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rgbClr val="003366"/>
          </a:solidFill>
          <a:latin typeface="+mn-lt"/>
          <a:ea typeface="ＭＳ Ｐゴシック" pitchFamily="-109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rgbClr val="003366"/>
          </a:solidFill>
          <a:latin typeface="+mn-lt"/>
          <a:ea typeface="ＭＳ Ｐゴシック" pitchFamily="-109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rgbClr val="003366"/>
          </a:solidFill>
          <a:latin typeface="+mn-lt"/>
          <a:ea typeface="ＭＳ Ｐゴシック" pitchFamily="-109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rgbClr val="003366"/>
          </a:solidFill>
          <a:latin typeface="+mn-lt"/>
          <a:ea typeface="ＭＳ Ｐゴシック" pitchFamily="-109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mailto:asic.support@cern.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foundry.services@cern.ch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3D8515C-9F23-9DF1-669E-8F6C55728D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ECFA R&amp;D electronics</a:t>
            </a:r>
            <a:br>
              <a:rPr lang="en-US" dirty="0"/>
            </a:br>
            <a:r>
              <a:rPr lang="en-US" sz="3200" dirty="0"/>
              <a:t>DRDT 7.7 Technologies &amp; Tools 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E6F8231-D3CE-7B24-2E6D-3D4EA3690F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2418928"/>
          </a:xfrm>
        </p:spPr>
        <p:txBody>
          <a:bodyPr/>
          <a:lstStyle/>
          <a:p>
            <a:r>
              <a:rPr lang="en-US" dirty="0"/>
              <a:t>15/3/2023 CERN</a:t>
            </a:r>
          </a:p>
          <a:p>
            <a:r>
              <a:rPr lang="en-US" sz="2000" dirty="0"/>
              <a:t>Conveners:</a:t>
            </a:r>
          </a:p>
          <a:p>
            <a:r>
              <a:rPr lang="en-US" sz="1400" dirty="0"/>
              <a:t>Mark Willoughby</a:t>
            </a:r>
            <a:r>
              <a:rPr lang="en-US" sz="1400" baseline="30000" dirty="0"/>
              <a:t>1</a:t>
            </a:r>
            <a:r>
              <a:rPr lang="en-US" sz="1400" dirty="0"/>
              <a:t>  	</a:t>
            </a:r>
          </a:p>
          <a:p>
            <a:r>
              <a:rPr lang="en-US" sz="1400" dirty="0"/>
              <a:t>Xavi Llopart</a:t>
            </a:r>
            <a:r>
              <a:rPr lang="en-US" sz="1400" baseline="30000" dirty="0"/>
              <a:t>2</a:t>
            </a:r>
            <a:r>
              <a:rPr lang="en-US" sz="1400" dirty="0"/>
              <a:t> 	</a:t>
            </a:r>
          </a:p>
          <a:p>
            <a:r>
              <a:rPr lang="en-US" sz="1400" dirty="0"/>
              <a:t>Kostas Kloukinas</a:t>
            </a:r>
            <a:r>
              <a:rPr lang="en-US" sz="1400" baseline="30000" dirty="0"/>
              <a:t>2</a:t>
            </a:r>
            <a:r>
              <a:rPr lang="en-US" sz="1600" dirty="0"/>
              <a:t>	</a:t>
            </a:r>
          </a:p>
          <a:p>
            <a:endParaRPr lang="en-US" sz="1600" dirty="0"/>
          </a:p>
          <a:p>
            <a:pPr algn="r"/>
            <a:r>
              <a:rPr lang="en-US" sz="1100" i="1" baseline="30000" dirty="0"/>
              <a:t>1</a:t>
            </a:r>
            <a:r>
              <a:rPr lang="en-US" sz="1100" i="1" dirty="0"/>
              <a:t>RAL, STFC, UK</a:t>
            </a:r>
          </a:p>
          <a:p>
            <a:pPr algn="r"/>
            <a:r>
              <a:rPr lang="en-US" sz="1100" i="1" baseline="30000" dirty="0"/>
              <a:t>2</a:t>
            </a:r>
            <a:r>
              <a:rPr lang="en-US" sz="1100" i="1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1390341437"/>
      </p:ext>
    </p:extLst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Glob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2435225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7488" y="3071810"/>
            <a:ext cx="3830496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en-GB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/>
                <a:ea typeface="+mn-ea"/>
                <a:cs typeface="Verdana"/>
              </a:rPr>
              <a:t>Thank You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Verdana"/>
              <a:ea typeface="+mn-e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7D6802-68C2-534B-B034-A37F1F61DD51}" type="slidenum">
              <a:rPr lang="el-GR" smtClean="0"/>
              <a:pPr>
                <a:defRPr/>
              </a:pPr>
              <a:t>10</a:t>
            </a:fld>
            <a:endParaRPr lang="el-GR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3E904F-1AB5-CEAF-DFB2-27283A76E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7338CC-7868-F70F-D912-3C090E59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5489881"/>
      </p:ext>
    </p:extLst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D04EB-595D-735C-ED49-0B929E275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Addressing the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A6F32-D41C-B96D-C404-4B8504B92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9E1A9-9A1E-5893-50ED-9139A1CCE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03192-62C8-D283-FC7C-21DD061ED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11</a:t>
            </a:fld>
            <a:endParaRPr lang="el-GR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FF8E88A-CD41-012E-A2C1-24FB4721B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Technology Challenges</a:t>
            </a:r>
          </a:p>
          <a:p>
            <a:pPr lvl="1"/>
            <a:r>
              <a:rPr lang="en-GB" sz="1400" dirty="0"/>
              <a:t>Augment EDA Tools -&gt; EUROPRACTICE</a:t>
            </a:r>
            <a:endParaRPr lang="en-US" sz="1800" dirty="0"/>
          </a:p>
          <a:p>
            <a:pPr lvl="1"/>
            <a:r>
              <a:rPr lang="en-US" sz="1400" dirty="0"/>
              <a:t>Access to Advanced technologies -&gt; EUROPRACTICE</a:t>
            </a:r>
          </a:p>
          <a:p>
            <a:pPr lvl="1"/>
            <a:r>
              <a:rPr lang="en-GB" sz="1400" dirty="0"/>
              <a:t>Integrate support for "More than Moore” technologies</a:t>
            </a:r>
          </a:p>
          <a:p>
            <a:pPr lvl="2"/>
            <a:r>
              <a:rPr lang="en-GB" sz="1200" dirty="0"/>
              <a:t>3D Interconnect  &amp; Advanced Packaging</a:t>
            </a:r>
          </a:p>
          <a:p>
            <a:pPr lvl="2"/>
            <a:r>
              <a:rPr lang="en-GB" sz="1200" dirty="0" err="1"/>
              <a:t>SiPh</a:t>
            </a:r>
            <a:endParaRPr lang="en-GB" sz="1200" dirty="0"/>
          </a:p>
          <a:p>
            <a:pPr lvl="2"/>
            <a:r>
              <a:rPr lang="en-GB" sz="1200" dirty="0"/>
              <a:t>CMOS Imaging (monolithic </a:t>
            </a:r>
            <a:r>
              <a:rPr lang="en-GB" sz="1200" dirty="0" err="1"/>
              <a:t>sencors</a:t>
            </a:r>
            <a:r>
              <a:rPr lang="en-GB" sz="1200" dirty="0"/>
              <a:t>)</a:t>
            </a:r>
          </a:p>
          <a:p>
            <a:pPr lvl="2"/>
            <a:r>
              <a:rPr lang="en-GB" sz="1200" dirty="0"/>
              <a:t>Specialty embedded devices</a:t>
            </a:r>
          </a:p>
          <a:p>
            <a:pPr lvl="2"/>
            <a:endParaRPr lang="en-GB" sz="1200" dirty="0"/>
          </a:p>
          <a:p>
            <a:r>
              <a:rPr lang="en-US" sz="1800" dirty="0"/>
              <a:t>Design Challenges</a:t>
            </a:r>
          </a:p>
          <a:p>
            <a:pPr lvl="1"/>
            <a:r>
              <a:rPr lang="en-US" sz="1400" dirty="0"/>
              <a:t>System Architect role</a:t>
            </a:r>
          </a:p>
          <a:p>
            <a:pPr lvl="1"/>
            <a:r>
              <a:rPr lang="en-US" sz="1400" dirty="0"/>
              <a:t>System Level Modeling and Simulations</a:t>
            </a:r>
          </a:p>
          <a:p>
            <a:pPr lvl="1"/>
            <a:r>
              <a:rPr lang="en-US" sz="1400" dirty="0"/>
              <a:t>Design Verification at System Level and component level </a:t>
            </a:r>
          </a:p>
          <a:p>
            <a:pPr lvl="1"/>
            <a:r>
              <a:rPr lang="en-US" sz="1400" dirty="0"/>
              <a:t>Establish &amp; Conform to a Rad-Tol SoC infrastructure</a:t>
            </a:r>
            <a:br>
              <a:rPr lang="en-US" sz="1400" dirty="0"/>
            </a:br>
            <a:endParaRPr lang="en-US" sz="1400" dirty="0"/>
          </a:p>
          <a:p>
            <a:r>
              <a:rPr lang="en-US" sz="1800" dirty="0"/>
              <a:t>Productivity Requirements</a:t>
            </a:r>
          </a:p>
          <a:p>
            <a:pPr lvl="1"/>
            <a:r>
              <a:rPr lang="en-US" sz="1400" dirty="0"/>
              <a:t>Establish a Collaborative Work structure</a:t>
            </a:r>
          </a:p>
        </p:txBody>
      </p:sp>
    </p:spTree>
    <p:extLst>
      <p:ext uri="{BB962C8B-B14F-4D97-AF65-F5344CB8AC3E}">
        <p14:creationId xmlns:p14="http://schemas.microsoft.com/office/powerpoint/2010/main" val="3402298911"/>
      </p:ext>
    </p:extLst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9738-F2D1-206A-406A-0EF99F88D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Enablers for Collaborative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F446A-9C87-E2B7-880B-F639D1471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Technical Framework</a:t>
            </a:r>
          </a:p>
          <a:p>
            <a:pPr lvl="1"/>
            <a:r>
              <a:rPr lang="en-US" sz="1600" dirty="0"/>
              <a:t>Comprehensive “common design platforms”</a:t>
            </a:r>
          </a:p>
          <a:p>
            <a:pPr lvl="2"/>
            <a:r>
              <a:rPr lang="en-US" sz="1400" dirty="0"/>
              <a:t>Foundry PDKs &amp; Foundry IP blocks</a:t>
            </a:r>
          </a:p>
          <a:p>
            <a:pPr lvl="2"/>
            <a:r>
              <a:rPr lang="en-US" sz="1400" dirty="0"/>
              <a:t>Rad-Tol IP blocks and IP block repository</a:t>
            </a:r>
          </a:p>
          <a:p>
            <a:pPr lvl="2"/>
            <a:r>
              <a:rPr lang="en-US" sz="1400" dirty="0"/>
              <a:t>Rad-Tol SoC infrastructure</a:t>
            </a:r>
          </a:p>
          <a:p>
            <a:pPr lvl="2"/>
            <a:r>
              <a:rPr lang="en-US" sz="1400" dirty="0"/>
              <a:t>Design &amp; Verification methodologies </a:t>
            </a:r>
          </a:p>
          <a:p>
            <a:pPr lvl="1"/>
            <a:r>
              <a:rPr lang="en-US" sz="1800" dirty="0"/>
              <a:t>Access to common EDA tools </a:t>
            </a:r>
          </a:p>
          <a:p>
            <a:pPr lvl="1"/>
            <a:r>
              <a:rPr lang="en-US" sz="1600" dirty="0"/>
              <a:t>Maintenance, Training &amp; Support services</a:t>
            </a:r>
          </a:p>
          <a:p>
            <a:pPr lvl="1"/>
            <a:endParaRPr lang="en-US" sz="1600" dirty="0"/>
          </a:p>
          <a:p>
            <a:r>
              <a:rPr lang="en-US" sz="2000" dirty="0"/>
              <a:t>Legal Framework</a:t>
            </a:r>
          </a:p>
          <a:p>
            <a:pPr lvl="1"/>
            <a:r>
              <a:rPr lang="en-US" sz="1600" dirty="0"/>
              <a:t>3-way NDAs with Foundries permitting technology data exchange</a:t>
            </a:r>
          </a:p>
          <a:p>
            <a:pPr lvl="1"/>
            <a:r>
              <a:rPr lang="en-US" sz="1600" dirty="0"/>
              <a:t>Commercial Contracts with Foundries</a:t>
            </a:r>
          </a:p>
          <a:p>
            <a:pPr lvl="1"/>
            <a:r>
              <a:rPr lang="en-US" sz="1600" dirty="0"/>
              <a:t>EULAs of EDA tool providers permitting IP block sharing</a:t>
            </a:r>
          </a:p>
          <a:p>
            <a:pPr lvl="1"/>
            <a:r>
              <a:rPr lang="en-US" sz="1600" dirty="0"/>
              <a:t>IP block sharing agreements among design teams</a:t>
            </a:r>
          </a:p>
          <a:p>
            <a:pPr lvl="1"/>
            <a:r>
              <a:rPr lang="en-US" sz="1600" dirty="0"/>
              <a:t>Export Control regulations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0DF96-6F5E-90F0-AB76-663708282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7D6317-CDEE-C322-C994-4A9C69DF2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12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A39E7-BB3E-3B46-2110-F4B1435DC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2228F241-8289-0157-F07F-F41AA36726EF}"/>
              </a:ext>
            </a:extLst>
          </p:cNvPr>
          <p:cNvSpPr/>
          <p:nvPr/>
        </p:nvSpPr>
        <p:spPr>
          <a:xfrm>
            <a:off x="7221414" y="4525108"/>
            <a:ext cx="316523" cy="13012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56700886"/>
      </p:ext>
    </p:extLst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40266-11C5-B40D-07EA-251CC5517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B4279-A523-52A7-CD2E-2D527E6E6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519532" cy="4752975"/>
          </a:xfrm>
        </p:spPr>
        <p:txBody>
          <a:bodyPr/>
          <a:lstStyle/>
          <a:p>
            <a:r>
              <a:rPr lang="en-US" sz="1800" dirty="0"/>
              <a:t>Introducing the challenges of collaborative work at HEP 		10’</a:t>
            </a:r>
          </a:p>
          <a:p>
            <a:pPr lvl="1"/>
            <a:r>
              <a:rPr lang="en-US" sz="1400" i="1" dirty="0"/>
              <a:t>Kostas Kloukinas, CERN</a:t>
            </a:r>
          </a:p>
          <a:p>
            <a:pPr lvl="1"/>
            <a:endParaRPr lang="en-US" sz="1200" dirty="0"/>
          </a:p>
          <a:p>
            <a:r>
              <a:rPr lang="en-US" sz="1800" dirty="0"/>
              <a:t>Access to advanced silicon technologies </a:t>
            </a:r>
            <a:br>
              <a:rPr lang="en-US" sz="1800" dirty="0"/>
            </a:br>
            <a:r>
              <a:rPr lang="en-US" sz="1800" dirty="0"/>
              <a:t>for the HEP community via EUROPRACTICE 	 		20’</a:t>
            </a:r>
          </a:p>
          <a:p>
            <a:pPr lvl="1"/>
            <a:r>
              <a:rPr lang="en-US" sz="1400" i="1" dirty="0"/>
              <a:t>Paul </a:t>
            </a:r>
            <a:r>
              <a:rPr lang="en-US" sz="1400" i="1" dirty="0" err="1"/>
              <a:t>Malisse</a:t>
            </a:r>
            <a:r>
              <a:rPr lang="en-US" sz="1400" i="1" dirty="0"/>
              <a:t>, EUROPRACTICE IC service, IMEC IC-link, BE</a:t>
            </a:r>
            <a:r>
              <a:rPr lang="en-US" sz="1200" i="1" dirty="0"/>
              <a:t>.</a:t>
            </a:r>
          </a:p>
          <a:p>
            <a:pPr lvl="1"/>
            <a:endParaRPr lang="en-US" sz="1200" dirty="0"/>
          </a:p>
          <a:p>
            <a:r>
              <a:rPr lang="en-US" sz="1800" dirty="0"/>
              <a:t>Access to modern EDA tools and IP block sharing </a:t>
            </a:r>
            <a:br>
              <a:rPr lang="en-US" sz="1800" dirty="0"/>
            </a:br>
            <a:r>
              <a:rPr lang="en-US" sz="1800" dirty="0"/>
              <a:t>in HEP community  via EUROPRACTICE 			20’</a:t>
            </a:r>
          </a:p>
          <a:p>
            <a:pPr lvl="1"/>
            <a:r>
              <a:rPr lang="en-US" sz="1400" i="1" dirty="0"/>
              <a:t>Mark Willoughby, EUROPRACTICE design tools service, RAL, STFC, UK </a:t>
            </a:r>
          </a:p>
          <a:p>
            <a:pPr lvl="1"/>
            <a:endParaRPr lang="en-US" sz="1400" dirty="0"/>
          </a:p>
          <a:p>
            <a:r>
              <a:rPr lang="en-US" sz="1800" dirty="0"/>
              <a:t>Challenges in designing ASICs for HEP Experiments 		20’</a:t>
            </a:r>
          </a:p>
          <a:p>
            <a:pPr lvl="1"/>
            <a:r>
              <a:rPr lang="en-US" sz="1400" dirty="0"/>
              <a:t>Adithya </a:t>
            </a:r>
            <a:r>
              <a:rPr lang="en-US" sz="1400" dirty="0" err="1"/>
              <a:t>Pulli</a:t>
            </a:r>
            <a:r>
              <a:rPr lang="en-US" sz="1400" dirty="0"/>
              <a:t>, CERN</a:t>
            </a:r>
          </a:p>
          <a:p>
            <a:pPr lvl="1"/>
            <a:endParaRPr lang="en-US" sz="1200" dirty="0"/>
          </a:p>
          <a:p>
            <a:r>
              <a:rPr lang="en-US" sz="1800" i="1" dirty="0"/>
              <a:t>Open Discussion						20’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926BD-984F-252D-3683-7EBA263F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1648E-96D7-89D6-4D7A-8A3B45B9A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D99F9-15BA-8BCA-5FB5-1299984EB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8403302"/>
      </p:ext>
    </p:extLst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762000" y="5063939"/>
            <a:ext cx="7924800" cy="9144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sz="18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55299" name="Title 1"/>
          <p:cNvSpPr>
            <a:spLocks noGrp="1"/>
          </p:cNvSpPr>
          <p:nvPr>
            <p:ph type="title"/>
          </p:nvPr>
        </p:nvSpPr>
        <p:spPr>
          <a:xfrm>
            <a:off x="928688" y="188913"/>
            <a:ext cx="7910512" cy="719137"/>
          </a:xfrm>
        </p:spPr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ASIC Design Support for HEP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fr-FR"/>
              <a:t>15/3/2023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0A28-7A68-3143-B015-4004011C7D52}" type="slidenum">
              <a:rPr lang="el-GR" smtClean="0"/>
              <a:pPr/>
              <a:t>3</a:t>
            </a:fld>
            <a:endParaRPr lang="el-GR"/>
          </a:p>
        </p:txBody>
      </p:sp>
      <p:sp>
        <p:nvSpPr>
          <p:cNvPr id="10" name="Rounded Rectangle 9"/>
          <p:cNvSpPr/>
          <p:nvPr/>
        </p:nvSpPr>
        <p:spPr>
          <a:xfrm>
            <a:off x="1600200" y="1207478"/>
            <a:ext cx="1676400" cy="7620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Foundry</a:t>
            </a:r>
          </a:p>
          <a:p>
            <a:pPr algn="ctr"/>
            <a: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vendors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744999" y="1214226"/>
            <a:ext cx="1676400" cy="7620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IP block</a:t>
            </a:r>
            <a:b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vendors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468727" y="2878841"/>
            <a:ext cx="2482266" cy="1143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CERN </a:t>
            </a:r>
            <a:b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14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common design platform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130nm, 65nm, 28nm</a:t>
            </a:r>
          </a:p>
          <a:p>
            <a:pPr algn="ctr"/>
            <a:r>
              <a:rPr lang="en-US" sz="12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distribution &amp; support</a:t>
            </a:r>
            <a:endParaRPr lang="en-US" sz="16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Smiley Face 15"/>
          <p:cNvSpPr/>
          <p:nvPr/>
        </p:nvSpPr>
        <p:spPr>
          <a:xfrm>
            <a:off x="838200" y="51401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" name="Smiley Face 34"/>
          <p:cNvSpPr/>
          <p:nvPr/>
        </p:nvSpPr>
        <p:spPr>
          <a:xfrm>
            <a:off x="990600" y="52925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" name="Smiley Face 35"/>
          <p:cNvSpPr/>
          <p:nvPr/>
        </p:nvSpPr>
        <p:spPr>
          <a:xfrm>
            <a:off x="1143000" y="54449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Smiley Face 36"/>
          <p:cNvSpPr/>
          <p:nvPr/>
        </p:nvSpPr>
        <p:spPr>
          <a:xfrm>
            <a:off x="1295400" y="55973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8" name="Smiley Face 37"/>
          <p:cNvSpPr/>
          <p:nvPr/>
        </p:nvSpPr>
        <p:spPr>
          <a:xfrm>
            <a:off x="1524000" y="51401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" name="Smiley Face 38"/>
          <p:cNvSpPr/>
          <p:nvPr/>
        </p:nvSpPr>
        <p:spPr>
          <a:xfrm>
            <a:off x="1676400" y="52925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0" name="Smiley Face 39"/>
          <p:cNvSpPr/>
          <p:nvPr/>
        </p:nvSpPr>
        <p:spPr>
          <a:xfrm>
            <a:off x="1828800" y="54449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" name="Smiley Face 40"/>
          <p:cNvSpPr/>
          <p:nvPr/>
        </p:nvSpPr>
        <p:spPr>
          <a:xfrm>
            <a:off x="1981200" y="55973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2" name="Smiley Face 41"/>
          <p:cNvSpPr/>
          <p:nvPr/>
        </p:nvSpPr>
        <p:spPr>
          <a:xfrm>
            <a:off x="2209800" y="51401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3" name="Smiley Face 42"/>
          <p:cNvSpPr/>
          <p:nvPr/>
        </p:nvSpPr>
        <p:spPr>
          <a:xfrm>
            <a:off x="2362200" y="52925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4" name="Smiley Face 43"/>
          <p:cNvSpPr/>
          <p:nvPr/>
        </p:nvSpPr>
        <p:spPr>
          <a:xfrm>
            <a:off x="2514600" y="54449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" name="Smiley Face 44"/>
          <p:cNvSpPr/>
          <p:nvPr/>
        </p:nvSpPr>
        <p:spPr>
          <a:xfrm>
            <a:off x="2667000" y="5597339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434732" y="5369745"/>
            <a:ext cx="3027432" cy="369332"/>
          </a:xfrm>
          <a:prstGeom prst="rect">
            <a:avLst/>
          </a:prstGeom>
          <a:noFill/>
          <a:effectLst>
            <a:outerShdw blurRad="50800" dist="38100" dir="2700000">
              <a:schemeClr val="accent1">
                <a:alpha val="43000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CERN &amp; HEP design teams</a:t>
            </a:r>
          </a:p>
        </p:txBody>
      </p:sp>
      <p:cxnSp>
        <p:nvCxnSpPr>
          <p:cNvPr id="80" name="Straight Arrow Connector 79"/>
          <p:cNvCxnSpPr>
            <a:cxnSpLocks/>
            <a:stCxn id="10" idx="2"/>
          </p:cNvCxnSpPr>
          <p:nvPr/>
        </p:nvCxnSpPr>
        <p:spPr>
          <a:xfrm>
            <a:off x="2438400" y="1969478"/>
            <a:ext cx="1674813" cy="887167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11" idx="2"/>
          </p:cNvCxnSpPr>
          <p:nvPr/>
        </p:nvCxnSpPr>
        <p:spPr>
          <a:xfrm rot="5400000">
            <a:off x="4126000" y="2433426"/>
            <a:ext cx="914400" cy="3175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cxnSpLocks/>
            <a:stCxn id="14" idx="1"/>
            <a:endCxn id="13" idx="3"/>
          </p:cNvCxnSpPr>
          <p:nvPr/>
        </p:nvCxnSpPr>
        <p:spPr>
          <a:xfrm flipH="1" flipV="1">
            <a:off x="5950993" y="3450341"/>
            <a:ext cx="835568" cy="556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cxnSpLocks/>
            <a:stCxn id="13" idx="1"/>
            <a:endCxn id="56" idx="3"/>
          </p:cNvCxnSpPr>
          <p:nvPr/>
        </p:nvCxnSpPr>
        <p:spPr>
          <a:xfrm flipH="1">
            <a:off x="2702719" y="3450341"/>
            <a:ext cx="766008" cy="9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stealth" w="lg" len="lg"/>
            <a:tailEnd type="stealth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C76260C-5B34-C246-B0B0-0D9BD715EBA5}"/>
              </a:ext>
            </a:extLst>
          </p:cNvPr>
          <p:cNvGrpSpPr/>
          <p:nvPr/>
        </p:nvGrpSpPr>
        <p:grpSpPr>
          <a:xfrm>
            <a:off x="1102519" y="2986945"/>
            <a:ext cx="1600200" cy="926976"/>
            <a:chOff x="1065213" y="3124200"/>
            <a:chExt cx="1600200" cy="926976"/>
          </a:xfrm>
        </p:grpSpPr>
        <p:sp>
          <p:nvSpPr>
            <p:cNvPr id="56" name="Rounded Rectangle 55"/>
            <p:cNvSpPr/>
            <p:nvPr/>
          </p:nvSpPr>
          <p:spPr>
            <a:xfrm>
              <a:off x="1065213" y="3124200"/>
              <a:ext cx="1600200" cy="926976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sz="16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C2102ED-9C3A-FF4F-887E-B92EA3E2F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2875" y="3185914"/>
              <a:ext cx="904875" cy="45911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36D0DA1-25B4-664B-907C-6D7ED706F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0631" y="3679700"/>
              <a:ext cx="1306513" cy="344631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F3FED4F-883A-5348-BE8E-65D3F253D3CC}"/>
              </a:ext>
            </a:extLst>
          </p:cNvPr>
          <p:cNvGrpSpPr/>
          <p:nvPr/>
        </p:nvGrpSpPr>
        <p:grpSpPr>
          <a:xfrm>
            <a:off x="6786561" y="2998704"/>
            <a:ext cx="1600200" cy="914400"/>
            <a:chOff x="6781800" y="3124200"/>
            <a:chExt cx="1600200" cy="914400"/>
          </a:xfrm>
        </p:grpSpPr>
        <p:sp>
          <p:nvSpPr>
            <p:cNvPr id="14" name="Rounded Rectangle 13"/>
            <p:cNvSpPr/>
            <p:nvPr/>
          </p:nvSpPr>
          <p:spPr>
            <a:xfrm>
              <a:off x="6781800" y="3124200"/>
              <a:ext cx="1600200" cy="91440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sz="16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777AA2B-5F8F-BA41-98FD-8AF6C0228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280" y="3645024"/>
              <a:ext cx="904875" cy="384693"/>
            </a:xfrm>
            <a:prstGeom prst="rect">
              <a:avLst/>
            </a:prstGeom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9ACABC17-E243-594A-8B90-1E49CCBC5B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7043" y="3185914"/>
              <a:ext cx="904875" cy="459110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3C384FC-8A95-E345-A2C7-3CCC3D419478}"/>
              </a:ext>
            </a:extLst>
          </p:cNvPr>
          <p:cNvSpPr txBox="1"/>
          <p:nvPr/>
        </p:nvSpPr>
        <p:spPr>
          <a:xfrm>
            <a:off x="827584" y="2616806"/>
            <a:ext cx="1265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EDA tools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1360B58-FDCF-6846-ACC5-7DB1BBA71CAF}"/>
              </a:ext>
            </a:extLst>
          </p:cNvPr>
          <p:cNvSpPr txBox="1"/>
          <p:nvPr/>
        </p:nvSpPr>
        <p:spPr>
          <a:xfrm>
            <a:off x="6629849" y="2616499"/>
            <a:ext cx="2582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Manufacturing Services 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BFE99FC-2526-DA7A-2B97-86D50C7262EF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5053187" y="1974166"/>
            <a:ext cx="1620870" cy="90102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A33CA01-ACD1-1686-BFDE-5B8E613B6717}"/>
              </a:ext>
            </a:extLst>
          </p:cNvPr>
          <p:cNvSpPr/>
          <p:nvPr/>
        </p:nvSpPr>
        <p:spPr>
          <a:xfrm>
            <a:off x="5835857" y="1212166"/>
            <a:ext cx="1676400" cy="7620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3</a:t>
            </a:r>
            <a:r>
              <a:rPr lang="en-US" sz="1600" baseline="30000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rd</a:t>
            </a:r>
            <a:r>
              <a:rPr lang="en-US" sz="1600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 party</a:t>
            </a:r>
            <a:br>
              <a:rPr lang="en-US" sz="1600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1400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Design Services</a:t>
            </a:r>
            <a:endParaRPr lang="en-US" sz="1600" dirty="0">
              <a:solidFill>
                <a:schemeClr val="bg1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Smiley Face 11">
            <a:extLst>
              <a:ext uri="{FF2B5EF4-FFF2-40B4-BE49-F238E27FC236}">
                <a16:creationId xmlns:a16="http://schemas.microsoft.com/office/drawing/2014/main" id="{F01B34C8-2DEE-4933-127A-040BFD853A86}"/>
              </a:ext>
            </a:extLst>
          </p:cNvPr>
          <p:cNvSpPr/>
          <p:nvPr/>
        </p:nvSpPr>
        <p:spPr>
          <a:xfrm>
            <a:off x="7725617" y="5181216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Smiley Face 16">
            <a:extLst>
              <a:ext uri="{FF2B5EF4-FFF2-40B4-BE49-F238E27FC236}">
                <a16:creationId xmlns:a16="http://schemas.microsoft.com/office/drawing/2014/main" id="{CB0331ED-421A-06A5-E456-AFC799F4C7B0}"/>
              </a:ext>
            </a:extLst>
          </p:cNvPr>
          <p:cNvSpPr/>
          <p:nvPr/>
        </p:nvSpPr>
        <p:spPr>
          <a:xfrm>
            <a:off x="7878017" y="5333616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Smiley Face 18">
            <a:extLst>
              <a:ext uri="{FF2B5EF4-FFF2-40B4-BE49-F238E27FC236}">
                <a16:creationId xmlns:a16="http://schemas.microsoft.com/office/drawing/2014/main" id="{C8E0D94C-C2AD-6127-5C92-AABD441AE943}"/>
              </a:ext>
            </a:extLst>
          </p:cNvPr>
          <p:cNvSpPr/>
          <p:nvPr/>
        </p:nvSpPr>
        <p:spPr>
          <a:xfrm>
            <a:off x="8030417" y="5486016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Smiley Face 21">
            <a:extLst>
              <a:ext uri="{FF2B5EF4-FFF2-40B4-BE49-F238E27FC236}">
                <a16:creationId xmlns:a16="http://schemas.microsoft.com/office/drawing/2014/main" id="{D74F1F2E-2DDE-B135-5B15-86D5A4E93E17}"/>
              </a:ext>
            </a:extLst>
          </p:cNvPr>
          <p:cNvSpPr/>
          <p:nvPr/>
        </p:nvSpPr>
        <p:spPr>
          <a:xfrm>
            <a:off x="8182817" y="5638416"/>
            <a:ext cx="304800" cy="304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" name="Down Arrow 33">
            <a:extLst>
              <a:ext uri="{FF2B5EF4-FFF2-40B4-BE49-F238E27FC236}">
                <a16:creationId xmlns:a16="http://schemas.microsoft.com/office/drawing/2014/main" id="{82251FA9-E706-485E-AC76-E2B18F2C50FC}"/>
              </a:ext>
            </a:extLst>
          </p:cNvPr>
          <p:cNvSpPr/>
          <p:nvPr/>
        </p:nvSpPr>
        <p:spPr>
          <a:xfrm>
            <a:off x="4482606" y="4106014"/>
            <a:ext cx="454507" cy="8168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46" name="Down Arrow 45">
            <a:extLst>
              <a:ext uri="{FF2B5EF4-FFF2-40B4-BE49-F238E27FC236}">
                <a16:creationId xmlns:a16="http://schemas.microsoft.com/office/drawing/2014/main" id="{AEAC27DE-AF2D-6C14-C173-1EDB21EA26C1}"/>
              </a:ext>
            </a:extLst>
          </p:cNvPr>
          <p:cNvSpPr/>
          <p:nvPr/>
        </p:nvSpPr>
        <p:spPr>
          <a:xfrm>
            <a:off x="1660407" y="3957304"/>
            <a:ext cx="454507" cy="1030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B32091-AA35-2B74-5EC1-EDEFF19ABEAA}"/>
              </a:ext>
            </a:extLst>
          </p:cNvPr>
          <p:cNvGrpSpPr/>
          <p:nvPr/>
        </p:nvGrpSpPr>
        <p:grpSpPr>
          <a:xfrm>
            <a:off x="306594" y="3968193"/>
            <a:ext cx="1172637" cy="936727"/>
            <a:chOff x="5447615" y="1080449"/>
            <a:chExt cx="3533146" cy="2870143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4E27CFE-FEE9-4482-43BE-E883A866E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7116" y="1340768"/>
              <a:ext cx="3281348" cy="2384837"/>
            </a:xfrm>
            <a:prstGeom prst="rect">
              <a:avLst/>
            </a:prstGeom>
            <a:effectLst>
              <a:outerShdw blurRad="190500" dist="1905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73C327C-112F-0210-01ED-D58F338EC269}"/>
                </a:ext>
              </a:extLst>
            </p:cNvPr>
            <p:cNvSpPr txBox="1"/>
            <p:nvPr/>
          </p:nvSpPr>
          <p:spPr>
            <a:xfrm>
              <a:off x="5447615" y="1080449"/>
              <a:ext cx="2508760" cy="438126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wrap="square">
              <a:spAutoFit/>
            </a:bodyPr>
            <a:lstStyle/>
            <a:p>
              <a:pPr>
                <a:defRPr/>
              </a:pPr>
              <a:endParaRPr lang="en-US" sz="900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C7DAE4A-380A-8D45-FCBD-178283DBF1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922072" y="2891903"/>
              <a:ext cx="1057970" cy="1059408"/>
            </a:xfrm>
            <a:prstGeom prst="rect">
              <a:avLst/>
            </a:prstGeom>
            <a:effectLst>
              <a:outerShdw blurRad="50800" dist="2032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7" name="Down Arrow 46">
            <a:extLst>
              <a:ext uri="{FF2B5EF4-FFF2-40B4-BE49-F238E27FC236}">
                <a16:creationId xmlns:a16="http://schemas.microsoft.com/office/drawing/2014/main" id="{FE616F6D-4E13-8CFA-D13C-B13508574ED9}"/>
              </a:ext>
            </a:extLst>
          </p:cNvPr>
          <p:cNvSpPr/>
          <p:nvPr/>
        </p:nvSpPr>
        <p:spPr>
          <a:xfrm>
            <a:off x="7322224" y="4021189"/>
            <a:ext cx="454507" cy="964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30" name="Picture 2" descr="C:\Users\kostas\Desktop\Capture.JPG">
            <a:extLst>
              <a:ext uri="{FF2B5EF4-FFF2-40B4-BE49-F238E27FC236}">
                <a16:creationId xmlns:a16="http://schemas.microsoft.com/office/drawing/2014/main" id="{84CFEB26-BA3B-4335-1F1F-F7A943DC3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0417" y="4000421"/>
            <a:ext cx="1000865" cy="92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EA1A94CB-3B48-6C85-D0F2-3B791CEAAEE2}"/>
              </a:ext>
            </a:extLst>
          </p:cNvPr>
          <p:cNvSpPr txBox="1"/>
          <p:nvPr/>
        </p:nvSpPr>
        <p:spPr>
          <a:xfrm>
            <a:off x="7418618" y="6008529"/>
            <a:ext cx="14205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hlinkClick r:id="rId9"/>
              </a:rPr>
              <a:t>asic.support@cern.ch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29344294"/>
      </p:ext>
    </p:extLst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928688" y="188913"/>
            <a:ext cx="7986712" cy="719137"/>
          </a:xfrm>
        </p:spPr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ASIC Design Platforms for HEP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254772"/>
            <a:ext cx="2133600" cy="312737"/>
          </a:xfr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1200">
                <a:solidFill>
                  <a:srgbClr val="006699"/>
                </a:solidFill>
                <a:latin typeface="Garamond" charset="0"/>
              </a:rPr>
              <a:t>15/3/2023</a:t>
            </a:r>
            <a:endParaRPr lang="el-GR" sz="1200">
              <a:solidFill>
                <a:srgbClr val="006699"/>
              </a:solidFill>
              <a:latin typeface="Garamond" charset="0"/>
            </a:endParaRPr>
          </a:p>
        </p:txBody>
      </p:sp>
      <p:sp>
        <p:nvSpPr>
          <p:cNvPr id="20498" name="Content Placeholder 2"/>
          <p:cNvSpPr txBox="1">
            <a:spLocks/>
          </p:cNvSpPr>
          <p:nvPr/>
        </p:nvSpPr>
        <p:spPr bwMode="auto">
          <a:xfrm>
            <a:off x="395536" y="1340767"/>
            <a:ext cx="7650943" cy="4680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01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“Common ASIC design platforms” </a:t>
            </a:r>
            <a:r>
              <a:rPr lang="en-GB" sz="1600" dirty="0">
                <a:solidFill>
                  <a:schemeClr val="tx2"/>
                </a:solidFill>
                <a:latin typeface="+mn-lt"/>
              </a:rPr>
              <a:t>for HEP community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endParaRPr lang="en-US" sz="1600" dirty="0">
              <a:solidFill>
                <a:srgbClr val="003366"/>
              </a:solidFill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003366"/>
                </a:solidFill>
                <a:latin typeface="+mn-lt"/>
              </a:rPr>
              <a:t>Develop and Provide: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b="1" dirty="0">
                <a:solidFill>
                  <a:srgbClr val="003366"/>
                </a:solidFill>
                <a:latin typeface="+mn-lt"/>
              </a:rPr>
              <a:t>Design kits </a:t>
            </a:r>
            <a:r>
              <a:rPr lang="en-US" sz="1400" dirty="0">
                <a:solidFill>
                  <a:srgbClr val="003366"/>
                </a:solidFill>
                <a:latin typeface="+mn-lt"/>
              </a:rPr>
              <a:t>that support analog and digital designs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GB" sz="1400" b="1" dirty="0">
                <a:solidFill>
                  <a:srgbClr val="003366"/>
                </a:solidFill>
              </a:rPr>
              <a:t>Design Workflows </a:t>
            </a:r>
            <a:r>
              <a:rPr lang="en-GB" sz="1400" dirty="0">
                <a:solidFill>
                  <a:srgbClr val="003366"/>
                </a:solidFill>
              </a:rPr>
              <a:t>that are </a:t>
            </a:r>
            <a:r>
              <a:rPr lang="en-GB" sz="1400" dirty="0">
                <a:solidFill>
                  <a:srgbClr val="003366"/>
                </a:solidFill>
                <a:latin typeface="+mn-lt"/>
              </a:rPr>
              <a:t>standardized and validated</a:t>
            </a:r>
            <a:br>
              <a:rPr lang="en-GB" sz="1400" b="1" dirty="0">
                <a:solidFill>
                  <a:srgbClr val="003366"/>
                </a:solidFill>
                <a:latin typeface="+mn-lt"/>
              </a:rPr>
            </a:br>
            <a:r>
              <a:rPr lang="en-GB" sz="1400" dirty="0">
                <a:solidFill>
                  <a:srgbClr val="003366"/>
                </a:solidFill>
                <a:latin typeface="+mn-lt"/>
              </a:rPr>
              <a:t>using</a:t>
            </a:r>
            <a:r>
              <a:rPr lang="en-GB" sz="1400" b="1" dirty="0">
                <a:solidFill>
                  <a:srgbClr val="003366"/>
                </a:solidFill>
                <a:latin typeface="+mn-lt"/>
              </a:rPr>
              <a:t> </a:t>
            </a:r>
            <a:r>
              <a:rPr lang="en-GB" sz="1400" u="sng" dirty="0">
                <a:solidFill>
                  <a:srgbClr val="003366"/>
                </a:solidFill>
                <a:latin typeface="+mn-lt"/>
              </a:rPr>
              <a:t>selected EDA</a:t>
            </a:r>
            <a:r>
              <a:rPr lang="en-GB" sz="1400" u="sng" baseline="30000" dirty="0">
                <a:solidFill>
                  <a:srgbClr val="003366"/>
                </a:solidFill>
                <a:latin typeface="+mn-lt"/>
              </a:rPr>
              <a:t>  </a:t>
            </a:r>
            <a:r>
              <a:rPr lang="en-GB" sz="1400" u="sng" dirty="0">
                <a:solidFill>
                  <a:srgbClr val="003366"/>
                </a:solidFill>
                <a:latin typeface="+mn-lt"/>
              </a:rPr>
              <a:t>tools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b="1" dirty="0">
                <a:solidFill>
                  <a:srgbClr val="003366"/>
                </a:solidFill>
              </a:rPr>
              <a:t>Compatible Design Workflows </a:t>
            </a:r>
            <a:r>
              <a:rPr lang="en-US" sz="1400" dirty="0">
                <a:solidFill>
                  <a:srgbClr val="003366"/>
                </a:solidFill>
              </a:rPr>
              <a:t>across</a:t>
            </a:r>
            <a:r>
              <a:rPr lang="en-US" sz="1400" b="1" dirty="0">
                <a:solidFill>
                  <a:srgbClr val="003366"/>
                </a:solidFill>
              </a:rPr>
              <a:t> </a:t>
            </a:r>
            <a:r>
              <a:rPr lang="en-US" sz="1400" dirty="0">
                <a:solidFill>
                  <a:srgbClr val="003366"/>
                </a:solidFill>
                <a:latin typeface="+mn-lt"/>
              </a:rPr>
              <a:t>multiple silicon foundries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b="1" dirty="0">
                <a:solidFill>
                  <a:srgbClr val="003366"/>
                </a:solidFill>
                <a:latin typeface="+mn-lt"/>
              </a:rPr>
              <a:t>Rad-Tol IP blocks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dirty="0">
                <a:solidFill>
                  <a:srgbClr val="003366"/>
                </a:solidFill>
                <a:latin typeface="+mn-lt"/>
              </a:rPr>
              <a:t>Maintenance 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dirty="0">
                <a:solidFill>
                  <a:srgbClr val="003366"/>
                </a:solidFill>
                <a:latin typeface="+mn-lt"/>
              </a:rPr>
              <a:t>Technical Support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dirty="0">
                <a:solidFill>
                  <a:srgbClr val="003366"/>
                </a:solidFill>
                <a:latin typeface="+mn-lt"/>
              </a:rPr>
              <a:t>Training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endParaRPr lang="en-US" sz="1400" dirty="0">
              <a:solidFill>
                <a:srgbClr val="003366"/>
              </a:solidFill>
              <a:latin typeface="+mn-lt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003366"/>
                </a:solidFill>
                <a:latin typeface="+mn-lt"/>
              </a:rPr>
              <a:t>Timeline</a:t>
            </a:r>
            <a:endParaRPr lang="en-US" sz="1400" dirty="0">
              <a:solidFill>
                <a:srgbClr val="003366"/>
              </a:solidFill>
              <a:latin typeface="+mn-lt"/>
            </a:endParaRP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dirty="0">
                <a:solidFill>
                  <a:srgbClr val="003366"/>
                </a:solidFill>
                <a:latin typeface="+mn-lt"/>
              </a:rPr>
              <a:t>1997  IBM 250nm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dirty="0">
                <a:solidFill>
                  <a:srgbClr val="003366"/>
                </a:solidFill>
                <a:latin typeface="+mn-lt"/>
              </a:rPr>
              <a:t>2009  IBM 130nm 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dirty="0">
                <a:solidFill>
                  <a:srgbClr val="003366"/>
                </a:solidFill>
                <a:latin typeface="+mn-lt"/>
              </a:rPr>
              <a:t>2014  TSMC 65nm &amp; 130nm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1400" dirty="0">
                <a:solidFill>
                  <a:srgbClr val="003366"/>
                </a:solidFill>
                <a:latin typeface="+mn-lt"/>
              </a:rPr>
              <a:t>2020 TSMC 28nm </a:t>
            </a:r>
            <a:br>
              <a:rPr lang="en-US" sz="1400" dirty="0">
                <a:solidFill>
                  <a:srgbClr val="003366"/>
                </a:solidFill>
              </a:rPr>
            </a:br>
            <a:endParaRPr lang="en-US" sz="1400" dirty="0">
              <a:solidFill>
                <a:srgbClr val="0033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F6821-7E59-DB48-A2F8-258F6C867456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Magnetic Disk 6"/>
          <p:cNvSpPr/>
          <p:nvPr/>
        </p:nvSpPr>
        <p:spPr>
          <a:xfrm>
            <a:off x="7871041" y="1457145"/>
            <a:ext cx="1093447" cy="652107"/>
          </a:xfrm>
          <a:prstGeom prst="flowChartMagneticDisk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Digital </a:t>
            </a:r>
            <a:br>
              <a:rPr lang="en-US" sz="1050" dirty="0"/>
            </a:br>
            <a:r>
              <a:rPr lang="en-US" sz="1000" dirty="0"/>
              <a:t>libraries</a:t>
            </a:r>
          </a:p>
        </p:txBody>
      </p:sp>
      <p:sp>
        <p:nvSpPr>
          <p:cNvPr id="8" name="Magnetic Disk 7"/>
          <p:cNvSpPr/>
          <p:nvPr/>
        </p:nvSpPr>
        <p:spPr>
          <a:xfrm>
            <a:off x="5796136" y="1437109"/>
            <a:ext cx="1093447" cy="695747"/>
          </a:xfrm>
          <a:prstGeom prst="flowChartMagneticDisk">
            <a:avLst/>
          </a:prstGeom>
          <a:solidFill>
            <a:srgbClr val="5FB7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Foundry</a:t>
            </a:r>
            <a:br>
              <a:rPr lang="en-US" sz="1050" dirty="0"/>
            </a:br>
            <a:r>
              <a:rPr lang="en-US" sz="1050" dirty="0"/>
              <a:t>Design Kits</a:t>
            </a:r>
          </a:p>
        </p:txBody>
      </p:sp>
      <p:sp>
        <p:nvSpPr>
          <p:cNvPr id="9" name="Magnetic Disk 8"/>
          <p:cNvSpPr/>
          <p:nvPr/>
        </p:nvSpPr>
        <p:spPr>
          <a:xfrm>
            <a:off x="6733376" y="3364825"/>
            <a:ext cx="1249653" cy="1039448"/>
          </a:xfrm>
          <a:prstGeom prst="flowChartMagneticDisk">
            <a:avLst/>
          </a:prstGeom>
          <a:solidFill>
            <a:srgbClr val="FF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>
                <a:solidFill>
                  <a:schemeClr val="tx2"/>
                </a:solidFill>
              </a:rPr>
              <a:t>CERN</a:t>
            </a:r>
            <a:br>
              <a:rPr lang="en-US" sz="1050" b="1" dirty="0">
                <a:solidFill>
                  <a:schemeClr val="tx2"/>
                </a:solidFill>
              </a:rPr>
            </a:br>
            <a:r>
              <a:rPr lang="en-US" sz="1050" b="1" dirty="0">
                <a:solidFill>
                  <a:schemeClr val="tx2"/>
                </a:solidFill>
              </a:rPr>
              <a:t>Common Design Platform</a:t>
            </a:r>
            <a:endParaRPr lang="en-US" sz="1100" b="1" dirty="0">
              <a:solidFill>
                <a:schemeClr val="tx2"/>
              </a:solidFill>
            </a:endParaRPr>
          </a:p>
        </p:txBody>
      </p:sp>
      <p:sp>
        <p:nvSpPr>
          <p:cNvPr id="18" name="Preparation 17"/>
          <p:cNvSpPr/>
          <p:nvPr/>
        </p:nvSpPr>
        <p:spPr>
          <a:xfrm>
            <a:off x="6733376" y="2314587"/>
            <a:ext cx="1249653" cy="514652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>
                <a:solidFill>
                  <a:srgbClr val="376092"/>
                </a:solidFill>
              </a:rPr>
              <a:t>EDA</a:t>
            </a:r>
            <a:r>
              <a:rPr lang="en-US" sz="1050" baseline="30000" dirty="0">
                <a:solidFill>
                  <a:srgbClr val="376092"/>
                </a:solidFill>
              </a:rPr>
              <a:t>1</a:t>
            </a:r>
            <a:r>
              <a:rPr lang="en-US" sz="1050" dirty="0">
                <a:solidFill>
                  <a:srgbClr val="376092"/>
                </a:solidFill>
              </a:rPr>
              <a:t> </a:t>
            </a:r>
            <a:r>
              <a:rPr lang="en-US" sz="1000" dirty="0">
                <a:solidFill>
                  <a:srgbClr val="376092"/>
                </a:solidFill>
              </a:rPr>
              <a:t>workflows</a:t>
            </a:r>
            <a:endParaRPr lang="en-US" sz="1050" dirty="0">
              <a:solidFill>
                <a:srgbClr val="376092"/>
              </a:solidFill>
            </a:endParaRPr>
          </a:p>
        </p:txBody>
      </p:sp>
      <p:sp>
        <p:nvSpPr>
          <p:cNvPr id="19" name="Bent Arrow 18"/>
          <p:cNvSpPr/>
          <p:nvPr/>
        </p:nvSpPr>
        <p:spPr>
          <a:xfrm rot="10800000">
            <a:off x="8028384" y="2194268"/>
            <a:ext cx="472070" cy="514652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20" name="Bent Arrow 19"/>
          <p:cNvSpPr/>
          <p:nvPr/>
        </p:nvSpPr>
        <p:spPr>
          <a:xfrm rot="10800000" flipH="1">
            <a:off x="6228184" y="2194268"/>
            <a:ext cx="492056" cy="514652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7201996" y="2943606"/>
            <a:ext cx="312413" cy="40028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DBA4895-7EBC-114A-A045-576CC4E1F0E3}"/>
              </a:ext>
            </a:extLst>
          </p:cNvPr>
          <p:cNvGrpSpPr/>
          <p:nvPr/>
        </p:nvGrpSpPr>
        <p:grpSpPr>
          <a:xfrm>
            <a:off x="7011468" y="4681023"/>
            <a:ext cx="1719146" cy="1418451"/>
            <a:chOff x="5447615" y="1080449"/>
            <a:chExt cx="3533146" cy="287014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85AE07B-0DC3-534D-8889-CFFAA299E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7116" y="1340768"/>
              <a:ext cx="3281348" cy="2384837"/>
            </a:xfrm>
            <a:prstGeom prst="rect">
              <a:avLst/>
            </a:prstGeom>
            <a:effectLst>
              <a:outerShdw blurRad="190500" dist="1905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03EF7A3-DE20-D645-A036-0E54D1AC390A}"/>
                </a:ext>
              </a:extLst>
            </p:cNvPr>
            <p:cNvSpPr txBox="1"/>
            <p:nvPr/>
          </p:nvSpPr>
          <p:spPr>
            <a:xfrm>
              <a:off x="5447615" y="1080449"/>
              <a:ext cx="2508760" cy="438126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wrap="square">
              <a:spAutoFit/>
            </a:bodyPr>
            <a:lstStyle/>
            <a:p>
              <a:pPr>
                <a:defRPr/>
              </a:pPr>
              <a:endParaRPr lang="en-US" sz="900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B123954-EAD0-FA4A-B6A2-C793A13412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922072" y="2891903"/>
              <a:ext cx="1057970" cy="1059408"/>
            </a:xfrm>
            <a:prstGeom prst="rect">
              <a:avLst/>
            </a:prstGeom>
            <a:effectLst>
              <a:outerShdw blurRad="50800" dist="2032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" name="Magnetic Disk 4">
            <a:extLst>
              <a:ext uri="{FF2B5EF4-FFF2-40B4-BE49-F238E27FC236}">
                <a16:creationId xmlns:a16="http://schemas.microsoft.com/office/drawing/2014/main" id="{92CBDB7F-1F70-EDB2-8B43-BE39CA553A03}"/>
              </a:ext>
            </a:extLst>
          </p:cNvPr>
          <p:cNvSpPr/>
          <p:nvPr/>
        </p:nvSpPr>
        <p:spPr>
          <a:xfrm>
            <a:off x="5063695" y="3429000"/>
            <a:ext cx="1093447" cy="652107"/>
          </a:xfrm>
          <a:prstGeom prst="flowChartMagneticDisk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Rad-Tol </a:t>
            </a:r>
            <a:br>
              <a:rPr lang="en-US" sz="1050" dirty="0"/>
            </a:br>
            <a:r>
              <a:rPr lang="en-US" sz="1050" dirty="0"/>
              <a:t>IP blocks</a:t>
            </a:r>
            <a:endParaRPr lang="en-US" sz="1000" dirty="0"/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B725C3F9-9435-5399-958F-C85BA64017BE}"/>
              </a:ext>
            </a:extLst>
          </p:cNvPr>
          <p:cNvSpPr/>
          <p:nvPr/>
        </p:nvSpPr>
        <p:spPr>
          <a:xfrm rot="16200000">
            <a:off x="6318005" y="3528200"/>
            <a:ext cx="312413" cy="40028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1182301104"/>
      </p:ext>
    </p:extLst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itle 1"/>
          <p:cNvSpPr>
            <a:spLocks noGrp="1"/>
          </p:cNvSpPr>
          <p:nvPr>
            <p:ph type="title"/>
          </p:nvPr>
        </p:nvSpPr>
        <p:spPr>
          <a:xfrm>
            <a:off x="928688" y="188913"/>
            <a:ext cx="7910512" cy="719137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Foundry Access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fr-FR"/>
              <a:t>15/3/2023</a:t>
            </a:r>
            <a:endParaRPr lang="el-GR"/>
          </a:p>
        </p:txBody>
      </p:sp>
      <p:sp>
        <p:nvSpPr>
          <p:cNvPr id="13" name="Rounded Rectangle 12"/>
          <p:cNvSpPr/>
          <p:nvPr/>
        </p:nvSpPr>
        <p:spPr>
          <a:xfrm>
            <a:off x="3429000" y="3824974"/>
            <a:ext cx="2514600" cy="100139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CERN </a:t>
            </a:r>
            <a:b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14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Foundry Services</a:t>
            </a:r>
            <a:endParaRPr lang="en-US" sz="18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80" name="Straight Arrow Connector 79"/>
          <p:cNvCxnSpPr>
            <a:cxnSpLocks/>
            <a:endCxn id="13" idx="0"/>
          </p:cNvCxnSpPr>
          <p:nvPr/>
        </p:nvCxnSpPr>
        <p:spPr>
          <a:xfrm>
            <a:off x="2171700" y="2924944"/>
            <a:ext cx="2514600" cy="90003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cxnSpLocks/>
            <a:endCxn id="13" idx="0"/>
          </p:cNvCxnSpPr>
          <p:nvPr/>
        </p:nvCxnSpPr>
        <p:spPr>
          <a:xfrm flipH="1">
            <a:off x="4686300" y="2924944"/>
            <a:ext cx="266700" cy="90003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cxnSpLocks/>
            <a:endCxn id="13" idx="0"/>
          </p:cNvCxnSpPr>
          <p:nvPr/>
        </p:nvCxnSpPr>
        <p:spPr>
          <a:xfrm flipH="1">
            <a:off x="4686300" y="2924944"/>
            <a:ext cx="1370013" cy="90003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cxnSpLocks/>
            <a:stCxn id="13" idx="2"/>
            <a:endCxn id="99" idx="0"/>
          </p:cNvCxnSpPr>
          <p:nvPr/>
        </p:nvCxnSpPr>
        <p:spPr>
          <a:xfrm flipH="1">
            <a:off x="3429000" y="4826366"/>
            <a:ext cx="1257300" cy="792962"/>
          </a:xfrm>
          <a:prstGeom prst="straightConnector1">
            <a:avLst/>
          </a:prstGeom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cxnSpLocks/>
            <a:stCxn id="13" idx="2"/>
            <a:endCxn id="100" idx="0"/>
          </p:cNvCxnSpPr>
          <p:nvPr/>
        </p:nvCxnSpPr>
        <p:spPr>
          <a:xfrm>
            <a:off x="4686300" y="4826366"/>
            <a:ext cx="1504156" cy="792962"/>
          </a:xfrm>
          <a:prstGeom prst="straightConnector1">
            <a:avLst/>
          </a:prstGeom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cxnSpLocks/>
            <a:endCxn id="13" idx="0"/>
          </p:cNvCxnSpPr>
          <p:nvPr/>
        </p:nvCxnSpPr>
        <p:spPr>
          <a:xfrm flipH="1">
            <a:off x="4686300" y="2924944"/>
            <a:ext cx="2513013" cy="90003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cxnSpLocks/>
            <a:endCxn id="13" idx="0"/>
          </p:cNvCxnSpPr>
          <p:nvPr/>
        </p:nvCxnSpPr>
        <p:spPr>
          <a:xfrm flipH="1">
            <a:off x="4686300" y="2924944"/>
            <a:ext cx="3579813" cy="90003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2" descr="C:\Users\kostas\Desktop\Captur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790528"/>
            <a:ext cx="1816100" cy="168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Bent Arrow 51"/>
          <p:cNvSpPr/>
          <p:nvPr/>
        </p:nvSpPr>
        <p:spPr>
          <a:xfrm rot="16200000">
            <a:off x="1181100" y="5200228"/>
            <a:ext cx="762000" cy="11430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00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Right Arrow 52"/>
          <p:cNvSpPr/>
          <p:nvPr/>
        </p:nvSpPr>
        <p:spPr>
          <a:xfrm rot="18487952">
            <a:off x="1047714" y="3325236"/>
            <a:ext cx="762000" cy="381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F6821-7E59-DB48-A2F8-258F6C867456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3" name="Rectangle 2"/>
          <p:cNvSpPr/>
          <p:nvPr/>
        </p:nvSpPr>
        <p:spPr>
          <a:xfrm>
            <a:off x="128128" y="1046511"/>
            <a:ext cx="8443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charset="0"/>
              <a:buChar char="•"/>
            </a:pP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Organize prototyping Multi Project Wafer runs, for sharing fabrication costs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Coordinate Engineering &amp; Production runs</a:t>
            </a:r>
          </a:p>
        </p:txBody>
      </p:sp>
      <p:sp>
        <p:nvSpPr>
          <p:cNvPr id="100" name="Rounded Rectangle 99"/>
          <p:cNvSpPr/>
          <p:nvPr/>
        </p:nvSpPr>
        <p:spPr>
          <a:xfrm>
            <a:off x="5105399" y="5619328"/>
            <a:ext cx="2170113" cy="61798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Foundries</a:t>
            </a:r>
          </a:p>
        </p:txBody>
      </p:sp>
      <p:sp>
        <p:nvSpPr>
          <p:cNvPr id="7" name="Bent Arrow 6">
            <a:extLst>
              <a:ext uri="{FF2B5EF4-FFF2-40B4-BE49-F238E27FC236}">
                <a16:creationId xmlns:a16="http://schemas.microsoft.com/office/drawing/2014/main" id="{DC099ABF-84D9-2C0A-BCAC-D67D46179505}"/>
              </a:ext>
            </a:extLst>
          </p:cNvPr>
          <p:cNvSpPr/>
          <p:nvPr/>
        </p:nvSpPr>
        <p:spPr>
          <a:xfrm rot="16200000">
            <a:off x="2994524" y="3866245"/>
            <a:ext cx="489904" cy="357944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00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2286000" y="5619328"/>
            <a:ext cx="2286000" cy="61798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EUROPRACTICE (IMEC)</a:t>
            </a:r>
            <a:endParaRPr lang="en-US" sz="16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5F2400-67C5-2D7B-2BB1-DD8DD7800884}"/>
              </a:ext>
            </a:extLst>
          </p:cNvPr>
          <p:cNvSpPr txBox="1"/>
          <p:nvPr/>
        </p:nvSpPr>
        <p:spPr>
          <a:xfrm>
            <a:off x="7301853" y="5964963"/>
            <a:ext cx="1662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hlinkClick r:id="rId3"/>
              </a:rPr>
              <a:t>foundry.services@cern.ch</a:t>
            </a:r>
            <a:endParaRPr lang="en-US" sz="10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7974C4C-8119-CC15-A9D5-3DBBA11E76AA}"/>
              </a:ext>
            </a:extLst>
          </p:cNvPr>
          <p:cNvGrpSpPr/>
          <p:nvPr/>
        </p:nvGrpSpPr>
        <p:grpSpPr>
          <a:xfrm>
            <a:off x="723900" y="1968190"/>
            <a:ext cx="7924800" cy="914400"/>
            <a:chOff x="723900" y="2003359"/>
            <a:chExt cx="7924800" cy="914400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074B7422-E0F6-1044-DDB0-A1FA8CC97640}"/>
                </a:ext>
              </a:extLst>
            </p:cNvPr>
            <p:cNvSpPr/>
            <p:nvPr/>
          </p:nvSpPr>
          <p:spPr>
            <a:xfrm>
              <a:off x="723900" y="2003359"/>
              <a:ext cx="7924800" cy="9144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sz="18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" name="Smiley Face 9">
              <a:extLst>
                <a:ext uri="{FF2B5EF4-FFF2-40B4-BE49-F238E27FC236}">
                  <a16:creationId xmlns:a16="http://schemas.microsoft.com/office/drawing/2014/main" id="{0150B239-89AC-F029-56AC-A95220959CFA}"/>
                </a:ext>
              </a:extLst>
            </p:cNvPr>
            <p:cNvSpPr/>
            <p:nvPr/>
          </p:nvSpPr>
          <p:spPr>
            <a:xfrm>
              <a:off x="800100" y="20795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" name="Smiley Face 10">
              <a:extLst>
                <a:ext uri="{FF2B5EF4-FFF2-40B4-BE49-F238E27FC236}">
                  <a16:creationId xmlns:a16="http://schemas.microsoft.com/office/drawing/2014/main" id="{90AA9A50-28CD-4CE1-B12B-0483CA82B166}"/>
                </a:ext>
              </a:extLst>
            </p:cNvPr>
            <p:cNvSpPr/>
            <p:nvPr/>
          </p:nvSpPr>
          <p:spPr>
            <a:xfrm>
              <a:off x="952500" y="22319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Smiley Face 11">
              <a:extLst>
                <a:ext uri="{FF2B5EF4-FFF2-40B4-BE49-F238E27FC236}">
                  <a16:creationId xmlns:a16="http://schemas.microsoft.com/office/drawing/2014/main" id="{3C64033D-6091-DE9A-57F0-9AFD7F8DEDD5}"/>
                </a:ext>
              </a:extLst>
            </p:cNvPr>
            <p:cNvSpPr/>
            <p:nvPr/>
          </p:nvSpPr>
          <p:spPr>
            <a:xfrm>
              <a:off x="1104900" y="23843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4" name="Smiley Face 13">
              <a:extLst>
                <a:ext uri="{FF2B5EF4-FFF2-40B4-BE49-F238E27FC236}">
                  <a16:creationId xmlns:a16="http://schemas.microsoft.com/office/drawing/2014/main" id="{C94C8EB0-8702-AAEC-5EAA-73ADA9E626E2}"/>
                </a:ext>
              </a:extLst>
            </p:cNvPr>
            <p:cNvSpPr/>
            <p:nvPr/>
          </p:nvSpPr>
          <p:spPr>
            <a:xfrm>
              <a:off x="1257300" y="25367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5" name="Smiley Face 14">
              <a:extLst>
                <a:ext uri="{FF2B5EF4-FFF2-40B4-BE49-F238E27FC236}">
                  <a16:creationId xmlns:a16="http://schemas.microsoft.com/office/drawing/2014/main" id="{C4187314-E973-01D5-B9D6-0FD1CAB82073}"/>
                </a:ext>
              </a:extLst>
            </p:cNvPr>
            <p:cNvSpPr/>
            <p:nvPr/>
          </p:nvSpPr>
          <p:spPr>
            <a:xfrm>
              <a:off x="1485900" y="20795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7" name="Smiley Face 16">
              <a:extLst>
                <a:ext uri="{FF2B5EF4-FFF2-40B4-BE49-F238E27FC236}">
                  <a16:creationId xmlns:a16="http://schemas.microsoft.com/office/drawing/2014/main" id="{D4974784-700F-79F7-AAFE-9605446659E0}"/>
                </a:ext>
              </a:extLst>
            </p:cNvPr>
            <p:cNvSpPr/>
            <p:nvPr/>
          </p:nvSpPr>
          <p:spPr>
            <a:xfrm>
              <a:off x="1638300" y="22319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8" name="Smiley Face 17">
              <a:extLst>
                <a:ext uri="{FF2B5EF4-FFF2-40B4-BE49-F238E27FC236}">
                  <a16:creationId xmlns:a16="http://schemas.microsoft.com/office/drawing/2014/main" id="{0068EA8B-DACC-9810-7C89-B66F7F6FE524}"/>
                </a:ext>
              </a:extLst>
            </p:cNvPr>
            <p:cNvSpPr/>
            <p:nvPr/>
          </p:nvSpPr>
          <p:spPr>
            <a:xfrm>
              <a:off x="1790700" y="23843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9" name="Smiley Face 18">
              <a:extLst>
                <a:ext uri="{FF2B5EF4-FFF2-40B4-BE49-F238E27FC236}">
                  <a16:creationId xmlns:a16="http://schemas.microsoft.com/office/drawing/2014/main" id="{0AAAF8BA-875E-4E19-425D-0F6122846B36}"/>
                </a:ext>
              </a:extLst>
            </p:cNvPr>
            <p:cNvSpPr/>
            <p:nvPr/>
          </p:nvSpPr>
          <p:spPr>
            <a:xfrm>
              <a:off x="1943100" y="25367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0" name="Smiley Face 19">
              <a:extLst>
                <a:ext uri="{FF2B5EF4-FFF2-40B4-BE49-F238E27FC236}">
                  <a16:creationId xmlns:a16="http://schemas.microsoft.com/office/drawing/2014/main" id="{1135F69E-5F91-E696-BC5C-88D5AF263F04}"/>
                </a:ext>
              </a:extLst>
            </p:cNvPr>
            <p:cNvSpPr/>
            <p:nvPr/>
          </p:nvSpPr>
          <p:spPr>
            <a:xfrm>
              <a:off x="2171700" y="20795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" name="Smiley Face 21">
              <a:extLst>
                <a:ext uri="{FF2B5EF4-FFF2-40B4-BE49-F238E27FC236}">
                  <a16:creationId xmlns:a16="http://schemas.microsoft.com/office/drawing/2014/main" id="{89F1FAD0-B278-FC28-F13A-C8B4AB69DB98}"/>
                </a:ext>
              </a:extLst>
            </p:cNvPr>
            <p:cNvSpPr/>
            <p:nvPr/>
          </p:nvSpPr>
          <p:spPr>
            <a:xfrm>
              <a:off x="2324100" y="22319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3" name="Smiley Face 22">
              <a:extLst>
                <a:ext uri="{FF2B5EF4-FFF2-40B4-BE49-F238E27FC236}">
                  <a16:creationId xmlns:a16="http://schemas.microsoft.com/office/drawing/2014/main" id="{D7B84FCB-A9DB-A456-041A-4E54B75C506C}"/>
                </a:ext>
              </a:extLst>
            </p:cNvPr>
            <p:cNvSpPr/>
            <p:nvPr/>
          </p:nvSpPr>
          <p:spPr>
            <a:xfrm>
              <a:off x="2476500" y="23843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4" name="Smiley Face 23">
              <a:extLst>
                <a:ext uri="{FF2B5EF4-FFF2-40B4-BE49-F238E27FC236}">
                  <a16:creationId xmlns:a16="http://schemas.microsoft.com/office/drawing/2014/main" id="{059EFE89-06DE-6919-6BB7-F8F13AE12862}"/>
                </a:ext>
              </a:extLst>
            </p:cNvPr>
            <p:cNvSpPr/>
            <p:nvPr/>
          </p:nvSpPr>
          <p:spPr>
            <a:xfrm>
              <a:off x="2628900" y="2536759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62B366D-0E7E-62DF-3B5A-67546C0116DB}"/>
                </a:ext>
              </a:extLst>
            </p:cNvPr>
            <p:cNvSpPr txBox="1"/>
            <p:nvPr/>
          </p:nvSpPr>
          <p:spPr>
            <a:xfrm>
              <a:off x="3396632" y="2309165"/>
              <a:ext cx="3027432" cy="369332"/>
            </a:xfrm>
            <a:prstGeom prst="rect">
              <a:avLst/>
            </a:prstGeom>
            <a:noFill/>
            <a:effectLst>
              <a:outerShdw blurRad="50800" dist="38100" dir="2700000">
                <a:schemeClr val="accent1">
                  <a:alpha val="43000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</a:rPr>
                <a:t>CERN &amp; HEP design teams</a:t>
              </a:r>
            </a:p>
          </p:txBody>
        </p:sp>
        <p:sp>
          <p:nvSpPr>
            <p:cNvPr id="26" name="Smiley Face 25">
              <a:extLst>
                <a:ext uri="{FF2B5EF4-FFF2-40B4-BE49-F238E27FC236}">
                  <a16:creationId xmlns:a16="http://schemas.microsoft.com/office/drawing/2014/main" id="{190274D7-76C9-6188-584D-2D44D1368EDE}"/>
                </a:ext>
              </a:extLst>
            </p:cNvPr>
            <p:cNvSpPr/>
            <p:nvPr/>
          </p:nvSpPr>
          <p:spPr>
            <a:xfrm>
              <a:off x="7687517" y="2120636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" name="Smiley Face 26">
              <a:extLst>
                <a:ext uri="{FF2B5EF4-FFF2-40B4-BE49-F238E27FC236}">
                  <a16:creationId xmlns:a16="http://schemas.microsoft.com/office/drawing/2014/main" id="{15C005F7-4256-7751-9522-4E6DDD22CF31}"/>
                </a:ext>
              </a:extLst>
            </p:cNvPr>
            <p:cNvSpPr/>
            <p:nvPr/>
          </p:nvSpPr>
          <p:spPr>
            <a:xfrm>
              <a:off x="7839917" y="2273036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Smiley Face 27">
              <a:extLst>
                <a:ext uri="{FF2B5EF4-FFF2-40B4-BE49-F238E27FC236}">
                  <a16:creationId xmlns:a16="http://schemas.microsoft.com/office/drawing/2014/main" id="{584138A3-CA13-1DA7-8FCC-897CCE048434}"/>
                </a:ext>
              </a:extLst>
            </p:cNvPr>
            <p:cNvSpPr/>
            <p:nvPr/>
          </p:nvSpPr>
          <p:spPr>
            <a:xfrm>
              <a:off x="7992317" y="2425436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Smiley Face 28">
              <a:extLst>
                <a:ext uri="{FF2B5EF4-FFF2-40B4-BE49-F238E27FC236}">
                  <a16:creationId xmlns:a16="http://schemas.microsoft.com/office/drawing/2014/main" id="{2514BEAD-88A0-4F56-22A1-5458A0452D95}"/>
                </a:ext>
              </a:extLst>
            </p:cNvPr>
            <p:cNvSpPr/>
            <p:nvPr/>
          </p:nvSpPr>
          <p:spPr>
            <a:xfrm>
              <a:off x="8144717" y="2577836"/>
              <a:ext cx="304800" cy="304800"/>
            </a:xfrm>
            <a:prstGeom prst="smileyFac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0287710"/>
      </p:ext>
    </p:extLst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B584FA4-D0E8-C745-8BF0-F8F638668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evolution and HEP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9412F9-7162-9A47-9BD7-DCDF918F6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0CA7A9-EEFB-CA4A-AF5E-2A5866C04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7D6802-68C2-534B-B034-A37F1F61DD51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5275CC1-5AF7-C142-9ED3-956ACF17CA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90"/>
          <a:stretch/>
        </p:blipFill>
        <p:spPr>
          <a:xfrm>
            <a:off x="539552" y="1068640"/>
            <a:ext cx="7056784" cy="4571006"/>
          </a:xfrm>
          <a:prstGeom prst="rect">
            <a:avLst/>
          </a:prstGeom>
        </p:spPr>
      </p:pic>
      <p:sp>
        <p:nvSpPr>
          <p:cNvPr id="33" name="Line Callout 2 32">
            <a:extLst>
              <a:ext uri="{FF2B5EF4-FFF2-40B4-BE49-F238E27FC236}">
                <a16:creationId xmlns:a16="http://schemas.microsoft.com/office/drawing/2014/main" id="{DD077DF3-ADFD-B44C-9EC5-75D95BE27A20}"/>
              </a:ext>
            </a:extLst>
          </p:cNvPr>
          <p:cNvSpPr/>
          <p:nvPr/>
        </p:nvSpPr>
        <p:spPr>
          <a:xfrm flipH="1">
            <a:off x="2843808" y="5724972"/>
            <a:ext cx="1080120" cy="4403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9516"/>
              <a:gd name="adj6" fmla="val -72987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Foundry Service</a:t>
            </a:r>
          </a:p>
        </p:txBody>
      </p:sp>
      <p:sp>
        <p:nvSpPr>
          <p:cNvPr id="34" name="Line Callout 2 33">
            <a:extLst>
              <a:ext uri="{FF2B5EF4-FFF2-40B4-BE49-F238E27FC236}">
                <a16:creationId xmlns:a16="http://schemas.microsoft.com/office/drawing/2014/main" id="{8D81360C-5754-D64F-BBB9-EEA42F38DF64}"/>
              </a:ext>
            </a:extLst>
          </p:cNvPr>
          <p:cNvSpPr/>
          <p:nvPr/>
        </p:nvSpPr>
        <p:spPr>
          <a:xfrm flipH="1">
            <a:off x="4462277" y="5733346"/>
            <a:ext cx="1117835" cy="4403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21988"/>
              <a:gd name="adj6" fmla="val -41145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ASIC Support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B390D8F0-24B1-A14A-9885-8F0495D802E9}"/>
              </a:ext>
            </a:extLst>
          </p:cNvPr>
          <p:cNvSpPr/>
          <p:nvPr/>
        </p:nvSpPr>
        <p:spPr>
          <a:xfrm>
            <a:off x="4693210" y="4581128"/>
            <a:ext cx="132659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LHC ASICs</a:t>
            </a:r>
            <a:br>
              <a:rPr lang="en-US" sz="1400" dirty="0"/>
            </a:br>
            <a:r>
              <a:rPr lang="en-US" sz="1200" dirty="0"/>
              <a:t>(250um)*</a:t>
            </a:r>
            <a:endParaRPr lang="en-US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FBA320-2BFE-1241-8F26-D89AFD5A37DF}"/>
              </a:ext>
            </a:extLst>
          </p:cNvPr>
          <p:cNvSpPr txBox="1"/>
          <p:nvPr/>
        </p:nvSpPr>
        <p:spPr>
          <a:xfrm>
            <a:off x="598061" y="5661248"/>
            <a:ext cx="2029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CERN-HEP</a:t>
            </a:r>
            <a:br>
              <a:rPr lang="en-US" sz="1600" dirty="0">
                <a:solidFill>
                  <a:srgbClr val="C00000"/>
                </a:solidFill>
              </a:rPr>
            </a:br>
            <a:r>
              <a:rPr lang="en-US" sz="1600" dirty="0">
                <a:solidFill>
                  <a:srgbClr val="C00000"/>
                </a:solidFill>
              </a:rPr>
              <a:t>Centralized services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B3E9BC-643C-0140-A9BF-599FEBE73D9C}"/>
              </a:ext>
            </a:extLst>
          </p:cNvPr>
          <p:cNvSpPr txBox="1"/>
          <p:nvPr/>
        </p:nvSpPr>
        <p:spPr>
          <a:xfrm>
            <a:off x="5998638" y="6323727"/>
            <a:ext cx="23439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* Only “mainstream” processes shown</a:t>
            </a:r>
          </a:p>
        </p:txBody>
      </p:sp>
      <p:sp>
        <p:nvSpPr>
          <p:cNvPr id="44" name="Line Callout 2 43">
            <a:extLst>
              <a:ext uri="{FF2B5EF4-FFF2-40B4-BE49-F238E27FC236}">
                <a16:creationId xmlns:a16="http://schemas.microsoft.com/office/drawing/2014/main" id="{C8FF4F3B-8478-9248-8503-1CF9EDBAC5B8}"/>
              </a:ext>
            </a:extLst>
          </p:cNvPr>
          <p:cNvSpPr/>
          <p:nvPr/>
        </p:nvSpPr>
        <p:spPr>
          <a:xfrm flipH="1">
            <a:off x="6084168" y="5724166"/>
            <a:ext cx="1117835" cy="4403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21988"/>
              <a:gd name="adj6" fmla="val -4114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CHIPS </a:t>
            </a:r>
            <a:r>
              <a:rPr lang="en-US" sz="1000" dirty="0"/>
              <a:t>Design Services</a:t>
            </a:r>
            <a:endParaRPr lang="en-US" sz="10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7132DB-FE4B-F07C-E203-9C23C1D24C6A}"/>
              </a:ext>
            </a:extLst>
          </p:cNvPr>
          <p:cNvSpPr txBox="1"/>
          <p:nvPr/>
        </p:nvSpPr>
        <p:spPr>
          <a:xfrm>
            <a:off x="8497389" y="5657676"/>
            <a:ext cx="4459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Chalkboard" panose="03050602040202020205" pitchFamily="66" charset="77"/>
                <a:cs typeface="Calibri" panose="020F0502020204030204" pitchFamily="34" charset="0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71B9F68-68CD-A08A-A68C-9A2633D40472}"/>
              </a:ext>
            </a:extLst>
          </p:cNvPr>
          <p:cNvCxnSpPr>
            <a:cxnSpLocks/>
          </p:cNvCxnSpPr>
          <p:nvPr/>
        </p:nvCxnSpPr>
        <p:spPr>
          <a:xfrm>
            <a:off x="755576" y="6215122"/>
            <a:ext cx="7704856" cy="0"/>
          </a:xfrm>
          <a:prstGeom prst="line">
            <a:avLst/>
          </a:prstGeom>
          <a:ln w="158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D79B0DC-CA9C-E6B5-373F-82F19B9E197A}"/>
              </a:ext>
            </a:extLst>
          </p:cNvPr>
          <p:cNvCxnSpPr/>
          <p:nvPr/>
        </p:nvCxnSpPr>
        <p:spPr>
          <a:xfrm>
            <a:off x="7202003" y="5157192"/>
            <a:ext cx="125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89434A8-AEEE-1A07-BEF5-D6EC9EFA85E7}"/>
              </a:ext>
            </a:extLst>
          </p:cNvPr>
          <p:cNvCxnSpPr>
            <a:cxnSpLocks/>
          </p:cNvCxnSpPr>
          <p:nvPr/>
        </p:nvCxnSpPr>
        <p:spPr>
          <a:xfrm>
            <a:off x="6455884" y="1795749"/>
            <a:ext cx="0" cy="3361443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Line Callout 2 (Border and Accent Bar) 11">
            <a:extLst>
              <a:ext uri="{FF2B5EF4-FFF2-40B4-BE49-F238E27FC236}">
                <a16:creationId xmlns:a16="http://schemas.microsoft.com/office/drawing/2014/main" id="{91AA0E24-D80C-21A5-4BDE-D85CE40714BD}"/>
              </a:ext>
            </a:extLst>
          </p:cNvPr>
          <p:cNvSpPr/>
          <p:nvPr/>
        </p:nvSpPr>
        <p:spPr>
          <a:xfrm>
            <a:off x="7662986" y="3423974"/>
            <a:ext cx="1430289" cy="648072"/>
          </a:xfrm>
          <a:prstGeom prst="accentBorderCallout2">
            <a:avLst>
              <a:gd name="adj1" fmla="val 18750"/>
              <a:gd name="adj2" fmla="val -8333"/>
              <a:gd name="adj3" fmla="val 31252"/>
              <a:gd name="adj4" fmla="val -19536"/>
              <a:gd name="adj5" fmla="val 271455"/>
              <a:gd name="adj6" fmla="val -30151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RD53A &amp; CMS MPA </a:t>
            </a:r>
            <a:br>
              <a:rPr lang="en-GB" sz="1050" dirty="0"/>
            </a:br>
            <a:r>
              <a:rPr lang="en-GB" sz="1050" dirty="0"/>
              <a:t>prototype chips</a:t>
            </a:r>
          </a:p>
          <a:p>
            <a:pPr algn="ctr"/>
            <a:r>
              <a:rPr lang="en-GB" sz="1050" dirty="0"/>
              <a:t>2017 (65nm)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2D73A2-2E0A-2164-7A38-C3FF4D68A21B}"/>
              </a:ext>
            </a:extLst>
          </p:cNvPr>
          <p:cNvSpPr txBox="1"/>
          <p:nvPr/>
        </p:nvSpPr>
        <p:spPr>
          <a:xfrm>
            <a:off x="6359193" y="1534774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28nm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0BA5DD-AB2D-ECBC-ADCA-E1FC8E8BF50D}"/>
              </a:ext>
            </a:extLst>
          </p:cNvPr>
          <p:cNvCxnSpPr>
            <a:cxnSpLocks/>
          </p:cNvCxnSpPr>
          <p:nvPr/>
        </p:nvCxnSpPr>
        <p:spPr>
          <a:xfrm flipH="1">
            <a:off x="6455884" y="1795749"/>
            <a:ext cx="471093" cy="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C979E90A-18DA-DC4C-9458-85C026D2F0D4}"/>
              </a:ext>
            </a:extLst>
          </p:cNvPr>
          <p:cNvSpPr/>
          <p:nvPr/>
        </p:nvSpPr>
        <p:spPr>
          <a:xfrm>
            <a:off x="6084168" y="4581128"/>
            <a:ext cx="180020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HL-LHC ASICs</a:t>
            </a:r>
            <a:br>
              <a:rPr lang="en-US" sz="1400" dirty="0"/>
            </a:br>
            <a:r>
              <a:rPr lang="en-US" sz="1200" dirty="0"/>
              <a:t>(130nm, 65nm)*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2764E27-DC34-D79C-E21B-85E3F1B0C62A}"/>
              </a:ext>
            </a:extLst>
          </p:cNvPr>
          <p:cNvSpPr/>
          <p:nvPr/>
        </p:nvSpPr>
        <p:spPr>
          <a:xfrm>
            <a:off x="7620000" y="4581128"/>
            <a:ext cx="264368" cy="50405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EA05EB-AF59-418C-C2F7-8F6E9AAFA9E1}"/>
              </a:ext>
            </a:extLst>
          </p:cNvPr>
          <p:cNvSpPr/>
          <p:nvPr/>
        </p:nvSpPr>
        <p:spPr>
          <a:xfrm>
            <a:off x="755576" y="1663547"/>
            <a:ext cx="2088232" cy="1760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4" name="Left Arrow 23">
            <a:extLst>
              <a:ext uri="{FF2B5EF4-FFF2-40B4-BE49-F238E27FC236}">
                <a16:creationId xmlns:a16="http://schemas.microsoft.com/office/drawing/2014/main" id="{19F04128-9A4B-F467-9D5C-098C716711F0}"/>
              </a:ext>
            </a:extLst>
          </p:cNvPr>
          <p:cNvSpPr/>
          <p:nvPr/>
        </p:nvSpPr>
        <p:spPr>
          <a:xfrm>
            <a:off x="7596336" y="1257637"/>
            <a:ext cx="797446" cy="29745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75739BC9-42AA-94CB-0661-100F1DE79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5642073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40" grpId="0" animBg="1"/>
      <p:bldP spid="41" grpId="0"/>
      <p:bldP spid="44" grpId="0" animBg="1"/>
      <p:bldP spid="7" grpId="0"/>
      <p:bldP spid="12" grpId="0" animBg="1"/>
      <p:bldP spid="39" grpId="0" animBg="1"/>
      <p:bldP spid="10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88" y="188913"/>
            <a:ext cx="8107808" cy="719137"/>
          </a:xfrm>
        </p:spPr>
        <p:txBody>
          <a:bodyPr/>
          <a:lstStyle/>
          <a:p>
            <a:r>
              <a:rPr lang="en-US" dirty="0"/>
              <a:t>Challenges in ASIC design @ HEP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624" y="1397424"/>
            <a:ext cx="5749552" cy="4335832"/>
          </a:xfrm>
        </p:spPr>
        <p:txBody>
          <a:bodyPr/>
          <a:lstStyle/>
          <a:p>
            <a:r>
              <a:rPr lang="en-US" sz="1800" dirty="0"/>
              <a:t>Technology Challenges</a:t>
            </a:r>
          </a:p>
          <a:p>
            <a:pPr lvl="1"/>
            <a:r>
              <a:rPr lang="en-US" sz="1400" dirty="0"/>
              <a:t>Complex deep-submicron silicon manufacturing processes</a:t>
            </a:r>
          </a:p>
          <a:p>
            <a:pPr lvl="1"/>
            <a:r>
              <a:rPr lang="en-US" sz="1400" dirty="0"/>
              <a:t>Powerful, Flexible but highly Complex EDA Tools </a:t>
            </a:r>
            <a:br>
              <a:rPr lang="en-US" sz="1400" dirty="0"/>
            </a:br>
            <a:endParaRPr lang="en-US" sz="1400" dirty="0"/>
          </a:p>
          <a:p>
            <a:r>
              <a:rPr lang="en-US" sz="1800" dirty="0"/>
              <a:t>Design Challenges</a:t>
            </a:r>
          </a:p>
          <a:p>
            <a:pPr lvl="1"/>
            <a:r>
              <a:rPr lang="en-US" sz="1400" dirty="0"/>
              <a:t>Designs of increasing complexity and size</a:t>
            </a:r>
          </a:p>
          <a:p>
            <a:pPr lvl="1"/>
            <a:r>
              <a:rPr lang="en-US" sz="1400" dirty="0"/>
              <a:t>Novel designs for scientific instrumentation</a:t>
            </a:r>
          </a:p>
          <a:p>
            <a:pPr lvl="1"/>
            <a:r>
              <a:rPr lang="en-US" sz="1400" dirty="0"/>
              <a:t>Radiation Tolerance</a:t>
            </a:r>
            <a:br>
              <a:rPr lang="en-US" sz="1400" dirty="0"/>
            </a:br>
            <a:endParaRPr lang="en-US" sz="1400" dirty="0"/>
          </a:p>
          <a:p>
            <a:r>
              <a:rPr lang="en-US" sz="1800" dirty="0"/>
              <a:t>Productivity Requirements</a:t>
            </a:r>
          </a:p>
          <a:p>
            <a:pPr lvl="1"/>
            <a:r>
              <a:rPr lang="en-GB" sz="1400" dirty="0"/>
              <a:t>Large, fragmented, multinational design teams</a:t>
            </a:r>
          </a:p>
          <a:p>
            <a:pPr lvl="1"/>
            <a:r>
              <a:rPr lang="en-GB" sz="1400" dirty="0"/>
              <a:t>Designers with different levels of expertise</a:t>
            </a:r>
          </a:p>
          <a:p>
            <a:pPr lvl="1"/>
            <a:r>
              <a:rPr lang="en-US" sz="1400" dirty="0"/>
              <a:t>Work on common design projects</a:t>
            </a:r>
          </a:p>
          <a:p>
            <a:pPr lvl="1"/>
            <a:r>
              <a:rPr lang="en-US" sz="1400" dirty="0"/>
              <a:t>Costly technologies</a:t>
            </a:r>
          </a:p>
          <a:p>
            <a:pPr lvl="1"/>
            <a:r>
              <a:rPr lang="en-US" sz="1400" dirty="0"/>
              <a:t>Importance of  'first-time-right’ designs !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Kostas.Kloukinas@CERN.ch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E60FE-6011-5C4E-B063-589D6E44EAA6}" type="slidenum">
              <a:rPr lang="el-GR" altLang="en-US" smtClean="0"/>
              <a:pPr>
                <a:defRPr/>
              </a:pPr>
              <a:t>7</a:t>
            </a:fld>
            <a:endParaRPr lang="el-GR" altLang="en-US"/>
          </a:p>
        </p:txBody>
      </p:sp>
      <p:pic>
        <p:nvPicPr>
          <p:cNvPr id="8" name="Picture 7" descr="illus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1484784"/>
            <a:ext cx="1353112" cy="1764928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137426" y="4157949"/>
            <a:ext cx="1134616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Technology scaling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4788024" y="3731196"/>
            <a:ext cx="40894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16016" y="3805808"/>
            <a:ext cx="783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130 nm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73824" y="3348608"/>
            <a:ext cx="68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90 nm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32984" y="3805808"/>
            <a:ext cx="68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65 nm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3064" y="3348608"/>
            <a:ext cx="68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45 nm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6049049" y="2819042"/>
            <a:ext cx="1295400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Design Methodologies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015618" y="2527076"/>
            <a:ext cx="1295400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EDA software Tools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522525" y="384039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28 nm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54ABC0-A366-E34F-8FA7-19DE00F2B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DCEF86-0506-7949-95E5-7B5F780091C1}"/>
              </a:ext>
            </a:extLst>
          </p:cNvPr>
          <p:cNvSpPr txBox="1"/>
          <p:nvPr/>
        </p:nvSpPr>
        <p:spPr>
          <a:xfrm>
            <a:off x="8070067" y="335427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14 nm</a:t>
            </a:r>
            <a:endParaRPr lang="en-US" dirty="0"/>
          </a:p>
        </p:txBody>
      </p:sp>
      <p:pic>
        <p:nvPicPr>
          <p:cNvPr id="10" name="Picture 9" descr="Calendar&#10;&#10;Description automatically generated">
            <a:extLst>
              <a:ext uri="{FF2B5EF4-FFF2-40B4-BE49-F238E27FC236}">
                <a16:creationId xmlns:a16="http://schemas.microsoft.com/office/drawing/2014/main" id="{7A2C8DB0-C52B-4742-BAD3-996E4AAA15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166" y="4693199"/>
            <a:ext cx="2806498" cy="152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520599"/>
      </p:ext>
    </p:extLst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EE54-6FC5-FA4D-9F5E-57D29231E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ASIC development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936CB-F17B-7C4A-AC77-BF60443F4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574" y="5235153"/>
            <a:ext cx="8976049" cy="1015159"/>
          </a:xfrm>
        </p:spPr>
        <p:txBody>
          <a:bodyPr/>
          <a:lstStyle/>
          <a:p>
            <a:r>
              <a:rPr lang="en-US" sz="1400" dirty="0"/>
              <a:t>Steep investment for node sizes &lt;16nm. But combine strong performance with lower power consumption</a:t>
            </a:r>
          </a:p>
          <a:p>
            <a:r>
              <a:rPr lang="en-US" sz="1400" dirty="0"/>
              <a:t>Design verification skills and effort are increasingly more important </a:t>
            </a:r>
          </a:p>
          <a:p>
            <a:r>
              <a:rPr lang="en-US" sz="1400" dirty="0"/>
              <a:t>Cost per transistor continues to fall even at 5nm, but this is relegated to those who have large wafer volume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5AB85-4519-AF42-925C-9150F0D77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86153-9CFB-9F4F-AE6C-714551756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5ED038-3B7D-B04B-9864-7592CAD946D9}"/>
              </a:ext>
            </a:extLst>
          </p:cNvPr>
          <p:cNvGrpSpPr/>
          <p:nvPr/>
        </p:nvGrpSpPr>
        <p:grpSpPr>
          <a:xfrm>
            <a:off x="1752646" y="1273000"/>
            <a:ext cx="6048672" cy="3752155"/>
            <a:chOff x="251520" y="2276872"/>
            <a:chExt cx="5153015" cy="2967136"/>
          </a:xfrm>
        </p:grpSpPr>
        <p:pic>
          <p:nvPicPr>
            <p:cNvPr id="9" name="Picture 8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AFC32B11-6F01-6D47-9F7E-4641A6B53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0" y="2276872"/>
              <a:ext cx="5153015" cy="276364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A28DBBD-766A-FB46-AA26-438FC7057CE1}"/>
                </a:ext>
              </a:extLst>
            </p:cNvPr>
            <p:cNvSpPr txBox="1"/>
            <p:nvPr/>
          </p:nvSpPr>
          <p:spPr>
            <a:xfrm>
              <a:off x="323528" y="5013176"/>
              <a:ext cx="491031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Chip Design and Manufacturing Cost under Different Process Nodes: Data Source from IBS*</a:t>
              </a:r>
              <a:endParaRPr lang="en-US" sz="9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708CB02-6C18-104C-86C8-27DB3AB49527}"/>
                </a:ext>
              </a:extLst>
            </p:cNvPr>
            <p:cNvSpPr txBox="1"/>
            <p:nvPr/>
          </p:nvSpPr>
          <p:spPr>
            <a:xfrm>
              <a:off x="683568" y="4854352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solidFill>
                    <a:srgbClr val="FF0000"/>
                  </a:solidFill>
                  <a:latin typeface="+mj-lt"/>
                </a:rPr>
                <a:t>2004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DC4361-B2F6-B543-A573-9A7CF890A031}"/>
                </a:ext>
              </a:extLst>
            </p:cNvPr>
            <p:cNvSpPr txBox="1"/>
            <p:nvPr/>
          </p:nvSpPr>
          <p:spPr>
            <a:xfrm>
              <a:off x="1721054" y="4862517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solidFill>
                    <a:srgbClr val="FF0000"/>
                  </a:solidFill>
                  <a:latin typeface="+mj-lt"/>
                </a:rPr>
                <a:t>2011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D9662A9-9C2C-E84B-AD39-2F7E4F0FCCF0}"/>
                </a:ext>
              </a:extLst>
            </p:cNvPr>
            <p:cNvSpPr txBox="1"/>
            <p:nvPr/>
          </p:nvSpPr>
          <p:spPr>
            <a:xfrm>
              <a:off x="4269956" y="4866540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solidFill>
                    <a:srgbClr val="FF0000"/>
                  </a:solidFill>
                  <a:latin typeface="+mj-lt"/>
                </a:rPr>
                <a:t>2019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39551BB-D216-0D45-A9EC-DD76EBB6CC98}"/>
                </a:ext>
              </a:extLst>
            </p:cNvPr>
            <p:cNvSpPr txBox="1"/>
            <p:nvPr/>
          </p:nvSpPr>
          <p:spPr>
            <a:xfrm>
              <a:off x="3830858" y="4862517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solidFill>
                    <a:srgbClr val="FF0000"/>
                  </a:solidFill>
                  <a:latin typeface="+mj-lt"/>
                </a:rPr>
                <a:t>2017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C4F8C8-D342-9B47-9D7F-7B33B4371B27}"/>
                </a:ext>
              </a:extLst>
            </p:cNvPr>
            <p:cNvSpPr txBox="1"/>
            <p:nvPr/>
          </p:nvSpPr>
          <p:spPr>
            <a:xfrm>
              <a:off x="2743361" y="4854352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solidFill>
                    <a:srgbClr val="FF0000"/>
                  </a:solidFill>
                  <a:latin typeface="+mj-lt"/>
                </a:rPr>
                <a:t>2015</a:t>
              </a:r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90720D-C5C5-A846-B163-EB4DFE3C6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B86AD4-7FCC-6C4C-A5A3-8E0733C3AC60}"/>
              </a:ext>
            </a:extLst>
          </p:cNvPr>
          <p:cNvSpPr txBox="1"/>
          <p:nvPr/>
        </p:nvSpPr>
        <p:spPr>
          <a:xfrm>
            <a:off x="7228630" y="4517319"/>
            <a:ext cx="15376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FF0000"/>
                </a:solidFill>
                <a:latin typeface="+mj-lt"/>
              </a:rPr>
              <a:t>Technology introduction  year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2D5243-E2C5-D048-BD44-5A89A238B1BE}"/>
              </a:ext>
            </a:extLst>
          </p:cNvPr>
          <p:cNvSpPr txBox="1"/>
          <p:nvPr/>
        </p:nvSpPr>
        <p:spPr>
          <a:xfrm>
            <a:off x="2259789" y="3282125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2"/>
                </a:solidFill>
              </a:rPr>
              <a:t>HL-LHC </a:t>
            </a:r>
          </a:p>
          <a:p>
            <a:r>
              <a:rPr lang="en-US" sz="1000" dirty="0">
                <a:solidFill>
                  <a:schemeClr val="accent2"/>
                </a:solidFill>
              </a:rPr>
              <a:t>designs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641018C-DBA3-D24B-850C-9E5944E7E5C7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2601389" y="3682235"/>
            <a:ext cx="0" cy="4437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9895A3D-BDFA-1245-866E-02B4E81E7E26}"/>
              </a:ext>
            </a:extLst>
          </p:cNvPr>
          <p:cNvCxnSpPr>
            <a:cxnSpLocks/>
          </p:cNvCxnSpPr>
          <p:nvPr/>
        </p:nvCxnSpPr>
        <p:spPr>
          <a:xfrm>
            <a:off x="1898373" y="4949278"/>
            <a:ext cx="19442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6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6B4FE-1AA3-E743-2C1E-C02CF83A7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BAE24-327A-DFAE-137C-E73739B0F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Access to </a:t>
            </a:r>
            <a:r>
              <a:rPr lang="en-US" sz="1800" b="1" dirty="0"/>
              <a:t>advanced silicon technologies </a:t>
            </a:r>
            <a:br>
              <a:rPr lang="en-US" sz="1800" b="1" dirty="0"/>
            </a:br>
            <a:r>
              <a:rPr lang="en-US" sz="1800" dirty="0"/>
              <a:t>for the HEP community via EUROPRACTICE 	 		20’</a:t>
            </a:r>
          </a:p>
          <a:p>
            <a:pPr lvl="1"/>
            <a:r>
              <a:rPr lang="en-US" sz="1400" i="1" dirty="0"/>
              <a:t>Paul </a:t>
            </a:r>
            <a:r>
              <a:rPr lang="en-US" sz="1400" i="1" dirty="0" err="1"/>
              <a:t>Malisse</a:t>
            </a:r>
            <a:r>
              <a:rPr lang="en-US" sz="1400" i="1" dirty="0"/>
              <a:t>, EUROPRACTICE IC service, IMEC IC-link, BE</a:t>
            </a:r>
            <a:r>
              <a:rPr lang="en-US" sz="1200" i="1" dirty="0"/>
              <a:t>.</a:t>
            </a:r>
          </a:p>
          <a:p>
            <a:pPr lvl="1"/>
            <a:endParaRPr lang="en-US" sz="1200" dirty="0"/>
          </a:p>
          <a:p>
            <a:r>
              <a:rPr lang="en-US" sz="1800" dirty="0"/>
              <a:t>Access to </a:t>
            </a:r>
            <a:r>
              <a:rPr lang="en-US" sz="1800" b="1" dirty="0"/>
              <a:t>modern EDA tools and IP block sharing </a:t>
            </a:r>
            <a:br>
              <a:rPr lang="en-US" sz="1800" dirty="0"/>
            </a:br>
            <a:r>
              <a:rPr lang="en-US" sz="1800" dirty="0"/>
              <a:t>in HEP community  via EUROPRACTICE 			20’</a:t>
            </a:r>
          </a:p>
          <a:p>
            <a:pPr lvl="1"/>
            <a:r>
              <a:rPr lang="en-US" sz="1400" i="1" dirty="0"/>
              <a:t>Mark Willoughby, EUROPRACTICE design tools service, RAL, STFC, UK </a:t>
            </a:r>
          </a:p>
          <a:p>
            <a:pPr lvl="1"/>
            <a:endParaRPr lang="en-US" sz="1400" dirty="0"/>
          </a:p>
          <a:p>
            <a:r>
              <a:rPr lang="en-US" sz="1800" b="1" dirty="0"/>
              <a:t>Challenges in designing ASICs </a:t>
            </a:r>
            <a:r>
              <a:rPr lang="en-US" sz="1800" dirty="0"/>
              <a:t>for HEP Experiments		20’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945F0-80D2-7D8E-A1A1-82951D4B7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15/3/2023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0D6B3-0282-3BC2-1BD0-3BCC21268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5D44E-3FE3-A454-553A-076A59AC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7063838"/>
      </p:ext>
    </p:extLst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Ed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39993</TotalTime>
  <Words>878</Words>
  <Application>Microsoft Macintosh PowerPoint</Application>
  <PresentationFormat>On-screen Show (4:3)</PresentationFormat>
  <Paragraphs>191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Chalkboard</vt:lpstr>
      <vt:lpstr>Garamond</vt:lpstr>
      <vt:lpstr>Verdana</vt:lpstr>
      <vt:lpstr>Wingdings</vt:lpstr>
      <vt:lpstr>Edge</vt:lpstr>
      <vt:lpstr>ECFA R&amp;D electronics DRDT 7.7 Technologies &amp; Tools </vt:lpstr>
      <vt:lpstr>Agenda</vt:lpstr>
      <vt:lpstr>ASIC Design Support for HEP</vt:lpstr>
      <vt:lpstr>ASIC Design Platforms for HEP</vt:lpstr>
      <vt:lpstr>Foundry Access Services</vt:lpstr>
      <vt:lpstr>Technology evolution and HEP</vt:lpstr>
      <vt:lpstr>Challenges in ASIC design @ HEP</vt:lpstr>
      <vt:lpstr>ASIC development costs</vt:lpstr>
      <vt:lpstr>Agenda</vt:lpstr>
      <vt:lpstr>PowerPoint Presentation</vt:lpstr>
      <vt:lpstr>Addressing the Challenges</vt:lpstr>
      <vt:lpstr>Enablers for Collaborative Work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Kostas Kloukinas</dc:creator>
  <cp:lastModifiedBy>Kostas Kloukinas</cp:lastModifiedBy>
  <cp:revision>1880</cp:revision>
  <cp:lastPrinted>2014-01-29T15:35:59Z</cp:lastPrinted>
  <dcterms:created xsi:type="dcterms:W3CDTF">2010-09-21T20:33:45Z</dcterms:created>
  <dcterms:modified xsi:type="dcterms:W3CDTF">2023-03-15T09:34:19Z</dcterms:modified>
</cp:coreProperties>
</file>