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6"/>
  </p:notesMasterIdLst>
  <p:handoutMasterIdLst>
    <p:handoutMasterId r:id="rId7"/>
  </p:handoutMasterIdLst>
  <p:sldIdLst>
    <p:sldId id="256" r:id="rId2"/>
    <p:sldId id="606" r:id="rId3"/>
    <p:sldId id="607" r:id="rId4"/>
    <p:sldId id="60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898989"/>
    <a:srgbClr val="DA7C30"/>
    <a:srgbClr val="3AECFF"/>
    <a:srgbClr val="FFFF00"/>
    <a:srgbClr val="80FF80"/>
    <a:srgbClr val="FF7000"/>
    <a:srgbClr val="3E9651"/>
    <a:srgbClr val="CC2529"/>
    <a:srgbClr val="D755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87779" autoAdjust="0"/>
  </p:normalViewPr>
  <p:slideViewPr>
    <p:cSldViewPr snapToGrid="0">
      <p:cViewPr varScale="1">
        <p:scale>
          <a:sx n="74" d="100"/>
          <a:sy n="74" d="100"/>
        </p:scale>
        <p:origin x="1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93000/files/untitled.pdf" TargetMode="External"/><Relationship Id="rId2" Type="http://schemas.openxmlformats.org/officeDocument/2006/relationships/hyperlink" Target="https://indico.cern.ch/event/1228626/contributions/5238839/" TargetMode="External"/><Relationship Id="rId1" Type="http://schemas.openxmlformats.org/officeDocument/2006/relationships/hyperlink" Target="https://forms.gle/C8g83gumb2aopCiE8" TargetMode="External"/><Relationship Id="rId4" Type="http://schemas.openxmlformats.org/officeDocument/2006/relationships/hyperlink" Target="https://cds.cern.ch/record/2693000/files/untitled.pdf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C8g83gumb2aopCiE8" TargetMode="External"/><Relationship Id="rId2" Type="http://schemas.openxmlformats.org/officeDocument/2006/relationships/hyperlink" Target="https://indico.cern.ch/event/1228626/contributions/5238839/" TargetMode="External"/><Relationship Id="rId1" Type="http://schemas.openxmlformats.org/officeDocument/2006/relationships/hyperlink" Target="https://cds.cern.ch/record/2693000/files/untitled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 smtClean="0"/>
            <a:t>Remarks</a:t>
          </a:r>
          <a:endParaRPr lang="en-US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4ED861B-C734-4E9C-BB3D-6EE4498B36A9}">
      <dgm:prSet phldrT="[Text]"/>
      <dgm:spPr/>
      <dgm:t>
        <a:bodyPr/>
        <a:lstStyle/>
        <a:p>
          <a:r>
            <a:rPr lang="en-US" dirty="0" smtClean="0"/>
            <a:t>Feel free also to contact the section 7.4 conveners if you have suggestions/comments</a:t>
          </a:r>
          <a:endParaRPr lang="en-US" dirty="0"/>
        </a:p>
      </dgm:t>
    </dgm:pt>
    <dgm:pt modelId="{1192EC40-9527-454B-8F47-14BBB476B789}" type="parTrans" cxnId="{FE402939-6AC8-4335-B5BD-723E9DB5526C}">
      <dgm:prSet/>
      <dgm:spPr/>
      <dgm:t>
        <a:bodyPr/>
        <a:lstStyle/>
        <a:p>
          <a:endParaRPr lang="en-US"/>
        </a:p>
      </dgm:t>
    </dgm:pt>
    <dgm:pt modelId="{87BD9C3F-A2D9-4777-847F-A76703B4FA22}" type="sibTrans" cxnId="{FE402939-6AC8-4335-B5BD-723E9DB5526C}">
      <dgm:prSet/>
      <dgm:spPr/>
      <dgm:t>
        <a:bodyPr/>
        <a:lstStyle/>
        <a:p>
          <a:endParaRPr lang="en-US"/>
        </a:p>
      </dgm:t>
    </dgm:pt>
    <dgm:pt modelId="{F59C8D39-9AF8-429F-A08D-E751124FB1B2}">
      <dgm:prSet phldrT="[Text]"/>
      <dgm:spPr/>
      <dgm:t>
        <a:bodyPr/>
        <a:lstStyle/>
        <a:p>
          <a:r>
            <a:rPr lang="en-US" dirty="0" smtClean="0"/>
            <a:t> How to narrow down to fewer options?</a:t>
          </a:r>
          <a:endParaRPr lang="en-US" dirty="0"/>
        </a:p>
      </dgm:t>
    </dgm:pt>
    <dgm:pt modelId="{3FE3E28E-04D3-487A-8A8D-31E7B338F5C5}" type="parTrans" cxnId="{38721667-9590-4FC0-81A1-9002C5EE765A}">
      <dgm:prSet/>
      <dgm:spPr/>
      <dgm:t>
        <a:bodyPr/>
        <a:lstStyle/>
        <a:p>
          <a:endParaRPr lang="en-US"/>
        </a:p>
      </dgm:t>
    </dgm:pt>
    <dgm:pt modelId="{ABA19887-0BE7-4213-A406-732A5D8682CD}" type="sibTrans" cxnId="{38721667-9590-4FC0-81A1-9002C5EE765A}">
      <dgm:prSet/>
      <dgm:spPr/>
      <dgm:t>
        <a:bodyPr/>
        <a:lstStyle/>
        <a:p>
          <a:endParaRPr lang="en-US"/>
        </a:p>
      </dgm:t>
    </dgm:pt>
    <dgm:pt modelId="{9553011D-02BF-48F5-9D17-D7E07B7DEF0E}">
      <dgm:prSet phldrT="[Text]"/>
      <dgm:spPr/>
      <dgm:t>
        <a:bodyPr/>
        <a:lstStyle/>
        <a:p>
          <a:r>
            <a:rPr lang="en-US" dirty="0" smtClean="0"/>
            <a:t>Please fill this quick survey: </a:t>
          </a:r>
          <a:r>
            <a:rPr lang="en-US" dirty="0" smtClean="0">
              <a:hlinkClick xmlns:r="http://schemas.openxmlformats.org/officeDocument/2006/relationships" r:id="rId1"/>
            </a:rPr>
            <a:t>here</a:t>
          </a:r>
          <a:endParaRPr lang="en-US" dirty="0"/>
        </a:p>
      </dgm:t>
    </dgm:pt>
    <dgm:pt modelId="{D83A066B-C992-4747-AC29-552B66AEB8D9}" type="parTrans" cxnId="{31A0E817-98D6-4D7F-B68F-60F33F23CF55}">
      <dgm:prSet/>
      <dgm:spPr/>
      <dgm:t>
        <a:bodyPr/>
        <a:lstStyle/>
        <a:p>
          <a:endParaRPr lang="en-US"/>
        </a:p>
      </dgm:t>
    </dgm:pt>
    <dgm:pt modelId="{D10FC5D0-8074-438E-9CB5-B485AD5D3184}" type="sibTrans" cxnId="{31A0E817-98D6-4D7F-B68F-60F33F23CF55}">
      <dgm:prSet/>
      <dgm:spPr/>
      <dgm:t>
        <a:bodyPr/>
        <a:lstStyle/>
        <a:p>
          <a:endParaRPr lang="en-US"/>
        </a:p>
      </dgm:t>
    </dgm:pt>
    <dgm:pt modelId="{7B7DBAD0-615C-43A5-9113-1C7340885EBC}">
      <dgm:prSet phldrT="[Text]"/>
      <dgm:spPr/>
      <dgm:t>
        <a:bodyPr/>
        <a:lstStyle/>
        <a:p>
          <a:r>
            <a:rPr lang="en-US" b="0" i="0" dirty="0" smtClean="0"/>
            <a:t>New R&amp;D will be required to push this limits observing the environmental restrictions (</a:t>
          </a:r>
          <a:r>
            <a:rPr lang="en-US" b="0" i="0" dirty="0" smtClean="0">
              <a:hlinkClick xmlns:r="http://schemas.openxmlformats.org/officeDocument/2006/relationships" r:id="rId2"/>
            </a:rPr>
            <a:t>Krypton Cooling</a:t>
          </a:r>
          <a:r>
            <a:rPr lang="en-US" b="0" i="0" dirty="0" smtClean="0"/>
            <a:t>)</a:t>
          </a:r>
          <a:endParaRPr lang="en-US" b="0" i="0" dirty="0"/>
        </a:p>
      </dgm:t>
    </dgm:pt>
    <dgm:pt modelId="{CC8EEA10-4416-41CE-8A35-40BF8019F215}" type="parTrans" cxnId="{D317226C-938A-4255-840F-A5ECA2A27DF2}">
      <dgm:prSet/>
      <dgm:spPr/>
      <dgm:t>
        <a:bodyPr/>
        <a:lstStyle/>
        <a:p>
          <a:endParaRPr lang="en-US"/>
        </a:p>
      </dgm:t>
    </dgm:pt>
    <dgm:pt modelId="{BAC7870F-B803-4E6E-B0DF-690F3890459D}" type="sibTrans" cxnId="{D317226C-938A-4255-840F-A5ECA2A27DF2}">
      <dgm:prSet/>
      <dgm:spPr/>
      <dgm:t>
        <a:bodyPr/>
        <a:lstStyle/>
        <a:p>
          <a:endParaRPr lang="en-US"/>
        </a:p>
      </dgm:t>
    </dgm:pt>
    <dgm:pt modelId="{CF5E891F-AD0C-46EE-B4FD-F867A2CB8A33}">
      <dgm:prSet phldrT="[Text]"/>
      <dgm:spPr/>
      <dgm:t>
        <a:bodyPr/>
        <a:lstStyle/>
        <a:p>
          <a:r>
            <a:rPr lang="en-US" dirty="0" smtClean="0"/>
            <a:t>On the coolant side</a:t>
          </a:r>
          <a:endParaRPr lang="en-US" b="0" i="0" dirty="0"/>
        </a:p>
      </dgm:t>
    </dgm:pt>
    <dgm:pt modelId="{FFF8DDA1-830F-46E1-B0C0-1582796EA6A3}" type="parTrans" cxnId="{EA13BA25-3389-443F-8252-7E8AA44F7929}">
      <dgm:prSet/>
      <dgm:spPr/>
      <dgm:t>
        <a:bodyPr/>
        <a:lstStyle/>
        <a:p>
          <a:endParaRPr lang="en-US"/>
        </a:p>
      </dgm:t>
    </dgm:pt>
    <dgm:pt modelId="{8E03313F-86B4-4CAA-9DD2-C410F1203B8C}" type="sibTrans" cxnId="{EA13BA25-3389-443F-8252-7E8AA44F792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44298B8D-33A0-4D3B-B067-EB93E8451865}">
          <dgm:prSet phldrT="[Text]"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b="0" i="0" dirty="0" smtClean="0"/>
                <a:t> has an temperature operational limit ( -47C cooling plant </a:t>
              </a:r>
              <a:r>
                <a:rPr lang="en-US" b="0" i="0" dirty="0" smtClean="0">
                  <a:hlinkClick xmlns:r="http://schemas.openxmlformats.org/officeDocument/2006/relationships" r:id="rId3"/>
                </a:rPr>
                <a:t>ATLAS Baby demo</a:t>
              </a:r>
              <a:r>
                <a:rPr lang="en-US" b="0" i="0" dirty="0" smtClean="0"/>
                <a:t>, solidification at -56C)</a:t>
              </a:r>
              <a:endParaRPr lang="en-US" b="0" i="0" dirty="0"/>
            </a:p>
          </dgm:t>
        </dgm:pt>
      </mc:Choice>
      <mc:Fallback xmlns="">
        <dgm:pt modelId="{44298B8D-33A0-4D3B-B067-EB93E8451865}">
          <dgm:prSet phldrT="[Text]"/>
          <dgm:spPr/>
          <dgm:t>
            <a:bodyPr/>
            <a:lstStyle/>
            <a:p>
              <a:r>
                <a:rPr lang="en-US" b="0" i="0" dirty="0" smtClean="0">
                  <a:latin typeface="Cambria Math" panose="02040503050406030204" pitchFamily="18" charset="0"/>
                </a:rPr>
                <a:t>CO_2</a:t>
              </a:r>
              <a:r>
                <a:rPr lang="en-US" b="0" i="0" dirty="0" smtClean="0"/>
                <a:t> has an temperature operational limit ( -47C cooling plant </a:t>
              </a:r>
              <a:r>
                <a:rPr lang="en-US" b="0" i="0" dirty="0" smtClean="0">
                  <a:hlinkClick xmlns:r="http://schemas.openxmlformats.org/officeDocument/2006/relationships" r:id="rId4"/>
                </a:rPr>
                <a:t>ATLAS Baby demo</a:t>
              </a:r>
              <a:r>
                <a:rPr lang="en-US" b="0" i="0" dirty="0" smtClean="0"/>
                <a:t>, solidification at -56C)</a:t>
              </a:r>
              <a:endParaRPr lang="en-US" b="0" i="0" dirty="0"/>
            </a:p>
          </dgm:t>
        </dgm:pt>
      </mc:Fallback>
    </mc:AlternateContent>
    <dgm:pt modelId="{EEAF25FE-269C-49CD-968F-452FFEEB0062}" type="parTrans" cxnId="{AC9D0F31-3EBA-44B0-B201-4BC5D3CF7E6F}">
      <dgm:prSet/>
      <dgm:spPr/>
      <dgm:t>
        <a:bodyPr/>
        <a:lstStyle/>
        <a:p>
          <a:endParaRPr lang="en-US"/>
        </a:p>
      </dgm:t>
    </dgm:pt>
    <dgm:pt modelId="{AA906286-0A82-4982-8F9D-DAD3BBB7C1A2}" type="sibTrans" cxnId="{AC9D0F31-3EBA-44B0-B201-4BC5D3CF7E6F}">
      <dgm:prSet/>
      <dgm:spPr/>
      <dgm:t>
        <a:bodyPr/>
        <a:lstStyle/>
        <a:p>
          <a:endParaRPr lang="en-US"/>
        </a:p>
      </dgm:t>
    </dgm:pt>
    <dgm:pt modelId="{3D8FCBDD-EC1F-473A-9027-22597BFE37B7}">
      <dgm:prSet phldrT="[Text]"/>
      <dgm:spPr/>
      <dgm:t>
        <a:bodyPr/>
        <a:lstStyle/>
        <a:p>
          <a:r>
            <a:rPr lang="en-US" b="1" u="sng" dirty="0" smtClean="0"/>
            <a:t>No single solution for the cooling structure nor coolant</a:t>
          </a:r>
          <a:endParaRPr lang="en-US" b="1" u="sng" dirty="0"/>
        </a:p>
      </dgm:t>
    </dgm:pt>
    <dgm:pt modelId="{A062420B-AF90-4C7D-AB7C-630DB0E5BE03}" type="parTrans" cxnId="{55E44D2A-B28C-4125-9283-F4FABFE902E9}">
      <dgm:prSet/>
      <dgm:spPr/>
      <dgm:t>
        <a:bodyPr/>
        <a:lstStyle/>
        <a:p>
          <a:endParaRPr lang="en-US"/>
        </a:p>
      </dgm:t>
    </dgm:pt>
    <dgm:pt modelId="{0474334A-AD48-4EA0-9716-86820880B457}" type="sibTrans" cxnId="{55E44D2A-B28C-4125-9283-F4FABFE902E9}">
      <dgm:prSet/>
      <dgm:spPr/>
      <dgm:t>
        <a:bodyPr/>
        <a:lstStyle/>
        <a:p>
          <a:endParaRPr lang="en-US"/>
        </a:p>
      </dgm:t>
    </dgm:pt>
    <dgm:pt modelId="{FF0DB6D2-BFF0-427A-924F-8A26E4110C05}">
      <dgm:prSet phldrT="[Text]"/>
      <dgm:spPr/>
      <dgm:t>
        <a:bodyPr/>
        <a:lstStyle/>
        <a:p>
          <a:endParaRPr lang="en-US" b="0" i="0" dirty="0"/>
        </a:p>
      </dgm:t>
    </dgm:pt>
    <dgm:pt modelId="{246A2FBF-3DBA-44F0-A96C-691515A2A140}" type="parTrans" cxnId="{7DA86CCC-2623-4E2A-8DE1-D04619499A90}">
      <dgm:prSet/>
      <dgm:spPr/>
      <dgm:t>
        <a:bodyPr/>
        <a:lstStyle/>
        <a:p>
          <a:endParaRPr lang="en-US"/>
        </a:p>
      </dgm:t>
    </dgm:pt>
    <dgm:pt modelId="{13586428-AD8D-41CA-AF01-5318827EB49D}" type="sibTrans" cxnId="{7DA86CCC-2623-4E2A-8DE1-D04619499A90}">
      <dgm:prSet/>
      <dgm:spPr/>
      <dgm:t>
        <a:bodyPr/>
        <a:lstStyle/>
        <a:p>
          <a:endParaRPr lang="en-US"/>
        </a:p>
      </dgm:t>
    </dgm:pt>
    <dgm:pt modelId="{A3D6FAC9-AD6B-4F43-87E6-4AD612636CD5}">
      <dgm:prSet phldrT="[Text]"/>
      <dgm:spPr/>
      <dgm:t>
        <a:bodyPr/>
        <a:lstStyle/>
        <a:p>
          <a:r>
            <a:rPr lang="en-US" dirty="0" smtClean="0"/>
            <a:t>Invited talk: “</a:t>
          </a:r>
          <a:r>
            <a:rPr lang="en-GB" b="1" dirty="0" smtClean="0"/>
            <a:t>On-detector </a:t>
          </a:r>
          <a:r>
            <a:rPr lang="en-US" b="1" dirty="0" smtClean="0"/>
            <a:t>cooling systems based on l</a:t>
          </a:r>
          <a:r>
            <a:rPr lang="en-GB" b="1" dirty="0" smtClean="0"/>
            <a:t>ow-mass </a:t>
          </a:r>
          <a:r>
            <a:rPr lang="en-US" b="1" dirty="0" smtClean="0"/>
            <a:t>carbon dioxide evaporators</a:t>
          </a:r>
          <a:r>
            <a:rPr lang="en-US" dirty="0" smtClean="0"/>
            <a:t>” by Desiree Hellenschmidt</a:t>
          </a:r>
          <a:endParaRPr lang="en-US" dirty="0"/>
        </a:p>
      </dgm:t>
    </dgm:pt>
    <dgm:pt modelId="{33832D73-AF29-4870-8777-AC3CCBCD1A8E}" type="parTrans" cxnId="{15D34BDE-E912-4A9E-A812-3DFB8EC8AE1F}">
      <dgm:prSet/>
      <dgm:spPr/>
      <dgm:t>
        <a:bodyPr/>
        <a:lstStyle/>
        <a:p>
          <a:endParaRPr lang="en-US"/>
        </a:p>
      </dgm:t>
    </dgm:pt>
    <dgm:pt modelId="{C2B80E8E-8755-4EB0-8CE9-312CCB9F95B3}" type="sibTrans" cxnId="{15D34BDE-E912-4A9E-A812-3DFB8EC8AE1F}">
      <dgm:prSet/>
      <dgm:spPr/>
      <dgm:t>
        <a:bodyPr/>
        <a:lstStyle/>
        <a:p>
          <a:endParaRPr lang="en-US"/>
        </a:p>
      </dgm:t>
    </dgm:pt>
    <dgm:pt modelId="{614C9952-5ACE-4F3E-913F-7215D93E8896}">
      <dgm:prSet phldrT="[Text]"/>
      <dgm:spPr/>
      <dgm:t>
        <a:bodyPr/>
        <a:lstStyle/>
        <a:p>
          <a:endParaRPr lang="en-US" dirty="0"/>
        </a:p>
      </dgm:t>
    </dgm:pt>
    <dgm:pt modelId="{61F324C3-3C40-43F9-9E16-DE64E847576D}" type="parTrans" cxnId="{E7AC60A6-3532-4173-9B8A-3702C66C83CF}">
      <dgm:prSet/>
      <dgm:spPr/>
      <dgm:t>
        <a:bodyPr/>
        <a:lstStyle/>
        <a:p>
          <a:endParaRPr lang="en-US"/>
        </a:p>
      </dgm:t>
    </dgm:pt>
    <dgm:pt modelId="{1F9887B5-4CDD-4B0E-9624-48FD9F52C1C8}" type="sibTrans" cxnId="{E7AC60A6-3532-4173-9B8A-3702C66C83CF}">
      <dgm:prSet/>
      <dgm:spPr/>
      <dgm:t>
        <a:bodyPr/>
        <a:lstStyle/>
        <a:p>
          <a:endParaRPr lang="en-US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4035B8-894A-491D-B0E9-AB9BF7113C9E}" type="presOf" srcId="{CF5E891F-AD0C-46EE-B4FD-F867A2CB8A33}" destId="{4BB89884-CE97-4452-B52D-24ACA0EF22AA}" srcOrd="0" destOrd="0" presId="urn:microsoft.com/office/officeart/2005/8/layout/list1"/>
    <dgm:cxn modelId="{55E44D2A-B28C-4125-9283-F4FABFE902E9}" srcId="{E68BC455-653C-467A-B073-FADDF464823E}" destId="{3D8FCBDD-EC1F-473A-9027-22597BFE37B7}" srcOrd="1" destOrd="0" parTransId="{A062420B-AF90-4C7D-AB7C-630DB0E5BE03}" sibTransId="{0474334A-AD48-4EA0-9716-86820880B457}"/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7D70760D-E985-4A9B-AFEC-E3739BE915B3}" type="presOf" srcId="{9553011D-02BF-48F5-9D17-D7E07B7DEF0E}" destId="{4BB89884-CE97-4452-B52D-24ACA0EF22AA}" srcOrd="0" destOrd="6" presId="urn:microsoft.com/office/officeart/2005/8/layout/list1"/>
    <dgm:cxn modelId="{15D34BDE-E912-4A9E-A812-3DFB8EC8AE1F}" srcId="{E68BC455-653C-467A-B073-FADDF464823E}" destId="{A3D6FAC9-AD6B-4F43-87E6-4AD612636CD5}" srcOrd="3" destOrd="0" parTransId="{33832D73-AF29-4870-8777-AC3CCBCD1A8E}" sibTransId="{C2B80E8E-8755-4EB0-8CE9-312CCB9F95B3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38721667-9590-4FC0-81A1-9002C5EE765A}" srcId="{E68BC455-653C-467A-B073-FADDF464823E}" destId="{F59C8D39-9AF8-429F-A08D-E751124FB1B2}" srcOrd="2" destOrd="0" parTransId="{3FE3E28E-04D3-487A-8A8D-31E7B338F5C5}" sibTransId="{ABA19887-0BE7-4213-A406-732A5D8682CD}"/>
    <dgm:cxn modelId="{D317226C-938A-4255-840F-A5ECA2A27DF2}" srcId="{CF5E891F-AD0C-46EE-B4FD-F867A2CB8A33}" destId="{7B7DBAD0-615C-43A5-9113-1C7340885EBC}" srcOrd="1" destOrd="0" parTransId="{CC8EEA10-4416-41CE-8A35-40BF8019F215}" sibTransId="{BAC7870F-B803-4E6E-B0DF-690F3890459D}"/>
    <dgm:cxn modelId="{70CD8FF9-C2FE-400D-B86D-3EF96078DC2C}" type="presOf" srcId="{614C9952-5ACE-4F3E-913F-7215D93E8896}" destId="{4BB89884-CE97-4452-B52D-24ACA0EF22AA}" srcOrd="0" destOrd="8" presId="urn:microsoft.com/office/officeart/2005/8/layout/list1"/>
    <dgm:cxn modelId="{1BDE3934-4E1D-4D23-AC1C-ECE799660A5C}" type="presOf" srcId="{7B7DBAD0-615C-43A5-9113-1C7340885EBC}" destId="{4BB89884-CE97-4452-B52D-24ACA0EF22AA}" srcOrd="0" destOrd="2" presId="urn:microsoft.com/office/officeart/2005/8/layout/list1"/>
    <dgm:cxn modelId="{FE402939-6AC8-4335-B5BD-723E9DB5526C}" srcId="{F59C8D39-9AF8-429F-A08D-E751124FB1B2}" destId="{A4ED861B-C734-4E9C-BB3D-6EE4498B36A9}" srcOrd="1" destOrd="0" parTransId="{1192EC40-9527-454B-8F47-14BBB476B789}" sibTransId="{87BD9C3F-A2D9-4777-847F-A76703B4FA22}"/>
    <dgm:cxn modelId="{E7AC60A6-3532-4173-9B8A-3702C66C83CF}" srcId="{F59C8D39-9AF8-429F-A08D-E751124FB1B2}" destId="{614C9952-5ACE-4F3E-913F-7215D93E8896}" srcOrd="2" destOrd="0" parTransId="{61F324C3-3C40-43F9-9E16-DE64E847576D}" sibTransId="{1F9887B5-4CDD-4B0E-9624-48FD9F52C1C8}"/>
    <dgm:cxn modelId="{EDFBCFFE-E1BD-4E0C-94F5-6B403720BAC2}" type="presOf" srcId="{FF0DB6D2-BFF0-427A-924F-8A26E4110C05}" destId="{4BB89884-CE97-4452-B52D-24ACA0EF22AA}" srcOrd="0" destOrd="3" presId="urn:microsoft.com/office/officeart/2005/8/layout/list1"/>
    <dgm:cxn modelId="{42960D0D-9C6B-43B5-8695-1F3D0788E8A8}" type="presOf" srcId="{A3D6FAC9-AD6B-4F43-87E6-4AD612636CD5}" destId="{4BB89884-CE97-4452-B52D-24ACA0EF22AA}" srcOrd="0" destOrd="9" presId="urn:microsoft.com/office/officeart/2005/8/layout/list1"/>
    <dgm:cxn modelId="{AC9D0F31-3EBA-44B0-B201-4BC5D3CF7E6F}" srcId="{CF5E891F-AD0C-46EE-B4FD-F867A2CB8A33}" destId="{44298B8D-33A0-4D3B-B067-EB93E8451865}" srcOrd="0" destOrd="0" parTransId="{EEAF25FE-269C-49CD-968F-452FFEEB0062}" sibTransId="{AA906286-0A82-4982-8F9D-DAD3BBB7C1A2}"/>
    <dgm:cxn modelId="{858A35D5-3639-48DD-9611-F12340F1CDBD}" type="presOf" srcId="{3D8FCBDD-EC1F-473A-9027-22597BFE37B7}" destId="{4BB89884-CE97-4452-B52D-24ACA0EF22AA}" srcOrd="0" destOrd="4" presId="urn:microsoft.com/office/officeart/2005/8/layout/list1"/>
    <dgm:cxn modelId="{EA13BA25-3389-443F-8252-7E8AA44F7929}" srcId="{E68BC455-653C-467A-B073-FADDF464823E}" destId="{CF5E891F-AD0C-46EE-B4FD-F867A2CB8A33}" srcOrd="0" destOrd="0" parTransId="{FFF8DDA1-830F-46E1-B0C0-1582796EA6A3}" sibTransId="{8E03313F-86B4-4CAA-9DD2-C410F1203B8C}"/>
    <dgm:cxn modelId="{31A0E817-98D6-4D7F-B68F-60F33F23CF55}" srcId="{F59C8D39-9AF8-429F-A08D-E751124FB1B2}" destId="{9553011D-02BF-48F5-9D17-D7E07B7DEF0E}" srcOrd="0" destOrd="0" parTransId="{D83A066B-C992-4747-AC29-552B66AEB8D9}" sibTransId="{D10FC5D0-8074-438E-9CB5-B485AD5D3184}"/>
    <dgm:cxn modelId="{A9CAAE6A-B7A4-4967-A3D8-66F134440DB9}" type="presOf" srcId="{A4ED861B-C734-4E9C-BB3D-6EE4498B36A9}" destId="{4BB89884-CE97-4452-B52D-24ACA0EF22AA}" srcOrd="0" destOrd="7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E678DAD9-508E-495E-964D-267DA0A1223F}" type="presOf" srcId="{F59C8D39-9AF8-429F-A08D-E751124FB1B2}" destId="{4BB89884-CE97-4452-B52D-24ACA0EF22AA}" srcOrd="0" destOrd="5" presId="urn:microsoft.com/office/officeart/2005/8/layout/list1"/>
    <dgm:cxn modelId="{CC8EBCC8-D8FF-433F-85B6-87FFAE2185DB}" type="presOf" srcId="{44298B8D-33A0-4D3B-B067-EB93E8451865}" destId="{4BB89884-CE97-4452-B52D-24ACA0EF22AA}" srcOrd="0" destOrd="1" presId="urn:microsoft.com/office/officeart/2005/8/layout/list1"/>
    <dgm:cxn modelId="{7DA86CCC-2623-4E2A-8DE1-D04619499A90}" srcId="{CF5E891F-AD0C-46EE-B4FD-F867A2CB8A33}" destId="{FF0DB6D2-BFF0-427A-924F-8A26E4110C05}" srcOrd="2" destOrd="0" parTransId="{246A2FBF-3DBA-44F0-A96C-691515A2A140}" sibTransId="{13586428-AD8D-41CA-AF01-5318827EB49D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 smtClean="0"/>
            <a:t>Remarks</a:t>
          </a:r>
          <a:endParaRPr lang="en-US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4ED861B-C734-4E9C-BB3D-6EE4498B36A9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192EC40-9527-454B-8F47-14BBB476B789}" type="parTrans" cxnId="{FE402939-6AC8-4335-B5BD-723E9DB5526C}">
      <dgm:prSet/>
      <dgm:spPr/>
      <dgm:t>
        <a:bodyPr/>
        <a:lstStyle/>
        <a:p>
          <a:endParaRPr lang="en-US"/>
        </a:p>
      </dgm:t>
    </dgm:pt>
    <dgm:pt modelId="{87BD9C3F-A2D9-4777-847F-A76703B4FA22}" type="sibTrans" cxnId="{FE402939-6AC8-4335-B5BD-723E9DB5526C}">
      <dgm:prSet/>
      <dgm:spPr/>
      <dgm:t>
        <a:bodyPr/>
        <a:lstStyle/>
        <a:p>
          <a:endParaRPr lang="en-US"/>
        </a:p>
      </dgm:t>
    </dgm:pt>
    <dgm:pt modelId="{F59C8D39-9AF8-429F-A08D-E751124FB1B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FE3E28E-04D3-487A-8A8D-31E7B338F5C5}" type="parTrans" cxnId="{38721667-9590-4FC0-81A1-9002C5EE765A}">
      <dgm:prSet/>
      <dgm:spPr/>
      <dgm:t>
        <a:bodyPr/>
        <a:lstStyle/>
        <a:p>
          <a:endParaRPr lang="en-US"/>
        </a:p>
      </dgm:t>
    </dgm:pt>
    <dgm:pt modelId="{ABA19887-0BE7-4213-A406-732A5D8682CD}" type="sibTrans" cxnId="{38721667-9590-4FC0-81A1-9002C5EE765A}">
      <dgm:prSet/>
      <dgm:spPr/>
      <dgm:t>
        <a:bodyPr/>
        <a:lstStyle/>
        <a:p>
          <a:endParaRPr lang="en-US"/>
        </a:p>
      </dgm:t>
    </dgm:pt>
    <dgm:pt modelId="{9553011D-02BF-48F5-9D17-D7E07B7DEF0E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83A066B-C992-4747-AC29-552B66AEB8D9}" type="parTrans" cxnId="{31A0E817-98D6-4D7F-B68F-60F33F23CF55}">
      <dgm:prSet/>
      <dgm:spPr/>
      <dgm:t>
        <a:bodyPr/>
        <a:lstStyle/>
        <a:p>
          <a:endParaRPr lang="en-US"/>
        </a:p>
      </dgm:t>
    </dgm:pt>
    <dgm:pt modelId="{D10FC5D0-8074-438E-9CB5-B485AD5D3184}" type="sibTrans" cxnId="{31A0E817-98D6-4D7F-B68F-60F33F23CF55}">
      <dgm:prSet/>
      <dgm:spPr/>
      <dgm:t>
        <a:bodyPr/>
        <a:lstStyle/>
        <a:p>
          <a:endParaRPr lang="en-US"/>
        </a:p>
      </dgm:t>
    </dgm:pt>
    <dgm:pt modelId="{7B7DBAD0-615C-43A5-9113-1C7340885EB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C8EEA10-4416-41CE-8A35-40BF8019F215}" type="parTrans" cxnId="{D317226C-938A-4255-840F-A5ECA2A27DF2}">
      <dgm:prSet/>
      <dgm:spPr/>
      <dgm:t>
        <a:bodyPr/>
        <a:lstStyle/>
        <a:p>
          <a:endParaRPr lang="en-US"/>
        </a:p>
      </dgm:t>
    </dgm:pt>
    <dgm:pt modelId="{BAC7870F-B803-4E6E-B0DF-690F3890459D}" type="sibTrans" cxnId="{D317226C-938A-4255-840F-A5ECA2A27DF2}">
      <dgm:prSet/>
      <dgm:spPr/>
      <dgm:t>
        <a:bodyPr/>
        <a:lstStyle/>
        <a:p>
          <a:endParaRPr lang="en-US"/>
        </a:p>
      </dgm:t>
    </dgm:pt>
    <dgm:pt modelId="{CF5E891F-AD0C-46EE-B4FD-F867A2CB8A33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FFF8DDA1-830F-46E1-B0C0-1582796EA6A3}" type="parTrans" cxnId="{EA13BA25-3389-443F-8252-7E8AA44F7929}">
      <dgm:prSet/>
      <dgm:spPr/>
      <dgm:t>
        <a:bodyPr/>
        <a:lstStyle/>
        <a:p>
          <a:endParaRPr lang="en-US"/>
        </a:p>
      </dgm:t>
    </dgm:pt>
    <dgm:pt modelId="{8E03313F-86B4-4CAA-9DD2-C410F1203B8C}" type="sibTrans" cxnId="{EA13BA25-3389-443F-8252-7E8AA44F7929}">
      <dgm:prSet/>
      <dgm:spPr/>
      <dgm:t>
        <a:bodyPr/>
        <a:lstStyle/>
        <a:p>
          <a:endParaRPr lang="en-US"/>
        </a:p>
      </dgm:t>
    </dgm:pt>
    <dgm:pt modelId="{44298B8D-33A0-4D3B-B067-EB93E845186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EAF25FE-269C-49CD-968F-452FFEEB0062}" type="parTrans" cxnId="{AC9D0F31-3EBA-44B0-B201-4BC5D3CF7E6F}">
      <dgm:prSet/>
      <dgm:spPr/>
      <dgm:t>
        <a:bodyPr/>
        <a:lstStyle/>
        <a:p>
          <a:endParaRPr lang="en-US"/>
        </a:p>
      </dgm:t>
    </dgm:pt>
    <dgm:pt modelId="{AA906286-0A82-4982-8F9D-DAD3BBB7C1A2}" type="sibTrans" cxnId="{AC9D0F31-3EBA-44B0-B201-4BC5D3CF7E6F}">
      <dgm:prSet/>
      <dgm:spPr/>
      <dgm:t>
        <a:bodyPr/>
        <a:lstStyle/>
        <a:p>
          <a:endParaRPr lang="en-US"/>
        </a:p>
      </dgm:t>
    </dgm:pt>
    <dgm:pt modelId="{3D8FCBDD-EC1F-473A-9027-22597BFE37B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062420B-AF90-4C7D-AB7C-630DB0E5BE03}" type="parTrans" cxnId="{55E44D2A-B28C-4125-9283-F4FABFE902E9}">
      <dgm:prSet/>
      <dgm:spPr/>
      <dgm:t>
        <a:bodyPr/>
        <a:lstStyle/>
        <a:p>
          <a:endParaRPr lang="en-US"/>
        </a:p>
      </dgm:t>
    </dgm:pt>
    <dgm:pt modelId="{0474334A-AD48-4EA0-9716-86820880B457}" type="sibTrans" cxnId="{55E44D2A-B28C-4125-9283-F4FABFE902E9}">
      <dgm:prSet/>
      <dgm:spPr/>
      <dgm:t>
        <a:bodyPr/>
        <a:lstStyle/>
        <a:p>
          <a:endParaRPr lang="en-US"/>
        </a:p>
      </dgm:t>
    </dgm:pt>
    <dgm:pt modelId="{FF0DB6D2-BFF0-427A-924F-8A26E4110C0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46A2FBF-3DBA-44F0-A96C-691515A2A140}" type="parTrans" cxnId="{7DA86CCC-2623-4E2A-8DE1-D04619499A90}">
      <dgm:prSet/>
      <dgm:spPr/>
      <dgm:t>
        <a:bodyPr/>
        <a:lstStyle/>
        <a:p>
          <a:endParaRPr lang="en-US"/>
        </a:p>
      </dgm:t>
    </dgm:pt>
    <dgm:pt modelId="{13586428-AD8D-41CA-AF01-5318827EB49D}" type="sibTrans" cxnId="{7DA86CCC-2623-4E2A-8DE1-D04619499A90}">
      <dgm:prSet/>
      <dgm:spPr/>
      <dgm:t>
        <a:bodyPr/>
        <a:lstStyle/>
        <a:p>
          <a:endParaRPr lang="en-US"/>
        </a:p>
      </dgm:t>
    </dgm:pt>
    <dgm:pt modelId="{A3D6FAC9-AD6B-4F43-87E6-4AD612636CD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3832D73-AF29-4870-8777-AC3CCBCD1A8E}" type="parTrans" cxnId="{15D34BDE-E912-4A9E-A812-3DFB8EC8AE1F}">
      <dgm:prSet/>
      <dgm:spPr/>
      <dgm:t>
        <a:bodyPr/>
        <a:lstStyle/>
        <a:p>
          <a:endParaRPr lang="en-US"/>
        </a:p>
      </dgm:t>
    </dgm:pt>
    <dgm:pt modelId="{C2B80E8E-8755-4EB0-8CE9-312CCB9F95B3}" type="sibTrans" cxnId="{15D34BDE-E912-4A9E-A812-3DFB8EC8AE1F}">
      <dgm:prSet/>
      <dgm:spPr/>
      <dgm:t>
        <a:bodyPr/>
        <a:lstStyle/>
        <a:p>
          <a:endParaRPr lang="en-US"/>
        </a:p>
      </dgm:t>
    </dgm:pt>
    <dgm:pt modelId="{614C9952-5ACE-4F3E-913F-7215D93E889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1F324C3-3C40-43F9-9E16-DE64E847576D}" type="parTrans" cxnId="{E7AC60A6-3532-4173-9B8A-3702C66C83CF}">
      <dgm:prSet/>
      <dgm:spPr/>
      <dgm:t>
        <a:bodyPr/>
        <a:lstStyle/>
        <a:p>
          <a:endParaRPr lang="en-US"/>
        </a:p>
      </dgm:t>
    </dgm:pt>
    <dgm:pt modelId="{1F9887B5-4CDD-4B0E-9624-48FD9F52C1C8}" type="sibTrans" cxnId="{E7AC60A6-3532-4173-9B8A-3702C66C83CF}">
      <dgm:prSet/>
      <dgm:spPr/>
      <dgm:t>
        <a:bodyPr/>
        <a:lstStyle/>
        <a:p>
          <a:endParaRPr lang="en-US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9D0F31-3EBA-44B0-B201-4BC5D3CF7E6F}" srcId="{CF5E891F-AD0C-46EE-B4FD-F867A2CB8A33}" destId="{44298B8D-33A0-4D3B-B067-EB93E8451865}" srcOrd="0" destOrd="0" parTransId="{EEAF25FE-269C-49CD-968F-452FFEEB0062}" sibTransId="{AA906286-0A82-4982-8F9D-DAD3BBB7C1A2}"/>
    <dgm:cxn modelId="{7DA86CCC-2623-4E2A-8DE1-D04619499A90}" srcId="{CF5E891F-AD0C-46EE-B4FD-F867A2CB8A33}" destId="{FF0DB6D2-BFF0-427A-924F-8A26E4110C05}" srcOrd="2" destOrd="0" parTransId="{246A2FBF-3DBA-44F0-A96C-691515A2A140}" sibTransId="{13586428-AD8D-41CA-AF01-5318827EB49D}"/>
    <dgm:cxn modelId="{FE402939-6AC8-4335-B5BD-723E9DB5526C}" srcId="{F59C8D39-9AF8-429F-A08D-E751124FB1B2}" destId="{A4ED861B-C734-4E9C-BB3D-6EE4498B36A9}" srcOrd="1" destOrd="0" parTransId="{1192EC40-9527-454B-8F47-14BBB476B789}" sibTransId="{87BD9C3F-A2D9-4777-847F-A76703B4FA22}"/>
    <dgm:cxn modelId="{CC8EBCC8-D8FF-433F-85B6-87FFAE2185DB}" type="presOf" srcId="{44298B8D-33A0-4D3B-B067-EB93E8451865}" destId="{4BB89884-CE97-4452-B52D-24ACA0EF22AA}" srcOrd="0" destOrd="1" presId="urn:microsoft.com/office/officeart/2005/8/layout/list1"/>
    <dgm:cxn modelId="{1BDE3934-4E1D-4D23-AC1C-ECE799660A5C}" type="presOf" srcId="{7B7DBAD0-615C-43A5-9113-1C7340885EBC}" destId="{4BB89884-CE97-4452-B52D-24ACA0EF22AA}" srcOrd="0" destOrd="2" presId="urn:microsoft.com/office/officeart/2005/8/layout/list1"/>
    <dgm:cxn modelId="{E678DAD9-508E-495E-964D-267DA0A1223F}" type="presOf" srcId="{F59C8D39-9AF8-429F-A08D-E751124FB1B2}" destId="{4BB89884-CE97-4452-B52D-24ACA0EF22AA}" srcOrd="0" destOrd="5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0CD8FF9-C2FE-400D-B86D-3EF96078DC2C}" type="presOf" srcId="{614C9952-5ACE-4F3E-913F-7215D93E8896}" destId="{4BB89884-CE97-4452-B52D-24ACA0EF22AA}" srcOrd="0" destOrd="8" presId="urn:microsoft.com/office/officeart/2005/8/layout/list1"/>
    <dgm:cxn modelId="{42960D0D-9C6B-43B5-8695-1F3D0788E8A8}" type="presOf" srcId="{A3D6FAC9-AD6B-4F43-87E6-4AD612636CD5}" destId="{4BB89884-CE97-4452-B52D-24ACA0EF22AA}" srcOrd="0" destOrd="9" presId="urn:microsoft.com/office/officeart/2005/8/layout/list1"/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5D34BDE-E912-4A9E-A812-3DFB8EC8AE1F}" srcId="{E68BC455-653C-467A-B073-FADDF464823E}" destId="{A3D6FAC9-AD6B-4F43-87E6-4AD612636CD5}" srcOrd="3" destOrd="0" parTransId="{33832D73-AF29-4870-8777-AC3CCBCD1A8E}" sibTransId="{C2B80E8E-8755-4EB0-8CE9-312CCB9F95B3}"/>
    <dgm:cxn modelId="{E7AC60A6-3532-4173-9B8A-3702C66C83CF}" srcId="{F59C8D39-9AF8-429F-A08D-E751124FB1B2}" destId="{614C9952-5ACE-4F3E-913F-7215D93E8896}" srcOrd="2" destOrd="0" parTransId="{61F324C3-3C40-43F9-9E16-DE64E847576D}" sibTransId="{1F9887B5-4CDD-4B0E-9624-48FD9F52C1C8}"/>
    <dgm:cxn modelId="{EA13BA25-3389-443F-8252-7E8AA44F7929}" srcId="{E68BC455-653C-467A-B073-FADDF464823E}" destId="{CF5E891F-AD0C-46EE-B4FD-F867A2CB8A33}" srcOrd="0" destOrd="0" parTransId="{FFF8DDA1-830F-46E1-B0C0-1582796EA6A3}" sibTransId="{8E03313F-86B4-4CAA-9DD2-C410F1203B8C}"/>
    <dgm:cxn modelId="{31A0E817-98D6-4D7F-B68F-60F33F23CF55}" srcId="{F59C8D39-9AF8-429F-A08D-E751124FB1B2}" destId="{9553011D-02BF-48F5-9D17-D7E07B7DEF0E}" srcOrd="0" destOrd="0" parTransId="{D83A066B-C992-4747-AC29-552B66AEB8D9}" sibTransId="{D10FC5D0-8074-438E-9CB5-B485AD5D3184}"/>
    <dgm:cxn modelId="{EDFBCFFE-E1BD-4E0C-94F5-6B403720BAC2}" type="presOf" srcId="{FF0DB6D2-BFF0-427A-924F-8A26E4110C05}" destId="{4BB89884-CE97-4452-B52D-24ACA0EF22AA}" srcOrd="0" destOrd="3" presId="urn:microsoft.com/office/officeart/2005/8/layout/list1"/>
    <dgm:cxn modelId="{38721667-9590-4FC0-81A1-9002C5EE765A}" srcId="{E68BC455-653C-467A-B073-FADDF464823E}" destId="{F59C8D39-9AF8-429F-A08D-E751124FB1B2}" srcOrd="2" destOrd="0" parTransId="{3FE3E28E-04D3-487A-8A8D-31E7B338F5C5}" sibTransId="{ABA19887-0BE7-4213-A406-732A5D8682CD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858A35D5-3639-48DD-9611-F12340F1CDBD}" type="presOf" srcId="{3D8FCBDD-EC1F-473A-9027-22597BFE37B7}" destId="{4BB89884-CE97-4452-B52D-24ACA0EF22AA}" srcOrd="0" destOrd="4" presId="urn:microsoft.com/office/officeart/2005/8/layout/list1"/>
    <dgm:cxn modelId="{A24035B8-894A-491D-B0E9-AB9BF7113C9E}" type="presOf" srcId="{CF5E891F-AD0C-46EE-B4FD-F867A2CB8A33}" destId="{4BB89884-CE97-4452-B52D-24ACA0EF22AA}" srcOrd="0" destOrd="0" presId="urn:microsoft.com/office/officeart/2005/8/layout/list1"/>
    <dgm:cxn modelId="{A9CAAE6A-B7A4-4967-A3D8-66F134440DB9}" type="presOf" srcId="{A4ED861B-C734-4E9C-BB3D-6EE4498B36A9}" destId="{4BB89884-CE97-4452-B52D-24ACA0EF22AA}" srcOrd="0" destOrd="7" presId="urn:microsoft.com/office/officeart/2005/8/layout/list1"/>
    <dgm:cxn modelId="{55E44D2A-B28C-4125-9283-F4FABFE902E9}" srcId="{E68BC455-653C-467A-B073-FADDF464823E}" destId="{3D8FCBDD-EC1F-473A-9027-22597BFE37B7}" srcOrd="1" destOrd="0" parTransId="{A062420B-AF90-4C7D-AB7C-630DB0E5BE03}" sibTransId="{0474334A-AD48-4EA0-9716-86820880B457}"/>
    <dgm:cxn modelId="{D317226C-938A-4255-840F-A5ECA2A27DF2}" srcId="{CF5E891F-AD0C-46EE-B4FD-F867A2CB8A33}" destId="{7B7DBAD0-615C-43A5-9113-1C7340885EBC}" srcOrd="1" destOrd="0" parTransId="{CC8EEA10-4416-41CE-8A35-40BF8019F215}" sibTransId="{BAC7870F-B803-4E6E-B0DF-690F3890459D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D70760D-E985-4A9B-AFEC-E3739BE915B3}" type="presOf" srcId="{9553011D-02BF-48F5-9D17-D7E07B7DEF0E}" destId="{4BB89884-CE97-4452-B52D-24ACA0EF22AA}" srcOrd="0" destOrd="6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53138"/>
          <a:ext cx="11559396" cy="5651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7138" tIns="479044" rIns="897138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On the coolant side</a:t>
          </a:r>
          <a:endParaRPr lang="en-US" sz="2300" b="0" i="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2300" b="0" i="0" kern="1200" dirty="0" smtClean="0"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US" sz="23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300" b="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2300" b="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2300" b="0" i="0" kern="1200" dirty="0" smtClean="0"/>
            <a:t> has an temperature operational limit ( -47C cooling plant </a:t>
          </a:r>
          <a:r>
            <a:rPr lang="en-US" sz="2300" b="0" i="0" kern="1200" dirty="0" smtClean="0">
              <a:hlinkClick xmlns:r="http://schemas.openxmlformats.org/officeDocument/2006/relationships" r:id="rId1"/>
            </a:rPr>
            <a:t>ATLAS Baby demo</a:t>
          </a:r>
          <a:r>
            <a:rPr lang="en-US" sz="2300" b="0" i="0" kern="1200" dirty="0" smtClean="0"/>
            <a:t>, solidification at -56C)</a:t>
          </a:r>
          <a:endParaRPr lang="en-US" sz="2300" b="0" i="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0" i="0" kern="1200" dirty="0" smtClean="0"/>
            <a:t>New R&amp;D will be required to push this limits observing the environmental restrictions (</a:t>
          </a:r>
          <a:r>
            <a:rPr lang="en-US" sz="2300" b="0" i="0" kern="1200" dirty="0" smtClean="0">
              <a:hlinkClick xmlns:r="http://schemas.openxmlformats.org/officeDocument/2006/relationships" r:id="rId2"/>
            </a:rPr>
            <a:t>Krypton Cooling</a:t>
          </a:r>
          <a:r>
            <a:rPr lang="en-US" sz="2300" b="0" i="0" kern="1200" dirty="0" smtClean="0"/>
            <a:t>)</a:t>
          </a:r>
          <a:endParaRPr lang="en-US" sz="2300" b="0" i="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b="0" i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u="sng" kern="1200" dirty="0" smtClean="0"/>
            <a:t>No single solution for the cooling structure nor coolant</a:t>
          </a:r>
          <a:endParaRPr lang="en-US" sz="2300" b="1" u="sng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 How to narrow down to fewer options?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Please fill this quick survey: </a:t>
          </a:r>
          <a:r>
            <a:rPr lang="en-US" sz="2300" kern="1200" dirty="0" smtClean="0">
              <a:hlinkClick xmlns:r="http://schemas.openxmlformats.org/officeDocument/2006/relationships" r:id="rId3"/>
            </a:rPr>
            <a:t>here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Feel free also to contact the section 7.4 conveners if you have suggestions/comments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Invited talk: “</a:t>
          </a:r>
          <a:r>
            <a:rPr lang="en-GB" sz="2300" b="1" kern="1200" dirty="0" smtClean="0"/>
            <a:t>On-detector </a:t>
          </a:r>
          <a:r>
            <a:rPr lang="en-US" sz="2300" b="1" kern="1200" dirty="0" smtClean="0"/>
            <a:t>cooling systems based on l</a:t>
          </a:r>
          <a:r>
            <a:rPr lang="en-GB" sz="2300" b="1" kern="1200" dirty="0" smtClean="0"/>
            <a:t>ow-mass </a:t>
          </a:r>
          <a:r>
            <a:rPr lang="en-US" sz="2300" b="1" kern="1200" dirty="0" smtClean="0"/>
            <a:t>carbon dioxide evaporators</a:t>
          </a:r>
          <a:r>
            <a:rPr lang="en-US" sz="2300" kern="1200" dirty="0" smtClean="0"/>
            <a:t>” by Desiree Hellenschmidt</a:t>
          </a:r>
          <a:endParaRPr lang="en-US" sz="2300" kern="1200" dirty="0"/>
        </a:p>
      </dsp:txBody>
      <dsp:txXfrm>
        <a:off x="0" y="353138"/>
        <a:ext cx="11559396" cy="5651100"/>
      </dsp:txXfrm>
    </dsp:sp>
    <dsp:sp modelId="{5F2E1E99-2920-40CB-B94D-1EC36410D045}">
      <dsp:nvSpPr>
        <dsp:cNvPr id="0" name=""/>
        <dsp:cNvSpPr/>
      </dsp:nvSpPr>
      <dsp:spPr>
        <a:xfrm>
          <a:off x="577969" y="13658"/>
          <a:ext cx="80915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42" tIns="0" rIns="305842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Remarks</a:t>
          </a:r>
          <a:endParaRPr lang="en-US" sz="2300" kern="1200" dirty="0"/>
        </a:p>
      </dsp:txBody>
      <dsp:txXfrm>
        <a:off x="611113" y="46802"/>
        <a:ext cx="8025289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BBE828-5B96-4A4B-A137-547E2B9667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29BE47-7BE6-4359-93DE-A4C96D428E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B56F1-2699-488C-A0C7-D0A4C175A59B}" type="datetimeFigureOut">
              <a:rPr lang="en-US" smtClean="0"/>
              <a:t>3/14/2023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3770D-24C1-4B72-BCE9-6DF49859DF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F6D2A-5F55-41AF-83F0-653049B358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17C78-A5F1-4F38-AE85-EE60AE7D98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06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D1D53-20D4-4AEE-AA01-01CB453C46A8}" type="datetimeFigureOut">
              <a:rPr lang="en-US" smtClean="0"/>
              <a:t>3/14/2023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55C29-6222-499A-9542-7398901ECE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6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55C29-6222-499A-9542-7398901ECE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DRD7: AN R&amp;D COLLABORATION ON ELECTRONICS AND ON-DETECTOR 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ttangolo 4">
            <a:extLst>
              <a:ext uri="{FF2B5EF4-FFF2-40B4-BE49-F238E27FC236}">
                <a16:creationId xmlns:a16="http://schemas.microsoft.com/office/drawing/2014/main" id="{1FA6156B-910F-4B8A-9A4A-B8BD7442FB03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417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86" y="6466472"/>
            <a:ext cx="1970106" cy="365125"/>
          </a:xfrm>
        </p:spPr>
        <p:txBody>
          <a:bodyPr/>
          <a:lstStyle/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07183" y="6466472"/>
            <a:ext cx="5977634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898989"/>
                </a:solidFill>
                <a:ea typeface="+mj-ea"/>
                <a:cs typeface="+mj-cs"/>
              </a:rPr>
              <a:t>DRD7.4: EXTREME ENVIRONMENT AND LONGEVITY - RADIATION HARDNESS</a:t>
            </a:r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19308" y="6466471"/>
            <a:ext cx="1970103" cy="365125"/>
          </a:xfrm>
        </p:spPr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4B1F7CD-E96D-4953-B53F-1C68805258A2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09842-A99D-4CBA-A800-25EF8A3326FB}"/>
              </a:ext>
            </a:extLst>
          </p:cNvPr>
          <p:cNvSpPr txBox="1"/>
          <p:nvPr userDrawn="1"/>
        </p:nvSpPr>
        <p:spPr>
          <a:xfrm>
            <a:off x="5972175" y="180099"/>
            <a:ext cx="53810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DRD7: AN R&amp;D COLLABORATION ON ELECTRONICS AND ON-DETECTOR PROCESSING</a:t>
            </a:r>
          </a:p>
        </p:txBody>
      </p:sp>
    </p:spTree>
    <p:extLst>
      <p:ext uri="{BB962C8B-B14F-4D97-AF65-F5344CB8AC3E}">
        <p14:creationId xmlns:p14="http://schemas.microsoft.com/office/powerpoint/2010/main" val="15248790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259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DRD7: AN R&amp;D COLLABORATION ON ELECTRONICS AND ON-DETECTOR 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3" r:id="rId2"/>
    <p:sldLayoutId id="214748366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01027" TargetMode="External"/><Relationship Id="rId13" Type="http://schemas.openxmlformats.org/officeDocument/2006/relationships/image" Target="../media/image9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hyperlink" Target="https://scipost.org/SciPostPhysProc.5.020/pdf" TargetMode="External"/><Relationship Id="rId17" Type="http://schemas.openxmlformats.org/officeDocument/2006/relationships/image" Target="../media/image12.png"/><Relationship Id="rId2" Type="http://schemas.openxmlformats.org/officeDocument/2006/relationships/image" Target="../media/image3.jpeg"/><Relationship Id="rId16" Type="http://schemas.openxmlformats.org/officeDocument/2006/relationships/hyperlink" Target="https://cds.cern.ch/record/2253663" TargetMode="External"/><Relationship Id="rId20" Type="http://schemas.openxmlformats.org/officeDocument/2006/relationships/hyperlink" Target="https://cds.cern.ch/record/2776420?ln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1904.12837.pdf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6.png"/><Relationship Id="rId15" Type="http://schemas.openxmlformats.org/officeDocument/2006/relationships/image" Target="../media/image10.jpeg"/><Relationship Id="rId10" Type="http://schemas.openxmlformats.org/officeDocument/2006/relationships/hyperlink" Target="https://arxiv.org/pdf/2112.12763.pdf" TargetMode="External"/><Relationship Id="rId19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8874C1D-0FAE-404B-B6E8-FF5807355235}"/>
              </a:ext>
            </a:extLst>
          </p:cNvPr>
          <p:cNvSpPr txBox="1"/>
          <p:nvPr/>
        </p:nvSpPr>
        <p:spPr>
          <a:xfrm>
            <a:off x="803593" y="575328"/>
            <a:ext cx="10817475" cy="5678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33A0"/>
                </a:solidFill>
                <a:latin typeface="Calibri Light"/>
                <a:ea typeface="+mj-ea"/>
                <a:cs typeface="+mj-cs"/>
              </a:rPr>
              <a:t>Cooling</a:t>
            </a:r>
            <a:endParaRPr lang="en-US" sz="6000" dirty="0">
              <a:solidFill>
                <a:srgbClr val="0033A0"/>
              </a:solidFill>
              <a:latin typeface="Calibri Light"/>
              <a:ea typeface="+mj-ea"/>
              <a:cs typeface="+mj-cs"/>
            </a:endParaRP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7.4: EXTREME ENVIRONMENT AND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LONGEVITY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IMPLEMENTING DRD7:</a:t>
            </a:r>
          </a:p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AN R&amp;D COLLABORATION ON ELECTRONICS AND ON-DETECTOR PROCESSING</a:t>
            </a:r>
          </a:p>
          <a:p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r>
              <a:rPr kumimoji="0" lang="en-US" sz="160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Oscar Augusto de Aguiar Francisco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1600" b="0" u="none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scar.augusto@cern.ch</a:t>
            </a:r>
            <a:endParaRPr lang="en-US" dirty="0"/>
          </a:p>
        </p:txBody>
      </p:sp>
      <p:pic>
        <p:nvPicPr>
          <p:cNvPr id="3" name="Picture 2" descr="University logo | University brand | StaffNet | The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9073165" y="84221"/>
            <a:ext cx="3021227" cy="131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39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Scatter chart&#10;&#10;Description automatically generated with medium confidence">
            <a:extLst>
              <a:ext uri="{FF2B5EF4-FFF2-40B4-BE49-F238E27FC236}">
                <a16:creationId xmlns:a16="http://schemas.microsoft.com/office/drawing/2014/main" id="{1F7E1EF4-86FA-526C-8BC9-8E44AED23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88" y="754766"/>
            <a:ext cx="9158424" cy="571170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439005" y="4668593"/>
            <a:ext cx="7955825" cy="22258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85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66726" y="3776784"/>
            <a:ext cx="4972070" cy="2716024"/>
          </a:xfrm>
          <a:prstGeom prst="roundRect">
            <a:avLst>
              <a:gd name="adj" fmla="val 8584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7265516" y="3787136"/>
            <a:ext cx="4699842" cy="2716024"/>
          </a:xfrm>
          <a:prstGeom prst="roundRect">
            <a:avLst>
              <a:gd name="adj" fmla="val 8584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874434" y="483173"/>
            <a:ext cx="5141600" cy="3243072"/>
          </a:xfrm>
          <a:prstGeom prst="roundRect">
            <a:avLst>
              <a:gd name="adj" fmla="val 8960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232055" y="474347"/>
            <a:ext cx="4425696" cy="3243072"/>
          </a:xfrm>
          <a:prstGeom prst="roundRect">
            <a:avLst>
              <a:gd name="adj" fmla="val 8584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0" y="0"/>
            <a:ext cx="10515600" cy="7722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Cooling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120300" y="1082186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120299" y="1858602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Operating Temperature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120299" y="2635018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Material Budget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120298" y="3411434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Power density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120298" y="4187850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Thermal figure of merit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120298" y="4925136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Integration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120298" y="5740682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Area/Cost</a:t>
            </a:r>
            <a:endParaRPr lang="en-GB" dirty="0"/>
          </a:p>
        </p:txBody>
      </p:sp>
      <p:pic>
        <p:nvPicPr>
          <p:cNvPr id="19" name="Picture 2" descr="https://cds.cern.ch/record/2253663/files/46_MAX_4800.jpg?subformat=icon-1440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713" y="815887"/>
            <a:ext cx="3249827" cy="216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593" y="1070739"/>
            <a:ext cx="1454686" cy="11310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593" y="2272759"/>
            <a:ext cx="1357245" cy="8887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184316" y="3125292"/>
                <a:ext cx="454504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 smtClean="0"/>
                  <a:t>0.5% X0, 200 </a:t>
                </a:r>
                <a:r>
                  <a:rPr lang="en-GB" sz="1400" dirty="0"/>
                  <a:t>× 70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GB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 micro-channels, C6F14 liquid coolant, 0.32 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 </a:t>
                </a:r>
                <a:r>
                  <a:rPr lang="en-GB" sz="1400" dirty="0"/>
                  <a:t>in the pixel </a:t>
                </a:r>
                <a:r>
                  <a:rPr lang="en-GB" sz="1400" dirty="0" smtClean="0"/>
                  <a:t>matrix, Sensor &lt; 5C, Vacuum</a:t>
                </a:r>
                <a:endParaRPr lang="en-GB" sz="1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4316" y="3125292"/>
                <a:ext cx="4545045" cy="523220"/>
              </a:xfrm>
              <a:prstGeom prst="rect">
                <a:avLst/>
              </a:prstGeom>
              <a:blipFill>
                <a:blip r:embed="rId5"/>
                <a:stretch>
                  <a:fillRect l="-402" t="-1163" r="-1072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78030" y="704011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hlinkClick r:id="rId6"/>
              </a:rPr>
              <a:t>arxiv</a:t>
            </a:r>
            <a:endParaRPr lang="en-GB" dirty="0"/>
          </a:p>
        </p:txBody>
      </p:sp>
      <p:pic>
        <p:nvPicPr>
          <p:cNvPr id="24" name="Picture 2" descr="https://cds.cern.ch/record/2801027/files/202202-021_322.jpg?subformat=icon-1440"/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8" t="10575" r="20155" b="6020"/>
          <a:stretch/>
        </p:blipFill>
        <p:spPr bwMode="auto">
          <a:xfrm>
            <a:off x="6967786" y="878459"/>
            <a:ext cx="1804087" cy="26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918358" y="697124"/>
            <a:ext cx="19029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>
                <a:hlinkClick r:id="rId8"/>
              </a:rPr>
              <a:t>Brice, Maximilien; </a:t>
            </a:r>
            <a:r>
              <a:rPr lang="fr-FR" sz="700" dirty="0" err="1" smtClean="0">
                <a:hlinkClick r:id="rId8"/>
              </a:rPr>
              <a:t>Ordan</a:t>
            </a:r>
            <a:r>
              <a:rPr lang="fr-FR" sz="700" dirty="0" smtClean="0">
                <a:hlinkClick r:id="rId8"/>
              </a:rPr>
              <a:t>, Julien Marius (CERN)</a:t>
            </a:r>
            <a:endParaRPr lang="en-GB" sz="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903564" y="2431690"/>
                <a:ext cx="302429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0.4-0.9% X0 (innermost region)</a:t>
                </a:r>
              </a:p>
              <a:p>
                <a:r>
                  <a:rPr lang="en-GB" sz="1400" dirty="0" smtClean="0"/>
                  <a:t>ASIC/Sensor overhangs by 5 mm,</a:t>
                </a:r>
              </a:p>
              <a:p>
                <a:r>
                  <a:rPr lang="en-GB" sz="1400" dirty="0" err="1" smtClean="0"/>
                  <a:t>Microchannels</a:t>
                </a:r>
                <a:r>
                  <a:rPr lang="en-GB" sz="1400" dirty="0" smtClean="0"/>
                  <a:t> 120x200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,</a:t>
                </a:r>
              </a:p>
              <a:p>
                <a:r>
                  <a:rPr lang="en-GB" sz="1400" dirty="0" smtClean="0"/>
                  <a:t>CO2 bi-phase, 1W/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,</a:t>
                </a:r>
              </a:p>
              <a:p>
                <a:r>
                  <a:rPr lang="en-GB" sz="1400" dirty="0" smtClean="0"/>
                  <a:t>Sensor &lt; -20C, vacuum</a:t>
                </a:r>
                <a:endParaRPr lang="en-GB" sz="1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564" y="2431690"/>
                <a:ext cx="3024292" cy="1169551"/>
              </a:xfrm>
              <a:prstGeom prst="rect">
                <a:avLst/>
              </a:prstGeom>
              <a:blipFill>
                <a:blip r:embed="rId9"/>
                <a:stretch>
                  <a:fillRect l="-605" t="-1042"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1295952" y="77364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hlinkClick r:id="rId10"/>
              </a:rPr>
              <a:t>arxiv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03564" y="1190035"/>
            <a:ext cx="2854744" cy="910741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H="1" flipV="1">
            <a:off x="9227733" y="1172661"/>
            <a:ext cx="232013" cy="250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9459746" y="763971"/>
            <a:ext cx="0" cy="141905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227420" y="763971"/>
            <a:ext cx="0" cy="141905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9071068" y="778864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5 mm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12543" y="443975"/>
            <a:ext cx="113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NA62 GTK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9445234" y="485785"/>
            <a:ext cx="206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LHCb VELO Upgrade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867243" y="3830350"/>
            <a:ext cx="319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hlinkClick r:id="rId12"/>
              </a:rPr>
              <a:t>SciPost</a:t>
            </a:r>
            <a:r>
              <a:rPr lang="en-GB" dirty="0" smtClean="0">
                <a:hlinkClick r:id="rId12"/>
              </a:rPr>
              <a:t> Phys. Proc. 5, 020 (2021)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565237" y="38303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Mu3e</a:t>
            </a:r>
            <a:endParaRPr lang="en-GB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69423" y="5354243"/>
            <a:ext cx="2109788" cy="838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094931" y="4272237"/>
                <a:ext cx="1977942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0.1% X0, Helium gas cooling, 0.4W/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6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600" dirty="0" smtClean="0"/>
                  <a:t>,</a:t>
                </a:r>
              </a:p>
              <a:p>
                <a:r>
                  <a:rPr lang="en-GB" sz="1600" dirty="0" smtClean="0"/>
                  <a:t>Temperature &lt; 70C</a:t>
                </a:r>
                <a:endParaRPr lang="en-GB" sz="16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931" y="4272237"/>
                <a:ext cx="1977942" cy="861774"/>
              </a:xfrm>
              <a:prstGeom prst="rect">
                <a:avLst/>
              </a:prstGeom>
              <a:blipFill>
                <a:blip r:embed="rId14"/>
                <a:stretch>
                  <a:fillRect l="-1852" t="-2128" b="-4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4" descr="https://ars.els-cdn.com/content/image/1-s2.0-S0168900221006641-gr40_lrg.jpg"/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17" y="4265065"/>
            <a:ext cx="2558177" cy="18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2438600" y="940733"/>
            <a:ext cx="2246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16"/>
              </a:rPr>
              <a:t>Bennett, Sophia </a:t>
            </a:r>
            <a:r>
              <a:rPr lang="en-GB" sz="1200" dirty="0" smtClean="0">
                <a:hlinkClick r:id="rId16"/>
              </a:rPr>
              <a:t>Elizabeth (CERN)</a:t>
            </a:r>
            <a:endParaRPr lang="en-GB" sz="12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70282" y="4128751"/>
            <a:ext cx="2548269" cy="19308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280260" y="4097686"/>
            <a:ext cx="1556264" cy="19523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7470282" y="5999489"/>
                <a:ext cx="44950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18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, 1-2% X0, </a:t>
                </a:r>
                <a:r>
                  <a:rPr lang="en-GB" sz="1400" dirty="0" err="1" smtClean="0"/>
                  <a:t>Kapton</a:t>
                </a:r>
                <a:r>
                  <a:rPr lang="en-GB" sz="1400" dirty="0" smtClean="0"/>
                  <a:t> tubes, Liquid cooling (</a:t>
                </a:r>
                <a:r>
                  <a:rPr lang="en-GB" sz="1400" dirty="0" err="1" smtClean="0"/>
                  <a:t>Novec</a:t>
                </a:r>
                <a:r>
                  <a:rPr lang="en-GB" sz="1400" dirty="0" smtClean="0"/>
                  <a:t>?), 0.3W/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, Temperature </a:t>
                </a:r>
                <a14:m>
                  <m:oMath xmlns:m="http://schemas.openxmlformats.org/officeDocument/2006/math"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≤0</m:t>
                    </m:r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282" y="5999489"/>
                <a:ext cx="4495076" cy="523220"/>
              </a:xfrm>
              <a:prstGeom prst="rect">
                <a:avLst/>
              </a:prstGeom>
              <a:blipFill>
                <a:blip r:embed="rId19"/>
                <a:stretch>
                  <a:fillRect l="-407" t="-1163" b="-12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8330933" y="3779837"/>
            <a:ext cx="277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LHCb Mighty Tracker (2032)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11225195" y="374899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20"/>
              </a:rPr>
              <a:t>FTDR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76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2023/03/15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562416868"/>
                  </p:ext>
                </p:extLst>
              </p:nvPr>
            </p:nvGraphicFramePr>
            <p:xfrm>
              <a:off x="215660" y="448574"/>
              <a:ext cx="11559397" cy="601789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562416868"/>
                  </p:ext>
                </p:extLst>
              </p:nvPr>
            </p:nvGraphicFramePr>
            <p:xfrm>
              <a:off x="215660" y="448574"/>
              <a:ext cx="11559397" cy="601789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2224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zato 1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33A1"/>
      </a:accent1>
      <a:accent2>
        <a:srgbClr val="0033A1"/>
      </a:accent2>
      <a:accent3>
        <a:srgbClr val="0033A1"/>
      </a:accent3>
      <a:accent4>
        <a:srgbClr val="0033A1"/>
      </a:accent4>
      <a:accent5>
        <a:srgbClr val="0033A1"/>
      </a:accent5>
      <a:accent6>
        <a:srgbClr val="0033A1"/>
      </a:accent6>
      <a:hlink>
        <a:srgbClr val="0563C1"/>
      </a:hlink>
      <a:folHlink>
        <a:srgbClr val="954F72"/>
      </a:folHlink>
    </a:clrScheme>
    <a:fontScheme name="Personalizzato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51030</TotalTime>
  <Words>350</Words>
  <Application>Microsoft Office PowerPoint</Application>
  <PresentationFormat>Widescreen</PresentationFormat>
  <Paragraphs>63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Machines</dc:title>
  <dc:creator>Giulio Borghello</dc:creator>
  <cp:lastModifiedBy>Oscaraugusto Deaguiarfrancisco</cp:lastModifiedBy>
  <cp:revision>2035</cp:revision>
  <dcterms:created xsi:type="dcterms:W3CDTF">2020-10-09T06:56:53Z</dcterms:created>
  <dcterms:modified xsi:type="dcterms:W3CDTF">2023-03-14T15:32:01Z</dcterms:modified>
</cp:coreProperties>
</file>