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60" r:id="rId3"/>
    <p:sldId id="258" r:id="rId4"/>
    <p:sldId id="261" r:id="rId5"/>
    <p:sldId id="267" r:id="rId6"/>
    <p:sldId id="266" r:id="rId7"/>
    <p:sldId id="265" r:id="rId8"/>
    <p:sldId id="263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ECC"/>
    <a:srgbClr val="D5E8D4"/>
    <a:srgbClr val="FFE6CC"/>
    <a:srgbClr val="33CCFF"/>
    <a:srgbClr val="FF9999"/>
    <a:srgbClr val="FFCCCC"/>
    <a:srgbClr val="FF9966"/>
    <a:srgbClr val="FF9933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150" y="9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Analysis Workshop</a:t>
            </a:r>
            <a:br>
              <a:rPr lang="en-US" dirty="0" smtClean="0"/>
            </a:br>
            <a:r>
              <a:rPr lang="en-US" sz="4000" i="1" dirty="0" smtClean="0"/>
              <a:t>Beam Instrumentation Group </a:t>
            </a:r>
            <a:endParaRPr lang="es-E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Gonzalez Berges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04301" y="3203447"/>
            <a:ext cx="2743200" cy="31474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December 2022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911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Workshop Aims	</a:t>
            </a:r>
            <a:endParaRPr lang="es-E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Share</a:t>
            </a:r>
            <a:r>
              <a:rPr lang="en-US" dirty="0" smtClean="0"/>
              <a:t> the status of Data Analysis activities in BI</a:t>
            </a:r>
          </a:p>
          <a:p>
            <a:r>
              <a:rPr lang="en-US" dirty="0" smtClean="0"/>
              <a:t>Collect a </a:t>
            </a:r>
            <a:r>
              <a:rPr lang="en-US" b="1" dirty="0" smtClean="0">
                <a:solidFill>
                  <a:srgbClr val="00B050"/>
                </a:solidFill>
              </a:rPr>
              <a:t>catalog</a:t>
            </a:r>
            <a:r>
              <a:rPr lang="en-US" dirty="0" smtClean="0"/>
              <a:t> of current and future BI Data Analysis activities </a:t>
            </a:r>
          </a:p>
          <a:p>
            <a:r>
              <a:rPr lang="en-US" dirty="0" smtClean="0"/>
              <a:t>Cover from </a:t>
            </a:r>
            <a:r>
              <a:rPr lang="en-US" b="1" dirty="0" smtClean="0">
                <a:solidFill>
                  <a:srgbClr val="00B050"/>
                </a:solidFill>
              </a:rPr>
              <a:t>Online</a:t>
            </a:r>
            <a:r>
              <a:rPr lang="en-US" dirty="0" smtClean="0"/>
              <a:t> to </a:t>
            </a:r>
            <a:r>
              <a:rPr lang="en-US" b="1" dirty="0" smtClean="0">
                <a:solidFill>
                  <a:srgbClr val="00B050"/>
                </a:solidFill>
              </a:rPr>
              <a:t>Offline</a:t>
            </a:r>
            <a:r>
              <a:rPr lang="en-US" dirty="0" smtClean="0"/>
              <a:t> Analysis</a:t>
            </a:r>
          </a:p>
          <a:p>
            <a:r>
              <a:rPr lang="en-US" dirty="0" smtClean="0"/>
              <a:t>The WS results will be used to </a:t>
            </a:r>
          </a:p>
          <a:p>
            <a:pPr lvl="1"/>
            <a:r>
              <a:rPr lang="en-US" dirty="0" smtClean="0"/>
              <a:t>Further collaborate within the group to built </a:t>
            </a:r>
            <a:r>
              <a:rPr lang="en-US" b="1" dirty="0" smtClean="0">
                <a:solidFill>
                  <a:srgbClr val="00B050"/>
                </a:solidFill>
              </a:rPr>
              <a:t>common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libraries/tools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Input for the development of </a:t>
            </a:r>
            <a:r>
              <a:rPr lang="en-US" b="1" dirty="0" smtClean="0">
                <a:solidFill>
                  <a:srgbClr val="00B050"/>
                </a:solidFill>
              </a:rPr>
              <a:t>new tools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by CERN central teams</a:t>
            </a:r>
          </a:p>
          <a:p>
            <a:pPr lvl="1"/>
            <a:r>
              <a:rPr lang="en-US" dirty="0" smtClean="0"/>
              <a:t>Input for new CTTB taskforce for </a:t>
            </a:r>
            <a:r>
              <a:rPr lang="en-US" b="1" dirty="0" smtClean="0">
                <a:solidFill>
                  <a:srgbClr val="00B050"/>
                </a:solidFill>
              </a:rPr>
              <a:t>Controls Data Analysis Frameworks</a:t>
            </a:r>
          </a:p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3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93" y="-47477"/>
            <a:ext cx="5567978" cy="517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8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71" y="880452"/>
            <a:ext cx="8823058" cy="383954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149600" y="792480"/>
            <a:ext cx="5984240" cy="289626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Instrument = Data Pipeline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urved Left Arrow 2"/>
          <p:cNvSpPr/>
          <p:nvPr/>
        </p:nvSpPr>
        <p:spPr>
          <a:xfrm rot="5400000">
            <a:off x="5492661" y="2270247"/>
            <a:ext cx="701748" cy="3538751"/>
          </a:xfrm>
          <a:prstGeom prst="curvedLeftArrow">
            <a:avLst/>
          </a:prstGeom>
          <a:gradFill>
            <a:gsLst>
              <a:gs pos="0">
                <a:srgbClr val="D5E8D4"/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62000">
                <a:schemeClr val="accent1">
                  <a:shade val="56000"/>
                  <a:satMod val="145000"/>
                </a:schemeClr>
              </a:gs>
              <a:gs pos="100000">
                <a:srgbClr val="FFE6CC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Curved Left Arrow 7"/>
          <p:cNvSpPr/>
          <p:nvPr/>
        </p:nvSpPr>
        <p:spPr>
          <a:xfrm rot="5400000">
            <a:off x="4527698" y="1065469"/>
            <a:ext cx="701748" cy="6042837"/>
          </a:xfrm>
          <a:prstGeom prst="curvedLeftArrow">
            <a:avLst/>
          </a:prstGeom>
          <a:gradFill>
            <a:gsLst>
              <a:gs pos="0">
                <a:srgbClr val="D5E8D4"/>
              </a:gs>
              <a:gs pos="38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54000">
                <a:schemeClr val="accent1">
                  <a:shade val="56000"/>
                  <a:satMod val="145000"/>
                </a:schemeClr>
              </a:gs>
              <a:gs pos="57000">
                <a:schemeClr val="accent1">
                  <a:shade val="63000"/>
                  <a:satMod val="160000"/>
                </a:schemeClr>
              </a:gs>
              <a:gs pos="100000">
                <a:srgbClr val="F8CECC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0392" y="4025887"/>
            <a:ext cx="1692297" cy="646331"/>
          </a:xfrm>
          <a:prstGeom prst="rect">
            <a:avLst/>
          </a:prstGeom>
          <a:solidFill>
            <a:srgbClr val="33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Instrument Improvements</a:t>
            </a:r>
            <a:endParaRPr lang="es-ES" dirty="0"/>
          </a:p>
        </p:txBody>
      </p:sp>
      <p:sp>
        <p:nvSpPr>
          <p:cNvPr id="13" name="Rectangle 12"/>
          <p:cNvSpPr/>
          <p:nvPr/>
        </p:nvSpPr>
        <p:spPr>
          <a:xfrm>
            <a:off x="6776720" y="787960"/>
            <a:ext cx="2294665" cy="289626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angle 13"/>
          <p:cNvSpPr/>
          <p:nvPr/>
        </p:nvSpPr>
        <p:spPr>
          <a:xfrm>
            <a:off x="6558280" y="797001"/>
            <a:ext cx="436880" cy="1448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angle 14"/>
          <p:cNvSpPr/>
          <p:nvPr/>
        </p:nvSpPr>
        <p:spPr>
          <a:xfrm>
            <a:off x="6189402" y="3194336"/>
            <a:ext cx="737756" cy="3281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328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  <p:bldP spid="8" grpId="0" animBg="1"/>
      <p:bldP spid="7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65516" y="750066"/>
            <a:ext cx="8867871" cy="29516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pPr algn="ctr"/>
            <a:r>
              <a:rPr lang="en-US" b="1" i="1" dirty="0">
                <a:solidFill>
                  <a:srgbClr val="00B050"/>
                </a:solidFill>
              </a:rPr>
              <a:t>No Code Needed!</a:t>
            </a:r>
            <a:endParaRPr lang="es-ES" b="1" i="1" dirty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5" y="44734"/>
            <a:ext cx="8318220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Systematic Offline Analysis: OAF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14" y="892358"/>
            <a:ext cx="2113815" cy="17507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5813" y="2829920"/>
            <a:ext cx="1790716" cy="30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Timber Snapshot</a:t>
            </a:r>
            <a:endParaRPr lang="es-ES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2807354" y="2682626"/>
            <a:ext cx="1533585" cy="523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Calculations, </a:t>
            </a:r>
          </a:p>
          <a:p>
            <a:pPr algn="ctr"/>
            <a:r>
              <a:rPr lang="en-US" sz="1350" dirty="0"/>
              <a:t>alarms &amp; plots</a:t>
            </a:r>
            <a:endParaRPr lang="es-ES" sz="135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3340" y="881053"/>
            <a:ext cx="2350496" cy="169069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26419" y="2694241"/>
            <a:ext cx="1729801" cy="523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Notifications &amp; </a:t>
            </a:r>
          </a:p>
          <a:p>
            <a:pPr algn="ctr"/>
            <a:r>
              <a:rPr lang="en-US" sz="1350" dirty="0"/>
              <a:t>Web visualization</a:t>
            </a:r>
            <a:endParaRPr lang="es-ES" sz="1350" dirty="0"/>
          </a:p>
        </p:txBody>
      </p:sp>
      <p:sp>
        <p:nvSpPr>
          <p:cNvPr id="13" name="TextBox 12"/>
          <p:cNvSpPr txBox="1"/>
          <p:nvPr/>
        </p:nvSpPr>
        <p:spPr>
          <a:xfrm>
            <a:off x="4889372" y="2692008"/>
            <a:ext cx="17416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Regular run (daily) </a:t>
            </a:r>
          </a:p>
          <a:p>
            <a:pPr algn="ctr"/>
            <a:r>
              <a:rPr lang="en-US" sz="1350" dirty="0"/>
              <a:t>or on demand</a:t>
            </a:r>
            <a:endParaRPr lang="es-ES" sz="135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0753" y="943604"/>
            <a:ext cx="2238585" cy="1529013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2277673" y="2837105"/>
            <a:ext cx="301156" cy="21571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17" name="Right Arrow 16"/>
          <p:cNvSpPr/>
          <p:nvPr/>
        </p:nvSpPr>
        <p:spPr>
          <a:xfrm>
            <a:off x="4550661" y="2837105"/>
            <a:ext cx="301156" cy="21571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18" name="Right Arrow 17"/>
          <p:cNvSpPr/>
          <p:nvPr/>
        </p:nvSpPr>
        <p:spPr>
          <a:xfrm>
            <a:off x="6480861" y="2775509"/>
            <a:ext cx="301156" cy="21571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20" name="TextBox 19"/>
          <p:cNvSpPr txBox="1"/>
          <p:nvPr/>
        </p:nvSpPr>
        <p:spPr>
          <a:xfrm>
            <a:off x="2983117" y="3764359"/>
            <a:ext cx="290390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For complex analysis we can add: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Lambda functions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Custom Python Code</a:t>
            </a:r>
            <a:endParaRPr lang="es-ES" sz="1350" dirty="0"/>
          </a:p>
        </p:txBody>
      </p:sp>
      <p:sp>
        <p:nvSpPr>
          <p:cNvPr id="3" name="Curved Down Arrow 2"/>
          <p:cNvSpPr/>
          <p:nvPr/>
        </p:nvSpPr>
        <p:spPr>
          <a:xfrm>
            <a:off x="5193729" y="1253996"/>
            <a:ext cx="712521" cy="454115"/>
          </a:xfrm>
          <a:prstGeom prst="curvedDownArrow">
            <a:avLst/>
          </a:prstGeom>
          <a:solidFill>
            <a:srgbClr val="0070C0"/>
          </a:solidFill>
          <a:ln w="25400" cap="flat">
            <a:solidFill>
              <a:srgbClr val="0070C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solidFill>
                <a:schemeClr val="tx1"/>
              </a:solidFill>
            </a:endParaRPr>
          </a:p>
        </p:txBody>
      </p:sp>
      <p:sp>
        <p:nvSpPr>
          <p:cNvPr id="21" name="Curved Down Arrow 20"/>
          <p:cNvSpPr/>
          <p:nvPr/>
        </p:nvSpPr>
        <p:spPr>
          <a:xfrm rot="10800000">
            <a:off x="5150647" y="1801127"/>
            <a:ext cx="712521" cy="454115"/>
          </a:xfrm>
          <a:prstGeom prst="curvedDownArrow">
            <a:avLst/>
          </a:prstGeom>
          <a:solidFill>
            <a:srgbClr val="0070C0"/>
          </a:solidFill>
          <a:ln w="25400" cap="flat">
            <a:solidFill>
              <a:srgbClr val="0070C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2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8" grpId="0"/>
      <p:bldP spid="10" grpId="0"/>
      <p:bldP spid="11" grpId="0"/>
      <p:bldP spid="13" grpId="0"/>
      <p:bldP spid="16" grpId="0" animBg="1"/>
      <p:bldP spid="17" grpId="0" animBg="1"/>
      <p:bldP spid="18" grpId="0" animBg="1"/>
      <p:bldP spid="20" grpId="0"/>
      <p:bldP spid="3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659" y="2159795"/>
            <a:ext cx="1368735" cy="4781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Exploratory </a:t>
            </a:r>
            <a:r>
              <a:rPr lang="en-US" dirty="0"/>
              <a:t>Offline </a:t>
            </a:r>
            <a:r>
              <a:rPr lang="en-US" dirty="0" smtClean="0"/>
              <a:t>Analysis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554" y="880452"/>
            <a:ext cx="5851703" cy="3612583"/>
          </a:xfrm>
        </p:spPr>
        <p:txBody>
          <a:bodyPr>
            <a:normAutofit/>
          </a:bodyPr>
          <a:lstStyle/>
          <a:p>
            <a:r>
              <a:rPr lang="en-US" sz="2100" dirty="0"/>
              <a:t>“Non-linear” </a:t>
            </a:r>
            <a:r>
              <a:rPr lang="en-US" sz="2100" dirty="0" smtClean="0"/>
              <a:t>process</a:t>
            </a:r>
          </a:p>
          <a:p>
            <a:pPr lvl="1"/>
            <a:r>
              <a:rPr lang="en-US" sz="1700" dirty="0" smtClean="0"/>
              <a:t>Looking for the source of an issue, an optimization, MD, </a:t>
            </a:r>
            <a:r>
              <a:rPr lang="en-US" sz="1700" dirty="0" err="1" smtClean="0"/>
              <a:t>etc</a:t>
            </a:r>
            <a:endParaRPr lang="en-US" sz="1700" dirty="0"/>
          </a:p>
          <a:p>
            <a:pPr lvl="1"/>
            <a:r>
              <a:rPr lang="en-US" sz="1700" dirty="0" smtClean="0"/>
              <a:t>Quick modifications</a:t>
            </a:r>
          </a:p>
          <a:p>
            <a:r>
              <a:rPr lang="en-US" sz="2100" dirty="0" smtClean="0"/>
              <a:t>Data </a:t>
            </a:r>
            <a:r>
              <a:rPr lang="en-US" sz="2100" dirty="0"/>
              <a:t>analyst freedom</a:t>
            </a:r>
          </a:p>
          <a:p>
            <a:pPr lvl="1"/>
            <a:r>
              <a:rPr lang="en-US" sz="1800" dirty="0"/>
              <a:t>Use more efficient/proficient </a:t>
            </a:r>
            <a:r>
              <a:rPr lang="en-US" sz="1800" dirty="0" smtClean="0"/>
              <a:t>tools</a:t>
            </a:r>
          </a:p>
          <a:p>
            <a:pPr lvl="1"/>
            <a:r>
              <a:rPr lang="en-US" sz="1800" dirty="0" smtClean="0"/>
              <a:t>Python + Notebooks preferred tooling?</a:t>
            </a:r>
            <a:endParaRPr lang="en-US" sz="1800" dirty="0"/>
          </a:p>
          <a:p>
            <a:r>
              <a:rPr lang="en-US" sz="2100" dirty="0"/>
              <a:t>Reproducibility can be an </a:t>
            </a:r>
            <a:r>
              <a:rPr lang="en-US" sz="2100" dirty="0" smtClean="0"/>
              <a:t>issue</a:t>
            </a:r>
          </a:p>
          <a:p>
            <a:pPr lvl="1"/>
            <a:r>
              <a:rPr lang="en-US" sz="1800" dirty="0"/>
              <a:t>Should we do something in BI?</a:t>
            </a:r>
          </a:p>
          <a:p>
            <a:pPr marL="336042" lvl="1" indent="0">
              <a:buNone/>
            </a:pPr>
            <a:endParaRPr lang="en-US" dirty="0"/>
          </a:p>
          <a:p>
            <a:endParaRPr lang="en-US" dirty="0"/>
          </a:p>
          <a:p>
            <a:pPr marL="27432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348" y="2183399"/>
            <a:ext cx="489932" cy="5369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316" y="849684"/>
            <a:ext cx="549484" cy="573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957" y="2731733"/>
            <a:ext cx="480026" cy="5565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832" y="1519975"/>
            <a:ext cx="966621" cy="501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31173" y="1652077"/>
            <a:ext cx="968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Timber</a:t>
            </a:r>
            <a:endParaRPr lang="es-E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618" y="3503284"/>
            <a:ext cx="903738" cy="3643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950" y="913317"/>
            <a:ext cx="573035" cy="5150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016" y="878239"/>
            <a:ext cx="516264" cy="5162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578" y="2226905"/>
            <a:ext cx="999778" cy="449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430" y="1594349"/>
            <a:ext cx="502409" cy="46735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826739" y="3498271"/>
            <a:ext cx="860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Etc…</a:t>
            </a:r>
            <a:endParaRPr lang="es-E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476" y="2746325"/>
            <a:ext cx="679478" cy="67947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" t="2622" r="1319" b="2385"/>
          <a:stretch/>
        </p:blipFill>
        <p:spPr>
          <a:xfrm>
            <a:off x="7949453" y="2791125"/>
            <a:ext cx="737347" cy="29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67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7810" y="1532685"/>
            <a:ext cx="5688227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Any </a:t>
            </a:r>
            <a:r>
              <a:rPr lang="en-US" dirty="0" smtClean="0"/>
              <a:t>questions so far?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0" y="0"/>
            <a:ext cx="3683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40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3823</TotalTime>
  <Words>202</Words>
  <Application>Microsoft Office PowerPoint</Application>
  <PresentationFormat>On-screen Show (16:9)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CERNCorporate16-9</vt:lpstr>
      <vt:lpstr>PowerPoint Presentation</vt:lpstr>
      <vt:lpstr>Data Analysis Workshop Beam Instrumentation Group </vt:lpstr>
      <vt:lpstr>Workshop Aims </vt:lpstr>
      <vt:lpstr>PowerPoint Presentation</vt:lpstr>
      <vt:lpstr>Instrument = Data Pipeline</vt:lpstr>
      <vt:lpstr>Systematic Offline Analysis: OAF</vt:lpstr>
      <vt:lpstr>Exploratory Offline Analysis</vt:lpstr>
      <vt:lpstr>Any questions so far?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Gonzalez Berges</dc:creator>
  <cp:lastModifiedBy>Manuel Gonzalez Berges</cp:lastModifiedBy>
  <cp:revision>118</cp:revision>
  <dcterms:created xsi:type="dcterms:W3CDTF">2022-11-17T08:56:56Z</dcterms:created>
  <dcterms:modified xsi:type="dcterms:W3CDTF">2022-12-01T07:45:45Z</dcterms:modified>
</cp:coreProperties>
</file>