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7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63" r:id="rId26"/>
    <p:sldId id="262" r:id="rId27"/>
    <p:sldId id="265" r:id="rId28"/>
    <p:sldId id="264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napToObjects="1">
      <p:cViewPr>
        <p:scale>
          <a:sx n="260" d="100"/>
          <a:sy n="260" d="100"/>
        </p:scale>
        <p:origin x="1592" y="14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200" dirty="0"/>
              <a:t>UC#7: Schottky processing in ELENA + LEIR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FFT, statistics (mean, variance, skewness on spectral distributions)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Stephane B. Pedersen + Ole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193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UC#8:LHC QPU processing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Algebra + linear least-squares fitting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UCAP node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UCAP python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646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UC#9: Tune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FFT, filtering (median, mean), Gaussian fit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Q-meter, LHC tune viewer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Tom + Stephen Jackson + Miha + Marek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11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UC#10: LHC feedbacks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SVD, linear algebra, filtering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OP GUI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FESA, Root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 err="1"/>
              <a:t>Diogo</a:t>
            </a:r>
            <a:r>
              <a:rPr lang="en-US" dirty="0"/>
              <a:t> + Stephen Jackson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87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UC#11: </a:t>
            </a:r>
            <a:r>
              <a:rPr lang="en-US" dirty="0" err="1"/>
              <a:t>fBCTs</a:t>
            </a:r>
            <a:r>
              <a:rPr lang="en-US" dirty="0"/>
              <a:t> PS complex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Filtering, numerical integration, slope correction, </a:t>
            </a:r>
            <a:r>
              <a:rPr lang="en-US" dirty="0" err="1"/>
              <a:t>visualisation</a:t>
            </a:r>
            <a:endParaRPr lang="en-US" dirty="0"/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FPGA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VHDL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Miha </a:t>
            </a:r>
            <a:r>
              <a:rPr lang="en-US" dirty="0" err="1"/>
              <a:t>Dolenc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UC#12: </a:t>
            </a:r>
            <a:r>
              <a:rPr lang="en-US" dirty="0" err="1"/>
              <a:t>fBCTs</a:t>
            </a:r>
            <a:r>
              <a:rPr lang="en-US" dirty="0"/>
              <a:t> SPS + LHC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Filtering, numerical integration, slope correction, bunch detection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FPGA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Verilog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Miha + Tom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814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600" dirty="0"/>
              <a:t>UC#13: BPM-based intensity in ELENA ring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Histogram, statistics (mean and variance)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r>
              <a:rPr lang="en-US" dirty="0"/>
              <a:t>, On-demand data dump from FESA navigator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</a:t>
            </a:r>
            <a:r>
              <a:rPr lang="en-US" dirty="0" err="1"/>
              <a:t>Jupyter</a:t>
            </a:r>
            <a:r>
              <a:rPr lang="en-US" dirty="0"/>
              <a:t> notebook with </a:t>
            </a:r>
            <a:r>
              <a:rPr lang="en-US" dirty="0" err="1"/>
              <a:t>NxCALS</a:t>
            </a:r>
            <a:r>
              <a:rPr lang="en-US" dirty="0"/>
              <a:t>, </a:t>
            </a:r>
            <a:r>
              <a:rPr lang="en-US" dirty="0" err="1"/>
              <a:t>Jupyter</a:t>
            </a:r>
            <a:r>
              <a:rPr lang="en-US" dirty="0"/>
              <a:t> notebook importing dumped data files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FESA, GSL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Ole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0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600" dirty="0"/>
              <a:t>UC#14: LHC MIM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None (</a:t>
            </a:r>
            <a:r>
              <a:rPr lang="en-US" dirty="0" err="1"/>
              <a:t>NxCALs</a:t>
            </a:r>
            <a:r>
              <a:rPr lang="en-US" dirty="0"/>
              <a:t> storage limitation)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</a:t>
            </a:r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FESA, </a:t>
            </a:r>
            <a:r>
              <a:rPr lang="en-US" dirty="0" err="1"/>
              <a:t>FFTw</a:t>
            </a:r>
            <a:endParaRPr lang="en-US" dirty="0"/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Tom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81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600" dirty="0"/>
              <a:t>UC#15: Orbit in AD, ELENA and LEIR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IQ demodulation, digital filter, peak detection, time alignment, numerical integration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Firmware, DSP, 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r>
              <a:rPr lang="en-US" dirty="0"/>
              <a:t> , On-demand data dump from FESA navigator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</a:t>
            </a:r>
            <a:r>
              <a:rPr lang="en-US" dirty="0" err="1"/>
              <a:t>Jupyter</a:t>
            </a:r>
            <a:r>
              <a:rPr lang="en-US" dirty="0"/>
              <a:t> notebook with </a:t>
            </a:r>
            <a:r>
              <a:rPr lang="en-US" dirty="0" err="1"/>
              <a:t>NxCALS</a:t>
            </a:r>
            <a:r>
              <a:rPr lang="en-US" dirty="0"/>
              <a:t>, </a:t>
            </a:r>
            <a:r>
              <a:rPr lang="en-US" dirty="0" err="1"/>
              <a:t>Jupyter</a:t>
            </a:r>
            <a:r>
              <a:rPr lang="en-US" dirty="0"/>
              <a:t> notebook importing dumped data files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 err="1"/>
              <a:t>VisualElite</a:t>
            </a:r>
            <a:r>
              <a:rPr lang="en-US" dirty="0"/>
              <a:t>, </a:t>
            </a:r>
            <a:r>
              <a:rPr lang="en-US" dirty="0" err="1"/>
              <a:t>AnalogDSP</a:t>
            </a:r>
            <a:r>
              <a:rPr lang="en-US" dirty="0"/>
              <a:t>++, FESA,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Ole + Steen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960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600" dirty="0"/>
              <a:t>UC#16: Longitudinal Schottky in ELENA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 , complex phase shifting, digital filtering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DSP, FESA server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r>
              <a:rPr lang="en-US" dirty="0"/>
              <a:t> , On-demand data dump from FESA navigator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</a:t>
            </a:r>
            <a:r>
              <a:rPr lang="en-US" dirty="0" err="1"/>
              <a:t>Jupyter</a:t>
            </a:r>
            <a:r>
              <a:rPr lang="en-US" dirty="0"/>
              <a:t> notebook with </a:t>
            </a:r>
            <a:r>
              <a:rPr lang="en-US" dirty="0" err="1"/>
              <a:t>NxCALS</a:t>
            </a:r>
            <a:r>
              <a:rPr lang="en-US" dirty="0"/>
              <a:t>, </a:t>
            </a:r>
            <a:r>
              <a:rPr lang="en-US" dirty="0" err="1"/>
              <a:t>Jupyter</a:t>
            </a:r>
            <a:r>
              <a:rPr lang="en-US" dirty="0"/>
              <a:t> notebook importing dumped data files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 err="1"/>
              <a:t>AnalogDSP</a:t>
            </a:r>
            <a:r>
              <a:rPr lang="en-US" dirty="0"/>
              <a:t>++, FESA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Ole + Steen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26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911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analysis activities and needs of IQ section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/>
              <a:t>D. Alves,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behalf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BI-IQ </a:t>
            </a:r>
            <a:r>
              <a:rPr lang="es-ES" dirty="0" err="1"/>
              <a:t>section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0854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55A0"/>
                </a:solidFill>
              </a:rPr>
              <a:t>UC#17: Longitudinal phase space reconstruction</a:t>
            </a:r>
            <a:endParaRPr lang="es-ES" sz="3200" dirty="0">
              <a:solidFill>
                <a:srgbClr val="0055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WCM recorded data from files (for the moment)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Kalman filter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Offline (for the moment)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None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 err="1"/>
              <a:t>Diogo</a:t>
            </a:r>
            <a:r>
              <a:rPr lang="en-US" dirty="0"/>
              <a:t> + </a:t>
            </a:r>
            <a:r>
              <a:rPr lang="en-US" dirty="0" err="1"/>
              <a:t>Kacper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178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2400" dirty="0"/>
              <a:t>UC#18: Comparative intensity measurements in AD + ELENA rings and lines</a:t>
            </a:r>
            <a:endParaRPr lang="es-E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FFT, digital filtering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Offline analysis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Nathan + Ole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11/30/22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287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2400" dirty="0"/>
              <a:t>UC#19: DOROS &amp; LHC </a:t>
            </a:r>
            <a:r>
              <a:rPr lang="en-US" sz="2400" dirty="0" err="1"/>
              <a:t>dI</a:t>
            </a:r>
            <a:r>
              <a:rPr lang="en-US" sz="2400" dirty="0"/>
              <a:t>/dt</a:t>
            </a:r>
            <a:endParaRPr lang="es-E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 err="1"/>
              <a:t>NxCALs</a:t>
            </a:r>
            <a:r>
              <a:rPr lang="en-US" dirty="0"/>
              <a:t> (often data dumped from timber), FESA navigator dumps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FFT, digital filtering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Offline analysis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Timber, Mathematica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None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Mathematica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Timber, Mathematica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Production, 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Marek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7419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2400" dirty="0"/>
              <a:t>UC#20: DCBCT + SPS </a:t>
            </a:r>
            <a:r>
              <a:rPr lang="en-US" sz="2400" dirty="0" err="1"/>
              <a:t>dI</a:t>
            </a:r>
            <a:r>
              <a:rPr lang="en-US" sz="2400" dirty="0"/>
              <a:t>/dt</a:t>
            </a:r>
            <a:endParaRPr lang="es-E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 err="1"/>
              <a:t>NxCALs</a:t>
            </a:r>
            <a:r>
              <a:rPr lang="en-US" dirty="0"/>
              <a:t> (often data dumped from timber), data dumped from lab instruments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Mainly </a:t>
            </a:r>
            <a:r>
              <a:rPr lang="en-US" dirty="0" err="1"/>
              <a:t>visualisation</a:t>
            </a:r>
            <a:r>
              <a:rPr lang="en-US" dirty="0"/>
              <a:t> and units conversion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Offline analysis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Timber, Excel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None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Timber, Excel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Timber, Excel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Production, 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Sebastien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1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Autofit/>
          </a:bodyPr>
          <a:lstStyle/>
          <a:p>
            <a:r>
              <a:rPr lang="en-US" sz="2400" dirty="0"/>
              <a:t>UC#21: </a:t>
            </a:r>
            <a:r>
              <a:rPr lang="en-US" sz="2400" dirty="0" err="1"/>
              <a:t>fBCTs</a:t>
            </a:r>
            <a:r>
              <a:rPr lang="en-US" sz="2400" dirty="0"/>
              <a:t> PS complex calibration ‘</a:t>
            </a:r>
            <a:r>
              <a:rPr lang="en-US" sz="2400" dirty="0" err="1"/>
              <a:t>visualisation</a:t>
            </a:r>
            <a:r>
              <a:rPr lang="en-US" sz="2400" dirty="0"/>
              <a:t> and alarms’</a:t>
            </a:r>
            <a:endParaRPr lang="es-E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Mainly </a:t>
            </a:r>
            <a:r>
              <a:rPr lang="en-US" dirty="0" err="1"/>
              <a:t>visualisation</a:t>
            </a:r>
            <a:r>
              <a:rPr lang="en-US" dirty="0"/>
              <a:t> and alarms, calibration analysis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dirty="0"/>
              <a:t>Offline analysis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OAF,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OAF,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OAF,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Production, 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Miha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946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Solutions Developed in the Section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pPr lvl="1"/>
            <a:r>
              <a:rPr lang="en-US" dirty="0"/>
              <a:t>Development/concept testing</a:t>
            </a:r>
          </a:p>
          <a:p>
            <a:pPr lvl="1"/>
            <a:r>
              <a:rPr lang="en-US" dirty="0"/>
              <a:t>Data analysis</a:t>
            </a:r>
          </a:p>
          <a:p>
            <a:pPr lvl="1"/>
            <a:r>
              <a:rPr lang="en-US" dirty="0" err="1"/>
              <a:t>fBCTs</a:t>
            </a:r>
            <a:r>
              <a:rPr lang="en-US" dirty="0"/>
              <a:t> + DCBCTs</a:t>
            </a:r>
          </a:p>
          <a:p>
            <a:pPr lvl="1"/>
            <a:r>
              <a:rPr lang="en-US" dirty="0"/>
              <a:t>LHC Schottky</a:t>
            </a:r>
          </a:p>
          <a:p>
            <a:pPr lvl="1"/>
            <a:r>
              <a:rPr lang="en-US" dirty="0"/>
              <a:t>LHC QPU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Spectrogram </a:t>
            </a:r>
            <a:r>
              <a:rPr lang="en-US" dirty="0" err="1"/>
              <a:t>visualisation</a:t>
            </a:r>
            <a:r>
              <a:rPr lang="en-US" dirty="0"/>
              <a:t> GUI (LEIR Schottky)</a:t>
            </a:r>
          </a:p>
          <a:p>
            <a:r>
              <a:rPr lang="en-US" dirty="0"/>
              <a:t>Head-tail GUI and processing</a:t>
            </a:r>
          </a:p>
          <a:p>
            <a:r>
              <a:rPr lang="en-US" dirty="0"/>
              <a:t>LHC Schottky (real-time side)</a:t>
            </a:r>
          </a:p>
          <a:p>
            <a:r>
              <a:rPr lang="en-US" dirty="0"/>
              <a:t>…</a:t>
            </a:r>
          </a:p>
          <a:p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20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Difficulties found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NxCALs</a:t>
            </a:r>
            <a:r>
              <a:rPr lang="en-US" dirty="0"/>
              <a:t> storage limitations</a:t>
            </a:r>
          </a:p>
          <a:p>
            <a:pPr lvl="1"/>
            <a:r>
              <a:rPr lang="en-US" dirty="0"/>
              <a:t>Doesn’t accept large publications (&gt;2MB) without special request</a:t>
            </a:r>
          </a:p>
          <a:p>
            <a:pPr lvl="1"/>
            <a:r>
              <a:rPr lang="en-US" dirty="0"/>
              <a:t>Still there could be issues even &lt;2MB but too frequent publication rate</a:t>
            </a:r>
          </a:p>
          <a:p>
            <a:pPr lvl="1"/>
            <a:r>
              <a:rPr lang="en-US" dirty="0"/>
              <a:t>For very large data sets, e.g. head-tail, ad-hoc solutions are required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47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Solutions Feedback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OAF</a:t>
            </a:r>
          </a:p>
          <a:p>
            <a:pPr lvl="1"/>
            <a:r>
              <a:rPr lang="en-US" dirty="0"/>
              <a:t>Fragile - reports break easily and need to be maintained by OAF developers/experts</a:t>
            </a:r>
          </a:p>
          <a:p>
            <a:r>
              <a:rPr lang="en-US" dirty="0" err="1"/>
              <a:t>NxCALS</a:t>
            </a:r>
            <a:r>
              <a:rPr lang="en-US" dirty="0"/>
              <a:t> APIs</a:t>
            </a:r>
          </a:p>
          <a:p>
            <a:pPr lvl="1"/>
            <a:r>
              <a:rPr lang="en-US" dirty="0" err="1"/>
              <a:t>PyTimber</a:t>
            </a:r>
            <a:r>
              <a:rPr lang="en-US" dirty="0"/>
              <a:t> – excellent</a:t>
            </a:r>
          </a:p>
          <a:p>
            <a:r>
              <a:rPr lang="en-US" dirty="0"/>
              <a:t>Swan/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pPr lvl="1"/>
            <a:r>
              <a:rPr lang="en-US" dirty="0"/>
              <a:t>Excellent for data analysis and prototyping</a:t>
            </a:r>
          </a:p>
          <a:p>
            <a:r>
              <a:rPr lang="en-US" dirty="0"/>
              <a:t>UCAP</a:t>
            </a:r>
          </a:p>
          <a:p>
            <a:pPr lvl="1"/>
            <a:r>
              <a:rPr lang="en-US" dirty="0"/>
              <a:t>Performance overhead when compared to FESA</a:t>
            </a:r>
          </a:p>
          <a:p>
            <a:pPr lvl="1"/>
            <a:r>
              <a:rPr lang="en-US" dirty="0"/>
              <a:t>SETs not supported</a:t>
            </a:r>
          </a:p>
          <a:p>
            <a:pPr lvl="1"/>
            <a:r>
              <a:rPr lang="en-US" dirty="0"/>
              <a:t>Otherwise, excellent, super flexible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227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Wishlist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Be </a:t>
            </a:r>
            <a:r>
              <a:rPr lang="es-ES" dirty="0" err="1"/>
              <a:t>able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manage</a:t>
            </a:r>
            <a:r>
              <a:rPr lang="es-ES" dirty="0"/>
              <a:t> OAF </a:t>
            </a:r>
            <a:r>
              <a:rPr lang="es-ES" dirty="0" err="1"/>
              <a:t>reports</a:t>
            </a:r>
            <a:r>
              <a:rPr lang="es-ES" dirty="0"/>
              <a:t> </a:t>
            </a:r>
            <a:r>
              <a:rPr lang="es-ES" dirty="0" err="1"/>
              <a:t>without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always</a:t>
            </a:r>
            <a:r>
              <a:rPr lang="es-ES" dirty="0"/>
              <a:t> “</a:t>
            </a:r>
            <a:r>
              <a:rPr lang="es-ES" dirty="0" err="1"/>
              <a:t>go</a:t>
            </a:r>
            <a:r>
              <a:rPr lang="es-ES" dirty="0"/>
              <a:t> back” </a:t>
            </a:r>
            <a:r>
              <a:rPr lang="es-ES" dirty="0" err="1"/>
              <a:t>to</a:t>
            </a:r>
            <a:r>
              <a:rPr lang="es-ES" dirty="0"/>
              <a:t> OAF “</a:t>
            </a:r>
            <a:r>
              <a:rPr lang="es-ES" dirty="0" err="1"/>
              <a:t>developers</a:t>
            </a:r>
            <a:r>
              <a:rPr lang="es-ES" dirty="0"/>
              <a:t>/</a:t>
            </a:r>
            <a:r>
              <a:rPr lang="es-ES" dirty="0" err="1"/>
              <a:t>experts</a:t>
            </a:r>
            <a:r>
              <a:rPr lang="es-ES" dirty="0"/>
              <a:t>”</a:t>
            </a:r>
          </a:p>
          <a:p>
            <a:r>
              <a:rPr lang="es-ES" dirty="0" err="1"/>
              <a:t>Turn-key</a:t>
            </a:r>
            <a:r>
              <a:rPr lang="es-ES" dirty="0"/>
              <a:t> </a:t>
            </a:r>
            <a:r>
              <a:rPr lang="es-ES" dirty="0" err="1"/>
              <a:t>solution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setup</a:t>
            </a:r>
            <a:r>
              <a:rPr lang="es-ES" dirty="0"/>
              <a:t> Python data </a:t>
            </a:r>
            <a:r>
              <a:rPr lang="es-ES" dirty="0" err="1"/>
              <a:t>analysis</a:t>
            </a:r>
            <a:r>
              <a:rPr lang="es-ES" dirty="0"/>
              <a:t> </a:t>
            </a:r>
            <a:r>
              <a:rPr lang="es-ES" dirty="0" err="1"/>
              <a:t>environment</a:t>
            </a:r>
            <a:r>
              <a:rPr lang="es-ES" dirty="0"/>
              <a:t> (</a:t>
            </a:r>
            <a:r>
              <a:rPr lang="es-ES" dirty="0" err="1"/>
              <a:t>numpy</a:t>
            </a:r>
            <a:r>
              <a:rPr lang="es-ES" dirty="0"/>
              <a:t>, </a:t>
            </a:r>
            <a:r>
              <a:rPr lang="es-ES" dirty="0" err="1"/>
              <a:t>scipy</a:t>
            </a:r>
            <a:r>
              <a:rPr lang="es-ES" dirty="0"/>
              <a:t>, </a:t>
            </a:r>
            <a:r>
              <a:rPr lang="es-ES" dirty="0" err="1"/>
              <a:t>pytimber</a:t>
            </a:r>
            <a:r>
              <a:rPr lang="es-ES" dirty="0"/>
              <a:t>, </a:t>
            </a:r>
            <a:r>
              <a:rPr lang="es-ES" dirty="0" err="1"/>
              <a:t>pyjapc</a:t>
            </a:r>
            <a:r>
              <a:rPr lang="es-ES" dirty="0"/>
              <a:t>, </a:t>
            </a:r>
            <a:r>
              <a:rPr lang="es-ES" dirty="0" err="1"/>
              <a:t>git</a:t>
            </a:r>
            <a:r>
              <a:rPr lang="es-ES" dirty="0"/>
              <a:t> repo)</a:t>
            </a:r>
          </a:p>
          <a:p>
            <a:r>
              <a:rPr lang="es-ES" dirty="0"/>
              <a:t>Basic </a:t>
            </a:r>
            <a:r>
              <a:rPr lang="es-ES" dirty="0" err="1"/>
              <a:t>support</a:t>
            </a:r>
            <a:r>
              <a:rPr lang="es-ES" dirty="0"/>
              <a:t> (</a:t>
            </a:r>
            <a:r>
              <a:rPr lang="es-ES" dirty="0" err="1"/>
              <a:t>e.g</a:t>
            </a:r>
            <a:r>
              <a:rPr lang="es-ES" dirty="0"/>
              <a:t>. </a:t>
            </a:r>
            <a:r>
              <a:rPr lang="es-ES" dirty="0" err="1"/>
              <a:t>templates</a:t>
            </a:r>
            <a:r>
              <a:rPr lang="es-ES" dirty="0"/>
              <a:t>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rapid</a:t>
            </a:r>
            <a:r>
              <a:rPr lang="es-ES" dirty="0"/>
              <a:t> </a:t>
            </a:r>
            <a:r>
              <a:rPr lang="es-ES" dirty="0" err="1"/>
              <a:t>application</a:t>
            </a:r>
            <a:r>
              <a:rPr lang="es-ES" dirty="0"/>
              <a:t> </a:t>
            </a:r>
            <a:r>
              <a:rPr lang="es-ES" dirty="0" err="1"/>
              <a:t>development</a:t>
            </a:r>
            <a:r>
              <a:rPr lang="es-ES" dirty="0"/>
              <a:t> (</a:t>
            </a:r>
            <a:r>
              <a:rPr lang="es-ES" dirty="0" err="1"/>
              <a:t>e.g</a:t>
            </a:r>
            <a:r>
              <a:rPr lang="es-ES" dirty="0"/>
              <a:t>. </a:t>
            </a:r>
            <a:r>
              <a:rPr lang="es-ES" dirty="0" err="1"/>
              <a:t>read</a:t>
            </a:r>
            <a:r>
              <a:rPr lang="es-ES" dirty="0"/>
              <a:t>/</a:t>
            </a:r>
            <a:r>
              <a:rPr lang="es-ES" dirty="0" err="1"/>
              <a:t>write</a:t>
            </a:r>
            <a:r>
              <a:rPr lang="es-ES" dirty="0"/>
              <a:t> </a:t>
            </a:r>
            <a:r>
              <a:rPr lang="es-ES" dirty="0" err="1"/>
              <a:t>registers</a:t>
            </a:r>
            <a:r>
              <a:rPr lang="es-ES" dirty="0"/>
              <a:t>, </a:t>
            </a:r>
            <a:r>
              <a:rPr lang="es-ES" dirty="0" err="1"/>
              <a:t>convert</a:t>
            </a:r>
            <a:r>
              <a:rPr lang="es-ES" dirty="0"/>
              <a:t> </a:t>
            </a:r>
            <a:r>
              <a:rPr lang="es-ES" dirty="0" err="1"/>
              <a:t>values</a:t>
            </a:r>
            <a:r>
              <a:rPr lang="es-ES" dirty="0"/>
              <a:t>, </a:t>
            </a:r>
            <a:r>
              <a:rPr lang="es-ES" dirty="0" err="1"/>
              <a:t>plot</a:t>
            </a:r>
            <a:r>
              <a:rPr lang="es-ES" dirty="0"/>
              <a:t> data)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lab</a:t>
            </a:r>
            <a:r>
              <a:rPr lang="es-ES" dirty="0"/>
              <a:t> </a:t>
            </a:r>
            <a:r>
              <a:rPr lang="es-ES" dirty="0" err="1"/>
              <a:t>development</a:t>
            </a:r>
            <a:r>
              <a:rPr lang="es-ES" dirty="0"/>
              <a:t> (</a:t>
            </a:r>
            <a:r>
              <a:rPr lang="es-ES" dirty="0" err="1"/>
              <a:t>with</a:t>
            </a:r>
            <a:r>
              <a:rPr lang="es-ES" dirty="0"/>
              <a:t>/</a:t>
            </a:r>
            <a:r>
              <a:rPr lang="es-ES" dirty="0" err="1"/>
              <a:t>without</a:t>
            </a:r>
            <a:r>
              <a:rPr lang="es-ES" dirty="0"/>
              <a:t> FESA)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1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900" dirty="0"/>
              <a:t>Current use cases</a:t>
            </a:r>
          </a:p>
          <a:p>
            <a:pPr lvl="1"/>
            <a:r>
              <a:rPr lang="en-US" sz="800" dirty="0"/>
              <a:t>UC#1: </a:t>
            </a:r>
            <a:r>
              <a:rPr lang="en-US" sz="800" dirty="0" err="1"/>
              <a:t>fBCT</a:t>
            </a:r>
            <a:r>
              <a:rPr lang="en-US" sz="800" dirty="0"/>
              <a:t> Vs DCBCT calibration</a:t>
            </a:r>
          </a:p>
          <a:p>
            <a:pPr lvl="1"/>
            <a:r>
              <a:rPr lang="en-US" sz="800" dirty="0"/>
              <a:t>UC#2: </a:t>
            </a:r>
            <a:r>
              <a:rPr lang="en-US" sz="800" dirty="0" err="1"/>
              <a:t>fBCT</a:t>
            </a:r>
            <a:r>
              <a:rPr lang="en-US" sz="800" dirty="0"/>
              <a:t> + DCBCT noise in LHC</a:t>
            </a:r>
          </a:p>
          <a:p>
            <a:pPr lvl="1"/>
            <a:r>
              <a:rPr lang="en-US" sz="800" dirty="0"/>
              <a:t>UC#3: </a:t>
            </a:r>
            <a:r>
              <a:rPr lang="en-US" sz="800" dirty="0" err="1"/>
              <a:t>fBCT</a:t>
            </a:r>
            <a:r>
              <a:rPr lang="en-US" sz="800" dirty="0"/>
              <a:t> relative bunch population in LHC</a:t>
            </a:r>
          </a:p>
          <a:p>
            <a:pPr lvl="1"/>
            <a:r>
              <a:rPr lang="en-US" sz="800" dirty="0"/>
              <a:t>UC#4: Head-tail processing</a:t>
            </a:r>
          </a:p>
          <a:p>
            <a:pPr lvl="1"/>
            <a:r>
              <a:rPr lang="en-US" sz="800" dirty="0"/>
              <a:t>UC#5: LHC Schottky offline processing</a:t>
            </a:r>
          </a:p>
          <a:p>
            <a:pPr lvl="1"/>
            <a:r>
              <a:rPr lang="en-US" sz="800" dirty="0"/>
              <a:t>UC#6: LHC Schottky real-time processing</a:t>
            </a:r>
          </a:p>
          <a:p>
            <a:pPr lvl="1"/>
            <a:r>
              <a:rPr lang="en-US" sz="800" dirty="0"/>
              <a:t>UC#7: Schottky processing in LEIR</a:t>
            </a:r>
          </a:p>
          <a:p>
            <a:pPr lvl="1"/>
            <a:r>
              <a:rPr lang="en-US" sz="800" dirty="0"/>
              <a:t>UC#8: LHC QPU processing</a:t>
            </a:r>
          </a:p>
          <a:p>
            <a:pPr lvl="1"/>
            <a:r>
              <a:rPr lang="en-US" sz="800" dirty="0"/>
              <a:t>UC#9: LHC tune processing</a:t>
            </a:r>
          </a:p>
          <a:p>
            <a:pPr lvl="1"/>
            <a:r>
              <a:rPr lang="en-US" sz="800" dirty="0"/>
              <a:t>UC#10: LHC feedbacks</a:t>
            </a:r>
          </a:p>
          <a:p>
            <a:pPr lvl="1"/>
            <a:r>
              <a:rPr lang="en-US" sz="800" dirty="0"/>
              <a:t>UC#11: </a:t>
            </a:r>
            <a:r>
              <a:rPr lang="en-US" sz="800" dirty="0" err="1"/>
              <a:t>fBCTs</a:t>
            </a:r>
            <a:r>
              <a:rPr lang="en-US" sz="800" dirty="0"/>
              <a:t> PS complex (real-time)</a:t>
            </a:r>
          </a:p>
          <a:p>
            <a:pPr lvl="1"/>
            <a:r>
              <a:rPr lang="en-US" sz="800" dirty="0"/>
              <a:t>UC#12: </a:t>
            </a:r>
            <a:r>
              <a:rPr lang="en-US" sz="800" dirty="0" err="1"/>
              <a:t>fBCTs</a:t>
            </a:r>
            <a:r>
              <a:rPr lang="en-US" sz="800" dirty="0"/>
              <a:t> SPS + LHC</a:t>
            </a:r>
          </a:p>
          <a:p>
            <a:pPr lvl="1"/>
            <a:r>
              <a:rPr lang="en-US" sz="800" dirty="0"/>
              <a:t>UC#13: BPM-based intensity in ELENA ring</a:t>
            </a:r>
          </a:p>
          <a:p>
            <a:pPr lvl="1"/>
            <a:r>
              <a:rPr lang="en-US" sz="800" dirty="0"/>
              <a:t>UC#14: LHC MIM</a:t>
            </a:r>
          </a:p>
          <a:p>
            <a:pPr lvl="1"/>
            <a:r>
              <a:rPr lang="en-US" sz="800" dirty="0"/>
              <a:t>UC#15: Orbit systems AD+ELENA+LEIR</a:t>
            </a:r>
          </a:p>
          <a:p>
            <a:pPr lvl="1"/>
            <a:r>
              <a:rPr lang="en-US" sz="800" dirty="0"/>
              <a:t>UC#16: Longitudinal Schottky ELENA</a:t>
            </a:r>
          </a:p>
          <a:p>
            <a:pPr lvl="1"/>
            <a:r>
              <a:rPr lang="en-US" sz="800" dirty="0"/>
              <a:t>UC#17: Longitudinal phase space reconstruction</a:t>
            </a:r>
          </a:p>
          <a:p>
            <a:pPr lvl="1"/>
            <a:r>
              <a:rPr lang="en-US" sz="800" dirty="0"/>
              <a:t>UC#18: Comparative intensity measurements in AD + ELENA rings and lines</a:t>
            </a:r>
          </a:p>
          <a:p>
            <a:pPr lvl="1"/>
            <a:r>
              <a:rPr lang="en-US" sz="800" dirty="0"/>
              <a:t>UC#19: DOROS and LHC </a:t>
            </a:r>
            <a:r>
              <a:rPr lang="en-US" sz="800" dirty="0" err="1"/>
              <a:t>dI</a:t>
            </a:r>
            <a:r>
              <a:rPr lang="en-US" sz="800" dirty="0"/>
              <a:t>/dt</a:t>
            </a:r>
          </a:p>
          <a:p>
            <a:pPr lvl="1"/>
            <a:r>
              <a:rPr lang="en-US" sz="800" dirty="0"/>
              <a:t>UC#20: DCBCT + SPS </a:t>
            </a:r>
            <a:r>
              <a:rPr lang="en-US" sz="800" dirty="0" err="1"/>
              <a:t>dI</a:t>
            </a:r>
            <a:r>
              <a:rPr lang="en-US" sz="800" dirty="0"/>
              <a:t>/dt</a:t>
            </a:r>
          </a:p>
          <a:p>
            <a:pPr lvl="1"/>
            <a:r>
              <a:rPr lang="en-US" sz="800" dirty="0"/>
              <a:t>UC#21: </a:t>
            </a:r>
            <a:r>
              <a:rPr lang="en-US" sz="800" dirty="0" err="1"/>
              <a:t>fBCTs</a:t>
            </a:r>
            <a:r>
              <a:rPr lang="en-US" sz="800" dirty="0"/>
              <a:t> PS complex calibration ‘</a:t>
            </a:r>
            <a:r>
              <a:rPr lang="en-US" sz="800" dirty="0" err="1"/>
              <a:t>visualisation</a:t>
            </a:r>
            <a:r>
              <a:rPr lang="en-US" sz="800" dirty="0"/>
              <a:t> and alarms’</a:t>
            </a:r>
          </a:p>
          <a:p>
            <a:r>
              <a:rPr lang="en-US" sz="900" dirty="0"/>
              <a:t>Solutions developed in the section</a:t>
            </a:r>
          </a:p>
          <a:p>
            <a:r>
              <a:rPr lang="en-US" sz="900" dirty="0"/>
              <a:t>Difficulties found</a:t>
            </a:r>
          </a:p>
          <a:p>
            <a:r>
              <a:rPr lang="en-US" sz="900" dirty="0"/>
              <a:t>Feedback on existing solutions</a:t>
            </a:r>
          </a:p>
          <a:p>
            <a:r>
              <a:rPr lang="en-US" sz="900" dirty="0"/>
              <a:t>Wishlist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89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UC#1: </a:t>
            </a:r>
            <a:r>
              <a:rPr lang="en-US" dirty="0" err="1"/>
              <a:t>fBCT</a:t>
            </a:r>
            <a:r>
              <a:rPr lang="en-US" dirty="0"/>
              <a:t> Vs DCBCT calibration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Ratios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sz="2500" dirty="0"/>
              <a:t>offline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OAF report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OAF report, OAF plots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Nathan + Manuel + Tom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921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37418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UC#2: </a:t>
            </a:r>
            <a:r>
              <a:rPr lang="en-US" dirty="0" err="1"/>
              <a:t>fBCT</a:t>
            </a:r>
            <a:r>
              <a:rPr lang="en-US" dirty="0"/>
              <a:t> + DCBCT noise in LHC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Linear fit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sz="2500" dirty="0"/>
              <a:t>offline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OAF report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OAF report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Nathan + Manuel + Tom + </a:t>
            </a:r>
            <a:r>
              <a:rPr lang="en-US" dirty="0" err="1"/>
              <a:t>Diogo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0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Ratios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sz="2500" dirty="0"/>
              <a:t>offline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/>
              <a:t>OAF report</a:t>
            </a:r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OAF report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OAF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Production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/>
              <a:t>Nathan + Manuel + Tom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6D93B35-1548-131C-3A57-3A331827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79" y="175120"/>
            <a:ext cx="8927868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UC#3: LHC </a:t>
            </a:r>
            <a:r>
              <a:rPr lang="en-US" dirty="0" err="1"/>
              <a:t>fBCT</a:t>
            </a:r>
            <a:r>
              <a:rPr lang="en-US" dirty="0"/>
              <a:t> relative bunch </a:t>
            </a:r>
            <a:r>
              <a:rPr lang="en-US" dirty="0" err="1"/>
              <a:t>popul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403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UC#4: Head-tail processing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/>
          </a:bodyPr>
          <a:lstStyle/>
          <a:p>
            <a:r>
              <a:rPr lang="en-US" sz="1050" dirty="0"/>
              <a:t>Data sources</a:t>
            </a:r>
          </a:p>
          <a:p>
            <a:pPr lvl="1"/>
            <a:r>
              <a:rPr lang="en-US" sz="1000" dirty="0"/>
              <a:t>HDF5 files stored on NFS</a:t>
            </a:r>
          </a:p>
          <a:p>
            <a:r>
              <a:rPr lang="en-US" sz="1050" dirty="0"/>
              <a:t>Algorithms </a:t>
            </a:r>
          </a:p>
          <a:p>
            <a:pPr lvl="1"/>
            <a:r>
              <a:rPr lang="en-US" sz="1000" dirty="0"/>
              <a:t>Baseline removal, bunch alignment (linear least-squares fitting</a:t>
            </a:r>
            <a:r>
              <a:rPr lang="en-US" sz="1000" dirty="0">
                <a:solidFill>
                  <a:srgbClr val="FF0000"/>
                </a:solidFill>
              </a:rPr>
              <a:t>)</a:t>
            </a:r>
          </a:p>
          <a:p>
            <a:r>
              <a:rPr lang="en-US" sz="1050" dirty="0"/>
              <a:t>Performance required</a:t>
            </a:r>
          </a:p>
          <a:p>
            <a:pPr lvl="1"/>
            <a:r>
              <a:rPr lang="en-US" sz="1050" dirty="0"/>
              <a:t>Nearly offline requirements, Up-to 4GB per acquisition</a:t>
            </a:r>
          </a:p>
          <a:p>
            <a:r>
              <a:rPr lang="en-US" sz="1050" dirty="0"/>
              <a:t>Where it runs </a:t>
            </a:r>
          </a:p>
          <a:p>
            <a:pPr lvl="1"/>
            <a:r>
              <a:rPr lang="en-US" sz="1000" dirty="0"/>
              <a:t>Python GUI (can be run anywhere with NFS access)</a:t>
            </a:r>
          </a:p>
          <a:p>
            <a:pPr lvl="1"/>
            <a:r>
              <a:rPr lang="en-US" sz="1000" dirty="0"/>
              <a:t>Python script pre-processing files in CCR server (either deletes data file(s) or not)</a:t>
            </a:r>
          </a:p>
          <a:p>
            <a:r>
              <a:rPr lang="en-US" sz="1050" dirty="0"/>
              <a:t>Results storage</a:t>
            </a:r>
          </a:p>
          <a:p>
            <a:pPr lvl="1"/>
            <a:r>
              <a:rPr lang="en-US" sz="1050" dirty="0"/>
              <a:t>None</a:t>
            </a:r>
          </a:p>
          <a:p>
            <a:r>
              <a:rPr lang="en-US" sz="1050" dirty="0"/>
              <a:t>Results presentation/notification</a:t>
            </a:r>
          </a:p>
          <a:p>
            <a:pPr lvl="1"/>
            <a:r>
              <a:rPr lang="en-US" sz="1000" dirty="0"/>
              <a:t>Python GUI</a:t>
            </a:r>
          </a:p>
          <a:p>
            <a:r>
              <a:rPr lang="en-US" sz="1050" dirty="0"/>
              <a:t>Tools used</a:t>
            </a:r>
          </a:p>
          <a:p>
            <a:pPr lvl="1"/>
            <a:r>
              <a:rPr lang="en-US" sz="1000" dirty="0"/>
              <a:t>Python and Cron</a:t>
            </a:r>
          </a:p>
          <a:p>
            <a:r>
              <a:rPr lang="en-US" sz="1050" dirty="0"/>
              <a:t>Status / criticality</a:t>
            </a:r>
            <a:endParaRPr lang="es-ES" sz="1050" dirty="0"/>
          </a:p>
          <a:p>
            <a:pPr lvl="1"/>
            <a:r>
              <a:rPr lang="en-US" sz="1000" dirty="0"/>
              <a:t>Production</a:t>
            </a:r>
          </a:p>
          <a:p>
            <a:r>
              <a:rPr lang="en-US" sz="1050" dirty="0"/>
              <a:t>Contact people</a:t>
            </a:r>
          </a:p>
          <a:p>
            <a:pPr lvl="1"/>
            <a:r>
              <a:rPr lang="en-US" sz="1000" dirty="0"/>
              <a:t>Tom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10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5120"/>
            <a:ext cx="9144000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UC#5: LHC Schottky offline processing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NXCALS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Filtering, Linear algebra, Non-linear multivariable optimization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sz="2500" dirty="0"/>
              <a:t>offline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VMs and local PCs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HardDisk</a:t>
            </a:r>
            <a:endParaRPr lang="en-US" dirty="0"/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Python/matplotlib plots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Python notebooks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 err="1"/>
              <a:t>Kacper</a:t>
            </a:r>
            <a:r>
              <a:rPr lang="en-US" dirty="0"/>
              <a:t>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83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21458"/>
            <a:ext cx="8303343" cy="3950325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Data sources</a:t>
            </a:r>
          </a:p>
          <a:p>
            <a:pPr lvl="1"/>
            <a:r>
              <a:rPr lang="en-US" dirty="0"/>
              <a:t>Live data</a:t>
            </a:r>
          </a:p>
          <a:p>
            <a:r>
              <a:rPr lang="en-US" dirty="0"/>
              <a:t>Algorithms </a:t>
            </a:r>
          </a:p>
          <a:p>
            <a:pPr lvl="1"/>
            <a:r>
              <a:rPr lang="en-US" dirty="0"/>
              <a:t>Filtering, Linear algebra</a:t>
            </a:r>
          </a:p>
          <a:p>
            <a:r>
              <a:rPr lang="en-US" dirty="0"/>
              <a:t>Performance required</a:t>
            </a:r>
          </a:p>
          <a:p>
            <a:pPr lvl="1"/>
            <a:r>
              <a:rPr lang="en-US" sz="2500" dirty="0"/>
              <a:t>Real-time</a:t>
            </a:r>
          </a:p>
          <a:p>
            <a:r>
              <a:rPr lang="en-US" dirty="0"/>
              <a:t>Where it runs </a:t>
            </a:r>
          </a:p>
          <a:p>
            <a:pPr lvl="1"/>
            <a:r>
              <a:rPr lang="en-US" dirty="0"/>
              <a:t>Kontron (FESA server)</a:t>
            </a:r>
          </a:p>
          <a:p>
            <a:r>
              <a:rPr lang="en-US" dirty="0"/>
              <a:t>Results storage</a:t>
            </a:r>
          </a:p>
          <a:p>
            <a:pPr lvl="1"/>
            <a:r>
              <a:rPr lang="en-US" dirty="0" err="1"/>
              <a:t>NxCALS</a:t>
            </a:r>
            <a:endParaRPr lang="en-US" dirty="0"/>
          </a:p>
          <a:p>
            <a:r>
              <a:rPr lang="en-US" dirty="0"/>
              <a:t>Results presentation/notification</a:t>
            </a:r>
          </a:p>
          <a:p>
            <a:pPr lvl="1"/>
            <a:r>
              <a:rPr lang="en-US" dirty="0"/>
              <a:t>Timber +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Tools used</a:t>
            </a:r>
          </a:p>
          <a:p>
            <a:pPr lvl="1"/>
            <a:r>
              <a:rPr lang="en-US" dirty="0"/>
              <a:t>FESA</a:t>
            </a:r>
          </a:p>
          <a:p>
            <a:r>
              <a:rPr lang="en-US" dirty="0"/>
              <a:t>Status / criticality</a:t>
            </a:r>
            <a:endParaRPr lang="es-ES" dirty="0"/>
          </a:p>
          <a:p>
            <a:pPr lvl="1"/>
            <a:r>
              <a:rPr lang="en-US" dirty="0"/>
              <a:t>Development</a:t>
            </a:r>
          </a:p>
          <a:p>
            <a:r>
              <a:rPr lang="en-US" dirty="0"/>
              <a:t>Contact people</a:t>
            </a:r>
          </a:p>
          <a:p>
            <a:pPr lvl="1"/>
            <a:r>
              <a:rPr lang="en-US" dirty="0" err="1"/>
              <a:t>Kacper</a:t>
            </a:r>
            <a:r>
              <a:rPr lang="en-US" dirty="0"/>
              <a:t> + </a:t>
            </a:r>
            <a:r>
              <a:rPr lang="en-US" dirty="0" err="1"/>
              <a:t>Diogo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5D456D0-B307-91D7-D234-D4EA29477515}"/>
              </a:ext>
            </a:extLst>
          </p:cNvPr>
          <p:cNvSpPr txBox="1">
            <a:spLocks/>
          </p:cNvSpPr>
          <p:nvPr/>
        </p:nvSpPr>
        <p:spPr>
          <a:xfrm>
            <a:off x="0" y="175120"/>
            <a:ext cx="9144000" cy="705332"/>
          </a:xfrm>
          <a:prstGeom prst="rect">
            <a:avLst/>
          </a:prstGeom>
        </p:spPr>
        <p:txBody>
          <a:bodyPr vert="horz" lIns="45720" rIns="45720" anchor="ctr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UC#6: LHC Schottky real-time processing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691756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4009</TotalTime>
  <Words>1765</Words>
  <Application>Microsoft Macintosh PowerPoint</Application>
  <PresentationFormat>On-screen Show (16:9)</PresentationFormat>
  <Paragraphs>539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Arial</vt:lpstr>
      <vt:lpstr>CERNCorporate16-9</vt:lpstr>
      <vt:lpstr>PowerPoint Presentation</vt:lpstr>
      <vt:lpstr>Data analysis activities and needs of IQ section</vt:lpstr>
      <vt:lpstr>Outline</vt:lpstr>
      <vt:lpstr>UC#1: fBCT Vs DCBCT calibration</vt:lpstr>
      <vt:lpstr>UC#2: fBCT + DCBCT noise in LHC</vt:lpstr>
      <vt:lpstr>UC#3: LHC fBCT relative bunch popul</vt:lpstr>
      <vt:lpstr>UC#4: Head-tail processing</vt:lpstr>
      <vt:lpstr>UC#5: LHC Schottky offline processing</vt:lpstr>
      <vt:lpstr>PowerPoint Presentation</vt:lpstr>
      <vt:lpstr>UC#7: Schottky processing in ELENA + LEIR</vt:lpstr>
      <vt:lpstr>UC#8:LHC QPU processing</vt:lpstr>
      <vt:lpstr>UC#9: Tune</vt:lpstr>
      <vt:lpstr>UC#10: LHC feedbacks</vt:lpstr>
      <vt:lpstr>UC#11: fBCTs PS complex</vt:lpstr>
      <vt:lpstr>UC#12: fBCTs SPS + LHC</vt:lpstr>
      <vt:lpstr>UC#13: BPM-based intensity in ELENA ring</vt:lpstr>
      <vt:lpstr>UC#14: LHC MIM</vt:lpstr>
      <vt:lpstr>UC#15: Orbit in AD, ELENA and LEIR</vt:lpstr>
      <vt:lpstr>UC#16: Longitudinal Schottky in ELENA</vt:lpstr>
      <vt:lpstr>UC#17: Longitudinal phase space reconstruction</vt:lpstr>
      <vt:lpstr>UC#18: Comparative intensity measurements in AD + ELENA rings and lines</vt:lpstr>
      <vt:lpstr>UC#19: DOROS &amp; LHC dI/dt</vt:lpstr>
      <vt:lpstr>UC#20: DCBCT + SPS dI/dt</vt:lpstr>
      <vt:lpstr>UC#21: fBCTs PS complex calibration ‘visualisation and alarms’</vt:lpstr>
      <vt:lpstr>Solutions Developed in the Section</vt:lpstr>
      <vt:lpstr>Difficulties found</vt:lpstr>
      <vt:lpstr>Existing Solutions Feedback </vt:lpstr>
      <vt:lpstr>Wishlist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Diogo Miguel Louro Alves</cp:lastModifiedBy>
  <cp:revision>134</cp:revision>
  <dcterms:created xsi:type="dcterms:W3CDTF">2022-11-17T08:56:56Z</dcterms:created>
  <dcterms:modified xsi:type="dcterms:W3CDTF">2022-12-01T08:03:00Z</dcterms:modified>
</cp:coreProperties>
</file>