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66" r:id="rId4"/>
    <p:sldId id="263" r:id="rId5"/>
    <p:sldId id="554" r:id="rId6"/>
    <p:sldId id="261" r:id="rId7"/>
    <p:sldId id="551" r:id="rId8"/>
    <p:sldId id="553" r:id="rId9"/>
    <p:sldId id="265" r:id="rId10"/>
    <p:sldId id="264" r:id="rId11"/>
    <p:sldId id="552" r:id="rId12"/>
    <p:sldId id="271" r:id="rId13"/>
    <p:sldId id="272" r:id="rId14"/>
    <p:sldId id="268" r:id="rId15"/>
    <p:sldId id="269" r:id="rId16"/>
    <p:sldId id="548" r:id="rId17"/>
    <p:sldId id="549" r:id="rId18"/>
    <p:sldId id="550" r:id="rId19"/>
    <p:sldId id="545" r:id="rId20"/>
    <p:sldId id="547" r:id="rId21"/>
    <p:sldId id="546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napToObjects="1">
      <p:cViewPr varScale="1">
        <p:scale>
          <a:sx n="211" d="100"/>
          <a:sy n="211" d="100"/>
        </p:scale>
        <p:origin x="252" y="7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1CD2-0FDE-4136-AD43-C0ADC1D17C4C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2ECE5-58C4-473D-BDF0-56EC163B76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373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update | BI-TB | 10.11.2022 | jonathan.emery@cern.ch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817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update | BI-TB | 10.11.2022 | jonathan.emery@cern.ch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8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FR4PM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FR4PM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 err="1"/>
              <a:t>Wishlist</a:t>
            </a:r>
            <a:endParaRPr lang="es-E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667" y="721511"/>
            <a:ext cx="8229600" cy="3203145"/>
          </a:xfrm>
        </p:spPr>
        <p:txBody>
          <a:bodyPr>
            <a:noAutofit/>
          </a:bodyPr>
          <a:lstStyle/>
          <a:p>
            <a:pPr marL="36576" indent="0">
              <a:spcBef>
                <a:spcPts val="100"/>
              </a:spcBef>
              <a:buNone/>
            </a:pPr>
            <a:r>
              <a:rPr lang="fr-CH" sz="1100" b="1" dirty="0" err="1"/>
              <a:t>Margin</a:t>
            </a:r>
            <a:r>
              <a:rPr lang="fr-CH" sz="1100" b="1" dirty="0"/>
              <a:t> of </a:t>
            </a:r>
            <a:r>
              <a:rPr lang="fr-CH" sz="1100" b="1" dirty="0" err="1"/>
              <a:t>improvement</a:t>
            </a:r>
            <a:r>
              <a:rPr lang="fr-CH" sz="1100" b="1" dirty="0"/>
              <a:t> (</a:t>
            </a:r>
            <a:r>
              <a:rPr lang="fr-CH" sz="1100" b="1" dirty="0" err="1"/>
              <a:t>with</a:t>
            </a:r>
            <a:r>
              <a:rPr lang="fr-CH" sz="1100" b="1" dirty="0"/>
              <a:t> </a:t>
            </a:r>
            <a:r>
              <a:rPr lang="fr-CH" sz="1100" b="1" dirty="0" err="1"/>
              <a:t>existing</a:t>
            </a:r>
            <a:r>
              <a:rPr lang="fr-CH" sz="1100" b="1" dirty="0"/>
              <a:t> and/or new </a:t>
            </a:r>
            <a:r>
              <a:rPr lang="fr-CH" sz="1100" b="1" dirty="0" err="1"/>
              <a:t>tools</a:t>
            </a:r>
            <a:r>
              <a:rPr lang="fr-CH" sz="1100" b="1" dirty="0"/>
              <a:t>) for:</a:t>
            </a:r>
          </a:p>
          <a:p>
            <a:pPr>
              <a:spcBef>
                <a:spcPts val="100"/>
              </a:spcBef>
            </a:pPr>
            <a:r>
              <a:rPr lang="fr-CH" sz="1100" dirty="0" err="1"/>
              <a:t>anticipate</a:t>
            </a:r>
            <a:r>
              <a:rPr lang="fr-CH" sz="1100" dirty="0"/>
              <a:t> </a:t>
            </a:r>
            <a:r>
              <a:rPr lang="fr-CH" sz="1100" dirty="0" err="1"/>
              <a:t>systems</a:t>
            </a:r>
            <a:r>
              <a:rPr lang="fr-CH" sz="1100" dirty="0"/>
              <a:t>’ issues (i.e. </a:t>
            </a:r>
            <a:r>
              <a:rPr lang="fr-CH" sz="1100" dirty="0" err="1"/>
              <a:t>before</a:t>
            </a:r>
            <a:r>
              <a:rPr lang="fr-CH" sz="1100" dirty="0"/>
              <a:t> </a:t>
            </a:r>
            <a:r>
              <a:rPr lang="fr-CH" sz="1100" dirty="0" err="1"/>
              <a:t>users</a:t>
            </a:r>
            <a:r>
              <a:rPr lang="fr-CH" sz="1100" dirty="0"/>
              <a:t> call ! ) by ‘</a:t>
            </a:r>
            <a:r>
              <a:rPr lang="fr-CH" sz="1100" b="1" dirty="0" err="1"/>
              <a:t>automatic</a:t>
            </a:r>
            <a:r>
              <a:rPr lang="fr-CH" sz="1100" b="1" dirty="0"/>
              <a:t> </a:t>
            </a:r>
            <a:r>
              <a:rPr lang="fr-CH" sz="1100" b="1" dirty="0" err="1"/>
              <a:t>failure</a:t>
            </a:r>
            <a:r>
              <a:rPr lang="fr-CH" sz="1100" b="1" dirty="0"/>
              <a:t> </a:t>
            </a:r>
            <a:r>
              <a:rPr lang="fr-CH" sz="1100" b="1" dirty="0" err="1"/>
              <a:t>detection</a:t>
            </a:r>
            <a:r>
              <a:rPr lang="fr-CH" sz="1100" b="1" dirty="0"/>
              <a:t>’ </a:t>
            </a:r>
            <a:r>
              <a:rPr lang="fr-CH" sz="1100" dirty="0"/>
              <a:t>(online and offline options can </a:t>
            </a:r>
            <a:r>
              <a:rPr lang="fr-CH" sz="1100" dirty="0" err="1"/>
              <a:t>be</a:t>
            </a:r>
            <a:r>
              <a:rPr lang="fr-CH" sz="1100" dirty="0"/>
              <a:t> </a:t>
            </a:r>
            <a:r>
              <a:rPr lang="fr-CH" sz="1100" dirty="0" err="1"/>
              <a:t>studied</a:t>
            </a:r>
            <a:r>
              <a:rPr lang="fr-CH" sz="1100" dirty="0"/>
              <a:t>/</a:t>
            </a:r>
            <a:r>
              <a:rPr lang="fr-CH" sz="1100" dirty="0" err="1"/>
              <a:t>defined</a:t>
            </a:r>
            <a:r>
              <a:rPr lang="fr-CH" sz="1100" dirty="0"/>
              <a:t>)</a:t>
            </a:r>
          </a:p>
          <a:p>
            <a:pPr>
              <a:spcBef>
                <a:spcPts val="100"/>
              </a:spcBef>
            </a:pPr>
            <a:r>
              <a:rPr lang="fr-CH" sz="1100" dirty="0" err="1"/>
              <a:t>automatic</a:t>
            </a:r>
            <a:r>
              <a:rPr lang="fr-CH" sz="1100" dirty="0"/>
              <a:t> </a:t>
            </a:r>
            <a:r>
              <a:rPr lang="fr-CH" sz="1100" b="1" dirty="0"/>
              <a:t>performance </a:t>
            </a:r>
            <a:r>
              <a:rPr lang="fr-CH" sz="1100" b="1" dirty="0" err="1"/>
              <a:t>assessment</a:t>
            </a:r>
            <a:r>
              <a:rPr lang="fr-CH" sz="1100" b="1" dirty="0"/>
              <a:t> </a:t>
            </a:r>
            <a:r>
              <a:rPr lang="fr-CH" sz="1100" dirty="0"/>
              <a:t>to monitor calibration drifts etc… </a:t>
            </a:r>
            <a:br>
              <a:rPr lang="fr-CH" sz="1100" dirty="0"/>
            </a:br>
            <a:endParaRPr lang="fr-CH" sz="1100" dirty="0"/>
          </a:p>
          <a:p>
            <a:pPr marL="36576" indent="0">
              <a:spcBef>
                <a:spcPts val="100"/>
              </a:spcBef>
              <a:buNone/>
            </a:pPr>
            <a:r>
              <a:rPr lang="fr-CH" sz="1100" b="1" dirty="0" err="1"/>
              <a:t>Examples</a:t>
            </a:r>
            <a:r>
              <a:rPr lang="fr-CH" sz="1100" b="1" dirty="0"/>
              <a:t>:</a:t>
            </a:r>
            <a:br>
              <a:rPr lang="fr-CH" sz="1100" b="1" dirty="0"/>
            </a:br>
            <a:endParaRPr lang="fr-CH" sz="1100" b="1" dirty="0"/>
          </a:p>
          <a:p>
            <a:pPr marL="457200">
              <a:spcBef>
                <a:spcPts val="100"/>
              </a:spcBef>
            </a:pPr>
            <a:r>
              <a:rPr lang="fr-CH" sz="1100" dirty="0"/>
              <a:t>SEM </a:t>
            </a:r>
            <a:r>
              <a:rPr lang="fr-CH" sz="1100" dirty="0" err="1"/>
              <a:t>systems</a:t>
            </a:r>
            <a:r>
              <a:rPr lang="fr-CH" sz="1100" dirty="0"/>
              <a:t> </a:t>
            </a:r>
          </a:p>
          <a:p>
            <a:pPr marL="868680" lvl="1">
              <a:spcBef>
                <a:spcPts val="100"/>
              </a:spcBef>
            </a:pPr>
            <a:r>
              <a:rPr lang="fr-CH" sz="1100" dirty="0" err="1"/>
              <a:t>faulty</a:t>
            </a:r>
            <a:r>
              <a:rPr lang="fr-CH" sz="1100" dirty="0"/>
              <a:t> channels </a:t>
            </a:r>
            <a:r>
              <a:rPr lang="fr-CH" sz="1100" dirty="0" err="1"/>
              <a:t>detection</a:t>
            </a:r>
            <a:endParaRPr lang="fr-CH" sz="1100" dirty="0"/>
          </a:p>
          <a:p>
            <a:pPr marL="868680" lvl="1">
              <a:spcBef>
                <a:spcPts val="100"/>
              </a:spcBef>
            </a:pPr>
            <a:r>
              <a:rPr lang="fr-CH" sz="1100" dirty="0"/>
              <a:t>BSI/XSEC calibration drifts (by </a:t>
            </a:r>
            <a:r>
              <a:rPr lang="fr-CH" sz="1100" dirty="0" err="1"/>
              <a:t>comparing</a:t>
            </a:r>
            <a:r>
              <a:rPr lang="fr-CH" sz="1100" dirty="0"/>
              <a:t> to ring BCT and </a:t>
            </a:r>
            <a:r>
              <a:rPr lang="fr-CH" sz="1100" dirty="0" err="1"/>
              <a:t>BLMs</a:t>
            </a:r>
            <a:r>
              <a:rPr lang="fr-CH" sz="1100" dirty="0"/>
              <a:t>)</a:t>
            </a:r>
          </a:p>
          <a:p>
            <a:pPr marL="868680" lvl="1">
              <a:spcBef>
                <a:spcPts val="100"/>
              </a:spcBef>
            </a:pPr>
            <a:r>
              <a:rPr lang="fr-CH" sz="1100" dirty="0" err="1"/>
              <a:t>Automatic</a:t>
            </a:r>
            <a:r>
              <a:rPr lang="fr-CH" sz="1100" dirty="0"/>
              <a:t> SEM ‘</a:t>
            </a:r>
            <a:r>
              <a:rPr lang="fr-CH" sz="1100" dirty="0" err="1"/>
              <a:t>ISTs</a:t>
            </a:r>
            <a:r>
              <a:rPr lang="fr-CH" sz="1100" dirty="0"/>
              <a:t>’ once a </a:t>
            </a:r>
            <a:r>
              <a:rPr lang="fr-CH" sz="1100" dirty="0" err="1"/>
              <a:t>week</a:t>
            </a:r>
            <a:r>
              <a:rPr lang="fr-CH" sz="1100" dirty="0"/>
              <a:t> (</a:t>
            </a:r>
            <a:r>
              <a:rPr lang="fr-CH" sz="1100" dirty="0" err="1"/>
              <a:t>implies</a:t>
            </a:r>
            <a:r>
              <a:rPr lang="fr-CH" sz="1100" dirty="0"/>
              <a:t> </a:t>
            </a:r>
            <a:r>
              <a:rPr lang="fr-CH" sz="1100" dirty="0" err="1"/>
              <a:t>injecting</a:t>
            </a:r>
            <a:r>
              <a:rPr lang="fr-CH" sz="1100" dirty="0"/>
              <a:t> test </a:t>
            </a:r>
            <a:r>
              <a:rPr lang="fr-CH" sz="1100" dirty="0" err="1"/>
              <a:t>signals</a:t>
            </a:r>
            <a:r>
              <a:rPr lang="fr-CH" sz="1100" dirty="0"/>
              <a:t> and log </a:t>
            </a:r>
            <a:r>
              <a:rPr lang="fr-CH" sz="1100" dirty="0" err="1"/>
              <a:t>channel</a:t>
            </a:r>
            <a:r>
              <a:rPr lang="fr-CH" sz="1100" dirty="0"/>
              <a:t> </a:t>
            </a:r>
            <a:r>
              <a:rPr lang="fr-CH" sz="1100" dirty="0" err="1"/>
              <a:t>acquision</a:t>
            </a:r>
            <a:r>
              <a:rPr lang="fr-CH" sz="1100" dirty="0"/>
              <a:t>, </a:t>
            </a:r>
            <a:r>
              <a:rPr lang="fr-CH" sz="1100" dirty="0" err="1"/>
              <a:t>with</a:t>
            </a:r>
            <a:r>
              <a:rPr lang="fr-CH" sz="1100" dirty="0"/>
              <a:t> no </a:t>
            </a:r>
            <a:r>
              <a:rPr lang="fr-CH" sz="1100" dirty="0" err="1"/>
              <a:t>beam</a:t>
            </a:r>
            <a:r>
              <a:rPr lang="fr-CH" sz="1100" dirty="0"/>
              <a:t> or detectors OUT) </a:t>
            </a:r>
            <a:br>
              <a:rPr lang="fr-CH" sz="1100" dirty="0"/>
            </a:br>
            <a:endParaRPr lang="fr-CH" sz="1100" dirty="0"/>
          </a:p>
          <a:p>
            <a:pPr marL="457200">
              <a:spcBef>
                <a:spcPts val="100"/>
              </a:spcBef>
            </a:pPr>
            <a:r>
              <a:rPr lang="fr-CH" sz="1100" dirty="0"/>
              <a:t>H0-H- </a:t>
            </a:r>
            <a:r>
              <a:rPr lang="fr-CH" sz="1100" dirty="0" err="1"/>
              <a:t>day</a:t>
            </a:r>
            <a:r>
              <a:rPr lang="fr-CH" sz="1100" dirty="0"/>
              <a:t> by </a:t>
            </a:r>
            <a:r>
              <a:rPr lang="fr-CH" sz="1100" dirty="0" err="1"/>
              <a:t>day</a:t>
            </a:r>
            <a:r>
              <a:rPr lang="fr-CH" sz="1100" dirty="0"/>
              <a:t> </a:t>
            </a:r>
            <a:r>
              <a:rPr lang="fr-CH" sz="1100" dirty="0" err="1"/>
              <a:t>tracking</a:t>
            </a:r>
            <a:r>
              <a:rPr lang="fr-CH" sz="1100" dirty="0"/>
              <a:t> of signal vs L4 and PSB BCT (</a:t>
            </a:r>
            <a:r>
              <a:rPr lang="fr-CH" sz="1100" dirty="0" err="1"/>
              <a:t>being</a:t>
            </a:r>
            <a:r>
              <a:rPr lang="fr-CH" sz="1100" dirty="0"/>
              <a:t> </a:t>
            </a:r>
            <a:r>
              <a:rPr lang="fr-CH" sz="1100" dirty="0" err="1"/>
              <a:t>implemented</a:t>
            </a:r>
            <a:r>
              <a:rPr lang="fr-CH" sz="1100" dirty="0"/>
              <a:t> in Beam Performance </a:t>
            </a:r>
            <a:r>
              <a:rPr lang="fr-CH" sz="1100" dirty="0" err="1"/>
              <a:t>Tracking</a:t>
            </a:r>
            <a:r>
              <a:rPr lang="fr-CH" sz="1100"/>
              <a:t> BTP)</a:t>
            </a:r>
            <a:br>
              <a:rPr lang="fr-CH" sz="1100" dirty="0"/>
            </a:br>
            <a:endParaRPr lang="fr-CH" sz="1100" dirty="0"/>
          </a:p>
          <a:p>
            <a:pPr marL="457200">
              <a:spcBef>
                <a:spcPts val="100"/>
              </a:spcBef>
            </a:pPr>
            <a:r>
              <a:rPr lang="fr-CH" sz="1100" dirty="0" err="1"/>
              <a:t>Stepping</a:t>
            </a:r>
            <a:r>
              <a:rPr lang="fr-CH" sz="1100" dirty="0"/>
              <a:t> </a:t>
            </a:r>
            <a:r>
              <a:rPr lang="fr-CH" sz="1100" dirty="0" err="1"/>
              <a:t>motor</a:t>
            </a:r>
            <a:r>
              <a:rPr lang="fr-CH" sz="1100" dirty="0"/>
              <a:t> </a:t>
            </a:r>
            <a:r>
              <a:rPr lang="fr-CH" sz="1100" dirty="0" err="1"/>
              <a:t>loosing</a:t>
            </a:r>
            <a:r>
              <a:rPr lang="fr-CH" sz="1100" dirty="0"/>
              <a:t> </a:t>
            </a:r>
            <a:r>
              <a:rPr lang="fr-CH" sz="1100" dirty="0" err="1"/>
              <a:t>steps</a:t>
            </a:r>
            <a:br>
              <a:rPr lang="fr-CH" sz="1100" dirty="0"/>
            </a:br>
            <a:endParaRPr lang="fr-CH" sz="1100" dirty="0"/>
          </a:p>
          <a:p>
            <a:pPr marL="457200">
              <a:spcBef>
                <a:spcPts val="100"/>
              </a:spcBef>
            </a:pPr>
            <a:r>
              <a:rPr lang="fr-CH" sz="1100" dirty="0" err="1"/>
              <a:t>Increased</a:t>
            </a:r>
            <a:r>
              <a:rPr lang="fr-CH" sz="1100" dirty="0"/>
              <a:t> friction on WS, </a:t>
            </a:r>
            <a:r>
              <a:rPr lang="fr-CH" sz="1100" dirty="0" err="1"/>
              <a:t>reproducibility</a:t>
            </a:r>
            <a:r>
              <a:rPr lang="fr-CH" sz="1100" dirty="0"/>
              <a:t>  of motion profiles</a:t>
            </a:r>
            <a:br>
              <a:rPr lang="fr-CH" sz="1100" dirty="0"/>
            </a:br>
            <a:endParaRPr lang="fr-CH" sz="1100" dirty="0"/>
          </a:p>
          <a:p>
            <a:pPr marL="457200">
              <a:spcBef>
                <a:spcPts val="100"/>
              </a:spcBef>
            </a:pPr>
            <a:r>
              <a:rPr lang="fr-CH" sz="1100" dirty="0"/>
              <a:t>No signal on BRAN </a:t>
            </a:r>
            <a:r>
              <a:rPr lang="fr-CH" sz="1100" dirty="0" err="1"/>
              <a:t>during</a:t>
            </a:r>
            <a:r>
              <a:rPr lang="fr-CH" sz="1100" dirty="0"/>
              <a:t> stable </a:t>
            </a:r>
            <a:r>
              <a:rPr lang="fr-CH" sz="1100" dirty="0" err="1"/>
              <a:t>beams</a:t>
            </a:r>
            <a:r>
              <a:rPr lang="fr-CH" sz="11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1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44CFD9-E2E6-226E-E93F-6EAE623745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F2505A-EF2E-45A7-471F-2439D8FCF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A9EFC-B935-14FF-1723-85CFE95566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FDED38-0BFC-BF77-0694-7CB9E287B1C1}"/>
              </a:ext>
            </a:extLst>
          </p:cNvPr>
          <p:cNvSpPr txBox="1"/>
          <p:nvPr/>
        </p:nvSpPr>
        <p:spPr>
          <a:xfrm>
            <a:off x="3648691" y="203250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Spare</a:t>
            </a:r>
            <a:r>
              <a:rPr lang="fr-CH" dirty="0"/>
              <a:t>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6199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BTV (presently)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>
            <a:noAutofit/>
          </a:bodyPr>
          <a:lstStyle/>
          <a:p>
            <a:r>
              <a:rPr lang="es-ES" sz="1800" dirty="0"/>
              <a:t>Data: </a:t>
            </a:r>
          </a:p>
          <a:p>
            <a:pPr lvl="1"/>
            <a:r>
              <a:rPr lang="es-ES" sz="1400" dirty="0"/>
              <a:t>NXCALS:</a:t>
            </a:r>
          </a:p>
          <a:p>
            <a:pPr lvl="2"/>
            <a:r>
              <a:rPr lang="es-ES" sz="1400" dirty="0"/>
              <a:t>Used </a:t>
            </a:r>
            <a:r>
              <a:rPr lang="es-ES" sz="1400" dirty="0" err="1"/>
              <a:t>by</a:t>
            </a:r>
            <a:r>
              <a:rPr lang="es-ES" sz="1400" dirty="0"/>
              <a:t> </a:t>
            </a:r>
            <a:r>
              <a:rPr lang="es-ES" sz="1400" dirty="0" err="1"/>
              <a:t>users</a:t>
            </a:r>
            <a:r>
              <a:rPr lang="es-ES" sz="1400" dirty="0"/>
              <a:t> (ex </a:t>
            </a:r>
            <a:r>
              <a:rPr lang="es-ES" sz="1400" dirty="0" err="1"/>
              <a:t>HiRadMat</a:t>
            </a:r>
            <a:r>
              <a:rPr lang="es-ES" sz="1400" dirty="0"/>
              <a:t>)</a:t>
            </a:r>
          </a:p>
          <a:p>
            <a:pPr lvl="2"/>
            <a:r>
              <a:rPr lang="es-ES" sz="1400" dirty="0"/>
              <a:t>Used </a:t>
            </a:r>
            <a:r>
              <a:rPr lang="es-ES" sz="1400" dirty="0" err="1"/>
              <a:t>by</a:t>
            </a:r>
            <a:r>
              <a:rPr lang="es-ES" sz="1400" dirty="0"/>
              <a:t> </a:t>
            </a:r>
            <a:r>
              <a:rPr lang="es-ES" sz="1400" dirty="0" err="1"/>
              <a:t>expert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err="1"/>
              <a:t>checks</a:t>
            </a:r>
            <a:r>
              <a:rPr lang="es-ES" sz="1400" dirty="0"/>
              <a:t> / </a:t>
            </a:r>
            <a:r>
              <a:rPr lang="es-ES" sz="1400" dirty="0" err="1"/>
              <a:t>problem</a:t>
            </a:r>
            <a:r>
              <a:rPr lang="es-ES" sz="1400" dirty="0"/>
              <a:t> </a:t>
            </a:r>
            <a:r>
              <a:rPr lang="es-ES" sz="1400" dirty="0" err="1"/>
              <a:t>solving</a:t>
            </a:r>
            <a:r>
              <a:rPr lang="es-ES" sz="1400" dirty="0"/>
              <a:t> (Python </a:t>
            </a:r>
            <a:r>
              <a:rPr lang="es-ES" sz="1400" dirty="0" err="1"/>
              <a:t>routines</a:t>
            </a:r>
            <a:r>
              <a:rPr lang="es-ES" sz="1400" dirty="0"/>
              <a:t> / </a:t>
            </a:r>
            <a:r>
              <a:rPr lang="es-ES" sz="1400" dirty="0" err="1"/>
              <a:t>expert</a:t>
            </a:r>
            <a:r>
              <a:rPr lang="es-ES" sz="1400" dirty="0"/>
              <a:t> GUI)</a:t>
            </a:r>
            <a:br>
              <a:rPr lang="es-ES" sz="1400" dirty="0"/>
            </a:br>
            <a:endParaRPr lang="es-ES" sz="1400" dirty="0"/>
          </a:p>
          <a:p>
            <a:r>
              <a:rPr lang="es-ES" sz="1800" dirty="0"/>
              <a:t>Data </a:t>
            </a:r>
            <a:r>
              <a:rPr lang="es-ES" sz="1800" dirty="0" err="1"/>
              <a:t>analysis</a:t>
            </a:r>
            <a:r>
              <a:rPr lang="es-ES" sz="1800" dirty="0"/>
              <a:t> / CTRL:</a:t>
            </a:r>
          </a:p>
          <a:p>
            <a:pPr lvl="1"/>
            <a:r>
              <a:rPr lang="es-ES" sz="1400" dirty="0"/>
              <a:t>Expert </a:t>
            </a:r>
            <a:r>
              <a:rPr lang="es-ES" sz="1400" dirty="0" err="1"/>
              <a:t>GUI’s</a:t>
            </a:r>
            <a:r>
              <a:rPr lang="es-ES" sz="1400" dirty="0"/>
              <a:t>: </a:t>
            </a:r>
            <a:r>
              <a:rPr lang="es-ES" sz="1400" dirty="0" err="1"/>
              <a:t>direct</a:t>
            </a:r>
            <a:r>
              <a:rPr lang="es-ES" sz="1400" dirty="0"/>
              <a:t> </a:t>
            </a:r>
            <a:r>
              <a:rPr lang="es-ES" sz="1400" dirty="0" err="1"/>
              <a:t>acces</a:t>
            </a:r>
            <a:r>
              <a:rPr lang="es-ES" sz="1400" dirty="0"/>
              <a:t>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card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err="1"/>
              <a:t>problem</a:t>
            </a:r>
            <a:r>
              <a:rPr lang="es-ES" sz="1400" dirty="0"/>
              <a:t> </a:t>
            </a:r>
            <a:r>
              <a:rPr lang="es-ES" sz="1400" dirty="0" err="1"/>
              <a:t>solving</a:t>
            </a:r>
            <a:endParaRPr lang="es-ES" sz="1400" dirty="0"/>
          </a:p>
          <a:p>
            <a:endParaRPr lang="es-ES" sz="1800" dirty="0"/>
          </a:p>
          <a:p>
            <a:r>
              <a:rPr lang="es-ES" sz="1800" dirty="0" err="1"/>
              <a:t>IST’s</a:t>
            </a:r>
            <a:r>
              <a:rPr lang="es-ES" sz="1800" dirty="0"/>
              <a:t> / </a:t>
            </a:r>
            <a:r>
              <a:rPr lang="es-ES" sz="1800" dirty="0" err="1"/>
              <a:t>Calibration</a:t>
            </a:r>
            <a:r>
              <a:rPr lang="es-ES" sz="1800" dirty="0"/>
              <a:t>:</a:t>
            </a:r>
          </a:p>
          <a:p>
            <a:pPr lvl="1"/>
            <a:r>
              <a:rPr lang="es-ES" sz="1400" dirty="0"/>
              <a:t>manual </a:t>
            </a:r>
            <a:r>
              <a:rPr lang="es-ES" sz="1400" dirty="0" err="1"/>
              <a:t>process</a:t>
            </a:r>
            <a:r>
              <a:rPr lang="es-ES" sz="1400" dirty="0"/>
              <a:t>, </a:t>
            </a:r>
            <a:r>
              <a:rPr lang="es-ES" sz="1400" dirty="0" err="1"/>
              <a:t>not</a:t>
            </a:r>
            <a:r>
              <a:rPr lang="es-ES" sz="1400" dirty="0"/>
              <a:t> </a:t>
            </a:r>
            <a:r>
              <a:rPr lang="es-ES" sz="1400" dirty="0" err="1"/>
              <a:t>possible</a:t>
            </a:r>
            <a:r>
              <a:rPr lang="es-ES" sz="1400" dirty="0"/>
              <a:t>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automate</a:t>
            </a:r>
            <a:r>
              <a:rPr lang="es-ES" sz="1400" dirty="0"/>
              <a:t> (camera can </a:t>
            </a:r>
            <a:r>
              <a:rPr lang="es-ES" sz="1400" dirty="0" err="1"/>
              <a:t>move</a:t>
            </a:r>
            <a:r>
              <a:rPr lang="es-ES" sz="1400" dirty="0"/>
              <a:t> </a:t>
            </a:r>
            <a:r>
              <a:rPr lang="es-ES" sz="1400" dirty="0" err="1"/>
              <a:t>slightly</a:t>
            </a:r>
            <a:r>
              <a:rPr lang="es-ES" sz="1400" dirty="0"/>
              <a:t>, </a:t>
            </a:r>
            <a:r>
              <a:rPr lang="es-ES" sz="1400" dirty="0" err="1"/>
              <a:t>aging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tubes</a:t>
            </a:r>
            <a:r>
              <a:rPr lang="es-ES" sz="1400" dirty="0"/>
              <a:t>, </a:t>
            </a:r>
            <a:r>
              <a:rPr lang="es-ES" sz="1400" dirty="0" err="1"/>
              <a:t>etc</a:t>
            </a:r>
            <a:r>
              <a:rPr lang="es-ES" sz="1400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496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BTV (future)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dirty="0"/>
              <a:t>New </a:t>
            </a:r>
            <a:r>
              <a:rPr lang="es-ES" dirty="0" err="1"/>
              <a:t>electronics</a:t>
            </a:r>
            <a:r>
              <a:rPr lang="es-ES" dirty="0"/>
              <a:t> </a:t>
            </a:r>
            <a:r>
              <a:rPr lang="es-ES" dirty="0" err="1"/>
              <a:t>deployed</a:t>
            </a:r>
            <a:r>
              <a:rPr lang="es-ES" dirty="0"/>
              <a:t> in ~2 </a:t>
            </a:r>
            <a:r>
              <a:rPr lang="es-ES" dirty="0" err="1"/>
              <a:t>years</a:t>
            </a:r>
            <a:r>
              <a:rPr lang="es-ES" dirty="0"/>
              <a:t>:</a:t>
            </a:r>
          </a:p>
          <a:p>
            <a:pPr lvl="1"/>
            <a:r>
              <a:rPr lang="es-ES" dirty="0" err="1"/>
              <a:t>measure</a:t>
            </a:r>
            <a:r>
              <a:rPr lang="es-ES" dirty="0"/>
              <a:t> </a:t>
            </a:r>
            <a:r>
              <a:rPr lang="es-ES" dirty="0" err="1"/>
              <a:t>motors</a:t>
            </a:r>
            <a:r>
              <a:rPr lang="es-ES" dirty="0"/>
              <a:t> and </a:t>
            </a:r>
            <a:r>
              <a:rPr lang="es-ES" dirty="0" err="1"/>
              <a:t>lamps</a:t>
            </a:r>
            <a:r>
              <a:rPr lang="es-ES" dirty="0"/>
              <a:t> </a:t>
            </a:r>
            <a:r>
              <a:rPr lang="es-ES" dirty="0" err="1"/>
              <a:t>currents</a:t>
            </a:r>
            <a:r>
              <a:rPr lang="es-ES" dirty="0"/>
              <a:t> -&gt; </a:t>
            </a:r>
            <a:r>
              <a:rPr lang="es-ES" dirty="0" err="1"/>
              <a:t>automatic</a:t>
            </a:r>
            <a:r>
              <a:rPr lang="es-ES" dirty="0"/>
              <a:t> </a:t>
            </a:r>
            <a:r>
              <a:rPr lang="es-ES" dirty="0" err="1"/>
              <a:t>checks</a:t>
            </a:r>
            <a:r>
              <a:rPr lang="es-ES" dirty="0"/>
              <a:t> / </a:t>
            </a:r>
            <a:r>
              <a:rPr lang="es-ES" dirty="0" err="1"/>
              <a:t>failure</a:t>
            </a:r>
            <a:r>
              <a:rPr lang="es-ES" dirty="0"/>
              <a:t> </a:t>
            </a:r>
            <a:r>
              <a:rPr lang="es-ES" dirty="0" err="1"/>
              <a:t>prevention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919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SEM Grids (presently)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994205"/>
            <a:ext cx="8229600" cy="3203145"/>
          </a:xfrm>
        </p:spPr>
        <p:txBody>
          <a:bodyPr>
            <a:normAutofit fontScale="70000" lnSpcReduction="20000"/>
          </a:bodyPr>
          <a:lstStyle/>
          <a:p>
            <a:r>
              <a:rPr lang="es-ES" dirty="0"/>
              <a:t>Data:</a:t>
            </a:r>
          </a:p>
          <a:p>
            <a:pPr lvl="1"/>
            <a:r>
              <a:rPr lang="es-ES" dirty="0"/>
              <a:t>NXCALS, FESA, </a:t>
            </a:r>
            <a:r>
              <a:rPr lang="es-ES" dirty="0" err="1"/>
              <a:t>used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performance </a:t>
            </a:r>
            <a:r>
              <a:rPr lang="es-ES" dirty="0" err="1"/>
              <a:t>assessment</a:t>
            </a:r>
            <a:r>
              <a:rPr lang="es-ES" dirty="0"/>
              <a:t> online and offline</a:t>
            </a:r>
          </a:p>
          <a:p>
            <a:pPr lvl="1"/>
            <a:endParaRPr lang="es-ES" dirty="0"/>
          </a:p>
          <a:p>
            <a:r>
              <a:rPr lang="es-ES" sz="3200" dirty="0" err="1"/>
              <a:t>IST’s</a:t>
            </a:r>
            <a:r>
              <a:rPr lang="es-ES" sz="3200" dirty="0"/>
              <a:t> / </a:t>
            </a:r>
            <a:r>
              <a:rPr lang="es-ES" sz="3200" dirty="0" err="1"/>
              <a:t>Calibration</a:t>
            </a:r>
            <a:r>
              <a:rPr lang="es-ES" sz="3200" dirty="0"/>
              <a:t>:</a:t>
            </a:r>
          </a:p>
          <a:p>
            <a:pPr lvl="1"/>
            <a:r>
              <a:rPr lang="es-ES" dirty="0" err="1"/>
              <a:t>LabView</a:t>
            </a:r>
            <a:r>
              <a:rPr lang="es-ES" dirty="0"/>
              <a:t> </a:t>
            </a:r>
            <a:r>
              <a:rPr lang="es-ES" dirty="0" err="1"/>
              <a:t>GUIs</a:t>
            </a:r>
            <a:r>
              <a:rPr lang="es-ES" dirty="0"/>
              <a:t> (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API’s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FESA):</a:t>
            </a:r>
          </a:p>
          <a:p>
            <a:pPr lvl="2"/>
            <a:r>
              <a:rPr lang="es-ES" dirty="0"/>
              <a:t>Test </a:t>
            </a:r>
            <a:r>
              <a:rPr lang="es-ES" dirty="0" err="1"/>
              <a:t>signal</a:t>
            </a:r>
            <a:r>
              <a:rPr lang="es-ES" dirty="0"/>
              <a:t> </a:t>
            </a:r>
            <a:r>
              <a:rPr lang="es-ES" dirty="0" err="1"/>
              <a:t>injection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wires</a:t>
            </a:r>
            <a:r>
              <a:rPr lang="es-ES" dirty="0"/>
              <a:t> and </a:t>
            </a:r>
            <a:r>
              <a:rPr lang="es-ES" dirty="0" err="1"/>
              <a:t>readout</a:t>
            </a:r>
            <a:endParaRPr lang="es-ES" dirty="0"/>
          </a:p>
          <a:p>
            <a:pPr lvl="3"/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amplifiers</a:t>
            </a:r>
            <a:endParaRPr lang="es-ES" dirty="0"/>
          </a:p>
          <a:p>
            <a:pPr lvl="3"/>
            <a:r>
              <a:rPr lang="es-ES" dirty="0"/>
              <a:t>in </a:t>
            </a:r>
            <a:r>
              <a:rPr lang="es-ES" dirty="0" err="1"/>
              <a:t>vacuum</a:t>
            </a:r>
            <a:endParaRPr lang="es-ES" dirty="0"/>
          </a:p>
          <a:p>
            <a:pPr lvl="3"/>
            <a:r>
              <a:rPr lang="es-ES" dirty="0" err="1"/>
              <a:t>different</a:t>
            </a:r>
            <a:r>
              <a:rPr lang="es-ES" dirty="0"/>
              <a:t> </a:t>
            </a:r>
            <a:r>
              <a:rPr lang="es-ES" dirty="0" err="1"/>
              <a:t>gain</a:t>
            </a:r>
            <a:endParaRPr lang="es-ES" dirty="0"/>
          </a:p>
          <a:p>
            <a:pPr lvl="2"/>
            <a:r>
              <a:rPr lang="es-ES" dirty="0"/>
              <a:t>IN/OUT </a:t>
            </a:r>
            <a:r>
              <a:rPr lang="es-ES" dirty="0" err="1"/>
              <a:t>check</a:t>
            </a:r>
            <a:endParaRPr lang="es-ES" dirty="0"/>
          </a:p>
          <a:p>
            <a:pPr lvl="2"/>
            <a:r>
              <a:rPr lang="es-ES" dirty="0" err="1"/>
              <a:t>Acquisition</a:t>
            </a:r>
            <a:r>
              <a:rPr lang="es-ES" dirty="0"/>
              <a:t> </a:t>
            </a:r>
            <a:r>
              <a:rPr lang="es-ES" dirty="0" err="1"/>
              <a:t>card</a:t>
            </a:r>
            <a:r>
              <a:rPr lang="es-ES" dirty="0"/>
              <a:t> </a:t>
            </a:r>
            <a:r>
              <a:rPr lang="es-ES" dirty="0" err="1"/>
              <a:t>testing</a:t>
            </a:r>
            <a:r>
              <a:rPr lang="es-ES" dirty="0"/>
              <a:t> and response curve (done once in </a:t>
            </a:r>
            <a:r>
              <a:rPr lang="es-ES" dirty="0" err="1"/>
              <a:t>lab</a:t>
            </a:r>
            <a:r>
              <a:rPr lang="es-ES" dirty="0"/>
              <a:t> </a:t>
            </a:r>
            <a:r>
              <a:rPr lang="es-ES" dirty="0" err="1"/>
              <a:t>before</a:t>
            </a:r>
            <a:r>
              <a:rPr lang="es-ES" dirty="0"/>
              <a:t> </a:t>
            </a:r>
            <a:r>
              <a:rPr lang="es-ES" dirty="0" err="1"/>
              <a:t>installation</a:t>
            </a:r>
            <a:r>
              <a:rPr lang="es-ES" dirty="0"/>
              <a:t>)</a:t>
            </a:r>
          </a:p>
          <a:p>
            <a:pPr lvl="2"/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02272BD-0FF9-63F9-4857-91DDD4A0B45C}"/>
              </a:ext>
            </a:extLst>
          </p:cNvPr>
          <p:cNvGrpSpPr/>
          <p:nvPr/>
        </p:nvGrpSpPr>
        <p:grpSpPr>
          <a:xfrm>
            <a:off x="6454637" y="1943265"/>
            <a:ext cx="1897772" cy="1380442"/>
            <a:chOff x="6013023" y="2795319"/>
            <a:chExt cx="1897772" cy="138044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4EEAA22-7F5F-AEA5-347C-1D0E1DBD8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3023" y="2795319"/>
              <a:ext cx="1897772" cy="1203208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619FCA3-A129-6809-2DB7-EF2C817E82A5}"/>
                </a:ext>
              </a:extLst>
            </p:cNvPr>
            <p:cNvSpPr txBox="1"/>
            <p:nvPr/>
          </p:nvSpPr>
          <p:spPr>
            <a:xfrm>
              <a:off x="6165857" y="3960317"/>
              <a:ext cx="15921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800" i="1" dirty="0" err="1"/>
                <a:t>Readout</a:t>
              </a:r>
              <a:r>
                <a:rPr lang="fr-CH" sz="800" i="1" dirty="0"/>
                <a:t> of test signal injection</a:t>
              </a:r>
              <a:endParaRPr lang="en-GB" sz="8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75690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SEM Grids (future)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Automatic</a:t>
            </a:r>
            <a:r>
              <a:rPr lang="es-ES" dirty="0"/>
              <a:t> </a:t>
            </a:r>
            <a:r>
              <a:rPr lang="es-ES" dirty="0" err="1"/>
              <a:t>checks</a:t>
            </a:r>
            <a:r>
              <a:rPr lang="es-ES" dirty="0"/>
              <a:t>:</a:t>
            </a:r>
          </a:p>
          <a:p>
            <a:pPr lvl="1"/>
            <a:r>
              <a:rPr lang="es-ES" dirty="0" err="1"/>
              <a:t>Periodically</a:t>
            </a:r>
            <a:r>
              <a:rPr lang="es-ES" dirty="0"/>
              <a:t>,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demand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6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BSRI, BSRT (presently)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ES" dirty="0"/>
              <a:t>Data:</a:t>
            </a:r>
          </a:p>
          <a:p>
            <a:pPr lvl="1"/>
            <a:r>
              <a:rPr lang="es-ES" dirty="0"/>
              <a:t>NXCALS (Python)</a:t>
            </a:r>
          </a:p>
          <a:p>
            <a:pPr lvl="1"/>
            <a:r>
              <a:rPr lang="es-ES" dirty="0" err="1"/>
              <a:t>From</a:t>
            </a:r>
            <a:r>
              <a:rPr lang="es-ES" dirty="0"/>
              <a:t> hardware (</a:t>
            </a:r>
            <a:r>
              <a:rPr lang="es-ES" dirty="0">
                <a:solidFill>
                  <a:srgbClr val="FF0000"/>
                </a:solidFill>
              </a:rPr>
              <a:t>FESA </a:t>
            </a:r>
            <a:r>
              <a:rPr lang="es-ES" dirty="0" err="1">
                <a:solidFill>
                  <a:srgbClr val="FF0000"/>
                </a:solidFill>
              </a:rPr>
              <a:t>for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operational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devices</a:t>
            </a:r>
            <a:r>
              <a:rPr lang="es-ES" dirty="0">
                <a:solidFill>
                  <a:srgbClr val="FF0000"/>
                </a:solidFill>
              </a:rPr>
              <a:t> + Python RDA servers </a:t>
            </a:r>
            <a:r>
              <a:rPr lang="es-ES" dirty="0" err="1">
                <a:solidFill>
                  <a:srgbClr val="FF0000"/>
                </a:solidFill>
              </a:rPr>
              <a:t>for</a:t>
            </a:r>
            <a:r>
              <a:rPr lang="es-ES" dirty="0">
                <a:solidFill>
                  <a:srgbClr val="FF0000"/>
                </a:solidFill>
              </a:rPr>
              <a:t> R&amp;D </a:t>
            </a:r>
            <a:r>
              <a:rPr lang="es-ES" dirty="0" err="1">
                <a:solidFill>
                  <a:srgbClr val="FF0000"/>
                </a:solidFill>
              </a:rPr>
              <a:t>projects</a:t>
            </a:r>
            <a:r>
              <a:rPr lang="es-ES" dirty="0"/>
              <a:t>)</a:t>
            </a:r>
            <a:br>
              <a:rPr lang="es-ES" dirty="0"/>
            </a:br>
            <a:endParaRPr lang="es-ES" dirty="0"/>
          </a:p>
          <a:p>
            <a:r>
              <a:rPr lang="es-ES" dirty="0"/>
              <a:t>Data </a:t>
            </a:r>
            <a:r>
              <a:rPr lang="es-ES" dirty="0" err="1"/>
              <a:t>analysis</a:t>
            </a:r>
            <a:r>
              <a:rPr lang="es-ES" dirty="0"/>
              <a:t> / CTRL:</a:t>
            </a:r>
          </a:p>
          <a:p>
            <a:pPr lvl="1"/>
            <a:r>
              <a:rPr lang="es-ES" dirty="0" err="1"/>
              <a:t>PyQt</a:t>
            </a:r>
            <a:r>
              <a:rPr lang="es-ES" dirty="0"/>
              <a:t>/</a:t>
            </a:r>
            <a:r>
              <a:rPr lang="es-ES" dirty="0">
                <a:solidFill>
                  <a:srgbClr val="FF0000"/>
                </a:solidFill>
              </a:rPr>
              <a:t>GTK</a:t>
            </a:r>
            <a:r>
              <a:rPr lang="es-ES" dirty="0"/>
              <a:t> </a:t>
            </a:r>
            <a:r>
              <a:rPr lang="es-ES" dirty="0" err="1"/>
              <a:t>GUIs</a:t>
            </a:r>
            <a:r>
              <a:rPr lang="es-ES" dirty="0"/>
              <a:t> </a:t>
            </a:r>
            <a:r>
              <a:rPr lang="es-ES" dirty="0" err="1"/>
              <a:t>via</a:t>
            </a:r>
            <a:r>
              <a:rPr lang="es-ES" dirty="0"/>
              <a:t> FESA and RDA servers</a:t>
            </a:r>
          </a:p>
          <a:p>
            <a:pPr lvl="1"/>
            <a:r>
              <a:rPr lang="es-ES" dirty="0" err="1"/>
              <a:t>Results</a:t>
            </a:r>
            <a:r>
              <a:rPr lang="es-ES" dirty="0"/>
              <a:t> </a:t>
            </a:r>
            <a:r>
              <a:rPr lang="es-ES" dirty="0" err="1"/>
              <a:t>sent</a:t>
            </a:r>
            <a:r>
              <a:rPr lang="es-ES" dirty="0"/>
              <a:t> to NXCALS</a:t>
            </a:r>
            <a:br>
              <a:rPr lang="es-ES" dirty="0"/>
            </a:br>
            <a:endParaRPr lang="es-ES" dirty="0"/>
          </a:p>
          <a:p>
            <a:r>
              <a:rPr lang="es-ES" dirty="0" err="1"/>
              <a:t>IST’s</a:t>
            </a:r>
            <a:r>
              <a:rPr lang="es-ES" dirty="0"/>
              <a:t> / </a:t>
            </a:r>
            <a:r>
              <a:rPr lang="es-ES" dirty="0" err="1"/>
              <a:t>Calibration</a:t>
            </a:r>
            <a:endParaRPr lang="es-ES" dirty="0"/>
          </a:p>
          <a:p>
            <a:pPr lvl="1"/>
            <a:r>
              <a:rPr lang="es-ES" dirty="0" err="1">
                <a:solidFill>
                  <a:srgbClr val="FF0000"/>
                </a:solidFill>
              </a:rPr>
              <a:t>PyQt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expert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application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for</a:t>
            </a:r>
            <a:r>
              <a:rPr lang="es-ES" dirty="0">
                <a:solidFill>
                  <a:srgbClr val="FF0000"/>
                </a:solidFill>
              </a:rPr>
              <a:t> BSRT vs WS </a:t>
            </a:r>
            <a:r>
              <a:rPr lang="es-ES" dirty="0" err="1">
                <a:solidFill>
                  <a:srgbClr val="FF0000"/>
                </a:solidFill>
              </a:rPr>
              <a:t>calibration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endParaRPr lang="es-ES" dirty="0"/>
          </a:p>
          <a:p>
            <a:r>
              <a:rPr lang="es-ES" dirty="0" err="1"/>
              <a:t>Remarks</a:t>
            </a:r>
            <a:r>
              <a:rPr lang="es-ES" dirty="0"/>
              <a:t>:</a:t>
            </a:r>
          </a:p>
          <a:p>
            <a:pPr lvl="1"/>
            <a:r>
              <a:rPr lang="es-ES" dirty="0"/>
              <a:t>UCAP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>
                <a:solidFill>
                  <a:srgbClr val="FF0000"/>
                </a:solidFill>
              </a:rPr>
              <a:t>yet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/>
              <a:t>used</a:t>
            </a:r>
            <a:r>
              <a:rPr lang="es-ES" dirty="0"/>
              <a:t> </a:t>
            </a:r>
            <a:r>
              <a:rPr lang="es-ES" dirty="0" err="1"/>
              <a:t>because</a:t>
            </a:r>
            <a:r>
              <a:rPr lang="es-ES" dirty="0"/>
              <a:t> no set </a:t>
            </a:r>
            <a:r>
              <a:rPr lang="es-ES" dirty="0" err="1"/>
              <a:t>option</a:t>
            </a:r>
            <a:r>
              <a:rPr lang="es-ES" dirty="0"/>
              <a:t>, </a:t>
            </a:r>
            <a:r>
              <a:rPr lang="es-ES" dirty="0">
                <a:solidFill>
                  <a:srgbClr val="FF0000"/>
                </a:solidFill>
              </a:rPr>
              <a:t>data </a:t>
            </a:r>
            <a:r>
              <a:rPr lang="es-ES" dirty="0" err="1">
                <a:solidFill>
                  <a:srgbClr val="FF0000"/>
                </a:solidFill>
              </a:rPr>
              <a:t>processing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performed</a:t>
            </a:r>
            <a:r>
              <a:rPr lang="es-ES" dirty="0">
                <a:solidFill>
                  <a:srgbClr val="FF0000"/>
                </a:solidFill>
              </a:rPr>
              <a:t> </a:t>
            </a:r>
            <a:r>
              <a:rPr lang="es-ES" dirty="0" err="1">
                <a:solidFill>
                  <a:srgbClr val="FF0000"/>
                </a:solidFill>
              </a:rPr>
              <a:t>within</a:t>
            </a:r>
            <a:r>
              <a:rPr lang="es-ES" dirty="0">
                <a:solidFill>
                  <a:srgbClr val="FF0000"/>
                </a:solidFill>
              </a:rPr>
              <a:t> control </a:t>
            </a:r>
            <a:r>
              <a:rPr lang="es-ES" dirty="0" err="1">
                <a:solidFill>
                  <a:srgbClr val="FF0000"/>
                </a:solidFill>
              </a:rPr>
              <a:t>application</a:t>
            </a:r>
            <a:endParaRPr lang="es-ES" dirty="0">
              <a:solidFill>
                <a:srgbClr val="FF0000"/>
              </a:solidFill>
            </a:endParaRPr>
          </a:p>
          <a:p>
            <a:pPr lvl="1"/>
            <a:r>
              <a:rPr lang="es-ES" dirty="0"/>
              <a:t>WRAP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used</a:t>
            </a:r>
            <a:r>
              <a:rPr lang="es-ES" dirty="0"/>
              <a:t> </a:t>
            </a:r>
            <a:r>
              <a:rPr lang="es-ES" dirty="0" err="1"/>
              <a:t>because</a:t>
            </a:r>
            <a:r>
              <a:rPr lang="es-ES" dirty="0"/>
              <a:t> </a:t>
            </a:r>
            <a:r>
              <a:rPr lang="es-ES" dirty="0" err="1"/>
              <a:t>too</a:t>
            </a:r>
            <a:r>
              <a:rPr lang="es-ES" dirty="0"/>
              <a:t> rudimental</a:t>
            </a:r>
          </a:p>
          <a:p>
            <a:pPr lvl="1"/>
            <a:r>
              <a:rPr lang="es-ES" dirty="0"/>
              <a:t>no performance tracking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76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BSRI, BSRT (?) (future)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7816543" cy="3203145"/>
          </a:xfrm>
        </p:spPr>
        <p:txBody>
          <a:bodyPr>
            <a:norm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automatic  BSRT vs BWS  performance tracking ?</a:t>
            </a:r>
          </a:p>
          <a:p>
            <a:pPr lvl="1"/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programming an automatic BWS-BSRT comparison report every time a wire flies </a:t>
            </a:r>
          </a:p>
          <a:p>
            <a:pPr lvl="1"/>
            <a:endParaRPr lang="en-US" sz="1800" dirty="0">
              <a:latin typeface="Calibri" panose="020F0502020204030204" pitchFamily="34" charset="0"/>
            </a:endParaRPr>
          </a:p>
          <a:p>
            <a:r>
              <a:rPr lang="es-ES" sz="1800" dirty="0" err="1">
                <a:solidFill>
                  <a:srgbClr val="FF0000"/>
                </a:solidFill>
              </a:rPr>
              <a:t>automatically</a:t>
            </a:r>
            <a:r>
              <a:rPr lang="es-ES" sz="1800" dirty="0">
                <a:solidFill>
                  <a:srgbClr val="FF0000"/>
                </a:solidFill>
              </a:rPr>
              <a:t> </a:t>
            </a:r>
            <a:r>
              <a:rPr lang="es-ES" sz="1800" dirty="0" err="1">
                <a:solidFill>
                  <a:srgbClr val="FF0000"/>
                </a:solidFill>
              </a:rPr>
              <a:t>diagnose</a:t>
            </a:r>
            <a:r>
              <a:rPr lang="es-ES" sz="1800" dirty="0">
                <a:solidFill>
                  <a:srgbClr val="FF0000"/>
                </a:solidFill>
              </a:rPr>
              <a:t> </a:t>
            </a:r>
            <a:r>
              <a:rPr lang="es-ES" sz="1800" dirty="0" err="1">
                <a:solidFill>
                  <a:srgbClr val="FF0000"/>
                </a:solidFill>
              </a:rPr>
              <a:t>common</a:t>
            </a:r>
            <a:r>
              <a:rPr lang="es-ES" sz="1800" dirty="0">
                <a:solidFill>
                  <a:srgbClr val="FF0000"/>
                </a:solidFill>
              </a:rPr>
              <a:t> hardware </a:t>
            </a:r>
            <a:r>
              <a:rPr lang="es-ES" sz="1800" dirty="0" err="1">
                <a:solidFill>
                  <a:srgbClr val="FF0000"/>
                </a:solidFill>
              </a:rPr>
              <a:t>issues</a:t>
            </a:r>
            <a:r>
              <a:rPr lang="es-ES" sz="1800" dirty="0">
                <a:solidFill>
                  <a:srgbClr val="FF0000"/>
                </a:solidFill>
              </a:rPr>
              <a:t> (and </a:t>
            </a:r>
            <a:r>
              <a:rPr lang="es-ES" sz="1800" dirty="0" err="1">
                <a:solidFill>
                  <a:srgbClr val="FF0000"/>
                </a:solidFill>
              </a:rPr>
              <a:t>fix</a:t>
            </a:r>
            <a:r>
              <a:rPr lang="es-ES" sz="1800" dirty="0">
                <a:solidFill>
                  <a:srgbClr val="FF0000"/>
                </a:solidFill>
              </a:rPr>
              <a:t> </a:t>
            </a:r>
            <a:r>
              <a:rPr lang="es-ES" sz="1800" dirty="0" err="1">
                <a:solidFill>
                  <a:srgbClr val="FF0000"/>
                </a:solidFill>
              </a:rPr>
              <a:t>them</a:t>
            </a:r>
            <a:r>
              <a:rPr lang="es-ES" sz="18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02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BSRA, BRAN (presently)</a:t>
            </a:r>
            <a:endParaRPr lang="es-E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BSRA:</a:t>
            </a:r>
          </a:p>
          <a:p>
            <a:pPr marL="75438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Functional </a:t>
            </a:r>
            <a:r>
              <a:rPr lang="en-GB" sz="1600" dirty="0">
                <a:latin typeface="Calibri" panose="020F0502020204030204" pitchFamily="34" charset="0"/>
              </a:rPr>
              <a:t>check performed automatically before every fill. When this fails the sequence cannot go ahead -&gt; call from CCC. No need for more</a:t>
            </a:r>
          </a:p>
          <a:p>
            <a:pPr marL="75438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</a:rPr>
              <a:t>Calibration not automatic (in the past the LHC team was not so keen about this). To be discussed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</a:rPr>
              <a:t>BRAN: </a:t>
            </a:r>
          </a:p>
          <a:p>
            <a:pPr marL="75438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</a:rPr>
              <a:t>No alarms or automatic checks are implemented. Call from CCC when issues.</a:t>
            </a:r>
          </a:p>
          <a:p>
            <a:pPr marL="754380" lvl="1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1600" dirty="0">
                <a:latin typeface="Calibri" panose="020F0502020204030204" pitchFamily="34" charset="0"/>
              </a:rPr>
              <a:t>The ultimate quantity is the total luminosity that should be ‘close enough’ to the one published by experiments. At times this is not available or it is uncalibrated, so a simple comparison will not work. </a:t>
            </a:r>
          </a:p>
          <a:p>
            <a:endParaRPr lang="es-E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60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FB8C47-9E35-99F5-7303-9091E6CEA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574965"/>
            <a:ext cx="8532018" cy="3983181"/>
          </a:xfrm>
        </p:spPr>
        <p:txBody>
          <a:bodyPr/>
          <a:lstStyle/>
          <a:p>
            <a:r>
              <a:rPr lang="en-US" sz="1350" u="sng" dirty="0"/>
              <a:t>FW level</a:t>
            </a:r>
            <a:br>
              <a:rPr lang="en-US" sz="1350" u="sng" dirty="0"/>
            </a:br>
            <a:r>
              <a:rPr lang="en-US" sz="1350" dirty="0"/>
              <a:t>Data generation/processing and system condition status </a:t>
            </a:r>
            <a:br>
              <a:rPr lang="en-US" sz="1350" dirty="0"/>
            </a:br>
            <a:r>
              <a:rPr lang="en-US" sz="1350" dirty="0"/>
              <a:t>Inhibits functions based on sensors measure</a:t>
            </a:r>
            <a:br>
              <a:rPr lang="en-US" sz="1350" dirty="0"/>
            </a:br>
            <a:r>
              <a:rPr lang="en-US" sz="1350" dirty="0"/>
              <a:t>Error codes generation</a:t>
            </a:r>
            <a:br>
              <a:rPr lang="en-US" sz="1350" dirty="0"/>
            </a:br>
            <a:r>
              <a:rPr lang="en-US" sz="1350" dirty="0"/>
              <a:t>=&gt; Potential FW analysis &amp; decision still open to automate IST.</a:t>
            </a:r>
          </a:p>
          <a:p>
            <a:r>
              <a:rPr lang="en-US" sz="1350" u="sng" dirty="0"/>
              <a:t>Low level &amp; local access directly on the HW </a:t>
            </a:r>
            <a:r>
              <a:rPr lang="en-US" sz="1350" dirty="0"/>
              <a:t>(motion &amp; acquisition)</a:t>
            </a:r>
            <a:br>
              <a:rPr lang="en-US" sz="1350" dirty="0"/>
            </a:br>
            <a:r>
              <a:rPr lang="en-US" sz="1350" dirty="0"/>
              <a:t>=&gt; for HW critical part of the IST.</a:t>
            </a:r>
            <a:br>
              <a:rPr lang="en-US" sz="1350" dirty="0"/>
            </a:br>
            <a:r>
              <a:rPr lang="en-US" sz="1350" dirty="0"/>
              <a:t>=&gt; if done at FESA level, this would imply low level ctrl on the HW.</a:t>
            </a:r>
          </a:p>
          <a:p>
            <a:r>
              <a:rPr lang="en-GB" sz="1350" u="sng" dirty="0"/>
              <a:t>FESA level</a:t>
            </a:r>
            <a:br>
              <a:rPr lang="en-GB" sz="1350" u="sng" dirty="0"/>
            </a:br>
            <a:r>
              <a:rPr lang="en-GB" sz="1350" dirty="0"/>
              <a:t>Config &amp; Synchro of the system and services, HW error handling </a:t>
            </a:r>
            <a:br>
              <a:rPr lang="en-GB" sz="1350" dirty="0"/>
            </a:br>
            <a:r>
              <a:rPr lang="en-GB" sz="1350" dirty="0"/>
              <a:t>Data processing &amp; correlation between data sources (e.g. motion and PMT) &amp; presentation</a:t>
            </a:r>
            <a:br>
              <a:rPr lang="en-GB" sz="1350" u="sng" dirty="0"/>
            </a:br>
            <a:r>
              <a:rPr lang="en-GB" sz="1350" dirty="0"/>
              <a:t>Tests &amp; analysis with BI Navigator when</a:t>
            </a:r>
            <a:br>
              <a:rPr lang="en-GB" sz="1350" dirty="0"/>
            </a:br>
            <a:r>
              <a:rPr lang="en-GB" sz="1350" dirty="0"/>
              <a:t>- testing new installation &amp; interaction with external systems (e.g. LTIM)</a:t>
            </a:r>
            <a:br>
              <a:rPr lang="en-GB" sz="1350" dirty="0"/>
            </a:br>
            <a:r>
              <a:rPr lang="en-GB" sz="1350" dirty="0"/>
              <a:t>- OP reports immediate issue with a system</a:t>
            </a:r>
          </a:p>
          <a:p>
            <a:r>
              <a:rPr lang="en-GB" sz="1350" u="sng" dirty="0"/>
              <a:t>Storage database level</a:t>
            </a:r>
            <a:br>
              <a:rPr lang="en-GB" sz="1350" dirty="0"/>
            </a:br>
            <a:r>
              <a:rPr lang="en-GB" sz="1350" dirty="0"/>
              <a:t>NXCALS with Timber for quick manual check</a:t>
            </a:r>
            <a:br>
              <a:rPr lang="en-GB" sz="1350" dirty="0"/>
            </a:br>
            <a:r>
              <a:rPr lang="en-GB" sz="1350" dirty="0"/>
              <a:t>NXCALS with SWAN for numerous health system checks, sensors data comparison, noise analysis, beam measurement analysis and correlation with machine parameters.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137515-C1D5-8BD7-69AC-EFC8E1C26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80856"/>
            <a:ext cx="8532019" cy="398678"/>
          </a:xfrm>
        </p:spPr>
        <p:txBody>
          <a:bodyPr>
            <a:noAutofit/>
          </a:bodyPr>
          <a:lstStyle/>
          <a:p>
            <a:r>
              <a:rPr lang="en-US" sz="2400" dirty="0"/>
              <a:t>BWS Data analysis/decision levels (presently)</a:t>
            </a:r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D68ED-1DA8-05A1-1E28-CF93C56AB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update | BI-TB | 10.11.2022 | jonathan.emery@cern.ch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562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911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analysis activities and needs of PM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F.Roncarolo</a:t>
            </a:r>
            <a:r>
              <a:rPr lang="es-ES" dirty="0"/>
              <a:t>, </a:t>
            </a:r>
            <a:r>
              <a:rPr lang="es-ES" dirty="0" err="1"/>
              <a:t>A.Goldblatt</a:t>
            </a:r>
            <a:r>
              <a:rPr lang="es-ES"/>
              <a:t> &amp; al.</a:t>
            </a:r>
            <a:endParaRPr lang="es-E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01C03-0AD1-FED0-824E-E8CBCFCAA7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BC1C3-AFD6-EF8C-8956-263E3C115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6985F-AB8A-AEE6-F74C-0CB14B2C3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854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52398-4A5D-6ECD-E6F5-F62AD445A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898" y="705253"/>
            <a:ext cx="5339736" cy="973642"/>
          </a:xfrm>
        </p:spPr>
        <p:txBody>
          <a:bodyPr>
            <a:normAutofit fontScale="90000"/>
          </a:bodyPr>
          <a:lstStyle/>
          <a:p>
            <a:br>
              <a:rPr lang="en-US" sz="2100" dirty="0"/>
            </a:br>
            <a:br>
              <a:rPr lang="en-US" sz="2100" dirty="0">
                <a:solidFill>
                  <a:srgbClr val="FF0000"/>
                </a:solidFill>
              </a:rPr>
            </a:br>
            <a:r>
              <a:rPr lang="en-US" sz="2100" dirty="0">
                <a:solidFill>
                  <a:srgbClr val="FF0000"/>
                </a:solidFill>
              </a:rPr>
              <a:t>Missing beam size related analysis by</a:t>
            </a:r>
            <a:br>
              <a:rPr lang="en-US" sz="2100" dirty="0">
                <a:solidFill>
                  <a:srgbClr val="FF0000"/>
                </a:solidFill>
              </a:rPr>
            </a:br>
            <a:r>
              <a:rPr lang="en-US" sz="2100" dirty="0">
                <a:solidFill>
                  <a:srgbClr val="FF0000"/>
                </a:solidFill>
              </a:rPr>
              <a:t>Salvatore &amp; Federico’s</a:t>
            </a:r>
            <a:endParaRPr lang="en-GB" sz="2100" dirty="0">
              <a:solidFill>
                <a:srgbClr val="FF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CCF9A-E356-F5EF-86E0-24E3071EE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update | BI-TB | 10.11.2022 | jonathan.emery@cern.ch</a:t>
            </a:r>
            <a:endParaRPr lang="en-US" dirty="0"/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9F591D27-0147-9519-3DBF-78DA47916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370" y="2728994"/>
            <a:ext cx="2161293" cy="162096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5123CCC-7CA8-FB4E-3519-70AE25EF8B8F}"/>
              </a:ext>
            </a:extLst>
          </p:cNvPr>
          <p:cNvSpPr/>
          <p:nvPr/>
        </p:nvSpPr>
        <p:spPr>
          <a:xfrm>
            <a:off x="6409890" y="2374366"/>
            <a:ext cx="2664838" cy="16535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acquisition noise PSD</a:t>
            </a:r>
            <a:endParaRPr lang="en-GB" sz="1350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8E22D0B-E7AE-14D0-D77B-4341B8E7C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8588" y="2603778"/>
            <a:ext cx="2339327" cy="175449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661B02C-00C5-FE7A-E717-36F4EC3D373B}"/>
              </a:ext>
            </a:extLst>
          </p:cNvPr>
          <p:cNvSpPr/>
          <p:nvPr/>
        </p:nvSpPr>
        <p:spPr>
          <a:xfrm>
            <a:off x="3465825" y="2374366"/>
            <a:ext cx="2554729" cy="16535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Trajectory reproducibility error</a:t>
            </a:r>
            <a:endParaRPr lang="en-GB" sz="1350" dirty="0"/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A6951EDB-9B83-0FDA-A9FC-B9A1A92F3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556" y="521765"/>
            <a:ext cx="2217772" cy="166333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C994B83-C907-4B7E-BDEE-7364468CA55A}"/>
              </a:ext>
            </a:extLst>
          </p:cNvPr>
          <p:cNvSpPr/>
          <p:nvPr/>
        </p:nvSpPr>
        <p:spPr>
          <a:xfrm>
            <a:off x="6523370" y="428443"/>
            <a:ext cx="2531899" cy="16535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Compare angular encoders</a:t>
            </a:r>
            <a:endParaRPr lang="en-GB" sz="1350" dirty="0"/>
          </a:p>
        </p:txBody>
      </p:sp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62816B79-4E36-8F71-BA8D-B9678AC7D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903" y="2611625"/>
            <a:ext cx="2328863" cy="1746647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18A76B1-5B8B-D1D8-E1E3-900A208295A1}"/>
              </a:ext>
            </a:extLst>
          </p:cNvPr>
          <p:cNvSpPr/>
          <p:nvPr/>
        </p:nvSpPr>
        <p:spPr>
          <a:xfrm>
            <a:off x="459337" y="2366518"/>
            <a:ext cx="2617152" cy="16535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Plot PMT and WIRE ANGLE</a:t>
            </a:r>
            <a:endParaRPr lang="en-GB" sz="135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87A151-3A6C-64B3-2A9C-C940819530F1}"/>
              </a:ext>
            </a:extLst>
          </p:cNvPr>
          <p:cNvSpPr txBox="1">
            <a:spLocks/>
          </p:cNvSpPr>
          <p:nvPr/>
        </p:nvSpPr>
        <p:spPr>
          <a:xfrm>
            <a:off x="305991" y="80856"/>
            <a:ext cx="8532019" cy="3986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BWS Some SWAN Analysis (presently)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016831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FB8C47-9E35-99F5-7303-9091E6CEA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0" y="713509"/>
            <a:ext cx="8532018" cy="3844637"/>
          </a:xfrm>
        </p:spPr>
        <p:txBody>
          <a:bodyPr/>
          <a:lstStyle/>
          <a:p>
            <a:r>
              <a:rPr lang="en-US" sz="1350" u="sng" dirty="0"/>
              <a:t>FW level</a:t>
            </a:r>
            <a:br>
              <a:rPr lang="en-US" sz="1350" u="sng" dirty="0"/>
            </a:br>
            <a:r>
              <a:rPr lang="en-US" sz="1350" dirty="0"/>
              <a:t>Partial IST automation (action/analysis/decision) for the driving side</a:t>
            </a:r>
          </a:p>
          <a:p>
            <a:r>
              <a:rPr lang="en-GB" sz="1350" u="sng" dirty="0"/>
              <a:t>System level streamline data analysis</a:t>
            </a:r>
            <a:br>
              <a:rPr lang="en-GB" sz="1350" u="sng" dirty="0"/>
            </a:br>
            <a:r>
              <a:rPr lang="en-GB" sz="1350" dirty="0"/>
              <a:t>combination of data vectors and status to determine the system health and operational status</a:t>
            </a:r>
            <a:br>
              <a:rPr lang="en-GB" sz="1350" dirty="0"/>
            </a:br>
            <a:r>
              <a:rPr lang="en-GB" sz="1350" dirty="0"/>
              <a:t>(e.g. motion sensors, c-wire measure, PMT data)</a:t>
            </a:r>
            <a:br>
              <a:rPr lang="en-GB" sz="1350" dirty="0"/>
            </a:br>
            <a:br>
              <a:rPr lang="en-GB" sz="1350" dirty="0"/>
            </a:br>
            <a:r>
              <a:rPr lang="en-GB" sz="1350" dirty="0"/>
              <a:t>-&gt; Not yet defined at which level to be implemented and how decision will affect system’s operation / alarms (FESA or UCAP or ? )</a:t>
            </a:r>
          </a:p>
          <a:p>
            <a:r>
              <a:rPr lang="en-GB" sz="1350" u="sng" dirty="0"/>
              <a:t>Storage database level</a:t>
            </a:r>
            <a:br>
              <a:rPr lang="en-GB" sz="1350" dirty="0"/>
            </a:br>
            <a:br>
              <a:rPr lang="en-GB" sz="1350" dirty="0"/>
            </a:br>
            <a:r>
              <a:rPr lang="en-GB" sz="1350" dirty="0"/>
              <a:t>A) Tracking the evolution of parameters (and aging) over many wire-scans and inform expert for future maintenance, link NXCALS data with INFOR </a:t>
            </a:r>
            <a:r>
              <a:rPr lang="en-GB" sz="1350"/>
              <a:t>HW data </a:t>
            </a:r>
            <a:r>
              <a:rPr lang="en-GB" sz="1350" dirty="0"/>
              <a:t>for preventive maintenance.</a:t>
            </a:r>
            <a:br>
              <a:rPr lang="en-GB" sz="1350" dirty="0"/>
            </a:br>
            <a:br>
              <a:rPr lang="en-GB" sz="1350" dirty="0"/>
            </a:br>
            <a:r>
              <a:rPr lang="en-GB" sz="1350" dirty="0"/>
              <a:t>B)  Wire-scan quality measurement index (as done with Cronjobs-2011 and OAF later on?)</a:t>
            </a:r>
            <a:br>
              <a:rPr lang="en-GB" sz="1350" dirty="0"/>
            </a:br>
            <a:r>
              <a:rPr lang="en-GB" sz="1350" dirty="0"/>
              <a:t>(Determine if the quality of measure is acceptable and inform expert otherwise)</a:t>
            </a:r>
            <a:br>
              <a:rPr lang="en-GB" sz="1350" dirty="0"/>
            </a:br>
            <a:br>
              <a:rPr lang="en-GB" sz="1350" dirty="0"/>
            </a:br>
            <a:endParaRPr lang="en-GB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137515-C1D5-8BD7-69AC-EFC8E1C26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80856"/>
            <a:ext cx="8532019" cy="398678"/>
          </a:xfrm>
        </p:spPr>
        <p:txBody>
          <a:bodyPr>
            <a:noAutofit/>
          </a:bodyPr>
          <a:lstStyle/>
          <a:p>
            <a:r>
              <a:rPr lang="en-US" sz="2400" dirty="0"/>
              <a:t>BWS Data analysis/decision (</a:t>
            </a:r>
            <a:r>
              <a:rPr lang="en-US" sz="2400" u="sng" dirty="0"/>
              <a:t>future evolution</a:t>
            </a:r>
            <a:r>
              <a:rPr lang="en-US" sz="2400" dirty="0"/>
              <a:t>)</a:t>
            </a:r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DD68ED-1DA8-05A1-1E28-CF93C56AB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BWS LHC update | BI-TB | 10.11.2022 | jonathan.emery@cern.ch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45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A04A8-26EA-38C0-1E77-1104DDF43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PM systems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17151-A8BB-BECD-797F-D0E5490E4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94205"/>
            <a:ext cx="1806166" cy="320314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BWS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SEM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BTV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BSRT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BSRA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BE53F-141C-9D0D-6AE6-9D2BFC08EC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E9D8B-E03A-B33C-49F5-006D64106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63A1C-5A47-3B47-15BA-C9706191CF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49BF62-C81C-5126-C39D-AB22D42125B1}"/>
              </a:ext>
            </a:extLst>
          </p:cNvPr>
          <p:cNvSpPr txBox="1"/>
          <p:nvPr/>
        </p:nvSpPr>
        <p:spPr>
          <a:xfrm>
            <a:off x="2326741" y="1005740"/>
            <a:ext cx="35076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BSRI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BRAN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ISOLDE and HIE-ISOLDE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Stepping Motors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Others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71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99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/>
              <a:t>Solutions Developed in the Section (I)</a:t>
            </a:r>
            <a:endParaRPr lang="es-E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299" y="546057"/>
            <a:ext cx="8229600" cy="3938161"/>
          </a:xfrm>
        </p:spPr>
        <p:txBody>
          <a:bodyPr>
            <a:noAutofit/>
          </a:bodyPr>
          <a:lstStyle/>
          <a:p>
            <a:pPr marL="448056" lvl="1" indent="0">
              <a:buNone/>
            </a:pPr>
            <a:endParaRPr lang="en-US" sz="12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1200" b="1" dirty="0"/>
              <a:t>In the past: cronjobs for BWS </a:t>
            </a:r>
            <a:r>
              <a:rPr lang="en-US" sz="1200" dirty="0"/>
              <a:t>performance tracking and fault detection, derived from BLM’s cronjobs </a:t>
            </a:r>
            <a:br>
              <a:rPr lang="en-US" sz="1200" dirty="0"/>
            </a:br>
            <a:endParaRPr lang="en-US" sz="1200" dirty="0"/>
          </a:p>
          <a:p>
            <a:pPr marL="36576" indent="0">
              <a:buNone/>
            </a:pPr>
            <a:r>
              <a:rPr lang="en-US" sz="1200" b="1" dirty="0"/>
              <a:t>Nowadays:</a:t>
            </a:r>
          </a:p>
          <a:p>
            <a:pPr marL="36576" indent="0">
              <a:buNone/>
            </a:pPr>
            <a:r>
              <a:rPr lang="en-US" sz="1200" b="1" dirty="0"/>
              <a:t>On demand access to NXCALS </a:t>
            </a:r>
            <a:r>
              <a:rPr lang="en-US" sz="1200" dirty="0"/>
              <a:t>for issues solving, performance assessment, calibration</a:t>
            </a:r>
          </a:p>
          <a:p>
            <a:r>
              <a:rPr lang="en-US" sz="1200" dirty="0"/>
              <a:t>TIMBER</a:t>
            </a:r>
          </a:p>
          <a:p>
            <a:r>
              <a:rPr lang="en-US" sz="1200" dirty="0"/>
              <a:t>Python, w. or </a:t>
            </a:r>
            <a:r>
              <a:rPr lang="en-US" sz="1200" dirty="0" err="1"/>
              <a:t>w.o.</a:t>
            </a:r>
            <a:r>
              <a:rPr lang="en-US" sz="1200" dirty="0"/>
              <a:t> SWAN</a:t>
            </a:r>
          </a:p>
          <a:p>
            <a:r>
              <a:rPr lang="en-US" sz="1200" dirty="0"/>
              <a:t>some </a:t>
            </a:r>
            <a:r>
              <a:rPr lang="en-US" sz="1200" dirty="0" err="1"/>
              <a:t>PyQT</a:t>
            </a:r>
            <a:r>
              <a:rPr lang="en-US" sz="1200" dirty="0"/>
              <a:t> or other GUIs (e.g. to retrieve and process BTV images)</a:t>
            </a:r>
          </a:p>
          <a:p>
            <a:pPr marL="749808" lvl="2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1200" b="1" dirty="0"/>
              <a:t>On-line or quasi-on-line data acquisition and processing</a:t>
            </a:r>
          </a:p>
          <a:p>
            <a:r>
              <a:rPr lang="en-US" sz="1200" dirty="0"/>
              <a:t>Python/</a:t>
            </a:r>
            <a:r>
              <a:rPr lang="en-US" sz="1200" dirty="0" err="1"/>
              <a:t>PyQT</a:t>
            </a:r>
            <a:r>
              <a:rPr lang="en-US" sz="1200" dirty="0"/>
              <a:t>: used by almost everyone to process data and ctrl</a:t>
            </a:r>
          </a:p>
          <a:p>
            <a:r>
              <a:rPr lang="en-US" sz="1200" dirty="0"/>
              <a:t>Via </a:t>
            </a:r>
            <a:r>
              <a:rPr lang="en-US" sz="1200" dirty="0" err="1"/>
              <a:t>pyjapc</a:t>
            </a:r>
            <a:r>
              <a:rPr lang="en-US" sz="1200" dirty="0"/>
              <a:t> or RDA (Specific RDA  / GUI’s developed for BSRI, BTV)</a:t>
            </a:r>
            <a:br>
              <a:rPr lang="en-US" sz="1200" dirty="0"/>
            </a:br>
            <a:endParaRPr lang="en-US" sz="1200" dirty="0"/>
          </a:p>
          <a:p>
            <a:pPr marL="36576" indent="0">
              <a:buNone/>
            </a:pPr>
            <a:r>
              <a:rPr lang="en-US" sz="1200" b="1" dirty="0"/>
              <a:t>LabView</a:t>
            </a:r>
          </a:p>
          <a:p>
            <a:r>
              <a:rPr lang="en-US" sz="1200" dirty="0"/>
              <a:t>For electronics boards validation and SEM systems ISTs (on demand checks). Mostly control, some analysis involved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72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99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/>
              <a:t>Solutions Developed in the Section (II)</a:t>
            </a:r>
            <a:endParaRPr lang="es-E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3F92821-746E-1B5B-9D52-0D5FF6A57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b="1" dirty="0"/>
              <a:t>UCAP</a:t>
            </a:r>
          </a:p>
          <a:p>
            <a:r>
              <a:rPr lang="en-US" sz="1400" dirty="0"/>
              <a:t>BSRL </a:t>
            </a:r>
          </a:p>
          <a:p>
            <a:r>
              <a:rPr lang="en-US" sz="1400" dirty="0"/>
              <a:t>SPS NA SEM (George’s concentrator to collect SEM Data -&gt; trajectory meas.)</a:t>
            </a:r>
          </a:p>
          <a:p>
            <a:r>
              <a:rPr lang="en-US" sz="1400" dirty="0"/>
              <a:t>H0H- monitors: peak detection of interlock signal on VME, ADC, logged to NXCALS</a:t>
            </a:r>
          </a:p>
          <a:p>
            <a:r>
              <a:rPr lang="en-US" sz="1400" dirty="0"/>
              <a:t>Fast spill monitors (spill intensity harmonics -&gt; FFT), under development</a:t>
            </a:r>
          </a:p>
          <a:p>
            <a:endParaRPr lang="en-US" sz="1400" dirty="0"/>
          </a:p>
          <a:p>
            <a:pPr marL="36576" indent="0">
              <a:buNone/>
            </a:pPr>
            <a:r>
              <a:rPr lang="en-US" sz="1400" b="1" dirty="0"/>
              <a:t>FPGA data analysis</a:t>
            </a:r>
            <a:r>
              <a:rPr lang="en-US" sz="1400" dirty="0"/>
              <a:t> done mainly by BWS and SEM FWs to:</a:t>
            </a:r>
          </a:p>
          <a:p>
            <a:r>
              <a:rPr lang="en-US" sz="1400" dirty="0"/>
              <a:t>Pre-process real time data (digital integration, filtering </a:t>
            </a:r>
            <a:r>
              <a:rPr lang="en-US" sz="1400" dirty="0" err="1"/>
              <a:t>etc</a:t>
            </a:r>
            <a:r>
              <a:rPr lang="en-US" sz="1400" dirty="0"/>
              <a:t>… ) to reduce data size/rate</a:t>
            </a:r>
          </a:p>
          <a:p>
            <a:r>
              <a:rPr lang="en-GB" sz="1400" dirty="0"/>
              <a:t>Generate HW inhibits functions based on sensors measurements</a:t>
            </a:r>
          </a:p>
          <a:p>
            <a:r>
              <a:rPr lang="en-GB" sz="1400" dirty="0"/>
              <a:t>Output error codes generation</a:t>
            </a:r>
            <a:endParaRPr lang="en-US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60318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95" y="771669"/>
            <a:ext cx="8303343" cy="3669056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100" b="1" dirty="0"/>
              <a:t>Data sources</a:t>
            </a:r>
          </a:p>
          <a:p>
            <a:r>
              <a:rPr lang="en-US" sz="1100" dirty="0"/>
              <a:t>NXCALS or on-line data via FESA or via direct access to drive or DAQ</a:t>
            </a:r>
          </a:p>
          <a:p>
            <a:pPr marL="36576" indent="0">
              <a:buNone/>
            </a:pPr>
            <a:r>
              <a:rPr lang="en-US" sz="1100" b="1" dirty="0"/>
              <a:t>Algorithms </a:t>
            </a:r>
          </a:p>
          <a:p>
            <a:r>
              <a:rPr lang="en-US" sz="1100" dirty="0"/>
              <a:t>Statistics, comparison, signal to noise, saturation effects ..</a:t>
            </a:r>
          </a:p>
          <a:p>
            <a:pPr marL="36576" indent="0">
              <a:buNone/>
            </a:pPr>
            <a:r>
              <a:rPr lang="en-US" sz="1100" b="1" dirty="0"/>
              <a:t>Performance required</a:t>
            </a:r>
          </a:p>
          <a:p>
            <a:r>
              <a:rPr lang="en-US" sz="1100" dirty="0"/>
              <a:t>No real time</a:t>
            </a:r>
          </a:p>
          <a:p>
            <a:r>
              <a:rPr lang="en-US" sz="1100" dirty="0"/>
              <a:t>Data size can arrive to few GB depending on number of scans and variables to be analyzed</a:t>
            </a:r>
          </a:p>
          <a:p>
            <a:pPr marL="36576" indent="0">
              <a:buNone/>
            </a:pPr>
            <a:r>
              <a:rPr lang="en-US" sz="1100" b="1" dirty="0"/>
              <a:t>Where it runs </a:t>
            </a:r>
          </a:p>
          <a:p>
            <a:r>
              <a:rPr lang="en-US" sz="1100" dirty="0"/>
              <a:t>SWAN</a:t>
            </a:r>
          </a:p>
          <a:p>
            <a:pPr marL="36576" indent="0">
              <a:buNone/>
            </a:pPr>
            <a:r>
              <a:rPr lang="en-US" sz="1100" b="1" dirty="0"/>
              <a:t>Results storage</a:t>
            </a:r>
          </a:p>
          <a:p>
            <a:r>
              <a:rPr lang="en-US" sz="1100" dirty="0"/>
              <a:t>On demand report (plots)</a:t>
            </a:r>
          </a:p>
          <a:p>
            <a:pPr marL="36576" indent="0">
              <a:buNone/>
            </a:pPr>
            <a:r>
              <a:rPr lang="en-US" sz="1100" b="1" dirty="0"/>
              <a:t>Results presentation/notification</a:t>
            </a:r>
          </a:p>
          <a:p>
            <a:r>
              <a:rPr lang="en-US" sz="1100" dirty="0"/>
              <a:t>Slides, emails, stored in indico or </a:t>
            </a:r>
            <a:r>
              <a:rPr lang="en-US" sz="1100" dirty="0" err="1"/>
              <a:t>cernbox</a:t>
            </a:r>
            <a:r>
              <a:rPr lang="en-US" sz="1100" dirty="0"/>
              <a:t> or </a:t>
            </a:r>
            <a:r>
              <a:rPr lang="en-US" sz="1100" dirty="0" err="1"/>
              <a:t>edms</a:t>
            </a:r>
            <a:endParaRPr lang="en-US" sz="1100" dirty="0"/>
          </a:p>
          <a:p>
            <a:pPr marL="36576" indent="0">
              <a:buNone/>
            </a:pPr>
            <a:r>
              <a:rPr lang="en-US" sz="1100" b="1" dirty="0"/>
              <a:t>Tools used</a:t>
            </a:r>
          </a:p>
          <a:p>
            <a:r>
              <a:rPr lang="en-US" sz="1100" dirty="0"/>
              <a:t>python, notebooks</a:t>
            </a:r>
          </a:p>
          <a:p>
            <a:pPr marL="36576" indent="0">
              <a:buNone/>
            </a:pPr>
            <a:r>
              <a:rPr lang="en-US" sz="1100" b="1" dirty="0"/>
              <a:t>Status / criticality</a:t>
            </a:r>
          </a:p>
          <a:p>
            <a:r>
              <a:rPr lang="en-US" sz="1100" dirty="0"/>
              <a:t>Can be critical for operation (normally beam quality assurance only, not blocking) </a:t>
            </a:r>
          </a:p>
          <a:p>
            <a:pPr marL="36576" indent="0">
              <a:buNone/>
            </a:pPr>
            <a:r>
              <a:rPr lang="en-US" sz="1100" b="1" dirty="0"/>
              <a:t>Contact people:</a:t>
            </a:r>
            <a:r>
              <a:rPr lang="en-US" sz="1100" dirty="0"/>
              <a:t> </a:t>
            </a:r>
            <a:r>
              <a:rPr lang="en-US" sz="1100" dirty="0" err="1"/>
              <a:t>J.Emery</a:t>
            </a:r>
            <a:r>
              <a:rPr lang="en-US" sz="1100" dirty="0"/>
              <a:t> et al.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UC#1: BWS measurement quality assessment</a:t>
            </a:r>
            <a:endParaRPr lang="es-E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726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1159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/>
              <a:t>UC#2: BSRI online analysis and logging </a:t>
            </a:r>
            <a:endParaRPr lang="es-E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96" y="783961"/>
            <a:ext cx="8025004" cy="3429953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Data sources</a:t>
            </a:r>
          </a:p>
          <a:p>
            <a:pPr>
              <a:lnSpc>
                <a:spcPct val="120000"/>
              </a:lnSpc>
            </a:pPr>
            <a:r>
              <a:rPr lang="en-US" dirty="0"/>
              <a:t>NXCALS or on-line data via FESA and Python RDA servers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Algorithms</a:t>
            </a:r>
            <a:r>
              <a:rPr lang="en-US" dirty="0"/>
              <a:t> </a:t>
            </a:r>
          </a:p>
          <a:p>
            <a:pPr>
              <a:lnSpc>
                <a:spcPct val="120000"/>
              </a:lnSpc>
            </a:pPr>
            <a:r>
              <a:rPr lang="en-US" dirty="0"/>
              <a:t>image processing / fit from standard Python libraries (</a:t>
            </a:r>
            <a:r>
              <a:rPr lang="en-US" dirty="0" err="1"/>
              <a:t>scipy</a:t>
            </a:r>
            <a:r>
              <a:rPr lang="en-US" dirty="0"/>
              <a:t>, </a:t>
            </a:r>
            <a:r>
              <a:rPr lang="en-US" dirty="0" err="1"/>
              <a:t>numpy</a:t>
            </a:r>
            <a:r>
              <a:rPr lang="en-US" dirty="0"/>
              <a:t>, </a:t>
            </a:r>
            <a:r>
              <a:rPr lang="en-US" dirty="0" err="1"/>
              <a:t>opencv</a:t>
            </a:r>
            <a:r>
              <a:rPr lang="en-US" dirty="0"/>
              <a:t>…)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Performance required</a:t>
            </a:r>
          </a:p>
          <a:p>
            <a:pPr>
              <a:lnSpc>
                <a:spcPct val="120000"/>
              </a:lnSpc>
            </a:pPr>
            <a:r>
              <a:rPr lang="en-US" dirty="0"/>
              <a:t>Real time, slow image acquisition implemented so far (~1 fps)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Where it runs </a:t>
            </a:r>
          </a:p>
          <a:p>
            <a:pPr>
              <a:lnSpc>
                <a:spcPct val="120000"/>
              </a:lnSpc>
            </a:pPr>
            <a:r>
              <a:rPr lang="en-US" dirty="0"/>
              <a:t>on FECs (servers for HW control) and on virtual machine (expert application for analysis)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Results storage</a:t>
            </a:r>
          </a:p>
          <a:p>
            <a:pPr>
              <a:lnSpc>
                <a:spcPct val="120000"/>
              </a:lnSpc>
            </a:pPr>
            <a:r>
              <a:rPr lang="en-US" dirty="0"/>
              <a:t>real-time plots and sent to NXCALS for later analysis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Tools used</a:t>
            </a:r>
          </a:p>
          <a:p>
            <a:pPr>
              <a:lnSpc>
                <a:spcPct val="120000"/>
              </a:lnSpc>
            </a:pPr>
            <a:r>
              <a:rPr lang="en-US" dirty="0"/>
              <a:t>python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Status / criticality</a:t>
            </a:r>
          </a:p>
          <a:p>
            <a:pPr>
              <a:lnSpc>
                <a:spcPct val="120000"/>
              </a:lnSpc>
            </a:pPr>
            <a:r>
              <a:rPr lang="en-US" dirty="0"/>
              <a:t>Development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Contact people: </a:t>
            </a:r>
            <a:r>
              <a:rPr lang="en-US" dirty="0" err="1"/>
              <a:t>D.Butti</a:t>
            </a:r>
            <a:r>
              <a:rPr lang="en-US" dirty="0"/>
              <a:t> et 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032817" y="150062"/>
            <a:ext cx="2111183" cy="73866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Applies to other R&amp;D projects or test stands in the section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5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1159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/>
              <a:t>UC#3: Fast Spill detector data</a:t>
            </a:r>
            <a:endParaRPr lang="es-E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95" y="607924"/>
            <a:ext cx="8226853" cy="3700257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Data sources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NXCALS or on-line data via UCAP (raw data from fast digitizer, combined to SPS BCT, BLMs et al))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Algorithms</a:t>
            </a:r>
            <a:r>
              <a:rPr lang="en-US" dirty="0"/>
              <a:t> 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Noise filtering, running average, harmonic analysis / FFTs (python: </a:t>
            </a:r>
            <a:r>
              <a:rPr lang="en-US" dirty="0" err="1"/>
              <a:t>scipy</a:t>
            </a:r>
            <a:r>
              <a:rPr lang="en-US" dirty="0"/>
              <a:t>, </a:t>
            </a:r>
            <a:r>
              <a:rPr lang="en-US" dirty="0" err="1"/>
              <a:t>numpy</a:t>
            </a:r>
            <a:r>
              <a:rPr lang="en-US" dirty="0"/>
              <a:t>, pandas)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Performance required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FFT around specific harmonics to be published in real time (but with seconds available between SPS cycles)</a:t>
            </a:r>
          </a:p>
          <a:p>
            <a:pPr marL="594043" lvl="1" indent="-146050">
              <a:lnSpc>
                <a:spcPct val="120000"/>
              </a:lnSpc>
            </a:pPr>
            <a:r>
              <a:rPr lang="en-US" dirty="0"/>
              <a:t>possibly for feedforward to next cycles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Full spectrum analysis for spill quality tracking: off line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Spill = 5 sec, sampled from 500 MS/s (VME digitizers) to 5GS/s (</a:t>
            </a:r>
            <a:r>
              <a:rPr lang="en-US" dirty="0" err="1"/>
              <a:t>picoscope</a:t>
            </a:r>
            <a:r>
              <a:rPr lang="en-US" dirty="0"/>
              <a:t>)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Where it runs 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Realtime on UCAP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Offline: NXCALS via python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Results storage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UCAP output to NXCALS and possibly to SPS control (INCA?) to feedforward EPC equipment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Spill quality to OP, Beam Performance Tracking 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Tools used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Python, UCAP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Status / criticality</a:t>
            </a:r>
          </a:p>
          <a:p>
            <a:pPr marL="182563" indent="-146050">
              <a:lnSpc>
                <a:spcPct val="120000"/>
              </a:lnSpc>
            </a:pPr>
            <a:r>
              <a:rPr lang="en-US" dirty="0"/>
              <a:t>Development</a:t>
            </a:r>
          </a:p>
          <a:p>
            <a:pPr marL="36576" indent="0">
              <a:lnSpc>
                <a:spcPct val="120000"/>
              </a:lnSpc>
              <a:buNone/>
            </a:pPr>
            <a:r>
              <a:rPr lang="en-US" b="1" dirty="0"/>
              <a:t>Contact people: </a:t>
            </a:r>
            <a:r>
              <a:rPr lang="en-US" b="1" dirty="0" err="1"/>
              <a:t>F.Roncarolo</a:t>
            </a:r>
            <a:r>
              <a:rPr lang="en-US" b="1" dirty="0"/>
              <a:t>, </a:t>
            </a:r>
            <a:r>
              <a:rPr lang="en-US" b="1" dirty="0" err="1"/>
              <a:t>S.Mazzoni</a:t>
            </a:r>
            <a:r>
              <a:rPr lang="en-US" b="1" dirty="0"/>
              <a:t>, </a:t>
            </a:r>
            <a:r>
              <a:rPr lang="en-US" b="1" dirty="0" err="1"/>
              <a:t>D.Belohrad</a:t>
            </a:r>
            <a:r>
              <a:rPr lang="en-US" b="1" dirty="0"/>
              <a:t>, et al.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74535E-3016-0054-28C1-8632447466F3}"/>
              </a:ext>
            </a:extLst>
          </p:cNvPr>
          <p:cNvSpPr/>
          <p:nvPr/>
        </p:nvSpPr>
        <p:spPr>
          <a:xfrm>
            <a:off x="6284977" y="7759"/>
            <a:ext cx="2859023" cy="12003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Under development for BI-PM monitor(s)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Applies ~like-in-this-slide to BI-BL servo-spill-BSI (but with different data size and rate)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bg1"/>
                </a:solidFill>
              </a:rPr>
              <a:t>Similarities to </a:t>
            </a:r>
            <a:r>
              <a:rPr lang="en-US" sz="1200" dirty="0" err="1">
                <a:solidFill>
                  <a:schemeClr val="bg1"/>
                </a:solidFill>
              </a:rPr>
              <a:t>dBLMs</a:t>
            </a:r>
            <a:r>
              <a:rPr lang="en-US" sz="1200" dirty="0">
                <a:solidFill>
                  <a:schemeClr val="bg1"/>
                </a:solidFill>
              </a:rPr>
              <a:t> (?)</a:t>
            </a:r>
          </a:p>
        </p:txBody>
      </p:sp>
    </p:spTree>
    <p:extLst>
      <p:ext uri="{BB962C8B-B14F-4D97-AF65-F5344CB8AC3E}">
        <p14:creationId xmlns:p14="http://schemas.microsoft.com/office/powerpoint/2010/main" val="1164684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04"/>
            <a:ext cx="8226854" cy="705332"/>
          </a:xfrm>
        </p:spPr>
        <p:txBody>
          <a:bodyPr>
            <a:normAutofit/>
          </a:bodyPr>
          <a:lstStyle/>
          <a:p>
            <a:r>
              <a:rPr lang="en-US" sz="2800" dirty="0"/>
              <a:t>Existing Solutions Feedback </a:t>
            </a:r>
            <a:endParaRPr lang="es-E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sz="1200" b="1" dirty="0">
                <a:solidFill>
                  <a:srgbClr val="0055A0"/>
                </a:solidFill>
              </a:rPr>
              <a:t>OAF</a:t>
            </a:r>
            <a:r>
              <a:rPr lang="en-US" sz="1200" dirty="0">
                <a:solidFill>
                  <a:srgbClr val="0055A0"/>
                </a:solidFill>
              </a:rPr>
              <a:t>: tested in the past, interfacing and report interpretation not very easy. Not tested recently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200" b="1" dirty="0"/>
              <a:t>NXCALS: </a:t>
            </a:r>
          </a:p>
          <a:p>
            <a:pPr marL="446088" indent="-263525">
              <a:lnSpc>
                <a:spcPct val="150000"/>
              </a:lnSpc>
            </a:pPr>
            <a:r>
              <a:rPr lang="en-US" sz="1200" dirty="0"/>
              <a:t>TIMBER: very limited use for data analysis </a:t>
            </a:r>
          </a:p>
          <a:p>
            <a:pPr marL="446088" indent="-263525">
              <a:lnSpc>
                <a:spcPct val="150000"/>
              </a:lnSpc>
            </a:pPr>
            <a:r>
              <a:rPr lang="en-US" sz="1200" dirty="0"/>
              <a:t>SWAN limited in memory and speed</a:t>
            </a:r>
          </a:p>
          <a:p>
            <a:pPr marL="446088" indent="-263525">
              <a:lnSpc>
                <a:spcPct val="150000"/>
              </a:lnSpc>
            </a:pPr>
            <a:r>
              <a:rPr lang="en-US" sz="1200" dirty="0"/>
              <a:t>In general: easier python access would be welcome</a:t>
            </a:r>
          </a:p>
          <a:p>
            <a:pPr marL="541338" lvl="1" indent="-182563">
              <a:lnSpc>
                <a:spcPct val="150000"/>
              </a:lnSpc>
            </a:pPr>
            <a:r>
              <a:rPr lang="en-US" sz="1200" dirty="0"/>
              <a:t>E.g. </a:t>
            </a:r>
            <a:r>
              <a:rPr lang="en-US" sz="1200" b="1" dirty="0"/>
              <a:t>to send data to NXCALS without passing through CCDE and virtual devices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200" b="1" dirty="0"/>
              <a:t>UCAP:</a:t>
            </a:r>
            <a:r>
              <a:rPr lang="en-US" sz="1200" dirty="0"/>
              <a:t> </a:t>
            </a:r>
          </a:p>
          <a:p>
            <a:pPr marL="493713" indent="-311150">
              <a:lnSpc>
                <a:spcPct val="150000"/>
              </a:lnSpc>
            </a:pPr>
            <a:r>
              <a:rPr lang="en-US" sz="1200" dirty="0"/>
              <a:t>SET action missing </a:t>
            </a:r>
          </a:p>
          <a:p>
            <a:pPr marL="493713" indent="-311150">
              <a:lnSpc>
                <a:spcPct val="150000"/>
              </a:lnSpc>
            </a:pPr>
            <a:r>
              <a:rPr lang="en-US" sz="1200" dirty="0"/>
              <a:t>quite an effort for (initial) setup/ configuration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1200" b="1" dirty="0"/>
              <a:t>WRAP:</a:t>
            </a:r>
            <a:r>
              <a:rPr lang="en-US" sz="1200" dirty="0"/>
              <a:t> too rudimental</a:t>
            </a:r>
          </a:p>
          <a:p>
            <a:endParaRPr lang="en-US" sz="1200" dirty="0"/>
          </a:p>
          <a:p>
            <a:pPr marL="36576" indent="0">
              <a:buNone/>
            </a:pPr>
            <a:endParaRPr lang="es-ES" sz="12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01-Dec-2022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FR4PM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22750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6552</TotalTime>
  <Words>1796</Words>
  <Application>Microsoft Office PowerPoint</Application>
  <PresentationFormat>On-screen Show (16:9)</PresentationFormat>
  <Paragraphs>247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Symbol</vt:lpstr>
      <vt:lpstr>Wingdings</vt:lpstr>
      <vt:lpstr>CERNCorporate16-9</vt:lpstr>
      <vt:lpstr>PowerPoint Presentation</vt:lpstr>
      <vt:lpstr>Data analysis activities and needs of PM</vt:lpstr>
      <vt:lpstr>PM systems</vt:lpstr>
      <vt:lpstr>Solutions Developed in the Section (I)</vt:lpstr>
      <vt:lpstr>Solutions Developed in the Section (II)</vt:lpstr>
      <vt:lpstr>UC#1: BWS measurement quality assessment</vt:lpstr>
      <vt:lpstr>UC#2: BSRI online analysis and logging </vt:lpstr>
      <vt:lpstr>UC#3: Fast Spill detector data</vt:lpstr>
      <vt:lpstr>Existing Solutions Feedback </vt:lpstr>
      <vt:lpstr>Wishlist</vt:lpstr>
      <vt:lpstr>PowerPoint Presentation</vt:lpstr>
      <vt:lpstr>BTV (presently)</vt:lpstr>
      <vt:lpstr>BTV (future)</vt:lpstr>
      <vt:lpstr>SEM Grids (presently)</vt:lpstr>
      <vt:lpstr>SEM Grids (future)</vt:lpstr>
      <vt:lpstr>BSRI, BSRT (presently)</vt:lpstr>
      <vt:lpstr>BSRI, BSRT (?) (future)</vt:lpstr>
      <vt:lpstr>BSRA, BRAN (presently)</vt:lpstr>
      <vt:lpstr>BWS Data analysis/decision levels (presently)</vt:lpstr>
      <vt:lpstr>  Missing beam size related analysis by Salvatore &amp; Federico’s</vt:lpstr>
      <vt:lpstr>BWS Data analysis/decision (future evolution)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Aurelie Noelle Goldblatt</cp:lastModifiedBy>
  <cp:revision>115</cp:revision>
  <dcterms:created xsi:type="dcterms:W3CDTF">2022-11-17T08:56:56Z</dcterms:created>
  <dcterms:modified xsi:type="dcterms:W3CDTF">2022-12-01T06:57:02Z</dcterms:modified>
</cp:coreProperties>
</file>