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sldIdLst>
    <p:sldId id="256" r:id="rId2"/>
    <p:sldId id="257" r:id="rId3"/>
    <p:sldId id="273" r:id="rId4"/>
    <p:sldId id="266" r:id="rId5"/>
    <p:sldId id="267" r:id="rId6"/>
    <p:sldId id="268" r:id="rId7"/>
    <p:sldId id="270" r:id="rId8"/>
    <p:sldId id="269" r:id="rId9"/>
    <p:sldId id="265" r:id="rId10"/>
    <p:sldId id="264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32" autoAdjust="0"/>
    <p:restoredTop sz="94660"/>
  </p:normalViewPr>
  <p:slideViewPr>
    <p:cSldViewPr snapToGrid="0" snapToObjects="1">
      <p:cViewPr varScale="1">
        <p:scale>
          <a:sx n="147" d="100"/>
          <a:sy n="147" d="100"/>
        </p:scale>
        <p:origin x="120" y="10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BISW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Wish-list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Better interfaces and speed with NXCALS</a:t>
            </a:r>
          </a:p>
          <a:p>
            <a:pPr lvl="1"/>
            <a:r>
              <a:rPr lang="en-US" dirty="0"/>
              <a:t>Dependency resolution for Java is difficult</a:t>
            </a:r>
          </a:p>
          <a:p>
            <a:pPr lvl="2"/>
            <a:r>
              <a:rPr lang="en-US" dirty="0"/>
              <a:t>And seems unstable</a:t>
            </a:r>
          </a:p>
          <a:p>
            <a:pPr lvl="2"/>
            <a:r>
              <a:rPr lang="en-US" dirty="0"/>
              <a:t>So difficult to add to existing Java GUIs</a:t>
            </a:r>
          </a:p>
          <a:p>
            <a:pPr lvl="1"/>
            <a:r>
              <a:rPr lang="en-US" dirty="0"/>
              <a:t>Python much better</a:t>
            </a:r>
          </a:p>
          <a:p>
            <a:pPr lvl="1"/>
            <a:endParaRPr lang="en-US" dirty="0"/>
          </a:p>
          <a:p>
            <a:r>
              <a:rPr lang="en-US" dirty="0"/>
              <a:t>Data storage limitations</a:t>
            </a:r>
          </a:p>
          <a:p>
            <a:pPr lvl="1"/>
            <a:r>
              <a:rPr lang="en-US" dirty="0"/>
              <a:t>If it doesn’t fit in NXCALS, where can we store our data?</a:t>
            </a:r>
          </a:p>
          <a:p>
            <a:pPr lvl="2"/>
            <a:r>
              <a:rPr lang="en-US" dirty="0"/>
              <a:t>PM database being </a:t>
            </a:r>
            <a:r>
              <a:rPr lang="en-US" i="1" dirty="0"/>
              <a:t>abused </a:t>
            </a:r>
            <a:r>
              <a:rPr lang="en-US" dirty="0"/>
              <a:t>in some cases!</a:t>
            </a:r>
          </a:p>
          <a:p>
            <a:pPr lvl="2"/>
            <a:endParaRPr lang="en-US" dirty="0"/>
          </a:p>
          <a:p>
            <a:r>
              <a:rPr lang="en-US" dirty="0"/>
              <a:t>Global analysis on state of </a:t>
            </a:r>
            <a:r>
              <a:rPr lang="en-US" i="1" dirty="0"/>
              <a:t>all </a:t>
            </a:r>
            <a:r>
              <a:rPr lang="en-US" dirty="0"/>
              <a:t>our FECs </a:t>
            </a:r>
          </a:p>
          <a:p>
            <a:pPr lvl="1"/>
            <a:r>
              <a:rPr lang="en-US" dirty="0"/>
              <a:t>Years ago, we had a snapshot of status of all our FECs from a single webpage</a:t>
            </a:r>
          </a:p>
          <a:p>
            <a:pPr lvl="2"/>
            <a:r>
              <a:rPr lang="en-US" dirty="0"/>
              <a:t>Could we make something similar in Grafana? (probably)</a:t>
            </a:r>
          </a:p>
          <a:p>
            <a:pPr lvl="1"/>
            <a:r>
              <a:rPr lang="en-US" dirty="0"/>
              <a:t>We have lots (lots) of diagnostic information from FESA classes &amp; LHC sequencer tasks</a:t>
            </a:r>
          </a:p>
          <a:p>
            <a:pPr lvl="2"/>
            <a:r>
              <a:rPr lang="en-US" dirty="0"/>
              <a:t>Often going to syslog or bespoke FESA fields or logbooks</a:t>
            </a:r>
          </a:p>
          <a:p>
            <a:pPr lvl="3"/>
            <a:r>
              <a:rPr lang="en-US" dirty="0"/>
              <a:t>Could we have a standard way to channel this information for online or offline analysis?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791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69116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US" dirty="0"/>
              <a:t>Data analysis activities and needs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BI-SW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70854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DBE402-52B1-A6A0-06C4-6FF2653ADA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Data analysis in BI-SW?  Really?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84AE819-1B44-348E-4838-C2EAFF6107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SW section delivers measurement data to be </a:t>
            </a:r>
            <a:r>
              <a:rPr lang="en-US" dirty="0" err="1"/>
              <a:t>analysed</a:t>
            </a:r>
            <a:endParaRPr lang="en-US" dirty="0"/>
          </a:p>
          <a:p>
            <a:pPr lvl="1"/>
            <a:r>
              <a:rPr lang="en-US" dirty="0"/>
              <a:t>Covered in other presentations today</a:t>
            </a:r>
          </a:p>
          <a:p>
            <a:pPr lvl="1"/>
            <a:endParaRPr lang="en-US" dirty="0"/>
          </a:p>
          <a:p>
            <a:r>
              <a:rPr lang="en-US" dirty="0"/>
              <a:t>But remember that BI-SW are an integral part of analysis (directly or indirectly) </a:t>
            </a:r>
          </a:p>
          <a:p>
            <a:pPr lvl="1"/>
            <a:r>
              <a:rPr lang="en-US" dirty="0"/>
              <a:t>Assisting in gathering data, correlating data from multiple observables, common tools (OAF), qualifying systems/devices, etc.</a:t>
            </a:r>
          </a:p>
          <a:p>
            <a:pPr lvl="1"/>
            <a:r>
              <a:rPr lang="en-US" dirty="0"/>
              <a:t>Design of the data API affects how easy it is to </a:t>
            </a:r>
            <a:r>
              <a:rPr lang="en-US" dirty="0" err="1"/>
              <a:t>analyse</a:t>
            </a:r>
            <a:r>
              <a:rPr lang="en-US" dirty="0"/>
              <a:t> later</a:t>
            </a:r>
          </a:p>
          <a:p>
            <a:pPr lvl="2"/>
            <a:r>
              <a:rPr lang="en-US" dirty="0"/>
              <a:t>Grouping of online data in Properties for specific clients/use-cases</a:t>
            </a:r>
          </a:p>
          <a:p>
            <a:pPr lvl="2"/>
            <a:r>
              <a:rPr lang="en-US" dirty="0"/>
              <a:t>Logging Properties with efficient NXCALS extraction in mind</a:t>
            </a:r>
          </a:p>
          <a:p>
            <a:pPr lvl="1"/>
            <a:r>
              <a:rPr lang="en-US" b="1" dirty="0"/>
              <a:t>Also assisting in the measurement analysis itself</a:t>
            </a:r>
            <a:endParaRPr lang="en-US" dirty="0"/>
          </a:p>
          <a:p>
            <a:endParaRPr lang="en-GB" dirty="0"/>
          </a:p>
          <a:p>
            <a:r>
              <a:rPr lang="en-GB" dirty="0"/>
              <a:t>What about analysis of data not taken from the measurement?</a:t>
            </a:r>
          </a:p>
          <a:p>
            <a:pPr lvl="1"/>
            <a:r>
              <a:rPr lang="en-GB" dirty="0"/>
              <a:t>Non-physical data anomalies in Operations</a:t>
            </a:r>
          </a:p>
          <a:p>
            <a:pPr lvl="1"/>
            <a:r>
              <a:rPr lang="en-GB" dirty="0"/>
              <a:t>Hardware diagnostics &amp; Software characterisation</a:t>
            </a:r>
          </a:p>
          <a:p>
            <a:pPr lvl="1"/>
            <a:r>
              <a:rPr lang="en-GB" dirty="0"/>
              <a:t>Online processing &amp; analysis </a:t>
            </a:r>
          </a:p>
          <a:p>
            <a:pPr lvl="1"/>
            <a:r>
              <a:rPr lang="en-GB" dirty="0"/>
              <a:t>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89951-C99D-16ED-0ADA-AA481204C2D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A2EA9-4D5A-79A1-C4D6-402477045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2E93C0-93D2-C7F4-AE2E-674ADB4D6F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23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>
                <a:solidFill>
                  <a:schemeClr val="accent2"/>
                </a:solidFill>
              </a:rPr>
              <a:t>Non-physical data anomaly analysis in Operations</a:t>
            </a:r>
            <a:br>
              <a:rPr lang="en-US" sz="2800" dirty="0">
                <a:solidFill>
                  <a:schemeClr val="accent2"/>
                </a:solidFill>
              </a:rPr>
            </a:br>
            <a:r>
              <a:rPr lang="en-US" sz="2400" dirty="0"/>
              <a:t>Example - Analysis of IQC and Study data for LHC BLM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994205"/>
            <a:ext cx="4689474" cy="320314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Example of a </a:t>
            </a:r>
            <a:r>
              <a:rPr lang="en-GB" i="1" dirty="0"/>
              <a:t>visual</a:t>
            </a:r>
            <a:r>
              <a:rPr lang="en-GB" dirty="0"/>
              <a:t> analysis of non-physical data</a:t>
            </a:r>
          </a:p>
          <a:p>
            <a:endParaRPr lang="en-GB" dirty="0"/>
          </a:p>
          <a:p>
            <a:r>
              <a:rPr lang="en-GB" dirty="0"/>
              <a:t>Data source from PM database</a:t>
            </a:r>
          </a:p>
          <a:p>
            <a:pPr lvl="1"/>
            <a:r>
              <a:rPr lang="en-GB" dirty="0"/>
              <a:t>Result retrieval is quite slow</a:t>
            </a:r>
          </a:p>
          <a:p>
            <a:pPr lvl="2"/>
            <a:r>
              <a:rPr lang="en-GB" dirty="0"/>
              <a:t>Order of minutes for a day’s worth of data</a:t>
            </a:r>
          </a:p>
          <a:p>
            <a:pPr lvl="1"/>
            <a:r>
              <a:rPr lang="en-GB" dirty="0"/>
              <a:t>Data also in NXCALS, but that is even slower!</a:t>
            </a:r>
          </a:p>
          <a:p>
            <a:pPr lvl="2"/>
            <a:endParaRPr lang="en-GB" dirty="0"/>
          </a:p>
          <a:p>
            <a:pPr marL="36576" indent="0">
              <a:buNone/>
            </a:pPr>
            <a:endParaRPr lang="en-GB" dirty="0"/>
          </a:p>
          <a:p>
            <a:r>
              <a:rPr lang="en-GB" dirty="0"/>
              <a:t>PM integration into existing Java Swing GUIs quite straight-forward</a:t>
            </a:r>
          </a:p>
          <a:p>
            <a:pPr lvl="1"/>
            <a:r>
              <a:rPr lang="en-GB" dirty="0"/>
              <a:t>Simple PM Extraction API</a:t>
            </a:r>
          </a:p>
          <a:p>
            <a:pPr marL="36576" indent="0">
              <a:buNone/>
            </a:pPr>
            <a:endParaRPr lang="en-GB" dirty="0"/>
          </a:p>
          <a:p>
            <a:r>
              <a:rPr lang="en-GB" dirty="0"/>
              <a:t>Scope for automating visual analysis in existing Java tools</a:t>
            </a:r>
          </a:p>
          <a:p>
            <a:pPr lvl="1"/>
            <a:r>
              <a:rPr lang="en-GB" dirty="0"/>
              <a:t>Or moving to scheduled Offline analysis?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989053D-3D3C-BAE1-C77D-D52FAC55D9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6735" y="994205"/>
            <a:ext cx="3862466" cy="3343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4554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>
                <a:solidFill>
                  <a:schemeClr val="accent2"/>
                </a:solidFill>
              </a:rPr>
              <a:t>Hardware diagnostics analysis</a:t>
            </a:r>
            <a:br>
              <a:rPr lang="en-US" sz="3600" dirty="0"/>
            </a:br>
            <a:r>
              <a:rPr lang="en-US" sz="3600" dirty="0"/>
              <a:t>Example - H/W Checking in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3" cy="3203145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Python scripts from BPM &amp; BLM sections used to identify H/W problems in operational crates</a:t>
            </a:r>
          </a:p>
          <a:p>
            <a:pPr lvl="1"/>
            <a:r>
              <a:rPr lang="en-GB" dirty="0"/>
              <a:t>E.g. Write patterns to SRAM, then readback to check integrity</a:t>
            </a:r>
            <a:br>
              <a:rPr lang="en-GB" dirty="0"/>
            </a:br>
            <a:endParaRPr lang="en-GB" dirty="0"/>
          </a:p>
          <a:p>
            <a:r>
              <a:rPr lang="en-GB" dirty="0"/>
              <a:t>New solution made to be fully integrated with control system</a:t>
            </a:r>
          </a:p>
          <a:p>
            <a:pPr lvl="1"/>
            <a:r>
              <a:rPr lang="en-GB" dirty="0"/>
              <a:t>BOMEMCHK FESA class performs the same analysis (for the BLM and BPM cards)</a:t>
            </a:r>
          </a:p>
          <a:p>
            <a:pPr lvl="1"/>
            <a:r>
              <a:rPr lang="en-GB" dirty="0"/>
              <a:t>Results systematically stored on NXCALS</a:t>
            </a:r>
          </a:p>
          <a:p>
            <a:pPr lvl="1"/>
            <a:r>
              <a:rPr lang="en-GB" dirty="0"/>
              <a:t>Daily extraction to make OAF reports</a:t>
            </a:r>
          </a:p>
          <a:p>
            <a:pPr lvl="1"/>
            <a:r>
              <a:rPr lang="en-GB" dirty="0"/>
              <a:t>FESA device can be either triggered by </a:t>
            </a:r>
          </a:p>
          <a:p>
            <a:pPr lvl="2"/>
            <a:r>
              <a:rPr lang="en-GB" dirty="0"/>
              <a:t>the LHC sequencer (pre fill)</a:t>
            </a:r>
          </a:p>
          <a:p>
            <a:pPr lvl="2"/>
            <a:r>
              <a:rPr lang="en-GB" dirty="0"/>
              <a:t>dedicated </a:t>
            </a:r>
            <a:r>
              <a:rPr lang="en-GB" dirty="0" err="1"/>
              <a:t>PyQt</a:t>
            </a:r>
            <a:r>
              <a:rPr lang="en-GB" dirty="0"/>
              <a:t> GUI (for immediate check)</a:t>
            </a:r>
          </a:p>
          <a:p>
            <a:endParaRPr lang="en-GB" dirty="0"/>
          </a:p>
          <a:p>
            <a:r>
              <a:rPr lang="en-GB" dirty="0"/>
              <a:t>Check becomes systematic</a:t>
            </a:r>
          </a:p>
          <a:p>
            <a:pPr lvl="1"/>
            <a:r>
              <a:rPr lang="en-GB" dirty="0"/>
              <a:t>Not only reactive when a problem is reported</a:t>
            </a:r>
          </a:p>
          <a:p>
            <a:pPr marL="448056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9" name="Picture 18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3D967079-E711-F34A-5C10-144555753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2395" y="2311400"/>
            <a:ext cx="2334928" cy="1625600"/>
          </a:xfrm>
          <a:prstGeom prst="rect">
            <a:avLst/>
          </a:prstGeom>
        </p:spPr>
      </p:pic>
      <p:pic>
        <p:nvPicPr>
          <p:cNvPr id="17" name="Picture 16" descr="Table&#10;&#10;Description automatically generated">
            <a:extLst>
              <a:ext uri="{FF2B5EF4-FFF2-40B4-BE49-F238E27FC236}">
                <a16:creationId xmlns:a16="http://schemas.microsoft.com/office/drawing/2014/main" id="{52CAD61D-6813-853C-D73D-C89801AB4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1875" y="2882049"/>
            <a:ext cx="2897656" cy="1483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314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>
                <a:solidFill>
                  <a:schemeClr val="accent2"/>
                </a:solidFill>
              </a:rPr>
              <a:t>Software diagnostics analysis</a:t>
            </a:r>
            <a:br>
              <a:rPr lang="en-US" sz="1800" dirty="0"/>
            </a:br>
            <a:r>
              <a:rPr lang="en-US" sz="3600" dirty="0"/>
              <a:t>Example - S/W Checking in Operations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781675" cy="320314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Characterisation of FESA software behaviour</a:t>
            </a:r>
          </a:p>
          <a:p>
            <a:pPr lvl="1"/>
            <a:r>
              <a:rPr lang="en-GB" dirty="0"/>
              <a:t>FESA UDP Diagnostics captured over ‘n’ minutes</a:t>
            </a:r>
          </a:p>
          <a:p>
            <a:pPr lvl="2"/>
            <a:r>
              <a:rPr lang="en-GB" dirty="0"/>
              <a:t>Measures duration of real-time actions</a:t>
            </a:r>
          </a:p>
          <a:p>
            <a:pPr lvl="2"/>
            <a:r>
              <a:rPr lang="en-GB" dirty="0"/>
              <a:t>Plus optional custom ‘probes’ in software</a:t>
            </a:r>
          </a:p>
          <a:p>
            <a:pPr lvl="3"/>
            <a:r>
              <a:rPr lang="en-GB" dirty="0"/>
              <a:t>E.g. If we read 18 cards, how long for each card?</a:t>
            </a:r>
          </a:p>
          <a:p>
            <a:pPr lvl="1"/>
            <a:r>
              <a:rPr lang="en-GB" dirty="0"/>
              <a:t>Report of analysis currently made in PDF</a:t>
            </a:r>
          </a:p>
          <a:p>
            <a:pPr lvl="2"/>
            <a:r>
              <a:rPr lang="en-GB" dirty="0"/>
              <a:t>Mean, min, max, std-dev for RT actions and probes</a:t>
            </a:r>
          </a:p>
          <a:p>
            <a:endParaRPr lang="en-GB" dirty="0"/>
          </a:p>
          <a:p>
            <a:r>
              <a:rPr lang="en-GB" dirty="0"/>
              <a:t>How is it useful?</a:t>
            </a:r>
          </a:p>
          <a:p>
            <a:pPr lvl="1"/>
            <a:r>
              <a:rPr lang="en-GB" dirty="0"/>
              <a:t>Describes what is </a:t>
            </a:r>
            <a:r>
              <a:rPr lang="en-GB" i="1" dirty="0"/>
              <a:t>normal</a:t>
            </a:r>
            <a:r>
              <a:rPr lang="en-GB" dirty="0"/>
              <a:t> for the software</a:t>
            </a:r>
          </a:p>
          <a:p>
            <a:pPr lvl="1"/>
            <a:r>
              <a:rPr lang="en-GB" dirty="0"/>
              <a:t>Allows to see the effect of software or hardware upgrades</a:t>
            </a:r>
          </a:p>
          <a:p>
            <a:pPr lvl="2"/>
            <a:r>
              <a:rPr lang="en-GB" dirty="0"/>
              <a:t>FESA version, O/S, FPGA, CPU, CTR updates…</a:t>
            </a:r>
          </a:p>
          <a:p>
            <a:pPr lvl="1"/>
            <a:r>
              <a:rPr lang="en-GB" dirty="0"/>
              <a:t>Can identify a failing VME card for example</a:t>
            </a:r>
          </a:p>
          <a:p>
            <a:pPr lvl="2"/>
            <a:r>
              <a:rPr lang="en-GB" dirty="0"/>
              <a:t>Card 7 is taking 100 times longer to read than the others…</a:t>
            </a:r>
          </a:p>
          <a:p>
            <a:pPr lvl="1"/>
            <a:r>
              <a:rPr lang="en-GB" dirty="0"/>
              <a:t>In the future we can store a reference analysis per device</a:t>
            </a:r>
          </a:p>
          <a:p>
            <a:pPr lvl="2"/>
            <a:r>
              <a:rPr lang="en-GB" dirty="0"/>
              <a:t>Troubleshooting can then be done by re-running and comparing</a:t>
            </a:r>
          </a:p>
          <a:p>
            <a:pPr lvl="3"/>
            <a:r>
              <a:rPr lang="en-GB" dirty="0"/>
              <a:t>By the SW </a:t>
            </a:r>
            <a:r>
              <a:rPr lang="en-GB" b="1" u="sng" dirty="0"/>
              <a:t>or</a:t>
            </a:r>
            <a:r>
              <a:rPr lang="en-GB" dirty="0"/>
              <a:t> the HW team</a:t>
            </a:r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marL="448056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B446B95D-4C2A-1621-B64D-77B298B66D1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876" y="880452"/>
            <a:ext cx="2650880" cy="1988160"/>
          </a:xfrm>
          <a:prstGeom prst="rect">
            <a:avLst/>
          </a:prstGeom>
        </p:spPr>
      </p:pic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00FE1F3D-14E2-107E-DD0B-1AD92A9FAB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9921" y="2868612"/>
            <a:ext cx="2144133" cy="1465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87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>
                <a:solidFill>
                  <a:schemeClr val="accent2"/>
                </a:solidFill>
              </a:rPr>
              <a:t>Online processing &amp; analysis </a:t>
            </a:r>
            <a:br>
              <a:rPr lang="en-GB" sz="2000" dirty="0"/>
            </a:br>
            <a:r>
              <a:rPr lang="en-US" sz="3600" dirty="0"/>
              <a:t>Realtime </a:t>
            </a:r>
            <a:r>
              <a:rPr lang="en-US" sz="3600" strike="sngStrike" dirty="0"/>
              <a:t>Analysis</a:t>
            </a:r>
            <a:r>
              <a:rPr lang="en-US" sz="3600" dirty="0"/>
              <a:t> Processing in FESA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6853" cy="3203145"/>
          </a:xfrm>
        </p:spPr>
        <p:txBody>
          <a:bodyPr>
            <a:normAutofit fontScale="55000" lnSpcReduction="20000"/>
          </a:bodyPr>
          <a:lstStyle/>
          <a:p>
            <a:r>
              <a:rPr lang="en-GB" dirty="0"/>
              <a:t>Many FESA classes are processing data before publishing</a:t>
            </a:r>
          </a:p>
          <a:p>
            <a:pPr lvl="1"/>
            <a:r>
              <a:rPr lang="en-GB" dirty="0"/>
              <a:t>Fitting</a:t>
            </a:r>
          </a:p>
          <a:p>
            <a:pPr lvl="2"/>
            <a:r>
              <a:rPr lang="en-GB" dirty="0"/>
              <a:t>Pre-analysis can be done before deciding to fit to avoid fitting noise (= kills RT thread)</a:t>
            </a:r>
          </a:p>
          <a:p>
            <a:pPr lvl="1"/>
            <a:r>
              <a:rPr lang="en-GB" dirty="0"/>
              <a:t>FFTs</a:t>
            </a:r>
          </a:p>
          <a:p>
            <a:pPr lvl="1"/>
            <a:r>
              <a:rPr lang="en-GB" dirty="0"/>
              <a:t>Noise filtering</a:t>
            </a:r>
          </a:p>
          <a:p>
            <a:pPr lvl="1"/>
            <a:r>
              <a:rPr lang="en-GB" dirty="0"/>
              <a:t>Peak detection</a:t>
            </a:r>
          </a:p>
          <a:p>
            <a:pPr lvl="1"/>
            <a:r>
              <a:rPr lang="en-GB" dirty="0"/>
              <a:t>etc…</a:t>
            </a:r>
          </a:p>
          <a:p>
            <a:endParaRPr lang="en-GB" dirty="0"/>
          </a:p>
          <a:p>
            <a:r>
              <a:rPr lang="en-GB" dirty="0"/>
              <a:t>We tried to converge on using a group standard for libraries in C++</a:t>
            </a:r>
          </a:p>
          <a:p>
            <a:pPr lvl="1"/>
            <a:r>
              <a:rPr lang="en-GB" dirty="0"/>
              <a:t>Ana &amp; Enrico – based on GSL</a:t>
            </a:r>
          </a:p>
          <a:p>
            <a:pPr lvl="2"/>
            <a:r>
              <a:rPr lang="en-GB" dirty="0"/>
              <a:t>We all try to use this </a:t>
            </a:r>
            <a:r>
              <a:rPr lang="en-GB" i="1" dirty="0"/>
              <a:t>wrapper</a:t>
            </a:r>
            <a:endParaRPr lang="en-GB" dirty="0"/>
          </a:p>
          <a:p>
            <a:pPr lvl="2"/>
            <a:r>
              <a:rPr lang="en-GB" dirty="0"/>
              <a:t>But still have several ad-hoc solutions for other things</a:t>
            </a:r>
          </a:p>
          <a:p>
            <a:pPr lvl="3"/>
            <a:r>
              <a:rPr lang="en-GB" dirty="0"/>
              <a:t>E.g. fftw3</a:t>
            </a:r>
          </a:p>
          <a:p>
            <a:pPr marL="448056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856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1800" dirty="0">
                <a:solidFill>
                  <a:schemeClr val="accent2"/>
                </a:solidFill>
              </a:rPr>
              <a:t>Online processing &amp; analysis</a:t>
            </a:r>
            <a:r>
              <a:rPr lang="en-GB" sz="1800" dirty="0"/>
              <a:t> </a:t>
            </a:r>
            <a:br>
              <a:rPr lang="en-GB" sz="1800" dirty="0"/>
            </a:br>
            <a:r>
              <a:rPr lang="en-US" sz="2800" dirty="0"/>
              <a:t>Example - Data Analysis Flags in LHC PM Data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5400675" cy="2383995"/>
          </a:xfrm>
        </p:spPr>
        <p:txBody>
          <a:bodyPr>
            <a:normAutofit fontScale="47500" lnSpcReduction="20000"/>
          </a:bodyPr>
          <a:lstStyle/>
          <a:p>
            <a:r>
              <a:rPr lang="en-GB" dirty="0"/>
              <a:t>In many LHC systems, PM fields exist for </a:t>
            </a:r>
            <a:r>
              <a:rPr lang="en-GB" i="1" dirty="0"/>
              <a:t>hints</a:t>
            </a:r>
            <a:r>
              <a:rPr lang="en-GB" dirty="0"/>
              <a:t> on pre-analysis of data</a:t>
            </a:r>
          </a:p>
          <a:p>
            <a:pPr lvl="1"/>
            <a:r>
              <a:rPr lang="en-GB" dirty="0"/>
              <a:t>In most cases, there is little or no implementation</a:t>
            </a:r>
          </a:p>
          <a:p>
            <a:endParaRPr lang="en-GB" dirty="0"/>
          </a:p>
          <a:p>
            <a:r>
              <a:rPr lang="en-GB" dirty="0"/>
              <a:t>Discussion on whether we should make more use of these fields</a:t>
            </a:r>
          </a:p>
          <a:p>
            <a:pPr lvl="1"/>
            <a:r>
              <a:rPr lang="en-GB" dirty="0"/>
              <a:t>Simple analysis at the FEC level to identify anomalies</a:t>
            </a:r>
          </a:p>
          <a:p>
            <a:pPr lvl="2"/>
            <a:r>
              <a:rPr lang="en-GB" dirty="0"/>
              <a:t>E.g. Recognising a hardware issue</a:t>
            </a:r>
          </a:p>
          <a:p>
            <a:pPr lvl="1"/>
            <a:r>
              <a:rPr lang="en-GB" dirty="0"/>
              <a:t>Additional analysis of data by the FESA class</a:t>
            </a:r>
          </a:p>
          <a:p>
            <a:pPr lvl="2"/>
            <a:r>
              <a:rPr lang="en-GB" dirty="0"/>
              <a:t>Saturation, signal/noise, …</a:t>
            </a:r>
          </a:p>
          <a:p>
            <a:pPr lvl="2"/>
            <a:r>
              <a:rPr lang="en-GB" dirty="0"/>
              <a:t>Identifying source of interlocks, etc.</a:t>
            </a:r>
          </a:p>
          <a:p>
            <a:pPr lvl="2"/>
            <a:endParaRPr lang="en-GB" dirty="0"/>
          </a:p>
          <a:p>
            <a:pPr lvl="1"/>
            <a:endParaRPr lang="en-GB" dirty="0"/>
          </a:p>
          <a:p>
            <a:pPr lvl="2"/>
            <a:endParaRPr lang="en-GB" dirty="0"/>
          </a:p>
          <a:p>
            <a:pPr marL="448056" lvl="1" indent="0">
              <a:buNone/>
            </a:pP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A63C17A-E054-F76F-FDAA-380125CDC545}"/>
              </a:ext>
            </a:extLst>
          </p:cNvPr>
          <p:cNvGrpSpPr/>
          <p:nvPr/>
        </p:nvGrpSpPr>
        <p:grpSpPr>
          <a:xfrm>
            <a:off x="5182756" y="2879805"/>
            <a:ext cx="2632075" cy="1320442"/>
            <a:chOff x="5182756" y="2879805"/>
            <a:chExt cx="2632075" cy="1320442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1B8DB07F-2843-1996-0E14-A022865963E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82756" y="2879805"/>
              <a:ext cx="2632075" cy="1091168"/>
            </a:xfrm>
            <a:prstGeom prst="rect">
              <a:avLst/>
            </a:prstGeom>
            <a:effectLst>
              <a:softEdge rad="76200"/>
            </a:effec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DD41364-5C49-9818-0385-60A55D034A8C}"/>
                </a:ext>
              </a:extLst>
            </p:cNvPr>
            <p:cNvSpPr txBox="1"/>
            <p:nvPr/>
          </p:nvSpPr>
          <p:spPr>
            <a:xfrm>
              <a:off x="5938383" y="3830915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BPMLHC</a:t>
              </a:r>
              <a:endParaRPr lang="en-GB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F1992A-06CE-358A-D9C5-3D16EC4647CF}"/>
              </a:ext>
            </a:extLst>
          </p:cNvPr>
          <p:cNvGrpSpPr/>
          <p:nvPr/>
        </p:nvGrpSpPr>
        <p:grpSpPr>
          <a:xfrm>
            <a:off x="5953125" y="1093289"/>
            <a:ext cx="2632075" cy="1600063"/>
            <a:chOff x="5953125" y="1093289"/>
            <a:chExt cx="2632075" cy="16000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37012DF-6988-11FA-BF6B-E363DE2EE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53125" y="1093289"/>
              <a:ext cx="2632075" cy="1388371"/>
            </a:xfrm>
            <a:prstGeom prst="rect">
              <a:avLst/>
            </a:prstGeom>
            <a:effectLst>
              <a:softEdge rad="50800"/>
            </a:effec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E59E54A-EA74-8F2E-3097-7D9A8A61EE09}"/>
                </a:ext>
              </a:extLst>
            </p:cNvPr>
            <p:cNvSpPr txBox="1"/>
            <p:nvPr/>
          </p:nvSpPr>
          <p:spPr>
            <a:xfrm>
              <a:off x="6708752" y="2324020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BLMLHC</a:t>
              </a:r>
              <a:endParaRPr lang="en-GB" dirty="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FBA6587-A368-6F5E-69B4-5231CE885941}"/>
              </a:ext>
            </a:extLst>
          </p:cNvPr>
          <p:cNvGrpSpPr/>
          <p:nvPr/>
        </p:nvGrpSpPr>
        <p:grpSpPr>
          <a:xfrm>
            <a:off x="1435100" y="3190167"/>
            <a:ext cx="2851150" cy="1010000"/>
            <a:chOff x="1435100" y="3190167"/>
            <a:chExt cx="2851150" cy="1010000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663D877B-0093-8057-6904-8800EEF6F2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5100" y="3190167"/>
              <a:ext cx="2851150" cy="696796"/>
            </a:xfrm>
            <a:prstGeom prst="rect">
              <a:avLst/>
            </a:prstGeom>
            <a:effectLst>
              <a:softEdge rad="63500"/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BC829B-6E83-ECA8-2FFE-C209B8E15140}"/>
                </a:ext>
              </a:extLst>
            </p:cNvPr>
            <p:cNvSpPr txBox="1"/>
            <p:nvPr/>
          </p:nvSpPr>
          <p:spPr>
            <a:xfrm>
              <a:off x="2300265" y="3830835"/>
              <a:ext cx="9797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BQLHC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526110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Existing Solutions Feedback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1"/>
            <a:r>
              <a:rPr lang="en-US" dirty="0"/>
              <a:t>OAF</a:t>
            </a:r>
          </a:p>
          <a:p>
            <a:pPr lvl="2"/>
            <a:r>
              <a:rPr lang="en-US" dirty="0"/>
              <a:t>As a tool, we consider it usable</a:t>
            </a:r>
          </a:p>
          <a:p>
            <a:pPr lvl="3"/>
            <a:r>
              <a:rPr lang="en-US" dirty="0"/>
              <a:t>Still with stability issues</a:t>
            </a:r>
          </a:p>
          <a:p>
            <a:pPr lvl="4"/>
            <a:r>
              <a:rPr lang="en-US" dirty="0"/>
              <a:t>Often due to lack of custom config sanitizing</a:t>
            </a:r>
          </a:p>
          <a:p>
            <a:pPr lvl="2"/>
            <a:r>
              <a:rPr lang="en-US" dirty="0"/>
              <a:t>But as a section we need to allocate time and resources </a:t>
            </a:r>
          </a:p>
          <a:p>
            <a:pPr lvl="3"/>
            <a:r>
              <a:rPr lang="en-US" dirty="0"/>
              <a:t>Continuous resource needed (student, Origin/Quest), just to keep it alive</a:t>
            </a:r>
          </a:p>
          <a:p>
            <a:pPr lvl="2"/>
            <a:r>
              <a:rPr lang="en-US" dirty="0"/>
              <a:t>Long term goal to synergize with sector</a:t>
            </a:r>
          </a:p>
          <a:p>
            <a:pPr lvl="3"/>
            <a:r>
              <a:rPr lang="en-US" dirty="0"/>
              <a:t>But what about today?</a:t>
            </a:r>
          </a:p>
          <a:p>
            <a:pPr lvl="3"/>
            <a:endParaRPr lang="en-US" dirty="0"/>
          </a:p>
          <a:p>
            <a:pPr lvl="1"/>
            <a:r>
              <a:rPr lang="en-US" dirty="0"/>
              <a:t>NXCALS APIs</a:t>
            </a:r>
          </a:p>
          <a:p>
            <a:pPr lvl="2"/>
            <a:r>
              <a:rPr lang="en-US" dirty="0"/>
              <a:t>Not so intuitive and slow</a:t>
            </a:r>
          </a:p>
          <a:p>
            <a:pPr lvl="3"/>
            <a:r>
              <a:rPr lang="en-US" dirty="0"/>
              <a:t>New release soon (?)</a:t>
            </a:r>
          </a:p>
          <a:p>
            <a:pPr marL="448056" lvl="1" indent="0">
              <a:buNone/>
            </a:pPr>
            <a:endParaRPr lang="en-US" dirty="0"/>
          </a:p>
          <a:p>
            <a:pPr lvl="1"/>
            <a:r>
              <a:rPr lang="en-GB" dirty="0"/>
              <a:t>Swan</a:t>
            </a:r>
          </a:p>
          <a:p>
            <a:pPr lvl="2"/>
            <a:r>
              <a:rPr lang="en-GB" dirty="0"/>
              <a:t>Not commonly used in the section, but we see clear potential</a:t>
            </a:r>
          </a:p>
          <a:p>
            <a:pPr lvl="2"/>
            <a:r>
              <a:rPr lang="en-GB" dirty="0"/>
              <a:t>Lacks TN access (at the moment) so limited to only Offline data</a:t>
            </a:r>
          </a:p>
          <a:p>
            <a:pPr lvl="2"/>
            <a:r>
              <a:rPr lang="en-GB" dirty="0"/>
              <a:t>Q - How are the various notebooks organised and stored at a group level though?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12/1/2022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BISW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227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1863</TotalTime>
  <Words>933</Words>
  <Application>Microsoft Office PowerPoint</Application>
  <PresentationFormat>On-screen Show (16:9)</PresentationFormat>
  <Paragraphs>153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CERNCorporate16-9</vt:lpstr>
      <vt:lpstr>PowerPoint Presentation</vt:lpstr>
      <vt:lpstr>Data analysis activities and needs   BI-SW</vt:lpstr>
      <vt:lpstr>Data analysis in BI-SW?  Really?</vt:lpstr>
      <vt:lpstr>Non-physical data anomaly analysis in Operations Example - Analysis of IQC and Study data for LHC BLM</vt:lpstr>
      <vt:lpstr>Hardware diagnostics analysis Example - H/W Checking in Operations</vt:lpstr>
      <vt:lpstr>Software diagnostics analysis Example - S/W Checking in Operations</vt:lpstr>
      <vt:lpstr>Online processing &amp; analysis  Realtime Analysis Processing in FESA</vt:lpstr>
      <vt:lpstr>Online processing &amp; analysis  Example - Data Analysis Flags in LHC PM Data</vt:lpstr>
      <vt:lpstr>Existing Solutions Feedback </vt:lpstr>
      <vt:lpstr>Wish-list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Manuel Gonzalez Berges</dc:creator>
  <cp:lastModifiedBy>Stephen Jackson</cp:lastModifiedBy>
  <cp:revision>72</cp:revision>
  <dcterms:created xsi:type="dcterms:W3CDTF">2022-11-17T08:56:56Z</dcterms:created>
  <dcterms:modified xsi:type="dcterms:W3CDTF">2022-12-01T08:16:20Z</dcterms:modified>
</cp:coreProperties>
</file>