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27"/>
  </p:notesMasterIdLst>
  <p:sldIdLst>
    <p:sldId id="366" r:id="rId5"/>
    <p:sldId id="425" r:id="rId6"/>
    <p:sldId id="408" r:id="rId7"/>
    <p:sldId id="409" r:id="rId8"/>
    <p:sldId id="417" r:id="rId9"/>
    <p:sldId id="429" r:id="rId10"/>
    <p:sldId id="428" r:id="rId11"/>
    <p:sldId id="410" r:id="rId12"/>
    <p:sldId id="416" r:id="rId13"/>
    <p:sldId id="419" r:id="rId14"/>
    <p:sldId id="418" r:id="rId15"/>
    <p:sldId id="426" r:id="rId16"/>
    <p:sldId id="427" r:id="rId17"/>
    <p:sldId id="433" r:id="rId18"/>
    <p:sldId id="462" r:id="rId19"/>
    <p:sldId id="411" r:id="rId20"/>
    <p:sldId id="464" r:id="rId21"/>
    <p:sldId id="465" r:id="rId22"/>
    <p:sldId id="463" r:id="rId23"/>
    <p:sldId id="431" r:id="rId24"/>
    <p:sldId id="432" r:id="rId25"/>
    <p:sldId id="461" r:id="rId26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6621" autoAdjust="0"/>
  </p:normalViewPr>
  <p:slideViewPr>
    <p:cSldViewPr>
      <p:cViewPr varScale="1">
        <p:scale>
          <a:sx n="82" d="100"/>
          <a:sy n="82" d="100"/>
        </p:scale>
        <p:origin x="509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53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r">
              <a:defRPr sz="1200"/>
            </a:lvl1pPr>
          </a:lstStyle>
          <a:p>
            <a:fld id="{59CED7F6-1DC5-4862-95CE-5C71AC19364D}" type="datetimeFigureOut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08" tIns="46104" rIns="92208" bIns="4610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2208" tIns="46104" rIns="92208" bIns="4610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r">
              <a:defRPr sz="1200"/>
            </a:lvl1pPr>
          </a:lstStyle>
          <a:p>
            <a:fld id="{5E396261-4E26-4387-8E15-A0DC1A76DF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067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solidFill>
            <a:schemeClr val="tx2"/>
          </a:solidFill>
          <a:effectLst>
            <a:outerShdw blurRad="1905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429509" y="6215083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pPr algn="r"/>
            <a:r>
              <a:rPr lang="en-GB" dirty="0"/>
              <a:t>01/12/2022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43" y="6357958"/>
            <a:ext cx="12192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1414"/>
            <a:ext cx="10972800" cy="7254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2984"/>
            <a:ext cx="10972800" cy="5072098"/>
          </a:xfrm>
        </p:spPr>
        <p:txBody>
          <a:bodyPr/>
          <a:lstStyle>
            <a:lvl1pPr marL="324000" indent="-324000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/>
            </a:lvl1pPr>
            <a:lvl2pPr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lvl2pPr>
            <a:lvl3pPr>
              <a:buFont typeface="Webdings" pitchFamily="18" charset="2"/>
              <a:buChar char=""/>
              <a:defRPr/>
            </a:lvl3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</p:spPr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2146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01/12/2022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43" y="6357958"/>
            <a:ext cx="12192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1414"/>
            <a:ext cx="10972800" cy="725470"/>
          </a:xfrm>
          <a:effectLst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42984"/>
            <a:ext cx="5384800" cy="50720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42984"/>
            <a:ext cx="5384800" cy="50720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421462"/>
            <a:ext cx="2844800" cy="365125"/>
          </a:xfrm>
        </p:spPr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21462"/>
            <a:ext cx="28448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01/12/2022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christos.zamantzas@cern.ch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01/12/2022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cern.ch/display/BEBI/Web+Page+for+Diamonds+Detector+Loss+Monitoring" TargetMode="External"/><Relationship Id="rId2" Type="http://schemas.openxmlformats.org/officeDocument/2006/relationships/hyperlink" Target="http://nxdblm.web.cern.ch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86200"/>
            <a:ext cx="11353800" cy="1196975"/>
          </a:xfrm>
        </p:spPr>
        <p:txBody>
          <a:bodyPr>
            <a:normAutofit fontScale="90000"/>
          </a:bodyPr>
          <a:lstStyle/>
          <a:p>
            <a:r>
              <a:rPr lang="en-GB" dirty="0"/>
              <a:t>Analysis activities and needs of BL</a:t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181600"/>
            <a:ext cx="10134600" cy="763588"/>
          </a:xfrm>
        </p:spPr>
        <p:txBody>
          <a:bodyPr>
            <a:normAutofit/>
          </a:bodyPr>
          <a:lstStyle/>
          <a:p>
            <a:r>
              <a:rPr lang="en-US" sz="1800" dirty="0"/>
              <a:t>Christos Zamantzas on behalf of SY-BI-BL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/>
              <a:t>01/12/2022</a:t>
            </a:r>
          </a:p>
        </p:txBody>
      </p:sp>
      <p:pic>
        <p:nvPicPr>
          <p:cNvPr id="1026" name="Picture 2" descr="C:\SVN\CERN_temporary\MPP\CERN_LogoOutline-Blue-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5400"/>
            <a:ext cx="2341563" cy="234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581400" y="1238071"/>
            <a:ext cx="77149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4000" b="1" dirty="0">
                <a:solidFill>
                  <a:schemeClr val="tx2"/>
                </a:solidFill>
              </a:rPr>
              <a:t>BI Data Analysis Workshop</a:t>
            </a:r>
          </a:p>
          <a:p>
            <a:pPr algn="r"/>
            <a:r>
              <a:rPr lang="en-GB" sz="3200" dirty="0">
                <a:solidFill>
                  <a:schemeClr val="tx2"/>
                </a:solidFill>
              </a:rPr>
              <a:t>December 2022</a:t>
            </a:r>
            <a:endParaRPr lang="en-GB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012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Daily reports: </a:t>
            </a:r>
            <a:r>
              <a:rPr lang="en-GB" dirty="0"/>
              <a:t>Power Supplies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2984"/>
            <a:ext cx="8382000" cy="2743216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Daily report showing instabilities of the of the LV and HV power supplies. </a:t>
            </a:r>
          </a:p>
          <a:p>
            <a:pPr lvl="1"/>
            <a:r>
              <a:rPr lang="en-US" dirty="0"/>
              <a:t>Stability of the detectors’ bias is very critical </a:t>
            </a:r>
            <a:br>
              <a:rPr lang="en-US" dirty="0"/>
            </a:br>
            <a:r>
              <a:rPr lang="en-US" dirty="0"/>
              <a:t>i.e. drop of voltage for long periods can compromise protection</a:t>
            </a:r>
          </a:p>
          <a:p>
            <a:r>
              <a:rPr lang="en-US" dirty="0"/>
              <a:t>Profited from the long commissioning period to evaluate</a:t>
            </a:r>
            <a:br>
              <a:rPr lang="en-US" dirty="0"/>
            </a:br>
            <a:r>
              <a:rPr lang="en-US" dirty="0"/>
              <a:t>best strategy to balance availability &amp; reliability</a:t>
            </a:r>
          </a:p>
          <a:p>
            <a:pPr lvl="1"/>
            <a:r>
              <a:rPr lang="en-US" dirty="0"/>
              <a:t>Finally, interlocked through the Software Interlock System 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01/12/2022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0764" y="1524000"/>
            <a:ext cx="3359221" cy="4495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3614969"/>
            <a:ext cx="3025587" cy="22524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Right Arrow 8"/>
          <p:cNvSpPr/>
          <p:nvPr/>
        </p:nvSpPr>
        <p:spPr>
          <a:xfrm>
            <a:off x="7162800" y="4648200"/>
            <a:ext cx="762000" cy="3048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019800" y="5867400"/>
            <a:ext cx="3246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example: Evolution of reporting </a:t>
            </a:r>
          </a:p>
        </p:txBody>
      </p:sp>
    </p:spTree>
    <p:extLst>
      <p:ext uri="{BB962C8B-B14F-4D97-AF65-F5344CB8AC3E}">
        <p14:creationId xmlns:p14="http://schemas.microsoft.com/office/powerpoint/2010/main" val="232735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Daily reports: </a:t>
            </a:r>
            <a:r>
              <a:rPr lang="en-GB" dirty="0"/>
              <a:t>Measurement offset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2984"/>
            <a:ext cx="10972800" cy="1600216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An autonomous circuit at the acquisition card checks and injects a constant 10 pA current to monitor the connection </a:t>
            </a:r>
          </a:p>
          <a:p>
            <a:r>
              <a:rPr lang="en-GB" dirty="0"/>
              <a:t>The DAC values (which injects the current) are recorded and last variations from day to day are reported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11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01/12/2022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743200"/>
            <a:ext cx="5823529" cy="13395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1887" y="2438400"/>
            <a:ext cx="5638334" cy="37121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308" y="4291197"/>
            <a:ext cx="5434492" cy="1576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681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Daily reports: </a:t>
            </a:r>
            <a:r>
              <a:rPr lang="en-GB" dirty="0"/>
              <a:t>Measurement offset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2984"/>
            <a:ext cx="10972800" cy="381016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Further analysis we have not yet automatised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12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01/12/2022</a:t>
            </a:r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6C81E693-F886-49A3-15DD-B6B11DA111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86778"/>
            <a:ext cx="9829800" cy="4547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110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Daily reports: </a:t>
            </a:r>
            <a:r>
              <a:rPr lang="en-GB" dirty="0"/>
              <a:t>Monitoring of DAC values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2984"/>
            <a:ext cx="10972800" cy="381016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Further analysis we have not yet automatised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01/12/2022</a:t>
            </a:r>
          </a:p>
        </p:txBody>
      </p:sp>
      <p:pic>
        <p:nvPicPr>
          <p:cNvPr id="13" name="Picture 12" descr="Chart, scatter chart&#10;&#10;Description automatically generated">
            <a:extLst>
              <a:ext uri="{FF2B5EF4-FFF2-40B4-BE49-F238E27FC236}">
                <a16:creationId xmlns:a16="http://schemas.microsoft.com/office/drawing/2014/main" id="{D45CED8A-A380-7F1D-3320-1783EAF9C7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2048489"/>
            <a:ext cx="6019800" cy="2752111"/>
          </a:xfrm>
          <a:prstGeom prst="rect">
            <a:avLst/>
          </a:prstGeom>
        </p:spPr>
      </p:pic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388DB4E6-D491-7136-D4A1-AC45F2EABA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021" y="2133600"/>
            <a:ext cx="5771780" cy="2590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69D3C3A-5174-414F-71CD-DBB45B8959E6}"/>
              </a:ext>
            </a:extLst>
          </p:cNvPr>
          <p:cNvSpPr txBox="1"/>
          <p:nvPr/>
        </p:nvSpPr>
        <p:spPr>
          <a:xfrm>
            <a:off x="609600" y="4926599"/>
            <a:ext cx="5105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Offset evolution in time of a BLM located in one of the LSS (receiving high dose)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2FC763-FA31-7EAB-08F9-802C84AA6229}"/>
              </a:ext>
            </a:extLst>
          </p:cNvPr>
          <p:cNvSpPr txBox="1"/>
          <p:nvPr/>
        </p:nvSpPr>
        <p:spPr>
          <a:xfrm>
            <a:off x="7467600" y="4880432"/>
            <a:ext cx="4114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BLM located in the arc</a:t>
            </a:r>
          </a:p>
        </p:txBody>
      </p:sp>
    </p:spTree>
    <p:extLst>
      <p:ext uri="{BB962C8B-B14F-4D97-AF65-F5344CB8AC3E}">
        <p14:creationId xmlns:p14="http://schemas.microsoft.com/office/powerpoint/2010/main" val="6613791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Daily reports: </a:t>
            </a:r>
            <a:r>
              <a:rPr lang="en-GB" dirty="0"/>
              <a:t>Accumulated Dose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2984"/>
            <a:ext cx="10972800" cy="381016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Further analysis we have not yet automatised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01/12/2022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9D3C3A-5174-414F-71CD-DBB45B8959E6}"/>
              </a:ext>
            </a:extLst>
          </p:cNvPr>
          <p:cNvSpPr txBox="1"/>
          <p:nvPr/>
        </p:nvSpPr>
        <p:spPr>
          <a:xfrm>
            <a:off x="1828800" y="5679249"/>
            <a:ext cx="8902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Accumulated dose for IC (blue), LIC (green) and SEM (purple) detectors at LHC</a:t>
            </a:r>
          </a:p>
        </p:txBody>
      </p:sp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47364D50-26E4-82A0-1609-EB867410F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608236"/>
            <a:ext cx="8991600" cy="393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9112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Daily reports: </a:t>
            </a:r>
            <a:r>
              <a:rPr lang="en-GB" dirty="0"/>
              <a:t>Detector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2984"/>
            <a:ext cx="10972800" cy="381016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Analysis not executed anymore (many changes in the system)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01/12/2022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7737CE-63AE-2F2A-7951-729BB0C262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228" y="1707762"/>
            <a:ext cx="6039172" cy="1721238"/>
          </a:xfrm>
          <a:prstGeom prst="rect">
            <a:avLst/>
          </a:prstGeom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8AEE5DE3-1C92-AE9B-3E45-60308482F4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050" y="1604692"/>
            <a:ext cx="4324350" cy="31074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100DB84-1A34-DC6C-490D-E420472F99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4600" y="3492657"/>
            <a:ext cx="3860800" cy="267954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207E63F-B3C1-8762-F7F0-0041AB9DFC0E}"/>
              </a:ext>
            </a:extLst>
          </p:cNvPr>
          <p:cNvSpPr txBox="1"/>
          <p:nvPr/>
        </p:nvSpPr>
        <p:spPr>
          <a:xfrm>
            <a:off x="304800" y="4161472"/>
            <a:ext cx="48006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Monitor degradation of the detectors over time</a:t>
            </a:r>
          </a:p>
          <a:p>
            <a:endParaRPr lang="en-GB" dirty="0"/>
          </a:p>
          <a:p>
            <a:r>
              <a:rPr lang="en-GB" dirty="0"/>
              <a:t>Paramount to maintain the critical function of the system. Reliability analysis identifies this as one of the weakest part of the system.  </a:t>
            </a:r>
          </a:p>
        </p:txBody>
      </p:sp>
    </p:spTree>
    <p:extLst>
      <p:ext uri="{BB962C8B-B14F-4D97-AF65-F5344CB8AC3E}">
        <p14:creationId xmlns:p14="http://schemas.microsoft.com/office/powerpoint/2010/main" val="22520110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Daily reports: </a:t>
            </a:r>
            <a:r>
              <a:rPr lang="en-GB" dirty="0"/>
              <a:t>Threshold Values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2984"/>
            <a:ext cx="10972800" cy="1447816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Detailed view of any BLM Threshold changes </a:t>
            </a:r>
          </a:p>
          <a:p>
            <a:r>
              <a:rPr lang="en-US" dirty="0"/>
              <a:t>Dual functionality:</a:t>
            </a:r>
          </a:p>
          <a:p>
            <a:pPr lvl="1"/>
            <a:r>
              <a:rPr lang="en-US" dirty="0"/>
              <a:t>Check by Threshold experts that only the changes foreseen has been applied</a:t>
            </a:r>
          </a:p>
          <a:p>
            <a:pPr lvl="1"/>
            <a:r>
              <a:rPr lang="en-US" dirty="0"/>
              <a:t>Alerts On-call experts on the change and assists them to identify reasons of interlocks.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16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01/12/2022</a:t>
            </a:r>
          </a:p>
        </p:txBody>
      </p:sp>
      <p:sp>
        <p:nvSpPr>
          <p:cNvPr id="8" name="TextBox 7"/>
          <p:cNvSpPr txBox="1"/>
          <p:nvPr/>
        </p:nvSpPr>
        <p:spPr>
          <a:xfrm flipH="1">
            <a:off x="1752600" y="5772090"/>
            <a:ext cx="967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1"/>
                </a:solidFill>
              </a:rPr>
              <a:t>Note: The system needs approx. 3.5 million threshold values to fulfil its specifications 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04800" y="2711804"/>
            <a:ext cx="6934200" cy="1936396"/>
            <a:chOff x="457200" y="2852536"/>
            <a:chExt cx="6934200" cy="193639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200" y="2852536"/>
              <a:ext cx="6934200" cy="154789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2164081" y="4419600"/>
              <a:ext cx="37033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example: Change of threshold values  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850509" y="3200400"/>
            <a:ext cx="5036691" cy="2536280"/>
            <a:chOff x="6850509" y="3243252"/>
            <a:chExt cx="5036691" cy="253628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50509" y="3243252"/>
              <a:ext cx="5036691" cy="216694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7315200" y="5410200"/>
              <a:ext cx="434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example: Disconnection of a set of monitors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03648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0206F-603F-A62D-E0CD-E7A96B341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>
                <a:solidFill>
                  <a:schemeClr val="accent1"/>
                </a:solidFill>
              </a:rPr>
              <a:t>On</a:t>
            </a:r>
            <a:r>
              <a:rPr lang="en-CH" dirty="0"/>
              <a:t> </a:t>
            </a:r>
            <a:r>
              <a:rPr lang="en-CH" dirty="0">
                <a:solidFill>
                  <a:schemeClr val="accent1"/>
                </a:solidFill>
              </a:rPr>
              <a:t>demand</a:t>
            </a:r>
            <a:r>
              <a:rPr lang="en-CH" dirty="0"/>
              <a:t>: </a:t>
            </a:r>
            <a:r>
              <a:rPr lang="en-GB" dirty="0"/>
              <a:t>Measurements vs </a:t>
            </a:r>
            <a:r>
              <a:rPr lang="en-CH" dirty="0"/>
              <a:t>Thresholds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514AD-F79F-0F12-B7E9-A58C47A81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2984"/>
            <a:ext cx="10972800" cy="1676416"/>
          </a:xfrm>
        </p:spPr>
        <p:txBody>
          <a:bodyPr>
            <a:normAutofit fontScale="92500"/>
          </a:bodyPr>
          <a:lstStyle/>
          <a:p>
            <a:r>
              <a:rPr lang="en-CH" dirty="0"/>
              <a:t>Comparison of new thresholds agains</a:t>
            </a:r>
            <a:r>
              <a:rPr lang="en-GB" dirty="0"/>
              <a:t>t</a:t>
            </a:r>
            <a:r>
              <a:rPr lang="en-CH" dirty="0"/>
              <a:t> </a:t>
            </a:r>
            <a:r>
              <a:rPr lang="en-CH" dirty="0">
                <a:solidFill>
                  <a:srgbClr val="FF0000"/>
                </a:solidFill>
              </a:rPr>
              <a:t>past</a:t>
            </a:r>
            <a:r>
              <a:rPr lang="en-CH" dirty="0"/>
              <a:t> data – almost full year</a:t>
            </a:r>
          </a:p>
          <a:p>
            <a:r>
              <a:rPr lang="en-CH" dirty="0"/>
              <a:t>Check all RS ratio </a:t>
            </a:r>
            <a:r>
              <a:rPr lang="en-GB" dirty="0"/>
              <a:t>(</a:t>
            </a:r>
            <a:r>
              <a:rPr lang="en-CH" dirty="0"/>
              <a:t>signal to dump</a:t>
            </a:r>
            <a:r>
              <a:rPr lang="en-GB" dirty="0"/>
              <a:t>)</a:t>
            </a:r>
            <a:r>
              <a:rPr lang="en-CH" dirty="0"/>
              <a:t> in order to asses if </a:t>
            </a:r>
            <a:r>
              <a:rPr lang="en-GB" dirty="0"/>
              <a:t>the proposed </a:t>
            </a:r>
            <a:r>
              <a:rPr lang="en-CH" dirty="0"/>
              <a:t>new threshol</a:t>
            </a:r>
            <a:r>
              <a:rPr lang="en-GB" dirty="0"/>
              <a:t>d</a:t>
            </a:r>
            <a:r>
              <a:rPr lang="en-CH" dirty="0"/>
              <a:t>s might be limiting.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18687-EA26-7983-D581-D8F288D16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05BFBC-D37E-E7BB-EF98-32A206799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17</a:t>
            </a:fld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B3C490-91FA-503C-AC3A-4A88F5EFD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01/12/2022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E73FAA28-8AF2-6368-BE4C-64E1D12AD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676" y="2286000"/>
            <a:ext cx="5565524" cy="3977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5723302-100D-78F3-D1F4-33D2C54B81EB}"/>
              </a:ext>
            </a:extLst>
          </p:cNvPr>
          <p:cNvSpPr txBox="1"/>
          <p:nvPr/>
        </p:nvSpPr>
        <p:spPr>
          <a:xfrm>
            <a:off x="381000" y="3810000"/>
            <a:ext cx="55655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3000" dirty="0"/>
              <a:t>Daily report with </a:t>
            </a:r>
            <a:r>
              <a:rPr lang="en-GB" sz="3000" dirty="0">
                <a:solidFill>
                  <a:schemeClr val="accent1"/>
                </a:solidFill>
              </a:rPr>
              <a:t>s</a:t>
            </a:r>
            <a:r>
              <a:rPr lang="en-CH" sz="3000" dirty="0">
                <a:solidFill>
                  <a:schemeClr val="accent1"/>
                </a:solidFill>
              </a:rPr>
              <a:t>ummary of signal to dump</a:t>
            </a:r>
            <a:r>
              <a:rPr lang="en-CH" sz="3000" dirty="0"/>
              <a:t> for cases above </a:t>
            </a:r>
            <a:r>
              <a:rPr lang="en-GB" sz="3000" dirty="0"/>
              <a:t>some </a:t>
            </a:r>
            <a:r>
              <a:rPr lang="en-CH" sz="3000" dirty="0"/>
              <a:t>limit would be </a:t>
            </a:r>
            <a:r>
              <a:rPr lang="en-GB" sz="3000" dirty="0"/>
              <a:t>useful</a:t>
            </a:r>
            <a:endParaRPr lang="en-CH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4513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0206F-603F-A62D-E0CD-E7A96B341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>
                <a:solidFill>
                  <a:schemeClr val="accent1"/>
                </a:solidFill>
              </a:rPr>
              <a:t>On</a:t>
            </a:r>
            <a:r>
              <a:rPr lang="en-CH" dirty="0"/>
              <a:t> </a:t>
            </a:r>
            <a:r>
              <a:rPr lang="en-CH" dirty="0">
                <a:solidFill>
                  <a:schemeClr val="accent1"/>
                </a:solidFill>
              </a:rPr>
              <a:t>demand:</a:t>
            </a:r>
            <a:r>
              <a:rPr lang="en-CH" dirty="0"/>
              <a:t> Respose Factors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514AD-F79F-0F12-B7E9-A58C47A81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2984"/>
            <a:ext cx="10972800" cy="1676416"/>
          </a:xfrm>
        </p:spPr>
        <p:txBody>
          <a:bodyPr>
            <a:normAutofit lnSpcReduction="10000"/>
          </a:bodyPr>
          <a:lstStyle/>
          <a:p>
            <a:r>
              <a:rPr lang="en-CH" dirty="0"/>
              <a:t>Cross-calibration of BLM with BCT</a:t>
            </a:r>
            <a:r>
              <a:rPr lang="en-GB" dirty="0"/>
              <a:t> </a:t>
            </a:r>
            <a:r>
              <a:rPr lang="en-CH" dirty="0"/>
              <a:t>signal.</a:t>
            </a:r>
          </a:p>
          <a:p>
            <a:r>
              <a:rPr lang="en-CH" dirty="0"/>
              <a:t>Calculation of calibration response factors (expected signal per proton lost) for individual BLMs.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18687-EA26-7983-D581-D8F288D16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05BFBC-D37E-E7BB-EF98-32A206799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18</a:t>
            </a:fld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B3C490-91FA-503C-AC3A-4A88F5EFD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01/12/2022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A971A5-9335-2201-38C9-9287C570B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2514600"/>
            <a:ext cx="54864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1489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Daily reports: </a:t>
            </a:r>
            <a:r>
              <a:rPr lang="en-GB" dirty="0"/>
              <a:t>dBLM 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11582400" cy="1828800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Old </a:t>
            </a:r>
            <a:r>
              <a:rPr lang="en-GB" dirty="0">
                <a:hlinkClick r:id="rId2"/>
              </a:rPr>
              <a:t>https://nxdblm.web.cern.ch</a:t>
            </a:r>
            <a:r>
              <a:rPr lang="en-GB" dirty="0"/>
              <a:t> web provided with an easy visualization tool of dBLM data</a:t>
            </a:r>
          </a:p>
          <a:p>
            <a:pPr lvl="1"/>
            <a:r>
              <a:rPr lang="en-GB" dirty="0"/>
              <a:t>see also: </a:t>
            </a:r>
            <a:r>
              <a:rPr lang="en-GB" dirty="0">
                <a:hlinkClick r:id="rId3"/>
              </a:rPr>
              <a:t>documentation (wikis)</a:t>
            </a:r>
            <a:r>
              <a:rPr lang="en-GB" dirty="0"/>
              <a:t> </a:t>
            </a:r>
          </a:p>
          <a:p>
            <a:r>
              <a:rPr lang="en-GB" dirty="0"/>
              <a:t>Currently not operational, necessary to have some replacement solution</a:t>
            </a:r>
          </a:p>
          <a:p>
            <a:r>
              <a:rPr lang="en-GB" dirty="0"/>
              <a:t>Visualizing long arrays (like histograms, bunch distribution, etc) at 1 Hz is not possible on Timber webtool, only through custom scripts (Jupyter, local python, etc).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19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01/12/2022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DFA4963-3440-123F-F274-200B02B447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2572"/>
          <a:stretch/>
        </p:blipFill>
        <p:spPr>
          <a:xfrm>
            <a:off x="5486400" y="2906539"/>
            <a:ext cx="6705600" cy="3265661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AF3551E-C1DA-E4C2-09BD-CD3B551C8A44}"/>
              </a:ext>
            </a:extLst>
          </p:cNvPr>
          <p:cNvSpPr txBox="1">
            <a:spLocks/>
          </p:cNvSpPr>
          <p:nvPr/>
        </p:nvSpPr>
        <p:spPr>
          <a:xfrm>
            <a:off x="228600" y="3429000"/>
            <a:ext cx="5181600" cy="2438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24000" indent="-324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ebdings" pitchFamily="18" charset="2"/>
              <a:buChar char="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Accessing spark cluster for performant NXCALS extractions outside SWAN results complicated. SWAN makes that transparently for the user, however, has low memory and gets saturated often.</a:t>
            </a:r>
          </a:p>
          <a:p>
            <a:pPr marL="0" indent="0">
              <a:buNone/>
            </a:pPr>
            <a:r>
              <a:rPr lang="en-US" sz="2000" dirty="0"/>
              <a:t>Now, working on UCAP nodes to provide FFTs of long capture buffers.  </a:t>
            </a:r>
          </a:p>
        </p:txBody>
      </p:sp>
    </p:spTree>
    <p:extLst>
      <p:ext uri="{BB962C8B-B14F-4D97-AF65-F5344CB8AC3E}">
        <p14:creationId xmlns:p14="http://schemas.microsoft.com/office/powerpoint/2010/main" val="1337796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/>
              <a:t>01/12/2022</a:t>
            </a:r>
          </a:p>
        </p:txBody>
      </p:sp>
    </p:spTree>
    <p:extLst>
      <p:ext uri="{BB962C8B-B14F-4D97-AF65-F5344CB8AC3E}">
        <p14:creationId xmlns:p14="http://schemas.microsoft.com/office/powerpoint/2010/main" val="40507787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7DD5F-9CB7-4D1A-83ED-99C194D85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Desiderata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A4EBC3-4237-A46A-E3B4-BFED62228E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D7D493-2735-1584-290B-89B8275BA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/>
              <a:t>01/12/2022</a:t>
            </a:r>
          </a:p>
        </p:txBody>
      </p:sp>
    </p:spTree>
    <p:extLst>
      <p:ext uri="{BB962C8B-B14F-4D97-AF65-F5344CB8AC3E}">
        <p14:creationId xmlns:p14="http://schemas.microsoft.com/office/powerpoint/2010/main" val="20539505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FC39D-C13E-5B5E-2F3C-5E1A02D55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Summary of needs &amp; proposals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2A5F14-9F0D-2215-579F-EB71E4415E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142984"/>
            <a:ext cx="11582400" cy="5181616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Monitoring tasks to run continuously and provide summaries for </a:t>
            </a:r>
            <a:r>
              <a:rPr lang="en-GB" dirty="0">
                <a:solidFill>
                  <a:schemeClr val="accent1"/>
                </a:solidFill>
              </a:rPr>
              <a:t>performance</a:t>
            </a:r>
            <a:r>
              <a:rPr lang="en-GB" dirty="0"/>
              <a:t>, </a:t>
            </a:r>
            <a:r>
              <a:rPr lang="en-GB" dirty="0">
                <a:solidFill>
                  <a:schemeClr val="accent1"/>
                </a:solidFill>
              </a:rPr>
              <a:t>fault finding</a:t>
            </a:r>
            <a:r>
              <a:rPr lang="en-GB" dirty="0"/>
              <a:t>, and </a:t>
            </a:r>
            <a:r>
              <a:rPr lang="en-GB" dirty="0">
                <a:solidFill>
                  <a:schemeClr val="accent1"/>
                </a:solidFill>
              </a:rPr>
              <a:t>maintenance needs</a:t>
            </a:r>
          </a:p>
          <a:p>
            <a:pPr lvl="1"/>
            <a:r>
              <a:rPr lang="en-GB" b="1" dirty="0"/>
              <a:t>Webpage</a:t>
            </a:r>
            <a:r>
              <a:rPr lang="en-GB" dirty="0"/>
              <a:t> with summaries, i.e. avoid each team member to run analysis tasks</a:t>
            </a:r>
          </a:p>
          <a:p>
            <a:pPr lvl="1"/>
            <a:r>
              <a:rPr lang="en-GB" b="1" dirty="0"/>
              <a:t>Alarms</a:t>
            </a:r>
            <a:r>
              <a:rPr lang="en-GB" dirty="0"/>
              <a:t> (SMS/email) on </a:t>
            </a:r>
            <a:r>
              <a:rPr lang="en-GB" dirty="0">
                <a:solidFill>
                  <a:schemeClr val="accent1"/>
                </a:solidFill>
              </a:rPr>
              <a:t>major incidents </a:t>
            </a:r>
            <a:r>
              <a:rPr lang="en-GB" dirty="0"/>
              <a:t>or </a:t>
            </a:r>
            <a:r>
              <a:rPr lang="en-GB" dirty="0">
                <a:solidFill>
                  <a:schemeClr val="accent1"/>
                </a:solidFill>
              </a:rPr>
              <a:t>settings modifications </a:t>
            </a:r>
          </a:p>
          <a:p>
            <a:r>
              <a:rPr lang="en-GB" dirty="0"/>
              <a:t>Case 1: </a:t>
            </a:r>
            <a:r>
              <a:rPr lang="en-GB" b="1" dirty="0"/>
              <a:t>Process and report Diagnostic data</a:t>
            </a:r>
          </a:p>
          <a:p>
            <a:pPr lvl="1"/>
            <a:r>
              <a:rPr lang="en-GB" dirty="0"/>
              <a:t>Data to be captured in </a:t>
            </a:r>
            <a:r>
              <a:rPr lang="en-GB" b="1" dirty="0"/>
              <a:t>transit</a:t>
            </a:r>
            <a:r>
              <a:rPr lang="en-GB" dirty="0"/>
              <a:t>, processed and stored in rolling buffers</a:t>
            </a:r>
          </a:p>
          <a:p>
            <a:pPr lvl="1"/>
            <a:r>
              <a:rPr lang="en-GB" dirty="0"/>
              <a:t>Any other solution will be limited by the DB read overhead </a:t>
            </a:r>
          </a:p>
          <a:p>
            <a:r>
              <a:rPr lang="en-GB" dirty="0"/>
              <a:t>Case 2: </a:t>
            </a:r>
            <a:r>
              <a:rPr lang="en-GB" b="1" dirty="0"/>
              <a:t>Analyse measurements </a:t>
            </a:r>
            <a:r>
              <a:rPr lang="en-GB" dirty="0"/>
              <a:t>by (timing) event or beam mode</a:t>
            </a:r>
          </a:p>
          <a:p>
            <a:pPr lvl="1"/>
            <a:r>
              <a:rPr lang="en-GB" dirty="0"/>
              <a:t>The event received or mode change triggers the analysis task</a:t>
            </a:r>
          </a:p>
          <a:p>
            <a:pPr lvl="1"/>
            <a:r>
              <a:rPr lang="en-GB" dirty="0"/>
              <a:t>Monitor </a:t>
            </a:r>
            <a:r>
              <a:rPr lang="en-GB" dirty="0">
                <a:solidFill>
                  <a:schemeClr val="accent1"/>
                </a:solidFill>
              </a:rPr>
              <a:t>performance</a:t>
            </a:r>
            <a:r>
              <a:rPr lang="en-GB" dirty="0"/>
              <a:t> (offsets, dose, etc) and warn for beam </a:t>
            </a:r>
            <a:r>
              <a:rPr lang="en-GB" dirty="0">
                <a:solidFill>
                  <a:schemeClr val="accent1"/>
                </a:solidFill>
              </a:rPr>
              <a:t>loss location changes</a:t>
            </a:r>
            <a:r>
              <a:rPr lang="en-GB" dirty="0"/>
              <a:t> or </a:t>
            </a:r>
            <a:r>
              <a:rPr lang="en-GB" dirty="0">
                <a:solidFill>
                  <a:schemeClr val="accent1"/>
                </a:solidFill>
              </a:rPr>
              <a:t>reaching limits</a:t>
            </a:r>
            <a:r>
              <a:rPr lang="en-GB" dirty="0"/>
              <a:t>. </a:t>
            </a:r>
          </a:p>
          <a:p>
            <a:pPr lvl="1"/>
            <a:r>
              <a:rPr lang="en-GB" dirty="0"/>
              <a:t>e.g. Report summary of measurements for each injection, ramp, etc. </a:t>
            </a:r>
          </a:p>
          <a:p>
            <a:pPr lvl="1"/>
            <a:endParaRPr lang="en-GB" dirty="0"/>
          </a:p>
          <a:p>
            <a:r>
              <a:rPr lang="en-GB" dirty="0"/>
              <a:t>Tasks for </a:t>
            </a:r>
            <a:r>
              <a:rPr lang="en-GB" dirty="0">
                <a:solidFill>
                  <a:schemeClr val="accent1"/>
                </a:solidFill>
              </a:rPr>
              <a:t>monitoring databases </a:t>
            </a:r>
            <a:r>
              <a:rPr lang="en-GB" dirty="0"/>
              <a:t>integrity &amp; changes to be developed and maintained by DB owners </a:t>
            </a:r>
            <a:r>
              <a:rPr lang="en-GB" sz="2700" dirty="0"/>
              <a:t>(e.g. BE-CSS, EN-ACE,…)</a:t>
            </a:r>
          </a:p>
          <a:p>
            <a:pPr lvl="1"/>
            <a:r>
              <a:rPr lang="en-GB" dirty="0"/>
              <a:t>Alarm and report on changes done in LAYOUT, LSA, NXCALS, etc </a:t>
            </a:r>
          </a:p>
          <a:p>
            <a:pPr lvl="1"/>
            <a:r>
              <a:rPr lang="en-GB" dirty="0"/>
              <a:t>LSA has ‘history of changes’ tables</a:t>
            </a:r>
          </a:p>
          <a:p>
            <a:r>
              <a:rPr lang="en-GB" dirty="0">
                <a:solidFill>
                  <a:schemeClr val="accent1"/>
                </a:solidFill>
              </a:rPr>
              <a:t>Read Access to LSA from SWAN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/>
              <a:t>to allow reading the present BLM thresholds and use with measurements</a:t>
            </a:r>
          </a:p>
          <a:p>
            <a:r>
              <a:rPr lang="en-GB" dirty="0"/>
              <a:t>For long analysis tasks, e.g. using yearly data, is unstable</a:t>
            </a:r>
          </a:p>
          <a:p>
            <a:pPr lvl="1"/>
            <a:r>
              <a:rPr lang="en-GB" dirty="0"/>
              <a:t>SWAN has troubles and gets frozen, having to re-start the process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90614-A412-3500-51A7-DFB9367CB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440BC6-A181-2904-4480-CD7F5F4DF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21</a:t>
            </a:fld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8A0E1D-CF28-6194-92D2-ACE35E055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01/12/2022</a:t>
            </a:r>
          </a:p>
        </p:txBody>
      </p:sp>
    </p:spTree>
    <p:extLst>
      <p:ext uri="{BB962C8B-B14F-4D97-AF65-F5344CB8AC3E}">
        <p14:creationId xmlns:p14="http://schemas.microsoft.com/office/powerpoint/2010/main" val="9824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73ABC-50BF-EF43-1272-B6B53E485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Thank you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198680-0E8C-366E-96C3-BDAFB56271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5284DC-D9D0-5069-8F4D-5BCA9F007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/>
              <a:t>01/12/2022</a:t>
            </a:r>
          </a:p>
        </p:txBody>
      </p:sp>
    </p:spTree>
    <p:extLst>
      <p:ext uri="{BB962C8B-B14F-4D97-AF65-F5344CB8AC3E}">
        <p14:creationId xmlns:p14="http://schemas.microsoft.com/office/powerpoint/2010/main" val="3629487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System Sanity &amp; Expert Checks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419600"/>
            <a:ext cx="11353800" cy="176159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Sanity Checks verify the consistency of the parameters, the connection &amp; operation of all elements and ability to create interlocks </a:t>
            </a:r>
          </a:p>
          <a:p>
            <a:r>
              <a:rPr lang="en-US" dirty="0"/>
              <a:t>These can be executed by the LHC Sequencer or manually by a system expert </a:t>
            </a:r>
          </a:p>
          <a:p>
            <a:r>
              <a:rPr lang="en-US" dirty="0"/>
              <a:t>The BLM system ensures that this happens at least once every 24 hours.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</a:t>
            </a:fld>
            <a:endParaRPr lang="en-GB" noProof="0" dirty="0"/>
          </a:p>
        </p:txBody>
      </p:sp>
      <p:pic>
        <p:nvPicPr>
          <p:cNvPr id="4100" name="Picture 4" descr="https://issues.cern.ch/secure/attachment/32686/screenshot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25" y="1780401"/>
            <a:ext cx="2950823" cy="236220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3581400" y="1094601"/>
            <a:ext cx="3810000" cy="3048000"/>
            <a:chOff x="3581400" y="2971800"/>
            <a:chExt cx="3810000" cy="3048000"/>
          </a:xfrm>
        </p:grpSpPr>
        <p:pic>
          <p:nvPicPr>
            <p:cNvPr id="4098" name="Picture 2" descr="C:\Users\czam\AppData\Local\Temp\20150414164955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1400" y="2971800"/>
              <a:ext cx="3810000" cy="304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Rounded Rectangle 15"/>
            <p:cNvSpPr/>
            <p:nvPr/>
          </p:nvSpPr>
          <p:spPr>
            <a:xfrm>
              <a:off x="3962400" y="3526536"/>
              <a:ext cx="990600" cy="226466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5000752" y="3526536"/>
              <a:ext cx="1957766" cy="226466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7000240" y="3526536"/>
              <a:ext cx="391160" cy="226466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165600" y="4724400"/>
              <a:ext cx="301686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22762" y="4724400"/>
              <a:ext cx="301686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047992" y="4707636"/>
              <a:ext cx="301686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3</a:t>
              </a:r>
            </a:p>
          </p:txBody>
        </p:sp>
      </p:grpSp>
      <p:sp>
        <p:nvSpPr>
          <p:cNvPr id="25" name="Content Placeholder 2"/>
          <p:cNvSpPr txBox="1">
            <a:spLocks/>
          </p:cNvSpPr>
          <p:nvPr/>
        </p:nvSpPr>
        <p:spPr>
          <a:xfrm>
            <a:off x="7658608" y="1094601"/>
            <a:ext cx="4304792" cy="30202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24000" indent="-324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ebdings" pitchFamily="18" charset="2"/>
              <a:buChar char="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/>
              <a:t>Three groups of checks to validate at any time the system remotely:</a:t>
            </a:r>
          </a:p>
          <a:p>
            <a:pPr marL="0" indent="0">
              <a:buNone/>
            </a:pPr>
            <a:r>
              <a:rPr lang="en-GB" sz="1800" dirty="0"/>
              <a:t>Each group assigned to different teams, i.e. </a:t>
            </a:r>
          </a:p>
          <a:p>
            <a:pPr marL="363538" indent="-363538">
              <a:buSzPct val="100000"/>
              <a:buFont typeface="+mj-lt"/>
              <a:buAutoNum type="arabicPeriod"/>
            </a:pPr>
            <a:r>
              <a:rPr lang="en-GB" sz="1800" dirty="0"/>
              <a:t>Operations crew &amp; System Expert </a:t>
            </a:r>
          </a:p>
          <a:p>
            <a:pPr marL="363538" indent="-363538">
              <a:buSzPct val="100000"/>
              <a:buFont typeface="+mj-lt"/>
              <a:buAutoNum type="arabicPeriod"/>
            </a:pPr>
            <a:r>
              <a:rPr lang="en-GB" sz="1800" dirty="0"/>
              <a:t>System Expert</a:t>
            </a:r>
          </a:p>
          <a:p>
            <a:pPr marL="363538" indent="-363538">
              <a:buSzPct val="100000"/>
              <a:buFont typeface="+mj-lt"/>
              <a:buAutoNum type="arabicPeriod"/>
            </a:pPr>
            <a:r>
              <a:rPr lang="en-GB" sz="1800" dirty="0"/>
              <a:t>Beam Interlock System team</a:t>
            </a:r>
          </a:p>
        </p:txBody>
      </p:sp>
      <p:sp>
        <p:nvSpPr>
          <p:cNvPr id="2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1462"/>
            <a:ext cx="3860800" cy="365125"/>
          </a:xfrm>
        </p:spPr>
        <p:txBody>
          <a:bodyPr/>
          <a:lstStyle/>
          <a:p>
            <a:r>
              <a:rPr lang="en-GB" dirty="0"/>
              <a:t>01/12/2022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95400" y="4142601"/>
            <a:ext cx="13297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</a:rPr>
              <a:t>Expert Application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0752" y="4114832"/>
            <a:ext cx="1050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</a:rPr>
              <a:t>Status Display</a:t>
            </a:r>
          </a:p>
        </p:txBody>
      </p:sp>
    </p:spTree>
    <p:extLst>
      <p:ext uri="{BB962C8B-B14F-4D97-AF65-F5344CB8AC3E}">
        <p14:creationId xmlns:p14="http://schemas.microsoft.com/office/powerpoint/2010/main" val="149083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Modulation Check </a:t>
            </a:r>
            <a:r>
              <a:rPr lang="en-GB" sz="3600" dirty="0">
                <a:solidFill>
                  <a:schemeClr val="accent1"/>
                </a:solidFill>
              </a:rPr>
              <a:t>(1/2)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019" y="3378452"/>
            <a:ext cx="7089581" cy="2869948"/>
          </a:xfrm>
        </p:spPr>
        <p:txBody>
          <a:bodyPr>
            <a:noAutofit/>
          </a:bodyPr>
          <a:lstStyle/>
          <a:p>
            <a:pPr algn="just"/>
            <a:r>
              <a:rPr lang="en-GB" sz="1400" dirty="0"/>
              <a:t>A current on the monitors is induced by the </a:t>
            </a:r>
            <a:r>
              <a:rPr lang="en-GB" sz="1400" dirty="0">
                <a:solidFill>
                  <a:schemeClr val="accent1"/>
                </a:solidFill>
              </a:rPr>
              <a:t>HV modulation</a:t>
            </a:r>
            <a:r>
              <a:rPr lang="en-GB" sz="1400" dirty="0"/>
              <a:t> and can be measured by the normal BLM acquisition chain.</a:t>
            </a:r>
          </a:p>
          <a:p>
            <a:pPr algn="just"/>
            <a:r>
              <a:rPr lang="en-GB" sz="1400" dirty="0"/>
              <a:t>The Combiner &amp; Survey module uses the running sum (RS_09) from the Threshold Comparator modules to determine the </a:t>
            </a:r>
            <a:r>
              <a:rPr lang="en-GB" sz="1400" dirty="0">
                <a:solidFill>
                  <a:schemeClr val="accent1"/>
                </a:solidFill>
              </a:rPr>
              <a:t>amplitude</a:t>
            </a:r>
            <a:r>
              <a:rPr lang="en-GB" sz="1400" dirty="0"/>
              <a:t> and </a:t>
            </a:r>
            <a:r>
              <a:rPr lang="en-GB" sz="1400" dirty="0">
                <a:solidFill>
                  <a:schemeClr val="accent1"/>
                </a:solidFill>
              </a:rPr>
              <a:t>phase</a:t>
            </a:r>
            <a:r>
              <a:rPr lang="en-GB" sz="1400" dirty="0"/>
              <a:t> of each monitor (256 channels per crate). </a:t>
            </a:r>
          </a:p>
          <a:p>
            <a:pPr algn="just"/>
            <a:r>
              <a:rPr lang="en-GB" sz="1400" dirty="0"/>
              <a:t>This results are compared to predefined limits to permit or block the next injection if a non conformity is detected.</a:t>
            </a:r>
          </a:p>
          <a:p>
            <a:pPr algn="just"/>
            <a:r>
              <a:rPr lang="en-GB" sz="1400" dirty="0"/>
              <a:t>The signals of each monitor is stored to the Logging DB and can be further analysed with the dedicated application.</a:t>
            </a:r>
          </a:p>
          <a:p>
            <a:pPr algn="just"/>
            <a:r>
              <a:rPr lang="en-GB" sz="1400" dirty="0"/>
              <a:t>The limits are unique for each monitor. They are calculated out of multiple measurements. 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01/12/2022</a:t>
            </a:r>
          </a:p>
        </p:txBody>
      </p:sp>
      <p:grpSp>
        <p:nvGrpSpPr>
          <p:cNvPr id="7" name="Group 74"/>
          <p:cNvGrpSpPr>
            <a:grpSpLocks/>
          </p:cNvGrpSpPr>
          <p:nvPr/>
        </p:nvGrpSpPr>
        <p:grpSpPr bwMode="auto">
          <a:xfrm>
            <a:off x="685800" y="1055591"/>
            <a:ext cx="4267200" cy="2221009"/>
            <a:chOff x="6832600" y="14265635"/>
            <a:chExt cx="7390606" cy="4336690"/>
          </a:xfrm>
        </p:grpSpPr>
        <p:pic>
          <p:nvPicPr>
            <p:cNvPr id="8" name="Picture 70" descr="Modulation_Loop.jpg"/>
            <p:cNvPicPr>
              <a:picLocks noChangeAspect="1"/>
            </p:cNvPicPr>
            <p:nvPr/>
          </p:nvPicPr>
          <p:blipFill>
            <a:blip r:embed="rId2" cstate="print"/>
            <a:srcRect l="13000" t="18390" r="10403" b="28018"/>
            <a:stretch>
              <a:fillRect/>
            </a:stretch>
          </p:blipFill>
          <p:spPr bwMode="auto">
            <a:xfrm>
              <a:off x="6832600" y="14724689"/>
              <a:ext cx="7390606" cy="3877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9"/>
            <p:cNvSpPr txBox="1">
              <a:spLocks noChangeArrowheads="1"/>
            </p:cNvSpPr>
            <p:nvPr/>
          </p:nvSpPr>
          <p:spPr bwMode="auto">
            <a:xfrm>
              <a:off x="7480899" y="14265635"/>
              <a:ext cx="6130067" cy="617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9360" tIns="64680" rIns="129360" bIns="64680">
              <a:spAutoFit/>
            </a:bodyPr>
            <a:lstStyle/>
            <a:p>
              <a:r>
                <a:rPr lang="en-GB" sz="1100" dirty="0"/>
                <a:t>View on the LHC BLM system for the connectivity check.</a:t>
              </a:r>
              <a:endParaRPr lang="en-US" sz="11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073125" y="914400"/>
            <a:ext cx="4204475" cy="1764578"/>
            <a:chOff x="7377925" y="914400"/>
            <a:chExt cx="4204475" cy="1764578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377925" y="914400"/>
              <a:ext cx="4204475" cy="1323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89"/>
            <p:cNvSpPr txBox="1">
              <a:spLocks noChangeArrowheads="1"/>
            </p:cNvSpPr>
            <p:nvPr/>
          </p:nvSpPr>
          <p:spPr bwMode="auto">
            <a:xfrm>
              <a:off x="7454125" y="2209800"/>
              <a:ext cx="4114800" cy="469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29360" tIns="64680" rIns="129360" bIns="64680">
              <a:spAutoFit/>
            </a:bodyPr>
            <a:lstStyle/>
            <a:p>
              <a:r>
                <a:rPr lang="en-GB" sz="1100" dirty="0"/>
                <a:t>The high voltage supply to the monitors is modulated with a 60mHz 30V sinusoidal signal.</a:t>
              </a:r>
              <a:endParaRPr lang="en-US" sz="1100" dirty="0"/>
            </a:p>
          </p:txBody>
        </p:sp>
      </p:grp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06525" y="2647127"/>
            <a:ext cx="3826456" cy="3146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89"/>
          <p:cNvSpPr txBox="1">
            <a:spLocks noChangeArrowheads="1"/>
          </p:cNvSpPr>
          <p:nvPr/>
        </p:nvSpPr>
        <p:spPr bwMode="auto">
          <a:xfrm>
            <a:off x="7772400" y="5686145"/>
            <a:ext cx="3810000" cy="638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9360" tIns="64680" rIns="129360" bIns="64680">
            <a:spAutoFit/>
          </a:bodyPr>
          <a:lstStyle/>
          <a:p>
            <a:pPr algn="just"/>
            <a:r>
              <a:rPr lang="en-GB" sz="1100" dirty="0"/>
              <a:t>View of the SRAM  data containing the original (stairs) and filtered RUNNING SUM 9 data of each channel (256 in total) of one crate. This plots represent one period of the modulation. 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897179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Modulation Check </a:t>
            </a:r>
            <a:r>
              <a:rPr lang="en-GB" sz="3600" dirty="0">
                <a:solidFill>
                  <a:schemeClr val="accent1"/>
                </a:solidFill>
              </a:rPr>
              <a:t>(2/2)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2984"/>
            <a:ext cx="10972800" cy="1066816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Main tool for checking the connection &amp; performance of each detector </a:t>
            </a:r>
          </a:p>
          <a:p>
            <a:r>
              <a:rPr lang="en-GB" dirty="0"/>
              <a:t>During operation/run: discovery of installation degradations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01/12/2022</a:t>
            </a:r>
          </a:p>
        </p:txBody>
      </p:sp>
      <p:grpSp>
        <p:nvGrpSpPr>
          <p:cNvPr id="7" name="Group 178"/>
          <p:cNvGrpSpPr>
            <a:grpSpLocks/>
          </p:cNvGrpSpPr>
          <p:nvPr/>
        </p:nvGrpSpPr>
        <p:grpSpPr bwMode="auto">
          <a:xfrm>
            <a:off x="7713889" y="2240978"/>
            <a:ext cx="3717698" cy="1918730"/>
            <a:chOff x="14246737" y="31007050"/>
            <a:chExt cx="5616063" cy="5245199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82" t="10638" r="13298" b="12486"/>
            <a:stretch>
              <a:fillRect/>
            </a:stretch>
          </p:blipFill>
          <p:spPr bwMode="auto">
            <a:xfrm>
              <a:off x="14619141" y="31007050"/>
              <a:ext cx="5243659" cy="4607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128"/>
            <p:cNvSpPr txBox="1">
              <a:spLocks noChangeArrowheads="1"/>
            </p:cNvSpPr>
            <p:nvPr/>
          </p:nvSpPr>
          <p:spPr bwMode="auto">
            <a:xfrm>
              <a:off x="16662401" y="35579159"/>
              <a:ext cx="935200" cy="673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1pPr>
              <a:lvl2pPr marL="742950" indent="-285750" eaLnBrk="0"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2pPr>
              <a:lvl3pPr marL="1143000" indent="-228600" eaLnBrk="0"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3pPr>
              <a:lvl4pPr marL="1600200" indent="-228600" eaLnBrk="0"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4pPr>
              <a:lvl5pPr marL="2057400" indent="-228600" eaLnBrk="0"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5pPr>
              <a:lvl6pPr marL="2514600" indent="-228600" defTabSz="635000" eaLnBrk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6pPr>
              <a:lvl7pPr marL="2971800" indent="-228600" defTabSz="635000" eaLnBrk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7pPr>
              <a:lvl8pPr marL="3429000" indent="-228600" defTabSz="635000" eaLnBrk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8pPr>
              <a:lvl9pPr marL="3886200" indent="-228600" defTabSz="635000" eaLnBrk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9pPr>
            </a:lstStyle>
            <a:p>
              <a:pPr eaLnBrk="1"/>
              <a:r>
                <a:rPr lang="en-GB" altLang="en-US" sz="1000" dirty="0"/>
                <a:t>Samples</a:t>
              </a:r>
              <a:endParaRPr lang="en-GB" altLang="en-US" sz="1800" dirty="0"/>
            </a:p>
          </p:txBody>
        </p:sp>
        <p:sp>
          <p:nvSpPr>
            <p:cNvPr id="10" name="TextBox 129"/>
            <p:cNvSpPr txBox="1">
              <a:spLocks noChangeArrowheads="1"/>
            </p:cNvSpPr>
            <p:nvPr/>
          </p:nvSpPr>
          <p:spPr bwMode="auto">
            <a:xfrm rot="16200000">
              <a:off x="12873099" y="33346883"/>
              <a:ext cx="3072731" cy="325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1pPr>
              <a:lvl2pPr marL="742950" indent="-285750" eaLnBrk="0"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2pPr>
              <a:lvl3pPr marL="1143000" indent="-228600" eaLnBrk="0"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3pPr>
              <a:lvl4pPr marL="1600200" indent="-228600" eaLnBrk="0"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4pPr>
              <a:lvl5pPr marL="2057400" indent="-228600" eaLnBrk="0"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5pPr>
              <a:lvl6pPr marL="2514600" indent="-228600" defTabSz="635000" eaLnBrk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6pPr>
              <a:lvl7pPr marL="2971800" indent="-228600" defTabSz="635000" eaLnBrk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7pPr>
              <a:lvl8pPr marL="3429000" indent="-228600" defTabSz="635000" eaLnBrk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8pPr>
              <a:lvl9pPr marL="3886200" indent="-228600" defTabSz="635000" eaLnBrk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9pPr>
            </a:lstStyle>
            <a:p>
              <a:pPr eaLnBrk="1"/>
              <a:r>
                <a:rPr lang="en-GB" altLang="en-US" sz="800" dirty="0"/>
                <a:t>Amplitude [RS09_Bit]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 rot="10800000" flipV="1">
              <a:off x="17230725" y="32959675"/>
              <a:ext cx="687388" cy="48895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2" name="TextBox 125"/>
            <p:cNvSpPr txBox="1">
              <a:spLocks noChangeArrowheads="1"/>
            </p:cNvSpPr>
            <p:nvPr/>
          </p:nvSpPr>
          <p:spPr bwMode="auto">
            <a:xfrm>
              <a:off x="17880220" y="32472058"/>
              <a:ext cx="1981308" cy="7572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1pPr>
              <a:lvl2pPr marL="742950" indent="-285750" eaLnBrk="0"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2pPr>
              <a:lvl3pPr marL="1143000" indent="-228600" eaLnBrk="0"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3pPr>
              <a:lvl4pPr marL="1600200" indent="-228600" eaLnBrk="0"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4pPr>
              <a:lvl5pPr marL="2057400" indent="-228600" eaLnBrk="0"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5pPr>
              <a:lvl6pPr marL="2514600" indent="-228600" defTabSz="635000" eaLnBrk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6pPr>
              <a:lvl7pPr marL="2971800" indent="-228600" defTabSz="635000" eaLnBrk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7pPr>
              <a:lvl8pPr marL="3429000" indent="-228600" defTabSz="635000" eaLnBrk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8pPr>
              <a:lvl9pPr marL="3886200" indent="-228600" defTabSz="635000" eaLnBrk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9pPr>
            </a:lstStyle>
            <a:p>
              <a:pPr eaLnBrk="1"/>
              <a:r>
                <a:rPr lang="en-GB" altLang="en-US" sz="1200" dirty="0"/>
                <a:t>Normal behaviour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 rot="10800000">
              <a:off x="16430625" y="31618238"/>
              <a:ext cx="571500" cy="31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4" name="TextBox 127"/>
            <p:cNvSpPr txBox="1">
              <a:spLocks noChangeArrowheads="1"/>
            </p:cNvSpPr>
            <p:nvPr/>
          </p:nvSpPr>
          <p:spPr bwMode="auto">
            <a:xfrm>
              <a:off x="17002625" y="31117922"/>
              <a:ext cx="1969199" cy="1262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1pPr>
              <a:lvl2pPr marL="742950" indent="-285750" eaLnBrk="0"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2pPr>
              <a:lvl3pPr marL="1143000" indent="-228600" eaLnBrk="0"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3pPr>
              <a:lvl4pPr marL="1600200" indent="-228600" eaLnBrk="0"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4pPr>
              <a:lvl5pPr marL="2057400" indent="-228600" eaLnBrk="0"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5pPr>
              <a:lvl6pPr marL="2514600" indent="-228600" defTabSz="635000" eaLnBrk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6pPr>
              <a:lvl7pPr marL="2971800" indent="-228600" defTabSz="635000" eaLnBrk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7pPr>
              <a:lvl8pPr marL="3429000" indent="-228600" defTabSz="635000" eaLnBrk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8pPr>
              <a:lvl9pPr marL="3886200" indent="-228600" defTabSz="635000" eaLnBrk="0" fontAlgn="base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sz="3400">
                  <a:solidFill>
                    <a:schemeClr val="tx1"/>
                  </a:solidFill>
                  <a:latin typeface="Times New Roman" panose="02020603050405020304" pitchFamily="18" charset="0"/>
                  <a:ea typeface="Arial Unicode MS" pitchFamily="34" charset="-128"/>
                </a:defRPr>
              </a:lvl9pPr>
            </a:lstStyle>
            <a:p>
              <a:pPr eaLnBrk="1"/>
              <a:r>
                <a:rPr lang="en-GB" altLang="en-US" sz="1200" dirty="0"/>
                <a:t>Capacitor missing</a:t>
              </a:r>
              <a:br>
                <a:rPr lang="en-GB" altLang="en-US" sz="1200" dirty="0"/>
              </a:br>
              <a:r>
                <a:rPr lang="en-GB" altLang="en-US" sz="1200" dirty="0"/>
                <a:t>or disconnected</a:t>
              </a:r>
            </a:p>
          </p:txBody>
        </p:sp>
      </p:grpSp>
      <p:pic>
        <p:nvPicPr>
          <p:cNvPr id="15" name="Picture 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697" y="2209800"/>
            <a:ext cx="2861103" cy="1839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02"/>
          <p:cNvSpPr txBox="1">
            <a:spLocks noChangeArrowheads="1"/>
          </p:cNvSpPr>
          <p:nvPr/>
        </p:nvSpPr>
        <p:spPr bwMode="auto">
          <a:xfrm>
            <a:off x="635151" y="5686890"/>
            <a:ext cx="3708249" cy="561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9360" tIns="64680" rIns="129360" bIns="64680">
            <a:spAutoFit/>
          </a:bodyPr>
          <a:lstStyle>
            <a:lvl1pPr eaLnBrk="0">
              <a:defRPr sz="3400">
                <a:solidFill>
                  <a:schemeClr val="tx1"/>
                </a:solidFill>
                <a:latin typeface="Times New Roman" panose="02020603050405020304" pitchFamily="18" charset="0"/>
                <a:ea typeface="Arial Unicode MS" pitchFamily="34" charset="-128"/>
              </a:defRPr>
            </a:lvl1pPr>
            <a:lvl2pPr marL="742950" indent="-285750" eaLnBrk="0">
              <a:defRPr sz="3400">
                <a:solidFill>
                  <a:schemeClr val="tx1"/>
                </a:solidFill>
                <a:latin typeface="Times New Roman" panose="02020603050405020304" pitchFamily="18" charset="0"/>
                <a:ea typeface="Arial Unicode MS" pitchFamily="34" charset="-128"/>
              </a:defRPr>
            </a:lvl2pPr>
            <a:lvl3pPr marL="1143000" indent="-228600" eaLnBrk="0">
              <a:defRPr sz="3400">
                <a:solidFill>
                  <a:schemeClr val="tx1"/>
                </a:solidFill>
                <a:latin typeface="Times New Roman" panose="02020603050405020304" pitchFamily="18" charset="0"/>
                <a:ea typeface="Arial Unicode MS" pitchFamily="34" charset="-128"/>
              </a:defRPr>
            </a:lvl3pPr>
            <a:lvl4pPr marL="1600200" indent="-228600" eaLnBrk="0">
              <a:defRPr sz="3400">
                <a:solidFill>
                  <a:schemeClr val="tx1"/>
                </a:solidFill>
                <a:latin typeface="Times New Roman" panose="02020603050405020304" pitchFamily="18" charset="0"/>
                <a:ea typeface="Arial Unicode MS" pitchFamily="34" charset="-128"/>
              </a:defRPr>
            </a:lvl4pPr>
            <a:lvl5pPr marL="2057400" indent="-228600" eaLnBrk="0">
              <a:defRPr sz="3400">
                <a:solidFill>
                  <a:schemeClr val="tx1"/>
                </a:solidFill>
                <a:latin typeface="Times New Roman" panose="02020603050405020304" pitchFamily="18" charset="0"/>
                <a:ea typeface="Arial Unicode MS" pitchFamily="34" charset="-128"/>
              </a:defRPr>
            </a:lvl5pPr>
            <a:lvl6pPr marL="2514600" indent="-228600" defTabSz="6350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defRPr sz="3400">
                <a:solidFill>
                  <a:schemeClr val="tx1"/>
                </a:solidFill>
                <a:latin typeface="Times New Roman" panose="02020603050405020304" pitchFamily="18" charset="0"/>
                <a:ea typeface="Arial Unicode MS" pitchFamily="34" charset="-128"/>
              </a:defRPr>
            </a:lvl6pPr>
            <a:lvl7pPr marL="2971800" indent="-228600" defTabSz="6350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defRPr sz="3400">
                <a:solidFill>
                  <a:schemeClr val="tx1"/>
                </a:solidFill>
                <a:latin typeface="Times New Roman" panose="02020603050405020304" pitchFamily="18" charset="0"/>
                <a:ea typeface="Arial Unicode MS" pitchFamily="34" charset="-128"/>
              </a:defRPr>
            </a:lvl7pPr>
            <a:lvl8pPr marL="3429000" indent="-228600" defTabSz="6350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defRPr sz="3400">
                <a:solidFill>
                  <a:schemeClr val="tx1"/>
                </a:solidFill>
                <a:latin typeface="Times New Roman" panose="02020603050405020304" pitchFamily="18" charset="0"/>
                <a:ea typeface="Arial Unicode MS" pitchFamily="34" charset="-128"/>
              </a:defRPr>
            </a:lvl8pPr>
            <a:lvl9pPr marL="3886200" indent="-228600" defTabSz="6350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defRPr sz="3400">
                <a:solidFill>
                  <a:schemeClr val="tx1"/>
                </a:solidFill>
                <a:latin typeface="Times New Roman" panose="02020603050405020304" pitchFamily="18" charset="0"/>
                <a:ea typeface="Arial Unicode MS" pitchFamily="34" charset="-128"/>
              </a:defRPr>
            </a:lvl9pPr>
          </a:lstStyle>
          <a:p>
            <a:pPr eaLnBrk="1"/>
            <a:r>
              <a:rPr lang="en-GB" altLang="en-US" sz="1400" dirty="0"/>
              <a:t>A sensitivity issue was noticed with beam and confirmed with the connectivity check measure.</a:t>
            </a:r>
          </a:p>
        </p:txBody>
      </p:sp>
      <p:pic>
        <p:nvPicPr>
          <p:cNvPr id="17" name="Picture 7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" t="17755" r="21503" b="35248"/>
          <a:stretch>
            <a:fillRect/>
          </a:stretch>
        </p:blipFill>
        <p:spPr bwMode="auto">
          <a:xfrm>
            <a:off x="651373" y="4157964"/>
            <a:ext cx="3317149" cy="160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4"/>
          <p:cNvGrpSpPr>
            <a:grpSpLocks/>
          </p:cNvGrpSpPr>
          <p:nvPr/>
        </p:nvGrpSpPr>
        <p:grpSpPr bwMode="auto">
          <a:xfrm>
            <a:off x="8912225" y="4267200"/>
            <a:ext cx="2441575" cy="1654200"/>
            <a:chOff x="4876800" y="2158916"/>
            <a:chExt cx="3657601" cy="2514600"/>
          </a:xfrm>
        </p:grpSpPr>
        <p:pic>
          <p:nvPicPr>
            <p:cNvPr id="19" name="Picture 10" descr="U:\Projects\BLM\Commissioning\Issue_Tracking_blm\BLM_soldering_pictures\P1238-zoom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800" y="2158916"/>
              <a:ext cx="2447131" cy="2514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1" descr="U:\Projects\BLM\Commissioning\Issue_Tracking_blm\BLM_soldering_pictures\P1238-zoom2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97" t="13531" r="14870" b="15433"/>
            <a:stretch>
              <a:fillRect/>
            </a:stretch>
          </p:blipFill>
          <p:spPr bwMode="auto">
            <a:xfrm>
              <a:off x="6858001" y="2158916"/>
              <a:ext cx="1676400" cy="160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Oval 20"/>
            <p:cNvSpPr/>
            <p:nvPr/>
          </p:nvSpPr>
          <p:spPr>
            <a:xfrm>
              <a:off x="7137027" y="2393682"/>
              <a:ext cx="1137336" cy="113730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6283368" y="3781407"/>
              <a:ext cx="333584" cy="33388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</p:grp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54063"/>
              </p:ext>
            </p:extLst>
          </p:nvPr>
        </p:nvGraphicFramePr>
        <p:xfrm>
          <a:off x="4495800" y="2179284"/>
          <a:ext cx="2811537" cy="4069116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1156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54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1256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Type of non-conformities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Occurrences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Deviation from the expected  behavior</a:t>
                      </a: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1661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Chamber filter disconnected or</a:t>
                      </a:r>
                      <a:r>
                        <a:rPr lang="en-US" sz="1100" baseline="0" dirty="0"/>
                        <a:t> badly soldered</a:t>
                      </a:r>
                      <a:endParaRPr lang="en-US" sz="11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27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9%-33%</a:t>
                      </a: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346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Tunnel card (BLECF)</a:t>
                      </a:r>
                      <a:r>
                        <a:rPr lang="en-US" sz="1100" baseline="0" dirty="0"/>
                        <a:t> non-conform behavior on one or more channel </a:t>
                      </a:r>
                      <a:endParaRPr lang="en-US" sz="11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10%-30%</a:t>
                      </a: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401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High</a:t>
                      </a:r>
                      <a:r>
                        <a:rPr lang="en-US" sz="1100" baseline="0" dirty="0"/>
                        <a:t> voltage distribution box</a:t>
                      </a:r>
                      <a:endParaRPr lang="en-US" sz="11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Large</a:t>
                      </a: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1661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Connection</a:t>
                      </a:r>
                      <a:r>
                        <a:rPr lang="en-US" sz="1100" baseline="0" dirty="0"/>
                        <a:t> of monitor on the wrong channel</a:t>
                      </a:r>
                      <a:endParaRPr lang="en-US" sz="11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Large</a:t>
                      </a: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1661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Monitor not</a:t>
                      </a:r>
                      <a:r>
                        <a:rPr lang="en-US" sz="1100" baseline="0" dirty="0"/>
                        <a:t> supplied with high voltage</a:t>
                      </a:r>
                      <a:endParaRPr lang="en-US" sz="11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Large</a:t>
                      </a: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4" name="Right Arrow 23"/>
          <p:cNvSpPr/>
          <p:nvPr/>
        </p:nvSpPr>
        <p:spPr>
          <a:xfrm>
            <a:off x="7391400" y="4038600"/>
            <a:ext cx="609600" cy="5778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25" name="Right Arrow 24"/>
          <p:cNvSpPr/>
          <p:nvPr/>
        </p:nvSpPr>
        <p:spPr>
          <a:xfrm rot="10800000">
            <a:off x="3886200" y="3048000"/>
            <a:ext cx="533400" cy="6540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26" name="TextBox 102"/>
          <p:cNvSpPr txBox="1">
            <a:spLocks noChangeArrowheads="1"/>
          </p:cNvSpPr>
          <p:nvPr/>
        </p:nvSpPr>
        <p:spPr bwMode="auto">
          <a:xfrm>
            <a:off x="7559237" y="5880015"/>
            <a:ext cx="4327963" cy="346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9360" tIns="64680" rIns="129360" bIns="64680">
            <a:spAutoFit/>
          </a:bodyPr>
          <a:lstStyle>
            <a:lvl1pPr eaLnBrk="0">
              <a:defRPr sz="3400">
                <a:solidFill>
                  <a:schemeClr val="tx1"/>
                </a:solidFill>
                <a:latin typeface="Times New Roman" panose="02020603050405020304" pitchFamily="18" charset="0"/>
                <a:ea typeface="Arial Unicode MS" pitchFamily="34" charset="-128"/>
              </a:defRPr>
            </a:lvl1pPr>
            <a:lvl2pPr marL="742950" indent="-285750" eaLnBrk="0">
              <a:defRPr sz="3400">
                <a:solidFill>
                  <a:schemeClr val="tx1"/>
                </a:solidFill>
                <a:latin typeface="Times New Roman" panose="02020603050405020304" pitchFamily="18" charset="0"/>
                <a:ea typeface="Arial Unicode MS" pitchFamily="34" charset="-128"/>
              </a:defRPr>
            </a:lvl2pPr>
            <a:lvl3pPr marL="1143000" indent="-228600" eaLnBrk="0">
              <a:defRPr sz="3400">
                <a:solidFill>
                  <a:schemeClr val="tx1"/>
                </a:solidFill>
                <a:latin typeface="Times New Roman" panose="02020603050405020304" pitchFamily="18" charset="0"/>
                <a:ea typeface="Arial Unicode MS" pitchFamily="34" charset="-128"/>
              </a:defRPr>
            </a:lvl3pPr>
            <a:lvl4pPr marL="1600200" indent="-228600" eaLnBrk="0">
              <a:defRPr sz="3400">
                <a:solidFill>
                  <a:schemeClr val="tx1"/>
                </a:solidFill>
                <a:latin typeface="Times New Roman" panose="02020603050405020304" pitchFamily="18" charset="0"/>
                <a:ea typeface="Arial Unicode MS" pitchFamily="34" charset="-128"/>
              </a:defRPr>
            </a:lvl4pPr>
            <a:lvl5pPr marL="2057400" indent="-228600" eaLnBrk="0">
              <a:defRPr sz="3400">
                <a:solidFill>
                  <a:schemeClr val="tx1"/>
                </a:solidFill>
                <a:latin typeface="Times New Roman" panose="02020603050405020304" pitchFamily="18" charset="0"/>
                <a:ea typeface="Arial Unicode MS" pitchFamily="34" charset="-128"/>
              </a:defRPr>
            </a:lvl5pPr>
            <a:lvl6pPr marL="2514600" indent="-228600" defTabSz="6350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defRPr sz="3400">
                <a:solidFill>
                  <a:schemeClr val="tx1"/>
                </a:solidFill>
                <a:latin typeface="Times New Roman" panose="02020603050405020304" pitchFamily="18" charset="0"/>
                <a:ea typeface="Arial Unicode MS" pitchFamily="34" charset="-128"/>
              </a:defRPr>
            </a:lvl6pPr>
            <a:lvl7pPr marL="2971800" indent="-228600" defTabSz="6350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defRPr sz="3400">
                <a:solidFill>
                  <a:schemeClr val="tx1"/>
                </a:solidFill>
                <a:latin typeface="Times New Roman" panose="02020603050405020304" pitchFamily="18" charset="0"/>
                <a:ea typeface="Arial Unicode MS" pitchFamily="34" charset="-128"/>
              </a:defRPr>
            </a:lvl7pPr>
            <a:lvl8pPr marL="3429000" indent="-228600" defTabSz="6350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defRPr sz="3400">
                <a:solidFill>
                  <a:schemeClr val="tx1"/>
                </a:solidFill>
                <a:latin typeface="Times New Roman" panose="02020603050405020304" pitchFamily="18" charset="0"/>
                <a:ea typeface="Arial Unicode MS" pitchFamily="34" charset="-128"/>
              </a:defRPr>
            </a:lvl8pPr>
            <a:lvl9pPr marL="3886200" indent="-228600" defTabSz="6350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defRPr sz="3400">
                <a:solidFill>
                  <a:schemeClr val="tx1"/>
                </a:solidFill>
                <a:latin typeface="Times New Roman" panose="02020603050405020304" pitchFamily="18" charset="0"/>
                <a:ea typeface="Arial Unicode MS" pitchFamily="34" charset="-128"/>
              </a:defRPr>
            </a:lvl9pPr>
          </a:lstStyle>
          <a:p>
            <a:pPr algn="just" eaLnBrk="1"/>
            <a:r>
              <a:rPr lang="en-GB" altLang="en-US" sz="1400" dirty="0"/>
              <a:t>Non-conformity discovered during commissioning (top). </a:t>
            </a:r>
          </a:p>
        </p:txBody>
      </p:sp>
    </p:spTree>
    <p:extLst>
      <p:ext uri="{BB962C8B-B14F-4D97-AF65-F5344CB8AC3E}">
        <p14:creationId xmlns:p14="http://schemas.microsoft.com/office/powerpoint/2010/main" val="3007844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C937B-96B2-79A7-872C-71DB9971C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Example: </a:t>
            </a:r>
            <a:r>
              <a:rPr lang="en-GB" dirty="0"/>
              <a:t>LHC BLM Data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6A9279-E17C-5DEA-702A-6259FF07F2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NXCALS</a:t>
            </a:r>
          </a:p>
          <a:p>
            <a:pPr lvl="1"/>
            <a:r>
              <a:rPr lang="en-GB" dirty="0"/>
              <a:t>25 variables per detector (measurements &amp; thresholds used)</a:t>
            </a:r>
          </a:p>
          <a:p>
            <a:pPr lvl="1"/>
            <a:r>
              <a:rPr lang="en-GB" dirty="0"/>
              <a:t>~500 variables per crate (mostly arrays) for telemetry &amp; diagnostics </a:t>
            </a:r>
          </a:p>
          <a:p>
            <a:pPr lvl="1"/>
            <a:r>
              <a:rPr lang="en-GB" dirty="0"/>
              <a:t>Total: &gt; 120’000 variables logged at 1 Hz</a:t>
            </a:r>
          </a:p>
          <a:p>
            <a:r>
              <a:rPr lang="en-GB" dirty="0"/>
              <a:t>LSA </a:t>
            </a:r>
          </a:p>
          <a:p>
            <a:pPr lvl="1"/>
            <a:r>
              <a:rPr lang="en-GB" dirty="0"/>
              <a:t>Relational DB with multiple tables &amp; layers</a:t>
            </a:r>
          </a:p>
          <a:p>
            <a:pPr lvl="1"/>
            <a:r>
              <a:rPr lang="en-GB" dirty="0"/>
              <a:t>3.5 Million entries for thresholds </a:t>
            </a:r>
          </a:p>
          <a:p>
            <a:pPr lvl="2"/>
            <a:r>
              <a:rPr lang="en-GB" dirty="0"/>
              <a:t>multiple more if we track threshold parameters per family</a:t>
            </a:r>
          </a:p>
          <a:p>
            <a:pPr lvl="1"/>
            <a:r>
              <a:rPr lang="en-GB" dirty="0"/>
              <a:t>1.5 Million entries for system architecture </a:t>
            </a:r>
          </a:p>
          <a:p>
            <a:pPr lvl="2"/>
            <a:r>
              <a:rPr lang="en-GB" dirty="0"/>
              <a:t>Synced from LAYOUT</a:t>
            </a:r>
          </a:p>
          <a:p>
            <a:r>
              <a:rPr lang="en-GB" dirty="0"/>
              <a:t>Similar situation for INJ BLM system </a:t>
            </a:r>
          </a:p>
          <a:p>
            <a:pPr lvl="1"/>
            <a:r>
              <a:rPr lang="en-GB" dirty="0"/>
              <a:t>Now ~ 50% of LHC in size and growing!</a:t>
            </a:r>
          </a:p>
          <a:p>
            <a:r>
              <a:rPr lang="en-GB" dirty="0"/>
              <a:t>Smaller systems sometimes have large amount of data &amp; also need monitoring, e.g. dBLM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A5839D-7EA1-4A55-B0AA-C6F5BDCBC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58C7EC-F704-5B38-E4EF-3ABEB44FF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12ABC7-1100-BCF8-C240-8B44E513D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01/12/2022</a:t>
            </a:r>
          </a:p>
        </p:txBody>
      </p:sp>
    </p:spTree>
    <p:extLst>
      <p:ext uri="{BB962C8B-B14F-4D97-AF65-F5344CB8AC3E}">
        <p14:creationId xmlns:p14="http://schemas.microsoft.com/office/powerpoint/2010/main" val="2507137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System Checks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/>
              <a:t>01/12/2022</a:t>
            </a:r>
          </a:p>
        </p:txBody>
      </p:sp>
    </p:spTree>
    <p:extLst>
      <p:ext uri="{BB962C8B-B14F-4D97-AF65-F5344CB8AC3E}">
        <p14:creationId xmlns:p14="http://schemas.microsoft.com/office/powerpoint/2010/main" val="2429707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Daily reports: </a:t>
            </a:r>
            <a:r>
              <a:rPr lang="en-GB" dirty="0"/>
              <a:t>Optical Links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2984"/>
            <a:ext cx="10972800" cy="1143016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Daily checks introduced with the aim of detecting link degradation</a:t>
            </a:r>
          </a:p>
          <a:p>
            <a:pPr lvl="1"/>
            <a:r>
              <a:rPr lang="en-US" dirty="0"/>
              <a:t>Experts refer to it to identify the location or piece of equipment failing </a:t>
            </a:r>
          </a:p>
          <a:p>
            <a:pPr lvl="1"/>
            <a:r>
              <a:rPr lang="en-US" dirty="0"/>
              <a:t>Process can give ‘hints’ of upcoming issues and help also in predictive maintenance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01/12/2022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82817" y="2438400"/>
            <a:ext cx="7499183" cy="1116567"/>
            <a:chOff x="660027" y="2594153"/>
            <a:chExt cx="7499183" cy="111656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6227" y="2971800"/>
              <a:ext cx="7422983" cy="7389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Rectangle 8"/>
            <p:cNvSpPr/>
            <p:nvPr/>
          </p:nvSpPr>
          <p:spPr>
            <a:xfrm>
              <a:off x="660027" y="2594153"/>
              <a:ext cx="48768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dirty="0"/>
                <a:t>Daily report on number of errors per Optical link</a:t>
              </a:r>
            </a:p>
          </p:txBody>
        </p:sp>
        <p:sp>
          <p:nvSpPr>
            <p:cNvPr id="11" name="Oval 10"/>
            <p:cNvSpPr/>
            <p:nvPr/>
          </p:nvSpPr>
          <p:spPr>
            <a:xfrm>
              <a:off x="6553200" y="3334159"/>
              <a:ext cx="323954" cy="37656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836"/>
          <a:stretch/>
        </p:blipFill>
        <p:spPr>
          <a:xfrm>
            <a:off x="4148015" y="3886200"/>
            <a:ext cx="7686173" cy="22098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10F6C9-9AAC-84E8-E5D1-7E4AFBF7EDF1}"/>
              </a:ext>
            </a:extLst>
          </p:cNvPr>
          <p:cNvCxnSpPr/>
          <p:nvPr/>
        </p:nvCxnSpPr>
        <p:spPr>
          <a:xfrm>
            <a:off x="7099944" y="3962400"/>
            <a:ext cx="0" cy="1371600"/>
          </a:xfrm>
          <a:prstGeom prst="line">
            <a:avLst/>
          </a:prstGeom>
          <a:ln>
            <a:prstDash val="dash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400BB71-E7FE-8D65-FD3F-5EAC4A055D71}"/>
              </a:ext>
            </a:extLst>
          </p:cNvPr>
          <p:cNvCxnSpPr/>
          <p:nvPr/>
        </p:nvCxnSpPr>
        <p:spPr>
          <a:xfrm>
            <a:off x="7696200" y="3962400"/>
            <a:ext cx="0" cy="1371600"/>
          </a:xfrm>
          <a:prstGeom prst="line">
            <a:avLst/>
          </a:prstGeom>
          <a:ln>
            <a:prstDash val="dash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4317582-9CEE-7858-D43F-719E5A61024F}"/>
              </a:ext>
            </a:extLst>
          </p:cNvPr>
          <p:cNvCxnSpPr/>
          <p:nvPr/>
        </p:nvCxnSpPr>
        <p:spPr>
          <a:xfrm>
            <a:off x="9982200" y="3962400"/>
            <a:ext cx="0" cy="1371600"/>
          </a:xfrm>
          <a:prstGeom prst="line">
            <a:avLst/>
          </a:prstGeom>
          <a:ln>
            <a:prstDash val="dash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58ADA33-04D5-84F1-2FA9-7462C395DE85}"/>
              </a:ext>
            </a:extLst>
          </p:cNvPr>
          <p:cNvSpPr txBox="1"/>
          <p:nvPr/>
        </p:nvSpPr>
        <p:spPr>
          <a:xfrm>
            <a:off x="9360540" y="3726176"/>
            <a:ext cx="1155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Re-appearance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A1A262F-B4BC-A3BF-91BF-B46BBF8200BB}"/>
              </a:ext>
            </a:extLst>
          </p:cNvPr>
          <p:cNvSpPr txBox="1"/>
          <p:nvPr/>
        </p:nvSpPr>
        <p:spPr>
          <a:xfrm>
            <a:off x="7259500" y="3726176"/>
            <a:ext cx="1155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Re-appearance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9994AA1-4AFC-F9F7-79FC-7C047609E2E3}"/>
              </a:ext>
            </a:extLst>
          </p:cNvPr>
          <p:cNvSpPr txBox="1"/>
          <p:nvPr/>
        </p:nvSpPr>
        <p:spPr>
          <a:xfrm>
            <a:off x="6931563" y="3743889"/>
            <a:ext cx="3337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fix</a:t>
            </a:r>
          </a:p>
        </p:txBody>
      </p:sp>
    </p:spTree>
    <p:extLst>
      <p:ext uri="{BB962C8B-B14F-4D97-AF65-F5344CB8AC3E}">
        <p14:creationId xmlns:p14="http://schemas.microsoft.com/office/powerpoint/2010/main" val="175946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Daily reports: </a:t>
            </a:r>
            <a:r>
              <a:rPr lang="en-GB" dirty="0"/>
              <a:t>Rack Temperature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2984"/>
            <a:ext cx="10972800" cy="182286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Daily (&amp; weekly) reports showing the operational temperature of the electronic racks</a:t>
            </a:r>
          </a:p>
          <a:p>
            <a:pPr lvl="1"/>
            <a:r>
              <a:rPr lang="en-US" dirty="0"/>
              <a:t>Stability of the temperature and configuration of the PID controller</a:t>
            </a:r>
          </a:p>
          <a:p>
            <a:pPr lvl="1"/>
            <a:r>
              <a:rPr lang="en-US" dirty="0"/>
              <a:t>In some cases it can help to identify the root cause of an issue/fault</a:t>
            </a:r>
          </a:p>
          <a:p>
            <a:r>
              <a:rPr lang="en-GB" dirty="0"/>
              <a:t>Some examples: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christos.zamantzas@cern.ch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01/12/2022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6200" y="3273623"/>
            <a:ext cx="4616717" cy="2886909"/>
            <a:chOff x="76200" y="2667000"/>
            <a:chExt cx="4616717" cy="2886909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/>
          </p:blipFill>
          <p:spPr>
            <a:xfrm>
              <a:off x="76200" y="2667000"/>
              <a:ext cx="4616717" cy="2596872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609600" y="5184577"/>
              <a:ext cx="33220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PID controller needs optimisation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729885" y="3426023"/>
            <a:ext cx="4109315" cy="2734509"/>
            <a:chOff x="4729885" y="2819400"/>
            <a:chExt cx="4109315" cy="273450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9885" y="2819400"/>
              <a:ext cx="4109315" cy="2397100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5562600" y="5184577"/>
              <a:ext cx="23099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Cooling system at fault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839200" y="2667000"/>
            <a:ext cx="3134233" cy="3569732"/>
            <a:chOff x="8839200" y="2667000"/>
            <a:chExt cx="3134233" cy="356973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39200" y="2667000"/>
              <a:ext cx="3134233" cy="3200400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9067800" y="5867400"/>
              <a:ext cx="28387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Module with link weakness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6339643"/>
      </p:ext>
    </p:extLst>
  </p:cSld>
  <p:clrMapOvr>
    <a:masterClrMapping/>
  </p:clrMapOvr>
</p:sld>
</file>

<file path=ppt/theme/theme1.xml><?xml version="1.0" encoding="utf-8"?>
<a:theme xmlns:a="http://schemas.openxmlformats.org/drawingml/2006/main" name="czam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0AD1B85AA1334EB75668604335D839" ma:contentTypeVersion="0" ma:contentTypeDescription="Create a new document." ma:contentTypeScope="" ma:versionID="8cd5b4a686609e268594931d8bf2940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ea781b3863f05b73618f10f146ecd1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29742B3-1080-4E2F-9893-24549E1C0F30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262AF34-D535-43F1-A8AE-096783A108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A6299E7-7954-474A-8AD6-9016965946B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czamTheme</Template>
  <TotalTime>33399</TotalTime>
  <Words>1554</Words>
  <Application>Microsoft Office PowerPoint</Application>
  <PresentationFormat>Widescreen</PresentationFormat>
  <Paragraphs>207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Times New Roman</vt:lpstr>
      <vt:lpstr>Webdings</vt:lpstr>
      <vt:lpstr>Wingdings</vt:lpstr>
      <vt:lpstr>Wingdings 2</vt:lpstr>
      <vt:lpstr>czamTheme</vt:lpstr>
      <vt:lpstr>Analysis activities and needs of BL </vt:lpstr>
      <vt:lpstr>Overview</vt:lpstr>
      <vt:lpstr>System Sanity &amp; Expert Checks</vt:lpstr>
      <vt:lpstr>Modulation Check (1/2)</vt:lpstr>
      <vt:lpstr>Modulation Check (2/2)</vt:lpstr>
      <vt:lpstr>Example: LHC BLM Data  </vt:lpstr>
      <vt:lpstr>System Checks</vt:lpstr>
      <vt:lpstr>Daily reports: Optical Links</vt:lpstr>
      <vt:lpstr>Daily reports: Rack Temperature</vt:lpstr>
      <vt:lpstr>Daily reports: Power Supplies</vt:lpstr>
      <vt:lpstr>Daily reports: Measurement offset</vt:lpstr>
      <vt:lpstr>Daily reports: Measurement offset </vt:lpstr>
      <vt:lpstr>Daily reports: Monitoring of DAC values</vt:lpstr>
      <vt:lpstr>Daily reports: Accumulated Dose</vt:lpstr>
      <vt:lpstr>Daily reports: Detector Performance</vt:lpstr>
      <vt:lpstr>Daily reports: Threshold Values</vt:lpstr>
      <vt:lpstr>On demand: Measurements vs Thresholds</vt:lpstr>
      <vt:lpstr>On demand: Respose Factors</vt:lpstr>
      <vt:lpstr>Daily reports: dBLM Measurements</vt:lpstr>
      <vt:lpstr>Desiderata</vt:lpstr>
      <vt:lpstr>Summary of needs &amp; proposals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MPP_presentation_CZ</dc:title>
  <dc:creator>Christos Zamantzas</dc:creator>
  <cp:keywords>FPGA; injection; modification; BLM</cp:keywords>
  <cp:lastModifiedBy>Christos Zamantzas</cp:lastModifiedBy>
  <cp:revision>2090</cp:revision>
  <dcterms:created xsi:type="dcterms:W3CDTF">2006-08-16T00:00:00Z</dcterms:created>
  <dcterms:modified xsi:type="dcterms:W3CDTF">2022-12-01T10:26:35Z</dcterms:modified>
  <cp:category>Conferences</cp:category>
  <cp:contentStatus>WIP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0x010100AE0AD1B85AA1334EB75668604335D839</vt:lpwstr>
  </property>
  <property fmtid="{D5CDD505-2E9C-101B-9397-08002B2CF9AE}" pid="3" name="IsMyDocuments">
    <vt:bool>true</vt:bool>
  </property>
</Properties>
</file>