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  <p:sldId id="265" r:id="rId3"/>
    <p:sldId id="303" r:id="rId4"/>
    <p:sldId id="1674" r:id="rId5"/>
    <p:sldId id="1678" r:id="rId6"/>
    <p:sldId id="1679" r:id="rId7"/>
    <p:sldId id="295" r:id="rId8"/>
    <p:sldId id="256" r:id="rId9"/>
    <p:sldId id="257" r:id="rId10"/>
    <p:sldId id="261" r:id="rId11"/>
    <p:sldId id="290" r:id="rId12"/>
    <p:sldId id="259" r:id="rId13"/>
    <p:sldId id="298" r:id="rId14"/>
    <p:sldId id="276" r:id="rId15"/>
    <p:sldId id="275" r:id="rId16"/>
    <p:sldId id="267" r:id="rId17"/>
    <p:sldId id="294" r:id="rId18"/>
    <p:sldId id="307" r:id="rId19"/>
    <p:sldId id="302" r:id="rId20"/>
    <p:sldId id="1675" r:id="rId21"/>
    <p:sldId id="1676" r:id="rId22"/>
    <p:sldId id="1677" r:id="rId23"/>
    <p:sldId id="299" r:id="rId24"/>
    <p:sldId id="308" r:id="rId25"/>
    <p:sldId id="1680" r:id="rId26"/>
    <p:sldId id="1681" r:id="rId27"/>
    <p:sldId id="1682" r:id="rId28"/>
    <p:sldId id="1683" r:id="rId29"/>
    <p:sldId id="1684" r:id="rId30"/>
    <p:sldId id="1685" r:id="rId31"/>
    <p:sldId id="1686" r:id="rId32"/>
    <p:sldId id="1687" r:id="rId33"/>
    <p:sldId id="1688" r:id="rId34"/>
    <p:sldId id="1689" r:id="rId35"/>
    <p:sldId id="305" r:id="rId36"/>
    <p:sldId id="310" r:id="rId37"/>
    <p:sldId id="297" r:id="rId38"/>
    <p:sldId id="271" r:id="rId39"/>
    <p:sldId id="272" r:id="rId40"/>
    <p:sldId id="274" r:id="rId41"/>
    <p:sldId id="273" r:id="rId42"/>
    <p:sldId id="264" r:id="rId43"/>
    <p:sldId id="258" r:id="rId44"/>
    <p:sldId id="269" r:id="rId45"/>
    <p:sldId id="270" r:id="rId46"/>
    <p:sldId id="278" r:id="rId47"/>
    <p:sldId id="282" r:id="rId48"/>
    <p:sldId id="286" r:id="rId49"/>
    <p:sldId id="281" r:id="rId50"/>
    <p:sldId id="262" r:id="rId51"/>
    <p:sldId id="283" r:id="rId52"/>
    <p:sldId id="284" r:id="rId53"/>
    <p:sldId id="285" r:id="rId54"/>
    <p:sldId id="287" r:id="rId55"/>
    <p:sldId id="306" r:id="rId56"/>
    <p:sldId id="309" r:id="rId57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57"/>
    <p:restoredTop sz="95794"/>
  </p:normalViewPr>
  <p:slideViewPr>
    <p:cSldViewPr snapToGrid="0">
      <p:cViewPr varScale="1">
        <p:scale>
          <a:sx n="95" d="100"/>
          <a:sy n="95" d="100"/>
        </p:scale>
        <p:origin x="18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D5DD-00E0-3C40-DA2D-A678B006D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9861DF-2BB0-BB76-F6A6-3BEFEAB58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DC712-9749-A4BA-BD5A-BA26355A3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25/10/22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67F4F-079E-351D-2C5C-74FA19021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T" dirty="0"/>
              <a:t>Fabrizio Palla – INFN 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8D3EE-8037-9582-B7B5-B9C2796A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8F2D90-0247-32BD-0D36-BC392C4F86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77411" y="5136577"/>
            <a:ext cx="2287270" cy="1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872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F484B-5ACA-24F1-C07C-789F04A8A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DA5A24-549B-E19E-95CA-5CB0000483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55989-5B46-8191-59E9-CF62A0575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20/10/22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A5059-04D5-13F6-7DA3-4289B72F0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8A591-0B41-B9BA-20C1-826CED556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92928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19434C-3FDB-EAA2-9813-DB59F7F668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7EFBD-2A6D-3426-C0AB-EC583F9DC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855DC-B826-EA64-DD78-462140768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20/10/22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30EE4-92C2-10FC-6637-6C6F92BEC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B16F7-8957-7F6D-B1EB-E61AC18FA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66747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896B-9FC2-39C7-DA27-2AAA10B16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40140" cy="12811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A58F8-1CC6-F7DF-C24E-B4312CB1D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1543D-8F18-5AF0-64EF-EBA43D195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20/10/22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F3AC6-56A9-9A96-2AA2-BF7A052F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F6B17-EA1F-1322-76E4-90AE9227C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2E9E66-55FB-D14E-1F91-63B1CDDC6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0841" y="423290"/>
            <a:ext cx="2287270" cy="1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4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3ACE0-40B0-DBED-1672-9E4D3F8BA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3C468A-C742-C345-94DC-D3BB3ECCEB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A577E-5F08-00B8-4B5F-A5A817987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20/10/22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2155B-EA04-243B-D03F-FAF641741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97A2-74C1-D252-7DF8-EA1B8EE15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47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34F89-ECC1-BBA7-9425-0EDEB24BB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6A42D-5A3F-0E88-E290-70AC52D84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52B68E-9AC9-FF8E-9D0C-C7604C4BF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83CA9-B258-CE8F-1471-DC9576DB3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20/10/22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5880A-009E-ABAA-68B7-F0E536A66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CAB1B-318F-EE55-AA64-84D6BEDC0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91104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227B8-92AE-F463-514E-B2DF76435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770A6D-6F71-D684-9749-6C16BB7BF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5F7640-90E3-8824-8156-59E10C2EF5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231619-1402-59D7-895B-04068E1E6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B478BC-221B-6BF4-506C-1F44E90A63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8476A8-80A2-BE5F-8C95-A8291A268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20/10/22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EC326E-301A-1087-64A6-D4E168A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AF5C7E-BC96-4108-9B2E-5C0D516CD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3580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FD6A1-1097-F5E5-9BD0-46FFD4714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1FF743-97DB-1475-A69D-C0AB31F20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20/10/22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2F7052-BEDB-D20F-11B0-1129B1ED8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B03236-8AF8-186D-6A61-C41CEE11E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51971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C1899-91E7-DB00-BF80-13DD47AE9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20/10/22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0B6EF-4581-15C9-CC66-D87166D6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ADA76-D65F-1BC1-77D5-30BF7B109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5246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9052A-2D77-40C1-D5E7-F216B04BD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93B8D-E835-2F61-C547-94A53B33F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ACEB5-6270-E08A-591B-BBA3E88F5F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288F9-DC2B-17AE-55A3-E11DC7B34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20/10/22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633874-E030-6453-4D50-BD6B524A6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201D7D-3728-8003-78CC-51119934D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691850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B1BB0-5B0F-5B10-927C-383859DCF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372972-77C7-9813-0B4B-22E3B9081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3E288-F465-713A-72DD-8E69FAAE21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E9954-BF84-FF1C-89F2-FA106DDEE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20/10/22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8E1098-4CBE-43E8-9405-73F6665D6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F1F1A2-6C96-3669-D14F-C96D4490A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72491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5C23D0-2D28-799B-E5E6-3699A3CB0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I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29B60E-4AFE-5D7E-BFC4-7FD098786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9C1EA-076C-4F84-B512-BB99B449A2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8CBC6-C9DA-4B45-94E0-3517C720B877}" type="datetimeFigureOut">
              <a:rPr lang="en-IT" smtClean="0"/>
              <a:t>20/10/22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BA764-76F0-0D78-84FB-6D67FBD0C6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89DBF-3A5E-FF9B-05E1-BFC54BC53A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0254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Poppi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Poppins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Poppins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Poppins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Poppins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Poppins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Fabrizio.Palla@cern.ch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indico.cern.ch/event/995850/contributions/4411851/attachments/2274796/3864124/20210701_IDEATracker_FCCweek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9F059-5B0B-189F-0E7D-950649E42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2744" y="-405977"/>
            <a:ext cx="9545256" cy="2786545"/>
          </a:xfrm>
        </p:spPr>
        <p:txBody>
          <a:bodyPr>
            <a:normAutofit/>
          </a:bodyPr>
          <a:lstStyle/>
          <a:p>
            <a:r>
              <a:rPr lang="en-GB" sz="4000" b="1" dirty="0"/>
              <a:t>MDI Summary – Detectors integration in the interaction region</a:t>
            </a:r>
            <a:endParaRPr lang="en-IT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AE5848-2E45-F2B3-B2D5-AB1E16F8EE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1332" y="2556726"/>
            <a:ext cx="9996668" cy="2532544"/>
          </a:xfrm>
        </p:spPr>
        <p:txBody>
          <a:bodyPr>
            <a:noAutofit/>
          </a:bodyPr>
          <a:lstStyle/>
          <a:p>
            <a:r>
              <a:rPr lang="en-IT" sz="1600" b="1" dirty="0">
                <a:solidFill>
                  <a:srgbClr val="0070C0"/>
                </a:solidFill>
                <a:effectLst>
                  <a:reflection blurRad="1270000" stA="45000" endPos="65000" dist="50800" dir="5400000" sy="-100000" algn="bl" rotWithShape="0"/>
                </a:effectLst>
              </a:rPr>
              <a:t>Fabrizio Palla  - INFN Pisa</a:t>
            </a:r>
          </a:p>
          <a:p>
            <a:r>
              <a:rPr lang="en-IT" sz="1400" i="1" dirty="0">
                <a:solidFill>
                  <a:srgbClr val="00B050"/>
                </a:solidFill>
              </a:rPr>
              <a:t>On behalf of  </a:t>
            </a:r>
          </a:p>
          <a:p>
            <a:r>
              <a:rPr lang="en-IT" sz="1400" i="1" dirty="0">
                <a:solidFill>
                  <a:srgbClr val="00B050"/>
                </a:solidFill>
              </a:rPr>
              <a:t>M. Boscolo, A. Ciarma, F. Fransesini, S. Lauciani, and L. Pellegrino – INFN Frascati</a:t>
            </a:r>
          </a:p>
          <a:p>
            <a:r>
              <a:rPr lang="en-IT" sz="1400" i="1" dirty="0">
                <a:solidFill>
                  <a:srgbClr val="00B050"/>
                </a:solidFill>
              </a:rPr>
              <a:t>F. Bosi – INFN Pisa</a:t>
            </a:r>
          </a:p>
          <a:p>
            <a:r>
              <a:rPr lang="en-IT" sz="1400" i="1" dirty="0">
                <a:solidFill>
                  <a:srgbClr val="00B050"/>
                </a:solidFill>
              </a:rPr>
              <a:t>M. Dams – NBI Copenhagen</a:t>
            </a:r>
          </a:p>
          <a:p>
            <a:r>
              <a:rPr lang="en-IT" sz="1600" b="1" dirty="0">
                <a:solidFill>
                  <a:srgbClr val="FF0000"/>
                </a:solidFill>
              </a:rPr>
              <a:t>Detector Concept Meeting </a:t>
            </a:r>
          </a:p>
          <a:p>
            <a:r>
              <a:rPr lang="en-IT" sz="1600" b="1" dirty="0">
                <a:solidFill>
                  <a:srgbClr val="FF0000"/>
                </a:solidFill>
              </a:rPr>
              <a:t>CERN – 7 November 2022</a:t>
            </a:r>
          </a:p>
        </p:txBody>
      </p:sp>
    </p:spTree>
    <p:extLst>
      <p:ext uri="{BB962C8B-B14F-4D97-AF65-F5344CB8AC3E}">
        <p14:creationId xmlns:p14="http://schemas.microsoft.com/office/powerpoint/2010/main" val="1298047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8FC90-6C9C-3DB0-87F2-7EFDF11AE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Half-l</a:t>
            </a:r>
            <a:r>
              <a:rPr lang="en-IT" dirty="0"/>
              <a:t>adder layout – layer 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03BA02-F58E-6FB2-B246-F6C1CED83421}"/>
              </a:ext>
            </a:extLst>
          </p:cNvPr>
          <p:cNvSpPr txBox="1"/>
          <p:nvPr/>
        </p:nvSpPr>
        <p:spPr>
          <a:xfrm>
            <a:off x="795973" y="484831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</a:t>
            </a:r>
            <a:r>
              <a:rPr lang="en-IT" dirty="0"/>
              <a:t>=0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538151E-D449-F8ED-DFCF-CF882FE2EF6C}"/>
              </a:ext>
            </a:extLst>
          </p:cNvPr>
          <p:cNvGrpSpPr/>
          <p:nvPr/>
        </p:nvGrpSpPr>
        <p:grpSpPr>
          <a:xfrm>
            <a:off x="904460" y="2092768"/>
            <a:ext cx="14192897" cy="2735791"/>
            <a:chOff x="-475453" y="2042892"/>
            <a:chExt cx="14192897" cy="273579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EAD0271-8C23-6D51-AC16-C5C3180CFBF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475453" y="2251469"/>
              <a:ext cx="10485538" cy="1557003"/>
              <a:chOff x="-6605363" y="1766117"/>
              <a:chExt cx="21124945" cy="3136855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1D79D9D0-8395-6C96-3E11-D7BA9C41BCF9}"/>
                  </a:ext>
                </a:extLst>
              </p:cNvPr>
              <p:cNvGrpSpPr/>
              <p:nvPr/>
            </p:nvGrpSpPr>
            <p:grpSpPr>
              <a:xfrm>
                <a:off x="-6605363" y="1766117"/>
                <a:ext cx="21124945" cy="3136855"/>
                <a:chOff x="-6605363" y="1766117"/>
                <a:chExt cx="21124945" cy="3136855"/>
              </a:xfrm>
            </p:grpSpPr>
            <p:sp>
              <p:nvSpPr>
                <p:cNvPr id="4" name="Rectangle 3" descr="Chip 1 &#10;">
                  <a:extLst>
                    <a:ext uri="{FF2B5EF4-FFF2-40B4-BE49-F238E27FC236}">
                      <a16:creationId xmlns:a16="http://schemas.microsoft.com/office/drawing/2014/main" id="{98088AA6-2E88-3114-3E89-799A1C1384E3}"/>
                    </a:ext>
                  </a:extLst>
                </p:cNvPr>
                <p:cNvSpPr/>
                <p:nvPr/>
              </p:nvSpPr>
              <p:spPr>
                <a:xfrm>
                  <a:off x="1958051" y="2534856"/>
                  <a:ext cx="2071868" cy="1332937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1</a:t>
                  </a:r>
                </a:p>
              </p:txBody>
            </p:sp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4EDAA25C-1D7C-6B7F-E384-264FABC0D18F}"/>
                    </a:ext>
                  </a:extLst>
                </p:cNvPr>
                <p:cNvSpPr/>
                <p:nvPr/>
              </p:nvSpPr>
              <p:spPr>
                <a:xfrm>
                  <a:off x="4024132" y="2534855"/>
                  <a:ext cx="2071868" cy="1332937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2</a:t>
                  </a:r>
                </a:p>
              </p:txBody>
            </p:sp>
            <p:sp>
              <p:nvSpPr>
                <p:cNvPr id="6" name="Rectangle 5" descr="Chip 1 &#10;">
                  <a:extLst>
                    <a:ext uri="{FF2B5EF4-FFF2-40B4-BE49-F238E27FC236}">
                      <a16:creationId xmlns:a16="http://schemas.microsoft.com/office/drawing/2014/main" id="{354CEC12-F0CB-5EF0-7B92-09AC9D5E2B77}"/>
                    </a:ext>
                  </a:extLst>
                </p:cNvPr>
                <p:cNvSpPr/>
                <p:nvPr/>
              </p:nvSpPr>
              <p:spPr>
                <a:xfrm>
                  <a:off x="6158132" y="2534855"/>
                  <a:ext cx="2071868" cy="1332937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1</a:t>
                  </a:r>
                </a:p>
              </p:txBody>
            </p: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475536F4-E0DE-E6DA-270A-48316057F431}"/>
                    </a:ext>
                  </a:extLst>
                </p:cNvPr>
                <p:cNvSpPr/>
                <p:nvPr/>
              </p:nvSpPr>
              <p:spPr>
                <a:xfrm>
                  <a:off x="8224213" y="2534854"/>
                  <a:ext cx="2071868" cy="1332937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2</a:t>
                  </a:r>
                </a:p>
              </p:txBody>
            </p:sp>
            <p:cxnSp>
              <p:nvCxnSpPr>
                <p:cNvPr id="8" name="Straight Arrow Connector 7">
                  <a:extLst>
                    <a:ext uri="{FF2B5EF4-FFF2-40B4-BE49-F238E27FC236}">
                      <a16:creationId xmlns:a16="http://schemas.microsoft.com/office/drawing/2014/main" id="{F9D3CB38-F1B8-C07B-FAF1-178D9C7DB1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-6605363" y="2177967"/>
                  <a:ext cx="21124945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F25D2145-04F9-9D0F-7C59-AF092215CB79}"/>
                    </a:ext>
                  </a:extLst>
                </p:cNvPr>
                <p:cNvSpPr txBox="1"/>
                <p:nvPr/>
              </p:nvSpPr>
              <p:spPr>
                <a:xfrm>
                  <a:off x="2605579" y="1766117"/>
                  <a:ext cx="2925841" cy="74408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160.9 mm</a:t>
                  </a:r>
                  <a:endParaRPr lang="en-IT" dirty="0"/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4FCC369-DB35-FF7D-8863-2B3A928CBA17}"/>
                    </a:ext>
                  </a:extLst>
                </p:cNvPr>
                <p:cNvSpPr txBox="1"/>
                <p:nvPr/>
              </p:nvSpPr>
              <p:spPr>
                <a:xfrm>
                  <a:off x="5779258" y="4158888"/>
                  <a:ext cx="2071845" cy="74408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0.2 mm</a:t>
                  </a:r>
                  <a:endParaRPr lang="en-IT" dirty="0"/>
                </a:p>
              </p:txBody>
            </p: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1D1C0DE0-CCF7-AA1E-CB39-B942ABF6D8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58132" y="4031794"/>
                  <a:ext cx="206092" cy="0"/>
                </a:xfrm>
                <a:prstGeom prst="straightConnector1">
                  <a:avLst/>
                </a:prstGeom>
                <a:ln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B01BA274-BE89-6C25-B5EF-14D9F0245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89908" y="4031794"/>
                  <a:ext cx="206092" cy="0"/>
                </a:xfrm>
                <a:prstGeom prst="straightConnector1">
                  <a:avLst/>
                </a:prstGeom>
                <a:ln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2AB958C1-45BF-7027-0622-BA63E0481453}"/>
                    </a:ext>
                  </a:extLst>
                </p:cNvPr>
                <p:cNvCxnSpPr/>
                <p:nvPr/>
              </p:nvCxnSpPr>
              <p:spPr>
                <a:xfrm>
                  <a:off x="6096000" y="3867791"/>
                  <a:ext cx="0" cy="29109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DEBB8707-9DD0-2324-F61E-ABA2BB33F5A7}"/>
                    </a:ext>
                  </a:extLst>
                </p:cNvPr>
                <p:cNvCxnSpPr/>
                <p:nvPr/>
              </p:nvCxnSpPr>
              <p:spPr>
                <a:xfrm>
                  <a:off x="6161180" y="3867791"/>
                  <a:ext cx="0" cy="29109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Rectangle 23" descr="Chip 1 &#10;">
                <a:extLst>
                  <a:ext uri="{FF2B5EF4-FFF2-40B4-BE49-F238E27FC236}">
                    <a16:creationId xmlns:a16="http://schemas.microsoft.com/office/drawing/2014/main" id="{A3833A60-CEA7-5168-373C-1CE9A7033F1A}"/>
                  </a:ext>
                </a:extLst>
              </p:cNvPr>
              <p:cNvSpPr/>
              <p:nvPr/>
            </p:nvSpPr>
            <p:spPr>
              <a:xfrm>
                <a:off x="-2242029" y="2534854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1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99A9AD7-2090-823E-A118-61767795D24A}"/>
                  </a:ext>
                </a:extLst>
              </p:cNvPr>
              <p:cNvSpPr/>
              <p:nvPr/>
            </p:nvSpPr>
            <p:spPr>
              <a:xfrm>
                <a:off x="-175948" y="2534853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2</a:t>
                </a:r>
              </a:p>
            </p:txBody>
          </p:sp>
        </p:grp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75AF17E-FE22-F96F-A5EB-AB2DF595F047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3307884" y="2411995"/>
              <a:ext cx="0" cy="60797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DF906C5-1F3F-2B0B-2F77-63061A823693}"/>
                </a:ext>
              </a:extLst>
            </p:cNvPr>
            <p:cNvSpPr txBox="1">
              <a:spLocks noChangeAspect="1"/>
            </p:cNvSpPr>
            <p:nvPr/>
          </p:nvSpPr>
          <p:spPr>
            <a:xfrm rot="16200000">
              <a:off x="13011479" y="2184110"/>
              <a:ext cx="488600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8.4 mm</a:t>
              </a:r>
              <a:endParaRPr lang="en-IT" dirty="0"/>
            </a:p>
          </p:txBody>
        </p:sp>
        <p:sp>
          <p:nvSpPr>
            <p:cNvPr id="12" name="Rectangle 11" descr="Chip 1 &#10;">
              <a:extLst>
                <a:ext uri="{FF2B5EF4-FFF2-40B4-BE49-F238E27FC236}">
                  <a16:creationId xmlns:a16="http://schemas.microsoft.com/office/drawing/2014/main" id="{C1D1F5DE-3460-FA72-4C12-A23BB69B2A17}"/>
                </a:ext>
              </a:extLst>
            </p:cNvPr>
            <p:cNvSpPr/>
            <p:nvPr/>
          </p:nvSpPr>
          <p:spPr>
            <a:xfrm>
              <a:off x="7956180" y="2633037"/>
              <a:ext cx="1028389" cy="66161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1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D5F8762-D72E-4F4A-5E8F-C8288B190D78}"/>
                </a:ext>
              </a:extLst>
            </p:cNvPr>
            <p:cNvSpPr/>
            <p:nvPr/>
          </p:nvSpPr>
          <p:spPr>
            <a:xfrm>
              <a:off x="8981696" y="2633037"/>
              <a:ext cx="1028389" cy="66161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2</a:t>
              </a:r>
            </a:p>
          </p:txBody>
        </p:sp>
        <p:sp>
          <p:nvSpPr>
            <p:cNvPr id="15" name="Rectangle 14" descr="Chip 1 &#10;">
              <a:extLst>
                <a:ext uri="{FF2B5EF4-FFF2-40B4-BE49-F238E27FC236}">
                  <a16:creationId xmlns:a16="http://schemas.microsoft.com/office/drawing/2014/main" id="{C6477409-FBF4-C65D-40A5-BD29440E84C8}"/>
                </a:ext>
              </a:extLst>
            </p:cNvPr>
            <p:cNvSpPr/>
            <p:nvPr/>
          </p:nvSpPr>
          <p:spPr>
            <a:xfrm>
              <a:off x="-401183" y="2633037"/>
              <a:ext cx="1028389" cy="66161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1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5EA6CC4-4E67-C6BD-73AE-152B2D9027BE}"/>
                </a:ext>
              </a:extLst>
            </p:cNvPr>
            <p:cNvSpPr/>
            <p:nvPr/>
          </p:nvSpPr>
          <p:spPr>
            <a:xfrm>
              <a:off x="624333" y="2633036"/>
              <a:ext cx="1028389" cy="66161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2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F529744-BC1B-7541-60E0-068176F1CCAD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-475453" y="2042892"/>
              <a:ext cx="0" cy="2735791"/>
            </a:xfrm>
            <a:prstGeom prst="line">
              <a:avLst/>
            </a:prstGeom>
            <a:ln w="38100" cmpd="sng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DDB3E6B-2CAF-3D5B-D087-EBB5B8F33313}"/>
              </a:ext>
            </a:extLst>
          </p:cNvPr>
          <p:cNvCxnSpPr>
            <a:cxnSpLocks/>
          </p:cNvCxnSpPr>
          <p:nvPr/>
        </p:nvCxnSpPr>
        <p:spPr>
          <a:xfrm>
            <a:off x="11549162" y="2736525"/>
            <a:ext cx="0" cy="6080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99B9AB2-DF32-031F-3AF6-3A328F61DA52}"/>
              </a:ext>
            </a:extLst>
          </p:cNvPr>
          <p:cNvSpPr txBox="1"/>
          <p:nvPr/>
        </p:nvSpPr>
        <p:spPr>
          <a:xfrm rot="16200000">
            <a:off x="11351945" y="2948384"/>
            <a:ext cx="93710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8.4 mm</a:t>
            </a:r>
            <a:endParaRPr lang="en-IT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73461D3-F88A-3EF8-7B48-ADA691C5A746}"/>
              </a:ext>
            </a:extLst>
          </p:cNvPr>
          <p:cNvSpPr txBox="1"/>
          <p:nvPr/>
        </p:nvSpPr>
        <p:spPr>
          <a:xfrm>
            <a:off x="721749" y="3600709"/>
            <a:ext cx="16400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0.1 mm</a:t>
            </a:r>
            <a:endParaRPr lang="en-IT" dirty="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52AD7CB-B7EB-C8F7-9D5E-BAE7DC1FFCE5}"/>
              </a:ext>
            </a:extLst>
          </p:cNvPr>
          <p:cNvCxnSpPr>
            <a:cxnSpLocks/>
          </p:cNvCxnSpPr>
          <p:nvPr/>
        </p:nvCxnSpPr>
        <p:spPr>
          <a:xfrm flipH="1">
            <a:off x="975897" y="3515457"/>
            <a:ext cx="138246" cy="0"/>
          </a:xfrm>
          <a:prstGeom prst="straightConnector1">
            <a:avLst/>
          </a:prstGeom>
          <a:ln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4E257D5-FAC1-6D4B-B656-F83EA26935B5}"/>
              </a:ext>
            </a:extLst>
          </p:cNvPr>
          <p:cNvCxnSpPr>
            <a:cxnSpLocks/>
          </p:cNvCxnSpPr>
          <p:nvPr/>
        </p:nvCxnSpPr>
        <p:spPr>
          <a:xfrm flipH="1">
            <a:off x="795973" y="3515457"/>
            <a:ext cx="138246" cy="0"/>
          </a:xfrm>
          <a:prstGeom prst="straightConnector1">
            <a:avLst/>
          </a:prstGeom>
          <a:ln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AC42814-77B4-90F9-10F8-2532A00F6257}"/>
              </a:ext>
            </a:extLst>
          </p:cNvPr>
          <p:cNvCxnSpPr/>
          <p:nvPr/>
        </p:nvCxnSpPr>
        <p:spPr>
          <a:xfrm>
            <a:off x="934219" y="3405444"/>
            <a:ext cx="0" cy="195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CE64A85-14CC-A95D-2B07-20517FEEC714}"/>
              </a:ext>
            </a:extLst>
          </p:cNvPr>
          <p:cNvCxnSpPr/>
          <p:nvPr/>
        </p:nvCxnSpPr>
        <p:spPr>
          <a:xfrm>
            <a:off x="977942" y="3405444"/>
            <a:ext cx="0" cy="195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249C89E-65A0-F63D-29F3-72471A7A5E89}"/>
              </a:ext>
            </a:extLst>
          </p:cNvPr>
          <p:cNvSpPr txBox="1"/>
          <p:nvPr/>
        </p:nvSpPr>
        <p:spPr>
          <a:xfrm>
            <a:off x="485681" y="5971143"/>
            <a:ext cx="75906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Layer 2 ladders are </a:t>
            </a:r>
            <a:r>
              <a:rPr lang="en-IT" dirty="0"/>
              <a:t>placed at  20 mm radius</a:t>
            </a:r>
          </a:p>
        </p:txBody>
      </p:sp>
    </p:spTree>
    <p:extLst>
      <p:ext uri="{BB962C8B-B14F-4D97-AF65-F5344CB8AC3E}">
        <p14:creationId xmlns:p14="http://schemas.microsoft.com/office/powerpoint/2010/main" val="1605760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8FC90-6C9C-3DB0-87F2-7EFDF11AE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 l</a:t>
            </a:r>
            <a:r>
              <a:rPr lang="en-IT" dirty="0"/>
              <a:t>adder layout – layer 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C10517-69FD-3BC4-0BB9-624695948F61}"/>
              </a:ext>
            </a:extLst>
          </p:cNvPr>
          <p:cNvSpPr txBox="1"/>
          <p:nvPr/>
        </p:nvSpPr>
        <p:spPr>
          <a:xfrm rot="16200000">
            <a:off x="10901627" y="2432587"/>
            <a:ext cx="10827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16.3  mm</a:t>
            </a:r>
            <a:endParaRPr lang="en-IT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A15D036-811B-5337-14D6-02BF2AC5F2D1}"/>
              </a:ext>
            </a:extLst>
          </p:cNvPr>
          <p:cNvSpPr txBox="1"/>
          <p:nvPr/>
        </p:nvSpPr>
        <p:spPr>
          <a:xfrm>
            <a:off x="485681" y="5971143"/>
            <a:ext cx="75906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Layer 3 ladders are </a:t>
            </a:r>
            <a:r>
              <a:rPr lang="en-IT" dirty="0"/>
              <a:t>placed at 32 mm radius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851B712-AA97-C798-E258-F7C01704D1C6}"/>
                  </a:ext>
                </a:extLst>
              </p:cNvPr>
              <p:cNvSpPr txBox="1"/>
              <p:nvPr/>
            </p:nvSpPr>
            <p:spPr>
              <a:xfrm>
                <a:off x="2771776" y="4233442"/>
                <a:ext cx="7037694" cy="1323439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O</a:t>
                </a:r>
                <a:r>
                  <a:rPr lang="en-IT" sz="2000" dirty="0"/>
                  <a:t>verlapping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IT" sz="2000" dirty="0"/>
                  <a:t>2 parallel ladders separated by  500 µm</a:t>
                </a:r>
              </a:p>
              <a:p>
                <a:r>
                  <a:rPr lang="en-IT" sz="2000" dirty="0"/>
                  <a:t>- see engineering drawings later 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Passive parts on the sides</a:t>
                </a:r>
                <a:endParaRPr lang="en-IT" sz="2000" dirty="0"/>
              </a:p>
            </p:txBody>
          </p:sp>
        </mc:Choice>
        <mc:Fallback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851B712-AA97-C798-E258-F7C01704D1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776" y="4233442"/>
                <a:ext cx="7037694" cy="1323439"/>
              </a:xfrm>
              <a:prstGeom prst="rect">
                <a:avLst/>
              </a:prstGeom>
              <a:blipFill>
                <a:blip r:embed="rId2"/>
                <a:stretch>
                  <a:fillRect l="-719" t="-1869" b="-560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7EC33C1B-34B6-F94B-AEB9-8C4CF3427728}"/>
              </a:ext>
            </a:extLst>
          </p:cNvPr>
          <p:cNvGrpSpPr>
            <a:grpSpLocks noChangeAspect="1"/>
          </p:cNvGrpSpPr>
          <p:nvPr/>
        </p:nvGrpSpPr>
        <p:grpSpPr>
          <a:xfrm>
            <a:off x="911469" y="1867981"/>
            <a:ext cx="5143888" cy="1945839"/>
            <a:chOff x="911469" y="1867981"/>
            <a:chExt cx="8587453" cy="324847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03BA02-F58E-6FB2-B246-F6C1CED83421}"/>
                </a:ext>
              </a:extLst>
            </p:cNvPr>
            <p:cNvSpPr txBox="1"/>
            <p:nvPr/>
          </p:nvSpPr>
          <p:spPr>
            <a:xfrm>
              <a:off x="911469" y="4187145"/>
              <a:ext cx="640130" cy="43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z</a:t>
              </a:r>
              <a:r>
                <a:rPr lang="en-IT" sz="1100" dirty="0"/>
                <a:t>=0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032D6845-0027-FBC7-2480-C83B4B28D83C}"/>
                </a:ext>
              </a:extLst>
            </p:cNvPr>
            <p:cNvGrpSpPr/>
            <p:nvPr/>
          </p:nvGrpSpPr>
          <p:grpSpPr>
            <a:xfrm rot="10800000">
              <a:off x="1165310" y="2377728"/>
              <a:ext cx="8333612" cy="937371"/>
              <a:chOff x="1182332" y="2686118"/>
              <a:chExt cx="8305639" cy="806102"/>
            </a:xfrm>
          </p:grpSpPr>
          <p:sp>
            <p:nvSpPr>
              <p:cNvPr id="12" name="Rectangle 11" descr="Chip 1 &#10;">
                <a:extLst>
                  <a:ext uri="{FF2B5EF4-FFF2-40B4-BE49-F238E27FC236}">
                    <a16:creationId xmlns:a16="http://schemas.microsoft.com/office/drawing/2014/main" id="{C1D1F5DE-3460-FA72-4C12-A23BB69B2A17}"/>
                  </a:ext>
                </a:extLst>
              </p:cNvPr>
              <p:cNvSpPr/>
              <p:nvPr/>
            </p:nvSpPr>
            <p:spPr>
              <a:xfrm>
                <a:off x="7434066" y="2686118"/>
                <a:ext cx="1028389" cy="661614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/>
                  <a:t>Chip 1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D5F8762-D72E-4F4A-5E8F-C8288B190D78}"/>
                  </a:ext>
                </a:extLst>
              </p:cNvPr>
              <p:cNvSpPr/>
              <p:nvPr/>
            </p:nvSpPr>
            <p:spPr>
              <a:xfrm>
                <a:off x="8459582" y="2686118"/>
                <a:ext cx="1028389" cy="661614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/>
                  <a:t>Chip 2</a:t>
                </a:r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CDBF498D-2ED1-A97C-F61C-95BEC6FF5405}"/>
                  </a:ext>
                </a:extLst>
              </p:cNvPr>
              <p:cNvGrpSpPr/>
              <p:nvPr/>
            </p:nvGrpSpPr>
            <p:grpSpPr>
              <a:xfrm>
                <a:off x="1182332" y="2686118"/>
                <a:ext cx="6225896" cy="806102"/>
                <a:chOff x="1165706" y="2686118"/>
                <a:chExt cx="6225896" cy="806102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1D79D9D0-8395-6C96-3E11-D7BA9C41BCF9}"/>
                    </a:ext>
                  </a:extLst>
                </p:cNvPr>
                <p:cNvGrpSpPr/>
                <p:nvPr/>
              </p:nvGrpSpPr>
              <p:grpSpPr>
                <a:xfrm>
                  <a:off x="3252953" y="2686119"/>
                  <a:ext cx="4138649" cy="806101"/>
                  <a:chOff x="1958051" y="2534854"/>
                  <a:chExt cx="8338030" cy="1624032"/>
                </a:xfrm>
              </p:grpSpPr>
              <p:sp>
                <p:nvSpPr>
                  <p:cNvPr id="4" name="Rectangle 3" descr="Chip 1 &#10;">
                    <a:extLst>
                      <a:ext uri="{FF2B5EF4-FFF2-40B4-BE49-F238E27FC236}">
                        <a16:creationId xmlns:a16="http://schemas.microsoft.com/office/drawing/2014/main" id="{98088AA6-2E88-3114-3E89-799A1C1384E3}"/>
                      </a:ext>
                    </a:extLst>
                  </p:cNvPr>
                  <p:cNvSpPr/>
                  <p:nvPr/>
                </p:nvSpPr>
                <p:spPr>
                  <a:xfrm>
                    <a:off x="1958051" y="2534856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1</a:t>
                    </a:r>
                  </a:p>
                </p:txBody>
              </p:sp>
              <p:sp>
                <p:nvSpPr>
                  <p:cNvPr id="5" name="Rectangle 4">
                    <a:extLst>
                      <a:ext uri="{FF2B5EF4-FFF2-40B4-BE49-F238E27FC236}">
                        <a16:creationId xmlns:a16="http://schemas.microsoft.com/office/drawing/2014/main" id="{4EDAA25C-1D7C-6B7F-E384-264FABC0D18F}"/>
                      </a:ext>
                    </a:extLst>
                  </p:cNvPr>
                  <p:cNvSpPr/>
                  <p:nvPr/>
                </p:nvSpPr>
                <p:spPr>
                  <a:xfrm>
                    <a:off x="4024132" y="2534855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2</a:t>
                    </a:r>
                  </a:p>
                </p:txBody>
              </p:sp>
              <p:sp>
                <p:nvSpPr>
                  <p:cNvPr id="6" name="Rectangle 5" descr="Chip 1 &#10;">
                    <a:extLst>
                      <a:ext uri="{FF2B5EF4-FFF2-40B4-BE49-F238E27FC236}">
                        <a16:creationId xmlns:a16="http://schemas.microsoft.com/office/drawing/2014/main" id="{354CEC12-F0CB-5EF0-7B92-09AC9D5E2B77}"/>
                      </a:ext>
                    </a:extLst>
                  </p:cNvPr>
                  <p:cNvSpPr/>
                  <p:nvPr/>
                </p:nvSpPr>
                <p:spPr>
                  <a:xfrm>
                    <a:off x="6158132" y="2534855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1</a:t>
                    </a:r>
                  </a:p>
                </p:txBody>
              </p:sp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id="{475536F4-E0DE-E6DA-270A-48316057F431}"/>
                      </a:ext>
                    </a:extLst>
                  </p:cNvPr>
                  <p:cNvSpPr/>
                  <p:nvPr/>
                </p:nvSpPr>
                <p:spPr>
                  <a:xfrm>
                    <a:off x="8224213" y="2534854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2</a:t>
                    </a:r>
                  </a:p>
                </p:txBody>
              </p:sp>
              <p:cxnSp>
                <p:nvCxnSpPr>
                  <p:cNvPr id="16" name="Straight Arrow Connector 15">
                    <a:extLst>
                      <a:ext uri="{FF2B5EF4-FFF2-40B4-BE49-F238E27FC236}">
                        <a16:creationId xmlns:a16="http://schemas.microsoft.com/office/drawing/2014/main" id="{B01BA274-BE89-6C25-B5EF-14D9F0245A8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889908" y="4031794"/>
                    <a:ext cx="206092" cy="0"/>
                  </a:xfrm>
                  <a:prstGeom prst="straightConnector1">
                    <a:avLst/>
                  </a:prstGeom>
                  <a:ln>
                    <a:headEnd type="stealth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>
                    <a:extLst>
                      <a:ext uri="{FF2B5EF4-FFF2-40B4-BE49-F238E27FC236}">
                        <a16:creationId xmlns:a16="http://schemas.microsoft.com/office/drawing/2014/main" id="{2AB958C1-45BF-7027-0622-BA63E0481453}"/>
                      </a:ext>
                    </a:extLst>
                  </p:cNvPr>
                  <p:cNvCxnSpPr/>
                  <p:nvPr/>
                </p:nvCxnSpPr>
                <p:spPr>
                  <a:xfrm>
                    <a:off x="6096000" y="3867791"/>
                    <a:ext cx="0" cy="29109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" name="Rectangle 9" descr="Chip 1 &#10;">
                  <a:extLst>
                    <a:ext uri="{FF2B5EF4-FFF2-40B4-BE49-F238E27FC236}">
                      <a16:creationId xmlns:a16="http://schemas.microsoft.com/office/drawing/2014/main" id="{E3043B60-56A5-CF00-BB0C-0E6544A9F253}"/>
                    </a:ext>
                  </a:extLst>
                </p:cNvPr>
                <p:cNvSpPr/>
                <p:nvPr/>
              </p:nvSpPr>
              <p:spPr>
                <a:xfrm>
                  <a:off x="1165706" y="2686118"/>
                  <a:ext cx="1028389" cy="661614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/>
                    <a:t>Chip 1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0E2B9DF7-FD6F-1562-97CD-D0682E90905C}"/>
                    </a:ext>
                  </a:extLst>
                </p:cNvPr>
                <p:cNvSpPr/>
                <p:nvPr/>
              </p:nvSpPr>
              <p:spPr>
                <a:xfrm>
                  <a:off x="2191222" y="2686118"/>
                  <a:ext cx="1028389" cy="661614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/>
                    <a:t>Chip 2</a:t>
                  </a:r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EC31FBC-9CA4-AA34-45B0-4E8D63379DF1}"/>
                </a:ext>
              </a:extLst>
            </p:cNvPr>
            <p:cNvGrpSpPr/>
            <p:nvPr/>
          </p:nvGrpSpPr>
          <p:grpSpPr>
            <a:xfrm>
              <a:off x="1176472" y="3202033"/>
              <a:ext cx="8322450" cy="661616"/>
              <a:chOff x="1165521" y="4992839"/>
              <a:chExt cx="8322450" cy="661616"/>
            </a:xfrm>
            <a:solidFill>
              <a:srgbClr val="FFC000">
                <a:alpha val="33000"/>
              </a:srgbClr>
            </a:solidFill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C549E645-BD25-A547-5CA4-8B3A9E0F3815}"/>
                  </a:ext>
                </a:extLst>
              </p:cNvPr>
              <p:cNvGrpSpPr/>
              <p:nvPr/>
            </p:nvGrpSpPr>
            <p:grpSpPr>
              <a:xfrm>
                <a:off x="1165521" y="4992839"/>
                <a:ext cx="6225896" cy="661616"/>
                <a:chOff x="1165706" y="2686118"/>
                <a:chExt cx="6225896" cy="661616"/>
              </a:xfrm>
              <a:grpFill/>
            </p:grpSpPr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35AED4BD-B893-6614-683C-18839C1E6472}"/>
                    </a:ext>
                  </a:extLst>
                </p:cNvPr>
                <p:cNvGrpSpPr/>
                <p:nvPr/>
              </p:nvGrpSpPr>
              <p:grpSpPr>
                <a:xfrm>
                  <a:off x="3252953" y="2686119"/>
                  <a:ext cx="4138649" cy="661615"/>
                  <a:chOff x="1958051" y="2534854"/>
                  <a:chExt cx="8338030" cy="1332939"/>
                </a:xfrm>
                <a:grpFill/>
              </p:grpSpPr>
              <p:sp>
                <p:nvSpPr>
                  <p:cNvPr id="37" name="Rectangle 36" descr="Chip 1 &#10;">
                    <a:extLst>
                      <a:ext uri="{FF2B5EF4-FFF2-40B4-BE49-F238E27FC236}">
                        <a16:creationId xmlns:a16="http://schemas.microsoft.com/office/drawing/2014/main" id="{38E66FCF-5310-A099-9070-6FCDB604169B}"/>
                      </a:ext>
                    </a:extLst>
                  </p:cNvPr>
                  <p:cNvSpPr/>
                  <p:nvPr/>
                </p:nvSpPr>
                <p:spPr>
                  <a:xfrm>
                    <a:off x="1958051" y="2534856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1</a:t>
                    </a:r>
                  </a:p>
                </p:txBody>
              </p:sp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9F588BD2-6793-2211-371F-1A9582FD58B6}"/>
                      </a:ext>
                    </a:extLst>
                  </p:cNvPr>
                  <p:cNvSpPr/>
                  <p:nvPr/>
                </p:nvSpPr>
                <p:spPr>
                  <a:xfrm>
                    <a:off x="4024132" y="2534855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2</a:t>
                    </a:r>
                  </a:p>
                </p:txBody>
              </p:sp>
              <p:sp>
                <p:nvSpPr>
                  <p:cNvPr id="39" name="Rectangle 38" descr="Chip 1 &#10;">
                    <a:extLst>
                      <a:ext uri="{FF2B5EF4-FFF2-40B4-BE49-F238E27FC236}">
                        <a16:creationId xmlns:a16="http://schemas.microsoft.com/office/drawing/2014/main" id="{3F6445C4-6C20-3876-463E-C5A8BB8F0D7C}"/>
                      </a:ext>
                    </a:extLst>
                  </p:cNvPr>
                  <p:cNvSpPr/>
                  <p:nvPr/>
                </p:nvSpPr>
                <p:spPr>
                  <a:xfrm>
                    <a:off x="6158132" y="2534855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1</a:t>
                    </a:r>
                  </a:p>
                </p:txBody>
              </p:sp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081E0C9F-FDE6-7CFB-2790-F8A8AD431B31}"/>
                      </a:ext>
                    </a:extLst>
                  </p:cNvPr>
                  <p:cNvSpPr/>
                  <p:nvPr/>
                </p:nvSpPr>
                <p:spPr>
                  <a:xfrm>
                    <a:off x="8224213" y="2534854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2</a:t>
                    </a:r>
                  </a:p>
                </p:txBody>
              </p:sp>
            </p:grpSp>
            <p:sp>
              <p:nvSpPr>
                <p:cNvPr id="35" name="Rectangle 34" descr="Chip 1 &#10;">
                  <a:extLst>
                    <a:ext uri="{FF2B5EF4-FFF2-40B4-BE49-F238E27FC236}">
                      <a16:creationId xmlns:a16="http://schemas.microsoft.com/office/drawing/2014/main" id="{4E95D30C-B980-91AA-7D2E-261E6B658F92}"/>
                    </a:ext>
                  </a:extLst>
                </p:cNvPr>
                <p:cNvSpPr/>
                <p:nvPr/>
              </p:nvSpPr>
              <p:spPr>
                <a:xfrm>
                  <a:off x="1165706" y="2686118"/>
                  <a:ext cx="1028389" cy="661614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>
                      <a:solidFill>
                        <a:schemeClr val="tx1"/>
                      </a:solidFill>
                    </a:rPr>
                    <a:t>Chip 1</a:t>
                  </a:r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7C026F04-21FE-548E-6373-0D60CC79E895}"/>
                    </a:ext>
                  </a:extLst>
                </p:cNvPr>
                <p:cNvSpPr/>
                <p:nvPr/>
              </p:nvSpPr>
              <p:spPr>
                <a:xfrm>
                  <a:off x="2191222" y="2686118"/>
                  <a:ext cx="1028389" cy="661614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>
                      <a:solidFill>
                        <a:schemeClr val="tx1"/>
                      </a:solidFill>
                    </a:rPr>
                    <a:t>Chip 2</a:t>
                  </a:r>
                </a:p>
              </p:txBody>
            </p:sp>
          </p:grpSp>
          <p:sp>
            <p:nvSpPr>
              <p:cNvPr id="48" name="Rectangle 47" descr="Chip 1 &#10;">
                <a:extLst>
                  <a:ext uri="{FF2B5EF4-FFF2-40B4-BE49-F238E27FC236}">
                    <a16:creationId xmlns:a16="http://schemas.microsoft.com/office/drawing/2014/main" id="{BD0558DC-85E7-64C7-7F7E-E60297791B4D}"/>
                  </a:ext>
                </a:extLst>
              </p:cNvPr>
              <p:cNvSpPr/>
              <p:nvPr/>
            </p:nvSpPr>
            <p:spPr>
              <a:xfrm>
                <a:off x="7434066" y="4992839"/>
                <a:ext cx="1028389" cy="661614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>
                    <a:solidFill>
                      <a:schemeClr val="tx1"/>
                    </a:solidFill>
                  </a:rPr>
                  <a:t>Chip 1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A8E1AF81-B43F-520C-6B99-60EB508550C1}"/>
                  </a:ext>
                </a:extLst>
              </p:cNvPr>
              <p:cNvSpPr/>
              <p:nvPr/>
            </p:nvSpPr>
            <p:spPr>
              <a:xfrm>
                <a:off x="8459582" y="4992839"/>
                <a:ext cx="1028389" cy="661614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>
                    <a:solidFill>
                      <a:schemeClr val="tx1"/>
                    </a:solidFill>
                  </a:rPr>
                  <a:t>Chip 2</a:t>
                </a:r>
              </a:p>
            </p:txBody>
          </p: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F529744-BC1B-7541-60E0-068176F1CCAD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122657" y="1867981"/>
              <a:ext cx="0" cy="3248477"/>
            </a:xfrm>
            <a:prstGeom prst="line">
              <a:avLst/>
            </a:prstGeom>
            <a:ln w="38100" cmpd="sng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2093AAE5-B363-AE35-DDBE-7621FC22F103}"/>
                </a:ext>
              </a:extLst>
            </p:cNvPr>
            <p:cNvGrpSpPr/>
            <p:nvPr/>
          </p:nvGrpSpPr>
          <p:grpSpPr>
            <a:xfrm>
              <a:off x="7185188" y="3935890"/>
              <a:ext cx="1640067" cy="632009"/>
              <a:chOff x="5757575" y="3694857"/>
              <a:chExt cx="1640067" cy="632009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6CEC831-A6CD-C12E-A277-639B55353058}"/>
                  </a:ext>
                </a:extLst>
              </p:cNvPr>
              <p:cNvSpPr txBox="1"/>
              <p:nvPr/>
            </p:nvSpPr>
            <p:spPr>
              <a:xfrm>
                <a:off x="5757575" y="3890122"/>
                <a:ext cx="1640067" cy="4367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0.2 mm</a:t>
                </a:r>
                <a:endParaRPr lang="en-IT" sz="1100" dirty="0"/>
              </a:p>
            </p:txBody>
          </p: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2B139938-0C33-FB60-0515-C24DDFBCF10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11723" y="3804870"/>
                <a:ext cx="138246" cy="0"/>
              </a:xfrm>
              <a:prstGeom prst="straightConnector1">
                <a:avLst/>
              </a:prstGeom>
              <a:ln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5C53EF71-BDC5-2E48-5A7E-5D1CC1EF82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31799" y="3804870"/>
                <a:ext cx="138246" cy="0"/>
              </a:xfrm>
              <a:prstGeom prst="straightConnector1">
                <a:avLst/>
              </a:prstGeom>
              <a:ln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DD27F1F8-E689-4D52-48BE-783F446124A1}"/>
                  </a:ext>
                </a:extLst>
              </p:cNvPr>
              <p:cNvCxnSpPr/>
              <p:nvPr/>
            </p:nvCxnSpPr>
            <p:spPr>
              <a:xfrm>
                <a:off x="5970045" y="3694857"/>
                <a:ext cx="0" cy="19526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DA229D8-F2DB-8040-6AC8-9E87F2DF6797}"/>
                  </a:ext>
                </a:extLst>
              </p:cNvPr>
              <p:cNvCxnSpPr/>
              <p:nvPr/>
            </p:nvCxnSpPr>
            <p:spPr>
              <a:xfrm>
                <a:off x="6013768" y="3694857"/>
                <a:ext cx="0" cy="19526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3F5126B-EDA8-28AB-B8FA-E0FC76504DE9}"/>
                </a:ext>
              </a:extLst>
            </p:cNvPr>
            <p:cNvSpPr txBox="1"/>
            <p:nvPr/>
          </p:nvSpPr>
          <p:spPr>
            <a:xfrm>
              <a:off x="3015028" y="4131155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BCE9E27D-37B9-0DE0-C712-A2BE7F34E0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69176" y="4045903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62E5EC49-B26C-B905-E876-24454E6F4A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89252" y="4045903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317D5-FABB-7754-A1C3-29D00BD259F5}"/>
                </a:ext>
              </a:extLst>
            </p:cNvPr>
            <p:cNvCxnSpPr/>
            <p:nvPr/>
          </p:nvCxnSpPr>
          <p:spPr>
            <a:xfrm>
              <a:off x="3227498" y="393589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9CA97B6-A080-C35B-DC7D-AFA01E3C4F19}"/>
                </a:ext>
              </a:extLst>
            </p:cNvPr>
            <p:cNvCxnSpPr/>
            <p:nvPr/>
          </p:nvCxnSpPr>
          <p:spPr>
            <a:xfrm>
              <a:off x="3271221" y="393589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B5E04F0-72B1-C09E-C199-651B1A748443}"/>
                </a:ext>
              </a:extLst>
            </p:cNvPr>
            <p:cNvSpPr txBox="1"/>
            <p:nvPr/>
          </p:nvSpPr>
          <p:spPr>
            <a:xfrm>
              <a:off x="5108979" y="4099035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9C9357C0-F6AF-E32D-2392-C7110DE037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63127" y="4013783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A535B596-C772-C240-D5C9-89A03AFE51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83203" y="4013783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05B57E3-514E-C405-D4D4-7E21E587A461}"/>
                </a:ext>
              </a:extLst>
            </p:cNvPr>
            <p:cNvCxnSpPr/>
            <p:nvPr/>
          </p:nvCxnSpPr>
          <p:spPr>
            <a:xfrm>
              <a:off x="5321449" y="390377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D346784-C6B9-A558-4F35-D56CCCF959F0}"/>
                </a:ext>
              </a:extLst>
            </p:cNvPr>
            <p:cNvCxnSpPr/>
            <p:nvPr/>
          </p:nvCxnSpPr>
          <p:spPr>
            <a:xfrm>
              <a:off x="5365172" y="390377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B961ECD-C433-69B0-5281-D4DC2B9EE170}"/>
                </a:ext>
              </a:extLst>
            </p:cNvPr>
            <p:cNvSpPr txBox="1"/>
            <p:nvPr/>
          </p:nvSpPr>
          <p:spPr>
            <a:xfrm>
              <a:off x="927788" y="4164358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0BA3E09-B221-D218-D18C-0653FCA3F8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65310" y="4079107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56B772E6-98E5-9662-E2F4-E888CCD7F9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5386" y="4079107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9D75FB6-1B6C-5786-353A-DC1C487329A3}"/>
                </a:ext>
              </a:extLst>
            </p:cNvPr>
            <p:cNvCxnSpPr/>
            <p:nvPr/>
          </p:nvCxnSpPr>
          <p:spPr>
            <a:xfrm>
              <a:off x="1123632" y="3969094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C1928D47-3066-1274-976D-1092EC1C2C21}"/>
                </a:ext>
              </a:extLst>
            </p:cNvPr>
            <p:cNvCxnSpPr/>
            <p:nvPr/>
          </p:nvCxnSpPr>
          <p:spPr>
            <a:xfrm>
              <a:off x="1167355" y="3969094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42990AD4-3212-243C-75B2-0AB47C95A983}"/>
              </a:ext>
            </a:extLst>
          </p:cNvPr>
          <p:cNvSpPr txBox="1"/>
          <p:nvPr/>
        </p:nvSpPr>
        <p:spPr>
          <a:xfrm>
            <a:off x="868420" y="3911682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</a:t>
            </a:r>
            <a:r>
              <a:rPr lang="en-IT" dirty="0"/>
              <a:t>=0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7154D65-05AD-6404-98C6-B62EB9B5D157}"/>
              </a:ext>
            </a:extLst>
          </p:cNvPr>
          <p:cNvGrpSpPr/>
          <p:nvPr/>
        </p:nvGrpSpPr>
        <p:grpSpPr>
          <a:xfrm>
            <a:off x="1122657" y="1787052"/>
            <a:ext cx="9945472" cy="369332"/>
            <a:chOff x="1122657" y="1787052"/>
            <a:chExt cx="8365314" cy="369332"/>
          </a:xfrm>
        </p:grpSpPr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5B40B4FB-FCBD-5213-642D-A0BF0085D45F}"/>
                </a:ext>
              </a:extLst>
            </p:cNvPr>
            <p:cNvCxnSpPr>
              <a:cxnSpLocks/>
            </p:cNvCxnSpPr>
            <p:nvPr/>
          </p:nvCxnSpPr>
          <p:spPr>
            <a:xfrm>
              <a:off x="1122657" y="1984081"/>
              <a:ext cx="836531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B3D043A-1908-7D6A-51B0-AFE5EF3F7284}"/>
                </a:ext>
              </a:extLst>
            </p:cNvPr>
            <p:cNvSpPr txBox="1"/>
            <p:nvPr/>
          </p:nvSpPr>
          <p:spPr>
            <a:xfrm>
              <a:off x="4526193" y="1787052"/>
              <a:ext cx="145226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257.5 mm</a:t>
              </a:r>
              <a:endParaRPr lang="en-IT" dirty="0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5AE4992-94E9-02C1-2164-21D1A91E377A}"/>
              </a:ext>
            </a:extLst>
          </p:cNvPr>
          <p:cNvGrpSpPr>
            <a:grpSpLocks noChangeAspect="1"/>
          </p:cNvGrpSpPr>
          <p:nvPr/>
        </p:nvGrpSpPr>
        <p:grpSpPr>
          <a:xfrm>
            <a:off x="5924241" y="2181111"/>
            <a:ext cx="5272600" cy="1345452"/>
            <a:chOff x="911469" y="2377728"/>
            <a:chExt cx="8802331" cy="2246161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A88FCCA7-E9AA-37D5-D7D4-323D48C43589}"/>
                </a:ext>
              </a:extLst>
            </p:cNvPr>
            <p:cNvSpPr txBox="1"/>
            <p:nvPr/>
          </p:nvSpPr>
          <p:spPr>
            <a:xfrm>
              <a:off x="911469" y="4187145"/>
              <a:ext cx="640130" cy="43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z</a:t>
              </a:r>
              <a:r>
                <a:rPr lang="en-IT" sz="1100" dirty="0"/>
                <a:t>=0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09E4F455-7BED-04CF-D495-FD0CD9030603}"/>
                </a:ext>
              </a:extLst>
            </p:cNvPr>
            <p:cNvGrpSpPr/>
            <p:nvPr/>
          </p:nvGrpSpPr>
          <p:grpSpPr>
            <a:xfrm rot="10800000">
              <a:off x="1165310" y="2377728"/>
              <a:ext cx="8333612" cy="937371"/>
              <a:chOff x="1182332" y="2686118"/>
              <a:chExt cx="8305639" cy="806102"/>
            </a:xfrm>
          </p:grpSpPr>
          <p:sp>
            <p:nvSpPr>
              <p:cNvPr id="149" name="Rectangle 148" descr="Chip 1 &#10;">
                <a:extLst>
                  <a:ext uri="{FF2B5EF4-FFF2-40B4-BE49-F238E27FC236}">
                    <a16:creationId xmlns:a16="http://schemas.microsoft.com/office/drawing/2014/main" id="{9486AF2A-4E0F-FEFC-3005-52A8B080A426}"/>
                  </a:ext>
                </a:extLst>
              </p:cNvPr>
              <p:cNvSpPr/>
              <p:nvPr/>
            </p:nvSpPr>
            <p:spPr>
              <a:xfrm>
                <a:off x="7434066" y="2686118"/>
                <a:ext cx="1028389" cy="661614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/>
                  <a:t>Chip 1</a:t>
                </a: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87942243-68A3-A4DA-455A-0F8A1B5759D8}"/>
                  </a:ext>
                </a:extLst>
              </p:cNvPr>
              <p:cNvSpPr/>
              <p:nvPr/>
            </p:nvSpPr>
            <p:spPr>
              <a:xfrm>
                <a:off x="8459582" y="2686118"/>
                <a:ext cx="1028389" cy="661614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/>
                  <a:t>Chip 2</a:t>
                </a:r>
              </a:p>
            </p:txBody>
          </p:sp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09628979-06D9-83A6-916C-EC0311758379}"/>
                  </a:ext>
                </a:extLst>
              </p:cNvPr>
              <p:cNvGrpSpPr/>
              <p:nvPr/>
            </p:nvGrpSpPr>
            <p:grpSpPr>
              <a:xfrm>
                <a:off x="1182332" y="2686118"/>
                <a:ext cx="6225896" cy="806102"/>
                <a:chOff x="1165706" y="2686118"/>
                <a:chExt cx="6225896" cy="806102"/>
              </a:xfrm>
            </p:grpSpPr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874D85E2-9146-5A27-370A-D4727F178106}"/>
                    </a:ext>
                  </a:extLst>
                </p:cNvPr>
                <p:cNvGrpSpPr/>
                <p:nvPr/>
              </p:nvGrpSpPr>
              <p:grpSpPr>
                <a:xfrm>
                  <a:off x="3252953" y="2686119"/>
                  <a:ext cx="4138649" cy="806101"/>
                  <a:chOff x="1958051" y="2534854"/>
                  <a:chExt cx="8338030" cy="1624032"/>
                </a:xfrm>
              </p:grpSpPr>
              <p:sp>
                <p:nvSpPr>
                  <p:cNvPr id="155" name="Rectangle 154" descr="Chip 1 &#10;">
                    <a:extLst>
                      <a:ext uri="{FF2B5EF4-FFF2-40B4-BE49-F238E27FC236}">
                        <a16:creationId xmlns:a16="http://schemas.microsoft.com/office/drawing/2014/main" id="{4C4FF0E0-689B-E691-9BAD-1B1FBF544CC1}"/>
                      </a:ext>
                    </a:extLst>
                  </p:cNvPr>
                  <p:cNvSpPr/>
                  <p:nvPr/>
                </p:nvSpPr>
                <p:spPr>
                  <a:xfrm>
                    <a:off x="1958051" y="2534856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1</a:t>
                    </a:r>
                  </a:p>
                </p:txBody>
              </p:sp>
              <p:sp>
                <p:nvSpPr>
                  <p:cNvPr id="156" name="Rectangle 155">
                    <a:extLst>
                      <a:ext uri="{FF2B5EF4-FFF2-40B4-BE49-F238E27FC236}">
                        <a16:creationId xmlns:a16="http://schemas.microsoft.com/office/drawing/2014/main" id="{51D6D646-E9DE-BA61-B517-4ECD39FF9289}"/>
                      </a:ext>
                    </a:extLst>
                  </p:cNvPr>
                  <p:cNvSpPr/>
                  <p:nvPr/>
                </p:nvSpPr>
                <p:spPr>
                  <a:xfrm>
                    <a:off x="4024132" y="2534855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2</a:t>
                    </a:r>
                  </a:p>
                </p:txBody>
              </p:sp>
              <p:sp>
                <p:nvSpPr>
                  <p:cNvPr id="157" name="Rectangle 156" descr="Chip 1 &#10;">
                    <a:extLst>
                      <a:ext uri="{FF2B5EF4-FFF2-40B4-BE49-F238E27FC236}">
                        <a16:creationId xmlns:a16="http://schemas.microsoft.com/office/drawing/2014/main" id="{FB52816F-20EE-9F89-1064-FE7ABB802322}"/>
                      </a:ext>
                    </a:extLst>
                  </p:cNvPr>
                  <p:cNvSpPr/>
                  <p:nvPr/>
                </p:nvSpPr>
                <p:spPr>
                  <a:xfrm>
                    <a:off x="6158132" y="2534855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1</a:t>
                    </a:r>
                  </a:p>
                </p:txBody>
              </p:sp>
              <p:sp>
                <p:nvSpPr>
                  <p:cNvPr id="158" name="Rectangle 157">
                    <a:extLst>
                      <a:ext uri="{FF2B5EF4-FFF2-40B4-BE49-F238E27FC236}">
                        <a16:creationId xmlns:a16="http://schemas.microsoft.com/office/drawing/2014/main" id="{B213C371-347E-D3AC-4A19-3485E78621C7}"/>
                      </a:ext>
                    </a:extLst>
                  </p:cNvPr>
                  <p:cNvSpPr/>
                  <p:nvPr/>
                </p:nvSpPr>
                <p:spPr>
                  <a:xfrm>
                    <a:off x="8224213" y="2534854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2</a:t>
                    </a:r>
                  </a:p>
                </p:txBody>
              </p:sp>
              <p:cxnSp>
                <p:nvCxnSpPr>
                  <p:cNvPr id="159" name="Straight Arrow Connector 158">
                    <a:extLst>
                      <a:ext uri="{FF2B5EF4-FFF2-40B4-BE49-F238E27FC236}">
                        <a16:creationId xmlns:a16="http://schemas.microsoft.com/office/drawing/2014/main" id="{D43E4545-76C4-5E6A-0F26-BDEE043740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889908" y="4031794"/>
                    <a:ext cx="206092" cy="0"/>
                  </a:xfrm>
                  <a:prstGeom prst="straightConnector1">
                    <a:avLst/>
                  </a:prstGeom>
                  <a:ln>
                    <a:headEnd type="stealth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Connector 159">
                    <a:extLst>
                      <a:ext uri="{FF2B5EF4-FFF2-40B4-BE49-F238E27FC236}">
                        <a16:creationId xmlns:a16="http://schemas.microsoft.com/office/drawing/2014/main" id="{EDC08A0A-1633-160B-5EB0-D86EB6AD7FB6}"/>
                      </a:ext>
                    </a:extLst>
                  </p:cNvPr>
                  <p:cNvCxnSpPr/>
                  <p:nvPr/>
                </p:nvCxnSpPr>
                <p:spPr>
                  <a:xfrm>
                    <a:off x="6096000" y="3867791"/>
                    <a:ext cx="0" cy="29109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3" name="Rectangle 152" descr="Chip 1 &#10;">
                  <a:extLst>
                    <a:ext uri="{FF2B5EF4-FFF2-40B4-BE49-F238E27FC236}">
                      <a16:creationId xmlns:a16="http://schemas.microsoft.com/office/drawing/2014/main" id="{E7C5FAED-2A18-C0DA-174C-F9B49B8BEAB3}"/>
                    </a:ext>
                  </a:extLst>
                </p:cNvPr>
                <p:cNvSpPr/>
                <p:nvPr/>
              </p:nvSpPr>
              <p:spPr>
                <a:xfrm>
                  <a:off x="1165706" y="2686118"/>
                  <a:ext cx="1028389" cy="661614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/>
                    <a:t>Chip 1</a:t>
                  </a:r>
                </a:p>
              </p:txBody>
            </p:sp>
            <p:sp>
              <p:nvSpPr>
                <p:cNvPr id="154" name="Rectangle 153">
                  <a:extLst>
                    <a:ext uri="{FF2B5EF4-FFF2-40B4-BE49-F238E27FC236}">
                      <a16:creationId xmlns:a16="http://schemas.microsoft.com/office/drawing/2014/main" id="{5E9D742D-6AAF-0EA4-5E80-A53CA7686369}"/>
                    </a:ext>
                  </a:extLst>
                </p:cNvPr>
                <p:cNvSpPr/>
                <p:nvPr/>
              </p:nvSpPr>
              <p:spPr>
                <a:xfrm>
                  <a:off x="2191222" y="2686118"/>
                  <a:ext cx="1028389" cy="661614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/>
                    <a:t>Chip 2</a:t>
                  </a:r>
                </a:p>
              </p:txBody>
            </p:sp>
          </p:grp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33892C06-2BA4-F18B-25DD-07943CFC734E}"/>
                </a:ext>
              </a:extLst>
            </p:cNvPr>
            <p:cNvGrpSpPr/>
            <p:nvPr/>
          </p:nvGrpSpPr>
          <p:grpSpPr>
            <a:xfrm>
              <a:off x="1176472" y="3202033"/>
              <a:ext cx="8322450" cy="661616"/>
              <a:chOff x="1165521" y="4992839"/>
              <a:chExt cx="8322450" cy="661616"/>
            </a:xfrm>
            <a:solidFill>
              <a:srgbClr val="FFC000">
                <a:alpha val="33000"/>
              </a:srgbClr>
            </a:solidFill>
          </p:grpSpPr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B4F7FFCC-E323-7096-D36D-537D0869E66F}"/>
                  </a:ext>
                </a:extLst>
              </p:cNvPr>
              <p:cNvGrpSpPr/>
              <p:nvPr/>
            </p:nvGrpSpPr>
            <p:grpSpPr>
              <a:xfrm>
                <a:off x="1165521" y="4992839"/>
                <a:ext cx="6225896" cy="661616"/>
                <a:chOff x="1165706" y="2686118"/>
                <a:chExt cx="6225896" cy="661616"/>
              </a:xfrm>
              <a:grpFill/>
            </p:grpSpPr>
            <p:grpSp>
              <p:nvGrpSpPr>
                <p:cNvPr id="142" name="Group 141">
                  <a:extLst>
                    <a:ext uri="{FF2B5EF4-FFF2-40B4-BE49-F238E27FC236}">
                      <a16:creationId xmlns:a16="http://schemas.microsoft.com/office/drawing/2014/main" id="{57E791B9-805A-883C-3AB5-7BC4B19EA28D}"/>
                    </a:ext>
                  </a:extLst>
                </p:cNvPr>
                <p:cNvGrpSpPr/>
                <p:nvPr/>
              </p:nvGrpSpPr>
              <p:grpSpPr>
                <a:xfrm>
                  <a:off x="3252953" y="2686119"/>
                  <a:ext cx="4138649" cy="661615"/>
                  <a:chOff x="1958051" y="2534854"/>
                  <a:chExt cx="8338030" cy="1332939"/>
                </a:xfrm>
                <a:grpFill/>
              </p:grpSpPr>
              <p:sp>
                <p:nvSpPr>
                  <p:cNvPr id="145" name="Rectangle 144" descr="Chip 1 &#10;">
                    <a:extLst>
                      <a:ext uri="{FF2B5EF4-FFF2-40B4-BE49-F238E27FC236}">
                        <a16:creationId xmlns:a16="http://schemas.microsoft.com/office/drawing/2014/main" id="{DA2A9916-7B10-37A0-F026-1F332A3A12EC}"/>
                      </a:ext>
                    </a:extLst>
                  </p:cNvPr>
                  <p:cNvSpPr/>
                  <p:nvPr/>
                </p:nvSpPr>
                <p:spPr>
                  <a:xfrm>
                    <a:off x="1958051" y="2534856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1</a:t>
                    </a:r>
                  </a:p>
                </p:txBody>
              </p:sp>
              <p:sp>
                <p:nvSpPr>
                  <p:cNvPr id="146" name="Rectangle 145">
                    <a:extLst>
                      <a:ext uri="{FF2B5EF4-FFF2-40B4-BE49-F238E27FC236}">
                        <a16:creationId xmlns:a16="http://schemas.microsoft.com/office/drawing/2014/main" id="{54F77953-8821-3762-70DD-1766CECB81F7}"/>
                      </a:ext>
                    </a:extLst>
                  </p:cNvPr>
                  <p:cNvSpPr/>
                  <p:nvPr/>
                </p:nvSpPr>
                <p:spPr>
                  <a:xfrm>
                    <a:off x="4024132" y="2534855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2</a:t>
                    </a:r>
                  </a:p>
                </p:txBody>
              </p:sp>
              <p:sp>
                <p:nvSpPr>
                  <p:cNvPr id="147" name="Rectangle 146" descr="Chip 1 &#10;">
                    <a:extLst>
                      <a:ext uri="{FF2B5EF4-FFF2-40B4-BE49-F238E27FC236}">
                        <a16:creationId xmlns:a16="http://schemas.microsoft.com/office/drawing/2014/main" id="{922BFF0D-17C1-90B6-2D85-A8DDE2FBD6EC}"/>
                      </a:ext>
                    </a:extLst>
                  </p:cNvPr>
                  <p:cNvSpPr/>
                  <p:nvPr/>
                </p:nvSpPr>
                <p:spPr>
                  <a:xfrm>
                    <a:off x="6158132" y="2534855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1</a:t>
                    </a:r>
                  </a:p>
                </p:txBody>
              </p:sp>
              <p:sp>
                <p:nvSpPr>
                  <p:cNvPr id="148" name="Rectangle 147">
                    <a:extLst>
                      <a:ext uri="{FF2B5EF4-FFF2-40B4-BE49-F238E27FC236}">
                        <a16:creationId xmlns:a16="http://schemas.microsoft.com/office/drawing/2014/main" id="{60145EB6-6CEE-BA77-DACC-7A0572A82402}"/>
                      </a:ext>
                    </a:extLst>
                  </p:cNvPr>
                  <p:cNvSpPr/>
                  <p:nvPr/>
                </p:nvSpPr>
                <p:spPr>
                  <a:xfrm>
                    <a:off x="8224213" y="2534854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2</a:t>
                    </a:r>
                  </a:p>
                </p:txBody>
              </p:sp>
            </p:grpSp>
            <p:sp>
              <p:nvSpPr>
                <p:cNvPr id="143" name="Rectangle 142" descr="Chip 1 &#10;">
                  <a:extLst>
                    <a:ext uri="{FF2B5EF4-FFF2-40B4-BE49-F238E27FC236}">
                      <a16:creationId xmlns:a16="http://schemas.microsoft.com/office/drawing/2014/main" id="{8A2BE0B1-29BD-A409-A12C-87E9239E5E01}"/>
                    </a:ext>
                  </a:extLst>
                </p:cNvPr>
                <p:cNvSpPr/>
                <p:nvPr/>
              </p:nvSpPr>
              <p:spPr>
                <a:xfrm>
                  <a:off x="1165706" y="2686118"/>
                  <a:ext cx="1028389" cy="661614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>
                      <a:solidFill>
                        <a:schemeClr val="tx1"/>
                      </a:solidFill>
                    </a:rPr>
                    <a:t>Chip 1</a:t>
                  </a:r>
                </a:p>
              </p:txBody>
            </p:sp>
            <p:sp>
              <p:nvSpPr>
                <p:cNvPr id="144" name="Rectangle 143">
                  <a:extLst>
                    <a:ext uri="{FF2B5EF4-FFF2-40B4-BE49-F238E27FC236}">
                      <a16:creationId xmlns:a16="http://schemas.microsoft.com/office/drawing/2014/main" id="{479653A1-2EC2-D0FB-3FD6-C9AF23814CB2}"/>
                    </a:ext>
                  </a:extLst>
                </p:cNvPr>
                <p:cNvSpPr/>
                <p:nvPr/>
              </p:nvSpPr>
              <p:spPr>
                <a:xfrm>
                  <a:off x="2191222" y="2686118"/>
                  <a:ext cx="1028389" cy="661614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>
                      <a:solidFill>
                        <a:schemeClr val="tx1"/>
                      </a:solidFill>
                    </a:rPr>
                    <a:t>Chip 2</a:t>
                  </a:r>
                </a:p>
              </p:txBody>
            </p:sp>
          </p:grpSp>
          <p:sp>
            <p:nvSpPr>
              <p:cNvPr id="140" name="Rectangle 139" descr="Chip 1 &#10;">
                <a:extLst>
                  <a:ext uri="{FF2B5EF4-FFF2-40B4-BE49-F238E27FC236}">
                    <a16:creationId xmlns:a16="http://schemas.microsoft.com/office/drawing/2014/main" id="{07D3ACC5-3271-C1CF-8250-630774F4CD80}"/>
                  </a:ext>
                </a:extLst>
              </p:cNvPr>
              <p:cNvSpPr/>
              <p:nvPr/>
            </p:nvSpPr>
            <p:spPr>
              <a:xfrm>
                <a:off x="7434066" y="4992839"/>
                <a:ext cx="1028389" cy="661614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>
                    <a:solidFill>
                      <a:schemeClr val="tx1"/>
                    </a:solidFill>
                  </a:rPr>
                  <a:t>Chip 1</a:t>
                </a:r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FAA41388-B0B7-9F1D-2BBF-243AE7B637C8}"/>
                  </a:ext>
                </a:extLst>
              </p:cNvPr>
              <p:cNvSpPr/>
              <p:nvPr/>
            </p:nvSpPr>
            <p:spPr>
              <a:xfrm>
                <a:off x="8459582" y="4992839"/>
                <a:ext cx="1028389" cy="661614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>
                    <a:solidFill>
                      <a:schemeClr val="tx1"/>
                    </a:solidFill>
                  </a:rPr>
                  <a:t>Chip 2</a:t>
                </a:r>
              </a:p>
            </p:txBody>
          </p:sp>
        </p:grp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BD9CF6CA-A9C5-2CDE-432C-138B17ABED27}"/>
                </a:ext>
              </a:extLst>
            </p:cNvPr>
            <p:cNvCxnSpPr>
              <a:cxnSpLocks/>
            </p:cNvCxnSpPr>
            <p:nvPr/>
          </p:nvCxnSpPr>
          <p:spPr>
            <a:xfrm>
              <a:off x="9712236" y="2520576"/>
              <a:ext cx="1564" cy="133006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F7D256E7-A9D1-72F9-CB39-D1F5DFC8178C}"/>
                </a:ext>
              </a:extLst>
            </p:cNvPr>
            <p:cNvGrpSpPr/>
            <p:nvPr/>
          </p:nvGrpSpPr>
          <p:grpSpPr>
            <a:xfrm>
              <a:off x="7185188" y="3935890"/>
              <a:ext cx="1640067" cy="632009"/>
              <a:chOff x="5757575" y="3694857"/>
              <a:chExt cx="1640067" cy="632009"/>
            </a:xfrm>
          </p:grpSpPr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BE637D39-797D-E7A3-56DA-E67A7286CDBA}"/>
                  </a:ext>
                </a:extLst>
              </p:cNvPr>
              <p:cNvSpPr txBox="1"/>
              <p:nvPr/>
            </p:nvSpPr>
            <p:spPr>
              <a:xfrm>
                <a:off x="5757575" y="3890122"/>
                <a:ext cx="1640067" cy="4367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0.2 mm</a:t>
                </a:r>
                <a:endParaRPr lang="en-IT" sz="1100" dirty="0"/>
              </a:p>
            </p:txBody>
          </p:sp>
          <p:cxnSp>
            <p:nvCxnSpPr>
              <p:cNvPr id="135" name="Straight Arrow Connector 134">
                <a:extLst>
                  <a:ext uri="{FF2B5EF4-FFF2-40B4-BE49-F238E27FC236}">
                    <a16:creationId xmlns:a16="http://schemas.microsoft.com/office/drawing/2014/main" id="{3B926F10-1384-CC4A-F403-08B4E2240F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11723" y="3804870"/>
                <a:ext cx="138246" cy="0"/>
              </a:xfrm>
              <a:prstGeom prst="straightConnector1">
                <a:avLst/>
              </a:prstGeom>
              <a:ln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9D04A4F4-E5F9-7DC1-39DB-22D6FF8903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31799" y="3804870"/>
                <a:ext cx="138246" cy="0"/>
              </a:xfrm>
              <a:prstGeom prst="straightConnector1">
                <a:avLst/>
              </a:prstGeom>
              <a:ln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F2B26B54-2C99-EA3C-8435-25B5A9D5378C}"/>
                  </a:ext>
                </a:extLst>
              </p:cNvPr>
              <p:cNvCxnSpPr/>
              <p:nvPr/>
            </p:nvCxnSpPr>
            <p:spPr>
              <a:xfrm>
                <a:off x="5970045" y="3694857"/>
                <a:ext cx="0" cy="19526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2D2763B1-D34B-6E11-FC8A-021DF32CD6D5}"/>
                  </a:ext>
                </a:extLst>
              </p:cNvPr>
              <p:cNvCxnSpPr/>
              <p:nvPr/>
            </p:nvCxnSpPr>
            <p:spPr>
              <a:xfrm>
                <a:off x="6013768" y="3694857"/>
                <a:ext cx="0" cy="19526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5C45DE2-FC2B-5599-3F7B-B2FD973A8B25}"/>
                </a:ext>
              </a:extLst>
            </p:cNvPr>
            <p:cNvSpPr txBox="1"/>
            <p:nvPr/>
          </p:nvSpPr>
          <p:spPr>
            <a:xfrm>
              <a:off x="3015028" y="4131155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40B5E5D2-0C0E-FA17-989E-A2AA5EF7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69176" y="4045903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31F42210-6F35-E9AC-894D-80515DBCC0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89252" y="4045903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B773A0DA-9C3A-7292-36A9-83D71F661A2E}"/>
                </a:ext>
              </a:extLst>
            </p:cNvPr>
            <p:cNvCxnSpPr/>
            <p:nvPr/>
          </p:nvCxnSpPr>
          <p:spPr>
            <a:xfrm>
              <a:off x="3227498" y="393589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13F0BCB9-00D2-EC31-383A-CDC686C0A685}"/>
                </a:ext>
              </a:extLst>
            </p:cNvPr>
            <p:cNvCxnSpPr/>
            <p:nvPr/>
          </p:nvCxnSpPr>
          <p:spPr>
            <a:xfrm>
              <a:off x="3271221" y="393589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CF40DACC-2E13-E190-E0FF-3C549A5AFD4D}"/>
                </a:ext>
              </a:extLst>
            </p:cNvPr>
            <p:cNvSpPr txBox="1"/>
            <p:nvPr/>
          </p:nvSpPr>
          <p:spPr>
            <a:xfrm>
              <a:off x="5108979" y="4099034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C7D54A67-35B5-3F00-F5DD-D7CDD77C50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63127" y="4013783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D8D4481A-CBDE-8502-AA71-3E28BEAE3F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83203" y="4013783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AE0E18F9-979C-F7CA-76FC-4D5833079942}"/>
                </a:ext>
              </a:extLst>
            </p:cNvPr>
            <p:cNvCxnSpPr/>
            <p:nvPr/>
          </p:nvCxnSpPr>
          <p:spPr>
            <a:xfrm>
              <a:off x="5321449" y="390377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BFF2F2F8-585E-4AEE-F196-EF46DCD59401}"/>
                </a:ext>
              </a:extLst>
            </p:cNvPr>
            <p:cNvCxnSpPr/>
            <p:nvPr/>
          </p:nvCxnSpPr>
          <p:spPr>
            <a:xfrm>
              <a:off x="5365172" y="390377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286429C6-6F09-DCDD-7F16-DCF16148B922}"/>
                </a:ext>
              </a:extLst>
            </p:cNvPr>
            <p:cNvSpPr txBox="1"/>
            <p:nvPr/>
          </p:nvSpPr>
          <p:spPr>
            <a:xfrm>
              <a:off x="927788" y="4164360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68E4C21A-11F4-7CA0-358F-31C7B39631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65310" y="4079107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DDDBE152-C548-0652-E351-4D01CCE60A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5386" y="4079107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F27D304F-CE5A-091C-70D5-2B10BFF68B09}"/>
                </a:ext>
              </a:extLst>
            </p:cNvPr>
            <p:cNvCxnSpPr/>
            <p:nvPr/>
          </p:nvCxnSpPr>
          <p:spPr>
            <a:xfrm>
              <a:off x="1123632" y="3969094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8B28F029-8CAC-65DF-A6D4-A8045A0C8E77}"/>
                </a:ext>
              </a:extLst>
            </p:cNvPr>
            <p:cNvCxnSpPr/>
            <p:nvPr/>
          </p:nvCxnSpPr>
          <p:spPr>
            <a:xfrm>
              <a:off x="1167355" y="3969094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4250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>
            <a:extLst>
              <a:ext uri="{FF2B5EF4-FFF2-40B4-BE49-F238E27FC236}">
                <a16:creationId xmlns:a16="http://schemas.microsoft.com/office/drawing/2014/main" id="{62CDB3B8-62DB-AE05-5864-0DFE535F78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469" t="18000" r="8687" b="11666"/>
          <a:stretch/>
        </p:blipFill>
        <p:spPr>
          <a:xfrm>
            <a:off x="305754" y="68262"/>
            <a:ext cx="9419182" cy="6721475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62A848-8CEE-938B-2392-70987F8AC8BA}"/>
              </a:ext>
            </a:extLst>
          </p:cNvPr>
          <p:cNvSpPr txBox="1"/>
          <p:nvPr/>
        </p:nvSpPr>
        <p:spPr>
          <a:xfrm>
            <a:off x="10055257" y="198348"/>
            <a:ext cx="2021656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b="1" dirty="0">
                <a:solidFill>
                  <a:srgbClr val="FF0000"/>
                </a:solidFill>
              </a:rPr>
              <a:t>Layer 1</a:t>
            </a:r>
          </a:p>
          <a:p>
            <a:pPr algn="ctr"/>
            <a:r>
              <a:rPr lang="en-IT" dirty="0"/>
              <a:t>14 overlapping staves of 6 modules each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Power budget of the modules (only)</a:t>
            </a:r>
          </a:p>
          <a:p>
            <a:pPr algn="ctr"/>
            <a:r>
              <a:rPr lang="en-IT" dirty="0"/>
              <a:t>~23 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6691AF-F8A6-6EE6-65E0-CDB378841CF8}"/>
              </a:ext>
            </a:extLst>
          </p:cNvPr>
          <p:cNvSpPr txBox="1"/>
          <p:nvPr/>
        </p:nvSpPr>
        <p:spPr>
          <a:xfrm>
            <a:off x="305754" y="2920168"/>
            <a:ext cx="2524740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H</a:t>
            </a:r>
            <a:r>
              <a:rPr lang="en-IT" dirty="0"/>
              <a:t>ybrids at higher radius (+2 mm wrt sensors), not to interfere with LumiCal clearence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FE2399C-490E-013D-9FA5-921B69D3B56B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1568124" y="1943100"/>
            <a:ext cx="274964" cy="977068"/>
          </a:xfrm>
          <a:prstGeom prst="line">
            <a:avLst/>
          </a:prstGeom>
          <a:ln w="34925">
            <a:solidFill>
              <a:srgbClr val="C00000"/>
            </a:solidFill>
            <a:headEnd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35DBF08-09F7-DFB9-400A-A1AA11229C38}"/>
              </a:ext>
            </a:extLst>
          </p:cNvPr>
          <p:cNvSpPr txBox="1"/>
          <p:nvPr/>
        </p:nvSpPr>
        <p:spPr>
          <a:xfrm>
            <a:off x="9826724" y="2920168"/>
            <a:ext cx="2272496" cy="313932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T" b="1" dirty="0">
                <a:solidFill>
                  <a:srgbClr val="FF0000"/>
                </a:solidFill>
              </a:rPr>
              <a:t>Disclaimer</a:t>
            </a:r>
          </a:p>
          <a:p>
            <a:r>
              <a:rPr lang="en-IT" dirty="0"/>
              <a:t>In  this and the following we have made a study of a </a:t>
            </a:r>
            <a:r>
              <a:rPr lang="en-IT" b="1" i="1" dirty="0"/>
              <a:t>realistic mechanical geometrical layout</a:t>
            </a:r>
            <a:r>
              <a:rPr lang="en-IT" dirty="0"/>
              <a:t>, including hybrids and readout bus, but </a:t>
            </a:r>
            <a:r>
              <a:rPr lang="en-IT" b="1" i="1" dirty="0"/>
              <a:t>still missing </a:t>
            </a:r>
            <a:r>
              <a:rPr lang="en-IT" dirty="0"/>
              <a:t>the final module frame mechanical support </a:t>
            </a:r>
          </a:p>
        </p:txBody>
      </p:sp>
    </p:spTree>
    <p:extLst>
      <p:ext uri="{BB962C8B-B14F-4D97-AF65-F5344CB8AC3E}">
        <p14:creationId xmlns:p14="http://schemas.microsoft.com/office/powerpoint/2010/main" val="1812609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9B1857-3C1B-24AD-5621-D60E137A6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0624"/>
            <a:ext cx="12192000" cy="59590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1FCDC1-DE6B-855F-D8DF-71B68F2FD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Vertex layer supports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13D04C-708A-3A1B-C362-5455E23C8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Conical carbon </a:t>
            </a:r>
            <a:r>
              <a:rPr lang="en-US" dirty="0" err="1"/>
              <a:t>fibre</a:t>
            </a:r>
            <a:r>
              <a:rPr lang="en-US" dirty="0"/>
              <a:t> shaped structure, held by the beam pipe (see later)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775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8F5393-7807-00AE-1FA6-F6B23BDDC2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0481"/>
            <a:ext cx="9144000" cy="706437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Vertex overall assembly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7BB3511-1388-EF53-CF33-54FB764FFB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639" t="15678" r="6528" b="10247"/>
          <a:stretch/>
        </p:blipFill>
        <p:spPr>
          <a:xfrm>
            <a:off x="101181" y="676981"/>
            <a:ext cx="9104312" cy="61515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5D15D5-CEA6-5799-D17D-6852ECDDE6CE}"/>
              </a:ext>
            </a:extLst>
          </p:cNvPr>
          <p:cNvSpPr txBox="1"/>
          <p:nvPr/>
        </p:nvSpPr>
        <p:spPr>
          <a:xfrm>
            <a:off x="9560687" y="2199718"/>
            <a:ext cx="1921399" cy="20313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T" b="1" dirty="0"/>
              <a:t>Total weight </a:t>
            </a:r>
            <a:r>
              <a:rPr lang="en-IT" dirty="0"/>
              <a:t>to be estimated, but far </a:t>
            </a:r>
            <a:r>
              <a:rPr lang="en-IT" b="1" dirty="0"/>
              <a:t>less than 100 grams </a:t>
            </a:r>
          </a:p>
          <a:p>
            <a:pPr algn="ctr"/>
            <a:endParaRPr lang="en-IT" dirty="0"/>
          </a:p>
          <a:p>
            <a:pPr algn="ctr"/>
            <a:endParaRPr lang="en-IT" dirty="0"/>
          </a:p>
          <a:p>
            <a:pPr algn="ctr"/>
            <a:r>
              <a:rPr lang="en-IT" b="1" dirty="0">
                <a:solidFill>
                  <a:srgbClr val="FF0000"/>
                </a:solidFill>
              </a:rPr>
              <a:t>Air cooled</a:t>
            </a:r>
          </a:p>
        </p:txBody>
      </p:sp>
    </p:spTree>
    <p:extLst>
      <p:ext uri="{BB962C8B-B14F-4D97-AF65-F5344CB8AC3E}">
        <p14:creationId xmlns:p14="http://schemas.microsoft.com/office/powerpoint/2010/main" val="427717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1B8C7454-1DE5-B789-C375-B3BFAFC6CA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667" t="16999" r="8333" b="10413"/>
          <a:stretch/>
        </p:blipFill>
        <p:spPr>
          <a:xfrm>
            <a:off x="0" y="136525"/>
            <a:ext cx="9833377" cy="6721475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C1DA0E-49EC-CE19-36E2-1065F33EB3C3}"/>
                  </a:ext>
                </a:extLst>
              </p:cNvPr>
              <p:cNvSpPr txBox="1"/>
              <p:nvPr/>
            </p:nvSpPr>
            <p:spPr>
              <a:xfrm>
                <a:off x="9999024" y="1163782"/>
                <a:ext cx="1971304" cy="120032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T" dirty="0"/>
                  <a:t>Mounting 2 halves </a:t>
                </a:r>
                <a:r>
                  <a:rPr lang="en-GB" dirty="0"/>
                  <a:t>(in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dirty="0"/>
                  <a:t>)</a:t>
                </a:r>
                <a:r>
                  <a:rPr lang="en-IT" dirty="0"/>
                  <a:t> </a:t>
                </a:r>
                <a:r>
                  <a:rPr lang="en-GB" dirty="0"/>
                  <a:t>o</a:t>
                </a:r>
                <a:r>
                  <a:rPr lang="en-IT" dirty="0"/>
                  <a:t>n the beam pipe cooling manifolds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C1DA0E-49EC-CE19-36E2-1065F33EB3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9024" y="1163782"/>
                <a:ext cx="1971304" cy="1200329"/>
              </a:xfrm>
              <a:prstGeom prst="rect">
                <a:avLst/>
              </a:prstGeom>
              <a:blipFill>
                <a:blip r:embed="rId3"/>
                <a:stretch>
                  <a:fillRect l="-1266" t="-2083" r="-3797" b="-729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A61EBD0-C7B2-3CB8-EA90-8881007DADC3}"/>
              </a:ext>
            </a:extLst>
          </p:cNvPr>
          <p:cNvCxnSpPr/>
          <p:nvPr/>
        </p:nvCxnSpPr>
        <p:spPr>
          <a:xfrm>
            <a:off x="7018317" y="1009403"/>
            <a:ext cx="3467595" cy="1175657"/>
          </a:xfrm>
          <a:prstGeom prst="straightConnector1">
            <a:avLst/>
          </a:prstGeom>
          <a:ln w="25400"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EA7E6FF-EE40-D50C-BF27-752B80BAB592}"/>
              </a:ext>
            </a:extLst>
          </p:cNvPr>
          <p:cNvCxnSpPr>
            <a:cxnSpLocks/>
          </p:cNvCxnSpPr>
          <p:nvPr/>
        </p:nvCxnSpPr>
        <p:spPr>
          <a:xfrm flipV="1">
            <a:off x="6953061" y="2254313"/>
            <a:ext cx="3532851" cy="733331"/>
          </a:xfrm>
          <a:prstGeom prst="straightConnector1">
            <a:avLst/>
          </a:prstGeom>
          <a:ln w="25400"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5455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59870-469E-C36B-9EDB-720BD97AD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FF0000"/>
                </a:solidFill>
              </a:rPr>
              <a:t>Outer layers modules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9D1044-8EE4-903A-8B5E-AD1D8FC9F7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IT" dirty="0">
                    <a:latin typeface="Poppins" pitchFamily="2" charset="77"/>
                    <a:cs typeface="Poppins" pitchFamily="2" charset="77"/>
                  </a:rPr>
                  <a:t>Based on ATLASPIX3 R&amp;D </a:t>
                </a:r>
              </a:p>
              <a:p>
                <a:pPr lvl="1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50 x 150 µm </a:t>
                </a:r>
              </a:p>
              <a:p>
                <a:pPr lvl="1"/>
                <a:r>
                  <a:rPr lang="en-GB" dirty="0">
                    <a:latin typeface="Poppins" pitchFamily="2" charset="77"/>
                    <a:cs typeface="Poppins" pitchFamily="2" charset="77"/>
                  </a:rPr>
                  <a:t>U</a:t>
                </a:r>
                <a:r>
                  <a:rPr lang="en-IT" dirty="0">
                    <a:latin typeface="Poppins" pitchFamily="2" charset="77"/>
                    <a:cs typeface="Poppins" pitchFamily="2" charset="77"/>
                  </a:rPr>
                  <a:t>p to 1.28 Gb/s downlink</a:t>
                </a:r>
              </a:p>
              <a:p>
                <a:pPr lvl="1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TSI 180 nm process</a:t>
                </a:r>
              </a:p>
              <a:p>
                <a:pPr lvl="1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132 columns of 372 pixels </a:t>
                </a:r>
              </a:p>
              <a:p>
                <a:pPr marL="457200" lvl="1" indent="0">
                  <a:buNone/>
                </a:pPr>
                <a:endParaRPr lang="en-IT" dirty="0">
                  <a:latin typeface="Poppins" pitchFamily="2" charset="77"/>
                  <a:cs typeface="Poppins" pitchFamily="2" charset="77"/>
                </a:endParaRPr>
              </a:p>
              <a:p>
                <a:pPr lvl="1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Active (total) length (r-phi x z)</a:t>
                </a:r>
              </a:p>
              <a:p>
                <a:pPr lvl="2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18.6 (21) mm x 19.8 (20.2) mm</a:t>
                </a:r>
              </a:p>
              <a:p>
                <a:pPr lvl="1"/>
                <a:r>
                  <a:rPr lang="en-GB" dirty="0">
                    <a:latin typeface="Poppins" pitchFamily="2" charset="77"/>
                    <a:cs typeface="Poppins" pitchFamily="2" charset="77"/>
                  </a:rPr>
                  <a:t>M</a:t>
                </a:r>
                <a:r>
                  <a:rPr lang="en-IT" dirty="0">
                    <a:latin typeface="Poppins" pitchFamily="2" charset="77"/>
                    <a:cs typeface="Poppins" pitchFamily="2" charset="77"/>
                  </a:rPr>
                  <a:t>odule is made of 2x2 chips – total length:</a:t>
                </a:r>
              </a:p>
              <a:p>
                <a:pPr lvl="2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size 42.2 mm x 40.6 mm </a:t>
                </a:r>
              </a:p>
              <a:p>
                <a:pPr lvl="2"/>
                <a:endParaRPr lang="en-IT" dirty="0">
                  <a:latin typeface="Poppins" pitchFamily="2" charset="77"/>
                  <a:cs typeface="Poppins" pitchFamily="2" charset="77"/>
                </a:endParaRP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  <a:latin typeface="Poppins" pitchFamily="2" charset="77"/>
                    <a:cs typeface="Poppins" pitchFamily="2" charset="77"/>
                  </a:rPr>
                  <a:t>Power budget not established yet: </a:t>
                </a:r>
              </a:p>
              <a:p>
                <a:pPr marL="914400" lvl="2" indent="0">
                  <a:buNone/>
                </a:pPr>
                <a:r>
                  <a:rPr lang="en-US" dirty="0">
                    <a:solidFill>
                      <a:srgbClr val="FF0000"/>
                    </a:solidFill>
                    <a:latin typeface="Poppins" pitchFamily="2" charset="77"/>
                    <a:cs typeface="Poppins" pitchFamily="2" charset="77"/>
                  </a:rPr>
                  <a:t>assume 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mW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solidFill>
                    <a:srgbClr val="FF0000"/>
                  </a:solidFill>
                  <a:latin typeface="Poppins" pitchFamily="2" charset="77"/>
                  <a:cs typeface="Poppins" pitchFamily="2" charset="77"/>
                </a:endParaRPr>
              </a:p>
              <a:p>
                <a:pPr lvl="2"/>
                <a:endParaRPr lang="en-GB" dirty="0">
                  <a:latin typeface="Poppins" pitchFamily="2" charset="77"/>
                  <a:cs typeface="Poppins" pitchFamily="2" charset="77"/>
                </a:endParaRPr>
              </a:p>
              <a:p>
                <a:endParaRPr lang="en-IT" dirty="0">
                  <a:latin typeface="Poppins" pitchFamily="2" charset="77"/>
                  <a:cs typeface="Poppins" pitchFamily="2" charset="77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9D1044-8EE4-903A-8B5E-AD1D8FC9F7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616" b="-29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91523653-7930-721D-1704-9EC88EC29235}"/>
              </a:ext>
            </a:extLst>
          </p:cNvPr>
          <p:cNvGrpSpPr/>
          <p:nvPr/>
        </p:nvGrpSpPr>
        <p:grpSpPr>
          <a:xfrm rot="16200000">
            <a:off x="8666945" y="3483488"/>
            <a:ext cx="2303246" cy="4371205"/>
            <a:chOff x="248676" y="591580"/>
            <a:chExt cx="3518290" cy="553259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A223217-1BE5-6FA2-7CF4-57E1E63D3D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634" y="591580"/>
              <a:ext cx="3368332" cy="5532599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A133764-C073-4EA8-49FE-917E4D5DC5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3681" y="1689833"/>
              <a:ext cx="223460" cy="707927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0C41B32-9CC4-FE4A-2048-10AEE75705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73681" y="2913621"/>
              <a:ext cx="302294" cy="515379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9CDEA57-6188-9E89-D420-F92679C9265C}"/>
                </a:ext>
              </a:extLst>
            </p:cNvPr>
            <p:cNvSpPr txBox="1"/>
            <p:nvPr/>
          </p:nvSpPr>
          <p:spPr>
            <a:xfrm rot="5400000">
              <a:off x="2645595" y="1034148"/>
              <a:ext cx="1167829" cy="56416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Power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0AC218-DA48-CFB7-FEF8-7E7FDFB0EC0E}"/>
                </a:ext>
              </a:extLst>
            </p:cNvPr>
            <p:cNvSpPr txBox="1"/>
            <p:nvPr/>
          </p:nvSpPr>
          <p:spPr>
            <a:xfrm rot="5400000">
              <a:off x="2265875" y="3864985"/>
              <a:ext cx="1927272" cy="56416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Data IN/OUT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5C40945-54EA-1238-A366-86D551E51F6E}"/>
                </a:ext>
              </a:extLst>
            </p:cNvPr>
            <p:cNvSpPr txBox="1"/>
            <p:nvPr/>
          </p:nvSpPr>
          <p:spPr>
            <a:xfrm rot="5400000">
              <a:off x="108090" y="3324019"/>
              <a:ext cx="845340" cy="56416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HV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48CF6C8-90CE-ACCA-83F8-CF4909940D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4080" y="2773680"/>
              <a:ext cx="883491" cy="65532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A1B4047-5340-6733-8BE0-7A3769BAB1D5}"/>
              </a:ext>
            </a:extLst>
          </p:cNvPr>
          <p:cNvGrpSpPr/>
          <p:nvPr/>
        </p:nvGrpSpPr>
        <p:grpSpPr>
          <a:xfrm>
            <a:off x="6787208" y="1280044"/>
            <a:ext cx="2437815" cy="2994272"/>
            <a:chOff x="8121780" y="2746931"/>
            <a:chExt cx="3031360" cy="374594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D802DA8-996C-44EC-BD1C-0D9D41D8E310}"/>
                </a:ext>
              </a:extLst>
            </p:cNvPr>
            <p:cNvGrpSpPr/>
            <p:nvPr/>
          </p:nvGrpSpPr>
          <p:grpSpPr>
            <a:xfrm>
              <a:off x="8123440" y="4595151"/>
              <a:ext cx="3029700" cy="1897724"/>
              <a:chOff x="8123440" y="4595151"/>
              <a:chExt cx="3029700" cy="1897724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A35F4300-965F-232D-0CB3-2FC86EFA39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23440" y="4600575"/>
                <a:ext cx="1574800" cy="1892300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1D39EDC-54E1-6123-045C-D0FBE8816E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8340" y="4595151"/>
                <a:ext cx="1574800" cy="1892300"/>
              </a:xfrm>
              <a:prstGeom prst="rect">
                <a:avLst/>
              </a:prstGeom>
            </p:spPr>
          </p:pic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6EDF7CB-2B5B-7883-8927-4D15E01D360A}"/>
                </a:ext>
              </a:extLst>
            </p:cNvPr>
            <p:cNvGrpSpPr/>
            <p:nvPr/>
          </p:nvGrpSpPr>
          <p:grpSpPr>
            <a:xfrm flipV="1">
              <a:off x="8121780" y="2746931"/>
              <a:ext cx="3029700" cy="1897724"/>
              <a:chOff x="8123440" y="4595151"/>
              <a:chExt cx="3029700" cy="1897724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EC2EA9C-A540-480C-59D2-0D7DEF92FD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23440" y="4600575"/>
                <a:ext cx="1574800" cy="1892300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4DF966D-B9E2-340A-6A7E-90B0D4FD74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8340" y="4595151"/>
                <a:ext cx="1574800" cy="18923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393794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3EFC5149-30E7-8286-9EA3-F5943C577E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390" t="15388" r="7432" b="10452"/>
          <a:stretch/>
        </p:blipFill>
        <p:spPr>
          <a:xfrm>
            <a:off x="0" y="76365"/>
            <a:ext cx="9361207" cy="6721475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317DE9-3675-9F83-5B09-871ECF7E6671}"/>
              </a:ext>
            </a:extLst>
          </p:cNvPr>
          <p:cNvSpPr txBox="1"/>
          <p:nvPr/>
        </p:nvSpPr>
        <p:spPr>
          <a:xfrm>
            <a:off x="9361207" y="2038722"/>
            <a:ext cx="2715998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sz="2000" b="1" dirty="0">
                <a:solidFill>
                  <a:srgbClr val="FF0000"/>
                </a:solidFill>
              </a:rPr>
              <a:t>Outer Tracker Barrel</a:t>
            </a:r>
          </a:p>
          <a:p>
            <a:pPr algn="ctr"/>
            <a:r>
              <a:rPr lang="en-IT" sz="2000" dirty="0"/>
              <a:t>48 staves of 32 modules each (at different radii)</a:t>
            </a:r>
          </a:p>
          <a:p>
            <a:pPr algn="ctr"/>
            <a:endParaRPr lang="en-IT" sz="2000" dirty="0"/>
          </a:p>
          <a:p>
            <a:pPr algn="ctr"/>
            <a:r>
              <a:rPr lang="en-IT" sz="2000" dirty="0"/>
              <a:t>Power budget</a:t>
            </a:r>
          </a:p>
          <a:p>
            <a:pPr algn="ctr"/>
            <a:r>
              <a:rPr lang="en-IT" sz="2000" dirty="0"/>
              <a:t>~2.63 kW</a:t>
            </a:r>
          </a:p>
          <a:p>
            <a:pPr algn="ctr"/>
            <a:endParaRPr lang="en-IT" sz="2000" dirty="0"/>
          </a:p>
          <a:p>
            <a:pPr algn="ctr"/>
            <a:r>
              <a:rPr lang="en-IT" sz="2000" dirty="0"/>
              <a:t>Cooling using water 4 pipes (2 mm diameter) per stave</a:t>
            </a:r>
          </a:p>
        </p:txBody>
      </p:sp>
    </p:spTree>
    <p:extLst>
      <p:ext uri="{BB962C8B-B14F-4D97-AF65-F5344CB8AC3E}">
        <p14:creationId xmlns:p14="http://schemas.microsoft.com/office/powerpoint/2010/main" val="2623640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2040787B-CEE6-7560-4939-C5EDF2B1EB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344" t="18076" r="9180" b="10833"/>
          <a:stretch/>
        </p:blipFill>
        <p:spPr>
          <a:xfrm>
            <a:off x="0" y="521812"/>
            <a:ext cx="8773977" cy="61604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500C24-EF75-49C2-EEB7-E3A794A0F03D}"/>
              </a:ext>
            </a:extLst>
          </p:cNvPr>
          <p:cNvSpPr txBox="1"/>
          <p:nvPr/>
        </p:nvSpPr>
        <p:spPr>
          <a:xfrm>
            <a:off x="8571743" y="1825625"/>
            <a:ext cx="3505462" cy="36933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b="1" dirty="0">
                <a:solidFill>
                  <a:srgbClr val="FF0000"/>
                </a:solidFill>
              </a:rPr>
              <a:t>Outer Tracker Disk 1</a:t>
            </a:r>
          </a:p>
          <a:p>
            <a:pPr algn="ctr"/>
            <a:r>
              <a:rPr lang="en-IT" dirty="0"/>
              <a:t>2 sides (front and back) each with 4 petals. 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One petal is made of  different staves of overlapping modules in z.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Total modules per disk: 196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Power budget ~340 W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Cooling using 1 water pipe (2 mm diameter)</a:t>
            </a:r>
          </a:p>
        </p:txBody>
      </p:sp>
    </p:spTree>
    <p:extLst>
      <p:ext uri="{BB962C8B-B14F-4D97-AF65-F5344CB8AC3E}">
        <p14:creationId xmlns:p14="http://schemas.microsoft.com/office/powerpoint/2010/main" val="676829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DD284C-37BD-80AF-0B73-20BF7D04EA4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92075"/>
            <a:ext cx="5737225" cy="844550"/>
          </a:xfrm>
        </p:spPr>
        <p:txBody>
          <a:bodyPr>
            <a:normAutofit fontScale="90000"/>
          </a:bodyPr>
          <a:lstStyle/>
          <a:p>
            <a:r>
              <a:rPr lang="it-IT" b="1" dirty="0" err="1"/>
              <a:t>Typical</a:t>
            </a:r>
            <a:r>
              <a:rPr lang="it-IT" b="1" dirty="0"/>
              <a:t> </a:t>
            </a:r>
            <a:r>
              <a:rPr lang="it-IT" b="1" dirty="0" err="1"/>
              <a:t>module</a:t>
            </a:r>
            <a:r>
              <a:rPr lang="it-IT" b="1" dirty="0"/>
              <a:t> </a:t>
            </a:r>
            <a:r>
              <a:rPr lang="it-IT" b="1" dirty="0" err="1"/>
              <a:t>stave</a:t>
            </a:r>
            <a:r>
              <a:rPr lang="it-IT" b="1" dirty="0"/>
              <a:t>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A24523A-0D11-23AF-36D2-8F5F609C82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993" t="13927" r="1370" b="7169"/>
          <a:stretch/>
        </p:blipFill>
        <p:spPr>
          <a:xfrm>
            <a:off x="422651" y="1953374"/>
            <a:ext cx="7420524" cy="386225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B4475F44-78D3-7135-2971-900524A31D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844" t="16333" r="907" b="9666"/>
          <a:stretch/>
        </p:blipFill>
        <p:spPr>
          <a:xfrm>
            <a:off x="6798973" y="617586"/>
            <a:ext cx="4852969" cy="244854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48FEF260-18DF-2CC4-9CE4-C92E846A55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067" t="13667" r="1563" b="8334"/>
          <a:stretch/>
        </p:blipFill>
        <p:spPr>
          <a:xfrm>
            <a:off x="6722003" y="4066736"/>
            <a:ext cx="4929939" cy="26141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E94B47-3581-A63F-2745-5A39608CB002}"/>
              </a:ext>
            </a:extLst>
          </p:cNvPr>
          <p:cNvSpPr txBox="1"/>
          <p:nvPr/>
        </p:nvSpPr>
        <p:spPr>
          <a:xfrm>
            <a:off x="577043" y="4296016"/>
            <a:ext cx="144302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T" dirty="0"/>
              <a:t>Cooling pipes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431CBA-8B4B-CF31-9038-A8D8089D2FC8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2020067" y="4480682"/>
            <a:ext cx="925500" cy="29271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B2D9047-18AE-15C5-C6D7-D76B8F3CF90F}"/>
              </a:ext>
            </a:extLst>
          </p:cNvPr>
          <p:cNvSpPr txBox="1"/>
          <p:nvPr/>
        </p:nvSpPr>
        <p:spPr>
          <a:xfrm>
            <a:off x="4826826" y="4520090"/>
            <a:ext cx="19082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IT" dirty="0"/>
              <a:t>Lower modules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FCF49A-3002-5CB9-6141-DCEB93BFC11B}"/>
              </a:ext>
            </a:extLst>
          </p:cNvPr>
          <p:cNvCxnSpPr>
            <a:cxnSpLocks/>
          </p:cNvCxnSpPr>
          <p:nvPr/>
        </p:nvCxnSpPr>
        <p:spPr>
          <a:xfrm flipH="1" flipV="1">
            <a:off x="4313321" y="4136564"/>
            <a:ext cx="513505" cy="568192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C0CB901-EC0C-89A5-C728-3BA808E54186}"/>
              </a:ext>
            </a:extLst>
          </p:cNvPr>
          <p:cNvSpPr txBox="1"/>
          <p:nvPr/>
        </p:nvSpPr>
        <p:spPr>
          <a:xfrm>
            <a:off x="4705804" y="1395848"/>
            <a:ext cx="19082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IT" dirty="0"/>
              <a:t>Upper modules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198FBD1-9560-1F7C-6DA0-FEA304B083CA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5189704" y="1765180"/>
            <a:ext cx="470248" cy="132273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BF45009-56A9-3CE2-2ABE-A5DF9A6F1560}"/>
              </a:ext>
            </a:extLst>
          </p:cNvPr>
          <p:cNvCxnSpPr>
            <a:cxnSpLocks/>
          </p:cNvCxnSpPr>
          <p:nvPr/>
        </p:nvCxnSpPr>
        <p:spPr>
          <a:xfrm>
            <a:off x="6798973" y="4704756"/>
            <a:ext cx="3185405" cy="68643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2D9286E-13D2-13CD-6F90-F4B3E9361F40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614099" y="1580514"/>
            <a:ext cx="967801" cy="23590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1C37AC4-DC34-E0AA-7A9C-178052A02F34}"/>
              </a:ext>
            </a:extLst>
          </p:cNvPr>
          <p:cNvSpPr txBox="1"/>
          <p:nvPr/>
        </p:nvSpPr>
        <p:spPr>
          <a:xfrm>
            <a:off x="7493000" y="812800"/>
            <a:ext cx="685380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T" dirty="0"/>
              <a:t>Front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E503E23-673C-2C44-72D6-BE3E7A29E18D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6614099" y="1480582"/>
            <a:ext cx="2337976" cy="999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266EBA8-93CF-0C73-64EF-245DB5C811C1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5659952" y="1060138"/>
            <a:ext cx="4525448" cy="3357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DB2FF76-C2B9-351C-07A4-F72BB4E010F2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6735121" y="4704756"/>
            <a:ext cx="1733451" cy="748045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5FA1A3E-8403-CD6A-6B97-B74FBDEBFDCD}"/>
              </a:ext>
            </a:extLst>
          </p:cNvPr>
          <p:cNvCxnSpPr>
            <a:cxnSpLocks/>
          </p:cNvCxnSpPr>
          <p:nvPr/>
        </p:nvCxnSpPr>
        <p:spPr>
          <a:xfrm flipH="1" flipV="1">
            <a:off x="4882639" y="3429000"/>
            <a:ext cx="825083" cy="1079945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0056F6D-7C20-8F5D-3DB0-108FF1E1DD3C}"/>
              </a:ext>
            </a:extLst>
          </p:cNvPr>
          <p:cNvSpPr txBox="1"/>
          <p:nvPr/>
        </p:nvSpPr>
        <p:spPr>
          <a:xfrm>
            <a:off x="8455265" y="2764667"/>
            <a:ext cx="2047997" cy="369332"/>
          </a:xfrm>
          <a:prstGeom prst="rect">
            <a:avLst/>
          </a:prstGeom>
          <a:pattFill prst="pct5">
            <a:fgClr>
              <a:schemeClr val="dk1"/>
            </a:fgClr>
            <a:bgClr>
              <a:schemeClr val="bg1"/>
            </a:bgClr>
          </a:patt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T" b="1" dirty="0">
                <a:solidFill>
                  <a:srgbClr val="FF0000"/>
                </a:solidFill>
              </a:rPr>
              <a:t>Carbon fibre spacer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E00C020-DB76-B0FC-58CE-FDEFFE051BDA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9479264" y="1961404"/>
            <a:ext cx="284648" cy="80326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8ECF912-5AB5-DA48-9AEA-1C2AFF7AA878}"/>
              </a:ext>
            </a:extLst>
          </p:cNvPr>
          <p:cNvSpPr txBox="1"/>
          <p:nvPr/>
        </p:nvSpPr>
        <p:spPr>
          <a:xfrm>
            <a:off x="2453435" y="5474411"/>
            <a:ext cx="2429203" cy="369332"/>
          </a:xfrm>
          <a:prstGeom prst="rect">
            <a:avLst/>
          </a:prstGeom>
          <a:pattFill prst="pct5">
            <a:fgClr>
              <a:schemeClr val="dk1"/>
            </a:fgClr>
            <a:bgClr>
              <a:schemeClr val="bg1"/>
            </a:bgClr>
          </a:patt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T" b="1" dirty="0">
                <a:solidFill>
                  <a:srgbClr val="FF0000"/>
                </a:solidFill>
              </a:rPr>
              <a:t>Carbon fibre pacers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73AD384-ACEA-8D3B-12C4-D4DC95E13754}"/>
              </a:ext>
            </a:extLst>
          </p:cNvPr>
          <p:cNvCxnSpPr>
            <a:cxnSpLocks/>
          </p:cNvCxnSpPr>
          <p:nvPr/>
        </p:nvCxnSpPr>
        <p:spPr>
          <a:xfrm flipH="1" flipV="1">
            <a:off x="3140371" y="4665348"/>
            <a:ext cx="321810" cy="80906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46AA8E8-0FB6-E2DC-F191-8671179C4243}"/>
              </a:ext>
            </a:extLst>
          </p:cNvPr>
          <p:cNvCxnSpPr>
            <a:cxnSpLocks/>
          </p:cNvCxnSpPr>
          <p:nvPr/>
        </p:nvCxnSpPr>
        <p:spPr>
          <a:xfrm flipH="1" flipV="1">
            <a:off x="4054839" y="4704756"/>
            <a:ext cx="94277" cy="7696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0BCC2DD-DD87-4779-5F07-9BB160864041}"/>
              </a:ext>
            </a:extLst>
          </p:cNvPr>
          <p:cNvSpPr txBox="1"/>
          <p:nvPr/>
        </p:nvSpPr>
        <p:spPr>
          <a:xfrm>
            <a:off x="9984378" y="5797862"/>
            <a:ext cx="622286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T" dirty="0"/>
              <a:t>Back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FDB59D-B622-C155-F54C-3B2E6C12DBD0}"/>
              </a:ext>
            </a:extLst>
          </p:cNvPr>
          <p:cNvSpPr txBox="1"/>
          <p:nvPr/>
        </p:nvSpPr>
        <p:spPr>
          <a:xfrm>
            <a:off x="1431508" y="2718581"/>
            <a:ext cx="1418658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Electrical bus</a:t>
            </a:r>
            <a:endParaRPr lang="en-IT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E029A04-FF9F-25AA-35DF-AD5B3BFEF035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2850166" y="2903247"/>
            <a:ext cx="1112664" cy="68234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39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1CB5-349B-E8C9-54A9-B57D873FF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40140" cy="1281113"/>
          </a:xfrm>
        </p:spPr>
        <p:txBody>
          <a:bodyPr anchor="ctr">
            <a:normAutofit/>
          </a:bodyPr>
          <a:lstStyle/>
          <a:p>
            <a:r>
              <a:rPr lang="en-IT" dirty="0"/>
              <a:t>The IDEA Concept</a:t>
            </a:r>
          </a:p>
        </p:txBody>
      </p:sp>
      <p:pic>
        <p:nvPicPr>
          <p:cNvPr id="10" name="Content Placeholder 9" descr="Diagram&#10;&#10;Description automatically generated">
            <a:extLst>
              <a:ext uri="{FF2B5EF4-FFF2-40B4-BE49-F238E27FC236}">
                <a16:creationId xmlns:a16="http://schemas.microsoft.com/office/drawing/2014/main" id="{E281C6D3-E7D1-F26B-74C1-44CADF8716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780" y="1384505"/>
            <a:ext cx="9569350" cy="4521518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69ADE1-AF5D-35BE-42FA-26D21063D1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38" r="-12976"/>
          <a:stretch/>
        </p:blipFill>
        <p:spPr>
          <a:xfrm>
            <a:off x="219919" y="659757"/>
            <a:ext cx="6208416" cy="5833118"/>
          </a:xfrm>
          <a:prstGeom prst="rect">
            <a:avLst/>
          </a:prstGeom>
        </p:spPr>
      </p:pic>
      <p:sp>
        <p:nvSpPr>
          <p:cNvPr id="4" name="Doughnut 3">
            <a:extLst>
              <a:ext uri="{FF2B5EF4-FFF2-40B4-BE49-F238E27FC236}">
                <a16:creationId xmlns:a16="http://schemas.microsoft.com/office/drawing/2014/main" id="{197F580D-CC50-0058-D523-A411C2C402DC}"/>
              </a:ext>
            </a:extLst>
          </p:cNvPr>
          <p:cNvSpPr/>
          <p:nvPr/>
        </p:nvSpPr>
        <p:spPr>
          <a:xfrm>
            <a:off x="6800845" y="2643187"/>
            <a:ext cx="2771775" cy="614362"/>
          </a:xfrm>
          <a:prstGeom prst="donut">
            <a:avLst>
              <a:gd name="adj" fmla="val 17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63CF522-0755-4D99-7049-690B06EC48F6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3136739" y="2950368"/>
            <a:ext cx="3664106" cy="490069"/>
          </a:xfrm>
          <a:prstGeom prst="straightConnector1">
            <a:avLst/>
          </a:prstGeom>
          <a:ln w="444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00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D96DA5-2961-969A-3D1B-F28A697F2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121" y="3230936"/>
            <a:ext cx="7286297" cy="326193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15F0A-0046-8DBD-B022-E0F054325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T" sz="2400" dirty="0"/>
              <a:t>All elements in the interaction region (vertex, Tracker and LumiCal) are mounted rigidly on a support cylinder that guarantees mechanical stability and alignment</a:t>
            </a:r>
          </a:p>
          <a:p>
            <a:pPr lvl="1"/>
            <a:r>
              <a:rPr lang="en-IT" sz="2000" dirty="0">
                <a:solidFill>
                  <a:srgbClr val="C00000"/>
                </a:solidFill>
              </a:rPr>
              <a:t>Once the structure is assembled it is slided inside the rest of the detector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80BFC4-C87D-10E8-8B25-9EA28E08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Support cylinder</a:t>
            </a:r>
          </a:p>
        </p:txBody>
      </p:sp>
    </p:spTree>
    <p:extLst>
      <p:ext uri="{BB962C8B-B14F-4D97-AF65-F5344CB8AC3E}">
        <p14:creationId xmlns:p14="http://schemas.microsoft.com/office/powerpoint/2010/main" val="1351550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D61ACA-78FF-A2B4-3C65-C69FF1D48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84" y="528437"/>
            <a:ext cx="11582632" cy="580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3098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85F57883-9138-BBC1-B2A4-B7A3226C0C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8787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E15BCC-29A4-7C18-5F8F-79A8B0681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094" y="2387395"/>
            <a:ext cx="8164004" cy="3918722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DA3EA0-7C35-7E9E-355D-3DBA39533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IT" b="1" dirty="0">
                <a:solidFill>
                  <a:srgbClr val="FF0000"/>
                </a:solidFill>
              </a:rPr>
              <a:t>Outer barrel and disks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C7689-155D-DA55-1CB7-95D6025EC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400" dirty="0"/>
              <a:t>Barrel: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T" sz="2200" dirty="0"/>
              <a:t>a truss structure with 2 layers of modules (at radii of 31.5 cm and 28.5 cm)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Fixed to </a:t>
            </a:r>
            <a:r>
              <a:rPr lang="en-IT" sz="2000" dirty="0"/>
              <a:t>the support tube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T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6F2B70-CEA7-BB1D-83B8-132CA66585BB}"/>
              </a:ext>
            </a:extLst>
          </p:cNvPr>
          <p:cNvSpPr txBox="1"/>
          <p:nvPr/>
        </p:nvSpPr>
        <p:spPr>
          <a:xfrm>
            <a:off x="6974905" y="5584552"/>
            <a:ext cx="840028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 dirty="0"/>
              <a:t>3 disks per side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T" sz="2000" dirty="0"/>
              <a:t>Fixed by the support tube </a:t>
            </a:r>
          </a:p>
        </p:txBody>
      </p:sp>
    </p:spTree>
    <p:extLst>
      <p:ext uri="{BB962C8B-B14F-4D97-AF65-F5344CB8AC3E}">
        <p14:creationId xmlns:p14="http://schemas.microsoft.com/office/powerpoint/2010/main" val="13020979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D96DA5-2961-969A-3D1B-F28A697F2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2898"/>
            <a:ext cx="12192000" cy="54581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5CC14BF-0E1F-E780-E015-B05575AA4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Overall layout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9FF33D-0AFC-3ECE-51EC-D0B20990E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678" y="553949"/>
            <a:ext cx="7178662" cy="644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3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94228-489D-D013-218B-D2F195387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Is it feasible?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85CAC-69F3-F4F7-B7C4-C0DB31204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Mechanical stability of the support cylinder is not an issue</a:t>
            </a:r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368148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380EC0-A244-8A92-5E0A-C268829B50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4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80276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DA57A8-FA6E-BF5D-7543-59EA906651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7" t="1" r="1" b="1"/>
          <a:stretch/>
        </p:blipFill>
        <p:spPr>
          <a:xfrm>
            <a:off x="68739" y="144683"/>
            <a:ext cx="12054521" cy="65686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99417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94228-489D-D013-218B-D2F195387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Is it feasible?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85CAC-69F3-F4F7-B7C4-C0DB31204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>
                <a:solidFill>
                  <a:schemeClr val="bg1">
                    <a:lumMod val="65000"/>
                  </a:schemeClr>
                </a:solidFill>
              </a:rPr>
              <a:t>Mechanical stability of the support cylinder is not an issue</a:t>
            </a:r>
          </a:p>
          <a:p>
            <a:r>
              <a:rPr lang="en-GB" dirty="0"/>
              <a:t>V</a:t>
            </a:r>
            <a:r>
              <a:rPr lang="en-IT" dirty="0"/>
              <a:t>ertex detector weight (&lt;&lt; 100 grams) on the beam pipe is well supported</a:t>
            </a:r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2136271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A311B37F-C5BA-FDD0-127F-092420FA21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88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3940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2B31-0624-BBC2-FBB7-909722EC4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Requirements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1BD2DF4-AC0D-056A-8B9A-05779CDE40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IT" dirty="0"/>
                  <a:t>Interaction region detectors must be integrated with the beam pipe </a:t>
                </a:r>
              </a:p>
              <a:p>
                <a:pPr lvl="1"/>
                <a:r>
                  <a:rPr lang="en-IT" dirty="0">
                    <a:solidFill>
                      <a:srgbClr val="0070C0"/>
                    </a:solidFill>
                  </a:rPr>
                  <a:t>The vertex detector innermost radius should profit of the reduced beam pipe diameter (2 cm) and should cover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&lt;0.99 </m:t>
                    </m:r>
                  </m:oMath>
                </a14:m>
                <a:endParaRPr lang="en-US" b="0" dirty="0">
                  <a:solidFill>
                    <a:srgbClr val="0070C0"/>
                  </a:solidFill>
                </a:endParaRPr>
              </a:p>
              <a:p>
                <a:pPr lvl="1"/>
                <a:endParaRPr lang="en-IT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IT" dirty="0">
                    <a:solidFill>
                      <a:srgbClr val="FF0000"/>
                    </a:solidFill>
                  </a:rPr>
                  <a:t>Must not interefere with the Luminosity Calorimeter  (clearance of ~120 mrad)</a:t>
                </a:r>
              </a:p>
              <a:p>
                <a:pPr lvl="1"/>
                <a:endParaRPr lang="en-IT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IT" dirty="0">
                    <a:solidFill>
                      <a:srgbClr val="00B050"/>
                    </a:solidFill>
                  </a:rPr>
                  <a:t>The mounting of the vertex and the outer tracker must be done inside the support tube</a:t>
                </a:r>
              </a:p>
              <a:p>
                <a:pPr lvl="1"/>
                <a:endParaRPr lang="en-GB" dirty="0">
                  <a:solidFill>
                    <a:srgbClr val="00B050"/>
                  </a:solidFill>
                </a:endParaRPr>
              </a:p>
              <a:p>
                <a:pPr lvl="1"/>
                <a:r>
                  <a:rPr lang="en-GB" dirty="0"/>
                  <a:t>M</a:t>
                </a:r>
                <a:r>
                  <a:rPr lang="en-IT" dirty="0"/>
                  <a:t>inimize the radiation lengths </a:t>
                </a:r>
              </a:p>
              <a:p>
                <a:pPr lvl="1"/>
                <a:endParaRPr lang="en-IT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1BD2DF4-AC0D-056A-8B9A-05779CDE40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035" b="-116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90519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94228-489D-D013-218B-D2F195387E3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8740775" cy="1281113"/>
          </a:xfrm>
        </p:spPr>
        <p:txBody>
          <a:bodyPr/>
          <a:lstStyle/>
          <a:p>
            <a:r>
              <a:rPr lang="en-IT" dirty="0"/>
              <a:t>Is it feasible?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85CAC-69F3-F4F7-B7C4-C0DB31204F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r>
              <a:rPr lang="en-IT" dirty="0">
                <a:solidFill>
                  <a:schemeClr val="bg1">
                    <a:lumMod val="65000"/>
                  </a:schemeClr>
                </a:solidFill>
              </a:rPr>
              <a:t>Mechanical stability of the support cylinder is not an issue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V</a:t>
            </a:r>
            <a:r>
              <a:rPr lang="en-IT" dirty="0">
                <a:solidFill>
                  <a:schemeClr val="bg1">
                    <a:lumMod val="65000"/>
                  </a:schemeClr>
                </a:solidFill>
              </a:rPr>
              <a:t>ertex detector weight (&lt;&lt; 100 grams) on the beam pipe is well supported</a:t>
            </a:r>
          </a:p>
          <a:p>
            <a:r>
              <a:rPr lang="en-IT" dirty="0"/>
              <a:t>Integration of the detectors is doable</a:t>
            </a:r>
          </a:p>
          <a:p>
            <a:endParaRPr lang="en-IT" dirty="0"/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902732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A13277-AB8B-A05C-28A8-EB2C36C806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88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091460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7862C7-637F-830F-78F8-BBF0F33F37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4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32125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94228-489D-D013-218B-D2F195387E3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8740775" cy="1281113"/>
          </a:xfrm>
        </p:spPr>
        <p:txBody>
          <a:bodyPr/>
          <a:lstStyle/>
          <a:p>
            <a:r>
              <a:rPr lang="en-IT" dirty="0"/>
              <a:t>Is it feasible?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85CAC-69F3-F4F7-B7C4-C0DB31204F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r>
              <a:rPr lang="en-IT" dirty="0">
                <a:solidFill>
                  <a:schemeClr val="bg1">
                    <a:lumMod val="65000"/>
                  </a:schemeClr>
                </a:solidFill>
              </a:rPr>
              <a:t>Mechanical stability of the support cylinder is not an issue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V</a:t>
            </a:r>
            <a:r>
              <a:rPr lang="en-IT" dirty="0">
                <a:solidFill>
                  <a:schemeClr val="bg1">
                    <a:lumMod val="65000"/>
                  </a:schemeClr>
                </a:solidFill>
              </a:rPr>
              <a:t>ertex detector weight (&lt;&lt; 100 grams) on the beam pipe is well supported</a:t>
            </a:r>
          </a:p>
          <a:p>
            <a:r>
              <a:rPr lang="en-IT" dirty="0">
                <a:solidFill>
                  <a:schemeClr val="bg1">
                    <a:lumMod val="65000"/>
                  </a:schemeClr>
                </a:solidFill>
              </a:rPr>
              <a:t>Integration of the detectors is doable</a:t>
            </a:r>
          </a:p>
          <a:p>
            <a:pPr lvl="1"/>
            <a:r>
              <a:rPr lang="en-GB" dirty="0"/>
              <a:t>O</a:t>
            </a:r>
            <a:r>
              <a:rPr lang="en-IT" dirty="0"/>
              <a:t>pen remaining issue to be investigated is whether or not LumiCal can be inserted as unique assembled structure or must be splitted due to 4 mm difference between the bellow and the inner LumiCal radius</a:t>
            </a:r>
          </a:p>
          <a:p>
            <a:pPr lvl="2"/>
            <a:r>
              <a:rPr lang="en-IT" dirty="0"/>
              <a:t>Ongoing design effort to reduce the bellow size </a:t>
            </a:r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3352916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5BBC0F-766D-1639-EF5C-B25C787E1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735" y="142385"/>
            <a:ext cx="4864713" cy="6688980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36CB978-4980-88DB-18EA-5A5ABFFEF6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061" t="32616" r="19791"/>
          <a:stretch/>
        </p:blipFill>
        <p:spPr>
          <a:xfrm>
            <a:off x="0" y="2424686"/>
            <a:ext cx="5381285" cy="42909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D10A68-1EB7-6E44-7AE5-40CD14FF836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125" r="4626" b="58300"/>
          <a:stretch/>
        </p:blipFill>
        <p:spPr>
          <a:xfrm rot="16200000">
            <a:off x="7830461" y="2622581"/>
            <a:ext cx="4708142" cy="31110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5EFE94-8346-0555-A5F0-D0CF907FF4B7}"/>
              </a:ext>
            </a:extLst>
          </p:cNvPr>
          <p:cNvSpPr txBox="1"/>
          <p:nvPr/>
        </p:nvSpPr>
        <p:spPr>
          <a:xfrm>
            <a:off x="8450317" y="3344918"/>
            <a:ext cx="840295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T" dirty="0"/>
              <a:t>54 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06076C-7D34-C140-B015-6F8CA5EA85BA}"/>
              </a:ext>
            </a:extLst>
          </p:cNvPr>
          <p:cNvSpPr txBox="1"/>
          <p:nvPr/>
        </p:nvSpPr>
        <p:spPr>
          <a:xfrm>
            <a:off x="745617" y="5672959"/>
            <a:ext cx="840295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T" dirty="0"/>
              <a:t>58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42B795-1113-1C2F-11AC-D1D54790D8E5}"/>
              </a:ext>
            </a:extLst>
          </p:cNvPr>
          <p:cNvSpPr txBox="1"/>
          <p:nvPr/>
        </p:nvSpPr>
        <p:spPr>
          <a:xfrm>
            <a:off x="1053296" y="810228"/>
            <a:ext cx="3182603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IT" dirty="0"/>
              <a:t>Needs tuning of the bellow size.</a:t>
            </a:r>
          </a:p>
          <a:p>
            <a:pPr algn="ctr"/>
            <a:r>
              <a:rPr lang="en-IT" dirty="0"/>
              <a:t>Study ongoing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2309D1F-5709-5FD7-9A6F-DFA32666F0C8}"/>
              </a:ext>
            </a:extLst>
          </p:cNvPr>
          <p:cNvCxnSpPr/>
          <p:nvPr/>
        </p:nvCxnSpPr>
        <p:spPr>
          <a:xfrm flipV="1">
            <a:off x="1794076" y="3808071"/>
            <a:ext cx="6834929" cy="2002420"/>
          </a:xfrm>
          <a:prstGeom prst="straightConnector1">
            <a:avLst/>
          </a:prstGeom>
          <a:ln w="762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66618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F4B2EBB-BF92-55A1-E7BC-EA5189FEC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Conclusions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AA8AB1-8E7C-24B7-A96C-984A984B5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T" sz="1800" dirty="0">
                <a:solidFill>
                  <a:srgbClr val="FF0000"/>
                </a:solidFill>
              </a:rPr>
              <a:t>A </a:t>
            </a:r>
            <a:r>
              <a:rPr lang="en-IT" sz="1800" u="sng" dirty="0">
                <a:solidFill>
                  <a:srgbClr val="FF0000"/>
                </a:solidFill>
              </a:rPr>
              <a:t>preliminary </a:t>
            </a:r>
            <a:r>
              <a:rPr lang="en-IT" sz="1800" dirty="0">
                <a:solidFill>
                  <a:srgbClr val="FF0000"/>
                </a:solidFill>
              </a:rPr>
              <a:t>layout of the interaction region with LumiCal, vertex and outer tracker of the IDEA detector is being engineered</a:t>
            </a:r>
            <a:endParaRPr lang="en-IT" sz="1800" dirty="0"/>
          </a:p>
          <a:p>
            <a:pPr lvl="1"/>
            <a:r>
              <a:rPr lang="en-IT" sz="1600" dirty="0"/>
              <a:t>Feasibility studies of vertex and track integration successfully made</a:t>
            </a:r>
          </a:p>
          <a:p>
            <a:pPr lvl="1"/>
            <a:r>
              <a:rPr lang="en-IT" sz="1600" dirty="0"/>
              <a:t>LumiCal conceptual integration done</a:t>
            </a:r>
          </a:p>
          <a:p>
            <a:r>
              <a:rPr lang="en-IT" sz="1800" dirty="0">
                <a:solidFill>
                  <a:srgbClr val="FF0000"/>
                </a:solidFill>
              </a:rPr>
              <a:t>Next steps: </a:t>
            </a:r>
          </a:p>
          <a:p>
            <a:pPr lvl="1"/>
            <a:r>
              <a:rPr lang="en-IT" sz="1600" dirty="0">
                <a:solidFill>
                  <a:srgbClr val="0070C0"/>
                </a:solidFill>
              </a:rPr>
              <a:t>Vertex detector </a:t>
            </a:r>
          </a:p>
          <a:p>
            <a:pPr lvl="2"/>
            <a:r>
              <a:rPr lang="en-IT" sz="1400" dirty="0"/>
              <a:t>Ladders mechanical support design</a:t>
            </a:r>
          </a:p>
          <a:p>
            <a:pPr lvl="2"/>
            <a:r>
              <a:rPr lang="en-IT" sz="1400" dirty="0"/>
              <a:t>Study the feasibility of air cooling</a:t>
            </a:r>
          </a:p>
          <a:p>
            <a:pPr lvl="2"/>
            <a:r>
              <a:rPr lang="en-IT" sz="1400" dirty="0"/>
              <a:t>Study the routing of the services (readout and power cables)</a:t>
            </a:r>
          </a:p>
          <a:p>
            <a:pPr lvl="1"/>
            <a:r>
              <a:rPr lang="en-IT" sz="1600" dirty="0">
                <a:solidFill>
                  <a:srgbClr val="0070C0"/>
                </a:solidFill>
              </a:rPr>
              <a:t>Outer Tracker</a:t>
            </a:r>
          </a:p>
          <a:p>
            <a:pPr lvl="2"/>
            <a:r>
              <a:rPr lang="en-GB" sz="1400" dirty="0"/>
              <a:t>S</a:t>
            </a:r>
            <a:r>
              <a:rPr lang="en-IT" sz="1400" dirty="0"/>
              <a:t>tudy the routing of the services (readout and power cables, cooling manifolds) </a:t>
            </a:r>
          </a:p>
          <a:p>
            <a:pPr lvl="1"/>
            <a:r>
              <a:rPr lang="en-IT" sz="1600" dirty="0">
                <a:solidFill>
                  <a:srgbClr val="0070C0"/>
                </a:solidFill>
              </a:rPr>
              <a:t>Lumical</a:t>
            </a:r>
          </a:p>
          <a:p>
            <a:pPr lvl="2"/>
            <a:r>
              <a:rPr lang="en-IT" sz="1400" dirty="0"/>
              <a:t>Engineering and assembly</a:t>
            </a:r>
          </a:p>
          <a:p>
            <a:pPr lvl="1"/>
            <a:r>
              <a:rPr lang="en-IT" sz="1600" dirty="0">
                <a:solidFill>
                  <a:srgbClr val="0070C0"/>
                </a:solidFill>
              </a:rPr>
              <a:t>Finalize detector assembly and its maintenance</a:t>
            </a:r>
          </a:p>
          <a:p>
            <a:pPr lvl="1"/>
            <a:r>
              <a:rPr lang="en-IT" sz="1600" dirty="0">
                <a:solidFill>
                  <a:srgbClr val="0070C0"/>
                </a:solidFill>
              </a:rPr>
              <a:t>Insert the layout in the GEANT simulation</a:t>
            </a:r>
            <a:endParaRPr lang="en-IT" sz="1600" dirty="0">
              <a:solidFill>
                <a:srgbClr val="FF0000"/>
              </a:solidFill>
            </a:endParaRPr>
          </a:p>
          <a:p>
            <a:pPr lvl="1"/>
            <a:endParaRPr lang="en-IT" sz="1600" dirty="0"/>
          </a:p>
          <a:p>
            <a:pPr lvl="1"/>
            <a:endParaRPr lang="en-IT" sz="1600" dirty="0">
              <a:solidFill>
                <a:srgbClr val="FF0000"/>
              </a:solidFill>
            </a:endParaRPr>
          </a:p>
          <a:p>
            <a:pPr lvl="1"/>
            <a:endParaRPr lang="en-IT" sz="1600" dirty="0"/>
          </a:p>
          <a:p>
            <a:pPr lvl="1"/>
            <a:endParaRPr lang="en-IT" sz="1600" dirty="0"/>
          </a:p>
        </p:txBody>
      </p:sp>
    </p:spTree>
    <p:extLst>
      <p:ext uri="{BB962C8B-B14F-4D97-AF65-F5344CB8AC3E}">
        <p14:creationId xmlns:p14="http://schemas.microsoft.com/office/powerpoint/2010/main" val="5454871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FBECB8-1698-1DB4-E4BC-78CDCCEE16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IT" sz="2000" dirty="0">
              <a:hlinkClick r:id="rId2"/>
            </a:endParaRPr>
          </a:p>
          <a:p>
            <a:endParaRPr lang="en-IT" sz="2000" dirty="0">
              <a:hlinkClick r:id="rId2"/>
            </a:endParaRPr>
          </a:p>
          <a:p>
            <a:endParaRPr lang="en-IT" sz="2000" dirty="0">
              <a:hlinkClick r:id="rId2"/>
            </a:endParaRPr>
          </a:p>
          <a:p>
            <a:pPr marL="0" indent="0">
              <a:buNone/>
            </a:pPr>
            <a:r>
              <a:rPr lang="en-IT" sz="3200" i="1" dirty="0"/>
              <a:t>Thank you for the attention</a:t>
            </a:r>
            <a:endParaRPr lang="en-IT" sz="3200" i="1" dirty="0">
              <a:hlinkClick r:id="rId2"/>
            </a:endParaRPr>
          </a:p>
          <a:p>
            <a:endParaRPr lang="en-IT" sz="2000" dirty="0">
              <a:hlinkClick r:id="rId2"/>
            </a:endParaRPr>
          </a:p>
          <a:p>
            <a:r>
              <a:rPr lang="en-IT" sz="2000" dirty="0">
                <a:hlinkClick r:id="rId2"/>
              </a:rPr>
              <a:t>Fabrizio.Palla@cern.ch</a:t>
            </a:r>
            <a:r>
              <a:rPr lang="en-IT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39673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A97A0B-5601-FFEA-C63C-E16A3EEDF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Backup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35E3B-8D11-16E8-8EBE-A301E47055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142340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7A8B4D2-EBFC-51CA-C3B8-A2DA81A9E886}"/>
              </a:ext>
            </a:extLst>
          </p:cNvPr>
          <p:cNvSpPr txBox="1"/>
          <p:nvPr/>
        </p:nvSpPr>
        <p:spPr>
          <a:xfrm>
            <a:off x="9988955" y="3648864"/>
            <a:ext cx="2021656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b="1" dirty="0">
                <a:solidFill>
                  <a:srgbClr val="FF0000"/>
                </a:solidFill>
              </a:rPr>
              <a:t>Layer 2</a:t>
            </a:r>
          </a:p>
          <a:p>
            <a:pPr algn="ctr"/>
            <a:r>
              <a:rPr lang="en-IT" dirty="0"/>
              <a:t>22 overlapping staves of 10 modules each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Power budget of the modules (only)</a:t>
            </a:r>
          </a:p>
          <a:p>
            <a:pPr algn="ctr"/>
            <a:r>
              <a:rPr lang="en-IT" dirty="0"/>
              <a:t>~59 W</a:t>
            </a:r>
          </a:p>
        </p:txBody>
      </p:sp>
      <p:pic>
        <p:nvPicPr>
          <p:cNvPr id="7" name="Immagine 4">
            <a:extLst>
              <a:ext uri="{FF2B5EF4-FFF2-40B4-BE49-F238E27FC236}">
                <a16:creationId xmlns:a16="http://schemas.microsoft.com/office/drawing/2014/main" id="{4A01033F-59D2-B3F0-B4FB-DC78DCA984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234" t="17945" r="9691" b="11187"/>
          <a:stretch/>
        </p:blipFill>
        <p:spPr>
          <a:xfrm>
            <a:off x="250839" y="230008"/>
            <a:ext cx="9668666" cy="66279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4F81AF-C00B-DE81-1AE8-7479AAC03ABB}"/>
              </a:ext>
            </a:extLst>
          </p:cNvPr>
          <p:cNvSpPr txBox="1"/>
          <p:nvPr/>
        </p:nvSpPr>
        <p:spPr>
          <a:xfrm>
            <a:off x="9963303" y="926066"/>
            <a:ext cx="2113936" cy="1477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H</a:t>
            </a:r>
            <a:r>
              <a:rPr lang="en-IT" dirty="0"/>
              <a:t>ybrids at higher radius (+2.5 mm wrt sensors), not to interfere with LumiCal clearence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D5EE212-7703-F75D-F68D-9CC410C78681}"/>
              </a:ext>
            </a:extLst>
          </p:cNvPr>
          <p:cNvCxnSpPr>
            <a:cxnSpLocks/>
            <a:stCxn id="8" idx="0"/>
          </p:cNvCxnSpPr>
          <p:nvPr/>
        </p:nvCxnSpPr>
        <p:spPr>
          <a:xfrm flipH="1">
            <a:off x="9157855" y="926066"/>
            <a:ext cx="1862416" cy="0"/>
          </a:xfrm>
          <a:prstGeom prst="line">
            <a:avLst/>
          </a:prstGeom>
          <a:ln w="34925">
            <a:solidFill>
              <a:srgbClr val="C00000"/>
            </a:solidFill>
            <a:headEnd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5295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>
            <a:extLst>
              <a:ext uri="{FF2B5EF4-FFF2-40B4-BE49-F238E27FC236}">
                <a16:creationId xmlns:a16="http://schemas.microsoft.com/office/drawing/2014/main" id="{71D102A1-0132-1AB4-C62B-2E816A0962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863" t="16110" r="7971" b="10457"/>
          <a:stretch/>
        </p:blipFill>
        <p:spPr>
          <a:xfrm>
            <a:off x="277793" y="187564"/>
            <a:ext cx="9419934" cy="66704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B3854E-547E-2083-2860-A849C4740D78}"/>
              </a:ext>
            </a:extLst>
          </p:cNvPr>
          <p:cNvSpPr txBox="1"/>
          <p:nvPr/>
        </p:nvSpPr>
        <p:spPr>
          <a:xfrm>
            <a:off x="10077747" y="3623882"/>
            <a:ext cx="2021656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b="1" dirty="0">
                <a:solidFill>
                  <a:srgbClr val="FF0000"/>
                </a:solidFill>
              </a:rPr>
              <a:t>Layer 3</a:t>
            </a:r>
          </a:p>
          <a:p>
            <a:pPr algn="ctr"/>
            <a:r>
              <a:rPr lang="en-IT" dirty="0"/>
              <a:t>15 overlapping double staves of 32 modules each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Power budget of the modules (only)</a:t>
            </a:r>
          </a:p>
          <a:p>
            <a:pPr algn="ctr"/>
            <a:r>
              <a:rPr lang="en-IT" dirty="0"/>
              <a:t>~130 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1369CFD-45DD-F52F-1C91-2907D230AE60}"/>
                  </a:ext>
                </a:extLst>
              </p:cNvPr>
              <p:cNvSpPr txBox="1"/>
              <p:nvPr/>
            </p:nvSpPr>
            <p:spPr>
              <a:xfrm>
                <a:off x="9800271" y="925794"/>
                <a:ext cx="2113936" cy="1200329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/>
                  <a:t>Staves staggered by 500 µm </a:t>
                </a:r>
                <a:r>
                  <a:rPr lang="en-US" dirty="0" err="1"/>
                  <a:t>wrt</a:t>
                </a:r>
                <a:r>
                  <a:rPr lang="en-US" dirty="0"/>
                  <a:t> to the previous to profit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 overlap</a:t>
                </a:r>
                <a:endParaRPr lang="en-IT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1369CFD-45DD-F52F-1C91-2907D230A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0271" y="925794"/>
                <a:ext cx="2113936" cy="1200329"/>
              </a:xfrm>
              <a:prstGeom prst="rect">
                <a:avLst/>
              </a:prstGeom>
              <a:blipFill>
                <a:blip r:embed="rId3"/>
                <a:stretch>
                  <a:fillRect l="-2381" t="-2083" r="-1190" b="-729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0219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14BEC4-9BFA-2F4B-82DE-1F13EC08E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err="1"/>
              <a:t>LumiCals</a:t>
            </a:r>
            <a:endParaRPr lang="da-D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91A13-4D34-434E-8366-03D9B58F7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BC82-46B1-2649-B769-F9A8D6A1365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DE442F-45AF-2445-873D-C77685F98095}"/>
              </a:ext>
            </a:extLst>
          </p:cNvPr>
          <p:cNvSpPr txBox="1"/>
          <p:nvPr/>
        </p:nvSpPr>
        <p:spPr>
          <a:xfrm>
            <a:off x="705333" y="1558436"/>
            <a:ext cx="7403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Challenge: </a:t>
            </a:r>
          </a:p>
          <a:p>
            <a:pPr algn="l"/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- MDI region is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busy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LumiCals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pushed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far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volume</a:t>
            </a:r>
            <a:endParaRPr lang="da-DK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2839500-49C0-90D0-58A7-A883EC85CF0A}"/>
              </a:ext>
            </a:extLst>
          </p:cNvPr>
          <p:cNvGrpSpPr/>
          <p:nvPr/>
        </p:nvGrpSpPr>
        <p:grpSpPr>
          <a:xfrm>
            <a:off x="1663262" y="2483828"/>
            <a:ext cx="8605345" cy="3527193"/>
            <a:chOff x="381000" y="1524000"/>
            <a:chExt cx="11099800" cy="459212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F10E4E2-03A7-0C40-909F-C0076A239B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80200" y="1524000"/>
              <a:ext cx="4800600" cy="43807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03EB3C2-AA9D-6244-8FFF-792072C82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" y="2015706"/>
              <a:ext cx="5538375" cy="4100420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D812B28-0060-2B41-89BD-F31B279FB90E}"/>
                </a:ext>
              </a:extLst>
            </p:cNvPr>
            <p:cNvSpPr/>
            <p:nvPr/>
          </p:nvSpPr>
          <p:spPr bwMode="auto">
            <a:xfrm>
              <a:off x="3944539" y="2362200"/>
              <a:ext cx="508000" cy="1219200"/>
            </a:xfrm>
            <a:prstGeom prst="ellipse">
              <a:avLst/>
            </a:prstGeom>
            <a:noFill/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a-DK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401489B-B35F-8847-B270-99FF31F095FA}"/>
                </a:ext>
              </a:extLst>
            </p:cNvPr>
            <p:cNvSpPr/>
            <p:nvPr/>
          </p:nvSpPr>
          <p:spPr bwMode="auto">
            <a:xfrm>
              <a:off x="8694476" y="5216105"/>
              <a:ext cx="386024" cy="425232"/>
            </a:xfrm>
            <a:prstGeom prst="ellipse">
              <a:avLst/>
            </a:prstGeom>
            <a:noFill/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a-DK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Curved Connector 13">
              <a:extLst>
                <a:ext uri="{FF2B5EF4-FFF2-40B4-BE49-F238E27FC236}">
                  <a16:creationId xmlns:a16="http://schemas.microsoft.com/office/drawing/2014/main" id="{28EAB660-4E29-884C-9605-16C8C6B3133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88543" y="3327016"/>
              <a:ext cx="4205933" cy="2055146"/>
            </a:xfrm>
            <a:prstGeom prst="curvedConnector3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16A9EEB-D744-6A4A-9FE9-479AD071FCB8}"/>
                </a:ext>
              </a:extLst>
            </p:cNvPr>
            <p:cNvSpPr txBox="1"/>
            <p:nvPr/>
          </p:nvSpPr>
          <p:spPr>
            <a:xfrm>
              <a:off x="8381999" y="1583844"/>
              <a:ext cx="1987126" cy="480841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da-DK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CLD Si </a:t>
              </a:r>
              <a:r>
                <a:rPr lang="da-DK" sz="18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Tracker</a:t>
              </a:r>
              <a:endParaRPr lang="da-DK" sz="18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2469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96A99F60-2E2F-0A1D-2A00-0101FF7722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471" t="13210" r="5417" b="9259"/>
          <a:stretch/>
        </p:blipFill>
        <p:spPr>
          <a:xfrm>
            <a:off x="0" y="122075"/>
            <a:ext cx="9436322" cy="66138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83B7AF-0C01-B169-9BFA-2A66135685BD}"/>
              </a:ext>
            </a:extLst>
          </p:cNvPr>
          <p:cNvSpPr txBox="1"/>
          <p:nvPr/>
        </p:nvSpPr>
        <p:spPr>
          <a:xfrm>
            <a:off x="9473900" y="1719926"/>
            <a:ext cx="2318056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b="1" dirty="0">
                <a:solidFill>
                  <a:srgbClr val="FF0000"/>
                </a:solidFill>
              </a:rPr>
              <a:t>Double stave</a:t>
            </a:r>
          </a:p>
          <a:p>
            <a:pPr algn="ctr"/>
            <a:endParaRPr lang="en-IT" b="1" dirty="0">
              <a:solidFill>
                <a:srgbClr val="FF0000"/>
              </a:solidFill>
            </a:endParaRPr>
          </a:p>
          <a:p>
            <a:pPr algn="ctr"/>
            <a:r>
              <a:rPr lang="en-IT" b="1" dirty="0">
                <a:solidFill>
                  <a:schemeClr val="tx1"/>
                </a:solidFill>
              </a:rPr>
              <a:t>2 parallel strings of detectors overlapped by 500 µm </a:t>
            </a:r>
            <a:endParaRPr lang="en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361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8F5393-7807-00AE-1FA6-F6B23BDDC2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1"/>
            <a:ext cx="9144001" cy="651934"/>
          </a:xfrm>
        </p:spPr>
        <p:txBody>
          <a:bodyPr>
            <a:normAutofit fontScale="90000"/>
          </a:bodyPr>
          <a:lstStyle/>
          <a:p>
            <a:r>
              <a:rPr lang="en-US" dirty="0"/>
              <a:t>Stave Layer 1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A77E3C3-36EF-9801-523F-7B86CFF50E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6A8CBFE-CF05-40E1-005D-175E5E09C6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556" t="13209" r="8194" b="7285"/>
          <a:stretch/>
        </p:blipFill>
        <p:spPr>
          <a:xfrm>
            <a:off x="1744132" y="651934"/>
            <a:ext cx="8771468" cy="627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4866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8F5393-7807-00AE-1FA6-F6B23BDDC2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3296"/>
            <a:ext cx="9144000" cy="818909"/>
          </a:xfrm>
        </p:spPr>
        <p:txBody>
          <a:bodyPr>
            <a:normAutofit fontScale="90000"/>
          </a:bodyPr>
          <a:lstStyle/>
          <a:p>
            <a:r>
              <a:rPr lang="en-US" dirty="0"/>
              <a:t>Stave Layer 2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38600E5-6DB5-0D0F-B00B-B091988F59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083" t="14197" r="7639" b="6790"/>
          <a:stretch/>
        </p:blipFill>
        <p:spPr>
          <a:xfrm>
            <a:off x="2184400" y="942205"/>
            <a:ext cx="8060267" cy="591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2718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8F5393-7807-00AE-1FA6-F6B23BDDC2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5305"/>
            <a:ext cx="9144000" cy="638704"/>
          </a:xfrm>
        </p:spPr>
        <p:txBody>
          <a:bodyPr>
            <a:normAutofit fontScale="90000"/>
          </a:bodyPr>
          <a:lstStyle/>
          <a:p>
            <a:r>
              <a:rPr lang="en-US" dirty="0"/>
              <a:t>Layer 1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A77E3C3-36EF-9801-523F-7B86CFF50E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4AC3C71-C606-56D2-4B21-C5A8C40627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944" t="13704" r="1250" b="8272"/>
          <a:stretch/>
        </p:blipFill>
        <p:spPr>
          <a:xfrm>
            <a:off x="381000" y="858199"/>
            <a:ext cx="11430000" cy="599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9428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8F5393-7807-00AE-1FA6-F6B23BDDC2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9467" y="0"/>
            <a:ext cx="9144000" cy="778933"/>
          </a:xfrm>
        </p:spPr>
        <p:txBody>
          <a:bodyPr>
            <a:normAutofit fontScale="90000"/>
          </a:bodyPr>
          <a:lstStyle/>
          <a:p>
            <a:r>
              <a:rPr lang="en-US" dirty="0"/>
              <a:t>Layer 2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A77E3C3-36EF-9801-523F-7B86CFF50E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8F0A43D-A9C2-AD84-6D14-B34C799402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528" t="14197" b="8766"/>
          <a:stretch/>
        </p:blipFill>
        <p:spPr>
          <a:xfrm>
            <a:off x="270934" y="869685"/>
            <a:ext cx="11743214" cy="585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3421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8F5393-7807-00AE-1FA6-F6B23BDDC2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808037"/>
          </a:xfrm>
        </p:spPr>
        <p:txBody>
          <a:bodyPr>
            <a:normAutofit fontScale="90000"/>
          </a:bodyPr>
          <a:lstStyle/>
          <a:p>
            <a:r>
              <a:rPr lang="en-US" dirty="0"/>
              <a:t>Layer 3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A77E3C3-36EF-9801-523F-7B86CFF50E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5286FF1-3C8A-274C-57E3-8742FC0492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389" t="13704" r="1528" b="5802"/>
          <a:stretch/>
        </p:blipFill>
        <p:spPr>
          <a:xfrm>
            <a:off x="0" y="668867"/>
            <a:ext cx="11504956" cy="618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8238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1C4BBB-B77B-8E1E-86DE-9429070E5C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9350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Support Carbon </a:t>
            </a:r>
            <a:r>
              <a:rPr lang="it-IT" dirty="0" err="1"/>
              <a:t>Fiber</a:t>
            </a:r>
            <a:endParaRPr lang="it-IT" dirty="0"/>
          </a:p>
        </p:txBody>
      </p:sp>
      <p:pic>
        <p:nvPicPr>
          <p:cNvPr id="3075" name="Immagine 4">
            <a:extLst>
              <a:ext uri="{FF2B5EF4-FFF2-40B4-BE49-F238E27FC236}">
                <a16:creationId xmlns:a16="http://schemas.microsoft.com/office/drawing/2014/main" id="{22750C77-A49F-676A-B1CB-E6517E05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7" t="23334" r="22836" b="13846"/>
          <a:stretch>
            <a:fillRect/>
          </a:stretch>
        </p:blipFill>
        <p:spPr bwMode="auto">
          <a:xfrm>
            <a:off x="1928813" y="935038"/>
            <a:ext cx="7935912" cy="568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75AA4C-D464-AE55-597C-9CB784ECE2C9}"/>
              </a:ext>
            </a:extLst>
          </p:cNvPr>
          <p:cNvSpPr txBox="1"/>
          <p:nvPr/>
        </p:nvSpPr>
        <p:spPr>
          <a:xfrm rot="20778923">
            <a:off x="741276" y="2797525"/>
            <a:ext cx="59358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b="1" dirty="0">
                <a:solidFill>
                  <a:srgbClr val="FF0000"/>
                </a:solidFill>
              </a:rPr>
              <a:t>Superseeded by the conical shape</a:t>
            </a:r>
          </a:p>
        </p:txBody>
      </p:sp>
    </p:spTree>
    <p:extLst>
      <p:ext uri="{BB962C8B-B14F-4D97-AF65-F5344CB8AC3E}">
        <p14:creationId xmlns:p14="http://schemas.microsoft.com/office/powerpoint/2010/main" val="8160387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B8D3B085-4FD9-3BA5-78F9-CBC7DD6905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183" t="14440" r="5335" b="8585"/>
          <a:stretch/>
        </p:blipFill>
        <p:spPr>
          <a:xfrm>
            <a:off x="0" y="68262"/>
            <a:ext cx="9635117" cy="6721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49412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1BD2111E-7FCA-F9B6-FE24-71AEDEDFF7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823" t="14439" r="5153" b="9756"/>
          <a:stretch/>
        </p:blipFill>
        <p:spPr>
          <a:xfrm>
            <a:off x="137822" y="772723"/>
            <a:ext cx="8740140" cy="6085277"/>
          </a:xfrm>
          <a:prstGeom prst="rect">
            <a:avLst/>
          </a:prstGeom>
          <a:noFill/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4E392480-AD7A-66C6-5963-6039B722A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6412" y="2147887"/>
            <a:ext cx="2259294" cy="2018999"/>
          </a:xfrm>
        </p:spPr>
        <p:txBody>
          <a:bodyPr anchor="ctr">
            <a:normAutofit/>
          </a:bodyPr>
          <a:lstStyle/>
          <a:p>
            <a:r>
              <a:rPr lang="en-US" dirty="0"/>
              <a:t>Cold stave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216668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392480-AD7A-66C6-5963-6039B722AD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5941" y="1"/>
            <a:ext cx="9144000" cy="936702"/>
          </a:xfrm>
        </p:spPr>
        <p:txBody>
          <a:bodyPr>
            <a:normAutofit fontScale="90000"/>
          </a:bodyPr>
          <a:lstStyle/>
          <a:p>
            <a:r>
              <a:rPr lang="en-US" dirty="0"/>
              <a:t>Stave Outer Tracker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AE0CBAF-B292-A347-48A2-32022672D7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2205" y="3602038"/>
            <a:ext cx="4895386" cy="1655762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7893776-58CF-C335-1B5F-070302480B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701" t="13268" b="10049"/>
          <a:stretch/>
        </p:blipFill>
        <p:spPr>
          <a:xfrm>
            <a:off x="984095" y="902970"/>
            <a:ext cx="10946114" cy="592129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539627D-7AE0-2F66-E284-4593E534AAEA}"/>
              </a:ext>
            </a:extLst>
          </p:cNvPr>
          <p:cNvSpPr txBox="1"/>
          <p:nvPr/>
        </p:nvSpPr>
        <p:spPr>
          <a:xfrm>
            <a:off x="3153746" y="2093345"/>
            <a:ext cx="2705877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Upper Cold Plate with pixel sensor</a:t>
            </a:r>
            <a:endParaRPr lang="it-IT" dirty="0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C12205B0-AFAD-7114-0BFD-44CCE06C9482}"/>
              </a:ext>
            </a:extLst>
          </p:cNvPr>
          <p:cNvCxnSpPr>
            <a:cxnSpLocks/>
          </p:cNvCxnSpPr>
          <p:nvPr/>
        </p:nvCxnSpPr>
        <p:spPr>
          <a:xfrm>
            <a:off x="4506685" y="2739677"/>
            <a:ext cx="811764" cy="787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8806672-795E-4A1A-711D-1523B3B8BFB2}"/>
              </a:ext>
            </a:extLst>
          </p:cNvPr>
          <p:cNvSpPr txBox="1"/>
          <p:nvPr/>
        </p:nvSpPr>
        <p:spPr>
          <a:xfrm>
            <a:off x="4629150" y="936703"/>
            <a:ext cx="20574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Double Pixel Stave</a:t>
            </a:r>
            <a:endParaRPr lang="it-IT" dirty="0"/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9D89CD52-465B-F8FC-2066-38585959C400}"/>
              </a:ext>
            </a:extLst>
          </p:cNvPr>
          <p:cNvCxnSpPr>
            <a:stCxn id="13" idx="2"/>
          </p:cNvCxnSpPr>
          <p:nvPr/>
        </p:nvCxnSpPr>
        <p:spPr>
          <a:xfrm>
            <a:off x="5657850" y="1306035"/>
            <a:ext cx="1417320" cy="2296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955E3C0-70E9-0548-C9DF-FFDD8A852F95}"/>
              </a:ext>
            </a:extLst>
          </p:cNvPr>
          <p:cNvSpPr txBox="1"/>
          <p:nvPr/>
        </p:nvSpPr>
        <p:spPr>
          <a:xfrm>
            <a:off x="8103871" y="4229101"/>
            <a:ext cx="2486070" cy="6400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Terminal part to fix to the flange</a:t>
            </a:r>
            <a:endParaRPr lang="it-IT" dirty="0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E986D3D7-DB2D-5FE1-3C25-D9FE5BEA1607}"/>
              </a:ext>
            </a:extLst>
          </p:cNvPr>
          <p:cNvCxnSpPr>
            <a:cxnSpLocks/>
          </p:cNvCxnSpPr>
          <p:nvPr/>
        </p:nvCxnSpPr>
        <p:spPr>
          <a:xfrm flipV="1">
            <a:off x="10606583" y="2454036"/>
            <a:ext cx="754838" cy="2095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4A65C2F2-FB15-E82B-90BF-E99E2CA18F1F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1602059" y="4549141"/>
            <a:ext cx="6501812" cy="560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964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4D59D9-6873-FF96-530E-168B9696FA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3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88102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CBDC41-EABA-81FE-85F1-4CBFF8EAA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141" y="0"/>
            <a:ext cx="10584366" cy="7386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/>
              <a:t>Stave Outer Tracker</a:t>
            </a:r>
            <a:endParaRPr lang="it-IT" sz="5400" dirty="0">
              <a:latin typeface="+mn-lt"/>
            </a:endParaRP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477B9CCF-CF18-0FA0-AE90-634B311757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4234" t="13190" r="962" b="8047"/>
          <a:stretch/>
        </p:blipFill>
        <p:spPr>
          <a:xfrm>
            <a:off x="719867" y="629619"/>
            <a:ext cx="11430445" cy="6279383"/>
          </a:xfr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9A2243F1-8F3F-F38B-75F2-6EDCF62EEB6F}"/>
              </a:ext>
            </a:extLst>
          </p:cNvPr>
          <p:cNvSpPr txBox="1"/>
          <p:nvPr/>
        </p:nvSpPr>
        <p:spPr>
          <a:xfrm>
            <a:off x="8812530" y="3998985"/>
            <a:ext cx="310429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Lower Cold Plate with pixel sensors</a:t>
            </a:r>
            <a:endParaRPr lang="it-IT" dirty="0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69FF6FC1-D153-1197-ECB9-3BAE8E598219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10221453" y="2853838"/>
            <a:ext cx="143225" cy="114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51AA53D-E39D-87DE-0ED3-964FE1E6D123}"/>
              </a:ext>
            </a:extLst>
          </p:cNvPr>
          <p:cNvSpPr txBox="1"/>
          <p:nvPr/>
        </p:nvSpPr>
        <p:spPr>
          <a:xfrm>
            <a:off x="4103370" y="753099"/>
            <a:ext cx="204760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Double Pixel Stave</a:t>
            </a:r>
            <a:endParaRPr lang="it-IT" dirty="0"/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A13C6C5-4B2A-8519-7AE5-46D2B9B76D8B}"/>
              </a:ext>
            </a:extLst>
          </p:cNvPr>
          <p:cNvCxnSpPr>
            <a:stCxn id="12" idx="2"/>
          </p:cNvCxnSpPr>
          <p:nvPr/>
        </p:nvCxnSpPr>
        <p:spPr>
          <a:xfrm>
            <a:off x="5127172" y="1122431"/>
            <a:ext cx="2073728" cy="2306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81DB623-4E3B-8858-B8A8-7C6F9EB210D5}"/>
              </a:ext>
            </a:extLst>
          </p:cNvPr>
          <p:cNvSpPr txBox="1"/>
          <p:nvPr/>
        </p:nvSpPr>
        <p:spPr>
          <a:xfrm>
            <a:off x="5500237" y="4986606"/>
            <a:ext cx="229743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Terminal part to fix to the flange</a:t>
            </a:r>
            <a:endParaRPr lang="it-IT" dirty="0"/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4014E5FE-AA4E-3E59-4743-FB9267B09479}"/>
              </a:ext>
            </a:extLst>
          </p:cNvPr>
          <p:cNvCxnSpPr>
            <a:stCxn id="19" idx="0"/>
          </p:cNvCxnSpPr>
          <p:nvPr/>
        </p:nvCxnSpPr>
        <p:spPr>
          <a:xfrm flipV="1">
            <a:off x="6648952" y="3626436"/>
            <a:ext cx="1491615" cy="136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FD908F79-6CD9-F239-5956-CD9D99A8A6E8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372757" y="5309772"/>
            <a:ext cx="5127480" cy="2291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011811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E1A56A-52F1-DF85-CD1D-6BAC6F01A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259" y="0"/>
            <a:ext cx="10515600" cy="883812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Truss Structure</a:t>
            </a:r>
            <a:endParaRPr lang="it-IT" sz="6000" dirty="0"/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B5A328CD-AFEB-E5C8-F13E-E41458A2BF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4068" t="12778" r="381" b="9785"/>
          <a:stretch/>
        </p:blipFill>
        <p:spPr>
          <a:xfrm>
            <a:off x="325244" y="883812"/>
            <a:ext cx="11106615" cy="5900386"/>
          </a:xfr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0336C49-7E03-AFE0-701F-BB98DACB3E1B}"/>
              </a:ext>
            </a:extLst>
          </p:cNvPr>
          <p:cNvSpPr txBox="1"/>
          <p:nvPr/>
        </p:nvSpPr>
        <p:spPr>
          <a:xfrm>
            <a:off x="2377440" y="2366010"/>
            <a:ext cx="256032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Plate Truss upper-lower truss structure </a:t>
            </a:r>
            <a:r>
              <a:rPr lang="en-US" dirty="0" err="1"/>
              <a:t>th</a:t>
            </a:r>
            <a:r>
              <a:rPr lang="en-US" dirty="0"/>
              <a:t>=0.5 mm side 1mm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AB91349-8682-2C0D-A94D-9B689FCBC50A}"/>
              </a:ext>
            </a:extLst>
          </p:cNvPr>
          <p:cNvSpPr txBox="1"/>
          <p:nvPr/>
        </p:nvSpPr>
        <p:spPr>
          <a:xfrm>
            <a:off x="6690360" y="4415790"/>
            <a:ext cx="317373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Plate Truss lateral truss structure </a:t>
            </a:r>
            <a:r>
              <a:rPr lang="en-US" dirty="0" err="1"/>
              <a:t>th</a:t>
            </a:r>
            <a:r>
              <a:rPr lang="en-US" dirty="0"/>
              <a:t>=0.5 mm side 1mm</a:t>
            </a:r>
            <a:endParaRPr lang="it-IT" dirty="0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D3C955B7-2772-DC69-3175-5B451BE42E8B}"/>
              </a:ext>
            </a:extLst>
          </p:cNvPr>
          <p:cNvCxnSpPr>
            <a:stCxn id="6" idx="2"/>
          </p:cNvCxnSpPr>
          <p:nvPr/>
        </p:nvCxnSpPr>
        <p:spPr>
          <a:xfrm>
            <a:off x="3657600" y="3289340"/>
            <a:ext cx="640080" cy="1019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61EF23B8-D402-F6BA-A659-0FBB4DCC39D5}"/>
              </a:ext>
            </a:extLst>
          </p:cNvPr>
          <p:cNvCxnSpPr>
            <a:stCxn id="7" idx="0"/>
          </p:cNvCxnSpPr>
          <p:nvPr/>
        </p:nvCxnSpPr>
        <p:spPr>
          <a:xfrm flipH="1" flipV="1">
            <a:off x="7978140" y="3289340"/>
            <a:ext cx="299085" cy="1126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4F7D6FE-FD18-3915-02BE-B881E2D31CC7}"/>
              </a:ext>
            </a:extLst>
          </p:cNvPr>
          <p:cNvSpPr txBox="1"/>
          <p:nvPr/>
        </p:nvSpPr>
        <p:spPr>
          <a:xfrm>
            <a:off x="3832580" y="1070912"/>
            <a:ext cx="401982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Plate Truss Structure glued together</a:t>
            </a:r>
          </a:p>
          <a:p>
            <a:r>
              <a:rPr lang="en-US" dirty="0"/>
              <a:t>All Material Carbon Fiber MJ46</a:t>
            </a:r>
            <a:endParaRPr lang="it-IT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DDD7E68-8A6E-927F-C675-ACD21BCD7B19}"/>
              </a:ext>
            </a:extLst>
          </p:cNvPr>
          <p:cNvSpPr txBox="1"/>
          <p:nvPr/>
        </p:nvSpPr>
        <p:spPr>
          <a:xfrm>
            <a:off x="3657600" y="5569292"/>
            <a:ext cx="198882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 carbon Fiber profile supporting cold plate</a:t>
            </a:r>
            <a:endParaRPr lang="it-IT" dirty="0"/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5C2B1AEC-CFF2-32EB-00E3-96423E3E9CDD}"/>
              </a:ext>
            </a:extLst>
          </p:cNvPr>
          <p:cNvCxnSpPr>
            <a:cxnSpLocks/>
          </p:cNvCxnSpPr>
          <p:nvPr/>
        </p:nvCxnSpPr>
        <p:spPr>
          <a:xfrm flipH="1" flipV="1">
            <a:off x="4457700" y="5062121"/>
            <a:ext cx="240030" cy="484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381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B792C0-510D-5D47-F590-AB7966C76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855"/>
            <a:ext cx="10515600" cy="771486"/>
          </a:xfrm>
        </p:spPr>
        <p:txBody>
          <a:bodyPr>
            <a:noAutofit/>
          </a:bodyPr>
          <a:lstStyle/>
          <a:p>
            <a:pPr algn="ctr"/>
            <a:r>
              <a:rPr lang="en-US" sz="6000" dirty="0"/>
              <a:t>Truss Structure</a:t>
            </a:r>
            <a:endParaRPr lang="it-IT" sz="60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FF6F667-C177-E7A3-FF3D-CC16E9F974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039" t="13268" r="5243" b="8519"/>
          <a:stretch/>
        </p:blipFill>
        <p:spPr>
          <a:xfrm>
            <a:off x="1895708" y="734513"/>
            <a:ext cx="8697952" cy="612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348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392480-AD7A-66C6-5963-6039B722AD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9662" y="-114596"/>
            <a:ext cx="9144000" cy="789065"/>
          </a:xfrm>
        </p:spPr>
        <p:txBody>
          <a:bodyPr>
            <a:normAutofit fontScale="90000"/>
          </a:bodyPr>
          <a:lstStyle/>
          <a:p>
            <a:r>
              <a:rPr lang="en-US" dirty="0"/>
              <a:t>Cold Stave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AE0CBAF-B292-A347-48A2-32022672D7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09746" y="3602038"/>
            <a:ext cx="6155474" cy="1655762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FAFD024-FE47-53D5-24B4-2C223BCFC9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610" t="12390" r="1128" b="8878"/>
          <a:stretch/>
        </p:blipFill>
        <p:spPr>
          <a:xfrm>
            <a:off x="687317" y="615827"/>
            <a:ext cx="10946905" cy="6225617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732C9F2-3076-93EA-D05E-A2B0D21C5E6A}"/>
              </a:ext>
            </a:extLst>
          </p:cNvPr>
          <p:cNvSpPr txBox="1"/>
          <p:nvPr/>
        </p:nvSpPr>
        <p:spPr>
          <a:xfrm>
            <a:off x="7703820" y="1520190"/>
            <a:ext cx="14338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Kapton Tube</a:t>
            </a:r>
            <a:endParaRPr lang="it-IT" dirty="0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2CBDB78C-587D-2337-2E2C-FC17A2F72216}"/>
              </a:ext>
            </a:extLst>
          </p:cNvPr>
          <p:cNvCxnSpPr>
            <a:cxnSpLocks/>
          </p:cNvCxnSpPr>
          <p:nvPr/>
        </p:nvCxnSpPr>
        <p:spPr>
          <a:xfrm flipV="1">
            <a:off x="9137683" y="1225502"/>
            <a:ext cx="1945979" cy="500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43573228-AD92-3309-9673-E2C3AD958BD3}"/>
              </a:ext>
            </a:extLst>
          </p:cNvPr>
          <p:cNvCxnSpPr>
            <a:cxnSpLocks/>
          </p:cNvCxnSpPr>
          <p:nvPr/>
        </p:nvCxnSpPr>
        <p:spPr>
          <a:xfrm flipH="1">
            <a:off x="1127760" y="1704856"/>
            <a:ext cx="6576060" cy="4047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F1E35C2-1577-3A13-EB18-93850CAEE85B}"/>
              </a:ext>
            </a:extLst>
          </p:cNvPr>
          <p:cNvSpPr txBox="1"/>
          <p:nvPr/>
        </p:nvSpPr>
        <p:spPr>
          <a:xfrm>
            <a:off x="5532120" y="1726029"/>
            <a:ext cx="12573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Bus Circuit</a:t>
            </a:r>
            <a:endParaRPr lang="it-IT" dirty="0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8437CB3B-7EF6-B1E0-DD84-81810410E290}"/>
              </a:ext>
            </a:extLst>
          </p:cNvPr>
          <p:cNvCxnSpPr/>
          <p:nvPr/>
        </p:nvCxnSpPr>
        <p:spPr>
          <a:xfrm>
            <a:off x="6096000" y="2103120"/>
            <a:ext cx="1127760" cy="1154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18">
            <a:extLst>
              <a:ext uri="{FF2B5EF4-FFF2-40B4-BE49-F238E27FC236}">
                <a16:creationId xmlns:a16="http://schemas.microsoft.com/office/drawing/2014/main" id="{D76FB6F0-CAAE-4DC8-23A1-6C3E11922423}"/>
              </a:ext>
            </a:extLst>
          </p:cNvPr>
          <p:cNvSpPr/>
          <p:nvPr/>
        </p:nvSpPr>
        <p:spPr>
          <a:xfrm>
            <a:off x="3223260" y="2834640"/>
            <a:ext cx="1737360" cy="5582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Pixel Detector</a:t>
            </a:r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67404137-9658-2F27-E783-B1ADCDDE1238}"/>
              </a:ext>
            </a:extLst>
          </p:cNvPr>
          <p:cNvCxnSpPr>
            <a:stCxn id="19" idx="2"/>
          </p:cNvCxnSpPr>
          <p:nvPr/>
        </p:nvCxnSpPr>
        <p:spPr>
          <a:xfrm>
            <a:off x="4091940" y="3392924"/>
            <a:ext cx="480060" cy="813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756E8F4-F565-7E50-B484-DB3C7830C2A2}"/>
              </a:ext>
            </a:extLst>
          </p:cNvPr>
          <p:cNvSpPr txBox="1"/>
          <p:nvPr/>
        </p:nvSpPr>
        <p:spPr>
          <a:xfrm>
            <a:off x="4331970" y="5574625"/>
            <a:ext cx="190119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Terminal Part to fix to the Truss structure</a:t>
            </a:r>
            <a:endParaRPr lang="it-IT" dirty="0"/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B53D89EA-D817-83FE-C694-862E4501B750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6233160" y="1600200"/>
            <a:ext cx="4831080" cy="4436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1E2FD681-7E78-3E72-33C3-5C64FD1D37DE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1474470" y="5988223"/>
            <a:ext cx="2857500" cy="48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722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392480-AD7A-66C6-5963-6039B722AD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817949"/>
          </a:xfrm>
        </p:spPr>
        <p:txBody>
          <a:bodyPr>
            <a:normAutofit fontScale="90000"/>
          </a:bodyPr>
          <a:lstStyle/>
          <a:p>
            <a:r>
              <a:rPr lang="en-US" dirty="0"/>
              <a:t>Outer Tracker 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AE0CBAF-B292-A347-48A2-32022672D7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9970" y="3602038"/>
            <a:ext cx="4906537" cy="1655762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7C667DB-1696-C49C-9046-EC34F8C355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434" t="13268" r="2134" b="8586"/>
          <a:stretch/>
        </p:blipFill>
        <p:spPr>
          <a:xfrm>
            <a:off x="747130" y="817949"/>
            <a:ext cx="10192215" cy="600733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AD7F633-7BAE-5030-C512-4FF42EA6075D}"/>
              </a:ext>
            </a:extLst>
          </p:cNvPr>
          <p:cNvSpPr txBox="1"/>
          <p:nvPr/>
        </p:nvSpPr>
        <p:spPr>
          <a:xfrm>
            <a:off x="1337310" y="1200150"/>
            <a:ext cx="213741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N.48 Double Stave</a:t>
            </a:r>
            <a:endParaRPr lang="it-IT" dirty="0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F0E7051C-2B48-882B-7D5F-2326BE39DD40}"/>
              </a:ext>
            </a:extLst>
          </p:cNvPr>
          <p:cNvCxnSpPr/>
          <p:nvPr/>
        </p:nvCxnSpPr>
        <p:spPr>
          <a:xfrm>
            <a:off x="3486150" y="1600200"/>
            <a:ext cx="880110" cy="742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3629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3147181-706F-8402-C55C-EF2AEDE66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Inner disk with conceptual mechanical support structure</a:t>
            </a:r>
            <a:endParaRPr lang="en-IT" dirty="0"/>
          </a:p>
        </p:txBody>
      </p:sp>
      <p:pic>
        <p:nvPicPr>
          <p:cNvPr id="10" name="Immagine 4">
            <a:extLst>
              <a:ext uri="{FF2B5EF4-FFF2-40B4-BE49-F238E27FC236}">
                <a16:creationId xmlns:a16="http://schemas.microsoft.com/office/drawing/2014/main" id="{E568DAAD-A53F-453A-4175-147899E1FF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047" t="13333" r="11172" b="8334"/>
          <a:stretch/>
        </p:blipFill>
        <p:spPr>
          <a:xfrm>
            <a:off x="163310" y="2008529"/>
            <a:ext cx="5517407" cy="4714875"/>
          </a:xfrm>
          <a:prstGeom prst="rect">
            <a:avLst/>
          </a:prstGeom>
        </p:spPr>
      </p:pic>
      <p:pic>
        <p:nvPicPr>
          <p:cNvPr id="11" name="Immagine 6">
            <a:extLst>
              <a:ext uri="{FF2B5EF4-FFF2-40B4-BE49-F238E27FC236}">
                <a16:creationId xmlns:a16="http://schemas.microsoft.com/office/drawing/2014/main" id="{B02428F6-971D-008D-1084-6F726A72FA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867" t="16250" r="9414" b="8334"/>
          <a:stretch/>
        </p:blipFill>
        <p:spPr>
          <a:xfrm>
            <a:off x="6130723" y="2008529"/>
            <a:ext cx="5939177" cy="47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5008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7">
            <a:extLst>
              <a:ext uri="{FF2B5EF4-FFF2-40B4-BE49-F238E27FC236}">
                <a16:creationId xmlns:a16="http://schemas.microsoft.com/office/drawing/2014/main" id="{99D0CA03-0560-6483-F984-AAD45391E2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685" t="27127" r="6991" b="29150"/>
          <a:stretch/>
        </p:blipFill>
        <p:spPr>
          <a:xfrm>
            <a:off x="350729" y="81229"/>
            <a:ext cx="10649211" cy="677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548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58E3B3D-3D70-FDFE-D8FD-CF58D470DE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3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156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2D8A7D-B4E7-FEEA-97CB-D2DF796A14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648" b="41437"/>
          <a:stretch/>
        </p:blipFill>
        <p:spPr>
          <a:xfrm>
            <a:off x="344385" y="1805050"/>
            <a:ext cx="10496550" cy="209738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98A8DF2-9271-91F7-47A1-A5019CBB8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Vertex and Outer Trackers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71DE18-92BA-09D6-4C61-D4F5B26F8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918" y="4061250"/>
            <a:ext cx="11206163" cy="2541431"/>
          </a:xfrm>
        </p:spPr>
        <p:txBody>
          <a:bodyPr>
            <a:normAutofit fontScale="92500" lnSpcReduction="10000"/>
          </a:bodyPr>
          <a:lstStyle/>
          <a:p>
            <a:r>
              <a:rPr lang="en-IT" dirty="0"/>
              <a:t>Inside the same volume of the support tube that holds also the LumiCal</a:t>
            </a:r>
          </a:p>
          <a:p>
            <a:pPr lvl="1"/>
            <a:r>
              <a:rPr lang="en-IT" dirty="0">
                <a:solidFill>
                  <a:srgbClr val="FF0000"/>
                </a:solidFill>
              </a:rPr>
              <a:t>Vertex detector supported by the beam pipe</a:t>
            </a:r>
          </a:p>
          <a:p>
            <a:pPr lvl="1"/>
            <a:r>
              <a:rPr lang="en-IT" dirty="0">
                <a:solidFill>
                  <a:srgbClr val="00B050"/>
                </a:solidFill>
              </a:rPr>
              <a:t>Outer Tracker (1 barrel and 6 disks) fixed to the support tube</a:t>
            </a:r>
          </a:p>
          <a:p>
            <a:r>
              <a:rPr lang="en-IT" dirty="0"/>
              <a:t>Minimal number of detector module variants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One </a:t>
            </a:r>
            <a:r>
              <a:rPr lang="en-IT" dirty="0">
                <a:solidFill>
                  <a:srgbClr val="FF0000"/>
                </a:solidFill>
              </a:rPr>
              <a:t>module type only for the Vertex </a:t>
            </a:r>
          </a:p>
          <a:p>
            <a:pPr lvl="1"/>
            <a:r>
              <a:rPr lang="en-IT" dirty="0">
                <a:solidFill>
                  <a:srgbClr val="00B050"/>
                </a:solidFill>
              </a:rPr>
              <a:t>One module type only for the Outer barrel and disks</a:t>
            </a:r>
          </a:p>
        </p:txBody>
      </p:sp>
    </p:spTree>
    <p:extLst>
      <p:ext uri="{BB962C8B-B14F-4D97-AF65-F5344CB8AC3E}">
        <p14:creationId xmlns:p14="http://schemas.microsoft.com/office/powerpoint/2010/main" val="3759031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AC9D2C01-536F-B7AC-56F4-D1BAAC6A290D}"/>
              </a:ext>
            </a:extLst>
          </p:cNvPr>
          <p:cNvGrpSpPr/>
          <p:nvPr/>
        </p:nvGrpSpPr>
        <p:grpSpPr>
          <a:xfrm>
            <a:off x="5546773" y="4821862"/>
            <a:ext cx="4997762" cy="1791963"/>
            <a:chOff x="5546774" y="4564387"/>
            <a:chExt cx="4997762" cy="179196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9130B08-1299-2133-E248-6623516E1EDC}"/>
                </a:ext>
              </a:extLst>
            </p:cNvPr>
            <p:cNvGrpSpPr/>
            <p:nvPr/>
          </p:nvGrpSpPr>
          <p:grpSpPr>
            <a:xfrm>
              <a:off x="5546774" y="4564387"/>
              <a:ext cx="4997762" cy="1791963"/>
              <a:chOff x="5546774" y="4564387"/>
              <a:chExt cx="4997762" cy="179196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4B3A7D06-DF89-F088-7726-D45822FA8565}"/>
                  </a:ext>
                </a:extLst>
              </p:cNvPr>
              <p:cNvGrpSpPr/>
              <p:nvPr/>
            </p:nvGrpSpPr>
            <p:grpSpPr>
              <a:xfrm>
                <a:off x="5995686" y="5023412"/>
                <a:ext cx="4137949" cy="1332938"/>
                <a:chOff x="5995686" y="5023412"/>
                <a:chExt cx="4137949" cy="1332938"/>
              </a:xfrm>
            </p:grpSpPr>
            <p:sp>
              <p:nvSpPr>
                <p:cNvPr id="11" name="Rectangle 10" descr="Chip 1 &#10;">
                  <a:extLst>
                    <a:ext uri="{FF2B5EF4-FFF2-40B4-BE49-F238E27FC236}">
                      <a16:creationId xmlns:a16="http://schemas.microsoft.com/office/drawing/2014/main" id="{1CCD4D37-836E-AD95-623B-99E7FBB628AB}"/>
                    </a:ext>
                  </a:extLst>
                </p:cNvPr>
                <p:cNvSpPr/>
                <p:nvPr/>
              </p:nvSpPr>
              <p:spPr>
                <a:xfrm>
                  <a:off x="5995686" y="5023413"/>
                  <a:ext cx="2071868" cy="13329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1</a:t>
                  </a: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4589BEE8-543D-51AE-6B89-4E209C15D763}"/>
                    </a:ext>
                  </a:extLst>
                </p:cNvPr>
                <p:cNvSpPr/>
                <p:nvPr/>
              </p:nvSpPr>
              <p:spPr>
                <a:xfrm>
                  <a:off x="8061767" y="5023412"/>
                  <a:ext cx="2071868" cy="13329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2</a:t>
                  </a:r>
                </a:p>
              </p:txBody>
            </p:sp>
          </p:grp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71FD3364-4AF1-839A-89BB-22A3C29266E0}"/>
                  </a:ext>
                </a:extLst>
              </p:cNvPr>
              <p:cNvCxnSpPr/>
              <p:nvPr/>
            </p:nvCxnSpPr>
            <p:spPr>
              <a:xfrm flipV="1">
                <a:off x="5995686" y="4749054"/>
                <a:ext cx="4137949" cy="12442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B162E2D-63E1-9E85-5008-1C44BF07A34B}"/>
                  </a:ext>
                </a:extLst>
              </p:cNvPr>
              <p:cNvSpPr txBox="1"/>
              <p:nvPr/>
            </p:nvSpPr>
            <p:spPr>
              <a:xfrm>
                <a:off x="7577805" y="4564387"/>
                <a:ext cx="84029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32 mm</a:t>
                </a:r>
                <a:endParaRPr lang="en-IT" dirty="0"/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3486C470-63D0-1F9B-5993-0CB00E037728}"/>
                  </a:ext>
                </a:extLst>
              </p:cNvPr>
              <p:cNvCxnSpPr/>
              <p:nvPr/>
            </p:nvCxnSpPr>
            <p:spPr>
              <a:xfrm>
                <a:off x="5731439" y="5023412"/>
                <a:ext cx="0" cy="1332937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85289BA-2D8D-71BA-C53B-1C0B05DBCAC8}"/>
                  </a:ext>
                </a:extLst>
              </p:cNvPr>
              <p:cNvSpPr txBox="1"/>
              <p:nvPr/>
            </p:nvSpPr>
            <p:spPr>
              <a:xfrm rot="16200000">
                <a:off x="5282438" y="5520145"/>
                <a:ext cx="89800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8.4 mm</a:t>
                </a:r>
                <a:endParaRPr lang="en-IT" dirty="0"/>
              </a:p>
            </p:txBody>
          </p:sp>
          <p:sp>
            <p:nvSpPr>
              <p:cNvPr id="22" name="Right Arrow 21">
                <a:extLst>
                  <a:ext uri="{FF2B5EF4-FFF2-40B4-BE49-F238E27FC236}">
                    <a16:creationId xmlns:a16="http://schemas.microsoft.com/office/drawing/2014/main" id="{5D074281-2527-A9EF-56CC-B96297C5142A}"/>
                  </a:ext>
                </a:extLst>
              </p:cNvPr>
              <p:cNvSpPr/>
              <p:nvPr/>
            </p:nvSpPr>
            <p:spPr>
              <a:xfrm>
                <a:off x="5995686" y="6153813"/>
                <a:ext cx="4548850" cy="195374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2826BCF-B61C-968B-CAFA-0A38FCB0BC3E}"/>
                </a:ext>
              </a:extLst>
            </p:cNvPr>
            <p:cNvSpPr txBox="1"/>
            <p:nvPr/>
          </p:nvSpPr>
          <p:spPr>
            <a:xfrm>
              <a:off x="7548261" y="5883868"/>
              <a:ext cx="1027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R</a:t>
              </a:r>
              <a:r>
                <a:rPr lang="en-IT" dirty="0">
                  <a:solidFill>
                    <a:srgbClr val="FFFF00"/>
                  </a:solidFill>
                </a:rPr>
                <a:t>eadout </a:t>
              </a:r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63A485C2-7545-0BFE-7002-E9245C527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40140" cy="12811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Vertex detector modules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EEB6FEAE-B1FD-C291-A45B-0233B50971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8972" y="1566591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>
                    <a:latin typeface="Poppins" pitchFamily="2" charset="77"/>
                    <a:cs typeface="Poppins" pitchFamily="2" charset="77"/>
                  </a:rPr>
                  <a:t>Module concept </a:t>
                </a:r>
                <a:r>
                  <a:rPr lang="en-US" sz="2400" dirty="0">
                    <a:solidFill>
                      <a:srgbClr val="00B050"/>
                    </a:solidFill>
                    <a:latin typeface="Poppins" pitchFamily="2" charset="77"/>
                    <a:cs typeface="Poppins" pitchFamily="2" charset="77"/>
                  </a:rPr>
                  <a:t>inspired </a:t>
                </a:r>
                <a:r>
                  <a:rPr lang="en-US" sz="2400" dirty="0">
                    <a:latin typeface="Poppins" pitchFamily="2" charset="77"/>
                    <a:cs typeface="Poppins" pitchFamily="2" charset="77"/>
                  </a:rPr>
                  <a:t>by </a:t>
                </a:r>
                <a:r>
                  <a:rPr lang="en-US" sz="2400" dirty="0">
                    <a:latin typeface="Poppins" pitchFamily="2" charset="77"/>
                    <a:cs typeface="Poppins" pitchFamily="2" charset="77"/>
                    <a:hlinkClick r:id="rId2"/>
                  </a:rPr>
                  <a:t>ARCADIA</a:t>
                </a:r>
                <a:r>
                  <a:rPr lang="en-US" sz="2400" dirty="0">
                    <a:latin typeface="Poppins" pitchFamily="2" charset="77"/>
                    <a:cs typeface="Poppins" pitchFamily="2" charset="77"/>
                  </a:rPr>
                  <a:t> INFN R&amp;D</a:t>
                </a:r>
              </a:p>
              <a:p>
                <a:pPr lvl="1"/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Pixel size 25x25 µm</a:t>
                </a:r>
                <a:r>
                  <a:rPr lang="en-US" sz="1800" baseline="30000" dirty="0">
                    <a:latin typeface="Poppins" pitchFamily="2" charset="77"/>
                    <a:cs typeface="Poppins" pitchFamily="2" charset="77"/>
                  </a:rPr>
                  <a:t>2</a:t>
                </a:r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 </a:t>
                </a:r>
              </a:p>
              <a:p>
                <a:pPr lvl="1"/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Active area 640 pixel (16 mm) in z and 256 pixels (6.4 mm)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 </a:t>
                </a:r>
              </a:p>
              <a:p>
                <a:pPr lvl="1"/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Chip periphery plus an inactive zone: total 2 mm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  </a:t>
                </a:r>
              </a:p>
              <a:p>
                <a:pPr lvl="1"/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Chips are side-</a:t>
                </a:r>
                <a:r>
                  <a:rPr lang="en-US" sz="1800" dirty="0" err="1">
                    <a:latin typeface="Poppins" pitchFamily="2" charset="77"/>
                    <a:cs typeface="Poppins" pitchFamily="2" charset="77"/>
                  </a:rPr>
                  <a:t>abuttable</a:t>
                </a:r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 in z  </a:t>
                </a:r>
              </a:p>
              <a:p>
                <a:pPr lvl="1"/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Assume total thickness of 50 µm </a:t>
                </a:r>
              </a:p>
              <a:p>
                <a:r>
                  <a:rPr lang="en-US" sz="2400" dirty="0">
                    <a:solidFill>
                      <a:srgbClr val="002060"/>
                    </a:solidFill>
                    <a:latin typeface="Poppins" pitchFamily="2" charset="77"/>
                    <a:cs typeface="Poppins" pitchFamily="2" charset="77"/>
                  </a:rPr>
                  <a:t>Composed of 2 pixelated parts: total of 8.4 mm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) ×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Poppins" pitchFamily="2" charset="77"/>
                    <a:cs typeface="Poppins" pitchFamily="2" charset="77"/>
                  </a:rPr>
                  <a:t> 32 mm (z)</a:t>
                </a:r>
              </a:p>
              <a:p>
                <a:pPr lvl="1"/>
                <a:r>
                  <a:rPr lang="en-US" sz="1800" dirty="0">
                    <a:solidFill>
                      <a:srgbClr val="FF0000"/>
                    </a:solidFill>
                    <a:latin typeface="Poppins" pitchFamily="2" charset="77"/>
                    <a:cs typeface="Poppins" pitchFamily="2" charset="77"/>
                  </a:rPr>
                  <a:t>Power budget not established yet: assume (conservatively)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mW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800" dirty="0">
                  <a:solidFill>
                    <a:srgbClr val="FF0000"/>
                  </a:solidFill>
                  <a:latin typeface="Poppins" pitchFamily="2" charset="77"/>
                  <a:cs typeface="Poppins" pitchFamily="2" charset="77"/>
                </a:endParaRPr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EEB6FEAE-B1FD-C291-A45B-0233B50971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8972" y="1566591"/>
                <a:ext cx="10515600" cy="4351338"/>
              </a:xfrm>
              <a:blipFill>
                <a:blip r:embed="rId3"/>
                <a:stretch>
                  <a:fillRect l="-724" t="-203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969F97C8-BD21-C820-B6B9-0C5BAF919C06}"/>
              </a:ext>
            </a:extLst>
          </p:cNvPr>
          <p:cNvGrpSpPr/>
          <p:nvPr/>
        </p:nvGrpSpPr>
        <p:grpSpPr>
          <a:xfrm>
            <a:off x="1036252" y="4775696"/>
            <a:ext cx="3978267" cy="2045738"/>
            <a:chOff x="4844535" y="2602462"/>
            <a:chExt cx="3978267" cy="20457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4E9036C-CF31-C049-44A2-CA4DAD7CC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29200" y="2814638"/>
              <a:ext cx="3793602" cy="183356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9C16E3-338C-B2CF-84DE-A0FB28022062}"/>
                </a:ext>
              </a:extLst>
            </p:cNvPr>
            <p:cNvSpPr txBox="1"/>
            <p:nvPr/>
          </p:nvSpPr>
          <p:spPr>
            <a:xfrm>
              <a:off x="6477855" y="2602462"/>
              <a:ext cx="116923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z</a:t>
              </a:r>
              <a:r>
                <a:rPr lang="en-IT" dirty="0"/>
                <a:t> 640 pixel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EB3F860-8ABF-2935-815F-0F64042C6216}"/>
                </a:ext>
              </a:extLst>
            </p:cNvPr>
            <p:cNvSpPr txBox="1"/>
            <p:nvPr/>
          </p:nvSpPr>
          <p:spPr>
            <a:xfrm rot="16200000">
              <a:off x="4244210" y="3359944"/>
              <a:ext cx="156998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R</a:t>
              </a:r>
              <a:r>
                <a:rPr lang="en-IT" dirty="0"/>
                <a:t>-phi 256 pixel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AF2972F0-F678-5D2B-E623-CFF8541BCFCF}"/>
              </a:ext>
            </a:extLst>
          </p:cNvPr>
          <p:cNvSpPr txBox="1"/>
          <p:nvPr/>
        </p:nvSpPr>
        <p:spPr>
          <a:xfrm>
            <a:off x="7418642" y="4576830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863340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8FC90-6C9C-3DB0-87F2-7EFDF11AE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Half-l</a:t>
            </a:r>
            <a:r>
              <a:rPr lang="en-IT" dirty="0"/>
              <a:t>adder layout – layer 1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F529744-BC1B-7541-60E0-068176F1CCAD}"/>
              </a:ext>
            </a:extLst>
          </p:cNvPr>
          <p:cNvCxnSpPr>
            <a:cxnSpLocks/>
          </p:cNvCxnSpPr>
          <p:nvPr/>
        </p:nvCxnSpPr>
        <p:spPr>
          <a:xfrm>
            <a:off x="315268" y="2199880"/>
            <a:ext cx="0" cy="2235996"/>
          </a:xfrm>
          <a:prstGeom prst="line">
            <a:avLst/>
          </a:prstGeom>
          <a:ln w="38100" cmpd="sng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603BA02-F58E-6FB2-B246-F6C1CED83421}"/>
              </a:ext>
            </a:extLst>
          </p:cNvPr>
          <p:cNvSpPr txBox="1"/>
          <p:nvPr/>
        </p:nvSpPr>
        <p:spPr>
          <a:xfrm>
            <a:off x="153920" y="4435876"/>
            <a:ext cx="137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</a:t>
            </a:r>
            <a:r>
              <a:rPr lang="en-IT" dirty="0"/>
              <a:t>=0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EAD0271-8C23-6D51-AC16-C5C3180CFBF9}"/>
              </a:ext>
            </a:extLst>
          </p:cNvPr>
          <p:cNvGrpSpPr>
            <a:grpSpLocks noChangeAspect="1"/>
          </p:cNvGrpSpPr>
          <p:nvPr/>
        </p:nvGrpSpPr>
        <p:grpSpPr>
          <a:xfrm>
            <a:off x="376912" y="2347587"/>
            <a:ext cx="8410539" cy="1911867"/>
            <a:chOff x="-2242029" y="1859333"/>
            <a:chExt cx="12538110" cy="28501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D79D9D0-8395-6C96-3E11-D7BA9C41BCF9}"/>
                </a:ext>
              </a:extLst>
            </p:cNvPr>
            <p:cNvGrpSpPr/>
            <p:nvPr/>
          </p:nvGrpSpPr>
          <p:grpSpPr>
            <a:xfrm>
              <a:off x="-2242028" y="1859333"/>
              <a:ext cx="12538109" cy="2850138"/>
              <a:chOff x="-2242028" y="1859333"/>
              <a:chExt cx="12538109" cy="2850138"/>
            </a:xfrm>
          </p:grpSpPr>
          <p:sp>
            <p:nvSpPr>
              <p:cNvPr id="4" name="Rectangle 3" descr="Chip 1 &#10;">
                <a:extLst>
                  <a:ext uri="{FF2B5EF4-FFF2-40B4-BE49-F238E27FC236}">
                    <a16:creationId xmlns:a16="http://schemas.microsoft.com/office/drawing/2014/main" id="{98088AA6-2E88-3114-3E89-799A1C1384E3}"/>
                  </a:ext>
                </a:extLst>
              </p:cNvPr>
              <p:cNvSpPr/>
              <p:nvPr/>
            </p:nvSpPr>
            <p:spPr>
              <a:xfrm>
                <a:off x="1958051" y="2534856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1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EDAA25C-1D7C-6B7F-E384-264FABC0D18F}"/>
                  </a:ext>
                </a:extLst>
              </p:cNvPr>
              <p:cNvSpPr/>
              <p:nvPr/>
            </p:nvSpPr>
            <p:spPr>
              <a:xfrm>
                <a:off x="4024132" y="2534855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2</a:t>
                </a:r>
              </a:p>
            </p:txBody>
          </p:sp>
          <p:sp>
            <p:nvSpPr>
              <p:cNvPr id="6" name="Rectangle 5" descr="Chip 1 &#10;">
                <a:extLst>
                  <a:ext uri="{FF2B5EF4-FFF2-40B4-BE49-F238E27FC236}">
                    <a16:creationId xmlns:a16="http://schemas.microsoft.com/office/drawing/2014/main" id="{354CEC12-F0CB-5EF0-7B92-09AC9D5E2B77}"/>
                  </a:ext>
                </a:extLst>
              </p:cNvPr>
              <p:cNvSpPr/>
              <p:nvPr/>
            </p:nvSpPr>
            <p:spPr>
              <a:xfrm>
                <a:off x="6158132" y="2534855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1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75536F4-E0DE-E6DA-270A-48316057F431}"/>
                  </a:ext>
                </a:extLst>
              </p:cNvPr>
              <p:cNvSpPr/>
              <p:nvPr/>
            </p:nvSpPr>
            <p:spPr>
              <a:xfrm>
                <a:off x="8224213" y="2534854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2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F9D3CB38-F1B8-C07B-FAF1-178D9C7DB1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2242028" y="2177965"/>
                <a:ext cx="1253810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25D2145-04F9-9D0F-7C59-AF092215CB79}"/>
                  </a:ext>
                </a:extLst>
              </p:cNvPr>
              <p:cNvSpPr txBox="1"/>
              <p:nvPr/>
            </p:nvSpPr>
            <p:spPr>
              <a:xfrm>
                <a:off x="2459417" y="1859333"/>
                <a:ext cx="1741082" cy="550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96.5 mm</a:t>
                </a:r>
                <a:endParaRPr lang="en-IT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FCC369-DB35-FF7D-8863-2B3A928CBA17}"/>
                  </a:ext>
                </a:extLst>
              </p:cNvPr>
              <p:cNvSpPr txBox="1"/>
              <p:nvPr/>
            </p:nvSpPr>
            <p:spPr>
              <a:xfrm>
                <a:off x="5779258" y="4158885"/>
                <a:ext cx="2444949" cy="550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0.2 mm</a:t>
                </a:r>
                <a:endParaRPr lang="en-IT" dirty="0"/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1D1C0DE0-CCF7-AA1E-CB39-B942ABF6D8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58132" y="4031794"/>
                <a:ext cx="206092" cy="0"/>
              </a:xfrm>
              <a:prstGeom prst="straightConnector1">
                <a:avLst/>
              </a:prstGeom>
              <a:ln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B01BA274-BE89-6C25-B5EF-14D9F0245A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89908" y="4031794"/>
                <a:ext cx="206092" cy="0"/>
              </a:xfrm>
              <a:prstGeom prst="straightConnector1">
                <a:avLst/>
              </a:prstGeom>
              <a:ln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AB958C1-45BF-7027-0622-BA63E0481453}"/>
                  </a:ext>
                </a:extLst>
              </p:cNvPr>
              <p:cNvCxnSpPr/>
              <p:nvPr/>
            </p:nvCxnSpPr>
            <p:spPr>
              <a:xfrm>
                <a:off x="6096000" y="3867791"/>
                <a:ext cx="0" cy="29109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DEBB8707-9DD0-2324-F61E-ABA2BB33F5A7}"/>
                  </a:ext>
                </a:extLst>
              </p:cNvPr>
              <p:cNvCxnSpPr/>
              <p:nvPr/>
            </p:nvCxnSpPr>
            <p:spPr>
              <a:xfrm>
                <a:off x="6161180" y="3867791"/>
                <a:ext cx="0" cy="29109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Rectangle 23" descr="Chip 1 &#10;">
              <a:extLst>
                <a:ext uri="{FF2B5EF4-FFF2-40B4-BE49-F238E27FC236}">
                  <a16:creationId xmlns:a16="http://schemas.microsoft.com/office/drawing/2014/main" id="{A3833A60-CEA7-5168-373C-1CE9A7033F1A}"/>
                </a:ext>
              </a:extLst>
            </p:cNvPr>
            <p:cNvSpPr/>
            <p:nvPr/>
          </p:nvSpPr>
          <p:spPr>
            <a:xfrm>
              <a:off x="-2242029" y="2534854"/>
              <a:ext cx="2071868" cy="1332937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1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99A9AD7-2090-823E-A118-61767795D24A}"/>
                </a:ext>
              </a:extLst>
            </p:cNvPr>
            <p:cNvSpPr/>
            <p:nvPr/>
          </p:nvSpPr>
          <p:spPr>
            <a:xfrm>
              <a:off x="-175948" y="2534853"/>
              <a:ext cx="2071868" cy="1332937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2</a:t>
              </a: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5AF17E-FE22-F96F-A5EB-AB2DF595F047}"/>
              </a:ext>
            </a:extLst>
          </p:cNvPr>
          <p:cNvCxnSpPr>
            <a:cxnSpLocks/>
          </p:cNvCxnSpPr>
          <p:nvPr/>
        </p:nvCxnSpPr>
        <p:spPr>
          <a:xfrm>
            <a:off x="8867389" y="2817804"/>
            <a:ext cx="0" cy="8941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DF906C5-1F3F-2B0B-2F77-63061A823693}"/>
              </a:ext>
            </a:extLst>
          </p:cNvPr>
          <p:cNvSpPr txBox="1"/>
          <p:nvPr/>
        </p:nvSpPr>
        <p:spPr>
          <a:xfrm rot="16200000">
            <a:off x="8449873" y="2921036"/>
            <a:ext cx="12811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8.4 mm</a:t>
            </a:r>
            <a:endParaRPr lang="en-IT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A6B7EA4-09D1-D15F-C2E9-6F772784EA05}"/>
              </a:ext>
            </a:extLst>
          </p:cNvPr>
          <p:cNvGrpSpPr/>
          <p:nvPr/>
        </p:nvGrpSpPr>
        <p:grpSpPr>
          <a:xfrm>
            <a:off x="122768" y="3855604"/>
            <a:ext cx="1640067" cy="564597"/>
            <a:chOff x="5909975" y="3847257"/>
            <a:chExt cx="1640067" cy="56459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33F4623-8151-4FEF-4990-975B0327802B}"/>
                </a:ext>
              </a:extLst>
            </p:cNvPr>
            <p:cNvSpPr txBox="1"/>
            <p:nvPr/>
          </p:nvSpPr>
          <p:spPr>
            <a:xfrm>
              <a:off x="5909975" y="4042522"/>
              <a:ext cx="16400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0.1 mm</a:t>
              </a:r>
              <a:endParaRPr lang="en-IT" dirty="0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940394A8-D52E-E28B-6FA7-AAF5259F35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64123" y="3957270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05EDEC1-75EC-D425-F8FD-A71BC46670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4199" y="3957270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8B2D834-FF1D-B9A5-35F3-4FF0F8BB0F4D}"/>
                </a:ext>
              </a:extLst>
            </p:cNvPr>
            <p:cNvCxnSpPr/>
            <p:nvPr/>
          </p:nvCxnSpPr>
          <p:spPr>
            <a:xfrm>
              <a:off x="6122445" y="3847257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D1F1B87-482D-CC0C-9C68-E0A7373BED3F}"/>
                </a:ext>
              </a:extLst>
            </p:cNvPr>
            <p:cNvCxnSpPr/>
            <p:nvPr/>
          </p:nvCxnSpPr>
          <p:spPr>
            <a:xfrm>
              <a:off x="6166168" y="3847257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9883CC0-C3DD-668C-653D-3F03C6467DE1}"/>
              </a:ext>
            </a:extLst>
          </p:cNvPr>
          <p:cNvSpPr txBox="1"/>
          <p:nvPr/>
        </p:nvSpPr>
        <p:spPr>
          <a:xfrm>
            <a:off x="1962229" y="4856066"/>
            <a:ext cx="75906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Layer 1 ladders are </a:t>
            </a:r>
            <a:r>
              <a:rPr lang="en-IT" dirty="0"/>
              <a:t>placed at 12 mm radius</a:t>
            </a:r>
          </a:p>
          <a:p>
            <a:endParaRPr lang="en-IT" dirty="0"/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298586113"/>
      </p:ext>
    </p:extLst>
  </p:cSld>
  <p:clrMapOvr>
    <a:masterClrMapping/>
  </p:clrMapOvr>
</p:sld>
</file>

<file path=ppt/theme/theme1.xml><?xml version="1.0" encoding="utf-8"?>
<a:theme xmlns:a="http://schemas.openxmlformats.org/drawingml/2006/main" name="INF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FN" id="{F16C98CD-6A50-4A4E-9D27-753F5CD4672D}" vid="{57B5ECC3-BD98-1F4B-B881-5B57B53D14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INFN</Template>
  <TotalTime>49797</TotalTime>
  <Words>1428</Words>
  <Application>Microsoft Macintosh PowerPoint</Application>
  <PresentationFormat>Widescreen</PresentationFormat>
  <Paragraphs>286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1" baseType="lpstr">
      <vt:lpstr>Arial</vt:lpstr>
      <vt:lpstr>Calibri</vt:lpstr>
      <vt:lpstr>Cambria Math</vt:lpstr>
      <vt:lpstr>Poppins</vt:lpstr>
      <vt:lpstr>INFN</vt:lpstr>
      <vt:lpstr>MDI Summary – Detectors integration in the interaction region</vt:lpstr>
      <vt:lpstr>The IDEA Concept</vt:lpstr>
      <vt:lpstr>Requirements</vt:lpstr>
      <vt:lpstr>LumiCals</vt:lpstr>
      <vt:lpstr>PowerPoint Presentation</vt:lpstr>
      <vt:lpstr>PowerPoint Presentation</vt:lpstr>
      <vt:lpstr>Vertex and Outer Trackers </vt:lpstr>
      <vt:lpstr>Vertex detector modules</vt:lpstr>
      <vt:lpstr>Half-ladder layout – layer 1</vt:lpstr>
      <vt:lpstr>Half-ladder layout – layer 2</vt:lpstr>
      <vt:lpstr>Half ladder layout – layer 3</vt:lpstr>
      <vt:lpstr>PowerPoint Presentation</vt:lpstr>
      <vt:lpstr>Vertex layer supports</vt:lpstr>
      <vt:lpstr>Vertex overall assembly</vt:lpstr>
      <vt:lpstr>PowerPoint Presentation</vt:lpstr>
      <vt:lpstr>Outer layers modules</vt:lpstr>
      <vt:lpstr>PowerPoint Presentation</vt:lpstr>
      <vt:lpstr>PowerPoint Presentation</vt:lpstr>
      <vt:lpstr>Typical module stave </vt:lpstr>
      <vt:lpstr>Support cylinder</vt:lpstr>
      <vt:lpstr>PowerPoint Presentation</vt:lpstr>
      <vt:lpstr>PowerPoint Presentation</vt:lpstr>
      <vt:lpstr>Outer barrel and disks</vt:lpstr>
      <vt:lpstr>Overall layout</vt:lpstr>
      <vt:lpstr>Is it feasible?</vt:lpstr>
      <vt:lpstr>PowerPoint Presentation</vt:lpstr>
      <vt:lpstr>PowerPoint Presentation</vt:lpstr>
      <vt:lpstr>Is it feasible?</vt:lpstr>
      <vt:lpstr>PowerPoint Presentation</vt:lpstr>
      <vt:lpstr>Is it feasible?</vt:lpstr>
      <vt:lpstr>PowerPoint Presentation</vt:lpstr>
      <vt:lpstr>PowerPoint Presentation</vt:lpstr>
      <vt:lpstr>Is it feasible?</vt:lpstr>
      <vt:lpstr>PowerPoint Presentation</vt:lpstr>
      <vt:lpstr>Conclusions</vt:lpstr>
      <vt:lpstr>PowerPoint Presentation</vt:lpstr>
      <vt:lpstr>Backup</vt:lpstr>
      <vt:lpstr>PowerPoint Presentation</vt:lpstr>
      <vt:lpstr>PowerPoint Presentation</vt:lpstr>
      <vt:lpstr>PowerPoint Presentation</vt:lpstr>
      <vt:lpstr>Stave Layer 1</vt:lpstr>
      <vt:lpstr>Stave Layer 2</vt:lpstr>
      <vt:lpstr>Layer 1</vt:lpstr>
      <vt:lpstr>Layer 2</vt:lpstr>
      <vt:lpstr>Layer 3</vt:lpstr>
      <vt:lpstr>Support Carbon Fiber</vt:lpstr>
      <vt:lpstr>PowerPoint Presentation</vt:lpstr>
      <vt:lpstr>Cold stave</vt:lpstr>
      <vt:lpstr>Stave Outer Tracker</vt:lpstr>
      <vt:lpstr>Stave Outer Tracker</vt:lpstr>
      <vt:lpstr>Truss Structure</vt:lpstr>
      <vt:lpstr>Truss Structure</vt:lpstr>
      <vt:lpstr>Cold Stave</vt:lpstr>
      <vt:lpstr>Outer Tracker </vt:lpstr>
      <vt:lpstr>Inner disk with conceptual mechanical support structure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chip and modules</dc:title>
  <dc:creator>Fabrizio Palla</dc:creator>
  <cp:lastModifiedBy>Fabrizio Palla</cp:lastModifiedBy>
  <cp:revision>158</cp:revision>
  <dcterms:created xsi:type="dcterms:W3CDTF">2022-08-28T12:57:18Z</dcterms:created>
  <dcterms:modified xsi:type="dcterms:W3CDTF">2022-11-07T14:02:02Z</dcterms:modified>
</cp:coreProperties>
</file>