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76" r:id="rId2"/>
    <p:sldId id="304" r:id="rId3"/>
    <p:sldId id="306" r:id="rId4"/>
    <p:sldId id="280" r:id="rId5"/>
    <p:sldId id="293" r:id="rId6"/>
    <p:sldId id="295" r:id="rId7"/>
    <p:sldId id="283" r:id="rId8"/>
    <p:sldId id="307" r:id="rId9"/>
    <p:sldId id="291" r:id="rId10"/>
    <p:sldId id="308" r:id="rId11"/>
    <p:sldId id="278" r:id="rId12"/>
    <p:sldId id="309" r:id="rId13"/>
    <p:sldId id="266" r:id="rId14"/>
    <p:sldId id="299" r:id="rId15"/>
    <p:sldId id="272" r:id="rId16"/>
    <p:sldId id="277" r:id="rId17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15FF"/>
    <a:srgbClr val="FF0002"/>
    <a:srgbClr val="5A9AD5"/>
    <a:srgbClr val="C60000"/>
    <a:srgbClr val="006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2"/>
    <p:restoredTop sz="96925"/>
  </p:normalViewPr>
  <p:slideViewPr>
    <p:cSldViewPr snapToGrid="0" snapToObjects="1">
      <p:cViewPr varScale="1">
        <p:scale>
          <a:sx n="140" d="100"/>
          <a:sy n="140" d="100"/>
        </p:scale>
        <p:origin x="22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C44C0-CBA8-E44C-BA38-5A598F4B6760}" type="datetimeFigureOut">
              <a:rPr lang="da-DK" smtClean="0"/>
              <a:t>07.11.2022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F0061F-2A9E-184C-9AB0-1045C069FE5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0714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8B2ED-BF22-D04E-854E-91BC1883E8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B0A86B-9F82-804F-A3A6-7012FE6699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0709A-3062-A64F-BA32-1C5258FD2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05651-6192-5A47-B4D9-928620206A34}" type="datetime1">
              <a:rPr lang="da-DK" smtClean="0"/>
              <a:t>07.11.2022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5839E-7B4C-5D4B-852D-B5A454B7E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D2769-3797-874E-AD1E-6B49B5514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94278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3F488-B0EB-FA4D-B33A-CEF5F604E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923594-2186-BA46-89A3-B91DD6EE88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C4C24A-37AE-FA45-A94F-7E145F6E8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C2F74-A8C2-D248-B989-BC1F149DB3CC}" type="datetime1">
              <a:rPr lang="da-DK" smtClean="0"/>
              <a:t>07.11.2022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2344C-889F-E543-9CBA-A3FFBF430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5D4264-7DAC-F94E-9ADD-118F30D65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00050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EB3602-F60E-EF4B-B628-F437CC72C2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18C887-2F13-B04A-BFFF-945D6C4D12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E48613-8223-424C-BC3C-66FC1AF93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495C7-1B6F-C34A-981C-944D12265B21}" type="datetime1">
              <a:rPr lang="da-DK" smtClean="0"/>
              <a:t>07.11.2022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7DD8EA-2027-3044-987E-189EAC6AE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DEDA52-3329-2A46-A3F2-CF13D2DC5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120462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CE00D-99C2-604F-8AF9-9A52ADCB8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6315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AEE81-454B-474D-8FAA-D014B53AB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15568"/>
            <a:ext cx="10515600" cy="506139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4190F-2932-0C41-8CF3-FB284373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B6F90-FFBF-0B4E-81C0-9E9CB4210FE4}" type="datetime1">
              <a:rPr lang="da-DK" smtClean="0"/>
              <a:t>07.11.2022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ECD48-EDED-6646-A633-6E45BDEEC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AB75-5256-0249-82AB-B0835DB80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2934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DDDA9-300E-6843-8CAC-FAAC34DDF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3E20D-AD82-ED43-98D7-0A9BDE6806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EA249-8B79-0641-A620-B8F6A7D9B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BD424-FD4F-AB40-8E39-A336087668EE}" type="datetime1">
              <a:rPr lang="da-DK" smtClean="0"/>
              <a:t>07.11.2022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E933D-6501-7D4E-A831-4BD4FB773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1BD10-972F-024D-91E0-6E1461F0E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8780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96A83-CA67-2046-ACD0-0BDE7E69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3478C-31EE-484F-919F-315FB7ED61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8176"/>
            <a:ext cx="5181600" cy="47687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5C11D5-7DE6-E341-88D5-925C767348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08176"/>
            <a:ext cx="5181600" cy="47687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BEB5C2-250C-464E-90B5-E83B651E8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555D2-6566-C14C-A022-FC0F5DD2BEE1}" type="datetime1">
              <a:rPr lang="da-DK" smtClean="0"/>
              <a:t>07.11.2022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EB4FC0-DECD-6F42-94D4-624DD0721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B7ECD8-AB33-1346-9C6B-764948C4D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14829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EBB89-760F-A649-BFC3-BB329A352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77E025-40A3-2344-BBD4-7791EAA00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15564-1383-F640-9EEA-84C21FA277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4F0E6-1C39-714F-9770-FCA0CD80ED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EB1564-1EC2-7945-BE84-5AC21ABF20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6F600D-D2F2-424A-BB01-C6E4DDDC8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99A3-DDFA-3541-B4F3-1D3C828C18B7}" type="datetime1">
              <a:rPr lang="da-DK" smtClean="0"/>
              <a:t>07.11.2022</a:t>
            </a:fld>
            <a:endParaRPr lang="da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373138-96CB-F946-91D5-D227ADA4A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4E4380-B806-DB43-820C-581F82EA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93924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9BD73-F10E-3C41-A84F-05E791E77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D749C2-957C-A140-84A3-B91F427B3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96ACB-D878-7449-9C25-D282C6729629}" type="datetime1">
              <a:rPr lang="da-DK" smtClean="0"/>
              <a:t>07.11.2022</a:t>
            </a:fld>
            <a:endParaRPr lang="da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2973E-4532-3B4E-AFD5-D9EB5499A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5A661-5222-0741-ACDA-AE97AC238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0374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8B5BE4-206A-C447-B988-1254B250C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4F79B-81A8-4B48-93BF-EF2075D867EE}" type="datetime1">
              <a:rPr lang="da-DK" smtClean="0"/>
              <a:t>07.11.2022</a:t>
            </a:fld>
            <a:endParaRPr lang="da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DDA14-0667-3940-BD15-F3E86D899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ABAD11-CFD9-AB4D-B142-06E3BC9FF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9908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4F66C-3458-8A4D-AF68-FF04698D0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8B788-20D4-C24D-A1AA-C641927953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D62711-0A5F-6C4F-B6C7-395D8A3DC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68E1AA-A0E1-D642-8A70-F5B0500F4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374A2-77ED-8F45-99EE-88F1E0C703F1}" type="datetime1">
              <a:rPr lang="da-DK" smtClean="0"/>
              <a:t>07.11.2022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A0D89B-363B-CA4A-A19C-A989D233E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357C45-EA94-4F4D-B94E-2D0DD92CB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99346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4216D-F7BF-6E44-A00E-6BE67D060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963135-D397-DA48-BEE0-F32F69B197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937C7-1DAD-974D-A3C4-B73CFF0D4B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1396E4-1BA2-044A-ABD4-4B19D61C3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49B9-D8F0-E34B-87C5-EDFD329EB40C}" type="datetime1">
              <a:rPr lang="da-DK" smtClean="0"/>
              <a:t>07.11.2022</a:t>
            </a:fld>
            <a:endParaRPr lang="da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E4DE22-34DF-1349-BD57-00C8A9F2F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2C6103-12A3-A349-9CCD-44A94BB8EA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569015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530F4A-BA93-394A-B273-379A412A0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70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EBFB74-4605-8748-AA56-BD501E7BB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44168"/>
            <a:ext cx="10515600" cy="48327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6BE3D6-19A9-4F4E-93F8-DD4ADC166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5A979-20C1-7045-82F5-ED22CFD1DAF7}" type="datetime1">
              <a:rPr lang="da-DK" smtClean="0"/>
              <a:t>07.11.2022</a:t>
            </a:fld>
            <a:endParaRPr lang="da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A1194-6970-F04C-AF2D-79928EE2E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97D2D-3425-CA4F-9618-9A6F619A6A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670C6-12E3-DE4E-AD35-169DB9FCED3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945071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CE171-B1AB-524E-BB6C-7D28087A70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7202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da-DK" sz="4800" dirty="0"/>
              <a:t>Summary of </a:t>
            </a:r>
            <a:r>
              <a:rPr lang="da-DK" sz="4800" dirty="0" err="1"/>
              <a:t>Review</a:t>
            </a:r>
            <a:r>
              <a:rPr lang="da-DK" sz="4800" dirty="0"/>
              <a:t> on Civil Engineering and </a:t>
            </a:r>
            <a:r>
              <a:rPr lang="da-DK" sz="4800" dirty="0" err="1"/>
              <a:t>Techinal</a:t>
            </a:r>
            <a:r>
              <a:rPr lang="da-DK" sz="4800" dirty="0"/>
              <a:t> </a:t>
            </a:r>
            <a:r>
              <a:rPr lang="da-DK" sz="4800" dirty="0" err="1"/>
              <a:t>Infrastructure</a:t>
            </a:r>
            <a:r>
              <a:rPr lang="da-DK" sz="4800" dirty="0"/>
              <a:t> </a:t>
            </a:r>
            <a:r>
              <a:rPr lang="da-DK" sz="4800" dirty="0" err="1"/>
              <a:t>Requirements</a:t>
            </a:r>
            <a:r>
              <a:rPr lang="da-DK" sz="4800" dirty="0"/>
              <a:t> for FCC </a:t>
            </a:r>
            <a:r>
              <a:rPr lang="da-DK" sz="4800" dirty="0" err="1"/>
              <a:t>Experimental</a:t>
            </a:r>
            <a:r>
              <a:rPr lang="da-DK" sz="4800" dirty="0"/>
              <a:t> Sites </a:t>
            </a:r>
            <a:br>
              <a:rPr lang="da-DK" sz="4800" dirty="0"/>
            </a:br>
            <a:r>
              <a:rPr lang="da-DK" sz="4800" dirty="0" err="1"/>
              <a:t>October</a:t>
            </a:r>
            <a:r>
              <a:rPr lang="da-DK" sz="4800" dirty="0"/>
              <a:t> 3-4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8624C5-C881-F04A-AAAF-28E653B26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12984" y="3186407"/>
            <a:ext cx="9566031" cy="2996110"/>
          </a:xfrm>
        </p:spPr>
        <p:txBody>
          <a:bodyPr>
            <a:normAutofit/>
          </a:bodyPr>
          <a:lstStyle/>
          <a:p>
            <a:endParaRPr lang="da-DK" sz="2800" dirty="0"/>
          </a:p>
          <a:p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Concept</a:t>
            </a:r>
            <a:r>
              <a:rPr lang="da-DK" dirty="0"/>
              <a:t> Meeting</a:t>
            </a:r>
          </a:p>
          <a:p>
            <a:r>
              <a:rPr lang="da-DK" dirty="0"/>
              <a:t>7 November, 2022</a:t>
            </a:r>
          </a:p>
          <a:p>
            <a:endParaRPr lang="da-DK" dirty="0"/>
          </a:p>
          <a:p>
            <a:r>
              <a:rPr lang="da-DK" sz="2000" dirty="0"/>
              <a:t>Mogens Dam, Niels Bohr </a:t>
            </a:r>
            <a:r>
              <a:rPr lang="da-DK" sz="2000" dirty="0" err="1"/>
              <a:t>Institute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781657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94D90-C0C7-E94E-9B63-FB5B3100C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2" y="215400"/>
            <a:ext cx="10515600" cy="631571"/>
          </a:xfrm>
        </p:spPr>
        <p:txBody>
          <a:bodyPr>
            <a:normAutofit fontScale="90000"/>
          </a:bodyPr>
          <a:lstStyle/>
          <a:p>
            <a:r>
              <a:rPr lang="da-DK" dirty="0"/>
              <a:t>The case for </a:t>
            </a:r>
            <a:r>
              <a:rPr lang="da-DK" dirty="0" err="1"/>
              <a:t>four</a:t>
            </a:r>
            <a:r>
              <a:rPr lang="da-DK" dirty="0"/>
              <a:t> </a:t>
            </a:r>
            <a:r>
              <a:rPr lang="da-DK" dirty="0" err="1"/>
              <a:t>Interaction</a:t>
            </a:r>
            <a:r>
              <a:rPr lang="da-DK" dirty="0"/>
              <a:t>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2C2F0-13EB-284B-BD4D-FCE83228E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502" y="936181"/>
            <a:ext cx="11536652" cy="56059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dirty="0"/>
              <a:t>One of the </a:t>
            </a:r>
            <a:r>
              <a:rPr lang="da-DK" dirty="0" err="1"/>
              <a:t>many</a:t>
            </a:r>
            <a:r>
              <a:rPr lang="da-DK" dirty="0"/>
              <a:t> </a:t>
            </a:r>
            <a:r>
              <a:rPr lang="da-DK" dirty="0" err="1"/>
              <a:t>advantgages</a:t>
            </a:r>
            <a:r>
              <a:rPr lang="da-DK" dirty="0"/>
              <a:t> of </a:t>
            </a:r>
            <a:r>
              <a:rPr lang="da-DK" dirty="0" err="1"/>
              <a:t>circular</a:t>
            </a:r>
            <a:r>
              <a:rPr lang="da-DK" dirty="0"/>
              <a:t> </a:t>
            </a:r>
            <a:r>
              <a:rPr lang="da-DK" dirty="0" err="1"/>
              <a:t>colliders</a:t>
            </a:r>
            <a:r>
              <a:rPr lang="da-DK" dirty="0"/>
              <a:t>: </a:t>
            </a:r>
            <a:r>
              <a:rPr lang="da-DK" dirty="0" err="1"/>
              <a:t>can</a:t>
            </a:r>
            <a:r>
              <a:rPr lang="da-DK" dirty="0"/>
              <a:t> </a:t>
            </a:r>
            <a:r>
              <a:rPr lang="da-DK" dirty="0" err="1"/>
              <a:t>serve</a:t>
            </a:r>
            <a:r>
              <a:rPr lang="da-DK" dirty="0"/>
              <a:t> </a:t>
            </a:r>
            <a:r>
              <a:rPr lang="da-DK" dirty="0" err="1"/>
              <a:t>several</a:t>
            </a:r>
            <a:r>
              <a:rPr lang="da-DK" dirty="0"/>
              <a:t> </a:t>
            </a:r>
            <a:r>
              <a:rPr lang="da-DK" dirty="0" err="1"/>
              <a:t>IPs</a:t>
            </a:r>
            <a:endParaRPr lang="da-DK" dirty="0"/>
          </a:p>
          <a:p>
            <a:r>
              <a:rPr lang="da-DK" dirty="0"/>
              <a:t>Overall </a:t>
            </a:r>
            <a:r>
              <a:rPr lang="da-DK" dirty="0" err="1"/>
              <a:t>gain</a:t>
            </a:r>
            <a:r>
              <a:rPr lang="da-DK" dirty="0"/>
              <a:t> in </a:t>
            </a:r>
            <a:r>
              <a:rPr lang="da-DK" dirty="0" err="1"/>
              <a:t>luminosity</a:t>
            </a:r>
            <a:r>
              <a:rPr lang="da-DK" dirty="0"/>
              <a:t>, in </a:t>
            </a:r>
            <a:r>
              <a:rPr lang="da-DK" dirty="0" err="1"/>
              <a:t>luminosity</a:t>
            </a:r>
            <a:r>
              <a:rPr lang="da-DK" dirty="0"/>
              <a:t>/MW, and </a:t>
            </a:r>
            <a:r>
              <a:rPr lang="da-DK" dirty="0" err="1"/>
              <a:t>importantly</a:t>
            </a:r>
            <a:r>
              <a:rPr lang="da-DK" dirty="0"/>
              <a:t> in </a:t>
            </a:r>
            <a:r>
              <a:rPr lang="da-DK" dirty="0" err="1"/>
              <a:t>luminosity</a:t>
            </a:r>
            <a:r>
              <a:rPr lang="da-DK" dirty="0"/>
              <a:t>/kg CO</a:t>
            </a:r>
            <a:r>
              <a:rPr lang="da-DK" baseline="-25000" dirty="0"/>
              <a:t>2 </a:t>
            </a:r>
            <a:r>
              <a:rPr lang="da-DK" dirty="0" err="1"/>
              <a:t>equiv</a:t>
            </a:r>
            <a:endParaRPr lang="da-DK" dirty="0"/>
          </a:p>
          <a:p>
            <a:pPr lvl="1"/>
            <a:r>
              <a:rPr lang="da-DK" dirty="0" err="1"/>
              <a:t>Many</a:t>
            </a:r>
            <a:r>
              <a:rPr lang="da-DK" dirty="0"/>
              <a:t> </a:t>
            </a:r>
            <a:r>
              <a:rPr lang="da-DK" dirty="0" err="1"/>
              <a:t>measurements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statistics</a:t>
            </a:r>
            <a:r>
              <a:rPr lang="da-DK" dirty="0"/>
              <a:t> </a:t>
            </a:r>
            <a:r>
              <a:rPr lang="da-DK" dirty="0" err="1"/>
              <a:t>limited</a:t>
            </a:r>
            <a:r>
              <a:rPr lang="da-DK" dirty="0"/>
              <a:t> – </a:t>
            </a:r>
            <a:r>
              <a:rPr lang="da-DK" dirty="0" err="1"/>
              <a:t>some</a:t>
            </a:r>
            <a:r>
              <a:rPr lang="da-DK" dirty="0"/>
              <a:t> </a:t>
            </a:r>
            <a:r>
              <a:rPr lang="da-DK" dirty="0" err="1"/>
              <a:t>are</a:t>
            </a:r>
            <a:r>
              <a:rPr lang="da-DK" dirty="0"/>
              <a:t> </a:t>
            </a:r>
            <a:r>
              <a:rPr lang="da-DK" dirty="0" err="1"/>
              <a:t>tantalizingly</a:t>
            </a:r>
            <a:r>
              <a:rPr lang="da-DK" dirty="0"/>
              <a:t> </a:t>
            </a:r>
            <a:r>
              <a:rPr lang="da-DK" dirty="0" err="1"/>
              <a:t>close</a:t>
            </a:r>
            <a:r>
              <a:rPr lang="da-DK" dirty="0"/>
              <a:t> with </a:t>
            </a:r>
            <a:r>
              <a:rPr lang="da-DK" dirty="0" err="1"/>
              <a:t>only</a:t>
            </a:r>
            <a:r>
              <a:rPr lang="da-DK" dirty="0"/>
              <a:t> 2 </a:t>
            </a:r>
            <a:r>
              <a:rPr lang="da-DK" dirty="0" err="1"/>
              <a:t>IPs</a:t>
            </a:r>
            <a:endParaRPr lang="da-DK" dirty="0"/>
          </a:p>
          <a:p>
            <a:pPr lvl="2"/>
            <a:r>
              <a:rPr lang="da-DK" dirty="0" err="1"/>
              <a:t>E.g</a:t>
            </a:r>
            <a:r>
              <a:rPr lang="da-DK" dirty="0"/>
              <a:t>., </a:t>
            </a:r>
            <a:r>
              <a:rPr lang="da-DK" dirty="0" err="1"/>
              <a:t>Higgs</a:t>
            </a:r>
            <a:r>
              <a:rPr lang="da-DK" dirty="0"/>
              <a:t> </a:t>
            </a:r>
            <a:r>
              <a:rPr lang="da-DK" dirty="0" err="1"/>
              <a:t>self-coupling</a:t>
            </a:r>
            <a:r>
              <a:rPr lang="da-DK" dirty="0"/>
              <a:t>, </a:t>
            </a:r>
            <a:r>
              <a:rPr lang="da-DK" dirty="0" err="1"/>
              <a:t>search</a:t>
            </a:r>
            <a:r>
              <a:rPr lang="da-DK" dirty="0"/>
              <a:t> for Heavy Neutral </a:t>
            </a:r>
            <a:r>
              <a:rPr lang="da-DK" dirty="0" err="1"/>
              <a:t>Leptons</a:t>
            </a:r>
            <a:r>
              <a:rPr lang="da-DK" dirty="0"/>
              <a:t>, </a:t>
            </a:r>
            <a:r>
              <a:rPr lang="da-DK" dirty="0" err="1"/>
              <a:t>Flavour</a:t>
            </a:r>
            <a:r>
              <a:rPr lang="da-DK" dirty="0"/>
              <a:t> </a:t>
            </a:r>
            <a:r>
              <a:rPr lang="da-DK" dirty="0" err="1"/>
              <a:t>anomalies</a:t>
            </a:r>
            <a:r>
              <a:rPr lang="da-DK" dirty="0"/>
              <a:t>, </a:t>
            </a:r>
            <a:r>
              <a:rPr lang="da-DK" dirty="0" err="1"/>
              <a:t>Electron</a:t>
            </a:r>
            <a:r>
              <a:rPr lang="da-DK" dirty="0"/>
              <a:t> </a:t>
            </a:r>
            <a:r>
              <a:rPr lang="da-DK" dirty="0" err="1"/>
              <a:t>Yukawa</a:t>
            </a:r>
            <a:r>
              <a:rPr lang="da-DK" dirty="0"/>
              <a:t> </a:t>
            </a:r>
            <a:r>
              <a:rPr lang="da-DK" dirty="0" err="1"/>
              <a:t>coupling</a:t>
            </a:r>
            <a:r>
              <a:rPr lang="da-DK" dirty="0"/>
              <a:t>, etc.</a:t>
            </a:r>
          </a:p>
          <a:p>
            <a:r>
              <a:rPr lang="da-DK" dirty="0" err="1"/>
              <a:t>Variety</a:t>
            </a:r>
            <a:r>
              <a:rPr lang="da-DK" dirty="0"/>
              <a:t> of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requirements</a:t>
            </a:r>
            <a:r>
              <a:rPr lang="da-DK" dirty="0"/>
              <a:t> </a:t>
            </a:r>
            <a:r>
              <a:rPr lang="da-DK" dirty="0" err="1"/>
              <a:t>may</a:t>
            </a:r>
            <a:r>
              <a:rPr lang="da-DK" dirty="0"/>
              <a:t> not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satisfied</a:t>
            </a:r>
            <a:r>
              <a:rPr lang="da-DK" dirty="0"/>
              <a:t> by </a:t>
            </a:r>
            <a:r>
              <a:rPr lang="da-DK" dirty="0" err="1"/>
              <a:t>one</a:t>
            </a:r>
            <a:r>
              <a:rPr lang="da-DK" dirty="0"/>
              <a:t> or </a:t>
            </a:r>
            <a:r>
              <a:rPr lang="da-DK" dirty="0" err="1"/>
              <a:t>even</a:t>
            </a:r>
            <a:r>
              <a:rPr lang="da-DK" dirty="0"/>
              <a:t> </a:t>
            </a:r>
            <a:r>
              <a:rPr lang="da-DK" dirty="0" err="1"/>
              <a:t>two</a:t>
            </a:r>
            <a:r>
              <a:rPr lang="da-DK" dirty="0"/>
              <a:t> </a:t>
            </a:r>
            <a:r>
              <a:rPr lang="da-DK" dirty="0" err="1"/>
              <a:t>detectors</a:t>
            </a:r>
            <a:endParaRPr lang="da-DK" dirty="0"/>
          </a:p>
          <a:p>
            <a:pPr lvl="1"/>
            <a:r>
              <a:rPr lang="da-DK" dirty="0" err="1"/>
              <a:t>E.g</a:t>
            </a:r>
            <a:r>
              <a:rPr lang="da-DK" dirty="0"/>
              <a:t>., </a:t>
            </a:r>
            <a:r>
              <a:rPr lang="da-DK" dirty="0" err="1"/>
              <a:t>high</a:t>
            </a:r>
            <a:r>
              <a:rPr lang="da-DK" dirty="0"/>
              <a:t> </a:t>
            </a:r>
            <a:r>
              <a:rPr lang="da-DK" dirty="0" err="1"/>
              <a:t>precision</a:t>
            </a:r>
            <a:r>
              <a:rPr lang="da-DK" dirty="0"/>
              <a:t>, </a:t>
            </a:r>
            <a:r>
              <a:rPr lang="da-DK" dirty="0" err="1"/>
              <a:t>high</a:t>
            </a:r>
            <a:r>
              <a:rPr lang="da-DK" dirty="0"/>
              <a:t> </a:t>
            </a:r>
            <a:r>
              <a:rPr lang="da-DK" dirty="0" err="1"/>
              <a:t>granularity</a:t>
            </a:r>
            <a:r>
              <a:rPr lang="da-DK" dirty="0"/>
              <a:t>, </a:t>
            </a:r>
            <a:r>
              <a:rPr lang="da-DK" dirty="0" err="1"/>
              <a:t>high</a:t>
            </a:r>
            <a:r>
              <a:rPr lang="da-DK" dirty="0"/>
              <a:t> </a:t>
            </a:r>
            <a:r>
              <a:rPr lang="da-DK" dirty="0" err="1"/>
              <a:t>stability</a:t>
            </a:r>
            <a:r>
              <a:rPr lang="da-DK" dirty="0"/>
              <a:t>, </a:t>
            </a:r>
            <a:r>
              <a:rPr lang="da-DK" dirty="0" err="1"/>
              <a:t>geometric</a:t>
            </a:r>
            <a:r>
              <a:rPr lang="da-DK" dirty="0"/>
              <a:t> </a:t>
            </a:r>
            <a:r>
              <a:rPr lang="da-DK" dirty="0" err="1"/>
              <a:t>accuracy</a:t>
            </a:r>
            <a:r>
              <a:rPr lang="da-DK" dirty="0"/>
              <a:t>, PID</a:t>
            </a:r>
          </a:p>
          <a:p>
            <a:pPr lvl="2"/>
            <a:r>
              <a:rPr lang="da-DK" dirty="0" err="1"/>
              <a:t>Having</a:t>
            </a:r>
            <a:r>
              <a:rPr lang="da-DK" dirty="0"/>
              <a:t> </a:t>
            </a:r>
            <a:r>
              <a:rPr lang="da-DK" dirty="0" err="1"/>
              <a:t>four</a:t>
            </a:r>
            <a:r>
              <a:rPr lang="da-DK" dirty="0"/>
              <a:t> </a:t>
            </a:r>
            <a:r>
              <a:rPr lang="da-DK" dirty="0" err="1"/>
              <a:t>IPs</a:t>
            </a:r>
            <a:r>
              <a:rPr lang="da-DK" dirty="0"/>
              <a:t> </a:t>
            </a:r>
            <a:r>
              <a:rPr lang="da-DK" dirty="0" err="1"/>
              <a:t>allows</a:t>
            </a:r>
            <a:r>
              <a:rPr lang="da-DK" dirty="0"/>
              <a:t> for a range of </a:t>
            </a:r>
            <a:r>
              <a:rPr lang="da-DK" dirty="0" err="1"/>
              <a:t>detector</a:t>
            </a:r>
            <a:r>
              <a:rPr lang="da-DK" dirty="0"/>
              <a:t> solutions to cover all 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opportunities</a:t>
            </a:r>
            <a:endParaRPr lang="da-DK" dirty="0"/>
          </a:p>
          <a:p>
            <a:r>
              <a:rPr lang="da-DK" dirty="0" err="1"/>
              <a:t>Four</a:t>
            </a:r>
            <a:r>
              <a:rPr lang="da-DK" dirty="0"/>
              <a:t> </a:t>
            </a:r>
            <a:r>
              <a:rPr lang="da-DK" dirty="0" err="1"/>
              <a:t>IPs</a:t>
            </a:r>
            <a:r>
              <a:rPr lang="da-DK" dirty="0"/>
              <a:t> provide an </a:t>
            </a:r>
            <a:r>
              <a:rPr lang="da-DK" dirty="0" err="1"/>
              <a:t>attractive</a:t>
            </a:r>
            <a:r>
              <a:rPr lang="da-DK" dirty="0"/>
              <a:t> </a:t>
            </a:r>
            <a:r>
              <a:rPr lang="da-DK" dirty="0" err="1"/>
              <a:t>challenge</a:t>
            </a:r>
            <a:r>
              <a:rPr lang="da-DK" dirty="0"/>
              <a:t> for all </a:t>
            </a:r>
            <a:r>
              <a:rPr lang="da-DK" dirty="0" err="1"/>
              <a:t>skills</a:t>
            </a:r>
            <a:r>
              <a:rPr lang="da-DK" dirty="0"/>
              <a:t> in the </a:t>
            </a:r>
            <a:r>
              <a:rPr lang="da-DK" dirty="0" err="1"/>
              <a:t>field</a:t>
            </a:r>
            <a:r>
              <a:rPr lang="da-DK" dirty="0"/>
              <a:t> of </a:t>
            </a:r>
            <a:r>
              <a:rPr lang="da-DK" dirty="0" err="1"/>
              <a:t>particle</a:t>
            </a:r>
            <a:r>
              <a:rPr lang="da-DK" dirty="0"/>
              <a:t> </a:t>
            </a:r>
            <a:r>
              <a:rPr lang="da-DK" dirty="0" err="1"/>
              <a:t>physics</a:t>
            </a:r>
            <a:endParaRPr lang="da-DK" dirty="0"/>
          </a:p>
          <a:p>
            <a:r>
              <a:rPr lang="da-DK" dirty="0" err="1"/>
              <a:t>Redundancy</a:t>
            </a:r>
            <a:r>
              <a:rPr lang="da-DK" dirty="0"/>
              <a:t> is </a:t>
            </a:r>
            <a:r>
              <a:rPr lang="da-DK" dirty="0" err="1"/>
              <a:t>invaluable</a:t>
            </a:r>
            <a:r>
              <a:rPr lang="da-DK" dirty="0"/>
              <a:t> in </a:t>
            </a:r>
            <a:r>
              <a:rPr lang="da-DK" dirty="0" err="1"/>
              <a:t>uncovering</a:t>
            </a:r>
            <a:r>
              <a:rPr lang="da-DK" dirty="0"/>
              <a:t> </a:t>
            </a:r>
            <a:r>
              <a:rPr lang="da-DK" dirty="0" err="1"/>
              <a:t>hidden</a:t>
            </a:r>
            <a:r>
              <a:rPr lang="da-DK" dirty="0"/>
              <a:t> </a:t>
            </a:r>
            <a:r>
              <a:rPr lang="da-DK" dirty="0" err="1"/>
              <a:t>systematic</a:t>
            </a:r>
            <a:r>
              <a:rPr lang="da-DK" dirty="0"/>
              <a:t> </a:t>
            </a:r>
            <a:r>
              <a:rPr lang="da-DK" dirty="0" err="1"/>
              <a:t>biases</a:t>
            </a:r>
            <a:r>
              <a:rPr lang="da-DK" dirty="0"/>
              <a:t> or </a:t>
            </a:r>
            <a:r>
              <a:rPr lang="da-DK" dirty="0" err="1"/>
              <a:t>conspiracy</a:t>
            </a:r>
            <a:r>
              <a:rPr lang="da-DK" dirty="0"/>
              <a:t> of </a:t>
            </a:r>
            <a:r>
              <a:rPr lang="da-DK" dirty="0" err="1"/>
              <a:t>errors</a:t>
            </a:r>
            <a:endParaRPr lang="da-DK" dirty="0"/>
          </a:p>
          <a:p>
            <a:pPr lvl="1"/>
            <a:r>
              <a:rPr lang="da-DK" dirty="0" err="1"/>
              <a:t>E.g</a:t>
            </a:r>
            <a:r>
              <a:rPr lang="da-DK" dirty="0"/>
              <a:t>., </a:t>
            </a:r>
            <a:r>
              <a:rPr lang="da-DK" dirty="0" err="1"/>
              <a:t>m</a:t>
            </a:r>
            <a:r>
              <a:rPr lang="da-DK" baseline="-25000" dirty="0" err="1"/>
              <a:t>z</a:t>
            </a:r>
            <a:r>
              <a:rPr lang="da-DK" baseline="-25000" dirty="0"/>
              <a:t> </a:t>
            </a:r>
            <a:r>
              <a:rPr lang="da-DK" dirty="0" err="1"/>
              <a:t>discrepancy</a:t>
            </a:r>
            <a:r>
              <a:rPr lang="da-DK" dirty="0"/>
              <a:t> at LEP in 1991</a:t>
            </a:r>
          </a:p>
          <a:p>
            <a:pPr lvl="2"/>
            <a:r>
              <a:rPr lang="da-DK" dirty="0" err="1"/>
              <a:t>Found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an </a:t>
            </a:r>
            <a:r>
              <a:rPr lang="da-DK" dirty="0" err="1"/>
              <a:t>effect</a:t>
            </a:r>
            <a:r>
              <a:rPr lang="da-DK" dirty="0"/>
              <a:t> of RF </a:t>
            </a:r>
            <a:r>
              <a:rPr lang="da-DK" dirty="0" err="1"/>
              <a:t>phases</a:t>
            </a:r>
            <a:r>
              <a:rPr lang="da-DK" dirty="0"/>
              <a:t> and </a:t>
            </a:r>
            <a:r>
              <a:rPr lang="da-DK" dirty="0" err="1"/>
              <a:t>voltages</a:t>
            </a:r>
            <a:endParaRPr lang="da-DK" dirty="0"/>
          </a:p>
          <a:p>
            <a:pPr lvl="3"/>
            <a:r>
              <a:rPr lang="da-DK" sz="1800" dirty="0" err="1"/>
              <a:t>Correction</a:t>
            </a:r>
            <a:r>
              <a:rPr lang="da-DK" sz="1800" dirty="0"/>
              <a:t> of ~+19 </a:t>
            </a:r>
            <a:r>
              <a:rPr lang="da-DK" sz="1800" dirty="0" err="1"/>
              <a:t>MeV</a:t>
            </a:r>
            <a:r>
              <a:rPr lang="da-DK" sz="1800" dirty="0"/>
              <a:t> for L3 and OPAL</a:t>
            </a:r>
          </a:p>
          <a:p>
            <a:pPr lvl="1"/>
            <a:r>
              <a:rPr lang="da-DK" dirty="0" err="1"/>
              <a:t>Could</a:t>
            </a:r>
            <a:r>
              <a:rPr lang="da-DK" dirty="0"/>
              <a:t> have </a:t>
            </a:r>
            <a:r>
              <a:rPr lang="da-DK" dirty="0" err="1"/>
              <a:t>remained</a:t>
            </a:r>
            <a:r>
              <a:rPr lang="da-DK" dirty="0"/>
              <a:t> </a:t>
            </a:r>
            <a:r>
              <a:rPr lang="da-DK" dirty="0" err="1"/>
              <a:t>unnoticed</a:t>
            </a:r>
            <a:r>
              <a:rPr lang="da-DK" dirty="0"/>
              <a:t> for </a:t>
            </a:r>
            <a:r>
              <a:rPr lang="da-DK" dirty="0" err="1"/>
              <a:t>ever</a:t>
            </a:r>
            <a:r>
              <a:rPr lang="da-DK" dirty="0"/>
              <a:t> with</a:t>
            </a:r>
          </a:p>
          <a:p>
            <a:pPr lvl="2"/>
            <a:r>
              <a:rPr lang="da-DK" dirty="0" err="1"/>
              <a:t>only</a:t>
            </a:r>
            <a:r>
              <a:rPr lang="da-DK" dirty="0"/>
              <a:t> ALEPH and DELPHI, or</a:t>
            </a:r>
          </a:p>
          <a:p>
            <a:pPr lvl="2"/>
            <a:r>
              <a:rPr lang="da-DK" dirty="0" err="1"/>
              <a:t>only</a:t>
            </a:r>
            <a:r>
              <a:rPr lang="da-DK" dirty="0"/>
              <a:t> L3 and OPAL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7244E8-3699-124A-8297-979A2223B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10</a:t>
            </a:fld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5C2581-5D17-7549-B8AD-104B6DC3C4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4"/>
          <a:stretch/>
        </p:blipFill>
        <p:spPr>
          <a:xfrm>
            <a:off x="6835698" y="4494544"/>
            <a:ext cx="4774581" cy="22269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D06637-8E54-264F-8DE8-C8B395CAB7E1}"/>
              </a:ext>
            </a:extLst>
          </p:cNvPr>
          <p:cNvSpPr txBox="1"/>
          <p:nvPr/>
        </p:nvSpPr>
        <p:spPr>
          <a:xfrm>
            <a:off x="10665087" y="1109917"/>
            <a:ext cx="1176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a-DK" sz="1600" b="1" dirty="0">
                <a:solidFill>
                  <a:srgbClr val="2C15FF"/>
                </a:solidFill>
              </a:rPr>
              <a:t>2208.10466</a:t>
            </a:r>
            <a:endParaRPr lang="da-DK" sz="1200" b="1" dirty="0">
              <a:solidFill>
                <a:srgbClr val="2C15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EE7347-081D-8945-BC35-B571119E4DAD}"/>
              </a:ext>
            </a:extLst>
          </p:cNvPr>
          <p:cNvSpPr txBox="1"/>
          <p:nvPr/>
        </p:nvSpPr>
        <p:spPr>
          <a:xfrm>
            <a:off x="11265408" y="180459"/>
            <a:ext cx="52450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MD</a:t>
            </a:r>
          </a:p>
        </p:txBody>
      </p:sp>
    </p:spTree>
    <p:extLst>
      <p:ext uri="{BB962C8B-B14F-4D97-AF65-F5344CB8AC3E}">
        <p14:creationId xmlns:p14="http://schemas.microsoft.com/office/powerpoint/2010/main" val="2702575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9B352-3D82-244F-934D-B43F0409F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71" y="233129"/>
            <a:ext cx="11826295" cy="787019"/>
          </a:xfrm>
        </p:spPr>
        <p:txBody>
          <a:bodyPr>
            <a:noAutofit/>
          </a:bodyPr>
          <a:lstStyle/>
          <a:p>
            <a:r>
              <a:rPr lang="da-DK" dirty="0" err="1"/>
              <a:t>Developing</a:t>
            </a:r>
            <a:r>
              <a:rPr lang="da-DK" dirty="0"/>
              <a:t> Landscape of FCC-</a:t>
            </a:r>
            <a:r>
              <a:rPr lang="da-DK" dirty="0" err="1"/>
              <a:t>ee</a:t>
            </a:r>
            <a:r>
              <a:rPr lang="da-DK" dirty="0"/>
              <a:t> </a:t>
            </a:r>
            <a:r>
              <a:rPr lang="da-DK" dirty="0" err="1"/>
              <a:t>Detector</a:t>
            </a:r>
            <a:r>
              <a:rPr lang="da-DK" dirty="0"/>
              <a:t> </a:t>
            </a:r>
            <a:r>
              <a:rPr lang="da-DK" dirty="0" err="1"/>
              <a:t>Concepts</a:t>
            </a:r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2334450-D620-E048-B04B-77AC1E7F6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11</a:t>
            </a:fld>
            <a:endParaRPr lang="da-DK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8AD5317-7F53-F244-AE74-0797C13FF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284" y="1581603"/>
            <a:ext cx="2279316" cy="2286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A95FAF-05E1-0343-A6C9-3318527F1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5688" y="1585302"/>
            <a:ext cx="2662588" cy="2209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D45B6D-A436-794B-A3D6-470E19F8DCBE}"/>
              </a:ext>
            </a:extLst>
          </p:cNvPr>
          <p:cNvSpPr txBox="1"/>
          <p:nvPr/>
        </p:nvSpPr>
        <p:spPr>
          <a:xfrm>
            <a:off x="1820892" y="1130237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CLD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16256C-4687-4040-8C68-45849A9A5065}"/>
              </a:ext>
            </a:extLst>
          </p:cNvPr>
          <p:cNvSpPr txBox="1"/>
          <p:nvPr/>
        </p:nvSpPr>
        <p:spPr>
          <a:xfrm>
            <a:off x="5692648" y="1130237"/>
            <a:ext cx="62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EA9DF47-894B-8046-BD99-A1ABF58C4186}"/>
              </a:ext>
            </a:extLst>
          </p:cNvPr>
          <p:cNvSpPr txBox="1"/>
          <p:nvPr/>
        </p:nvSpPr>
        <p:spPr>
          <a:xfrm>
            <a:off x="8565053" y="1130237"/>
            <a:ext cx="2549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Noble Liquid ECAL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69E0BE5-A98D-6440-B7A7-21E96BF361D7}"/>
              </a:ext>
            </a:extLst>
          </p:cNvPr>
          <p:cNvCxnSpPr>
            <a:cxnSpLocks/>
          </p:cNvCxnSpPr>
          <p:nvPr/>
        </p:nvCxnSpPr>
        <p:spPr bwMode="auto">
          <a:xfrm>
            <a:off x="4038600" y="1345652"/>
            <a:ext cx="0" cy="52959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41319D0-7CFE-8E4C-96E1-1FD7F8F290D3}"/>
              </a:ext>
            </a:extLst>
          </p:cNvPr>
          <p:cNvCxnSpPr>
            <a:cxnSpLocks/>
          </p:cNvCxnSpPr>
          <p:nvPr/>
        </p:nvCxnSpPr>
        <p:spPr bwMode="auto">
          <a:xfrm>
            <a:off x="8077200" y="1345652"/>
            <a:ext cx="0" cy="52959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F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D4F905C-EFB1-7B45-8C87-8D935B054FA8}"/>
              </a:ext>
            </a:extLst>
          </p:cNvPr>
          <p:cNvSpPr txBox="1"/>
          <p:nvPr/>
        </p:nvSpPr>
        <p:spPr>
          <a:xfrm>
            <a:off x="0" y="3942295"/>
            <a:ext cx="4114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Full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Silicon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vertex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tracker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high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granularity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, CALICE-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like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calorimetry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Large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calorimeter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system;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Possible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optimization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Improved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momentum and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energy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resolutions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PID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capabilities</a:t>
            </a: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B769FE-57BC-814D-9DFE-ACC89846F22C}"/>
              </a:ext>
            </a:extLst>
          </p:cNvPr>
          <p:cNvSpPr txBox="1"/>
          <p:nvPr/>
        </p:nvSpPr>
        <p:spPr>
          <a:xfrm>
            <a:off x="4075177" y="3942294"/>
            <a:ext cx="39654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Si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vertex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detector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Ultra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light drift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w.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powerfull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PID;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Monolitic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dual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calorimeter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system;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Compact, light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calorimeter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Possibly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augmented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crystal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ECAL in front of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374542-0C61-EC45-B12F-C6125AD9F938}"/>
              </a:ext>
            </a:extLst>
          </p:cNvPr>
          <p:cNvSpPr txBox="1"/>
          <p:nvPr/>
        </p:nvSpPr>
        <p:spPr>
          <a:xfrm>
            <a:off x="8113776" y="3942294"/>
            <a:ext cx="40782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High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granularity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Noble Liquid ECAL as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core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PB+LAr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(or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denser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W+LCr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Drift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chamber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(or Si)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tracking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CALICE-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like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HCAL;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system;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inside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same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as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LAr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possibly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outside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ECAL.</a:t>
            </a:r>
          </a:p>
          <a:p>
            <a:pPr lvl="1"/>
            <a:endParaRPr lang="da-DK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Left-Right Arrow 14">
            <a:extLst>
              <a:ext uri="{FF2B5EF4-FFF2-40B4-BE49-F238E27FC236}">
                <a16:creationId xmlns:a16="http://schemas.microsoft.com/office/drawing/2014/main" id="{DF4BA965-A582-D04D-9746-49A1FEF279EF}"/>
              </a:ext>
            </a:extLst>
          </p:cNvPr>
          <p:cNvSpPr/>
          <p:nvPr/>
        </p:nvSpPr>
        <p:spPr bwMode="auto">
          <a:xfrm>
            <a:off x="3657600" y="2089431"/>
            <a:ext cx="762000" cy="484632"/>
          </a:xfrm>
          <a:prstGeom prst="leftRigh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F7E431-C232-2F4E-84DB-759C233D2590}"/>
              </a:ext>
            </a:extLst>
          </p:cNvPr>
          <p:cNvSpPr txBox="1"/>
          <p:nvPr/>
        </p:nvSpPr>
        <p:spPr>
          <a:xfrm>
            <a:off x="3750701" y="2648876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CDR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0D7567B-CFB7-E543-B2DA-86BE0283295D}"/>
              </a:ext>
            </a:extLst>
          </p:cNvPr>
          <p:cNvSpPr txBox="1"/>
          <p:nvPr/>
        </p:nvSpPr>
        <p:spPr>
          <a:xfrm>
            <a:off x="11430000" y="2069021"/>
            <a:ext cx="58586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new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AE19EF2-7CF5-8840-BE5D-DE1CA720C2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2246" y="1537236"/>
            <a:ext cx="2555016" cy="242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4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A1F4EB-7309-5949-A96D-9C9C182DD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12</a:t>
            </a:fld>
            <a:endParaRPr lang="da-DK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1CED58-19EF-034C-9602-F5B328D05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B84749F-9862-9B46-8021-4355B6D3FD74}"/>
              </a:ext>
            </a:extLst>
          </p:cNvPr>
          <p:cNvSpPr txBox="1"/>
          <p:nvPr/>
        </p:nvSpPr>
        <p:spPr>
          <a:xfrm>
            <a:off x="9130136" y="530352"/>
            <a:ext cx="30618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Michael Benedikt, </a:t>
            </a:r>
            <a:r>
              <a:rPr lang="da-DK" dirty="0" err="1"/>
              <a:t>October</a:t>
            </a:r>
            <a:r>
              <a:rPr lang="da-DK" dirty="0"/>
              <a:t> 7th</a:t>
            </a:r>
          </a:p>
        </p:txBody>
      </p:sp>
    </p:spTree>
    <p:extLst>
      <p:ext uri="{BB962C8B-B14F-4D97-AF65-F5344CB8AC3E}">
        <p14:creationId xmlns:p14="http://schemas.microsoft.com/office/powerpoint/2010/main" val="2455336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5">
            <a:extLst>
              <a:ext uri="{FF2B5EF4-FFF2-40B4-BE49-F238E27FC236}">
                <a16:creationId xmlns:a16="http://schemas.microsoft.com/office/drawing/2014/main" id="{5A48CD49-E1DC-BE4C-BF29-C4330F814069}"/>
              </a:ext>
            </a:extLst>
          </p:cNvPr>
          <p:cNvSpPr txBox="1">
            <a:spLocks/>
          </p:cNvSpPr>
          <p:nvPr/>
        </p:nvSpPr>
        <p:spPr>
          <a:xfrm>
            <a:off x="491196" y="4757839"/>
            <a:ext cx="11369231" cy="19586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a-DK" sz="2000" dirty="0"/>
              <a:t>All </a:t>
            </a:r>
            <a:r>
              <a:rPr lang="da-DK" sz="2000" dirty="0" err="1"/>
              <a:t>concepts</a:t>
            </a:r>
            <a:r>
              <a:rPr lang="da-DK" sz="2000" dirty="0"/>
              <a:t> </a:t>
            </a:r>
            <a:r>
              <a:rPr lang="da-DK" sz="2000" dirty="0" err="1"/>
              <a:t>fit</a:t>
            </a:r>
            <a:r>
              <a:rPr lang="da-DK" sz="2000" dirty="0"/>
              <a:t> </a:t>
            </a:r>
            <a:r>
              <a:rPr lang="da-DK" sz="2000" dirty="0" err="1"/>
              <a:t>inside</a:t>
            </a:r>
            <a:r>
              <a:rPr lang="da-DK" sz="2000" dirty="0"/>
              <a:t> 12x12 m </a:t>
            </a:r>
            <a:r>
              <a:rPr lang="da-DK" sz="2000" dirty="0" err="1"/>
              <a:t>envelope</a:t>
            </a:r>
            <a:endParaRPr lang="da-DK" sz="2000" dirty="0"/>
          </a:p>
          <a:p>
            <a:r>
              <a:rPr lang="da-DK" sz="2000" dirty="0" err="1"/>
              <a:t>Tentatively</a:t>
            </a:r>
            <a:r>
              <a:rPr lang="da-DK" sz="2000" dirty="0"/>
              <a:t>, </a:t>
            </a:r>
            <a:r>
              <a:rPr lang="da-DK" sz="2000" dirty="0" err="1"/>
              <a:t>assume</a:t>
            </a:r>
            <a:r>
              <a:rPr lang="da-DK" sz="2000" dirty="0"/>
              <a:t> </a:t>
            </a:r>
            <a:r>
              <a:rPr lang="da-DK" sz="2000" dirty="0" err="1"/>
              <a:t>that</a:t>
            </a:r>
            <a:r>
              <a:rPr lang="da-DK" sz="2000" dirty="0"/>
              <a:t> </a:t>
            </a:r>
            <a:r>
              <a:rPr lang="da-DK" sz="2000" dirty="0" err="1"/>
              <a:t>largest</a:t>
            </a:r>
            <a:r>
              <a:rPr lang="da-DK" sz="2000" dirty="0"/>
              <a:t> single </a:t>
            </a:r>
            <a:r>
              <a:rPr lang="da-DK" sz="2000" dirty="0" err="1"/>
              <a:t>piece</a:t>
            </a:r>
            <a:r>
              <a:rPr lang="da-DK" sz="2000" dirty="0"/>
              <a:t> (</a:t>
            </a:r>
            <a:r>
              <a:rPr lang="da-DK" sz="2000" dirty="0" err="1"/>
              <a:t>undismountable</a:t>
            </a:r>
            <a:r>
              <a:rPr lang="da-DK" sz="2000" dirty="0"/>
              <a:t>) is </a:t>
            </a:r>
            <a:r>
              <a:rPr lang="da-DK" sz="2000" dirty="0" err="1"/>
              <a:t>coil</a:t>
            </a:r>
            <a:r>
              <a:rPr lang="da-DK" sz="2000" dirty="0"/>
              <a:t>/</a:t>
            </a:r>
            <a:r>
              <a:rPr lang="da-DK" sz="2000" dirty="0" err="1"/>
              <a:t>cryostat</a:t>
            </a:r>
            <a:endParaRPr lang="da-DK" sz="1600" dirty="0"/>
          </a:p>
          <a:p>
            <a:r>
              <a:rPr lang="da-DK" sz="2000" dirty="0" err="1"/>
              <a:t>Assume</a:t>
            </a:r>
            <a:r>
              <a:rPr lang="da-DK" sz="2000" dirty="0"/>
              <a:t> </a:t>
            </a:r>
            <a:r>
              <a:rPr lang="da-DK" sz="2000" dirty="0" err="1"/>
              <a:t>that</a:t>
            </a:r>
            <a:r>
              <a:rPr lang="da-DK" sz="2000" dirty="0"/>
              <a:t> </a:t>
            </a:r>
            <a:r>
              <a:rPr lang="da-DK" sz="2000" dirty="0" err="1"/>
              <a:t>coil</a:t>
            </a:r>
            <a:r>
              <a:rPr lang="da-DK" sz="2000" dirty="0"/>
              <a:t>/</a:t>
            </a:r>
            <a:r>
              <a:rPr lang="da-DK" sz="2000" dirty="0" err="1"/>
              <a:t>cryostat</a:t>
            </a:r>
            <a:r>
              <a:rPr lang="da-DK" sz="2000" dirty="0"/>
              <a:t> dimensions </a:t>
            </a:r>
            <a:r>
              <a:rPr lang="da-DK" sz="2000" dirty="0" err="1"/>
              <a:t>allow</a:t>
            </a:r>
            <a:r>
              <a:rPr lang="da-DK" sz="2000" dirty="0"/>
              <a:t> </a:t>
            </a:r>
            <a:r>
              <a:rPr lang="da-DK" sz="2000" dirty="0" err="1"/>
              <a:t>remote</a:t>
            </a:r>
            <a:r>
              <a:rPr lang="da-DK" sz="2000" dirty="0"/>
              <a:t> </a:t>
            </a:r>
            <a:r>
              <a:rPr lang="da-DK" sz="2000" dirty="0" err="1"/>
              <a:t>production</a:t>
            </a:r>
            <a:r>
              <a:rPr lang="da-DK" sz="2000" dirty="0"/>
              <a:t> with </a:t>
            </a:r>
            <a:r>
              <a:rPr lang="da-DK" sz="2000" dirty="0" err="1"/>
              <a:t>transportation</a:t>
            </a:r>
            <a:r>
              <a:rPr lang="da-DK" sz="2000" dirty="0"/>
              <a:t> to site</a:t>
            </a:r>
          </a:p>
          <a:p>
            <a:pPr lvl="1"/>
            <a:r>
              <a:rPr lang="da-DK" dirty="0"/>
              <a:t>CLD has the </a:t>
            </a:r>
            <a:r>
              <a:rPr lang="da-DK" dirty="0" err="1"/>
              <a:t>largest</a:t>
            </a:r>
            <a:r>
              <a:rPr lang="da-DK" dirty="0"/>
              <a:t> </a:t>
            </a:r>
            <a:r>
              <a:rPr lang="da-DK" dirty="0" err="1"/>
              <a:t>coil</a:t>
            </a:r>
            <a:r>
              <a:rPr lang="da-DK" dirty="0"/>
              <a:t>/</a:t>
            </a:r>
            <a:r>
              <a:rPr lang="da-DK" dirty="0" err="1"/>
              <a:t>cryostat</a:t>
            </a:r>
            <a:r>
              <a:rPr lang="da-DK" dirty="0"/>
              <a:t> with dimensions </a:t>
            </a:r>
            <a:r>
              <a:rPr lang="da-DK" dirty="0" err="1"/>
              <a:t>similar</a:t>
            </a:r>
            <a:r>
              <a:rPr lang="da-DK" dirty="0"/>
              <a:t> to </a:t>
            </a:r>
            <a:r>
              <a:rPr lang="da-DK" dirty="0" err="1"/>
              <a:t>that</a:t>
            </a:r>
            <a:r>
              <a:rPr lang="da-DK" dirty="0"/>
              <a:t> of CMS: </a:t>
            </a:r>
          </a:p>
          <a:p>
            <a:pPr lvl="2"/>
            <a:r>
              <a:rPr lang="da-DK" dirty="0" err="1"/>
              <a:t>length</a:t>
            </a:r>
            <a:r>
              <a:rPr lang="da-DK" dirty="0"/>
              <a:t> x </a:t>
            </a:r>
            <a:r>
              <a:rPr lang="da-DK" dirty="0" err="1"/>
              <a:t>outer</a:t>
            </a:r>
            <a:r>
              <a:rPr lang="da-DK" dirty="0"/>
              <a:t> diameter = 7.4m x 8.55m   [CMS: 12.5m x 7.2m] </a:t>
            </a:r>
          </a:p>
          <a:p>
            <a:endParaRPr lang="da-D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0BF6DA-1CD5-6B4C-A26B-23A501398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284" y="1287377"/>
            <a:ext cx="2279316" cy="2286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D46030-46F3-E743-85B6-4883A0342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6283" y="1294814"/>
            <a:ext cx="2387148" cy="1981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650EF2-9B83-BF4E-A6D1-E4CBD09344B1}"/>
              </a:ext>
            </a:extLst>
          </p:cNvPr>
          <p:cNvSpPr txBox="1"/>
          <p:nvPr/>
        </p:nvSpPr>
        <p:spPr>
          <a:xfrm>
            <a:off x="1820892" y="836011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CLD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5EEDDB-35D6-614E-87E1-1A85191E1A24}"/>
              </a:ext>
            </a:extLst>
          </p:cNvPr>
          <p:cNvSpPr txBox="1"/>
          <p:nvPr/>
        </p:nvSpPr>
        <p:spPr>
          <a:xfrm>
            <a:off x="5692648" y="836011"/>
            <a:ext cx="62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IDEA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C47243-7A90-4944-97EA-0E4D4BE2C026}"/>
              </a:ext>
            </a:extLst>
          </p:cNvPr>
          <p:cNvSpPr txBox="1"/>
          <p:nvPr/>
        </p:nvSpPr>
        <p:spPr>
          <a:xfrm>
            <a:off x="8565053" y="836011"/>
            <a:ext cx="2549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Noble Liquid ECAL </a:t>
            </a:r>
            <a:r>
              <a:rPr lang="da-DK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based</a:t>
            </a:r>
            <a:r>
              <a:rPr lang="da-DK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4175030-B5AF-7045-8374-28BE32C8A6B0}"/>
              </a:ext>
            </a:extLst>
          </p:cNvPr>
          <p:cNvCxnSpPr>
            <a:cxnSpLocks/>
          </p:cNvCxnSpPr>
          <p:nvPr/>
        </p:nvCxnSpPr>
        <p:spPr bwMode="auto">
          <a:xfrm>
            <a:off x="8686800" y="3365485"/>
            <a:ext cx="2346631" cy="1890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C2B589B-CD36-F041-ACA3-9CE734F9EAED}"/>
              </a:ext>
            </a:extLst>
          </p:cNvPr>
          <p:cNvCxnSpPr>
            <a:cxnSpLocks/>
          </p:cNvCxnSpPr>
          <p:nvPr/>
        </p:nvCxnSpPr>
        <p:spPr bwMode="auto">
          <a:xfrm flipV="1">
            <a:off x="11114662" y="1329935"/>
            <a:ext cx="1" cy="1882868"/>
          </a:xfrm>
          <a:prstGeom prst="straightConnector1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040EDF5-ED7F-5A49-A689-C2D7D6A84960}"/>
              </a:ext>
            </a:extLst>
          </p:cNvPr>
          <p:cNvSpPr txBox="1"/>
          <p:nvPr/>
        </p:nvSpPr>
        <p:spPr>
          <a:xfrm>
            <a:off x="9628774" y="3298010"/>
            <a:ext cx="42216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a-DK" sz="1050" dirty="0">
                <a:latin typeface="Calibri" panose="020F0502020204030204" pitchFamily="34" charset="0"/>
                <a:cs typeface="Calibri" panose="020F0502020204030204" pitchFamily="34" charset="0"/>
              </a:rPr>
              <a:t>6 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40B10C-907B-1E4F-9843-0CA5F5B6A958}"/>
              </a:ext>
            </a:extLst>
          </p:cNvPr>
          <p:cNvSpPr txBox="1"/>
          <p:nvPr/>
        </p:nvSpPr>
        <p:spPr>
          <a:xfrm rot="16200000">
            <a:off x="10949307" y="2092336"/>
            <a:ext cx="42216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da-DK" sz="1050" dirty="0">
                <a:latin typeface="Calibri" panose="020F0502020204030204" pitchFamily="34" charset="0"/>
                <a:cs typeface="Calibri" panose="020F0502020204030204" pitchFamily="34" charset="0"/>
              </a:rPr>
              <a:t>5 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E819F3-C4C8-494C-B5A3-927D6B77DD44}"/>
              </a:ext>
            </a:extLst>
          </p:cNvPr>
          <p:cNvSpPr txBox="1"/>
          <p:nvPr/>
        </p:nvSpPr>
        <p:spPr>
          <a:xfrm>
            <a:off x="844396" y="3655411"/>
            <a:ext cx="24931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8.55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:    7.4 m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44A48C-A410-DB46-99F1-780A26901D86}"/>
              </a:ext>
            </a:extLst>
          </p:cNvPr>
          <p:cNvSpPr txBox="1"/>
          <p:nvPr/>
        </p:nvSpPr>
        <p:spPr>
          <a:xfrm>
            <a:off x="4790446" y="3595458"/>
            <a:ext cx="24001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4.8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:  6.0 m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310999-EC97-9248-BDDE-619F6881D710}"/>
              </a:ext>
            </a:extLst>
          </p:cNvPr>
          <p:cNvSpPr txBox="1"/>
          <p:nvPr/>
        </p:nvSpPr>
        <p:spPr>
          <a:xfrm>
            <a:off x="8676758" y="3569448"/>
            <a:ext cx="23472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Cryostat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Outer diameter: ~6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Length</a:t>
            </a:r>
            <a:r>
              <a:rPr lang="da-DK" sz="16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: ~6 m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2F01D7A-EFFB-3D4E-B64A-6ED18C8BFD02}"/>
              </a:ext>
            </a:extLst>
          </p:cNvPr>
          <p:cNvSpPr/>
          <p:nvPr/>
        </p:nvSpPr>
        <p:spPr bwMode="auto">
          <a:xfrm>
            <a:off x="685800" y="823749"/>
            <a:ext cx="2895600" cy="37064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6C2DCED-E66A-154F-9F0A-3B0B430BA49F}"/>
              </a:ext>
            </a:extLst>
          </p:cNvPr>
          <p:cNvSpPr/>
          <p:nvPr/>
        </p:nvSpPr>
        <p:spPr bwMode="auto">
          <a:xfrm>
            <a:off x="4752325" y="823749"/>
            <a:ext cx="2895600" cy="37064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141C8B7-9C03-F54A-BA9C-918D601C42A5}"/>
              </a:ext>
            </a:extLst>
          </p:cNvPr>
          <p:cNvSpPr/>
          <p:nvPr/>
        </p:nvSpPr>
        <p:spPr bwMode="auto">
          <a:xfrm>
            <a:off x="8402581" y="823749"/>
            <a:ext cx="2895600" cy="3706498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a-DK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BF9F5A66-C6A4-6649-8F6E-B6E01C629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13</a:t>
            </a:fld>
            <a:endParaRPr lang="da-DK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E245D49-E5A0-2E4E-9D73-9BC077996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3171" y="1329935"/>
            <a:ext cx="2482009" cy="235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824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1EEE32-41F4-AD41-A8A4-419EFC734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14</a:t>
            </a:fld>
            <a:endParaRPr lang="da-DK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62138F-0677-7745-A750-13322E091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88F4D7C-0419-BE42-9998-2FA27E70B582}"/>
              </a:ext>
            </a:extLst>
          </p:cNvPr>
          <p:cNvSpPr txBox="1"/>
          <p:nvPr/>
        </p:nvSpPr>
        <p:spPr>
          <a:xfrm>
            <a:off x="10460736" y="100068"/>
            <a:ext cx="159806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Werner </a:t>
            </a:r>
            <a:r>
              <a:rPr lang="da-DK" dirty="0" err="1"/>
              <a:t>Riegler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448390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FEC69-DA61-6C4C-8F10-98AA8B76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227965"/>
            <a:ext cx="10515600" cy="631571"/>
          </a:xfrm>
        </p:spPr>
        <p:txBody>
          <a:bodyPr>
            <a:normAutofit fontScale="90000"/>
          </a:bodyPr>
          <a:lstStyle/>
          <a:p>
            <a:r>
              <a:rPr lang="da-DK" dirty="0"/>
              <a:t>A side </a:t>
            </a:r>
            <a:r>
              <a:rPr lang="da-DK" dirty="0" err="1"/>
              <a:t>issue</a:t>
            </a:r>
            <a:r>
              <a:rPr lang="da-DK" dirty="0"/>
              <a:t>: Position of the </a:t>
            </a:r>
            <a:r>
              <a:rPr lang="da-DK" dirty="0" err="1"/>
              <a:t>booster</a:t>
            </a:r>
            <a:r>
              <a:rPr lang="da-DK" dirty="0"/>
              <a:t> ring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859F00-38FC-5745-9F70-E6A1D4584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784" y="963168"/>
            <a:ext cx="6880080" cy="5061395"/>
          </a:xfrm>
        </p:spPr>
        <p:txBody>
          <a:bodyPr/>
          <a:lstStyle/>
          <a:p>
            <a:r>
              <a:rPr lang="da-DK" sz="2000" dirty="0"/>
              <a:t>Booster position </a:t>
            </a:r>
            <a:r>
              <a:rPr lang="da-DK" sz="2000" dirty="0" err="1"/>
              <a:t>may</a:t>
            </a:r>
            <a:r>
              <a:rPr lang="da-DK" sz="2000" dirty="0"/>
              <a:t> have </a:t>
            </a:r>
            <a:r>
              <a:rPr lang="da-DK" sz="2000" dirty="0" err="1"/>
              <a:t>consequences</a:t>
            </a:r>
            <a:r>
              <a:rPr lang="da-DK" sz="2000" dirty="0"/>
              <a:t> on the tunnel layout </a:t>
            </a:r>
            <a:r>
              <a:rPr lang="da-DK" sz="2000" dirty="0" err="1"/>
              <a:t>around</a:t>
            </a:r>
            <a:r>
              <a:rPr lang="da-DK" sz="2000" dirty="0"/>
              <a:t> the IP</a:t>
            </a:r>
          </a:p>
          <a:p>
            <a:r>
              <a:rPr lang="da-DK" sz="2000" dirty="0"/>
              <a:t>For </a:t>
            </a:r>
            <a:r>
              <a:rPr lang="da-DK" sz="2000" dirty="0" err="1"/>
              <a:t>this</a:t>
            </a:r>
            <a:r>
              <a:rPr lang="da-DK" sz="2000" dirty="0"/>
              <a:t> </a:t>
            </a:r>
            <a:r>
              <a:rPr lang="da-DK" sz="2000" dirty="0" err="1"/>
              <a:t>study</a:t>
            </a:r>
            <a:r>
              <a:rPr lang="da-DK" sz="2000" dirty="0"/>
              <a:t>, </a:t>
            </a:r>
            <a:r>
              <a:rPr lang="da-DK" sz="2000" dirty="0" err="1"/>
              <a:t>booster</a:t>
            </a:r>
            <a:r>
              <a:rPr lang="da-DK" sz="2000" dirty="0"/>
              <a:t> ring passes </a:t>
            </a:r>
            <a:r>
              <a:rPr lang="da-DK" sz="2000" dirty="0" err="1"/>
              <a:t>through</a:t>
            </a:r>
            <a:r>
              <a:rPr lang="da-DK" sz="2000" dirty="0"/>
              <a:t> </a:t>
            </a:r>
            <a:r>
              <a:rPr lang="da-DK" sz="2000" dirty="0" err="1"/>
              <a:t>cavern</a:t>
            </a:r>
            <a:r>
              <a:rPr lang="da-DK" sz="2000" dirty="0"/>
              <a:t> </a:t>
            </a:r>
            <a:r>
              <a:rPr lang="da-DK" sz="2000" dirty="0" err="1"/>
              <a:t>outside</a:t>
            </a:r>
            <a:r>
              <a:rPr lang="da-DK" sz="2000" dirty="0"/>
              <a:t>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volume</a:t>
            </a:r>
            <a:r>
              <a:rPr lang="da-DK" sz="2000" dirty="0"/>
              <a:t> at [x, y]= [8.0, 1.3]m</a:t>
            </a:r>
          </a:p>
          <a:p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stray</a:t>
            </a:r>
            <a:r>
              <a:rPr lang="da-DK" sz="2000" dirty="0"/>
              <a:t> </a:t>
            </a:r>
            <a:r>
              <a:rPr lang="da-DK" sz="2000" dirty="0" err="1"/>
              <a:t>field</a:t>
            </a:r>
            <a:r>
              <a:rPr lang="da-DK" sz="2000" dirty="0"/>
              <a:t> at the </a:t>
            </a:r>
            <a:r>
              <a:rPr lang="da-DK" sz="2000" dirty="0" err="1"/>
              <a:t>booster</a:t>
            </a:r>
            <a:r>
              <a:rPr lang="da-DK" sz="2000" dirty="0"/>
              <a:t> location is up to ten times </a:t>
            </a:r>
            <a:r>
              <a:rPr lang="da-DK" sz="2000" dirty="0" err="1"/>
              <a:t>stronger</a:t>
            </a:r>
            <a:r>
              <a:rPr lang="da-DK" sz="2000" dirty="0"/>
              <a:t> </a:t>
            </a:r>
            <a:r>
              <a:rPr lang="da-DK" sz="2000" dirty="0" err="1"/>
              <a:t>than</a:t>
            </a:r>
            <a:r>
              <a:rPr lang="da-DK" sz="2000" dirty="0"/>
              <a:t> the 3 mT </a:t>
            </a:r>
            <a:r>
              <a:rPr lang="da-DK" sz="2000" dirty="0" err="1"/>
              <a:t>dipole</a:t>
            </a:r>
            <a:r>
              <a:rPr lang="da-DK" sz="2000" dirty="0"/>
              <a:t> </a:t>
            </a:r>
            <a:r>
              <a:rPr lang="da-DK" sz="2000" dirty="0" err="1"/>
              <a:t>field</a:t>
            </a:r>
            <a:r>
              <a:rPr lang="da-DK" sz="2000" dirty="0"/>
              <a:t> </a:t>
            </a:r>
            <a:r>
              <a:rPr lang="da-DK" sz="2000" dirty="0" err="1"/>
              <a:t>strength</a:t>
            </a:r>
            <a:r>
              <a:rPr lang="da-DK" sz="2000" dirty="0"/>
              <a:t> at </a:t>
            </a:r>
            <a:r>
              <a:rPr lang="da-DK" sz="2000" dirty="0" err="1"/>
              <a:t>injection</a:t>
            </a:r>
            <a:endParaRPr lang="da-DK" sz="2000" dirty="0"/>
          </a:p>
          <a:p>
            <a:pPr lvl="1"/>
            <a:r>
              <a:rPr lang="da-DK" dirty="0" err="1"/>
              <a:t>Needs</a:t>
            </a:r>
            <a:r>
              <a:rPr lang="da-DK" dirty="0"/>
              <a:t> to </a:t>
            </a:r>
            <a:r>
              <a:rPr lang="da-DK" dirty="0" err="1"/>
              <a:t>be</a:t>
            </a:r>
            <a:r>
              <a:rPr lang="da-DK" dirty="0"/>
              <a:t> </a:t>
            </a:r>
            <a:r>
              <a:rPr lang="da-DK" dirty="0" err="1"/>
              <a:t>corrected</a:t>
            </a:r>
            <a:r>
              <a:rPr lang="da-DK" dirty="0"/>
              <a:t> for</a:t>
            </a:r>
          </a:p>
          <a:p>
            <a:endParaRPr lang="da-DK" sz="2200" dirty="0"/>
          </a:p>
          <a:p>
            <a:endParaRPr lang="da-DK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E744BC-08ED-124E-9170-2ED88759AD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041" y="813137"/>
            <a:ext cx="4394673" cy="3459538"/>
          </a:xfrm>
          <a:prstGeom prst="rect">
            <a:avLst/>
          </a:prstGeom>
        </p:spPr>
      </p:pic>
      <p:cxnSp>
        <p:nvCxnSpPr>
          <p:cNvPr id="8" name="Curved Connector 7">
            <a:extLst>
              <a:ext uri="{FF2B5EF4-FFF2-40B4-BE49-F238E27FC236}">
                <a16:creationId xmlns:a16="http://schemas.microsoft.com/office/drawing/2014/main" id="{D3803805-CFB9-AC41-85F4-F1A74AB1A6F8}"/>
              </a:ext>
            </a:extLst>
          </p:cNvPr>
          <p:cNvCxnSpPr>
            <a:cxnSpLocks/>
          </p:cNvCxnSpPr>
          <p:nvPr/>
        </p:nvCxnSpPr>
        <p:spPr>
          <a:xfrm>
            <a:off x="6940062" y="1793631"/>
            <a:ext cx="1761376" cy="867507"/>
          </a:xfrm>
          <a:prstGeom prst="curvedConnector3">
            <a:avLst>
              <a:gd name="adj1" fmla="val 99252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A393B1DF-0DA8-7044-8D9A-90DE5318A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15</a:t>
            </a:fld>
            <a:endParaRPr lang="da-DK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060A568-3844-194A-876B-0BC9E8D252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679"/>
          <a:stretch/>
        </p:blipFill>
        <p:spPr>
          <a:xfrm>
            <a:off x="438697" y="3233590"/>
            <a:ext cx="4846414" cy="3577518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530F6EE6-8CD9-B144-9247-E0B37E59F357}"/>
              </a:ext>
            </a:extLst>
          </p:cNvPr>
          <p:cNvSpPr txBox="1"/>
          <p:nvPr/>
        </p:nvSpPr>
        <p:spPr>
          <a:xfrm>
            <a:off x="1164229" y="3766653"/>
            <a:ext cx="3122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400" dirty="0"/>
              <a:t>Data from the CERN magnet </a:t>
            </a:r>
            <a:r>
              <a:rPr lang="da-DK" sz="1400" dirty="0" err="1"/>
              <a:t>group</a:t>
            </a:r>
            <a:r>
              <a:rPr lang="da-DK" sz="1400" dirty="0"/>
              <a:t> Nikkie </a:t>
            </a:r>
            <a:r>
              <a:rPr lang="da-DK" sz="1400" dirty="0" err="1"/>
              <a:t>Deelen</a:t>
            </a:r>
            <a:endParaRPr lang="da-DK" sz="14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658F758-D25D-2C43-8EDD-376F40536A69}"/>
              </a:ext>
            </a:extLst>
          </p:cNvPr>
          <p:cNvSpPr txBox="1"/>
          <p:nvPr/>
        </p:nvSpPr>
        <p:spPr>
          <a:xfrm>
            <a:off x="5404199" y="4469317"/>
            <a:ext cx="65944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/>
              <a:t>A solution for </a:t>
            </a:r>
            <a:r>
              <a:rPr lang="da-DK" sz="2000" dirty="0" err="1"/>
              <a:t>shielding</a:t>
            </a:r>
            <a:r>
              <a:rPr lang="da-DK" sz="2000" dirty="0"/>
              <a:t> and/or </a:t>
            </a:r>
            <a:r>
              <a:rPr lang="da-DK" sz="2000" dirty="0" err="1"/>
              <a:t>correction</a:t>
            </a:r>
            <a:r>
              <a:rPr lang="da-DK" sz="2000" dirty="0"/>
              <a:t> has to </a:t>
            </a:r>
            <a:r>
              <a:rPr lang="da-DK" sz="2000" dirty="0" err="1"/>
              <a:t>be</a:t>
            </a:r>
            <a:r>
              <a:rPr lang="da-DK" sz="2000" dirty="0"/>
              <a:t> </a:t>
            </a:r>
            <a:r>
              <a:rPr lang="da-DK" sz="2000" dirty="0" err="1"/>
              <a:t>developed</a:t>
            </a: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/>
              <a:t>The </a:t>
            </a:r>
            <a:r>
              <a:rPr lang="da-DK" sz="2000" dirty="0" err="1"/>
              <a:t>booster</a:t>
            </a:r>
            <a:r>
              <a:rPr lang="da-DK" sz="2000" dirty="0"/>
              <a:t> location must </a:t>
            </a:r>
            <a:r>
              <a:rPr lang="da-DK" sz="2000" dirty="0" err="1"/>
              <a:t>be</a:t>
            </a:r>
            <a:r>
              <a:rPr lang="da-DK" sz="2000" dirty="0"/>
              <a:t> </a:t>
            </a:r>
            <a:r>
              <a:rPr lang="da-DK" sz="2000" dirty="0" err="1"/>
              <a:t>such</a:t>
            </a:r>
            <a:r>
              <a:rPr lang="da-DK" sz="2000" dirty="0"/>
              <a:t> </a:t>
            </a:r>
            <a:r>
              <a:rPr lang="da-DK" sz="2000" dirty="0" err="1"/>
              <a:t>that</a:t>
            </a:r>
            <a:r>
              <a:rPr lang="da-DK" sz="2000" dirty="0"/>
              <a:t> </a:t>
            </a:r>
            <a:r>
              <a:rPr lang="da-DK" sz="2000" dirty="0" err="1"/>
              <a:t>there</a:t>
            </a:r>
            <a:r>
              <a:rPr lang="da-DK" sz="2000" dirty="0"/>
              <a:t> is at </a:t>
            </a:r>
            <a:r>
              <a:rPr lang="da-DK" sz="2000" dirty="0" err="1"/>
              <a:t>least</a:t>
            </a:r>
            <a:r>
              <a:rPr lang="da-DK" sz="2000" dirty="0"/>
              <a:t> 1 m </a:t>
            </a:r>
            <a:r>
              <a:rPr lang="da-DK" sz="2000" dirty="0" err="1"/>
              <a:t>free</a:t>
            </a:r>
            <a:r>
              <a:rPr lang="da-DK" sz="2000" dirty="0"/>
              <a:t> </a:t>
            </a:r>
            <a:r>
              <a:rPr lang="da-DK" sz="2000" dirty="0" err="1"/>
              <a:t>space</a:t>
            </a:r>
            <a:r>
              <a:rPr lang="da-DK" sz="2000" dirty="0"/>
              <a:t> </a:t>
            </a:r>
            <a:r>
              <a:rPr lang="da-DK" sz="2000" dirty="0" err="1"/>
              <a:t>around</a:t>
            </a:r>
            <a:r>
              <a:rPr lang="da-DK" sz="2000" dirty="0"/>
              <a:t> the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envelope</a:t>
            </a:r>
            <a:r>
              <a:rPr lang="da-DK" sz="2000" dirty="0"/>
              <a:t> with the </a:t>
            </a:r>
            <a:r>
              <a:rPr lang="da-DK" sz="2000" dirty="0" err="1"/>
              <a:t>shielding</a:t>
            </a:r>
            <a:r>
              <a:rPr lang="da-DK" sz="2000" dirty="0"/>
              <a:t>/</a:t>
            </a:r>
            <a:r>
              <a:rPr lang="da-DK" sz="2000" dirty="0" err="1"/>
              <a:t>compensation</a:t>
            </a:r>
            <a:r>
              <a:rPr lang="da-DK" sz="2000" dirty="0"/>
              <a:t> in </a:t>
            </a:r>
            <a:r>
              <a:rPr lang="da-DK" sz="2000" dirty="0" err="1"/>
              <a:t>place</a:t>
            </a: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/>
              <a:t>The </a:t>
            </a:r>
            <a:r>
              <a:rPr lang="da-DK" sz="2000" dirty="0" err="1"/>
              <a:t>shielding</a:t>
            </a:r>
            <a:r>
              <a:rPr lang="da-DK" sz="2000" dirty="0"/>
              <a:t>/</a:t>
            </a:r>
            <a:r>
              <a:rPr lang="da-DK" sz="2000" dirty="0" err="1"/>
              <a:t>compensation</a:t>
            </a:r>
            <a:r>
              <a:rPr lang="da-DK" sz="2000" dirty="0"/>
              <a:t> must not </a:t>
            </a:r>
            <a:r>
              <a:rPr lang="da-DK" sz="2000" dirty="0" err="1"/>
              <a:t>sizeably</a:t>
            </a:r>
            <a:r>
              <a:rPr lang="da-DK" sz="2000" dirty="0"/>
              <a:t> </a:t>
            </a:r>
            <a:r>
              <a:rPr lang="da-DK" sz="2000" dirty="0" err="1"/>
              <a:t>affect</a:t>
            </a:r>
            <a:r>
              <a:rPr lang="da-DK" sz="2000" dirty="0"/>
              <a:t> the </a:t>
            </a:r>
            <a:r>
              <a:rPr lang="da-DK" sz="2000" dirty="0" err="1"/>
              <a:t>magnetic</a:t>
            </a:r>
            <a:r>
              <a:rPr lang="da-DK" sz="2000" dirty="0"/>
              <a:t> </a:t>
            </a:r>
            <a:r>
              <a:rPr lang="da-DK" sz="2000" dirty="0" err="1"/>
              <a:t>field</a:t>
            </a:r>
            <a:r>
              <a:rPr lang="da-DK" sz="2000" dirty="0"/>
              <a:t> of the </a:t>
            </a:r>
            <a:r>
              <a:rPr lang="da-DK" sz="2000" dirty="0" err="1"/>
              <a:t>detector</a:t>
            </a:r>
            <a:r>
              <a:rPr lang="da-DK" sz="20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451404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1164A-E252-6A45-9108-DBA5F48C0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Extras</a:t>
            </a:r>
            <a:endParaRPr lang="da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7071C7-129C-C24D-8EA1-94146EAC5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3D0B9D-2568-AC4B-926D-A0FCD632F6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16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5861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BC45C-76BF-E541-A662-DD84DF88E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83997"/>
            <a:ext cx="10515600" cy="787019"/>
          </a:xfrm>
        </p:spPr>
        <p:txBody>
          <a:bodyPr>
            <a:noAutofit/>
          </a:bodyPr>
          <a:lstStyle/>
          <a:p>
            <a:r>
              <a:rPr lang="da-DK" sz="3600" dirty="0"/>
              <a:t>The </a:t>
            </a:r>
            <a:r>
              <a:rPr lang="da-DK" sz="3600" dirty="0" err="1"/>
              <a:t>Review</a:t>
            </a:r>
            <a:r>
              <a:rPr lang="da-DK" sz="3600" dirty="0"/>
              <a:t> 3-4 </a:t>
            </a:r>
            <a:r>
              <a:rPr lang="da-DK" sz="3600" dirty="0" err="1"/>
              <a:t>October</a:t>
            </a:r>
            <a:endParaRPr lang="da-DK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5615E4-2026-3440-B92A-A26D2D2C3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2</a:t>
            </a:fld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9074F-0487-414C-9EFF-6A388421B0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736" y="1422832"/>
            <a:ext cx="9416448" cy="511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959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326BBC-E639-EB4F-8295-11FEB6D00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3</a:t>
            </a:fld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928ABE-320F-D64D-96A2-E4D6B04A6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64"/>
            <a:ext cx="12192000" cy="68438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498740-0DCD-B84C-895C-1FC0DDA1A137}"/>
              </a:ext>
            </a:extLst>
          </p:cNvPr>
          <p:cNvSpPr txBox="1"/>
          <p:nvPr/>
        </p:nvSpPr>
        <p:spPr>
          <a:xfrm>
            <a:off x="9130136" y="530352"/>
            <a:ext cx="30618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Michael Benedikt, </a:t>
            </a:r>
            <a:r>
              <a:rPr lang="da-DK" dirty="0" err="1"/>
              <a:t>October</a:t>
            </a:r>
            <a:r>
              <a:rPr lang="da-DK" dirty="0"/>
              <a:t> 7th</a:t>
            </a:r>
          </a:p>
        </p:txBody>
      </p:sp>
    </p:spTree>
    <p:extLst>
      <p:ext uri="{BB962C8B-B14F-4D97-AF65-F5344CB8AC3E}">
        <p14:creationId xmlns:p14="http://schemas.microsoft.com/office/powerpoint/2010/main" val="1397562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F319E-DA7B-4549-AB09-64DF476B9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316" y="332564"/>
            <a:ext cx="10515600" cy="787019"/>
          </a:xfrm>
        </p:spPr>
        <p:txBody>
          <a:bodyPr>
            <a:normAutofit fontScale="90000"/>
          </a:bodyPr>
          <a:lstStyle/>
          <a:p>
            <a:r>
              <a:rPr lang="da-DK" dirty="0"/>
              <a:t>LEP </a:t>
            </a:r>
            <a:r>
              <a:rPr lang="da-DK" dirty="0" err="1"/>
              <a:t>Cavern</a:t>
            </a:r>
            <a:r>
              <a:rPr lang="da-DK" dirty="0"/>
              <a:t> Layout of the </a:t>
            </a:r>
            <a:r>
              <a:rPr lang="da-DK" dirty="0" err="1"/>
              <a:t>three</a:t>
            </a:r>
            <a:r>
              <a:rPr lang="da-DK" dirty="0"/>
              <a:t> </a:t>
            </a:r>
            <a:r>
              <a:rPr lang="da-DK" dirty="0" err="1"/>
              <a:t>typical</a:t>
            </a:r>
            <a:r>
              <a:rPr lang="da-DK" dirty="0"/>
              <a:t> </a:t>
            </a:r>
            <a:r>
              <a:rPr lang="da-DK" dirty="0" err="1"/>
              <a:t>Detectors</a:t>
            </a:r>
            <a:endParaRPr lang="da-DK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C626979-A652-1044-A98A-5F2ABF5F80CE}"/>
              </a:ext>
            </a:extLst>
          </p:cNvPr>
          <p:cNvSpPr txBox="1">
            <a:spLocks/>
          </p:cNvSpPr>
          <p:nvPr/>
        </p:nvSpPr>
        <p:spPr>
          <a:xfrm>
            <a:off x="7224132" y="1512670"/>
            <a:ext cx="4696522" cy="48436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2000" b="1" dirty="0">
                <a:solidFill>
                  <a:srgbClr val="2C15FF"/>
                </a:solidFill>
              </a:rPr>
              <a:t>Baseline is </a:t>
            </a:r>
            <a:r>
              <a:rPr lang="da-DK" sz="2000" b="1" dirty="0" err="1">
                <a:solidFill>
                  <a:srgbClr val="2C15FF"/>
                </a:solidFill>
              </a:rPr>
              <a:t>that</a:t>
            </a:r>
            <a:r>
              <a:rPr lang="da-DK" sz="2000" b="1" dirty="0">
                <a:solidFill>
                  <a:srgbClr val="2C15FF"/>
                </a:solidFill>
              </a:rPr>
              <a:t> FCC-</a:t>
            </a:r>
            <a:r>
              <a:rPr lang="da-DK" sz="2000" b="1" dirty="0" err="1">
                <a:solidFill>
                  <a:srgbClr val="2C15FF"/>
                </a:solidFill>
              </a:rPr>
              <a:t>ee</a:t>
            </a:r>
            <a:r>
              <a:rPr lang="da-DK" sz="2000" b="1" dirty="0">
                <a:solidFill>
                  <a:srgbClr val="2C15FF"/>
                </a:solidFill>
              </a:rPr>
              <a:t> </a:t>
            </a:r>
            <a:r>
              <a:rPr lang="da-DK" sz="2000" b="1" dirty="0" err="1">
                <a:solidFill>
                  <a:srgbClr val="2C15FF"/>
                </a:solidFill>
              </a:rPr>
              <a:t>detetors</a:t>
            </a:r>
            <a:r>
              <a:rPr lang="da-DK" sz="2000" b="1" dirty="0">
                <a:solidFill>
                  <a:srgbClr val="2C15FF"/>
                </a:solidFill>
              </a:rPr>
              <a:t> </a:t>
            </a:r>
            <a:r>
              <a:rPr lang="da-DK" sz="2000" b="1" dirty="0" err="1">
                <a:solidFill>
                  <a:srgbClr val="2C15FF"/>
                </a:solidFill>
              </a:rPr>
              <a:t>will</a:t>
            </a:r>
            <a:r>
              <a:rPr lang="da-DK" sz="2000" b="1" dirty="0">
                <a:solidFill>
                  <a:srgbClr val="2C15FF"/>
                </a:solidFill>
              </a:rPr>
              <a:t> </a:t>
            </a:r>
            <a:r>
              <a:rPr lang="da-DK" sz="2000" b="1" dirty="0" err="1">
                <a:solidFill>
                  <a:srgbClr val="2C15FF"/>
                </a:solidFill>
              </a:rPr>
              <a:t>be</a:t>
            </a:r>
            <a:r>
              <a:rPr lang="da-DK" sz="2000" b="1" dirty="0">
                <a:solidFill>
                  <a:srgbClr val="2C15FF"/>
                </a:solidFill>
              </a:rPr>
              <a:t> </a:t>
            </a:r>
            <a:r>
              <a:rPr lang="da-DK" sz="2000" b="1" dirty="0" err="1">
                <a:solidFill>
                  <a:srgbClr val="2C15FF"/>
                </a:solidFill>
              </a:rPr>
              <a:t>assembled</a:t>
            </a:r>
            <a:r>
              <a:rPr lang="da-DK" sz="2000" b="1" dirty="0">
                <a:solidFill>
                  <a:srgbClr val="2C15FF"/>
                </a:solidFill>
              </a:rPr>
              <a:t> under </a:t>
            </a:r>
            <a:r>
              <a:rPr lang="da-DK" sz="2000" b="1" dirty="0" err="1">
                <a:solidFill>
                  <a:srgbClr val="2C15FF"/>
                </a:solidFill>
              </a:rPr>
              <a:t>ground</a:t>
            </a:r>
            <a:r>
              <a:rPr lang="da-DK" sz="2000" b="1" dirty="0">
                <a:solidFill>
                  <a:srgbClr val="2C15FF"/>
                </a:solidFill>
              </a:rPr>
              <a:t> as at LEP.</a:t>
            </a:r>
          </a:p>
          <a:p>
            <a:pPr marL="0" indent="0">
              <a:buNone/>
            </a:pPr>
            <a:r>
              <a:rPr lang="da-DK" sz="2000" dirty="0"/>
              <a:t>With </a:t>
            </a:r>
            <a:r>
              <a:rPr lang="da-DK" sz="2000" dirty="0" err="1"/>
              <a:t>similar</a:t>
            </a:r>
            <a:r>
              <a:rPr lang="da-DK" sz="2000" dirty="0"/>
              <a:t> </a:t>
            </a:r>
            <a:r>
              <a:rPr lang="da-DK" sz="2000" dirty="0" err="1"/>
              <a:t>sizes</a:t>
            </a:r>
            <a:r>
              <a:rPr lang="da-DK" sz="2000" dirty="0"/>
              <a:t>,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detectors</a:t>
            </a:r>
            <a:r>
              <a:rPr lang="da-DK" sz="2000" dirty="0"/>
              <a:t> </a:t>
            </a:r>
            <a:r>
              <a:rPr lang="da-DK" sz="2000" dirty="0" err="1"/>
              <a:t>would</a:t>
            </a:r>
            <a:r>
              <a:rPr lang="da-DK" sz="2000" dirty="0"/>
              <a:t> </a:t>
            </a:r>
            <a:r>
              <a:rPr lang="da-DK" sz="2000" dirty="0" err="1"/>
              <a:t>fit</a:t>
            </a:r>
            <a:r>
              <a:rPr lang="da-DK" sz="2000" dirty="0"/>
              <a:t> </a:t>
            </a:r>
            <a:r>
              <a:rPr lang="da-DK" sz="2000" dirty="0" err="1"/>
              <a:t>into</a:t>
            </a:r>
            <a:r>
              <a:rPr lang="da-DK" sz="2000" dirty="0"/>
              <a:t> a </a:t>
            </a:r>
            <a:r>
              <a:rPr lang="da-DK" sz="2000" dirty="0" err="1"/>
              <a:t>typical</a:t>
            </a:r>
            <a:r>
              <a:rPr lang="da-DK" sz="2000" dirty="0"/>
              <a:t> LEP </a:t>
            </a:r>
            <a:r>
              <a:rPr lang="da-DK" sz="2000" dirty="0" err="1"/>
              <a:t>underground</a:t>
            </a:r>
            <a:r>
              <a:rPr lang="da-DK" sz="2000" dirty="0"/>
              <a:t> </a:t>
            </a:r>
            <a:r>
              <a:rPr lang="da-DK" sz="2000" dirty="0" err="1"/>
              <a:t>area</a:t>
            </a:r>
            <a:endParaRPr lang="da-DK" sz="2000" dirty="0"/>
          </a:p>
          <a:p>
            <a:r>
              <a:rPr lang="da-DK" sz="2000" dirty="0" err="1"/>
              <a:t>Cavern</a:t>
            </a:r>
            <a:r>
              <a:rPr lang="da-DK" sz="2000" dirty="0"/>
              <a:t>: 70m long, 17m </a:t>
            </a:r>
            <a:r>
              <a:rPr lang="da-DK" sz="2000" dirty="0" err="1"/>
              <a:t>wide</a:t>
            </a:r>
            <a:r>
              <a:rPr lang="da-DK" sz="2000" dirty="0"/>
              <a:t>, 18.5 m </a:t>
            </a:r>
            <a:r>
              <a:rPr lang="da-DK" sz="2000" dirty="0" err="1"/>
              <a:t>high</a:t>
            </a:r>
            <a:endParaRPr lang="da-DK" sz="2000" dirty="0"/>
          </a:p>
          <a:p>
            <a:r>
              <a:rPr lang="da-DK" sz="2000" dirty="0"/>
              <a:t>A single </a:t>
            </a:r>
            <a:r>
              <a:rPr lang="da-DK" sz="2000" dirty="0" err="1"/>
              <a:t>shaft</a:t>
            </a:r>
            <a:r>
              <a:rPr lang="da-DK" sz="2000" dirty="0"/>
              <a:t> of 10.1 m diameter</a:t>
            </a:r>
          </a:p>
          <a:p>
            <a:r>
              <a:rPr lang="da-DK" sz="2000" dirty="0"/>
              <a:t>Main </a:t>
            </a:r>
            <a:r>
              <a:rPr lang="da-DK" sz="2000" dirty="0" err="1"/>
              <a:t>cavern</a:t>
            </a:r>
            <a:r>
              <a:rPr lang="da-DK" sz="2000" dirty="0"/>
              <a:t> with </a:t>
            </a:r>
            <a:r>
              <a:rPr lang="da-DK" sz="2000" dirty="0" err="1"/>
              <a:t>enough</a:t>
            </a:r>
            <a:r>
              <a:rPr lang="da-DK" sz="2000" dirty="0"/>
              <a:t> </a:t>
            </a:r>
            <a:r>
              <a:rPr lang="da-DK" sz="2000" dirty="0" err="1"/>
              <a:t>space</a:t>
            </a:r>
            <a:r>
              <a:rPr lang="da-DK" sz="2000" dirty="0"/>
              <a:t> for </a:t>
            </a:r>
            <a:r>
              <a:rPr lang="da-DK" sz="2000" dirty="0" err="1"/>
              <a:t>detector</a:t>
            </a:r>
            <a:r>
              <a:rPr lang="da-DK" sz="2000" dirty="0"/>
              <a:t>, </a:t>
            </a:r>
            <a:r>
              <a:rPr lang="da-DK" sz="2000" dirty="0" err="1"/>
              <a:t>including</a:t>
            </a:r>
            <a:r>
              <a:rPr lang="da-DK" sz="2000" dirty="0"/>
              <a:t> barracks for </a:t>
            </a:r>
            <a:r>
              <a:rPr lang="da-DK" sz="2000" dirty="0" err="1"/>
              <a:t>electronics</a:t>
            </a:r>
            <a:r>
              <a:rPr lang="da-DK" sz="2000" dirty="0"/>
              <a:t>, </a:t>
            </a:r>
            <a:r>
              <a:rPr lang="da-DK" sz="2000" dirty="0" err="1"/>
              <a:t>cryogenics</a:t>
            </a:r>
            <a:r>
              <a:rPr lang="da-DK" sz="2000" dirty="0"/>
              <a:t>, services, and </a:t>
            </a:r>
            <a:r>
              <a:rPr lang="da-DK" sz="2000" dirty="0" err="1"/>
              <a:t>even</a:t>
            </a:r>
            <a:r>
              <a:rPr lang="da-DK" sz="2000" dirty="0"/>
              <a:t> </a:t>
            </a:r>
            <a:r>
              <a:rPr lang="da-DK" sz="2000" dirty="0" err="1"/>
              <a:t>empty</a:t>
            </a:r>
            <a:r>
              <a:rPr lang="da-DK" sz="2000" dirty="0"/>
              <a:t> </a:t>
            </a:r>
            <a:r>
              <a:rPr lang="da-DK" sz="2000" dirty="0" err="1"/>
              <a:t>space</a:t>
            </a:r>
            <a:r>
              <a:rPr lang="da-DK" sz="2000" dirty="0"/>
              <a:t> to </a:t>
            </a:r>
            <a:r>
              <a:rPr lang="da-DK" sz="2000" dirty="0" err="1"/>
              <a:t>move</a:t>
            </a:r>
            <a:r>
              <a:rPr lang="da-DK" sz="2000" dirty="0"/>
              <a:t> the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into</a:t>
            </a:r>
            <a:r>
              <a:rPr lang="da-DK" sz="2000" dirty="0"/>
              <a:t> garage position (never </a:t>
            </a:r>
            <a:r>
              <a:rPr lang="da-DK" sz="2000" dirty="0" err="1"/>
              <a:t>used</a:t>
            </a:r>
            <a:r>
              <a:rPr lang="da-DK" sz="2000" dirty="0"/>
              <a:t>)</a:t>
            </a:r>
            <a:endParaRPr lang="da-DK" sz="1800" dirty="0"/>
          </a:p>
          <a:p>
            <a:r>
              <a:rPr lang="da-DK" sz="2000" dirty="0"/>
              <a:t>No service </a:t>
            </a:r>
            <a:r>
              <a:rPr lang="da-DK" sz="2000" dirty="0" err="1"/>
              <a:t>cavern</a:t>
            </a:r>
            <a:r>
              <a:rPr lang="da-DK" sz="2000" dirty="0"/>
              <a:t> </a:t>
            </a:r>
            <a:r>
              <a:rPr lang="da-DK" sz="2000" dirty="0" err="1"/>
              <a:t>used</a:t>
            </a:r>
            <a:r>
              <a:rPr lang="da-DK" sz="2000" dirty="0"/>
              <a:t> by </a:t>
            </a:r>
            <a:r>
              <a:rPr lang="da-DK" sz="2000" dirty="0" err="1"/>
              <a:t>experiments</a:t>
            </a:r>
            <a:endParaRPr lang="da-DK" sz="2000" dirty="0"/>
          </a:p>
          <a:p>
            <a:r>
              <a:rPr lang="da-DK" sz="2000" dirty="0" err="1"/>
              <a:t>Length</a:t>
            </a:r>
            <a:r>
              <a:rPr lang="da-DK" sz="2000" dirty="0"/>
              <a:t> </a:t>
            </a:r>
            <a:r>
              <a:rPr lang="da-DK" sz="2000" dirty="0" err="1"/>
              <a:t>direction</a:t>
            </a:r>
            <a:r>
              <a:rPr lang="da-DK" sz="2000" dirty="0"/>
              <a:t> </a:t>
            </a:r>
            <a:r>
              <a:rPr lang="da-DK" sz="2000" dirty="0" err="1"/>
              <a:t>perpendicular</a:t>
            </a:r>
            <a:r>
              <a:rPr lang="da-DK" sz="2000" dirty="0"/>
              <a:t> to </a:t>
            </a:r>
            <a:r>
              <a:rPr lang="da-DK" sz="2000" dirty="0" err="1"/>
              <a:t>beam</a:t>
            </a:r>
            <a:r>
              <a:rPr lang="da-DK" sz="2000" dirty="0"/>
              <a:t> </a:t>
            </a:r>
            <a:r>
              <a:rPr lang="da-DK" sz="2000" dirty="0" err="1"/>
              <a:t>direction</a:t>
            </a:r>
            <a:endParaRPr lang="da-DK" sz="2000" dirty="0"/>
          </a:p>
        </p:txBody>
      </p:sp>
      <p:pic>
        <p:nvPicPr>
          <p:cNvPr id="5" name="Picture 2" descr="https://lh3.googleusercontent.com/HsMiG_btZ4ynWc8nFS97F9f85Jyi7qbU1PFuW2WcWO9ZruPvJADPJjJ4SCTM9YAwy60UzKrE7IOFU6pCwt5TPahDgxhEtdFGh8eJvp4WZaW7bVSFFg_wbgeDJMQpEpph9kURu6leFW3X5hZPNRGX-agop6L-y0JCp6wmF6S5T_tVID7PuxCZDvZb_g">
            <a:extLst>
              <a:ext uri="{FF2B5EF4-FFF2-40B4-BE49-F238E27FC236}">
                <a16:creationId xmlns:a16="http://schemas.microsoft.com/office/drawing/2014/main" id="{090FCF46-59A5-5C4C-B67D-C4A7629D53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01" y="1410316"/>
            <a:ext cx="6623789" cy="48413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72D079-AF59-6245-8E7C-8FFAA2CDC79F}"/>
              </a:ext>
            </a:extLst>
          </p:cNvPr>
          <p:cNvSpPr txBox="1"/>
          <p:nvPr/>
        </p:nvSpPr>
        <p:spPr>
          <a:xfrm>
            <a:off x="3660534" y="5794424"/>
            <a:ext cx="3099695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da-DK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H.Schopper</a:t>
            </a:r>
            <a:r>
              <a:rPr lang="da-DK" sz="1400" dirty="0">
                <a:latin typeface="Calibri" panose="020F0502020204030204" pitchFamily="34" charset="0"/>
                <a:cs typeface="Calibri" panose="020F0502020204030204" pitchFamily="34" charset="0"/>
              </a:rPr>
              <a:t>: ”Lord of the </a:t>
            </a:r>
            <a:r>
              <a:rPr lang="da-DK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Collider</a:t>
            </a:r>
            <a:r>
              <a:rPr lang="da-DK" sz="1400" dirty="0">
                <a:latin typeface="Calibri" panose="020F0502020204030204" pitchFamily="34" charset="0"/>
                <a:cs typeface="Calibri" panose="020F0502020204030204" pitchFamily="34" charset="0"/>
              </a:rPr>
              <a:t> Rings”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25AC2B-17F9-4E46-B8EC-D7E66FDDA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4</a:t>
            </a:fld>
            <a:endParaRPr lang="da-DK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05EA5F-0662-A944-B38B-E4B8140417D1}"/>
              </a:ext>
            </a:extLst>
          </p:cNvPr>
          <p:cNvSpPr txBox="1"/>
          <p:nvPr/>
        </p:nvSpPr>
        <p:spPr>
          <a:xfrm>
            <a:off x="11265408" y="180459"/>
            <a:ext cx="52450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MD</a:t>
            </a:r>
          </a:p>
        </p:txBody>
      </p:sp>
    </p:spTree>
    <p:extLst>
      <p:ext uri="{BB962C8B-B14F-4D97-AF65-F5344CB8AC3E}">
        <p14:creationId xmlns:p14="http://schemas.microsoft.com/office/powerpoint/2010/main" val="1723848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693D7A-05F6-7941-9255-4BC37C132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5</a:t>
            </a:fld>
            <a:endParaRPr lang="da-DK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9A0AB4-8FF9-BF4B-AE65-8FEB338A1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26"/>
            <a:ext cx="12192000" cy="682394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9F2E68-51A0-F749-8FB9-0206E1314EEB}"/>
              </a:ext>
            </a:extLst>
          </p:cNvPr>
          <p:cNvSpPr txBox="1"/>
          <p:nvPr/>
        </p:nvSpPr>
        <p:spPr>
          <a:xfrm>
            <a:off x="10460736" y="100068"/>
            <a:ext cx="159806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Werner </a:t>
            </a:r>
            <a:r>
              <a:rPr lang="da-DK" dirty="0" err="1"/>
              <a:t>Riegler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143143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E189C2-02DD-A842-BC5C-B34FF17B3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6</a:t>
            </a:fld>
            <a:endParaRPr lang="da-DK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C17AB4-0AF3-2A44-81FE-5CF49D979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436567A-8A00-284E-B136-9A152B3A0D44}"/>
              </a:ext>
            </a:extLst>
          </p:cNvPr>
          <p:cNvSpPr txBox="1"/>
          <p:nvPr/>
        </p:nvSpPr>
        <p:spPr>
          <a:xfrm>
            <a:off x="10287000" y="5987018"/>
            <a:ext cx="159806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Werner </a:t>
            </a:r>
            <a:r>
              <a:rPr lang="da-DK" dirty="0" err="1"/>
              <a:t>Riegler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172944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6D486268-CB47-9B47-A621-99CAE56BA5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0" t="7094" r="10162" b="16350"/>
          <a:stretch/>
        </p:blipFill>
        <p:spPr>
          <a:xfrm>
            <a:off x="400256" y="3386545"/>
            <a:ext cx="6258364" cy="31995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803DF3-157D-284B-94E4-2D57A9867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FCC-hh Experiment </a:t>
            </a:r>
            <a:r>
              <a:rPr lang="da-DK" dirty="0" err="1"/>
              <a:t>Underground</a:t>
            </a:r>
            <a:r>
              <a:rPr lang="da-DK" dirty="0"/>
              <a:t> </a:t>
            </a:r>
            <a:r>
              <a:rPr lang="da-DK" dirty="0" err="1"/>
              <a:t>Structure</a:t>
            </a:r>
            <a:endParaRPr lang="da-DK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209C66B-5B20-F94A-80A7-C6C83B0B4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7</a:t>
            </a:fld>
            <a:endParaRPr lang="da-DK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915620-7698-374D-8EC3-EA6D5374EBD3}"/>
              </a:ext>
            </a:extLst>
          </p:cNvPr>
          <p:cNvSpPr txBox="1"/>
          <p:nvPr/>
        </p:nvSpPr>
        <p:spPr>
          <a:xfrm>
            <a:off x="838200" y="1447553"/>
            <a:ext cx="59765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/>
              <a:t>With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detectors</a:t>
            </a:r>
            <a:r>
              <a:rPr lang="da-DK" sz="2000" dirty="0"/>
              <a:t> </a:t>
            </a:r>
            <a:r>
              <a:rPr lang="da-DK" sz="2000" dirty="0" err="1"/>
              <a:t>being</a:t>
            </a:r>
            <a:r>
              <a:rPr lang="da-DK" sz="2000" dirty="0"/>
              <a:t> </a:t>
            </a:r>
            <a:r>
              <a:rPr lang="da-DK" sz="2000" dirty="0" err="1"/>
              <a:t>considerably</a:t>
            </a:r>
            <a:r>
              <a:rPr lang="da-DK" sz="2000" dirty="0"/>
              <a:t> smaller </a:t>
            </a:r>
            <a:r>
              <a:rPr lang="da-DK" sz="2000" dirty="0" err="1"/>
              <a:t>than</a:t>
            </a:r>
            <a:r>
              <a:rPr lang="da-DK" sz="2000" dirty="0"/>
              <a:t> FCC-hh </a:t>
            </a:r>
            <a:r>
              <a:rPr lang="da-DK" sz="2000" dirty="0" err="1"/>
              <a:t>detectors</a:t>
            </a:r>
            <a:r>
              <a:rPr lang="da-DK" sz="2000" dirty="0"/>
              <a:t>, a baseline  FCC-hh </a:t>
            </a:r>
            <a:r>
              <a:rPr lang="da-DK" sz="2000" dirty="0" err="1"/>
              <a:t>cavern</a:t>
            </a:r>
            <a:r>
              <a:rPr lang="da-DK" sz="2000" dirty="0"/>
              <a:t> </a:t>
            </a:r>
            <a:r>
              <a:rPr lang="da-DK" sz="2000" dirty="0" err="1"/>
              <a:t>works</a:t>
            </a:r>
            <a:r>
              <a:rPr lang="da-DK" sz="2000" dirty="0"/>
              <a:t> </a:t>
            </a:r>
            <a:r>
              <a:rPr lang="da-DK" sz="2000" dirty="0" err="1"/>
              <a:t>perfectly</a:t>
            </a:r>
            <a:r>
              <a:rPr lang="da-DK" sz="2000" dirty="0"/>
              <a:t> for the </a:t>
            </a:r>
            <a:r>
              <a:rPr lang="da-DK" sz="2000" dirty="0" err="1"/>
              <a:t>housing</a:t>
            </a:r>
            <a:r>
              <a:rPr lang="da-DK" sz="2000" dirty="0"/>
              <a:t> of a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including</a:t>
            </a:r>
            <a:r>
              <a:rPr lang="da-DK" sz="2000" dirty="0"/>
              <a:t> all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/>
              <a:t>cooling</a:t>
            </a:r>
            <a:r>
              <a:rPr lang="da-DK" sz="2000" dirty="0"/>
              <a:t> </a:t>
            </a:r>
            <a:r>
              <a:rPr lang="da-DK" sz="2000" dirty="0" err="1"/>
              <a:t>plants</a:t>
            </a:r>
            <a:r>
              <a:rPr lang="da-DK" sz="2000" dirty="0"/>
              <a:t>, </a:t>
            </a:r>
            <a:r>
              <a:rPr lang="da-DK" sz="2000" dirty="0" err="1"/>
              <a:t>cryo</a:t>
            </a:r>
            <a:r>
              <a:rPr lang="da-DK" sz="2000" dirty="0"/>
              <a:t> </a:t>
            </a:r>
            <a:r>
              <a:rPr lang="da-DK" sz="2000" dirty="0" err="1"/>
              <a:t>cold</a:t>
            </a:r>
            <a:r>
              <a:rPr lang="da-DK" sz="2000" dirty="0"/>
              <a:t> </a:t>
            </a:r>
            <a:r>
              <a:rPr lang="da-DK" sz="2000" dirty="0" err="1"/>
              <a:t>box</a:t>
            </a:r>
            <a:r>
              <a:rPr lang="da-DK" sz="2000" dirty="0"/>
              <a:t>, gas systems, </a:t>
            </a:r>
            <a:r>
              <a:rPr lang="da-DK" sz="2000" dirty="0" err="1"/>
              <a:t>electronics</a:t>
            </a:r>
            <a:r>
              <a:rPr lang="da-DK" sz="2000" dirty="0"/>
              <a:t> barracks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7E067D-FB0D-BA4F-81E2-CFA3348B8099}"/>
              </a:ext>
            </a:extLst>
          </p:cNvPr>
          <p:cNvSpPr txBox="1"/>
          <p:nvPr/>
        </p:nvSpPr>
        <p:spPr>
          <a:xfrm>
            <a:off x="7026093" y="5032911"/>
            <a:ext cx="49609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/>
              <a:t>A FCC-</a:t>
            </a:r>
            <a:r>
              <a:rPr lang="da-DK" sz="2000" dirty="0" err="1"/>
              <a:t>ee</a:t>
            </a:r>
            <a:r>
              <a:rPr lang="da-DK" sz="2000" dirty="0"/>
              <a:t> </a:t>
            </a:r>
            <a:r>
              <a:rPr lang="da-DK" sz="2000" dirty="0" err="1"/>
              <a:t>detector</a:t>
            </a:r>
            <a:r>
              <a:rPr lang="da-DK" sz="2000" dirty="0"/>
              <a:t> </a:t>
            </a:r>
            <a:r>
              <a:rPr lang="da-DK" sz="2000" dirty="0" err="1"/>
              <a:t>would</a:t>
            </a:r>
            <a:r>
              <a:rPr lang="da-DK" sz="2000" dirty="0"/>
              <a:t> </a:t>
            </a:r>
            <a:r>
              <a:rPr lang="da-DK" sz="2000" dirty="0" err="1"/>
              <a:t>also</a:t>
            </a:r>
            <a:r>
              <a:rPr lang="da-DK" sz="2000" dirty="0"/>
              <a:t> </a:t>
            </a:r>
            <a:r>
              <a:rPr lang="da-DK" sz="2000" dirty="0" err="1"/>
              <a:t>fit</a:t>
            </a:r>
            <a:r>
              <a:rPr lang="da-DK" sz="2000" dirty="0"/>
              <a:t> </a:t>
            </a:r>
            <a:r>
              <a:rPr lang="da-DK" sz="2000" dirty="0" err="1"/>
              <a:t>well</a:t>
            </a:r>
            <a:r>
              <a:rPr lang="da-DK" sz="2000" dirty="0"/>
              <a:t> </a:t>
            </a:r>
            <a:r>
              <a:rPr lang="da-DK" sz="2000" dirty="0" err="1"/>
              <a:t>inside</a:t>
            </a:r>
            <a:r>
              <a:rPr lang="da-DK" sz="2000" dirty="0"/>
              <a:t> a </a:t>
            </a:r>
            <a:r>
              <a:rPr lang="da-DK" sz="2000" dirty="0" err="1"/>
              <a:t>somewhat</a:t>
            </a:r>
            <a:r>
              <a:rPr lang="da-DK" sz="2000" dirty="0"/>
              <a:t> smaller CMS-</a:t>
            </a:r>
            <a:r>
              <a:rPr lang="da-DK" sz="2000" dirty="0" err="1"/>
              <a:t>like</a:t>
            </a:r>
            <a:r>
              <a:rPr lang="da-DK" sz="2000" dirty="0"/>
              <a:t> </a:t>
            </a:r>
            <a:r>
              <a:rPr lang="da-DK" sz="2000" dirty="0" err="1"/>
              <a:t>cavern</a:t>
            </a:r>
            <a:r>
              <a:rPr lang="da-DK" sz="2000" dirty="0"/>
              <a:t> of </a:t>
            </a:r>
            <a:r>
              <a:rPr lang="da-DK" sz="2000" dirty="0" err="1"/>
              <a:t>size</a:t>
            </a:r>
            <a:r>
              <a:rPr lang="da-DK" sz="2000" dirty="0"/>
              <a:t> 53x25x25 m</a:t>
            </a:r>
            <a:r>
              <a:rPr lang="da-DK" sz="2000" baseline="30000" dirty="0"/>
              <a:t>3</a:t>
            </a:r>
            <a:r>
              <a:rPr lang="da-DK" sz="2000" dirty="0"/>
              <a:t>.</a:t>
            </a:r>
            <a:endParaRPr lang="da-DK" sz="2000" baseline="30000" dirty="0"/>
          </a:p>
          <a:p>
            <a:r>
              <a:rPr lang="da-DK" sz="2000" dirty="0"/>
              <a:t>A </a:t>
            </a:r>
            <a:r>
              <a:rPr lang="da-DK" sz="2000" dirty="0" err="1"/>
              <a:t>shaft</a:t>
            </a:r>
            <a:r>
              <a:rPr lang="da-DK" sz="2000" dirty="0"/>
              <a:t> of 10m diamater is sufficient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170397-584F-6E4C-A394-50B9FD8964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9806" y="1268579"/>
            <a:ext cx="4627238" cy="36426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20A1FE-016E-C640-964D-B7D72F3AD083}"/>
              </a:ext>
            </a:extLst>
          </p:cNvPr>
          <p:cNvSpPr txBox="1"/>
          <p:nvPr/>
        </p:nvSpPr>
        <p:spPr>
          <a:xfrm>
            <a:off x="11265408" y="180459"/>
            <a:ext cx="524503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MD</a:t>
            </a:r>
          </a:p>
        </p:txBody>
      </p:sp>
    </p:spTree>
    <p:extLst>
      <p:ext uri="{BB962C8B-B14F-4D97-AF65-F5344CB8AC3E}">
        <p14:creationId xmlns:p14="http://schemas.microsoft.com/office/powerpoint/2010/main" val="1884189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DB2D4D-D4E0-6245-BE06-64E163158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8</a:t>
            </a:fld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81688F-EC7A-A447-8326-A9CD3F418C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D3CCF8-7251-CF46-A72A-648F5DA2BED3}"/>
              </a:ext>
            </a:extLst>
          </p:cNvPr>
          <p:cNvSpPr txBox="1"/>
          <p:nvPr/>
        </p:nvSpPr>
        <p:spPr>
          <a:xfrm>
            <a:off x="9130136" y="530352"/>
            <a:ext cx="30618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Michael Benedikt, </a:t>
            </a:r>
            <a:r>
              <a:rPr lang="da-DK" dirty="0" err="1"/>
              <a:t>October</a:t>
            </a:r>
            <a:r>
              <a:rPr lang="da-DK" dirty="0"/>
              <a:t> 7th</a:t>
            </a:r>
          </a:p>
        </p:txBody>
      </p:sp>
    </p:spTree>
    <p:extLst>
      <p:ext uri="{BB962C8B-B14F-4D97-AF65-F5344CB8AC3E}">
        <p14:creationId xmlns:p14="http://schemas.microsoft.com/office/powerpoint/2010/main" val="2327448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6EA77C-6545-B844-B2A2-F7A239154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70C6-12E3-DE4E-AD35-169DB9FCED32}" type="slidenum">
              <a:rPr lang="da-DK" smtClean="0"/>
              <a:t>9</a:t>
            </a:fld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E24629-BEC8-ED4C-957E-823AF621B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2" y="0"/>
            <a:ext cx="12170535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99EF472-59EA-B747-A412-8FD54F9FEC9D}"/>
              </a:ext>
            </a:extLst>
          </p:cNvPr>
          <p:cNvSpPr txBox="1"/>
          <p:nvPr/>
        </p:nvSpPr>
        <p:spPr>
          <a:xfrm>
            <a:off x="10460736" y="100068"/>
            <a:ext cx="159806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a-DK" dirty="0"/>
              <a:t>Werner </a:t>
            </a:r>
            <a:r>
              <a:rPr lang="da-DK" dirty="0" err="1"/>
              <a:t>Riegler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857448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3447</TotalTime>
  <Words>814</Words>
  <Application>Microsoft Macintosh PowerPoint</Application>
  <PresentationFormat>Widescreen</PresentationFormat>
  <Paragraphs>119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Summary of Review on Civil Engineering and Techinal Infrastructure Requirements for FCC Experimental Sites  October 3-4</vt:lpstr>
      <vt:lpstr>The Review 3-4 October</vt:lpstr>
      <vt:lpstr>PowerPoint Presentation</vt:lpstr>
      <vt:lpstr>LEP Cavern Layout of the three typical Detectors</vt:lpstr>
      <vt:lpstr>PowerPoint Presentation</vt:lpstr>
      <vt:lpstr>PowerPoint Presentation</vt:lpstr>
      <vt:lpstr>FCC-hh Experiment Underground Structure</vt:lpstr>
      <vt:lpstr>PowerPoint Presentation</vt:lpstr>
      <vt:lpstr>PowerPoint Presentation</vt:lpstr>
      <vt:lpstr>The case for four Interaction Points</vt:lpstr>
      <vt:lpstr>Developing Landscape of FCC-ee Detector Concepts</vt:lpstr>
      <vt:lpstr>PowerPoint Presentation</vt:lpstr>
      <vt:lpstr>PowerPoint Presentation</vt:lpstr>
      <vt:lpstr>PowerPoint Presentation</vt:lpstr>
      <vt:lpstr>A side issue: Position of the booster ring</vt:lpstr>
      <vt:lpstr>Extras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LEP Detectors</dc:title>
  <dc:creator>Mogens Dam</dc:creator>
  <cp:lastModifiedBy>Mogens Dam</cp:lastModifiedBy>
  <cp:revision>96</cp:revision>
  <cp:lastPrinted>2022-10-27T10:43:48Z</cp:lastPrinted>
  <dcterms:created xsi:type="dcterms:W3CDTF">2022-09-30T11:36:05Z</dcterms:created>
  <dcterms:modified xsi:type="dcterms:W3CDTF">2022-11-07T10:34:40Z</dcterms:modified>
</cp:coreProperties>
</file>