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116501234" r:id="rId2"/>
    <p:sldId id="2116501221" r:id="rId3"/>
    <p:sldId id="2116501222" r:id="rId4"/>
    <p:sldId id="2116501229" r:id="rId5"/>
    <p:sldId id="2116501230" r:id="rId6"/>
    <p:sldId id="2116501231" r:id="rId7"/>
    <p:sldId id="2116501232" r:id="rId8"/>
    <p:sldId id="211650123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3341" autoAdjust="0"/>
  </p:normalViewPr>
  <p:slideViewPr>
    <p:cSldViewPr snapToGrid="0">
      <p:cViewPr varScale="1">
        <p:scale>
          <a:sx n="111" d="100"/>
          <a:sy n="111" d="100"/>
        </p:scale>
        <p:origin x="608" y="208"/>
      </p:cViewPr>
      <p:guideLst/>
    </p:cSldViewPr>
  </p:slideViewPr>
  <p:notesTextViewPr>
    <p:cViewPr>
      <p:scale>
        <a:sx n="1" d="1"/>
        <a:sy n="1" d="1"/>
      </p:scale>
      <p:origin x="0" y="0"/>
    </p:cViewPr>
  </p:notesTextViewPr>
  <p:sorterViewPr>
    <p:cViewPr>
      <p:scale>
        <a:sx n="150" d="100"/>
        <a:sy n="150" d="100"/>
      </p:scale>
      <p:origin x="0" y="-2477"/>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1F5459-32C8-4CE2-A875-17C883BD43C7}" type="datetimeFigureOut">
              <a:rPr lang="en-GB" smtClean="0"/>
              <a:t>19/10/2022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FE5BD3-9902-4ACD-8AB7-CEF9EB1433C3}" type="slidenum">
              <a:rPr lang="en-GB" smtClean="0"/>
              <a:t>‹#›</a:t>
            </a:fld>
            <a:endParaRPr lang="en-GB" dirty="0"/>
          </a:p>
        </p:txBody>
      </p:sp>
    </p:spTree>
    <p:extLst>
      <p:ext uri="{BB962C8B-B14F-4D97-AF65-F5344CB8AC3E}">
        <p14:creationId xmlns:p14="http://schemas.microsoft.com/office/powerpoint/2010/main" val="2081806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FE5BD3-9902-4ACD-8AB7-CEF9EB1433C3}" type="slidenum">
              <a:rPr lang="en-GB" smtClean="0"/>
              <a:t>3</a:t>
            </a:fld>
            <a:endParaRPr lang="en-GB" dirty="0"/>
          </a:p>
        </p:txBody>
      </p:sp>
    </p:spTree>
    <p:extLst>
      <p:ext uri="{BB962C8B-B14F-4D97-AF65-F5344CB8AC3E}">
        <p14:creationId xmlns:p14="http://schemas.microsoft.com/office/powerpoint/2010/main" val="1041861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277A4-6011-4F7D-9293-7BD2818B4B34}"/>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4901EE2-322A-4B39-8F7D-FAB74414A2D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5202612-B30D-4082-8A84-19BC261273C7}"/>
              </a:ext>
            </a:extLst>
          </p:cNvPr>
          <p:cNvSpPr>
            <a:spLocks noGrp="1"/>
          </p:cNvSpPr>
          <p:nvPr>
            <p:ph type="dt" sz="half" idx="10"/>
          </p:nvPr>
        </p:nvSpPr>
        <p:spPr>
          <a:xfrm>
            <a:off x="838200" y="6356350"/>
            <a:ext cx="2743200" cy="365125"/>
          </a:xfrm>
          <a:prstGeom prst="rect">
            <a:avLst/>
          </a:prstGeom>
        </p:spPr>
        <p:txBody>
          <a:bodyPr/>
          <a:lstStyle>
            <a:lvl1pPr>
              <a:defRPr sz="1100"/>
            </a:lvl1pPr>
          </a:lstStyle>
          <a:p>
            <a:fld id="{E471C622-8A16-4724-9F2E-0F435F6088EA}" type="datetime3">
              <a:rPr lang="en-US" smtClean="0"/>
              <a:t>19 October 2022</a:t>
            </a:fld>
            <a:endParaRPr lang="en-GB" dirty="0"/>
          </a:p>
        </p:txBody>
      </p:sp>
      <p:sp>
        <p:nvSpPr>
          <p:cNvPr id="5" name="Footer Placeholder 4">
            <a:extLst>
              <a:ext uri="{FF2B5EF4-FFF2-40B4-BE49-F238E27FC236}">
                <a16:creationId xmlns:a16="http://schemas.microsoft.com/office/drawing/2014/main" id="{6852FBB4-4DEF-46CF-9F19-AF865F12093D}"/>
              </a:ext>
            </a:extLst>
          </p:cNvPr>
          <p:cNvSpPr>
            <a:spLocks noGrp="1"/>
          </p:cNvSpPr>
          <p:nvPr>
            <p:ph type="ftr" sz="quarter" idx="11"/>
          </p:nvPr>
        </p:nvSpPr>
        <p:spPr>
          <a:xfrm>
            <a:off x="4038600" y="6372225"/>
            <a:ext cx="4114800" cy="365125"/>
          </a:xfrm>
          <a:prstGeom prst="rect">
            <a:avLst/>
          </a:prstGeom>
        </p:spPr>
        <p:txBody>
          <a:bodyPr anchor="ctr"/>
          <a:lstStyle>
            <a:lvl1pPr algn="ctr">
              <a:defRPr sz="1100">
                <a:solidFill>
                  <a:schemeClr val="accent5">
                    <a:lumMod val="75000"/>
                  </a:schemeClr>
                </a:solidFill>
              </a:defRPr>
            </a:lvl1pPr>
          </a:lstStyle>
          <a:p>
            <a:r>
              <a:rPr lang="en-GB" dirty="0"/>
              <a:t>ziad.melhem@oxqsol.com</a:t>
            </a:r>
          </a:p>
        </p:txBody>
      </p:sp>
      <p:sp>
        <p:nvSpPr>
          <p:cNvPr id="6" name="Slide Number Placeholder 5">
            <a:extLst>
              <a:ext uri="{FF2B5EF4-FFF2-40B4-BE49-F238E27FC236}">
                <a16:creationId xmlns:a16="http://schemas.microsoft.com/office/drawing/2014/main" id="{B0090AB6-38EB-44D7-AD0F-31ED3EECBC3E}"/>
              </a:ext>
            </a:extLst>
          </p:cNvPr>
          <p:cNvSpPr>
            <a:spLocks noGrp="1"/>
          </p:cNvSpPr>
          <p:nvPr>
            <p:ph type="sldNum" sz="quarter" idx="12"/>
          </p:nvPr>
        </p:nvSpPr>
        <p:spPr>
          <a:xfrm>
            <a:off x="8610600" y="6356350"/>
            <a:ext cx="2743200" cy="365125"/>
          </a:xfrm>
          <a:prstGeom prst="rect">
            <a:avLst/>
          </a:prstGeom>
        </p:spPr>
        <p:txBody>
          <a:bodyPr/>
          <a:lstStyle>
            <a:lvl1pPr>
              <a:defRPr sz="1100"/>
            </a:lvl1pPr>
          </a:lstStyle>
          <a:p>
            <a:r>
              <a:rPr lang="en-GB" dirty="0"/>
              <a:t>Page </a:t>
            </a:r>
            <a:fld id="{13D8D79A-6581-40AF-A3CF-F2BA95A85B46}" type="slidenum">
              <a:rPr lang="en-GB" smtClean="0"/>
              <a:pPr/>
              <a:t>‹#›</a:t>
            </a:fld>
            <a:endParaRPr lang="en-GB" dirty="0"/>
          </a:p>
        </p:txBody>
      </p:sp>
    </p:spTree>
    <p:extLst>
      <p:ext uri="{BB962C8B-B14F-4D97-AF65-F5344CB8AC3E}">
        <p14:creationId xmlns:p14="http://schemas.microsoft.com/office/powerpoint/2010/main" val="4008190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88520-1A53-4455-8C66-5AE89D51709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6A277E1-2ED4-4D09-BF55-70DAF3FC27E4}"/>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90A63E-1B00-4F74-82B5-B2DA201F77AD}"/>
              </a:ext>
            </a:extLst>
          </p:cNvPr>
          <p:cNvSpPr>
            <a:spLocks noGrp="1"/>
          </p:cNvSpPr>
          <p:nvPr>
            <p:ph type="dt" sz="half" idx="10"/>
          </p:nvPr>
        </p:nvSpPr>
        <p:spPr>
          <a:xfrm>
            <a:off x="838200" y="6356350"/>
            <a:ext cx="2743200" cy="365125"/>
          </a:xfrm>
          <a:prstGeom prst="rect">
            <a:avLst/>
          </a:prstGeom>
        </p:spPr>
        <p:txBody>
          <a:bodyPr/>
          <a:lstStyle/>
          <a:p>
            <a:fld id="{D9936774-D11E-425A-B30D-56FC24084534}" type="datetime3">
              <a:rPr lang="en-US" smtClean="0"/>
              <a:t>19 October 2022</a:t>
            </a:fld>
            <a:endParaRPr lang="en-GB" dirty="0"/>
          </a:p>
        </p:txBody>
      </p:sp>
      <p:sp>
        <p:nvSpPr>
          <p:cNvPr id="6" name="Slide Number Placeholder 5">
            <a:extLst>
              <a:ext uri="{FF2B5EF4-FFF2-40B4-BE49-F238E27FC236}">
                <a16:creationId xmlns:a16="http://schemas.microsoft.com/office/drawing/2014/main" id="{3DD93B6F-344C-4BAD-A13F-32A89AEE5E9A}"/>
              </a:ext>
            </a:extLst>
          </p:cNvPr>
          <p:cNvSpPr>
            <a:spLocks noGrp="1"/>
          </p:cNvSpPr>
          <p:nvPr>
            <p:ph type="sldNum" sz="quarter" idx="12"/>
          </p:nvPr>
        </p:nvSpPr>
        <p:spPr>
          <a:xfrm>
            <a:off x="8610600" y="6356350"/>
            <a:ext cx="2743200" cy="365125"/>
          </a:xfrm>
          <a:prstGeom prst="rect">
            <a:avLst/>
          </a:prstGeom>
        </p:spPr>
        <p:txBody>
          <a:bodyPr/>
          <a:lstStyle/>
          <a:p>
            <a:fld id="{13D8D79A-6581-40AF-A3CF-F2BA95A85B46}" type="slidenum">
              <a:rPr lang="en-GB" smtClean="0"/>
              <a:t>‹#›</a:t>
            </a:fld>
            <a:endParaRPr lang="en-GB" dirty="0"/>
          </a:p>
        </p:txBody>
      </p:sp>
    </p:spTree>
    <p:extLst>
      <p:ext uri="{BB962C8B-B14F-4D97-AF65-F5344CB8AC3E}">
        <p14:creationId xmlns:p14="http://schemas.microsoft.com/office/powerpoint/2010/main" val="1289020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3AC8C9-4CA1-48D5-8ABC-1CFD36A12811}"/>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9A38D40-0E65-403E-A735-769801417D06}"/>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F3FCB7-C4B6-476D-A5F7-EE5EB8AEF3D7}"/>
              </a:ext>
            </a:extLst>
          </p:cNvPr>
          <p:cNvSpPr>
            <a:spLocks noGrp="1"/>
          </p:cNvSpPr>
          <p:nvPr>
            <p:ph type="dt" sz="half" idx="10"/>
          </p:nvPr>
        </p:nvSpPr>
        <p:spPr>
          <a:xfrm>
            <a:off x="838200" y="6356350"/>
            <a:ext cx="2743200" cy="365125"/>
          </a:xfrm>
          <a:prstGeom prst="rect">
            <a:avLst/>
          </a:prstGeom>
        </p:spPr>
        <p:txBody>
          <a:bodyPr/>
          <a:lstStyle/>
          <a:p>
            <a:fld id="{2A6943D3-0E18-4EC3-B018-65DAF4628901}" type="datetime3">
              <a:rPr lang="en-US" smtClean="0"/>
              <a:t>19 October 2022</a:t>
            </a:fld>
            <a:endParaRPr lang="en-GB" dirty="0"/>
          </a:p>
        </p:txBody>
      </p:sp>
      <p:sp>
        <p:nvSpPr>
          <p:cNvPr id="6" name="Slide Number Placeholder 5">
            <a:extLst>
              <a:ext uri="{FF2B5EF4-FFF2-40B4-BE49-F238E27FC236}">
                <a16:creationId xmlns:a16="http://schemas.microsoft.com/office/drawing/2014/main" id="{867A8426-9C37-42CF-B1F6-A5C4AA39E269}"/>
              </a:ext>
            </a:extLst>
          </p:cNvPr>
          <p:cNvSpPr>
            <a:spLocks noGrp="1"/>
          </p:cNvSpPr>
          <p:nvPr>
            <p:ph type="sldNum" sz="quarter" idx="12"/>
          </p:nvPr>
        </p:nvSpPr>
        <p:spPr>
          <a:xfrm>
            <a:off x="8610600" y="6356350"/>
            <a:ext cx="2743200" cy="365125"/>
          </a:xfrm>
          <a:prstGeom prst="rect">
            <a:avLst/>
          </a:prstGeom>
        </p:spPr>
        <p:txBody>
          <a:bodyPr/>
          <a:lstStyle/>
          <a:p>
            <a:fld id="{13D8D79A-6581-40AF-A3CF-F2BA95A85B46}" type="slidenum">
              <a:rPr lang="en-GB" smtClean="0"/>
              <a:t>‹#›</a:t>
            </a:fld>
            <a:endParaRPr lang="en-GB" dirty="0"/>
          </a:p>
        </p:txBody>
      </p:sp>
    </p:spTree>
    <p:extLst>
      <p:ext uri="{BB962C8B-B14F-4D97-AF65-F5344CB8AC3E}">
        <p14:creationId xmlns:p14="http://schemas.microsoft.com/office/powerpoint/2010/main" val="36760121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09196-67C6-4355-867D-5C54068CC8C3}"/>
              </a:ext>
            </a:extLst>
          </p:cNvPr>
          <p:cNvSpPr>
            <a:spLocks noGrp="1"/>
          </p:cNvSpPr>
          <p:nvPr>
            <p:ph type="title"/>
          </p:nvPr>
        </p:nvSpPr>
        <p:spPr>
          <a:xfrm>
            <a:off x="476250" y="222251"/>
            <a:ext cx="9686925" cy="739774"/>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EFD42C3-8853-4D72-8CF9-AF02B06C4ED4}"/>
              </a:ext>
            </a:extLst>
          </p:cNvPr>
          <p:cNvSpPr>
            <a:spLocks noGrp="1"/>
          </p:cNvSpPr>
          <p:nvPr>
            <p:ph type="dt" sz="half" idx="10"/>
          </p:nvPr>
        </p:nvSpPr>
        <p:spPr>
          <a:xfrm>
            <a:off x="838200" y="6356350"/>
            <a:ext cx="2743200" cy="365125"/>
          </a:xfrm>
          <a:prstGeom prst="rect">
            <a:avLst/>
          </a:prstGeom>
        </p:spPr>
        <p:txBody>
          <a:bodyPr/>
          <a:lstStyle/>
          <a:p>
            <a:fld id="{F27940DF-CC5D-4958-BDA2-732C03EAE6C8}" type="datetime3">
              <a:rPr lang="en-US" smtClean="0"/>
              <a:t>19 October 2022</a:t>
            </a:fld>
            <a:endParaRPr lang="en-GB" dirty="0"/>
          </a:p>
        </p:txBody>
      </p:sp>
      <p:sp>
        <p:nvSpPr>
          <p:cNvPr id="5" name="Slide Number Placeholder 4">
            <a:extLst>
              <a:ext uri="{FF2B5EF4-FFF2-40B4-BE49-F238E27FC236}">
                <a16:creationId xmlns:a16="http://schemas.microsoft.com/office/drawing/2014/main" id="{8DB8B287-B6EE-4034-89B8-0AB1D4AC7FE1}"/>
              </a:ext>
            </a:extLst>
          </p:cNvPr>
          <p:cNvSpPr>
            <a:spLocks noGrp="1"/>
          </p:cNvSpPr>
          <p:nvPr>
            <p:ph type="sldNum" sz="quarter" idx="12"/>
          </p:nvPr>
        </p:nvSpPr>
        <p:spPr>
          <a:xfrm>
            <a:off x="8610600" y="6356350"/>
            <a:ext cx="2743200" cy="365125"/>
          </a:xfrm>
          <a:prstGeom prst="rect">
            <a:avLst/>
          </a:prstGeom>
        </p:spPr>
        <p:txBody>
          <a:bodyPr/>
          <a:lstStyle/>
          <a:p>
            <a:r>
              <a:rPr lang="en-GB" dirty="0"/>
              <a:t>Page </a:t>
            </a:r>
            <a:fld id="{13D8D79A-6581-40AF-A3CF-F2BA95A85B46}" type="slidenum">
              <a:rPr lang="en-GB" smtClean="0"/>
              <a:pPr/>
              <a:t>‹#›</a:t>
            </a:fld>
            <a:endParaRPr lang="en-GB" dirty="0"/>
          </a:p>
        </p:txBody>
      </p:sp>
    </p:spTree>
    <p:extLst>
      <p:ext uri="{BB962C8B-B14F-4D97-AF65-F5344CB8AC3E}">
        <p14:creationId xmlns:p14="http://schemas.microsoft.com/office/powerpoint/2010/main" val="1813614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E30F-0F06-458C-9B61-F41B18701648}"/>
              </a:ext>
            </a:extLst>
          </p:cNvPr>
          <p:cNvSpPr>
            <a:spLocks noGrp="1"/>
          </p:cNvSpPr>
          <p:nvPr>
            <p:ph type="title"/>
          </p:nvPr>
        </p:nvSpPr>
        <p:spPr>
          <a:xfrm>
            <a:off x="552450" y="320676"/>
            <a:ext cx="10515600" cy="546100"/>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60F544-04D1-4261-AFC2-5F9D6A45AB2D}"/>
              </a:ext>
            </a:extLst>
          </p:cNvPr>
          <p:cNvSpPr>
            <a:spLocks noGrp="1"/>
          </p:cNvSpPr>
          <p:nvPr>
            <p:ph idx="1"/>
          </p:nvPr>
        </p:nvSpPr>
        <p:spPr>
          <a:xfrm>
            <a:off x="552450" y="1295399"/>
            <a:ext cx="11315700" cy="4905375"/>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4485B67C-4B55-4631-B587-02F4C956FA38}"/>
              </a:ext>
            </a:extLst>
          </p:cNvPr>
          <p:cNvSpPr>
            <a:spLocks noGrp="1"/>
          </p:cNvSpPr>
          <p:nvPr>
            <p:ph type="dt" sz="half" idx="10"/>
          </p:nvPr>
        </p:nvSpPr>
        <p:spPr>
          <a:xfrm>
            <a:off x="838200" y="6356350"/>
            <a:ext cx="2743200" cy="365125"/>
          </a:xfrm>
          <a:prstGeom prst="rect">
            <a:avLst/>
          </a:prstGeom>
        </p:spPr>
        <p:txBody>
          <a:bodyPr/>
          <a:lstStyle/>
          <a:p>
            <a:fld id="{2F54274C-5D88-41E1-8829-8A834389F269}" type="datetime3">
              <a:rPr lang="en-US" smtClean="0"/>
              <a:t>19 October 2022</a:t>
            </a:fld>
            <a:endParaRPr lang="en-GB" dirty="0"/>
          </a:p>
        </p:txBody>
      </p:sp>
      <p:sp>
        <p:nvSpPr>
          <p:cNvPr id="6" name="Slide Number Placeholder 5">
            <a:extLst>
              <a:ext uri="{FF2B5EF4-FFF2-40B4-BE49-F238E27FC236}">
                <a16:creationId xmlns:a16="http://schemas.microsoft.com/office/drawing/2014/main" id="{3EA44B6C-0A03-410D-BB6B-2C74BD58AD3B}"/>
              </a:ext>
            </a:extLst>
          </p:cNvPr>
          <p:cNvSpPr>
            <a:spLocks noGrp="1"/>
          </p:cNvSpPr>
          <p:nvPr>
            <p:ph type="sldNum" sz="quarter" idx="12"/>
          </p:nvPr>
        </p:nvSpPr>
        <p:spPr>
          <a:xfrm>
            <a:off x="8610600" y="6356350"/>
            <a:ext cx="2743200" cy="365125"/>
          </a:xfrm>
          <a:prstGeom prst="rect">
            <a:avLst/>
          </a:prstGeom>
        </p:spPr>
        <p:txBody>
          <a:bodyPr/>
          <a:lstStyle/>
          <a:p>
            <a:r>
              <a:rPr lang="en-GB" dirty="0"/>
              <a:t>Page </a:t>
            </a:r>
            <a:fld id="{13D8D79A-6581-40AF-A3CF-F2BA95A85B46}" type="slidenum">
              <a:rPr lang="en-GB" smtClean="0"/>
              <a:pPr/>
              <a:t>‹#›</a:t>
            </a:fld>
            <a:endParaRPr lang="en-GB" dirty="0"/>
          </a:p>
        </p:txBody>
      </p:sp>
    </p:spTree>
    <p:extLst>
      <p:ext uri="{BB962C8B-B14F-4D97-AF65-F5344CB8AC3E}">
        <p14:creationId xmlns:p14="http://schemas.microsoft.com/office/powerpoint/2010/main" val="2374240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C222B-5068-4D27-B1B3-D9C199803C23}"/>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1AA034D-A49B-4DF9-81EF-191488569DD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9725053-F423-4009-B2C3-F308EA1D1B2C}"/>
              </a:ext>
            </a:extLst>
          </p:cNvPr>
          <p:cNvSpPr>
            <a:spLocks noGrp="1"/>
          </p:cNvSpPr>
          <p:nvPr>
            <p:ph type="dt" sz="half" idx="10"/>
          </p:nvPr>
        </p:nvSpPr>
        <p:spPr>
          <a:xfrm>
            <a:off x="838200" y="6356350"/>
            <a:ext cx="2743200" cy="365125"/>
          </a:xfrm>
          <a:prstGeom prst="rect">
            <a:avLst/>
          </a:prstGeom>
        </p:spPr>
        <p:txBody>
          <a:bodyPr/>
          <a:lstStyle/>
          <a:p>
            <a:fld id="{9E8F9564-77DD-4923-A9AC-9374EC8E6A17}" type="datetime3">
              <a:rPr lang="en-US" smtClean="0"/>
              <a:t>19 October 2022</a:t>
            </a:fld>
            <a:endParaRPr lang="en-GB" dirty="0"/>
          </a:p>
        </p:txBody>
      </p:sp>
      <p:sp>
        <p:nvSpPr>
          <p:cNvPr id="6" name="Slide Number Placeholder 5">
            <a:extLst>
              <a:ext uri="{FF2B5EF4-FFF2-40B4-BE49-F238E27FC236}">
                <a16:creationId xmlns:a16="http://schemas.microsoft.com/office/drawing/2014/main" id="{47EE6619-4E65-435E-A4B0-BBFB963F2C3B}"/>
              </a:ext>
            </a:extLst>
          </p:cNvPr>
          <p:cNvSpPr>
            <a:spLocks noGrp="1"/>
          </p:cNvSpPr>
          <p:nvPr>
            <p:ph type="sldNum" sz="quarter" idx="12"/>
          </p:nvPr>
        </p:nvSpPr>
        <p:spPr>
          <a:xfrm>
            <a:off x="8610600" y="6356350"/>
            <a:ext cx="2743200" cy="365125"/>
          </a:xfrm>
          <a:prstGeom prst="rect">
            <a:avLst/>
          </a:prstGeom>
        </p:spPr>
        <p:txBody>
          <a:bodyPr/>
          <a:lstStyle/>
          <a:p>
            <a:r>
              <a:rPr lang="en-GB" dirty="0"/>
              <a:t>Page </a:t>
            </a:r>
            <a:fld id="{13D8D79A-6581-40AF-A3CF-F2BA95A85B46}" type="slidenum">
              <a:rPr lang="en-GB" smtClean="0"/>
              <a:pPr/>
              <a:t>‹#›</a:t>
            </a:fld>
            <a:endParaRPr lang="en-GB" dirty="0"/>
          </a:p>
        </p:txBody>
      </p:sp>
    </p:spTree>
    <p:extLst>
      <p:ext uri="{BB962C8B-B14F-4D97-AF65-F5344CB8AC3E}">
        <p14:creationId xmlns:p14="http://schemas.microsoft.com/office/powerpoint/2010/main" val="615708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4CACC-2224-47F0-A8E3-7BB07E42B94E}"/>
              </a:ext>
            </a:extLst>
          </p:cNvPr>
          <p:cNvSpPr>
            <a:spLocks noGrp="1"/>
          </p:cNvSpPr>
          <p:nvPr>
            <p:ph type="title"/>
          </p:nvPr>
        </p:nvSpPr>
        <p:spPr>
          <a:xfrm>
            <a:off x="504825" y="66675"/>
            <a:ext cx="9667875" cy="876300"/>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57012A2D-9728-48B9-9883-29F477B320E4}"/>
              </a:ext>
            </a:extLst>
          </p:cNvPr>
          <p:cNvSpPr>
            <a:spLocks noGrp="1"/>
          </p:cNvSpPr>
          <p:nvPr>
            <p:ph sz="half" idx="1"/>
          </p:nvPr>
        </p:nvSpPr>
        <p:spPr>
          <a:xfrm>
            <a:off x="504825"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DFA6AD6-8B8E-4330-B3C1-F67F5A9019D3}"/>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F838F15-5CE3-4F66-81B5-2DD73DBA2243}"/>
              </a:ext>
            </a:extLst>
          </p:cNvPr>
          <p:cNvSpPr>
            <a:spLocks noGrp="1"/>
          </p:cNvSpPr>
          <p:nvPr>
            <p:ph type="dt" sz="half" idx="10"/>
          </p:nvPr>
        </p:nvSpPr>
        <p:spPr>
          <a:xfrm>
            <a:off x="838200" y="6356350"/>
            <a:ext cx="2743200" cy="365125"/>
          </a:xfrm>
          <a:prstGeom prst="rect">
            <a:avLst/>
          </a:prstGeom>
        </p:spPr>
        <p:txBody>
          <a:bodyPr/>
          <a:lstStyle/>
          <a:p>
            <a:fld id="{D2661526-006E-439F-A0A3-78A90AFCFA5F}" type="datetime3">
              <a:rPr lang="en-US" smtClean="0"/>
              <a:t>19 October 2022</a:t>
            </a:fld>
            <a:endParaRPr lang="en-GB" dirty="0"/>
          </a:p>
        </p:txBody>
      </p:sp>
      <p:sp>
        <p:nvSpPr>
          <p:cNvPr id="7" name="Slide Number Placeholder 6">
            <a:extLst>
              <a:ext uri="{FF2B5EF4-FFF2-40B4-BE49-F238E27FC236}">
                <a16:creationId xmlns:a16="http://schemas.microsoft.com/office/drawing/2014/main" id="{99A2C19E-863C-452A-9F12-81F4662A565A}"/>
              </a:ext>
            </a:extLst>
          </p:cNvPr>
          <p:cNvSpPr>
            <a:spLocks noGrp="1"/>
          </p:cNvSpPr>
          <p:nvPr>
            <p:ph type="sldNum" sz="quarter" idx="12"/>
          </p:nvPr>
        </p:nvSpPr>
        <p:spPr>
          <a:xfrm>
            <a:off x="8610600" y="6356350"/>
            <a:ext cx="2743200" cy="365125"/>
          </a:xfrm>
          <a:prstGeom prst="rect">
            <a:avLst/>
          </a:prstGeom>
        </p:spPr>
        <p:txBody>
          <a:bodyPr/>
          <a:lstStyle/>
          <a:p>
            <a:fld id="{13D8D79A-6581-40AF-A3CF-F2BA95A85B46}" type="slidenum">
              <a:rPr lang="en-GB" smtClean="0"/>
              <a:t>‹#›</a:t>
            </a:fld>
            <a:endParaRPr lang="en-GB" dirty="0"/>
          </a:p>
        </p:txBody>
      </p:sp>
    </p:spTree>
    <p:extLst>
      <p:ext uri="{BB962C8B-B14F-4D97-AF65-F5344CB8AC3E}">
        <p14:creationId xmlns:p14="http://schemas.microsoft.com/office/powerpoint/2010/main" val="4095784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84CC0-1C7B-44B1-AE43-80CAEABB7204}"/>
              </a:ext>
            </a:extLst>
          </p:cNvPr>
          <p:cNvSpPr>
            <a:spLocks noGrp="1"/>
          </p:cNvSpPr>
          <p:nvPr>
            <p:ph type="title"/>
          </p:nvPr>
        </p:nvSpPr>
        <p:spPr>
          <a:xfrm>
            <a:off x="487363" y="269876"/>
            <a:ext cx="10515600" cy="539750"/>
          </a:xfrm>
          <a:prstGeom prst="rect">
            <a:avLst/>
          </a:prstGeom>
        </p:spPr>
        <p:txBody>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835A362-698A-4C83-A0D0-54BCD0BB5A66}"/>
              </a:ext>
            </a:extLst>
          </p:cNvPr>
          <p:cNvSpPr>
            <a:spLocks noGrp="1"/>
          </p:cNvSpPr>
          <p:nvPr>
            <p:ph type="body" idx="1"/>
          </p:nvPr>
        </p:nvSpPr>
        <p:spPr>
          <a:xfrm>
            <a:off x="487363" y="1302545"/>
            <a:ext cx="5284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5FD68B-96FA-4041-8D0D-D3BA49FA35AB}"/>
              </a:ext>
            </a:extLst>
          </p:cNvPr>
          <p:cNvSpPr>
            <a:spLocks noGrp="1"/>
          </p:cNvSpPr>
          <p:nvPr>
            <p:ph sz="half" idx="2"/>
          </p:nvPr>
        </p:nvSpPr>
        <p:spPr>
          <a:xfrm>
            <a:off x="487362" y="2293144"/>
            <a:ext cx="5284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0C46BCA-9147-443E-8392-F0D21CE37BB2}"/>
              </a:ext>
            </a:extLst>
          </p:cNvPr>
          <p:cNvSpPr>
            <a:spLocks noGrp="1"/>
          </p:cNvSpPr>
          <p:nvPr>
            <p:ph type="body" sz="quarter" idx="3"/>
          </p:nvPr>
        </p:nvSpPr>
        <p:spPr>
          <a:xfrm>
            <a:off x="6267450" y="1302545"/>
            <a:ext cx="5591174"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51B888-7C12-4BF1-AE48-948C2B69B475}"/>
              </a:ext>
            </a:extLst>
          </p:cNvPr>
          <p:cNvSpPr>
            <a:spLocks noGrp="1"/>
          </p:cNvSpPr>
          <p:nvPr>
            <p:ph sz="quarter" idx="4"/>
          </p:nvPr>
        </p:nvSpPr>
        <p:spPr>
          <a:xfrm>
            <a:off x="6267450" y="2293144"/>
            <a:ext cx="5591174" cy="368458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38E49FB1-8970-486B-A0A1-945463EB197D}"/>
              </a:ext>
            </a:extLst>
          </p:cNvPr>
          <p:cNvSpPr>
            <a:spLocks noGrp="1"/>
          </p:cNvSpPr>
          <p:nvPr>
            <p:ph type="dt" sz="half" idx="10"/>
          </p:nvPr>
        </p:nvSpPr>
        <p:spPr>
          <a:xfrm>
            <a:off x="838200" y="6356350"/>
            <a:ext cx="2743200" cy="365125"/>
          </a:xfrm>
          <a:prstGeom prst="rect">
            <a:avLst/>
          </a:prstGeom>
        </p:spPr>
        <p:txBody>
          <a:bodyPr/>
          <a:lstStyle/>
          <a:p>
            <a:fld id="{829718F5-DD72-4ED0-AC46-CA10F51C98EF}" type="datetime3">
              <a:rPr lang="en-US" smtClean="0"/>
              <a:t>19 October 2022</a:t>
            </a:fld>
            <a:endParaRPr lang="en-GB" dirty="0"/>
          </a:p>
        </p:txBody>
      </p:sp>
      <p:sp>
        <p:nvSpPr>
          <p:cNvPr id="9" name="Slide Number Placeholder 8">
            <a:extLst>
              <a:ext uri="{FF2B5EF4-FFF2-40B4-BE49-F238E27FC236}">
                <a16:creationId xmlns:a16="http://schemas.microsoft.com/office/drawing/2014/main" id="{A4A3DD3F-0677-4E1A-BA3D-63F77DF6ADB8}"/>
              </a:ext>
            </a:extLst>
          </p:cNvPr>
          <p:cNvSpPr>
            <a:spLocks noGrp="1"/>
          </p:cNvSpPr>
          <p:nvPr>
            <p:ph type="sldNum" sz="quarter" idx="12"/>
          </p:nvPr>
        </p:nvSpPr>
        <p:spPr>
          <a:xfrm>
            <a:off x="8610600" y="6356350"/>
            <a:ext cx="2743200" cy="365125"/>
          </a:xfrm>
          <a:prstGeom prst="rect">
            <a:avLst/>
          </a:prstGeom>
        </p:spPr>
        <p:txBody>
          <a:bodyPr/>
          <a:lstStyle/>
          <a:p>
            <a:fld id="{13D8D79A-6581-40AF-A3CF-F2BA95A85B46}" type="slidenum">
              <a:rPr lang="en-GB" smtClean="0"/>
              <a:t>‹#›</a:t>
            </a:fld>
            <a:endParaRPr lang="en-GB" dirty="0"/>
          </a:p>
        </p:txBody>
      </p:sp>
    </p:spTree>
    <p:extLst>
      <p:ext uri="{BB962C8B-B14F-4D97-AF65-F5344CB8AC3E}">
        <p14:creationId xmlns:p14="http://schemas.microsoft.com/office/powerpoint/2010/main" val="2240231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7533C-FA05-4EE7-9AE5-99B4E0D83DF8}"/>
              </a:ext>
            </a:extLst>
          </p:cNvPr>
          <p:cNvSpPr>
            <a:spLocks noGrp="1"/>
          </p:cNvSpPr>
          <p:nvPr>
            <p:ph type="title"/>
          </p:nvPr>
        </p:nvSpPr>
        <p:spPr>
          <a:xfrm>
            <a:off x="381000" y="136525"/>
            <a:ext cx="9744075" cy="825500"/>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5677465-5FE5-417A-955B-A21B5FF9669B}"/>
              </a:ext>
            </a:extLst>
          </p:cNvPr>
          <p:cNvSpPr>
            <a:spLocks noGrp="1"/>
          </p:cNvSpPr>
          <p:nvPr>
            <p:ph type="dt" sz="half" idx="10"/>
          </p:nvPr>
        </p:nvSpPr>
        <p:spPr>
          <a:xfrm>
            <a:off x="838200" y="6356350"/>
            <a:ext cx="2743200" cy="365125"/>
          </a:xfrm>
          <a:prstGeom prst="rect">
            <a:avLst/>
          </a:prstGeom>
        </p:spPr>
        <p:txBody>
          <a:bodyPr/>
          <a:lstStyle/>
          <a:p>
            <a:fld id="{7C099504-6E35-4101-A238-ABDBABFC2CC5}" type="datetime3">
              <a:rPr lang="en-US" smtClean="0"/>
              <a:t>19 October 2022</a:t>
            </a:fld>
            <a:endParaRPr lang="en-GB" dirty="0"/>
          </a:p>
        </p:txBody>
      </p:sp>
      <p:sp>
        <p:nvSpPr>
          <p:cNvPr id="5" name="Slide Number Placeholder 4">
            <a:extLst>
              <a:ext uri="{FF2B5EF4-FFF2-40B4-BE49-F238E27FC236}">
                <a16:creationId xmlns:a16="http://schemas.microsoft.com/office/drawing/2014/main" id="{140E0FBE-1AF0-4331-84EE-1279105053E2}"/>
              </a:ext>
            </a:extLst>
          </p:cNvPr>
          <p:cNvSpPr>
            <a:spLocks noGrp="1"/>
          </p:cNvSpPr>
          <p:nvPr>
            <p:ph type="sldNum" sz="quarter" idx="12"/>
          </p:nvPr>
        </p:nvSpPr>
        <p:spPr>
          <a:xfrm>
            <a:off x="8610600" y="6356350"/>
            <a:ext cx="2743200" cy="365125"/>
          </a:xfrm>
          <a:prstGeom prst="rect">
            <a:avLst/>
          </a:prstGeom>
        </p:spPr>
        <p:txBody>
          <a:bodyPr/>
          <a:lstStyle/>
          <a:p>
            <a:r>
              <a:rPr lang="en-GB" dirty="0"/>
              <a:t>Page </a:t>
            </a:r>
            <a:fld id="{13D8D79A-6581-40AF-A3CF-F2BA95A85B46}" type="slidenum">
              <a:rPr lang="en-GB" smtClean="0"/>
              <a:pPr/>
              <a:t>‹#›</a:t>
            </a:fld>
            <a:endParaRPr lang="en-GB" dirty="0"/>
          </a:p>
        </p:txBody>
      </p:sp>
    </p:spTree>
    <p:extLst>
      <p:ext uri="{BB962C8B-B14F-4D97-AF65-F5344CB8AC3E}">
        <p14:creationId xmlns:p14="http://schemas.microsoft.com/office/powerpoint/2010/main" val="278005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145BA6-0B35-4036-83F2-8D4DE2DD2A83}"/>
              </a:ext>
            </a:extLst>
          </p:cNvPr>
          <p:cNvSpPr>
            <a:spLocks noGrp="1"/>
          </p:cNvSpPr>
          <p:nvPr>
            <p:ph type="dt" sz="half" idx="10"/>
          </p:nvPr>
        </p:nvSpPr>
        <p:spPr>
          <a:xfrm>
            <a:off x="838200" y="6356350"/>
            <a:ext cx="2743200" cy="365125"/>
          </a:xfrm>
          <a:prstGeom prst="rect">
            <a:avLst/>
          </a:prstGeom>
        </p:spPr>
        <p:txBody>
          <a:bodyPr/>
          <a:lstStyle/>
          <a:p>
            <a:fld id="{91A939D8-3CB3-4139-9940-05C7C26CA0F8}" type="datetime3">
              <a:rPr lang="en-US" smtClean="0"/>
              <a:t>19 October 2022</a:t>
            </a:fld>
            <a:endParaRPr lang="en-GB" dirty="0"/>
          </a:p>
        </p:txBody>
      </p:sp>
      <p:sp>
        <p:nvSpPr>
          <p:cNvPr id="4" name="Slide Number Placeholder 3">
            <a:extLst>
              <a:ext uri="{FF2B5EF4-FFF2-40B4-BE49-F238E27FC236}">
                <a16:creationId xmlns:a16="http://schemas.microsoft.com/office/drawing/2014/main" id="{A1B71B47-182F-4FC0-8E37-69ECDC10CD8D}"/>
              </a:ext>
            </a:extLst>
          </p:cNvPr>
          <p:cNvSpPr>
            <a:spLocks noGrp="1"/>
          </p:cNvSpPr>
          <p:nvPr>
            <p:ph type="sldNum" sz="quarter" idx="12"/>
          </p:nvPr>
        </p:nvSpPr>
        <p:spPr>
          <a:xfrm>
            <a:off x="8610600" y="6356350"/>
            <a:ext cx="2743200" cy="365125"/>
          </a:xfrm>
          <a:prstGeom prst="rect">
            <a:avLst/>
          </a:prstGeom>
        </p:spPr>
        <p:txBody>
          <a:bodyPr/>
          <a:lstStyle/>
          <a:p>
            <a:r>
              <a:rPr lang="en-GB" dirty="0"/>
              <a:t>Page </a:t>
            </a:r>
            <a:fld id="{13D8D79A-6581-40AF-A3CF-F2BA95A85B46}" type="slidenum">
              <a:rPr lang="en-GB" smtClean="0"/>
              <a:pPr/>
              <a:t>‹#›</a:t>
            </a:fld>
            <a:endParaRPr lang="en-GB" dirty="0"/>
          </a:p>
        </p:txBody>
      </p:sp>
    </p:spTree>
    <p:extLst>
      <p:ext uri="{BB962C8B-B14F-4D97-AF65-F5344CB8AC3E}">
        <p14:creationId xmlns:p14="http://schemas.microsoft.com/office/powerpoint/2010/main" val="1033801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72812-0B73-4ADE-B26B-6D49C6BE2433}"/>
              </a:ext>
            </a:extLst>
          </p:cNvPr>
          <p:cNvSpPr>
            <a:spLocks noGrp="1"/>
          </p:cNvSpPr>
          <p:nvPr>
            <p:ph type="title"/>
          </p:nvPr>
        </p:nvSpPr>
        <p:spPr>
          <a:xfrm>
            <a:off x="477838" y="476250"/>
            <a:ext cx="3932237" cy="530225"/>
          </a:xfrm>
          <a:prstGeom prst="rect">
            <a:avLst/>
          </a:prstGeom>
        </p:spPr>
        <p:txBody>
          <a:bodyPr anchor="b"/>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D226FD9-2B01-4517-8A7E-FFDACA9E4E14}"/>
              </a:ext>
            </a:extLst>
          </p:cNvPr>
          <p:cNvSpPr>
            <a:spLocks noGrp="1"/>
          </p:cNvSpPr>
          <p:nvPr>
            <p:ph idx="1"/>
          </p:nvPr>
        </p:nvSpPr>
        <p:spPr>
          <a:xfrm>
            <a:off x="5180012" y="1239044"/>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a:extLst>
              <a:ext uri="{FF2B5EF4-FFF2-40B4-BE49-F238E27FC236}">
                <a16:creationId xmlns:a16="http://schemas.microsoft.com/office/drawing/2014/main" id="{9BA53206-226A-4EA7-B678-245C08C61FAC}"/>
              </a:ext>
            </a:extLst>
          </p:cNvPr>
          <p:cNvSpPr>
            <a:spLocks noGrp="1"/>
          </p:cNvSpPr>
          <p:nvPr>
            <p:ph type="body" sz="half" idx="2"/>
          </p:nvPr>
        </p:nvSpPr>
        <p:spPr>
          <a:xfrm>
            <a:off x="563563" y="1609725"/>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990628-3459-4DDE-91DE-506AE0B24774}"/>
              </a:ext>
            </a:extLst>
          </p:cNvPr>
          <p:cNvSpPr>
            <a:spLocks noGrp="1"/>
          </p:cNvSpPr>
          <p:nvPr>
            <p:ph type="dt" sz="half" idx="10"/>
          </p:nvPr>
        </p:nvSpPr>
        <p:spPr>
          <a:xfrm>
            <a:off x="838200" y="6356350"/>
            <a:ext cx="2743200" cy="365125"/>
          </a:xfrm>
          <a:prstGeom prst="rect">
            <a:avLst/>
          </a:prstGeom>
        </p:spPr>
        <p:txBody>
          <a:bodyPr/>
          <a:lstStyle/>
          <a:p>
            <a:fld id="{931938BC-B625-44BA-AF03-07509D570D7A}" type="datetime3">
              <a:rPr lang="en-US" smtClean="0"/>
              <a:t>19 October 2022</a:t>
            </a:fld>
            <a:endParaRPr lang="en-GB" dirty="0"/>
          </a:p>
        </p:txBody>
      </p:sp>
      <p:sp>
        <p:nvSpPr>
          <p:cNvPr id="7" name="Slide Number Placeholder 6">
            <a:extLst>
              <a:ext uri="{FF2B5EF4-FFF2-40B4-BE49-F238E27FC236}">
                <a16:creationId xmlns:a16="http://schemas.microsoft.com/office/drawing/2014/main" id="{CFF1EEA3-4D8C-4ED8-84A6-E190C0D0E97D}"/>
              </a:ext>
            </a:extLst>
          </p:cNvPr>
          <p:cNvSpPr>
            <a:spLocks noGrp="1"/>
          </p:cNvSpPr>
          <p:nvPr>
            <p:ph type="sldNum" sz="quarter" idx="12"/>
          </p:nvPr>
        </p:nvSpPr>
        <p:spPr>
          <a:xfrm>
            <a:off x="8610600" y="6356350"/>
            <a:ext cx="2743200" cy="365125"/>
          </a:xfrm>
          <a:prstGeom prst="rect">
            <a:avLst/>
          </a:prstGeom>
        </p:spPr>
        <p:txBody>
          <a:bodyPr/>
          <a:lstStyle/>
          <a:p>
            <a:fld id="{13D8D79A-6581-40AF-A3CF-F2BA95A85B46}" type="slidenum">
              <a:rPr lang="en-GB" smtClean="0"/>
              <a:t>‹#›</a:t>
            </a:fld>
            <a:endParaRPr lang="en-GB" dirty="0"/>
          </a:p>
        </p:txBody>
      </p:sp>
    </p:spTree>
    <p:extLst>
      <p:ext uri="{BB962C8B-B14F-4D97-AF65-F5344CB8AC3E}">
        <p14:creationId xmlns:p14="http://schemas.microsoft.com/office/powerpoint/2010/main" val="3052772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9FEDB-88A9-4DFA-993B-42E6DA065AC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8DE231C-0F15-4EE2-BD27-C75F3DFF43A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355374A4-C94E-4A37-8443-6B38274653C5}"/>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F948EF-F984-49D8-A7FF-E46DEA63A5E3}"/>
              </a:ext>
            </a:extLst>
          </p:cNvPr>
          <p:cNvSpPr>
            <a:spLocks noGrp="1"/>
          </p:cNvSpPr>
          <p:nvPr>
            <p:ph type="dt" sz="half" idx="10"/>
          </p:nvPr>
        </p:nvSpPr>
        <p:spPr>
          <a:xfrm>
            <a:off x="838200" y="6356350"/>
            <a:ext cx="2743200" cy="365125"/>
          </a:xfrm>
          <a:prstGeom prst="rect">
            <a:avLst/>
          </a:prstGeom>
        </p:spPr>
        <p:txBody>
          <a:bodyPr/>
          <a:lstStyle/>
          <a:p>
            <a:fld id="{50F304BC-E4A7-4785-A857-1490CE5CDE73}" type="datetime3">
              <a:rPr lang="en-US" smtClean="0"/>
              <a:t>19 October 2022</a:t>
            </a:fld>
            <a:endParaRPr lang="en-GB" dirty="0"/>
          </a:p>
        </p:txBody>
      </p:sp>
      <p:sp>
        <p:nvSpPr>
          <p:cNvPr id="7" name="Slide Number Placeholder 6">
            <a:extLst>
              <a:ext uri="{FF2B5EF4-FFF2-40B4-BE49-F238E27FC236}">
                <a16:creationId xmlns:a16="http://schemas.microsoft.com/office/drawing/2014/main" id="{7A85E02A-0B0F-4DC6-BCE4-F77513D882AD}"/>
              </a:ext>
            </a:extLst>
          </p:cNvPr>
          <p:cNvSpPr>
            <a:spLocks noGrp="1"/>
          </p:cNvSpPr>
          <p:nvPr>
            <p:ph type="sldNum" sz="quarter" idx="12"/>
          </p:nvPr>
        </p:nvSpPr>
        <p:spPr>
          <a:xfrm>
            <a:off x="8610600" y="6356350"/>
            <a:ext cx="2743200" cy="365125"/>
          </a:xfrm>
          <a:prstGeom prst="rect">
            <a:avLst/>
          </a:prstGeom>
        </p:spPr>
        <p:txBody>
          <a:bodyPr/>
          <a:lstStyle/>
          <a:p>
            <a:fld id="{13D8D79A-6581-40AF-A3CF-F2BA95A85B46}" type="slidenum">
              <a:rPr lang="en-GB" smtClean="0"/>
              <a:t>‹#›</a:t>
            </a:fld>
            <a:endParaRPr lang="en-GB" dirty="0"/>
          </a:p>
        </p:txBody>
      </p:sp>
    </p:spTree>
    <p:extLst>
      <p:ext uri="{BB962C8B-B14F-4D97-AF65-F5344CB8AC3E}">
        <p14:creationId xmlns:p14="http://schemas.microsoft.com/office/powerpoint/2010/main" val="3756415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559560F-19FD-4521-9A9D-948EDD51ED82}"/>
              </a:ext>
            </a:extLst>
          </p:cNvPr>
          <p:cNvSpPr>
            <a:spLocks noGrp="1"/>
          </p:cNvSpPr>
          <p:nvPr>
            <p:ph type="title"/>
          </p:nvPr>
        </p:nvSpPr>
        <p:spPr>
          <a:xfrm>
            <a:off x="482600" y="233167"/>
            <a:ext cx="10515600" cy="6028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EC505B-B171-45DB-82E0-0BFA401DDF12}"/>
              </a:ext>
            </a:extLst>
          </p:cNvPr>
          <p:cNvSpPr>
            <a:spLocks noGrp="1"/>
          </p:cNvSpPr>
          <p:nvPr>
            <p:ph type="body" idx="1"/>
          </p:nvPr>
        </p:nvSpPr>
        <p:spPr>
          <a:xfrm>
            <a:off x="482600" y="1176638"/>
            <a:ext cx="11423650" cy="497740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AA6FCD76-F13B-4E2C-AE15-A702C54C10F8}"/>
              </a:ext>
            </a:extLst>
          </p:cNvPr>
          <p:cNvSpPr>
            <a:spLocks noGrp="1"/>
          </p:cNvSpPr>
          <p:nvPr>
            <p:ph type="dt" sz="half" idx="2"/>
          </p:nvPr>
        </p:nvSpPr>
        <p:spPr>
          <a:xfrm>
            <a:off x="482600" y="6356349"/>
            <a:ext cx="2743200" cy="365125"/>
          </a:xfrm>
          <a:prstGeom prst="rect">
            <a:avLst/>
          </a:prstGeom>
        </p:spPr>
        <p:txBody>
          <a:bodyPr vert="horz" lIns="91440" tIns="45720" rIns="91440" bIns="45720" rtlCol="0" anchor="ctr"/>
          <a:lstStyle>
            <a:lvl1pPr algn="l">
              <a:defRPr sz="1200">
                <a:solidFill>
                  <a:schemeClr val="accent5">
                    <a:lumMod val="75000"/>
                  </a:schemeClr>
                </a:solidFill>
              </a:defRPr>
            </a:lvl1pPr>
          </a:lstStyle>
          <a:p>
            <a:fld id="{3B8E9C94-2125-405A-935F-57FA42226571}" type="datetime3">
              <a:rPr lang="en-US" smtClean="0"/>
              <a:t>19 October 2022</a:t>
            </a:fld>
            <a:endParaRPr lang="en-GB" dirty="0"/>
          </a:p>
        </p:txBody>
      </p:sp>
      <p:sp>
        <p:nvSpPr>
          <p:cNvPr id="6" name="Slide Number Placeholder 5">
            <a:extLst>
              <a:ext uri="{FF2B5EF4-FFF2-40B4-BE49-F238E27FC236}">
                <a16:creationId xmlns:a16="http://schemas.microsoft.com/office/drawing/2014/main" id="{C6C9AF90-0A61-4227-994B-84BD4B0FA2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5">
                    <a:lumMod val="75000"/>
                  </a:schemeClr>
                </a:solidFill>
              </a:defRPr>
            </a:lvl1pPr>
          </a:lstStyle>
          <a:p>
            <a:r>
              <a:rPr lang="en-GB" dirty="0"/>
              <a:t>Page </a:t>
            </a:r>
            <a:fld id="{13D8D79A-6581-40AF-A3CF-F2BA95A85B46}" type="slidenum">
              <a:rPr lang="en-GB" smtClean="0"/>
              <a:pPr/>
              <a:t>‹#›</a:t>
            </a:fld>
            <a:endParaRPr lang="en-GB" dirty="0"/>
          </a:p>
        </p:txBody>
      </p:sp>
      <p:cxnSp>
        <p:nvCxnSpPr>
          <p:cNvPr id="12" name="Straight Connector 11">
            <a:extLst>
              <a:ext uri="{FF2B5EF4-FFF2-40B4-BE49-F238E27FC236}">
                <a16:creationId xmlns:a16="http://schemas.microsoft.com/office/drawing/2014/main" id="{5110DF0B-916A-4F1E-BFC1-8BBF5D89E953}"/>
              </a:ext>
            </a:extLst>
          </p:cNvPr>
          <p:cNvCxnSpPr>
            <a:cxnSpLocks/>
          </p:cNvCxnSpPr>
          <p:nvPr userDrawn="1"/>
        </p:nvCxnSpPr>
        <p:spPr>
          <a:xfrm>
            <a:off x="384175" y="1170287"/>
            <a:ext cx="11423650" cy="0"/>
          </a:xfrm>
          <a:prstGeom prst="line">
            <a:avLst/>
          </a:prstGeom>
          <a:ln>
            <a:headEnd type="diamond" w="med" len="med"/>
            <a:tailEnd type="diamond" w="med" len="med"/>
          </a:ln>
        </p:spPr>
        <p:style>
          <a:lnRef idx="2">
            <a:schemeClr val="accent6"/>
          </a:lnRef>
          <a:fillRef idx="0">
            <a:schemeClr val="accent6"/>
          </a:fillRef>
          <a:effectRef idx="1">
            <a:schemeClr val="accent6"/>
          </a:effectRef>
          <a:fontRef idx="minor">
            <a:schemeClr val="tx1"/>
          </a:fontRef>
        </p:style>
      </p:cxnSp>
      <p:sp>
        <p:nvSpPr>
          <p:cNvPr id="18" name="Footer Placeholder 4">
            <a:extLst>
              <a:ext uri="{FF2B5EF4-FFF2-40B4-BE49-F238E27FC236}">
                <a16:creationId xmlns:a16="http://schemas.microsoft.com/office/drawing/2014/main" id="{DB9D0CEA-12D5-4837-AC16-E8696DB722F4}"/>
              </a:ext>
            </a:extLst>
          </p:cNvPr>
          <p:cNvSpPr>
            <a:spLocks noGrp="1"/>
          </p:cNvSpPr>
          <p:nvPr>
            <p:ph type="ftr" sz="quarter" idx="3"/>
          </p:nvPr>
        </p:nvSpPr>
        <p:spPr>
          <a:xfrm>
            <a:off x="4038600" y="6372225"/>
            <a:ext cx="4114800" cy="365125"/>
          </a:xfrm>
          <a:prstGeom prst="rect">
            <a:avLst/>
          </a:prstGeom>
        </p:spPr>
        <p:txBody>
          <a:bodyPr anchor="ctr"/>
          <a:lstStyle>
            <a:lvl1pPr algn="ctr">
              <a:defRPr sz="1100">
                <a:solidFill>
                  <a:schemeClr val="accent5">
                    <a:lumMod val="75000"/>
                  </a:schemeClr>
                </a:solidFill>
              </a:defRPr>
            </a:lvl1pPr>
          </a:lstStyle>
          <a:p>
            <a:r>
              <a:rPr lang="en-GB" dirty="0"/>
              <a:t> </a:t>
            </a:r>
          </a:p>
        </p:txBody>
      </p:sp>
      <p:sp>
        <p:nvSpPr>
          <p:cNvPr id="5" name="TextBox 4">
            <a:extLst>
              <a:ext uri="{FF2B5EF4-FFF2-40B4-BE49-F238E27FC236}">
                <a16:creationId xmlns:a16="http://schemas.microsoft.com/office/drawing/2014/main" id="{95184F00-3DDC-5C93-34C5-2AC8318FDA15}"/>
              </a:ext>
            </a:extLst>
          </p:cNvPr>
          <p:cNvSpPr txBox="1"/>
          <p:nvPr userDrawn="1"/>
        </p:nvSpPr>
        <p:spPr>
          <a:xfrm>
            <a:off x="9909175" y="163412"/>
            <a:ext cx="1898650" cy="923330"/>
          </a:xfrm>
          <a:prstGeom prst="rect">
            <a:avLst/>
          </a:prstGeom>
          <a:gradFill>
            <a:gsLst>
              <a:gs pos="0">
                <a:schemeClr val="accent6">
                  <a:satMod val="103000"/>
                  <a:lumMod val="102000"/>
                  <a:tint val="94000"/>
                </a:schemeClr>
              </a:gs>
              <a:gs pos="100000">
                <a:schemeClr val="accent6">
                  <a:lumMod val="60000"/>
                  <a:lumOff val="40000"/>
                </a:schemeClr>
              </a:gs>
              <a:gs pos="100000">
                <a:schemeClr val="accent6">
                  <a:lumMod val="99000"/>
                  <a:satMod val="120000"/>
                  <a:shade val="78000"/>
                </a:schemeClr>
              </a:gs>
            </a:gsLst>
          </a:gradFill>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GB" dirty="0">
                <a:solidFill>
                  <a:srgbClr val="002060"/>
                </a:solidFill>
              </a:rPr>
              <a:t>Superconductivity for the Future </a:t>
            </a:r>
          </a:p>
          <a:p>
            <a:r>
              <a:rPr lang="en-GB" dirty="0" err="1">
                <a:solidFill>
                  <a:srgbClr val="002060"/>
                </a:solidFill>
                <a:latin typeface="Georgia Pro Black" panose="020B0604020202020204" pitchFamily="18" charset="0"/>
              </a:rPr>
              <a:t>ScFuture</a:t>
            </a:r>
            <a:endParaRPr lang="en-GB" dirty="0">
              <a:solidFill>
                <a:srgbClr val="002060"/>
              </a:solidFill>
              <a:latin typeface="Georgia Pro Black" panose="020B0604020202020204" pitchFamily="18" charset="0"/>
            </a:endParaRPr>
          </a:p>
        </p:txBody>
      </p:sp>
      <p:cxnSp>
        <p:nvCxnSpPr>
          <p:cNvPr id="13" name="Straight Connector 12">
            <a:extLst>
              <a:ext uri="{FF2B5EF4-FFF2-40B4-BE49-F238E27FC236}">
                <a16:creationId xmlns:a16="http://schemas.microsoft.com/office/drawing/2014/main" id="{155D1BB9-31E2-5447-F121-FFDBF9B1519B}"/>
              </a:ext>
            </a:extLst>
          </p:cNvPr>
          <p:cNvCxnSpPr>
            <a:cxnSpLocks/>
          </p:cNvCxnSpPr>
          <p:nvPr userDrawn="1"/>
        </p:nvCxnSpPr>
        <p:spPr>
          <a:xfrm>
            <a:off x="482600" y="6243937"/>
            <a:ext cx="11423650" cy="0"/>
          </a:xfrm>
          <a:prstGeom prst="line">
            <a:avLst/>
          </a:prstGeom>
          <a:ln>
            <a:headEnd type="diamond" w="med" len="med"/>
            <a:tailEnd type="diamond" w="med" len="med"/>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6917100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5"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470CB-6C09-F421-97AB-32EAE65A85B3}"/>
              </a:ext>
            </a:extLst>
          </p:cNvPr>
          <p:cNvSpPr>
            <a:spLocks noGrp="1"/>
          </p:cNvSpPr>
          <p:nvPr>
            <p:ph type="title"/>
          </p:nvPr>
        </p:nvSpPr>
        <p:spPr/>
        <p:txBody>
          <a:bodyPr>
            <a:normAutofit/>
          </a:bodyPr>
          <a:lstStyle/>
          <a:p>
            <a:r>
              <a:rPr lang="en-US" sz="2800" dirty="0">
                <a:solidFill>
                  <a:schemeClr val="accent5">
                    <a:lumMod val="75000"/>
                  </a:schemeClr>
                </a:solidFill>
              </a:rPr>
              <a:t>WG Fusion - contributors</a:t>
            </a:r>
          </a:p>
        </p:txBody>
      </p:sp>
      <p:sp>
        <p:nvSpPr>
          <p:cNvPr id="3" name="Content Placeholder 2">
            <a:extLst>
              <a:ext uri="{FF2B5EF4-FFF2-40B4-BE49-F238E27FC236}">
                <a16:creationId xmlns:a16="http://schemas.microsoft.com/office/drawing/2014/main" id="{DFF996E7-8105-41F1-8E45-EA916C40EA5E}"/>
              </a:ext>
            </a:extLst>
          </p:cNvPr>
          <p:cNvSpPr>
            <a:spLocks noGrp="1"/>
          </p:cNvSpPr>
          <p:nvPr>
            <p:ph idx="1"/>
          </p:nvPr>
        </p:nvSpPr>
        <p:spPr/>
        <p:txBody>
          <a:bodyPr/>
          <a:lstStyle/>
          <a:p>
            <a:pPr algn="l">
              <a:spcAft>
                <a:spcPts val="0"/>
              </a:spcAft>
            </a:pPr>
            <a:r>
              <a:rPr lang="en-GB" sz="1800" b="0" i="0" u="none" strike="noStrike" dirty="0">
                <a:solidFill>
                  <a:srgbClr val="000000"/>
                </a:solidFill>
                <a:effectLst/>
                <a:latin typeface="Calibri" panose="020F0502020204030204" pitchFamily="34" charset="0"/>
              </a:rPr>
              <a:t>Chris </a:t>
            </a:r>
            <a:r>
              <a:rPr lang="en-GB" sz="1800" b="0" i="0" u="none" strike="noStrike" dirty="0" err="1">
                <a:solidFill>
                  <a:srgbClr val="000000"/>
                </a:solidFill>
                <a:effectLst/>
                <a:latin typeface="Calibri" panose="020F0502020204030204" pitchFamily="34" charset="0"/>
              </a:rPr>
              <a:t>Grovenor</a:t>
            </a:r>
            <a:r>
              <a:rPr lang="en-GB" sz="1800" b="0" i="0" u="none" strike="noStrike" dirty="0">
                <a:solidFill>
                  <a:srgbClr val="000000"/>
                </a:solidFill>
                <a:effectLst/>
                <a:latin typeface="Calibri" panose="020F0502020204030204" pitchFamily="34" charset="0"/>
              </a:rPr>
              <a:t>: Oxford University (convenor)</a:t>
            </a:r>
          </a:p>
          <a:p>
            <a:pPr algn="l">
              <a:spcAft>
                <a:spcPts val="0"/>
              </a:spcAft>
            </a:pPr>
            <a:r>
              <a:rPr lang="en-GB" sz="1800" b="0" i="0" u="none" strike="noStrike" dirty="0">
                <a:solidFill>
                  <a:srgbClr val="000000"/>
                </a:solidFill>
                <a:effectLst/>
                <a:latin typeface="Calibri" panose="020F0502020204030204" pitchFamily="34" charset="0"/>
              </a:rPr>
              <a:t>Neil Mitchell: ITER (convenor)</a:t>
            </a:r>
          </a:p>
          <a:p>
            <a:pPr algn="l">
              <a:spcAft>
                <a:spcPts val="0"/>
              </a:spcAft>
            </a:pPr>
            <a:r>
              <a:rPr lang="en-GB" sz="1800" b="0" i="0" u="none" strike="noStrike" dirty="0">
                <a:solidFill>
                  <a:srgbClr val="000000"/>
                </a:solidFill>
                <a:effectLst/>
                <a:latin typeface="Calibri" panose="020F0502020204030204" pitchFamily="34" charset="0"/>
              </a:rPr>
              <a:t>Joe </a:t>
            </a:r>
            <a:r>
              <a:rPr lang="en-GB" sz="1800" b="0" i="0" u="none" strike="noStrike" dirty="0" err="1">
                <a:solidFill>
                  <a:srgbClr val="000000"/>
                </a:solidFill>
                <a:effectLst/>
                <a:latin typeface="Calibri" panose="020F0502020204030204" pitchFamily="34" charset="0"/>
              </a:rPr>
              <a:t>Minervini</a:t>
            </a:r>
            <a:r>
              <a:rPr lang="en-GB" sz="1800" b="0" i="0" u="none" strike="noStrike" dirty="0">
                <a:solidFill>
                  <a:srgbClr val="000000"/>
                </a:solidFill>
                <a:effectLst/>
                <a:latin typeface="Calibri" panose="020F0502020204030204" pitchFamily="34" charset="0"/>
              </a:rPr>
              <a:t>:  Novum </a:t>
            </a:r>
            <a:r>
              <a:rPr lang="en-GB" sz="1800" b="0" i="0" u="none" strike="noStrike" dirty="0" err="1">
                <a:solidFill>
                  <a:srgbClr val="000000"/>
                </a:solidFill>
                <a:effectLst/>
                <a:latin typeface="Calibri" panose="020F0502020204030204" pitchFamily="34" charset="0"/>
              </a:rPr>
              <a:t>Industria</a:t>
            </a:r>
            <a:endParaRPr lang="en-GB" sz="1800" b="0" i="0" u="none" strike="noStrike" dirty="0">
              <a:solidFill>
                <a:srgbClr val="000000"/>
              </a:solidFill>
              <a:effectLst/>
              <a:latin typeface="Calibri" panose="020F0502020204030204" pitchFamily="34" charset="0"/>
            </a:endParaRPr>
          </a:p>
          <a:p>
            <a:pPr algn="l">
              <a:spcAft>
                <a:spcPts val="0"/>
              </a:spcAft>
            </a:pPr>
            <a:r>
              <a:rPr lang="en-GB" sz="1800" b="0" i="0" u="none" strike="noStrike" dirty="0">
                <a:solidFill>
                  <a:srgbClr val="000000"/>
                </a:solidFill>
                <a:effectLst/>
                <a:latin typeface="Calibri" panose="020F0502020204030204" pitchFamily="34" charset="0"/>
              </a:rPr>
              <a:t>Min Zhang: Strathclyde</a:t>
            </a:r>
          </a:p>
          <a:p>
            <a:pPr algn="l">
              <a:spcAft>
                <a:spcPts val="0"/>
              </a:spcAft>
            </a:pPr>
            <a:r>
              <a:rPr lang="en-GB" sz="1800" b="0" i="0" u="none" strike="noStrike" dirty="0">
                <a:solidFill>
                  <a:srgbClr val="000000"/>
                </a:solidFill>
                <a:effectLst/>
                <a:latin typeface="Calibri" panose="020F0502020204030204" pitchFamily="34" charset="0"/>
              </a:rPr>
              <a:t>Beth Evans: UKAEA</a:t>
            </a:r>
          </a:p>
          <a:p>
            <a:pPr algn="l">
              <a:spcAft>
                <a:spcPts val="0"/>
              </a:spcAft>
            </a:pPr>
            <a:r>
              <a:rPr lang="en-GB" sz="1800" dirty="0" err="1">
                <a:solidFill>
                  <a:srgbClr val="000000"/>
                </a:solidFill>
                <a:latin typeface="Calibri" panose="020F0502020204030204" pitchFamily="34" charset="0"/>
              </a:rPr>
              <a:t>Seungyong</a:t>
            </a:r>
            <a:r>
              <a:rPr lang="en-GB" sz="1800" dirty="0">
                <a:solidFill>
                  <a:srgbClr val="000000"/>
                </a:solidFill>
                <a:latin typeface="Calibri" panose="020F0502020204030204" pitchFamily="34" charset="0"/>
              </a:rPr>
              <a:t> Hahn: Seoul National University</a:t>
            </a:r>
            <a:endParaRPr lang="en-GB" sz="1800" b="0" i="0" u="none" strike="noStrike" dirty="0">
              <a:solidFill>
                <a:srgbClr val="000000"/>
              </a:solidFill>
              <a:effectLst/>
              <a:latin typeface="Calibri" panose="020F0502020204030204" pitchFamily="34" charset="0"/>
            </a:endParaRPr>
          </a:p>
          <a:p>
            <a:pPr algn="l">
              <a:spcAft>
                <a:spcPts val="0"/>
              </a:spcAft>
            </a:pPr>
            <a:r>
              <a:rPr lang="en-GB" sz="1800" b="0" i="0" u="none" strike="noStrike" dirty="0">
                <a:solidFill>
                  <a:srgbClr val="000000"/>
                </a:solidFill>
                <a:effectLst/>
                <a:latin typeface="Calibri" panose="020F0502020204030204" pitchFamily="34" charset="0"/>
              </a:rPr>
              <a:t>Nanna Heiberg: UKAEA</a:t>
            </a:r>
          </a:p>
          <a:p>
            <a:pPr algn="l">
              <a:spcAft>
                <a:spcPts val="0"/>
              </a:spcAft>
            </a:pPr>
            <a:r>
              <a:rPr lang="en-GB" sz="1800" b="0" i="0" u="none" strike="noStrike" dirty="0">
                <a:solidFill>
                  <a:srgbClr val="000000"/>
                </a:solidFill>
                <a:effectLst/>
                <a:latin typeface="Calibri" panose="020F0502020204030204" pitchFamily="34" charset="0"/>
              </a:rPr>
              <a:t>Greg Brittles: Tokamak Energy</a:t>
            </a:r>
          </a:p>
          <a:p>
            <a:pPr algn="l">
              <a:spcAft>
                <a:spcPts val="0"/>
              </a:spcAft>
            </a:pPr>
            <a:r>
              <a:rPr lang="en-GB" sz="1800" b="0" i="0" u="none" strike="noStrike" dirty="0">
                <a:solidFill>
                  <a:srgbClr val="000000"/>
                </a:solidFill>
                <a:effectLst/>
                <a:latin typeface="Calibri" panose="020F0502020204030204" pitchFamily="34" charset="0"/>
              </a:rPr>
              <a:t>Zack Hartwig: MIT</a:t>
            </a:r>
          </a:p>
          <a:p>
            <a:pPr algn="l">
              <a:spcAft>
                <a:spcPts val="0"/>
              </a:spcAft>
            </a:pPr>
            <a:r>
              <a:rPr lang="en-GB" sz="1800" b="0" i="0" u="none" strike="noStrike" dirty="0" err="1">
                <a:solidFill>
                  <a:srgbClr val="000000"/>
                </a:solidFill>
                <a:effectLst/>
                <a:latin typeface="Calibri" panose="020F0502020204030204" pitchFamily="34" charset="0"/>
              </a:rPr>
              <a:t>Ioannis</a:t>
            </a:r>
            <a:r>
              <a:rPr lang="en-GB" sz="1800" b="0" i="0" u="none" strike="noStrike" dirty="0">
                <a:solidFill>
                  <a:srgbClr val="000000"/>
                </a:solidFill>
                <a:effectLst/>
                <a:latin typeface="Calibri" panose="020F0502020204030204" pitchFamily="34" charset="0"/>
              </a:rPr>
              <a:t> Katramados: UKAEA</a:t>
            </a:r>
          </a:p>
          <a:p>
            <a:pPr algn="l">
              <a:spcAft>
                <a:spcPts val="0"/>
              </a:spcAft>
            </a:pPr>
            <a:r>
              <a:rPr lang="en-GB" sz="1800" dirty="0">
                <a:solidFill>
                  <a:srgbClr val="000000"/>
                </a:solidFill>
                <a:latin typeface="Calibri" panose="020F0502020204030204" pitchFamily="34" charset="0"/>
              </a:rPr>
              <a:t>Susie Speller: Oxford University</a:t>
            </a:r>
            <a:endParaRPr lang="en-GB" sz="1800" b="0" i="0" u="none" strike="noStrike" dirty="0">
              <a:solidFill>
                <a:srgbClr val="000000"/>
              </a:solidFill>
              <a:effectLst/>
              <a:latin typeface="Calibri" panose="020F0502020204030204" pitchFamily="34" charset="0"/>
            </a:endParaRPr>
          </a:p>
          <a:p>
            <a:endParaRPr lang="en-US" dirty="0"/>
          </a:p>
        </p:txBody>
      </p:sp>
      <p:sp>
        <p:nvSpPr>
          <p:cNvPr id="4" name="Date Placeholder 3">
            <a:extLst>
              <a:ext uri="{FF2B5EF4-FFF2-40B4-BE49-F238E27FC236}">
                <a16:creationId xmlns:a16="http://schemas.microsoft.com/office/drawing/2014/main" id="{AABAEC15-4E3D-E38C-CBAF-CF003E34EDED}"/>
              </a:ext>
            </a:extLst>
          </p:cNvPr>
          <p:cNvSpPr>
            <a:spLocks noGrp="1"/>
          </p:cNvSpPr>
          <p:nvPr>
            <p:ph type="dt" sz="half" idx="10"/>
          </p:nvPr>
        </p:nvSpPr>
        <p:spPr/>
        <p:txBody>
          <a:bodyPr/>
          <a:lstStyle/>
          <a:p>
            <a:fld id="{2F54274C-5D88-41E1-8829-8A834389F269}" type="datetime3">
              <a:rPr lang="en-US" smtClean="0"/>
              <a:t>22 October 2022</a:t>
            </a:fld>
            <a:endParaRPr lang="en-GB" dirty="0"/>
          </a:p>
        </p:txBody>
      </p:sp>
      <p:sp>
        <p:nvSpPr>
          <p:cNvPr id="5" name="Slide Number Placeholder 4">
            <a:extLst>
              <a:ext uri="{FF2B5EF4-FFF2-40B4-BE49-F238E27FC236}">
                <a16:creationId xmlns:a16="http://schemas.microsoft.com/office/drawing/2014/main" id="{FA82DE04-4813-80DB-5192-604A57814B17}"/>
              </a:ext>
            </a:extLst>
          </p:cNvPr>
          <p:cNvSpPr>
            <a:spLocks noGrp="1"/>
          </p:cNvSpPr>
          <p:nvPr>
            <p:ph type="sldNum" sz="quarter" idx="12"/>
          </p:nvPr>
        </p:nvSpPr>
        <p:spPr/>
        <p:txBody>
          <a:bodyPr/>
          <a:lstStyle/>
          <a:p>
            <a:r>
              <a:rPr lang="en-GB"/>
              <a:t>Page </a:t>
            </a:r>
            <a:fld id="{13D8D79A-6581-40AF-A3CF-F2BA95A85B46}" type="slidenum">
              <a:rPr lang="en-GB" smtClean="0"/>
              <a:pPr/>
              <a:t>1</a:t>
            </a:fld>
            <a:endParaRPr lang="en-GB" dirty="0"/>
          </a:p>
        </p:txBody>
      </p:sp>
    </p:spTree>
    <p:extLst>
      <p:ext uri="{BB962C8B-B14F-4D97-AF65-F5344CB8AC3E}">
        <p14:creationId xmlns:p14="http://schemas.microsoft.com/office/powerpoint/2010/main" val="358109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FF3CB-780D-5860-1D34-D312552B738D}"/>
              </a:ext>
            </a:extLst>
          </p:cNvPr>
          <p:cNvSpPr>
            <a:spLocks noGrp="1"/>
          </p:cNvSpPr>
          <p:nvPr>
            <p:ph type="title"/>
          </p:nvPr>
        </p:nvSpPr>
        <p:spPr>
          <a:xfrm>
            <a:off x="552450" y="384175"/>
            <a:ext cx="10515600" cy="546100"/>
          </a:xfrm>
        </p:spPr>
        <p:txBody>
          <a:bodyPr>
            <a:noAutofit/>
          </a:bodyPr>
          <a:lstStyle/>
          <a:p>
            <a:r>
              <a:rPr lang="en-GB" sz="2800" dirty="0">
                <a:solidFill>
                  <a:schemeClr val="accent5">
                    <a:lumMod val="75000"/>
                  </a:schemeClr>
                </a:solidFill>
                <a:latin typeface="+mn-lt"/>
              </a:rPr>
              <a:t>WG FUSION – Formulating the </a:t>
            </a:r>
            <a:r>
              <a:rPr lang="en-GB" sz="2800" i="1" dirty="0">
                <a:solidFill>
                  <a:schemeClr val="accent5">
                    <a:lumMod val="75000"/>
                  </a:schemeClr>
                </a:solidFill>
                <a:latin typeface="+mn-lt"/>
              </a:rPr>
              <a:t>Grand Challenge</a:t>
            </a:r>
            <a:endParaRPr lang="en-GB" sz="2800" i="1" dirty="0">
              <a:solidFill>
                <a:schemeClr val="accent5">
                  <a:lumMod val="75000"/>
                </a:schemeClr>
              </a:solidFill>
            </a:endParaRPr>
          </a:p>
        </p:txBody>
      </p:sp>
      <p:sp>
        <p:nvSpPr>
          <p:cNvPr id="3" name="Content Placeholder 2">
            <a:extLst>
              <a:ext uri="{FF2B5EF4-FFF2-40B4-BE49-F238E27FC236}">
                <a16:creationId xmlns:a16="http://schemas.microsoft.com/office/drawing/2014/main" id="{EB32A0CD-49CF-6690-D928-9573E6DEFF83}"/>
              </a:ext>
            </a:extLst>
          </p:cNvPr>
          <p:cNvSpPr>
            <a:spLocks noGrp="1"/>
          </p:cNvSpPr>
          <p:nvPr>
            <p:ph idx="1"/>
          </p:nvPr>
        </p:nvSpPr>
        <p:spPr>
          <a:xfrm>
            <a:off x="552450" y="1207009"/>
            <a:ext cx="11315700" cy="4993766"/>
          </a:xfrm>
        </p:spPr>
        <p:txBody>
          <a:bodyPr>
            <a:normAutofit fontScale="92500" lnSpcReduction="20000"/>
          </a:bodyPr>
          <a:lstStyle/>
          <a:p>
            <a:r>
              <a:rPr lang="en-GB" sz="2200" dirty="0"/>
              <a:t> </a:t>
            </a:r>
            <a:r>
              <a:rPr lang="en-GB" sz="2600" dirty="0"/>
              <a:t>For the fusion community, one could state the grand challenge as </a:t>
            </a:r>
          </a:p>
          <a:p>
            <a:pPr marL="0" indent="0">
              <a:buNone/>
            </a:pPr>
            <a:r>
              <a:rPr lang="en-GB" sz="2600" b="1" dirty="0">
                <a:solidFill>
                  <a:srgbClr val="FF0000"/>
                </a:solidFill>
              </a:rPr>
              <a:t>The 10 – 100 – 1000 challenge      Within 10 years achieve 100 MW for 1000 seconds  </a:t>
            </a:r>
          </a:p>
          <a:p>
            <a:pPr lvl="1"/>
            <a:endParaRPr lang="en-GB" sz="800" dirty="0"/>
          </a:p>
          <a:p>
            <a:r>
              <a:rPr lang="en-GB" sz="2600" dirty="0"/>
              <a:t>What must the superconductivity community contribute to this? </a:t>
            </a:r>
          </a:p>
          <a:p>
            <a:pPr marL="0" indent="0">
              <a:buNone/>
            </a:pPr>
            <a:r>
              <a:rPr lang="en-GB" sz="2600" b="1" dirty="0"/>
              <a:t>Starting position</a:t>
            </a:r>
            <a:r>
              <a:rPr lang="en-GB" sz="2600" dirty="0"/>
              <a:t>:</a:t>
            </a:r>
          </a:p>
          <a:p>
            <a:pPr lvl="1"/>
            <a:r>
              <a:rPr lang="en-GB" sz="1900" dirty="0"/>
              <a:t>The performance of commercially available Nb</a:t>
            </a:r>
            <a:r>
              <a:rPr lang="en-GB" sz="1900" baseline="-25000" dirty="0"/>
              <a:t>3</a:t>
            </a:r>
            <a:r>
              <a:rPr lang="en-GB" sz="1900" dirty="0"/>
              <a:t>Sn and REBCO is already good enough (production needs to be ramped up and a reduction in cost helpful, but not critical)</a:t>
            </a:r>
          </a:p>
          <a:p>
            <a:pPr lvl="1"/>
            <a:r>
              <a:rPr lang="en-GB" sz="1900" dirty="0"/>
              <a:t>Focus needs to be on components – for simplicity TF, CS and PF magnets.</a:t>
            </a:r>
            <a:endParaRPr lang="en-GB" sz="2200" dirty="0"/>
          </a:p>
          <a:p>
            <a:r>
              <a:rPr lang="en-GB" sz="2200" b="1" dirty="0"/>
              <a:t>Several key themes </a:t>
            </a:r>
          </a:p>
          <a:p>
            <a:pPr lvl="1"/>
            <a:r>
              <a:rPr lang="en-GB" sz="1900" dirty="0"/>
              <a:t>Superconductor choice and supply</a:t>
            </a:r>
          </a:p>
          <a:p>
            <a:pPr lvl="1"/>
            <a:r>
              <a:rPr lang="en-GB" sz="1900" dirty="0"/>
              <a:t>Quench protection</a:t>
            </a:r>
          </a:p>
          <a:p>
            <a:pPr lvl="1"/>
            <a:r>
              <a:rPr lang="en-GB" sz="1900" dirty="0"/>
              <a:t>Cryogenics</a:t>
            </a:r>
          </a:p>
          <a:p>
            <a:pPr lvl="1"/>
            <a:r>
              <a:rPr lang="en-GB" sz="1900" dirty="0"/>
              <a:t>Mechanical reinforcement</a:t>
            </a:r>
          </a:p>
          <a:p>
            <a:pPr lvl="1"/>
            <a:r>
              <a:rPr lang="en-GB" sz="1900" dirty="0"/>
              <a:t>Insulation</a:t>
            </a:r>
          </a:p>
          <a:p>
            <a:pPr lvl="1"/>
            <a:r>
              <a:rPr lang="en-GB" sz="1900" dirty="0"/>
              <a:t>Sensors and sensing</a:t>
            </a:r>
          </a:p>
          <a:p>
            <a:pPr lvl="1"/>
            <a:r>
              <a:rPr lang="en-GB" sz="1900" dirty="0"/>
              <a:t>Simulation tools </a:t>
            </a:r>
          </a:p>
          <a:p>
            <a:pPr lvl="1"/>
            <a:r>
              <a:rPr lang="en-GB" sz="1900" dirty="0"/>
              <a:t>Demountable joints?</a:t>
            </a:r>
          </a:p>
          <a:p>
            <a:pPr marL="457200" lvl="1" indent="0">
              <a:buNone/>
            </a:pPr>
            <a:endParaRPr lang="en-GB" sz="2200" dirty="0"/>
          </a:p>
        </p:txBody>
      </p:sp>
      <p:sp>
        <p:nvSpPr>
          <p:cNvPr id="4" name="Date Placeholder 3">
            <a:extLst>
              <a:ext uri="{FF2B5EF4-FFF2-40B4-BE49-F238E27FC236}">
                <a16:creationId xmlns:a16="http://schemas.microsoft.com/office/drawing/2014/main" id="{BECEB1D6-373F-8FD3-CCCF-426A9200F987}"/>
              </a:ext>
            </a:extLst>
          </p:cNvPr>
          <p:cNvSpPr>
            <a:spLocks noGrp="1"/>
          </p:cNvSpPr>
          <p:nvPr>
            <p:ph type="dt" sz="half" idx="10"/>
          </p:nvPr>
        </p:nvSpPr>
        <p:spPr/>
        <p:txBody>
          <a:bodyPr/>
          <a:lstStyle/>
          <a:p>
            <a:fld id="{2F54274C-5D88-41E1-8829-8A834389F269}" type="datetime3">
              <a:rPr lang="en-US" smtClean="0"/>
              <a:t>19 October 2022</a:t>
            </a:fld>
            <a:endParaRPr lang="en-GB" dirty="0"/>
          </a:p>
        </p:txBody>
      </p:sp>
      <p:sp>
        <p:nvSpPr>
          <p:cNvPr id="6" name="Slide Number Placeholder 5">
            <a:extLst>
              <a:ext uri="{FF2B5EF4-FFF2-40B4-BE49-F238E27FC236}">
                <a16:creationId xmlns:a16="http://schemas.microsoft.com/office/drawing/2014/main" id="{9032A21A-F501-9D39-6CD5-357AE2D63E24}"/>
              </a:ext>
            </a:extLst>
          </p:cNvPr>
          <p:cNvSpPr>
            <a:spLocks noGrp="1"/>
          </p:cNvSpPr>
          <p:nvPr>
            <p:ph type="sldNum" sz="quarter" idx="12"/>
          </p:nvPr>
        </p:nvSpPr>
        <p:spPr/>
        <p:txBody>
          <a:bodyPr/>
          <a:lstStyle/>
          <a:p>
            <a:r>
              <a:rPr lang="en-GB" dirty="0"/>
              <a:t>Page </a:t>
            </a:r>
            <a:fld id="{13D8D79A-6581-40AF-A3CF-F2BA95A85B46}" type="slidenum">
              <a:rPr lang="en-GB" smtClean="0"/>
              <a:pPr/>
              <a:t>2</a:t>
            </a:fld>
            <a:endParaRPr lang="en-GB" dirty="0"/>
          </a:p>
        </p:txBody>
      </p:sp>
    </p:spTree>
    <p:extLst>
      <p:ext uri="{BB962C8B-B14F-4D97-AF65-F5344CB8AC3E}">
        <p14:creationId xmlns:p14="http://schemas.microsoft.com/office/powerpoint/2010/main" val="2551423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FF3CB-780D-5860-1D34-D312552B738D}"/>
              </a:ext>
            </a:extLst>
          </p:cNvPr>
          <p:cNvSpPr>
            <a:spLocks noGrp="1"/>
          </p:cNvSpPr>
          <p:nvPr>
            <p:ph type="title"/>
          </p:nvPr>
        </p:nvSpPr>
        <p:spPr>
          <a:xfrm>
            <a:off x="552450" y="505334"/>
            <a:ext cx="10515600" cy="546100"/>
          </a:xfrm>
        </p:spPr>
        <p:txBody>
          <a:bodyPr>
            <a:noAutofit/>
          </a:bodyPr>
          <a:lstStyle/>
          <a:p>
            <a:r>
              <a:rPr lang="en-GB" sz="2800" dirty="0">
                <a:solidFill>
                  <a:schemeClr val="accent5">
                    <a:lumMod val="75000"/>
                  </a:schemeClr>
                </a:solidFill>
                <a:latin typeface="+mn-lt"/>
              </a:rPr>
              <a:t>WG FUSION – </a:t>
            </a:r>
            <a:r>
              <a:rPr lang="en-US" sz="2800" dirty="0">
                <a:solidFill>
                  <a:schemeClr val="accent5">
                    <a:lumMod val="75000"/>
                  </a:schemeClr>
                </a:solidFill>
                <a:latin typeface="+mn-lt"/>
              </a:rPr>
              <a:t>Outline for a 10 year Strategic roadmap</a:t>
            </a:r>
            <a:br>
              <a:rPr lang="en-US" sz="2800" dirty="0">
                <a:solidFill>
                  <a:schemeClr val="accent5">
                    <a:lumMod val="75000"/>
                  </a:schemeClr>
                </a:solidFill>
                <a:latin typeface="+mn-lt"/>
              </a:rPr>
            </a:br>
            <a:r>
              <a:rPr lang="en-US" sz="1600" dirty="0">
                <a:solidFill>
                  <a:schemeClr val="accent5">
                    <a:lumMod val="75000"/>
                  </a:schemeClr>
                </a:solidFill>
                <a:latin typeface="+mn-lt"/>
              </a:rPr>
              <a:t>focusing in delivering end user products impacting our future</a:t>
            </a:r>
            <a:br>
              <a:rPr lang="en-US" sz="1600" dirty="0">
                <a:solidFill>
                  <a:schemeClr val="accent5">
                    <a:lumMod val="75000"/>
                  </a:schemeClr>
                </a:solidFill>
                <a:latin typeface="+mn-lt"/>
              </a:rPr>
            </a:br>
            <a:r>
              <a:rPr lang="en-US" sz="1600" dirty="0">
                <a:solidFill>
                  <a:schemeClr val="accent5">
                    <a:lumMod val="75000"/>
                  </a:schemeClr>
                </a:solidFill>
                <a:latin typeface="+mn-lt"/>
              </a:rPr>
              <a:t>Guided by how we take Superconductivity from a frontiers technology to a mainstream technology</a:t>
            </a:r>
            <a:br>
              <a:rPr lang="en-US" sz="2800" dirty="0">
                <a:solidFill>
                  <a:schemeClr val="accent5">
                    <a:lumMod val="75000"/>
                  </a:schemeClr>
                </a:solidFill>
                <a:latin typeface="+mn-lt"/>
              </a:rPr>
            </a:br>
            <a:endParaRPr lang="en-GB" sz="2800" dirty="0">
              <a:solidFill>
                <a:schemeClr val="accent5">
                  <a:lumMod val="75000"/>
                </a:schemeClr>
              </a:solidFill>
            </a:endParaRPr>
          </a:p>
        </p:txBody>
      </p:sp>
      <p:sp>
        <p:nvSpPr>
          <p:cNvPr id="3" name="Content Placeholder 2">
            <a:extLst>
              <a:ext uri="{FF2B5EF4-FFF2-40B4-BE49-F238E27FC236}">
                <a16:creationId xmlns:a16="http://schemas.microsoft.com/office/drawing/2014/main" id="{EB32A0CD-49CF-6690-D928-9573E6DEFF83}"/>
              </a:ext>
            </a:extLst>
          </p:cNvPr>
          <p:cNvSpPr>
            <a:spLocks noGrp="1"/>
          </p:cNvSpPr>
          <p:nvPr>
            <p:ph idx="1"/>
          </p:nvPr>
        </p:nvSpPr>
        <p:spPr>
          <a:xfrm>
            <a:off x="1306830" y="208789"/>
            <a:ext cx="11315700" cy="4993766"/>
          </a:xfrm>
        </p:spPr>
        <p:txBody>
          <a:bodyPr>
            <a:normAutofit/>
          </a:bodyPr>
          <a:lstStyle/>
          <a:p>
            <a:endParaRPr lang="en-GB" sz="2000" dirty="0"/>
          </a:p>
          <a:p>
            <a:endParaRPr lang="en-GB" dirty="0"/>
          </a:p>
          <a:p>
            <a:pPr lvl="2"/>
            <a:endParaRPr lang="en-GB" dirty="0"/>
          </a:p>
        </p:txBody>
      </p:sp>
      <p:sp>
        <p:nvSpPr>
          <p:cNvPr id="4" name="Date Placeholder 3">
            <a:extLst>
              <a:ext uri="{FF2B5EF4-FFF2-40B4-BE49-F238E27FC236}">
                <a16:creationId xmlns:a16="http://schemas.microsoft.com/office/drawing/2014/main" id="{BECEB1D6-373F-8FD3-CCCF-426A9200F987}"/>
              </a:ext>
            </a:extLst>
          </p:cNvPr>
          <p:cNvSpPr>
            <a:spLocks noGrp="1"/>
          </p:cNvSpPr>
          <p:nvPr>
            <p:ph type="dt" sz="half" idx="10"/>
          </p:nvPr>
        </p:nvSpPr>
        <p:spPr/>
        <p:txBody>
          <a:bodyPr/>
          <a:lstStyle/>
          <a:p>
            <a:fld id="{2F54274C-5D88-41E1-8829-8A834389F269}" type="datetime3">
              <a:rPr lang="en-US" smtClean="0"/>
              <a:t>19 October 2022</a:t>
            </a:fld>
            <a:endParaRPr lang="en-GB" dirty="0"/>
          </a:p>
        </p:txBody>
      </p:sp>
      <p:sp>
        <p:nvSpPr>
          <p:cNvPr id="6" name="Slide Number Placeholder 5">
            <a:extLst>
              <a:ext uri="{FF2B5EF4-FFF2-40B4-BE49-F238E27FC236}">
                <a16:creationId xmlns:a16="http://schemas.microsoft.com/office/drawing/2014/main" id="{9032A21A-F501-9D39-6CD5-357AE2D63E24}"/>
              </a:ext>
            </a:extLst>
          </p:cNvPr>
          <p:cNvSpPr>
            <a:spLocks noGrp="1"/>
          </p:cNvSpPr>
          <p:nvPr>
            <p:ph type="sldNum" sz="quarter" idx="12"/>
          </p:nvPr>
        </p:nvSpPr>
        <p:spPr/>
        <p:txBody>
          <a:bodyPr/>
          <a:lstStyle/>
          <a:p>
            <a:r>
              <a:rPr lang="en-GB" dirty="0"/>
              <a:t>Page </a:t>
            </a:r>
            <a:fld id="{13D8D79A-6581-40AF-A3CF-F2BA95A85B46}" type="slidenum">
              <a:rPr lang="en-GB" smtClean="0"/>
              <a:pPr/>
              <a:t>3</a:t>
            </a:fld>
            <a:endParaRPr lang="en-GB" dirty="0"/>
          </a:p>
        </p:txBody>
      </p:sp>
      <p:sp>
        <p:nvSpPr>
          <p:cNvPr id="7" name="Content Placeholder 2">
            <a:extLst>
              <a:ext uri="{FF2B5EF4-FFF2-40B4-BE49-F238E27FC236}">
                <a16:creationId xmlns:a16="http://schemas.microsoft.com/office/drawing/2014/main" id="{3D000448-5372-4227-A34B-FAD72E78504F}"/>
              </a:ext>
            </a:extLst>
          </p:cNvPr>
          <p:cNvSpPr txBox="1">
            <a:spLocks/>
          </p:cNvSpPr>
          <p:nvPr/>
        </p:nvSpPr>
        <p:spPr>
          <a:xfrm>
            <a:off x="202230" y="1308388"/>
            <a:ext cx="11315700" cy="49937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dirty="0"/>
              <a:t>Stage 1: The first magnets for small fusion devices will be built without all the engineering data being well known – ‘learn by mistakes’     </a:t>
            </a:r>
            <a:r>
              <a:rPr lang="en-GB" sz="2200" b="1" i="1" dirty="0"/>
              <a:t>The Kitty Hawk Flier approach</a:t>
            </a:r>
            <a:endParaRPr lang="en-GB" sz="1700" b="1" i="1" dirty="0"/>
          </a:p>
          <a:p>
            <a:pPr lvl="1"/>
            <a:endParaRPr lang="en-GB" sz="1400" i="1" dirty="0"/>
          </a:p>
          <a:p>
            <a:pPr lvl="1"/>
            <a:endParaRPr lang="en-GB" sz="1400" dirty="0"/>
          </a:p>
          <a:p>
            <a:pPr lvl="1"/>
            <a:endParaRPr lang="en-GB" sz="1400" dirty="0"/>
          </a:p>
          <a:p>
            <a:pPr lvl="1"/>
            <a:endParaRPr lang="en-GB" sz="1400" dirty="0"/>
          </a:p>
          <a:p>
            <a:pPr marL="457200" lvl="1" indent="0">
              <a:buNone/>
            </a:pPr>
            <a:endParaRPr lang="en-GB" sz="1400" dirty="0"/>
          </a:p>
          <a:p>
            <a:pPr lvl="1"/>
            <a:endParaRPr lang="en-GB" sz="1400" dirty="0"/>
          </a:p>
          <a:p>
            <a:pPr lvl="1"/>
            <a:endParaRPr lang="en-GB" sz="1400" dirty="0"/>
          </a:p>
        </p:txBody>
      </p:sp>
      <p:pic>
        <p:nvPicPr>
          <p:cNvPr id="1028" name="Picture 4" descr="https://www.wright-brothers.org/Information_Desk/Just_the_Facts/Airplanes/Wright_Airplane_images/1904_Flyer_II/1904_Flyer_Flight_16Nov_242.jpg">
            <a:extLst>
              <a:ext uri="{FF2B5EF4-FFF2-40B4-BE49-F238E27FC236}">
                <a16:creationId xmlns:a16="http://schemas.microsoft.com/office/drawing/2014/main" id="{6BB5153F-1464-4137-82F5-C2DF15903A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7608" y="2098342"/>
            <a:ext cx="2681444" cy="175069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irbus A380 - Wikipedia">
            <a:extLst>
              <a:ext uri="{FF2B5EF4-FFF2-40B4-BE49-F238E27FC236}">
                <a16:creationId xmlns:a16="http://schemas.microsoft.com/office/drawing/2014/main" id="{1A16A622-CE2D-4E64-91BC-6F287905AB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9677" y="4638991"/>
            <a:ext cx="2619375" cy="174307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3392680-33F5-4E6B-AFEF-2A32341930BA}"/>
              </a:ext>
            </a:extLst>
          </p:cNvPr>
          <p:cNvSpPr txBox="1"/>
          <p:nvPr/>
        </p:nvSpPr>
        <p:spPr>
          <a:xfrm>
            <a:off x="10163390" y="2512024"/>
            <a:ext cx="1283540" cy="923330"/>
          </a:xfrm>
          <a:prstGeom prst="rect">
            <a:avLst/>
          </a:prstGeom>
          <a:noFill/>
        </p:spPr>
        <p:txBody>
          <a:bodyPr wrap="square" rtlCol="0">
            <a:spAutoFit/>
          </a:bodyPr>
          <a:lstStyle/>
          <a:p>
            <a:r>
              <a:rPr lang="en-GB" dirty="0"/>
              <a:t>ST-HTS and SPARC</a:t>
            </a:r>
          </a:p>
          <a:p>
            <a:endParaRPr lang="en-GB" dirty="0"/>
          </a:p>
        </p:txBody>
      </p:sp>
      <p:pic>
        <p:nvPicPr>
          <p:cNvPr id="1031" name="Picture 3" descr="image001">
            <a:extLst>
              <a:ext uri="{FF2B5EF4-FFF2-40B4-BE49-F238E27FC236}">
                <a16:creationId xmlns:a16="http://schemas.microsoft.com/office/drawing/2014/main" id="{AA123D7C-7C61-4AA8-AFF4-40EB126C6FA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1687" t="30044" r="43401" b="47108"/>
          <a:stretch/>
        </p:blipFill>
        <p:spPr bwMode="auto">
          <a:xfrm>
            <a:off x="6386428" y="2199184"/>
            <a:ext cx="2248753" cy="165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2" descr="image002">
            <a:extLst>
              <a:ext uri="{FF2B5EF4-FFF2-40B4-BE49-F238E27FC236}">
                <a16:creationId xmlns:a16="http://schemas.microsoft.com/office/drawing/2014/main" id="{83B60699-006A-4A19-BF8A-EE86F4C89A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55005" y="2255567"/>
            <a:ext cx="1995775" cy="1327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 descr="Image result for arc commonwealth fusion systems">
            <a:extLst>
              <a:ext uri="{FF2B5EF4-FFF2-40B4-BE49-F238E27FC236}">
                <a16:creationId xmlns:a16="http://schemas.microsoft.com/office/drawing/2014/main" id="{CD282FA1-A219-4198-97A0-71C607B536F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45334"/>
          <a:stretch/>
        </p:blipFill>
        <p:spPr bwMode="auto">
          <a:xfrm>
            <a:off x="8702642" y="4621708"/>
            <a:ext cx="2152167" cy="2235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3" descr="image001">
            <a:extLst>
              <a:ext uri="{FF2B5EF4-FFF2-40B4-BE49-F238E27FC236}">
                <a16:creationId xmlns:a16="http://schemas.microsoft.com/office/drawing/2014/main" id="{57927D69-E926-40C2-B2B8-880A8990379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8856" t="18286" r="3744" b="47666"/>
          <a:stretch/>
        </p:blipFill>
        <p:spPr bwMode="auto">
          <a:xfrm>
            <a:off x="6185028" y="4585058"/>
            <a:ext cx="2379552" cy="2235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2C58A0BA-6A02-4C51-8584-643DE69ED6F3}"/>
              </a:ext>
            </a:extLst>
          </p:cNvPr>
          <p:cNvSpPr txBox="1"/>
          <p:nvPr/>
        </p:nvSpPr>
        <p:spPr>
          <a:xfrm>
            <a:off x="7129054" y="1960692"/>
            <a:ext cx="1297150" cy="369332"/>
          </a:xfrm>
          <a:prstGeom prst="rect">
            <a:avLst/>
          </a:prstGeom>
          <a:noFill/>
        </p:spPr>
        <p:txBody>
          <a:bodyPr wrap="none" rtlCol="0">
            <a:spAutoFit/>
          </a:bodyPr>
          <a:lstStyle/>
          <a:p>
            <a:r>
              <a:rPr lang="en-GB" dirty="0"/>
              <a:t>2025 - 2030</a:t>
            </a:r>
          </a:p>
        </p:txBody>
      </p:sp>
      <p:sp>
        <p:nvSpPr>
          <p:cNvPr id="19" name="TextBox 18">
            <a:extLst>
              <a:ext uri="{FF2B5EF4-FFF2-40B4-BE49-F238E27FC236}">
                <a16:creationId xmlns:a16="http://schemas.microsoft.com/office/drawing/2014/main" id="{AA7A6BCF-59FB-4424-8D13-B895AB5EF6A7}"/>
              </a:ext>
            </a:extLst>
          </p:cNvPr>
          <p:cNvSpPr txBox="1"/>
          <p:nvPr/>
        </p:nvSpPr>
        <p:spPr>
          <a:xfrm>
            <a:off x="8635181" y="4299916"/>
            <a:ext cx="1220206" cy="369332"/>
          </a:xfrm>
          <a:prstGeom prst="rect">
            <a:avLst/>
          </a:prstGeom>
          <a:noFill/>
        </p:spPr>
        <p:txBody>
          <a:bodyPr wrap="none" rtlCol="0">
            <a:spAutoFit/>
          </a:bodyPr>
          <a:lstStyle/>
          <a:p>
            <a:r>
              <a:rPr lang="en-GB" dirty="0"/>
              <a:t>Mid 2030s </a:t>
            </a:r>
          </a:p>
        </p:txBody>
      </p:sp>
      <p:sp>
        <p:nvSpPr>
          <p:cNvPr id="5" name="TextBox 4"/>
          <p:cNvSpPr txBox="1"/>
          <p:nvPr/>
        </p:nvSpPr>
        <p:spPr>
          <a:xfrm>
            <a:off x="202230" y="4071473"/>
            <a:ext cx="2903109" cy="2308324"/>
          </a:xfrm>
          <a:prstGeom prst="rect">
            <a:avLst/>
          </a:prstGeom>
          <a:noFill/>
        </p:spPr>
        <p:txBody>
          <a:bodyPr wrap="square" rtlCol="0">
            <a:spAutoFit/>
          </a:bodyPr>
          <a:lstStyle/>
          <a:p>
            <a:r>
              <a:rPr lang="en-GB" dirty="0">
                <a:solidFill>
                  <a:srgbClr val="FF0000"/>
                </a:solidFill>
              </a:rPr>
              <a:t>If all goes OK, there will come a stage where magnets for commercial fusion devices will have to be manufactured, and by then the full engineering data will be required.  </a:t>
            </a:r>
          </a:p>
          <a:p>
            <a:endParaRPr lang="en-GB" dirty="0"/>
          </a:p>
        </p:txBody>
      </p:sp>
      <p:sp>
        <p:nvSpPr>
          <p:cNvPr id="10" name="Down Arrow 9"/>
          <p:cNvSpPr/>
          <p:nvPr/>
        </p:nvSpPr>
        <p:spPr>
          <a:xfrm>
            <a:off x="4649786" y="3925332"/>
            <a:ext cx="4676453" cy="5665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89187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C03FED-7DFE-4310-BBA7-1324A744DAEB}"/>
              </a:ext>
            </a:extLst>
          </p:cNvPr>
          <p:cNvSpPr>
            <a:spLocks noGrp="1"/>
          </p:cNvSpPr>
          <p:nvPr>
            <p:ph type="dt" sz="half" idx="10"/>
          </p:nvPr>
        </p:nvSpPr>
        <p:spPr/>
        <p:txBody>
          <a:bodyPr/>
          <a:lstStyle/>
          <a:p>
            <a:fld id="{2F54274C-5D88-41E1-8829-8A834389F269}" type="datetime3">
              <a:rPr lang="en-US" smtClean="0"/>
              <a:t>19 October 2022</a:t>
            </a:fld>
            <a:endParaRPr lang="en-GB" dirty="0"/>
          </a:p>
        </p:txBody>
      </p:sp>
      <p:sp>
        <p:nvSpPr>
          <p:cNvPr id="5" name="Slide Number Placeholder 4">
            <a:extLst>
              <a:ext uri="{FF2B5EF4-FFF2-40B4-BE49-F238E27FC236}">
                <a16:creationId xmlns:a16="http://schemas.microsoft.com/office/drawing/2014/main" id="{448E9E26-965D-4915-9C19-F2F184CEAA37}"/>
              </a:ext>
            </a:extLst>
          </p:cNvPr>
          <p:cNvSpPr>
            <a:spLocks noGrp="1"/>
          </p:cNvSpPr>
          <p:nvPr>
            <p:ph type="sldNum" sz="quarter" idx="12"/>
          </p:nvPr>
        </p:nvSpPr>
        <p:spPr/>
        <p:txBody>
          <a:bodyPr/>
          <a:lstStyle/>
          <a:p>
            <a:r>
              <a:rPr lang="en-GB"/>
              <a:t>Page </a:t>
            </a:r>
            <a:fld id="{13D8D79A-6581-40AF-A3CF-F2BA95A85B46}" type="slidenum">
              <a:rPr lang="en-GB" smtClean="0"/>
              <a:pPr/>
              <a:t>4</a:t>
            </a:fld>
            <a:endParaRPr lang="en-GB" dirty="0"/>
          </a:p>
        </p:txBody>
      </p:sp>
      <p:sp>
        <p:nvSpPr>
          <p:cNvPr id="6" name="Title 1">
            <a:extLst>
              <a:ext uri="{FF2B5EF4-FFF2-40B4-BE49-F238E27FC236}">
                <a16:creationId xmlns:a16="http://schemas.microsoft.com/office/drawing/2014/main" id="{4A79461E-E68C-4662-8490-AE22B542D09C}"/>
              </a:ext>
            </a:extLst>
          </p:cNvPr>
          <p:cNvSpPr>
            <a:spLocks noGrp="1"/>
          </p:cNvSpPr>
          <p:nvPr>
            <p:ph type="title"/>
          </p:nvPr>
        </p:nvSpPr>
        <p:spPr>
          <a:xfrm>
            <a:off x="226337" y="287299"/>
            <a:ext cx="9524246" cy="546100"/>
          </a:xfrm>
        </p:spPr>
        <p:txBody>
          <a:bodyPr>
            <a:noAutofit/>
          </a:bodyPr>
          <a:lstStyle/>
          <a:p>
            <a:r>
              <a:rPr lang="en-GB" sz="2800" dirty="0">
                <a:solidFill>
                  <a:schemeClr val="accent5">
                    <a:lumMod val="75000"/>
                  </a:schemeClr>
                </a:solidFill>
                <a:latin typeface="+mn-lt"/>
              </a:rPr>
              <a:t>WG FUSION – Formulating the status of critical aspects involving superconductors for the 10-100-1000 </a:t>
            </a:r>
            <a:r>
              <a:rPr lang="en-GB" sz="2800" i="1" dirty="0">
                <a:solidFill>
                  <a:schemeClr val="accent5">
                    <a:lumMod val="75000"/>
                  </a:schemeClr>
                </a:solidFill>
                <a:latin typeface="+mn-lt"/>
              </a:rPr>
              <a:t>Grand Challenge</a:t>
            </a:r>
            <a:endParaRPr lang="en-GB" sz="2800" i="1" dirty="0">
              <a:solidFill>
                <a:schemeClr val="accent5">
                  <a:lumMod val="75000"/>
                </a:schemeClr>
              </a:solidFill>
            </a:endParaRPr>
          </a:p>
        </p:txBody>
      </p:sp>
      <p:graphicFrame>
        <p:nvGraphicFramePr>
          <p:cNvPr id="7" name="Table 6">
            <a:extLst>
              <a:ext uri="{FF2B5EF4-FFF2-40B4-BE49-F238E27FC236}">
                <a16:creationId xmlns:a16="http://schemas.microsoft.com/office/drawing/2014/main" id="{2CB603AB-3F5F-4642-9A91-1A2C5F7548F8}"/>
              </a:ext>
            </a:extLst>
          </p:cNvPr>
          <p:cNvGraphicFramePr>
            <a:graphicFrameLocks noGrp="1"/>
          </p:cNvGraphicFramePr>
          <p:nvPr>
            <p:extLst>
              <p:ext uri="{D42A27DB-BD31-4B8C-83A1-F6EECF244321}">
                <p14:modId xmlns:p14="http://schemas.microsoft.com/office/powerpoint/2010/main" val="2410433344"/>
              </p:ext>
            </p:extLst>
          </p:nvPr>
        </p:nvGraphicFramePr>
        <p:xfrm>
          <a:off x="647700" y="1409700"/>
          <a:ext cx="11318240" cy="3210558"/>
        </p:xfrm>
        <a:graphic>
          <a:graphicData uri="http://schemas.openxmlformats.org/drawingml/2006/table">
            <a:tbl>
              <a:tblPr firstRow="1" bandRow="1">
                <a:tableStyleId>{5C22544A-7EE6-4342-B048-85BDC9FD1C3A}</a:tableStyleId>
              </a:tblPr>
              <a:tblGrid>
                <a:gridCol w="2829560">
                  <a:extLst>
                    <a:ext uri="{9D8B030D-6E8A-4147-A177-3AD203B41FA5}">
                      <a16:colId xmlns:a16="http://schemas.microsoft.com/office/drawing/2014/main" val="204721427"/>
                    </a:ext>
                  </a:extLst>
                </a:gridCol>
                <a:gridCol w="2829560">
                  <a:extLst>
                    <a:ext uri="{9D8B030D-6E8A-4147-A177-3AD203B41FA5}">
                      <a16:colId xmlns:a16="http://schemas.microsoft.com/office/drawing/2014/main" val="941696509"/>
                    </a:ext>
                  </a:extLst>
                </a:gridCol>
                <a:gridCol w="2829560">
                  <a:extLst>
                    <a:ext uri="{9D8B030D-6E8A-4147-A177-3AD203B41FA5}">
                      <a16:colId xmlns:a16="http://schemas.microsoft.com/office/drawing/2014/main" val="3648497452"/>
                    </a:ext>
                  </a:extLst>
                </a:gridCol>
                <a:gridCol w="2829560">
                  <a:extLst>
                    <a:ext uri="{9D8B030D-6E8A-4147-A177-3AD203B41FA5}">
                      <a16:colId xmlns:a16="http://schemas.microsoft.com/office/drawing/2014/main" val="914491299"/>
                    </a:ext>
                  </a:extLst>
                </a:gridCol>
              </a:tblGrid>
              <a:tr h="382693">
                <a:tc>
                  <a:txBody>
                    <a:bodyPr/>
                    <a:lstStyle/>
                    <a:p>
                      <a:r>
                        <a:rPr lang="en-GB" dirty="0"/>
                        <a:t>Theme/component</a:t>
                      </a:r>
                    </a:p>
                  </a:txBody>
                  <a:tcPr/>
                </a:tc>
                <a:tc>
                  <a:txBody>
                    <a:bodyPr/>
                    <a:lstStyle/>
                    <a:p>
                      <a:pPr algn="ctr"/>
                      <a:r>
                        <a:rPr lang="en-GB" dirty="0"/>
                        <a:t>TF</a:t>
                      </a:r>
                    </a:p>
                  </a:txBody>
                  <a:tcPr/>
                </a:tc>
                <a:tc>
                  <a:txBody>
                    <a:bodyPr/>
                    <a:lstStyle/>
                    <a:p>
                      <a:pPr algn="ctr"/>
                      <a:r>
                        <a:rPr lang="en-GB" dirty="0"/>
                        <a:t>CS</a:t>
                      </a:r>
                    </a:p>
                  </a:txBody>
                  <a:tcPr/>
                </a:tc>
                <a:tc>
                  <a:txBody>
                    <a:bodyPr/>
                    <a:lstStyle/>
                    <a:p>
                      <a:pPr algn="ctr"/>
                      <a:r>
                        <a:rPr lang="en-GB" dirty="0"/>
                        <a:t>P</a:t>
                      </a:r>
                    </a:p>
                  </a:txBody>
                  <a:tcPr/>
                </a:tc>
                <a:extLst>
                  <a:ext uri="{0D108BD9-81ED-4DB2-BD59-A6C34878D82A}">
                    <a16:rowId xmlns:a16="http://schemas.microsoft.com/office/drawing/2014/main" val="3122644300"/>
                  </a:ext>
                </a:extLst>
              </a:tr>
              <a:tr h="382693">
                <a:tc>
                  <a:txBody>
                    <a:bodyPr/>
                    <a:lstStyle/>
                    <a:p>
                      <a:r>
                        <a:rPr lang="en-GB" dirty="0"/>
                        <a:t>Quench protection</a:t>
                      </a:r>
                    </a:p>
                  </a:txBody>
                  <a:tcPr/>
                </a:tc>
                <a:tc>
                  <a:txBody>
                    <a:bodyPr/>
                    <a:lstStyle/>
                    <a:p>
                      <a:endParaRPr lang="en-GB" dirty="0"/>
                    </a:p>
                  </a:txBody>
                  <a:tcPr>
                    <a:solidFill>
                      <a:srgbClr val="FF0000"/>
                    </a:solidFill>
                  </a:tcPr>
                </a:tc>
                <a:tc>
                  <a:txBody>
                    <a:bodyPr/>
                    <a:lstStyle/>
                    <a:p>
                      <a:endParaRPr lang="en-GB" dirty="0"/>
                    </a:p>
                  </a:txBody>
                  <a:tcPr>
                    <a:solidFill>
                      <a:srgbClr val="FFC000"/>
                    </a:solidFill>
                  </a:tcPr>
                </a:tc>
                <a:tc>
                  <a:txBody>
                    <a:bodyPr/>
                    <a:lstStyle/>
                    <a:p>
                      <a:endParaRPr lang="en-GB" dirty="0"/>
                    </a:p>
                  </a:txBody>
                  <a:tcPr>
                    <a:solidFill>
                      <a:srgbClr val="92D050"/>
                    </a:solidFill>
                  </a:tcPr>
                </a:tc>
                <a:extLst>
                  <a:ext uri="{0D108BD9-81ED-4DB2-BD59-A6C34878D82A}">
                    <a16:rowId xmlns:a16="http://schemas.microsoft.com/office/drawing/2014/main" val="2225021169"/>
                  </a:ext>
                </a:extLst>
              </a:tr>
              <a:tr h="382693">
                <a:tc>
                  <a:txBody>
                    <a:bodyPr/>
                    <a:lstStyle/>
                    <a:p>
                      <a:r>
                        <a:rPr lang="en-GB" dirty="0"/>
                        <a:t>Cryogenics </a:t>
                      </a:r>
                    </a:p>
                  </a:txBody>
                  <a:tcPr/>
                </a:tc>
                <a:tc>
                  <a:txBody>
                    <a:bodyPr/>
                    <a:lstStyle/>
                    <a:p>
                      <a:endParaRPr lang="en-GB" dirty="0"/>
                    </a:p>
                  </a:txBody>
                  <a:tcPr>
                    <a:solidFill>
                      <a:srgbClr val="92D050"/>
                    </a:solidFill>
                  </a:tcPr>
                </a:tc>
                <a:tc>
                  <a:txBody>
                    <a:bodyPr/>
                    <a:lstStyle/>
                    <a:p>
                      <a:endParaRPr lang="en-GB" dirty="0"/>
                    </a:p>
                  </a:txBody>
                  <a:tcPr>
                    <a:solidFill>
                      <a:srgbClr val="92D050"/>
                    </a:solidFill>
                  </a:tcPr>
                </a:tc>
                <a:tc>
                  <a:txBody>
                    <a:bodyPr/>
                    <a:lstStyle/>
                    <a:p>
                      <a:endParaRPr lang="en-GB" dirty="0"/>
                    </a:p>
                  </a:txBody>
                  <a:tcPr>
                    <a:solidFill>
                      <a:srgbClr val="92D050"/>
                    </a:solidFill>
                  </a:tcPr>
                </a:tc>
                <a:extLst>
                  <a:ext uri="{0D108BD9-81ED-4DB2-BD59-A6C34878D82A}">
                    <a16:rowId xmlns:a16="http://schemas.microsoft.com/office/drawing/2014/main" val="1203585304"/>
                  </a:ext>
                </a:extLst>
              </a:tr>
              <a:tr h="382693">
                <a:tc>
                  <a:txBody>
                    <a:bodyPr/>
                    <a:lstStyle/>
                    <a:p>
                      <a:r>
                        <a:rPr lang="en-GB" dirty="0"/>
                        <a:t>Mechanical stability</a:t>
                      </a:r>
                    </a:p>
                  </a:txBody>
                  <a:tcPr/>
                </a:tc>
                <a:tc>
                  <a:txBody>
                    <a:bodyPr/>
                    <a:lstStyle/>
                    <a:p>
                      <a:pPr algn="ctr"/>
                      <a:endParaRPr lang="en-GB" sz="2400" dirty="0"/>
                    </a:p>
                  </a:txBody>
                  <a:tcPr>
                    <a:solidFill>
                      <a:srgbClr val="FF0000"/>
                    </a:solidFill>
                  </a:tcPr>
                </a:tc>
                <a:tc>
                  <a:txBody>
                    <a:bodyPr/>
                    <a:lstStyle/>
                    <a:p>
                      <a:endParaRPr lang="en-GB" dirty="0"/>
                    </a:p>
                  </a:txBody>
                  <a:tcPr>
                    <a:solidFill>
                      <a:srgbClr val="FFC000"/>
                    </a:solidFill>
                  </a:tcPr>
                </a:tc>
                <a:tc>
                  <a:txBody>
                    <a:bodyPr/>
                    <a:lstStyle/>
                    <a:p>
                      <a:endParaRPr lang="en-GB" dirty="0"/>
                    </a:p>
                  </a:txBody>
                  <a:tcPr>
                    <a:solidFill>
                      <a:srgbClr val="92D050"/>
                    </a:solidFill>
                  </a:tcPr>
                </a:tc>
                <a:extLst>
                  <a:ext uri="{0D108BD9-81ED-4DB2-BD59-A6C34878D82A}">
                    <a16:rowId xmlns:a16="http://schemas.microsoft.com/office/drawing/2014/main" val="1567887424"/>
                  </a:ext>
                </a:extLst>
              </a:tr>
              <a:tr h="382693">
                <a:tc>
                  <a:txBody>
                    <a:bodyPr/>
                    <a:lstStyle/>
                    <a:p>
                      <a:r>
                        <a:rPr lang="en-GB" dirty="0"/>
                        <a:t>Insulation</a:t>
                      </a:r>
                    </a:p>
                  </a:txBody>
                  <a:tcPr/>
                </a:tc>
                <a:tc>
                  <a:txBody>
                    <a:bodyPr/>
                    <a:lstStyle/>
                    <a:p>
                      <a:endParaRPr lang="en-GB" dirty="0"/>
                    </a:p>
                  </a:txBody>
                  <a:tcPr>
                    <a:solidFill>
                      <a:srgbClr val="92D050"/>
                    </a:solidFill>
                  </a:tcPr>
                </a:tc>
                <a:tc>
                  <a:txBody>
                    <a:bodyPr/>
                    <a:lstStyle/>
                    <a:p>
                      <a:endParaRPr lang="en-GB" dirty="0"/>
                    </a:p>
                  </a:txBody>
                  <a:tcPr>
                    <a:solidFill>
                      <a:srgbClr val="FF0000"/>
                    </a:solidFill>
                  </a:tcPr>
                </a:tc>
                <a:tc>
                  <a:txBody>
                    <a:bodyPr/>
                    <a:lstStyle/>
                    <a:p>
                      <a:endParaRPr lang="en-GB" dirty="0"/>
                    </a:p>
                  </a:txBody>
                  <a:tcPr>
                    <a:solidFill>
                      <a:srgbClr val="92D050"/>
                    </a:solidFill>
                  </a:tcPr>
                </a:tc>
                <a:extLst>
                  <a:ext uri="{0D108BD9-81ED-4DB2-BD59-A6C34878D82A}">
                    <a16:rowId xmlns:a16="http://schemas.microsoft.com/office/drawing/2014/main" val="627113387"/>
                  </a:ext>
                </a:extLst>
              </a:tr>
              <a:tr h="382693">
                <a:tc>
                  <a:txBody>
                    <a:bodyPr/>
                    <a:lstStyle/>
                    <a:p>
                      <a:r>
                        <a:rPr lang="en-GB" dirty="0"/>
                        <a:t>Demountable Joints*</a:t>
                      </a:r>
                    </a:p>
                  </a:txBody>
                  <a:tcPr/>
                </a:tc>
                <a:tc>
                  <a:txBody>
                    <a:bodyPr/>
                    <a:lstStyle/>
                    <a:p>
                      <a:pPr algn="ctr"/>
                      <a:endParaRPr lang="en-GB" sz="2400" dirty="0"/>
                    </a:p>
                  </a:txBody>
                  <a:tcPr>
                    <a:solidFill>
                      <a:srgbClr val="FF0000"/>
                    </a:solidFill>
                  </a:tcPr>
                </a:tc>
                <a:tc>
                  <a:txBody>
                    <a:bodyPr/>
                    <a:lstStyle/>
                    <a:p>
                      <a:endParaRPr lang="en-GB" dirty="0"/>
                    </a:p>
                  </a:txBody>
                  <a:tcPr>
                    <a:solidFill>
                      <a:srgbClr val="92D050"/>
                    </a:solidFill>
                  </a:tcPr>
                </a:tc>
                <a:tc>
                  <a:txBody>
                    <a:bodyPr/>
                    <a:lstStyle/>
                    <a:p>
                      <a:endParaRPr lang="en-GB" dirty="0"/>
                    </a:p>
                  </a:txBody>
                  <a:tcPr>
                    <a:solidFill>
                      <a:srgbClr val="92D050"/>
                    </a:solidFill>
                  </a:tcPr>
                </a:tc>
                <a:extLst>
                  <a:ext uri="{0D108BD9-81ED-4DB2-BD59-A6C34878D82A}">
                    <a16:rowId xmlns:a16="http://schemas.microsoft.com/office/drawing/2014/main" val="2971880661"/>
                  </a:ext>
                </a:extLst>
              </a:tr>
              <a:tr h="382693">
                <a:tc>
                  <a:txBody>
                    <a:bodyPr/>
                    <a:lstStyle/>
                    <a:p>
                      <a:r>
                        <a:rPr lang="en-GB" dirty="0"/>
                        <a:t>Simulation tools</a:t>
                      </a:r>
                    </a:p>
                  </a:txBody>
                  <a:tcPr/>
                </a:tc>
                <a:tc>
                  <a:txBody>
                    <a:bodyPr/>
                    <a:lstStyle/>
                    <a:p>
                      <a:endParaRPr lang="en-GB" dirty="0"/>
                    </a:p>
                  </a:txBody>
                  <a:tcPr>
                    <a:solidFill>
                      <a:srgbClr val="FFC000"/>
                    </a:solidFill>
                  </a:tcPr>
                </a:tc>
                <a:tc>
                  <a:txBody>
                    <a:bodyPr/>
                    <a:lstStyle/>
                    <a:p>
                      <a:endParaRPr lang="en-GB" dirty="0"/>
                    </a:p>
                  </a:txBody>
                  <a:tcPr>
                    <a:solidFill>
                      <a:srgbClr val="FFC000"/>
                    </a:solidFill>
                  </a:tcPr>
                </a:tc>
                <a:tc>
                  <a:txBody>
                    <a:bodyPr/>
                    <a:lstStyle/>
                    <a:p>
                      <a:endParaRPr lang="en-GB" dirty="0"/>
                    </a:p>
                  </a:txBody>
                  <a:tcPr>
                    <a:solidFill>
                      <a:srgbClr val="FFC000"/>
                    </a:solidFill>
                  </a:tcPr>
                </a:tc>
                <a:extLst>
                  <a:ext uri="{0D108BD9-81ED-4DB2-BD59-A6C34878D82A}">
                    <a16:rowId xmlns:a16="http://schemas.microsoft.com/office/drawing/2014/main" val="922364405"/>
                  </a:ext>
                </a:extLst>
              </a:tr>
              <a:tr h="382693">
                <a:tc>
                  <a:txBody>
                    <a:bodyPr/>
                    <a:lstStyle/>
                    <a:p>
                      <a:r>
                        <a:rPr lang="en-GB" dirty="0"/>
                        <a:t>Sensors and Sensing</a:t>
                      </a:r>
                    </a:p>
                  </a:txBody>
                  <a:tcPr/>
                </a:tc>
                <a:tc>
                  <a:txBody>
                    <a:bodyPr/>
                    <a:lstStyle/>
                    <a:p>
                      <a:endParaRPr lang="en-GB" dirty="0"/>
                    </a:p>
                  </a:txBody>
                  <a:tcPr>
                    <a:solidFill>
                      <a:srgbClr val="FFC000"/>
                    </a:solidFill>
                  </a:tcPr>
                </a:tc>
                <a:tc>
                  <a:txBody>
                    <a:bodyPr/>
                    <a:lstStyle/>
                    <a:p>
                      <a:endParaRPr lang="en-GB" dirty="0"/>
                    </a:p>
                  </a:txBody>
                  <a:tcPr>
                    <a:solidFill>
                      <a:srgbClr val="FFC000"/>
                    </a:solidFill>
                  </a:tcPr>
                </a:tc>
                <a:tc>
                  <a:txBody>
                    <a:bodyPr/>
                    <a:lstStyle/>
                    <a:p>
                      <a:endParaRPr lang="en-GB" dirty="0"/>
                    </a:p>
                  </a:txBody>
                  <a:tcPr>
                    <a:solidFill>
                      <a:srgbClr val="FFC000"/>
                    </a:solidFill>
                  </a:tcPr>
                </a:tc>
                <a:extLst>
                  <a:ext uri="{0D108BD9-81ED-4DB2-BD59-A6C34878D82A}">
                    <a16:rowId xmlns:a16="http://schemas.microsoft.com/office/drawing/2014/main" val="1015975684"/>
                  </a:ext>
                </a:extLst>
              </a:tr>
            </a:tbl>
          </a:graphicData>
        </a:graphic>
      </p:graphicFrame>
      <p:sp>
        <p:nvSpPr>
          <p:cNvPr id="10" name="TextBox 9">
            <a:extLst>
              <a:ext uri="{FF2B5EF4-FFF2-40B4-BE49-F238E27FC236}">
                <a16:creationId xmlns:a16="http://schemas.microsoft.com/office/drawing/2014/main" id="{333E29DA-D73B-4F5E-8AA2-DFB03C0D09E5}"/>
              </a:ext>
            </a:extLst>
          </p:cNvPr>
          <p:cNvSpPr txBox="1"/>
          <p:nvPr/>
        </p:nvSpPr>
        <p:spPr>
          <a:xfrm>
            <a:off x="3489960" y="3037839"/>
            <a:ext cx="1210075" cy="369332"/>
          </a:xfrm>
          <a:prstGeom prst="rect">
            <a:avLst/>
          </a:prstGeom>
          <a:solidFill>
            <a:srgbClr val="FF0000"/>
          </a:solidFill>
        </p:spPr>
        <p:txBody>
          <a:bodyPr wrap="none" rtlCol="0">
            <a:spAutoFit/>
          </a:bodyPr>
          <a:lstStyle/>
          <a:p>
            <a:r>
              <a:rPr lang="en-GB" dirty="0"/>
              <a:t>With joints</a:t>
            </a:r>
          </a:p>
        </p:txBody>
      </p:sp>
      <p:sp>
        <p:nvSpPr>
          <p:cNvPr id="11" name="TextBox 10">
            <a:extLst>
              <a:ext uri="{FF2B5EF4-FFF2-40B4-BE49-F238E27FC236}">
                <a16:creationId xmlns:a16="http://schemas.microsoft.com/office/drawing/2014/main" id="{27CF12BB-4FFD-47F7-9252-18C492993B03}"/>
              </a:ext>
            </a:extLst>
          </p:cNvPr>
          <p:cNvSpPr txBox="1"/>
          <p:nvPr/>
        </p:nvSpPr>
        <p:spPr>
          <a:xfrm>
            <a:off x="4730985" y="3037839"/>
            <a:ext cx="1530675" cy="369332"/>
          </a:xfrm>
          <a:prstGeom prst="rect">
            <a:avLst/>
          </a:prstGeom>
          <a:solidFill>
            <a:srgbClr val="92D050"/>
          </a:solidFill>
        </p:spPr>
        <p:txBody>
          <a:bodyPr wrap="none" rtlCol="0">
            <a:spAutoFit/>
          </a:bodyPr>
          <a:lstStyle/>
          <a:p>
            <a:r>
              <a:rPr lang="en-GB" dirty="0"/>
              <a:t>Without joints</a:t>
            </a:r>
          </a:p>
        </p:txBody>
      </p:sp>
      <p:sp>
        <p:nvSpPr>
          <p:cNvPr id="12" name="TextBox 11">
            <a:extLst>
              <a:ext uri="{FF2B5EF4-FFF2-40B4-BE49-F238E27FC236}">
                <a16:creationId xmlns:a16="http://schemas.microsoft.com/office/drawing/2014/main" id="{632F7DBD-B6EC-4C44-9E42-1427760F7FBB}"/>
              </a:ext>
            </a:extLst>
          </p:cNvPr>
          <p:cNvSpPr txBox="1"/>
          <p:nvPr/>
        </p:nvSpPr>
        <p:spPr>
          <a:xfrm>
            <a:off x="6306820" y="1791692"/>
            <a:ext cx="2814320" cy="200055"/>
          </a:xfrm>
          <a:prstGeom prst="rect">
            <a:avLst/>
          </a:prstGeom>
          <a:solidFill>
            <a:srgbClr val="FF0000"/>
          </a:solidFill>
        </p:spPr>
        <p:txBody>
          <a:bodyPr wrap="square" rtlCol="0">
            <a:spAutoFit/>
          </a:bodyPr>
          <a:lstStyle/>
          <a:p>
            <a:endParaRPr lang="en-GB" sz="700" dirty="0"/>
          </a:p>
        </p:txBody>
      </p:sp>
      <p:graphicFrame>
        <p:nvGraphicFramePr>
          <p:cNvPr id="2" name="Table 1"/>
          <p:cNvGraphicFramePr>
            <a:graphicFrameLocks noGrp="1"/>
          </p:cNvGraphicFramePr>
          <p:nvPr>
            <p:extLst>
              <p:ext uri="{D42A27DB-BD31-4B8C-83A1-F6EECF244321}">
                <p14:modId xmlns:p14="http://schemas.microsoft.com/office/powerpoint/2010/main" val="3539576336"/>
              </p:ext>
            </p:extLst>
          </p:nvPr>
        </p:nvGraphicFramePr>
        <p:xfrm>
          <a:off x="647700" y="4652617"/>
          <a:ext cx="11318240" cy="382693"/>
        </p:xfrm>
        <a:graphic>
          <a:graphicData uri="http://schemas.openxmlformats.org/drawingml/2006/table">
            <a:tbl>
              <a:tblPr firstRow="1" bandRow="1">
                <a:tableStyleId>{5C22544A-7EE6-4342-B048-85BDC9FD1C3A}</a:tableStyleId>
              </a:tblPr>
              <a:tblGrid>
                <a:gridCol w="2829560">
                  <a:extLst>
                    <a:ext uri="{9D8B030D-6E8A-4147-A177-3AD203B41FA5}">
                      <a16:colId xmlns:a16="http://schemas.microsoft.com/office/drawing/2014/main" val="3999655171"/>
                    </a:ext>
                  </a:extLst>
                </a:gridCol>
                <a:gridCol w="2829560">
                  <a:extLst>
                    <a:ext uri="{9D8B030D-6E8A-4147-A177-3AD203B41FA5}">
                      <a16:colId xmlns:a16="http://schemas.microsoft.com/office/drawing/2014/main" val="360889359"/>
                    </a:ext>
                  </a:extLst>
                </a:gridCol>
                <a:gridCol w="2829560">
                  <a:extLst>
                    <a:ext uri="{9D8B030D-6E8A-4147-A177-3AD203B41FA5}">
                      <a16:colId xmlns:a16="http://schemas.microsoft.com/office/drawing/2014/main" val="3534031073"/>
                    </a:ext>
                  </a:extLst>
                </a:gridCol>
                <a:gridCol w="2829560">
                  <a:extLst>
                    <a:ext uri="{9D8B030D-6E8A-4147-A177-3AD203B41FA5}">
                      <a16:colId xmlns:a16="http://schemas.microsoft.com/office/drawing/2014/main" val="3470136490"/>
                    </a:ext>
                  </a:extLst>
                </a:gridCol>
              </a:tblGrid>
              <a:tr h="382693">
                <a:tc>
                  <a:txBody>
                    <a:bodyPr/>
                    <a:lstStyle/>
                    <a:p>
                      <a:r>
                        <a:rPr lang="en-GB" dirty="0"/>
                        <a:t>Superconducting wire/tape</a:t>
                      </a:r>
                    </a:p>
                  </a:txBody>
                  <a:tcPr>
                    <a:solidFill>
                      <a:schemeClr val="accent1">
                        <a:lumMod val="40000"/>
                        <a:lumOff val="60000"/>
                      </a:schemeClr>
                    </a:solidFill>
                  </a:tcPr>
                </a:tc>
                <a:tc>
                  <a:txBody>
                    <a:bodyPr/>
                    <a:lstStyle/>
                    <a:p>
                      <a:endParaRPr lang="en-GB" dirty="0"/>
                    </a:p>
                  </a:txBody>
                  <a:tcPr>
                    <a:solidFill>
                      <a:srgbClr val="FFC000"/>
                    </a:solidFill>
                  </a:tcPr>
                </a:tc>
                <a:tc>
                  <a:txBody>
                    <a:bodyPr/>
                    <a:lstStyle/>
                    <a:p>
                      <a:endParaRPr lang="en-GB" dirty="0"/>
                    </a:p>
                  </a:txBody>
                  <a:tcPr>
                    <a:solidFill>
                      <a:srgbClr val="FFC000"/>
                    </a:solidFill>
                  </a:tcPr>
                </a:tc>
                <a:tc>
                  <a:txBody>
                    <a:bodyPr/>
                    <a:lstStyle/>
                    <a:p>
                      <a:endParaRPr lang="en-GB" dirty="0"/>
                    </a:p>
                  </a:txBody>
                  <a:tcPr>
                    <a:solidFill>
                      <a:srgbClr val="FFC000"/>
                    </a:solidFill>
                  </a:tcPr>
                </a:tc>
                <a:extLst>
                  <a:ext uri="{0D108BD9-81ED-4DB2-BD59-A6C34878D82A}">
                    <a16:rowId xmlns:a16="http://schemas.microsoft.com/office/drawing/2014/main" val="4012499002"/>
                  </a:ext>
                </a:extLst>
              </a:tr>
            </a:tbl>
          </a:graphicData>
        </a:graphic>
      </p:graphicFrame>
      <p:sp>
        <p:nvSpPr>
          <p:cNvPr id="13" name="TextBox 12">
            <a:extLst>
              <a:ext uri="{FF2B5EF4-FFF2-40B4-BE49-F238E27FC236}">
                <a16:creationId xmlns:a16="http://schemas.microsoft.com/office/drawing/2014/main" id="{632F7DBD-B6EC-4C44-9E42-1427760F7FBB}"/>
              </a:ext>
            </a:extLst>
          </p:cNvPr>
          <p:cNvSpPr txBox="1"/>
          <p:nvPr/>
        </p:nvSpPr>
        <p:spPr>
          <a:xfrm>
            <a:off x="3489960" y="4652618"/>
            <a:ext cx="8475980" cy="172880"/>
          </a:xfrm>
          <a:prstGeom prst="rect">
            <a:avLst/>
          </a:prstGeom>
          <a:solidFill>
            <a:srgbClr val="92D050"/>
          </a:solidFill>
        </p:spPr>
        <p:txBody>
          <a:bodyPr wrap="square" rtlCol="0">
            <a:spAutoFit/>
          </a:bodyPr>
          <a:lstStyle/>
          <a:p>
            <a:endParaRPr lang="en-GB" sz="700" dirty="0"/>
          </a:p>
        </p:txBody>
      </p:sp>
      <p:sp>
        <p:nvSpPr>
          <p:cNvPr id="3" name="TextBox 2"/>
          <p:cNvSpPr txBox="1"/>
          <p:nvPr/>
        </p:nvSpPr>
        <p:spPr>
          <a:xfrm>
            <a:off x="36456" y="5380515"/>
            <a:ext cx="11352082" cy="369332"/>
          </a:xfrm>
          <a:prstGeom prst="rect">
            <a:avLst/>
          </a:prstGeom>
          <a:noFill/>
        </p:spPr>
        <p:txBody>
          <a:bodyPr wrap="none" rtlCol="0">
            <a:spAutoFit/>
          </a:bodyPr>
          <a:lstStyle/>
          <a:p>
            <a:r>
              <a:rPr lang="en-GB" dirty="0"/>
              <a:t>* These may not be needed for the 10-100-1000 challenge, but must be developed at some stage so should start now? </a:t>
            </a:r>
          </a:p>
        </p:txBody>
      </p:sp>
    </p:spTree>
    <p:extLst>
      <p:ext uri="{BB962C8B-B14F-4D97-AF65-F5344CB8AC3E}">
        <p14:creationId xmlns:p14="http://schemas.microsoft.com/office/powerpoint/2010/main" val="3376918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A9B803-9EA3-44C5-BD8A-87E18BBC72DB}"/>
              </a:ext>
            </a:extLst>
          </p:cNvPr>
          <p:cNvSpPr>
            <a:spLocks noGrp="1"/>
          </p:cNvSpPr>
          <p:nvPr>
            <p:ph idx="1"/>
          </p:nvPr>
        </p:nvSpPr>
        <p:spPr/>
        <p:txBody>
          <a:bodyPr>
            <a:normAutofit/>
          </a:bodyPr>
          <a:lstStyle/>
          <a:p>
            <a:r>
              <a:rPr lang="en-GB" dirty="0"/>
              <a:t>If 10-100-1000 seems too ambitious, is there a plan B?</a:t>
            </a:r>
          </a:p>
          <a:p>
            <a:endParaRPr lang="en-GB" dirty="0"/>
          </a:p>
          <a:p>
            <a:r>
              <a:rPr lang="en-GB" dirty="0"/>
              <a:t>Two major steps forward delivered by the superconductor community within 10 years</a:t>
            </a:r>
          </a:p>
          <a:p>
            <a:pPr lvl="1"/>
            <a:r>
              <a:rPr lang="en-GB" dirty="0"/>
              <a:t>Fully demountable TF magnet demonstrator</a:t>
            </a:r>
          </a:p>
          <a:p>
            <a:pPr lvl="1"/>
            <a:r>
              <a:rPr lang="en-GB" dirty="0"/>
              <a:t>Full characterisation of wire/tape performance </a:t>
            </a:r>
            <a:r>
              <a:rPr lang="en-GB" sz="3200" dirty="0" err="1"/>
              <a:t>J</a:t>
            </a:r>
            <a:r>
              <a:rPr lang="en-GB" sz="3200" baseline="-25000" dirty="0" err="1"/>
              <a:t>c</a:t>
            </a:r>
            <a:r>
              <a:rPr lang="en-GB" sz="3200" dirty="0"/>
              <a:t>(T, B, </a:t>
            </a:r>
            <a:r>
              <a:rPr lang="en-GB" sz="3200" dirty="0">
                <a:latin typeface="Symbol" panose="05050102010706020507" pitchFamily="18" charset="2"/>
              </a:rPr>
              <a:t>q/y, e </a:t>
            </a:r>
            <a:r>
              <a:rPr lang="en-GB" sz="3200" dirty="0"/>
              <a:t>and n)</a:t>
            </a:r>
          </a:p>
          <a:p>
            <a:pPr marL="0" indent="0">
              <a:buNone/>
            </a:pPr>
            <a:r>
              <a:rPr lang="en-GB" dirty="0"/>
              <a:t>							n is irradiation (neutrons and </a:t>
            </a:r>
            <a:r>
              <a:rPr lang="en-GB" dirty="0">
                <a:latin typeface="Symbol" panose="05050102010706020507" pitchFamily="18" charset="2"/>
              </a:rPr>
              <a:t>g</a:t>
            </a:r>
            <a:r>
              <a:rPr lang="en-GB" dirty="0"/>
              <a:t>)</a:t>
            </a:r>
          </a:p>
          <a:p>
            <a:pPr marL="0" indent="0">
              <a:buNone/>
            </a:pPr>
            <a:endParaRPr lang="en-GB" dirty="0"/>
          </a:p>
        </p:txBody>
      </p:sp>
      <p:sp>
        <p:nvSpPr>
          <p:cNvPr id="4" name="Date Placeholder 3">
            <a:extLst>
              <a:ext uri="{FF2B5EF4-FFF2-40B4-BE49-F238E27FC236}">
                <a16:creationId xmlns:a16="http://schemas.microsoft.com/office/drawing/2014/main" id="{7C8700FC-1E69-409B-85E7-2E37E940F886}"/>
              </a:ext>
            </a:extLst>
          </p:cNvPr>
          <p:cNvSpPr>
            <a:spLocks noGrp="1"/>
          </p:cNvSpPr>
          <p:nvPr>
            <p:ph type="dt" sz="half" idx="10"/>
          </p:nvPr>
        </p:nvSpPr>
        <p:spPr/>
        <p:txBody>
          <a:bodyPr/>
          <a:lstStyle/>
          <a:p>
            <a:fld id="{2F54274C-5D88-41E1-8829-8A834389F269}" type="datetime3">
              <a:rPr lang="en-US" smtClean="0"/>
              <a:t>19 October 2022</a:t>
            </a:fld>
            <a:endParaRPr lang="en-GB" dirty="0"/>
          </a:p>
        </p:txBody>
      </p:sp>
      <p:sp>
        <p:nvSpPr>
          <p:cNvPr id="5" name="Slide Number Placeholder 4">
            <a:extLst>
              <a:ext uri="{FF2B5EF4-FFF2-40B4-BE49-F238E27FC236}">
                <a16:creationId xmlns:a16="http://schemas.microsoft.com/office/drawing/2014/main" id="{1190AC51-7E4A-40E4-BAEB-AE7849586CD9}"/>
              </a:ext>
            </a:extLst>
          </p:cNvPr>
          <p:cNvSpPr>
            <a:spLocks noGrp="1"/>
          </p:cNvSpPr>
          <p:nvPr>
            <p:ph type="sldNum" sz="quarter" idx="12"/>
          </p:nvPr>
        </p:nvSpPr>
        <p:spPr/>
        <p:txBody>
          <a:bodyPr/>
          <a:lstStyle/>
          <a:p>
            <a:r>
              <a:rPr lang="en-GB"/>
              <a:t>Page </a:t>
            </a:r>
            <a:fld id="{13D8D79A-6581-40AF-A3CF-F2BA95A85B46}" type="slidenum">
              <a:rPr lang="en-GB" smtClean="0"/>
              <a:pPr/>
              <a:t>5</a:t>
            </a:fld>
            <a:endParaRPr lang="en-GB" dirty="0"/>
          </a:p>
        </p:txBody>
      </p:sp>
      <p:sp>
        <p:nvSpPr>
          <p:cNvPr id="6" name="Title 5"/>
          <p:cNvSpPr>
            <a:spLocks noGrp="1"/>
          </p:cNvSpPr>
          <p:nvPr>
            <p:ph type="title"/>
          </p:nvPr>
        </p:nvSpPr>
        <p:spPr/>
        <p:txBody>
          <a:bodyPr>
            <a:noAutofit/>
          </a:bodyPr>
          <a:lstStyle/>
          <a:p>
            <a:r>
              <a:rPr lang="en-GB" sz="2800" b="1" dirty="0">
                <a:solidFill>
                  <a:schemeClr val="accent5">
                    <a:lumMod val="75000"/>
                  </a:schemeClr>
                </a:solidFill>
              </a:rPr>
              <a:t>WG FUSION –  (</a:t>
            </a:r>
            <a:r>
              <a:rPr lang="en-GB" sz="2800" b="1" i="1" dirty="0">
                <a:solidFill>
                  <a:schemeClr val="accent5">
                    <a:lumMod val="75000"/>
                  </a:schemeClr>
                </a:solidFill>
              </a:rPr>
              <a:t>slightly less </a:t>
            </a:r>
            <a:r>
              <a:rPr lang="en-GB" sz="2800" b="1" dirty="0">
                <a:solidFill>
                  <a:schemeClr val="accent5">
                    <a:lumMod val="75000"/>
                  </a:schemeClr>
                </a:solidFill>
              </a:rPr>
              <a:t>g</a:t>
            </a:r>
            <a:r>
              <a:rPr lang="en-GB" sz="2800" b="1" i="1" dirty="0">
                <a:solidFill>
                  <a:schemeClr val="accent5">
                    <a:lumMod val="75000"/>
                  </a:schemeClr>
                </a:solidFill>
              </a:rPr>
              <a:t>rand) Challenge #2</a:t>
            </a:r>
            <a:br>
              <a:rPr lang="en-GB" sz="2800" b="1" dirty="0"/>
            </a:br>
            <a:r>
              <a:rPr lang="en-GB" sz="2800" b="1" dirty="0">
                <a:solidFill>
                  <a:srgbClr val="FF0000"/>
                </a:solidFill>
              </a:rPr>
              <a:t>Demonstration of capability and key performance data</a:t>
            </a:r>
          </a:p>
        </p:txBody>
      </p:sp>
    </p:spTree>
    <p:extLst>
      <p:ext uri="{BB962C8B-B14F-4D97-AF65-F5344CB8AC3E}">
        <p14:creationId xmlns:p14="http://schemas.microsoft.com/office/powerpoint/2010/main" val="4291379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F9513-FB7B-B86C-BE7A-4CC2C811C0D3}"/>
              </a:ext>
            </a:extLst>
          </p:cNvPr>
          <p:cNvSpPr>
            <a:spLocks noGrp="1"/>
          </p:cNvSpPr>
          <p:nvPr>
            <p:ph type="title"/>
          </p:nvPr>
        </p:nvSpPr>
        <p:spPr>
          <a:xfrm>
            <a:off x="552450" y="320676"/>
            <a:ext cx="9228158" cy="546100"/>
          </a:xfrm>
        </p:spPr>
        <p:txBody>
          <a:bodyPr>
            <a:noAutofit/>
          </a:bodyPr>
          <a:lstStyle/>
          <a:p>
            <a:r>
              <a:rPr lang="en-US" sz="2800" b="1" dirty="0">
                <a:solidFill>
                  <a:schemeClr val="accent5">
                    <a:lumMod val="75000"/>
                  </a:schemeClr>
                </a:solidFill>
              </a:rPr>
              <a:t>WG FUSION: Case study</a:t>
            </a:r>
            <a:endParaRPr lang="en-US" sz="2800" dirty="0">
              <a:solidFill>
                <a:schemeClr val="accent5">
                  <a:lumMod val="75000"/>
                </a:schemeClr>
              </a:solidFill>
            </a:endParaRPr>
          </a:p>
        </p:txBody>
      </p:sp>
      <p:sp>
        <p:nvSpPr>
          <p:cNvPr id="3" name="Content Placeholder 2">
            <a:extLst>
              <a:ext uri="{FF2B5EF4-FFF2-40B4-BE49-F238E27FC236}">
                <a16:creationId xmlns:a16="http://schemas.microsoft.com/office/drawing/2014/main" id="{370439A3-1804-FD7B-3B70-7BB657DC1FE9}"/>
              </a:ext>
            </a:extLst>
          </p:cNvPr>
          <p:cNvSpPr>
            <a:spLocks noGrp="1"/>
          </p:cNvSpPr>
          <p:nvPr>
            <p:ph idx="1"/>
          </p:nvPr>
        </p:nvSpPr>
        <p:spPr/>
        <p:txBody>
          <a:bodyPr>
            <a:normAutofit fontScale="92500" lnSpcReduction="10000"/>
          </a:bodyPr>
          <a:lstStyle/>
          <a:p>
            <a:pPr marL="342900" lvl="0" indent="-342900">
              <a:lnSpc>
                <a:spcPct val="107000"/>
              </a:lnSpc>
              <a:buFont typeface="Symbol" pitchFamily="2"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Several organisations, many of them private, are working on their own designs for magnets for small fusion machines</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All of them have decided that they will have to use REBCO coated conductors to achieve their engineering targets.</a:t>
            </a:r>
          </a:p>
          <a:p>
            <a:pPr marL="342900" lvl="0" indent="-342900">
              <a:lnSpc>
                <a:spcPct val="107000"/>
              </a:lnSpc>
              <a:buFont typeface="Symbol" pitchFamily="2" charset="2"/>
              <a:buChar char=""/>
            </a:pPr>
            <a:r>
              <a:rPr lang="en-GB" sz="1800" dirty="0">
                <a:latin typeface="Calibri" panose="020F0502020204030204" pitchFamily="34" charset="0"/>
                <a:ea typeface="Calibri" panose="020F0502020204030204" pitchFamily="34" charset="0"/>
                <a:cs typeface="Times New Roman" panose="02020603050405020304" pitchFamily="18" charset="0"/>
              </a:rPr>
              <a:t>Magnet designs will be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proprietary with embedded IP </a:t>
            </a:r>
            <a:r>
              <a:rPr lang="en-GB" sz="1800" dirty="0">
                <a:effectLst/>
                <a:latin typeface="Calibri" panose="020F0502020204030204" pitchFamily="34" charset="0"/>
                <a:ea typeface="Calibri" panose="020F0502020204030204" pitchFamily="34" charset="0"/>
                <a:cs typeface="Times New Roman" panose="02020603050405020304" pitchFamily="18" charset="0"/>
              </a:rPr>
              <a:t>making it unlikely that the detail needed for a joint programme of work on magnet design and construction could be shared.</a:t>
            </a:r>
          </a:p>
          <a:p>
            <a:pPr marL="342900" lvl="0" indent="-342900">
              <a:lnSpc>
                <a:spcPct val="107000"/>
              </a:lnSpc>
              <a:spcAft>
                <a:spcPts val="800"/>
              </a:spcAft>
              <a:buFont typeface="Symbol" pitchFamily="2"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However, what everybody might be willing to share is the results of work on underlying common themes – of which the most obvious is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data on the performance of the tapes/cables/joints in </a:t>
            </a:r>
            <a:r>
              <a:rPr lang="en-GB" sz="1800" b="1" i="1" dirty="0">
                <a:effectLst/>
                <a:latin typeface="Calibri" panose="020F0502020204030204" pitchFamily="34" charset="0"/>
                <a:ea typeface="Calibri" panose="020F0502020204030204" pitchFamily="34" charset="0"/>
                <a:cs typeface="Times New Roman" panose="02020603050405020304" pitchFamily="18" charset="0"/>
              </a:rPr>
              <a:t>fusion-relevant</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conditions</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0" lvl="0" indent="0">
              <a:lnSpc>
                <a:spcPct val="107000"/>
              </a:lnSpc>
              <a:spcAft>
                <a:spcPts val="800"/>
              </a:spcAft>
              <a:buNone/>
            </a:pPr>
            <a:r>
              <a:rPr lang="en-GB" sz="1800" b="1" dirty="0">
                <a:effectLst/>
                <a:latin typeface="Calibri" panose="020F0502020204030204" pitchFamily="34" charset="0"/>
                <a:ea typeface="Calibri" panose="020F0502020204030204" pitchFamily="34" charset="0"/>
                <a:cs typeface="Times New Roman" panose="02020603050405020304" pitchFamily="18" charset="0"/>
              </a:rPr>
              <a:t>Starting premises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i</a:t>
            </a:r>
            <a:r>
              <a:rPr lang="en-GB" sz="1800" dirty="0">
                <a:effectLst/>
                <a:latin typeface="Calibri" panose="020F0502020204030204" pitchFamily="34" charset="0"/>
                <a:ea typeface="Calibri" panose="020F0502020204030204" pitchFamily="34" charset="0"/>
                <a:cs typeface="Times New Roman" panose="02020603050405020304" pitchFamily="18" charset="0"/>
              </a:rPr>
              <a:t>) Nb</a:t>
            </a:r>
            <a:r>
              <a:rPr lang="en-GB" sz="1800" baseline="-25000" dirty="0">
                <a:effectLst/>
                <a:latin typeface="Calibri" panose="020F0502020204030204" pitchFamily="34" charset="0"/>
                <a:ea typeface="Calibri" panose="020F0502020204030204" pitchFamily="34" charset="0"/>
                <a:cs typeface="Times New Roman" panose="02020603050405020304" pitchFamily="18" charset="0"/>
              </a:rPr>
              <a:t>3</a:t>
            </a:r>
            <a:r>
              <a:rPr lang="en-GB" sz="1800" dirty="0">
                <a:effectLst/>
                <a:latin typeface="Calibri" panose="020F0502020204030204" pitchFamily="34" charset="0"/>
                <a:ea typeface="Calibri" panose="020F0502020204030204" pitchFamily="34" charset="0"/>
                <a:cs typeface="Times New Roman" panose="02020603050405020304" pitchFamily="18" charset="0"/>
              </a:rPr>
              <a:t>Sn magnets for ITER are already a reality</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(ii) Commercial REBCO coated conductors are ‘good enough’ in their basic performance for demonstration devices</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(iii) What the community needs to bring forward the reality of REBCO-based magnets in small fusion reactors is to</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qualify</a:t>
            </a:r>
            <a:r>
              <a:rPr lang="en-GB" sz="1800" dirty="0">
                <a:effectLst/>
                <a:latin typeface="Calibri" panose="020F0502020204030204" pitchFamily="34" charset="0"/>
                <a:ea typeface="Calibri" panose="020F0502020204030204" pitchFamily="34" charset="0"/>
                <a:cs typeface="Times New Roman" panose="02020603050405020304" pitchFamily="18" charset="0"/>
              </a:rPr>
              <a:t> REBCO conductors for use under fusion-relevant conditions</a:t>
            </a:r>
          </a:p>
          <a:p>
            <a:pPr marL="0" indent="0">
              <a:lnSpc>
                <a:spcPct val="107000"/>
              </a:lnSpc>
              <a:spcAft>
                <a:spcPts val="800"/>
              </a:spcAft>
              <a:buNone/>
            </a:pPr>
            <a:r>
              <a:rPr lang="en-GB" sz="1800" b="1" dirty="0">
                <a:effectLst/>
                <a:latin typeface="Calibri" panose="020F0502020204030204" pitchFamily="34" charset="0"/>
                <a:ea typeface="Calibri" panose="020F0502020204030204" pitchFamily="34" charset="0"/>
                <a:cs typeface="Times New Roman" panose="02020603050405020304" pitchFamily="18" charset="0"/>
              </a:rPr>
              <a:t>This case study is thus focussed on the need for a test and qualification activity (and facility) for fusion magnet materials that could accelerate the development of successful prototypes.</a:t>
            </a:r>
          </a:p>
          <a:p>
            <a:pPr marL="0" indent="0">
              <a:buNone/>
            </a:pPr>
            <a:endParaRPr lang="en-US" dirty="0"/>
          </a:p>
        </p:txBody>
      </p:sp>
      <p:sp>
        <p:nvSpPr>
          <p:cNvPr id="4" name="Date Placeholder 3">
            <a:extLst>
              <a:ext uri="{FF2B5EF4-FFF2-40B4-BE49-F238E27FC236}">
                <a16:creationId xmlns:a16="http://schemas.microsoft.com/office/drawing/2014/main" id="{EB02F069-CABF-DF42-33E8-D139510A3542}"/>
              </a:ext>
            </a:extLst>
          </p:cNvPr>
          <p:cNvSpPr>
            <a:spLocks noGrp="1"/>
          </p:cNvSpPr>
          <p:nvPr>
            <p:ph type="dt" sz="half" idx="10"/>
          </p:nvPr>
        </p:nvSpPr>
        <p:spPr/>
        <p:txBody>
          <a:bodyPr/>
          <a:lstStyle/>
          <a:p>
            <a:fld id="{2F54274C-5D88-41E1-8829-8A834389F269}" type="datetime3">
              <a:rPr lang="en-US" smtClean="0"/>
              <a:t>22 October 2022</a:t>
            </a:fld>
            <a:endParaRPr lang="en-GB" dirty="0"/>
          </a:p>
        </p:txBody>
      </p:sp>
      <p:sp>
        <p:nvSpPr>
          <p:cNvPr id="5" name="Slide Number Placeholder 4">
            <a:extLst>
              <a:ext uri="{FF2B5EF4-FFF2-40B4-BE49-F238E27FC236}">
                <a16:creationId xmlns:a16="http://schemas.microsoft.com/office/drawing/2014/main" id="{CD0BF593-8C47-2856-9A50-B22335330E2B}"/>
              </a:ext>
            </a:extLst>
          </p:cNvPr>
          <p:cNvSpPr>
            <a:spLocks noGrp="1"/>
          </p:cNvSpPr>
          <p:nvPr>
            <p:ph type="sldNum" sz="quarter" idx="12"/>
          </p:nvPr>
        </p:nvSpPr>
        <p:spPr/>
        <p:txBody>
          <a:bodyPr/>
          <a:lstStyle/>
          <a:p>
            <a:r>
              <a:rPr lang="en-GB"/>
              <a:t>Page </a:t>
            </a:r>
            <a:fld id="{13D8D79A-6581-40AF-A3CF-F2BA95A85B46}" type="slidenum">
              <a:rPr lang="en-GB" smtClean="0"/>
              <a:pPr/>
              <a:t>6</a:t>
            </a:fld>
            <a:endParaRPr lang="en-GB" dirty="0"/>
          </a:p>
        </p:txBody>
      </p:sp>
    </p:spTree>
    <p:extLst>
      <p:ext uri="{BB962C8B-B14F-4D97-AF65-F5344CB8AC3E}">
        <p14:creationId xmlns:p14="http://schemas.microsoft.com/office/powerpoint/2010/main" val="250357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B1A4A-B9D6-765C-ECF6-DB56662B196E}"/>
              </a:ext>
            </a:extLst>
          </p:cNvPr>
          <p:cNvSpPr>
            <a:spLocks noGrp="1"/>
          </p:cNvSpPr>
          <p:nvPr>
            <p:ph type="title"/>
          </p:nvPr>
        </p:nvSpPr>
        <p:spPr>
          <a:xfrm>
            <a:off x="552450" y="320676"/>
            <a:ext cx="8996664" cy="546100"/>
          </a:xfrm>
        </p:spPr>
        <p:txBody>
          <a:bodyPr>
            <a:normAutofit/>
          </a:bodyPr>
          <a:lstStyle/>
          <a:p>
            <a:r>
              <a:rPr lang="en-US" sz="2800" b="1" dirty="0">
                <a:solidFill>
                  <a:schemeClr val="accent5">
                    <a:lumMod val="75000"/>
                  </a:schemeClr>
                </a:solidFill>
              </a:rPr>
              <a:t>WG FUSION: Case study</a:t>
            </a:r>
            <a:endParaRPr lang="en-US" sz="2800" dirty="0"/>
          </a:p>
        </p:txBody>
      </p:sp>
      <p:sp>
        <p:nvSpPr>
          <p:cNvPr id="3" name="Content Placeholder 2">
            <a:extLst>
              <a:ext uri="{FF2B5EF4-FFF2-40B4-BE49-F238E27FC236}">
                <a16:creationId xmlns:a16="http://schemas.microsoft.com/office/drawing/2014/main" id="{245F0F4F-2635-EBAB-4B7B-FDE69C307839}"/>
              </a:ext>
            </a:extLst>
          </p:cNvPr>
          <p:cNvSpPr>
            <a:spLocks noGrp="1"/>
          </p:cNvSpPr>
          <p:nvPr>
            <p:ph idx="1"/>
          </p:nvPr>
        </p:nvSpPr>
        <p:spPr/>
        <p:txBody>
          <a:bodyPr>
            <a:normAutofit lnSpcReduction="10000"/>
          </a:bodyPr>
          <a:lstStyle/>
          <a:p>
            <a:pPr marL="0" indent="0">
              <a:lnSpc>
                <a:spcPct val="107000"/>
              </a:lnSpc>
              <a:spcAft>
                <a:spcPts val="8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Primary requirements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Transport measurements of critical current in tape and cable as a function of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magnetic field (preferably up to 25-30 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temperature (4K - 77K)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strain in both tape and conductors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full range of angles of the magnetic field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itchFamily="2" charset="2"/>
              <a:buChar char=""/>
            </a:pPr>
            <a:r>
              <a:rPr lang="en-US"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Ability to handle radioactive samples after neutron-irradiation</a:t>
            </a:r>
            <a:endPar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Currents of several kA (10s kA for cables)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Large enough bore to test cables and joints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(Ability to transfer samples cold from a cold irradiation facility?)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This would be a world class, unique test facility, with a strong overlap with the requirements of the superconductors for power theme. </a:t>
            </a:r>
            <a:endParaRPr lang="en-US" b="1" dirty="0"/>
          </a:p>
        </p:txBody>
      </p:sp>
      <p:sp>
        <p:nvSpPr>
          <p:cNvPr id="4" name="Date Placeholder 3">
            <a:extLst>
              <a:ext uri="{FF2B5EF4-FFF2-40B4-BE49-F238E27FC236}">
                <a16:creationId xmlns:a16="http://schemas.microsoft.com/office/drawing/2014/main" id="{CDAF8F93-9479-4B26-C4E8-7A510A0CFA89}"/>
              </a:ext>
            </a:extLst>
          </p:cNvPr>
          <p:cNvSpPr>
            <a:spLocks noGrp="1"/>
          </p:cNvSpPr>
          <p:nvPr>
            <p:ph type="dt" sz="half" idx="10"/>
          </p:nvPr>
        </p:nvSpPr>
        <p:spPr/>
        <p:txBody>
          <a:bodyPr/>
          <a:lstStyle/>
          <a:p>
            <a:fld id="{2F54274C-5D88-41E1-8829-8A834389F269}" type="datetime3">
              <a:rPr lang="en-US" smtClean="0"/>
              <a:t>22 October 2022</a:t>
            </a:fld>
            <a:endParaRPr lang="en-GB" dirty="0"/>
          </a:p>
        </p:txBody>
      </p:sp>
      <p:sp>
        <p:nvSpPr>
          <p:cNvPr id="5" name="Slide Number Placeholder 4">
            <a:extLst>
              <a:ext uri="{FF2B5EF4-FFF2-40B4-BE49-F238E27FC236}">
                <a16:creationId xmlns:a16="http://schemas.microsoft.com/office/drawing/2014/main" id="{18E4296E-109B-741F-EF23-F4A23AE0CABC}"/>
              </a:ext>
            </a:extLst>
          </p:cNvPr>
          <p:cNvSpPr>
            <a:spLocks noGrp="1"/>
          </p:cNvSpPr>
          <p:nvPr>
            <p:ph type="sldNum" sz="quarter" idx="12"/>
          </p:nvPr>
        </p:nvSpPr>
        <p:spPr/>
        <p:txBody>
          <a:bodyPr/>
          <a:lstStyle/>
          <a:p>
            <a:r>
              <a:rPr lang="en-GB"/>
              <a:t>Page </a:t>
            </a:r>
            <a:fld id="{13D8D79A-6581-40AF-A3CF-F2BA95A85B46}" type="slidenum">
              <a:rPr lang="en-GB" smtClean="0"/>
              <a:pPr/>
              <a:t>7</a:t>
            </a:fld>
            <a:endParaRPr lang="en-GB" dirty="0"/>
          </a:p>
        </p:txBody>
      </p:sp>
    </p:spTree>
    <p:extLst>
      <p:ext uri="{BB962C8B-B14F-4D97-AF65-F5344CB8AC3E}">
        <p14:creationId xmlns:p14="http://schemas.microsoft.com/office/powerpoint/2010/main" val="2480815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BA414-5E43-CF3F-8C54-5F470E733612}"/>
              </a:ext>
            </a:extLst>
          </p:cNvPr>
          <p:cNvSpPr>
            <a:spLocks noGrp="1"/>
          </p:cNvSpPr>
          <p:nvPr>
            <p:ph type="title"/>
          </p:nvPr>
        </p:nvSpPr>
        <p:spPr>
          <a:xfrm>
            <a:off x="552450" y="320676"/>
            <a:ext cx="9181859" cy="546100"/>
          </a:xfrm>
        </p:spPr>
        <p:txBody>
          <a:bodyPr>
            <a:normAutofit/>
          </a:bodyPr>
          <a:lstStyle/>
          <a:p>
            <a:r>
              <a:rPr lang="en-US" sz="2800" b="1" dirty="0">
                <a:solidFill>
                  <a:schemeClr val="accent5">
                    <a:lumMod val="75000"/>
                  </a:schemeClr>
                </a:solidFill>
              </a:rPr>
              <a:t>WG FUSION: Case study</a:t>
            </a:r>
            <a:endParaRPr lang="en-US" sz="2800" dirty="0"/>
          </a:p>
        </p:txBody>
      </p:sp>
      <p:sp>
        <p:nvSpPr>
          <p:cNvPr id="3" name="Content Placeholder 2">
            <a:extLst>
              <a:ext uri="{FF2B5EF4-FFF2-40B4-BE49-F238E27FC236}">
                <a16:creationId xmlns:a16="http://schemas.microsoft.com/office/drawing/2014/main" id="{F845DC8B-A6A9-96E6-CA2A-B5D5095A85EE}"/>
              </a:ext>
            </a:extLst>
          </p:cNvPr>
          <p:cNvSpPr>
            <a:spLocks noGrp="1"/>
          </p:cNvSpPr>
          <p:nvPr>
            <p:ph idx="1"/>
          </p:nvPr>
        </p:nvSpPr>
        <p:spPr/>
        <p:txBody>
          <a:bodyPr>
            <a:normAutofit fontScale="77500" lnSpcReduction="20000"/>
          </a:bodyPr>
          <a:lstStyle/>
          <a:p>
            <a:pPr marL="0" indent="0">
              <a:buNone/>
            </a:pPr>
            <a:r>
              <a:rPr lang="en-US" sz="2100" b="1" dirty="0">
                <a:effectLst/>
                <a:ea typeface="Calibri" panose="020F0502020204030204" pitchFamily="34" charset="0"/>
                <a:cs typeface="Times New Roman" panose="02020603050405020304" pitchFamily="18" charset="0"/>
              </a:rPr>
              <a:t>Aims</a:t>
            </a:r>
          </a:p>
          <a:p>
            <a:pPr marL="0" indent="0">
              <a:spcAft>
                <a:spcPts val="1000"/>
              </a:spcAft>
              <a:buNone/>
            </a:pPr>
            <a:r>
              <a:rPr lang="en-US" sz="2100" dirty="0">
                <a:effectLst/>
                <a:ea typeface="Calibri" panose="020F0502020204030204" pitchFamily="34" charset="0"/>
                <a:cs typeface="Times New Roman" panose="02020603050405020304" pitchFamily="18" charset="0"/>
              </a:rPr>
              <a:t>[1] </a:t>
            </a:r>
            <a:r>
              <a:rPr lang="en-US" sz="2100" b="1" dirty="0">
                <a:effectLst/>
                <a:ea typeface="Calibri" panose="020F0502020204030204" pitchFamily="34" charset="0"/>
                <a:cs typeface="Times New Roman" panose="02020603050405020304" pitchFamily="18" charset="0"/>
              </a:rPr>
              <a:t>The qualification of the materials we have now</a:t>
            </a:r>
            <a:endParaRPr lang="en-GB" sz="2100" dirty="0">
              <a:effectLst/>
              <a:ea typeface="Calibri" panose="020F0502020204030204" pitchFamily="34" charset="0"/>
              <a:cs typeface="Times New Roman" panose="02020603050405020304" pitchFamily="18" charset="0"/>
            </a:endParaRPr>
          </a:p>
          <a:p>
            <a:pPr>
              <a:spcBef>
                <a:spcPts val="0"/>
              </a:spcBef>
              <a:spcAft>
                <a:spcPts val="600"/>
              </a:spcAft>
            </a:pPr>
            <a:r>
              <a:rPr lang="en-US" sz="2100" dirty="0">
                <a:ea typeface="Calibri" panose="020F0502020204030204" pitchFamily="34" charset="0"/>
                <a:cs typeface="Times New Roman" panose="02020603050405020304" pitchFamily="18" charset="0"/>
              </a:rPr>
              <a:t>P</a:t>
            </a:r>
            <a:r>
              <a:rPr lang="en-US" sz="2100" dirty="0">
                <a:effectLst/>
                <a:ea typeface="Calibri" panose="020F0502020204030204" pitchFamily="34" charset="0"/>
                <a:cs typeface="Times New Roman" panose="02020603050405020304" pitchFamily="18" charset="0"/>
              </a:rPr>
              <a:t>rovide engineering data to allow comparison of the performance of conductors from different vendors under fusion-relevant conditions.</a:t>
            </a:r>
          </a:p>
          <a:p>
            <a:pPr>
              <a:spcBef>
                <a:spcPts val="0"/>
              </a:spcBef>
              <a:spcAft>
                <a:spcPts val="600"/>
              </a:spcAft>
            </a:pPr>
            <a:r>
              <a:rPr lang="en-GB" sz="2100" dirty="0">
                <a:ea typeface="Calibri" panose="020F0502020204030204" pitchFamily="34" charset="0"/>
                <a:cs typeface="Times New Roman" panose="02020603050405020304" pitchFamily="18" charset="0"/>
              </a:rPr>
              <a:t>C</a:t>
            </a:r>
            <a:r>
              <a:rPr lang="en-GB" sz="2100" dirty="0">
                <a:effectLst/>
                <a:ea typeface="Calibri" panose="020F0502020204030204" pitchFamily="34" charset="0"/>
                <a:cs typeface="Times New Roman" panose="02020603050405020304" pitchFamily="18" charset="0"/>
              </a:rPr>
              <a:t>ould offer to curate a database of standardised </a:t>
            </a:r>
            <a:r>
              <a:rPr lang="en-GB" sz="2100" dirty="0" err="1">
                <a:effectLst/>
                <a:ea typeface="Calibri" panose="020F0502020204030204" pitchFamily="34" charset="0"/>
                <a:cs typeface="Times New Roman" panose="02020603050405020304" pitchFamily="18" charset="0"/>
              </a:rPr>
              <a:t>I</a:t>
            </a:r>
            <a:r>
              <a:rPr lang="en-GB" sz="2100" baseline="-25000" dirty="0" err="1">
                <a:effectLst/>
                <a:ea typeface="Calibri" panose="020F0502020204030204" pitchFamily="34" charset="0"/>
                <a:cs typeface="Times New Roman" panose="02020603050405020304" pitchFamily="18" charset="0"/>
              </a:rPr>
              <a:t>c</a:t>
            </a:r>
            <a:r>
              <a:rPr lang="en-GB" sz="2100" dirty="0">
                <a:effectLst/>
                <a:ea typeface="Calibri" panose="020F0502020204030204" pitchFamily="34" charset="0"/>
                <a:cs typeface="Times New Roman" panose="02020603050405020304" pitchFamily="18" charset="0"/>
              </a:rPr>
              <a:t>(B,T,</a:t>
            </a:r>
            <a:r>
              <a:rPr lang="en-US" sz="2100" dirty="0">
                <a:effectLst/>
                <a:ea typeface="Calibri" panose="020F0502020204030204" pitchFamily="34" charset="0"/>
                <a:cs typeface="Times New Roman" panose="02020603050405020304" pitchFamily="18" charset="0"/>
              </a:rPr>
              <a:t> e, </a:t>
            </a:r>
            <a:r>
              <a:rPr lang="en-US" sz="2100" dirty="0" err="1">
                <a:effectLst/>
                <a:ea typeface="Calibri" panose="020F0502020204030204" pitchFamily="34" charset="0"/>
                <a:cs typeface="Calibri" panose="020F0502020204030204" pitchFamily="34" charset="0"/>
              </a:rPr>
              <a:t>ṅ</a:t>
            </a:r>
            <a:r>
              <a:rPr lang="en-GB" sz="2100" dirty="0">
                <a:effectLst/>
                <a:ea typeface="Calibri" panose="020F0502020204030204" pitchFamily="34" charset="0"/>
                <a:cs typeface="Times New Roman" panose="02020603050405020304" pitchFamily="18" charset="0"/>
              </a:rPr>
              <a:t>) data - add some additional data to NZ database on different available conductors, across a wider parameter space.</a:t>
            </a:r>
          </a:p>
          <a:p>
            <a:pPr marL="0" indent="0">
              <a:spcBef>
                <a:spcPts val="0"/>
              </a:spcBef>
              <a:buNone/>
            </a:pPr>
            <a:endParaRPr lang="en-US" sz="2100" dirty="0">
              <a:ea typeface="Calibri" panose="020F0502020204030204" pitchFamily="34" charset="0"/>
              <a:cs typeface="Times New Roman" panose="02020603050405020304" pitchFamily="18" charset="0"/>
            </a:endParaRPr>
          </a:p>
          <a:p>
            <a:pPr marL="0" indent="0">
              <a:spcBef>
                <a:spcPts val="0"/>
              </a:spcBef>
              <a:spcAft>
                <a:spcPts val="1000"/>
              </a:spcAft>
              <a:buNone/>
            </a:pPr>
            <a:r>
              <a:rPr lang="en-US" sz="2100" dirty="0">
                <a:effectLst/>
                <a:ea typeface="Calibri" panose="020F0502020204030204" pitchFamily="34" charset="0"/>
                <a:cs typeface="Times New Roman" panose="02020603050405020304" pitchFamily="18" charset="0"/>
              </a:rPr>
              <a:t>[2] </a:t>
            </a:r>
            <a:r>
              <a:rPr lang="en-US" sz="2100" b="1" dirty="0">
                <a:effectLst/>
                <a:ea typeface="Calibri" panose="020F0502020204030204" pitchFamily="34" charset="0"/>
                <a:cs typeface="Times New Roman" panose="02020603050405020304" pitchFamily="18" charset="0"/>
              </a:rPr>
              <a:t>Designing the next generation of superconducting materials</a:t>
            </a:r>
            <a:endParaRPr lang="en-GB" sz="2100" dirty="0">
              <a:effectLst/>
              <a:ea typeface="Calibri" panose="020F0502020204030204" pitchFamily="34" charset="0"/>
              <a:cs typeface="Times New Roman" panose="02020603050405020304" pitchFamily="18" charset="0"/>
            </a:endParaRPr>
          </a:p>
          <a:p>
            <a:pPr>
              <a:lnSpc>
                <a:spcPct val="107000"/>
              </a:lnSpc>
              <a:spcBef>
                <a:spcPts val="0"/>
              </a:spcBef>
              <a:spcAft>
                <a:spcPts val="600"/>
              </a:spcAft>
            </a:pPr>
            <a:r>
              <a:rPr lang="en-US" sz="2100" dirty="0">
                <a:effectLst/>
                <a:ea typeface="Calibri" panose="020F0502020204030204" pitchFamily="34" charset="0"/>
                <a:cs typeface="Times New Roman" panose="02020603050405020304" pitchFamily="18" charset="0"/>
              </a:rPr>
              <a:t>To advance the </a:t>
            </a:r>
            <a:r>
              <a:rPr lang="en-US" sz="2100" i="1" dirty="0">
                <a:effectLst/>
                <a:ea typeface="Calibri" panose="020F0502020204030204" pitchFamily="34" charset="0"/>
                <a:cs typeface="Times New Roman" panose="02020603050405020304" pitchFamily="18" charset="0"/>
              </a:rPr>
              <a:t>scientific</a:t>
            </a:r>
            <a:r>
              <a:rPr lang="en-US" sz="2100" dirty="0">
                <a:effectLst/>
                <a:ea typeface="Calibri" panose="020F0502020204030204" pitchFamily="34" charset="0"/>
                <a:cs typeface="Times New Roman" panose="02020603050405020304" pitchFamily="18" charset="0"/>
              </a:rPr>
              <a:t> understanding of the effects of the fusion environment on magnet materials, which will in turn support the longer term design and development of improved materials specifically for fusion. This is an area where the research community are uniquely placed to support the engineering projects.  </a:t>
            </a:r>
            <a:endParaRPr lang="en-GB" sz="2100" dirty="0">
              <a:effectLst/>
              <a:ea typeface="Calibri" panose="020F0502020204030204" pitchFamily="34" charset="0"/>
              <a:cs typeface="Times New Roman" panose="02020603050405020304" pitchFamily="18" charset="0"/>
            </a:endParaRPr>
          </a:p>
          <a:p>
            <a:pPr>
              <a:lnSpc>
                <a:spcPct val="107000"/>
              </a:lnSpc>
              <a:spcBef>
                <a:spcPts val="0"/>
              </a:spcBef>
              <a:spcAft>
                <a:spcPts val="1000"/>
              </a:spcAft>
            </a:pPr>
            <a:r>
              <a:rPr lang="en-GB" sz="2100" dirty="0">
                <a:solidFill>
                  <a:srgbClr val="000000"/>
                </a:solidFill>
                <a:effectLst/>
                <a:ea typeface="Times New Roman" panose="02020603050405020304" pitchFamily="18" charset="0"/>
                <a:cs typeface="Calibri" panose="020F0502020204030204" pitchFamily="34" charset="0"/>
              </a:rPr>
              <a:t>Although Nb</a:t>
            </a:r>
            <a:r>
              <a:rPr lang="en-GB" sz="2100" baseline="-25000" dirty="0">
                <a:solidFill>
                  <a:srgbClr val="000000"/>
                </a:solidFill>
                <a:effectLst/>
                <a:ea typeface="Times New Roman" panose="02020603050405020304" pitchFamily="18" charset="0"/>
                <a:cs typeface="Calibri" panose="020F0502020204030204" pitchFamily="34" charset="0"/>
              </a:rPr>
              <a:t>3</a:t>
            </a:r>
            <a:r>
              <a:rPr lang="en-GB" sz="2100" dirty="0">
                <a:solidFill>
                  <a:srgbClr val="000000"/>
                </a:solidFill>
                <a:effectLst/>
                <a:ea typeface="Times New Roman" panose="02020603050405020304" pitchFamily="18" charset="0"/>
                <a:cs typeface="Calibri" panose="020F0502020204030204" pitchFamily="34" charset="0"/>
              </a:rPr>
              <a:t>Sn &amp; REBCO appear to be the de facto current choice for demonstration level power plants, we should not lose sight of other potential candidate materials (Bi and Fe-based families perhaps) that may in the next 10-15 years be developed to offer competitive performance.</a:t>
            </a:r>
            <a:endParaRPr lang="en-GB" sz="2100" dirty="0">
              <a:effectLst/>
              <a:ea typeface="Calibri" panose="020F0502020204030204" pitchFamily="34" charset="0"/>
              <a:cs typeface="Times New Roman" panose="02020603050405020304" pitchFamily="18" charset="0"/>
            </a:endParaRPr>
          </a:p>
          <a:p>
            <a:pPr marL="0" indent="0">
              <a:spcBef>
                <a:spcPts val="0"/>
              </a:spcBef>
              <a:spcAft>
                <a:spcPts val="1000"/>
              </a:spcAft>
              <a:buNone/>
            </a:pPr>
            <a:r>
              <a:rPr lang="en-GB" sz="2100" dirty="0">
                <a:effectLst/>
                <a:ea typeface="Calibri" panose="020F0502020204030204" pitchFamily="34" charset="0"/>
                <a:cs typeface="Times New Roman" panose="02020603050405020304" pitchFamily="18" charset="0"/>
              </a:rPr>
              <a:t>[3] </a:t>
            </a:r>
            <a:r>
              <a:rPr lang="en-GB" sz="2100" b="1" dirty="0">
                <a:effectLst/>
                <a:ea typeface="Calibri" panose="020F0502020204030204" pitchFamily="34" charset="0"/>
                <a:cs typeface="Times New Roman" panose="02020603050405020304" pitchFamily="18" charset="0"/>
              </a:rPr>
              <a:t>Other materials</a:t>
            </a:r>
            <a:endParaRPr lang="en-GB" sz="2100" dirty="0">
              <a:effectLst/>
              <a:ea typeface="Calibri" panose="020F0502020204030204" pitchFamily="34" charset="0"/>
              <a:cs typeface="Times New Roman" panose="02020603050405020304" pitchFamily="18" charset="0"/>
            </a:endParaRPr>
          </a:p>
          <a:p>
            <a:pPr>
              <a:lnSpc>
                <a:spcPct val="117000"/>
              </a:lnSpc>
              <a:spcBef>
                <a:spcPts val="0"/>
              </a:spcBef>
            </a:pPr>
            <a:r>
              <a:rPr lang="en-GB" sz="2100" dirty="0">
                <a:effectLst/>
                <a:ea typeface="Calibri" panose="020F0502020204030204" pitchFamily="34" charset="0"/>
                <a:cs typeface="Times New Roman" panose="02020603050405020304" pitchFamily="18" charset="0"/>
              </a:rPr>
              <a:t>High-field REBCO magnets also contain other materials that have to perform under the same conditions, including insulators and structural alloys. Testing modern resins for cost, fabrication challenges, toxicity and radiation resistance at cryogenic temperatures may be key. If we already have facilities for cryogenic irradiation and (electro)-mechanical characterization of REBCO, we should expand the remit to cover key non-superconducting materials to the maximise impact of the facility on the fusion community. </a:t>
            </a:r>
          </a:p>
          <a:p>
            <a:pPr>
              <a:lnSpc>
                <a:spcPct val="107000"/>
              </a:lnSpc>
              <a:spcBef>
                <a:spcPts val="0"/>
              </a:spcBef>
              <a:spcAft>
                <a:spcPts val="800"/>
              </a:spcAft>
            </a:pPr>
            <a:endParaRPr lang="en-GB" sz="2100" dirty="0">
              <a:effectLst/>
              <a:ea typeface="Calibri" panose="020F0502020204030204" pitchFamily="34" charset="0"/>
              <a:cs typeface="Times New Roman" panose="02020603050405020304" pitchFamily="18" charset="0"/>
            </a:endParaRPr>
          </a:p>
          <a:p>
            <a:endParaRPr lang="en-US" dirty="0"/>
          </a:p>
        </p:txBody>
      </p:sp>
      <p:sp>
        <p:nvSpPr>
          <p:cNvPr id="4" name="Date Placeholder 3">
            <a:extLst>
              <a:ext uri="{FF2B5EF4-FFF2-40B4-BE49-F238E27FC236}">
                <a16:creationId xmlns:a16="http://schemas.microsoft.com/office/drawing/2014/main" id="{11781C5D-6AD3-AC5B-5953-717FB22F983A}"/>
              </a:ext>
            </a:extLst>
          </p:cNvPr>
          <p:cNvSpPr>
            <a:spLocks noGrp="1"/>
          </p:cNvSpPr>
          <p:nvPr>
            <p:ph type="dt" sz="half" idx="10"/>
          </p:nvPr>
        </p:nvSpPr>
        <p:spPr/>
        <p:txBody>
          <a:bodyPr/>
          <a:lstStyle/>
          <a:p>
            <a:fld id="{2F54274C-5D88-41E1-8829-8A834389F269}" type="datetime3">
              <a:rPr lang="en-US" smtClean="0"/>
              <a:t>22 October 2022</a:t>
            </a:fld>
            <a:endParaRPr lang="en-GB" dirty="0"/>
          </a:p>
        </p:txBody>
      </p:sp>
      <p:sp>
        <p:nvSpPr>
          <p:cNvPr id="5" name="Slide Number Placeholder 4">
            <a:extLst>
              <a:ext uri="{FF2B5EF4-FFF2-40B4-BE49-F238E27FC236}">
                <a16:creationId xmlns:a16="http://schemas.microsoft.com/office/drawing/2014/main" id="{96ACB7D4-02C3-10D2-E3A7-400BD9978185}"/>
              </a:ext>
            </a:extLst>
          </p:cNvPr>
          <p:cNvSpPr>
            <a:spLocks noGrp="1"/>
          </p:cNvSpPr>
          <p:nvPr>
            <p:ph type="sldNum" sz="quarter" idx="12"/>
          </p:nvPr>
        </p:nvSpPr>
        <p:spPr/>
        <p:txBody>
          <a:bodyPr/>
          <a:lstStyle/>
          <a:p>
            <a:r>
              <a:rPr lang="en-GB"/>
              <a:t>Page </a:t>
            </a:r>
            <a:fld id="{13D8D79A-6581-40AF-A3CF-F2BA95A85B46}" type="slidenum">
              <a:rPr lang="en-GB" smtClean="0"/>
              <a:pPr/>
              <a:t>8</a:t>
            </a:fld>
            <a:endParaRPr lang="en-GB" dirty="0"/>
          </a:p>
        </p:txBody>
      </p:sp>
    </p:spTree>
    <p:extLst>
      <p:ext uri="{BB962C8B-B14F-4D97-AF65-F5344CB8AC3E}">
        <p14:creationId xmlns:p14="http://schemas.microsoft.com/office/powerpoint/2010/main" val="3607451727"/>
      </p:ext>
    </p:extLst>
  </p:cSld>
  <p:clrMapOvr>
    <a:masterClrMapping/>
  </p:clrMapOvr>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40558</TotalTime>
  <Words>1049</Words>
  <Application>Microsoft Macintosh PowerPoint</Application>
  <PresentationFormat>Widescreen</PresentationFormat>
  <Paragraphs>113</Paragraphs>
  <Slides>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Georgia Pro Black</vt:lpstr>
      <vt:lpstr>Symbol</vt:lpstr>
      <vt:lpstr>Office Theme</vt:lpstr>
      <vt:lpstr>WG Fusion - contributors</vt:lpstr>
      <vt:lpstr>WG FUSION – Formulating the Grand Challenge</vt:lpstr>
      <vt:lpstr>WG FUSION – Outline for a 10 year Strategic roadmap focusing in delivering end user products impacting our future Guided by how we take Superconductivity from a frontiers technology to a mainstream technology </vt:lpstr>
      <vt:lpstr>WG FUSION – Formulating the status of critical aspects involving superconductors for the 10-100-1000 Grand Challenge</vt:lpstr>
      <vt:lpstr>WG FUSION –  (slightly less grand) Challenge #2 Demonstration of capability and key performance data</vt:lpstr>
      <vt:lpstr>WG FUSION: Case study</vt:lpstr>
      <vt:lpstr>WG FUSION: Case study</vt:lpstr>
      <vt:lpstr>WG FUSION: Case study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MELHEM Ziad</dc:creator>
  <cp:lastModifiedBy>Susannah Speller</cp:lastModifiedBy>
  <cp:revision>175</cp:revision>
  <dcterms:created xsi:type="dcterms:W3CDTF">2021-02-03T17:42:04Z</dcterms:created>
  <dcterms:modified xsi:type="dcterms:W3CDTF">2022-10-23T08:58:02Z</dcterms:modified>
</cp:coreProperties>
</file>