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116501217" r:id="rId2"/>
    <p:sldId id="2116501213" r:id="rId3"/>
    <p:sldId id="2116501221" r:id="rId4"/>
    <p:sldId id="2116501229" r:id="rId5"/>
    <p:sldId id="2116501236" r:id="rId6"/>
    <p:sldId id="2116501238" r:id="rId7"/>
    <p:sldId id="2116501237" r:id="rId8"/>
    <p:sldId id="2116501235" r:id="rId9"/>
    <p:sldId id="2116501232" r:id="rId10"/>
    <p:sldId id="2116501228" r:id="rId11"/>
    <p:sldId id="2116501239" r:id="rId12"/>
    <p:sldId id="2116501226" r:id="rId13"/>
    <p:sldId id="2116501227" r:id="rId14"/>
    <p:sldId id="2116501231" r:id="rId15"/>
    <p:sldId id="2116501219" r:id="rId16"/>
    <p:sldId id="2116501218" r:id="rId17"/>
    <p:sldId id="2116501220" r:id="rId18"/>
    <p:sldId id="2116501222" r:id="rId19"/>
    <p:sldId id="2116501223" r:id="rId20"/>
    <p:sldId id="2116501224" r:id="rId21"/>
    <p:sldId id="211650122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0" autoAdjust="0"/>
    <p:restoredTop sz="90599" autoAdjust="0"/>
  </p:normalViewPr>
  <p:slideViewPr>
    <p:cSldViewPr snapToGrid="0">
      <p:cViewPr>
        <p:scale>
          <a:sx n="78" d="100"/>
          <a:sy n="78" d="100"/>
        </p:scale>
        <p:origin x="107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F5459-32C8-4CE2-A875-17C883BD43C7}" type="datetimeFigureOut">
              <a:rPr lang="en-GB" smtClean="0"/>
              <a:t>23/10/2022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E5BD3-9902-4ACD-8AB7-CEF9EB1433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80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12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39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E5BD3-9902-4ACD-8AB7-CEF9EB1433C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157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77A4-6011-4F7D-9293-7BD2818B4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01EE2-322A-4B39-8F7D-FAB74414A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02612-B30D-4082-8A84-19BC2612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471C622-8A16-4724-9F2E-0F435F6088EA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FBB4-4DEF-46CF-9F19-AF865F12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ziad.melhem@oxqsol.com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90AB6-38EB-44D7-AD0F-31ED3EEC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9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8520-1A53-4455-8C66-5AE89D517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A277E1-2ED4-4D09-BF55-70DAF3FC2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0A63E-1B00-4F74-82B5-B2DA201F77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36774-D11E-425A-B30D-56FC24084534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3B6F-344C-4BAD-A13F-32A89AEE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02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3AC8C9-4CA1-48D5-8ABC-1CFD36A12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38D40-0E65-403E-A735-769801417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FCB7-C4B6-476D-A5F7-EE5EB8AEF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6943D3-0E18-4EC3-B018-65DAF4628901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A8426-9C37-42CF-B1F6-A5C4AA39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012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9196-67C6-4355-867D-5C54068CC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222251"/>
            <a:ext cx="9686925" cy="73977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D42C3-8853-4D72-8CF9-AF02B06C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7940DF-CC5D-4958-BDA2-732C03EAE6C8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8B287-B6EE-4034-89B8-0AB1D4AC7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1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E30F-0F06-458C-9B61-F41B1870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20676"/>
            <a:ext cx="10515600" cy="546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0F544-04D1-4261-AFC2-5F9D6A45A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95399"/>
            <a:ext cx="11315700" cy="4905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5B67C-4B55-4631-B587-02F4C956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44B6C-0A03-410D-BB6B-2C74BD58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4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222B-5068-4D27-B1B3-D9C19980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A034D-A49B-4DF9-81EF-191488569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25053-F423-4009-B2C3-F308EA1D1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8F9564-77DD-4923-A9AC-9374EC8E6A17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E6619-4E65-435E-A4B0-BBFB963F2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0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4CACC-2224-47F0-A8E3-7BB07E42B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66675"/>
            <a:ext cx="9667875" cy="876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12A2D-9728-48B9-9883-29F477B32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A6AD6-8B8E-4330-B3C1-F67F5A901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38F15-5CE3-4F66-81B5-2DD73DBA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661526-006E-439F-A0A3-78A90AFCFA5F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2C19E-863C-452A-9F12-81F4662A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78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84CC0-1C7B-44B1-AE43-80CAEABB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63" y="269876"/>
            <a:ext cx="1051560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5A362-698A-4C83-A0D0-54BCD0BB5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363" y="1302545"/>
            <a:ext cx="5284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FD68B-96FA-4041-8D0D-D3BA49FA3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362" y="2293144"/>
            <a:ext cx="5284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46BCA-9147-443E-8392-F0D21CE37B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7450" y="1302545"/>
            <a:ext cx="5591174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51B888-7C12-4BF1-AE48-948C2B69B4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7450" y="2293144"/>
            <a:ext cx="5591174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E49FB1-8970-486B-A0A1-945463EB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718F5-DD72-4ED0-AC46-CA10F51C98EF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3DD3F-0677-4E1A-BA3D-63F77DF6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533C-FA05-4EE7-9AE5-99B4E0D8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36525"/>
            <a:ext cx="9744075" cy="825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77465-5FE5-417A-955B-A21B5FF9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099504-6E35-4101-A238-ABDBABFC2CC5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E0FBE-1AF0-4331-84EE-12791050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05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45BA6-0B35-4036-83F2-8D4DE2DD2A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A939D8-3CB3-4139-9940-05C7C26CA0F8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71B47-182F-4FC0-8E37-69ECDC10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80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72812-0B73-4ADE-B26B-6D49C6BE2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8" y="476250"/>
            <a:ext cx="3932237" cy="5302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26FD9-2B01-4517-8A7E-FFDACA9E4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239044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53206-226A-4EA7-B678-245C08C61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3563" y="1609725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90628-3459-4DDE-91DE-506AE0B24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1938BC-B625-44BA-AF03-07509D570D7A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1EEA3-4D8C-4ED8-84A6-E190C0D0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77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9FEDB-88A9-4DFA-993B-42E6DA06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E231C-0F15-4EE2-BD27-C75F3DFF4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374A4-C94E-4A37-8443-6B382746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948EF-F984-49D8-A7FF-E46DEA63A5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F304BC-E4A7-4785-A857-1490CE5CDE73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5E02A-0B0F-4DC6-BCE4-F77513D8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41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59560F-19FD-4521-9A9D-948EDD51E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33167"/>
            <a:ext cx="10515600" cy="602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C505B-B171-45DB-82E0-0BFA401D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600" y="1176638"/>
            <a:ext cx="11423650" cy="497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FCD76-F13B-4E2C-AE15-A702C54C1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fld id="{3B8E9C94-2125-405A-935F-57FA42226571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9AF90-0A61-4227-994B-84BD4B0FA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10DF0B-916A-4F1E-BFC1-8BBF5D89E953}"/>
              </a:ext>
            </a:extLst>
          </p:cNvPr>
          <p:cNvCxnSpPr>
            <a:cxnSpLocks/>
          </p:cNvCxnSpPr>
          <p:nvPr userDrawn="1"/>
        </p:nvCxnSpPr>
        <p:spPr>
          <a:xfrm>
            <a:off x="384175" y="1170287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B9D0CEA-12D5-4837-AC16-E8696DB72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184F00-3DDC-5C93-34C5-2AC8318FDA15}"/>
              </a:ext>
            </a:extLst>
          </p:cNvPr>
          <p:cNvSpPr txBox="1"/>
          <p:nvPr userDrawn="1"/>
        </p:nvSpPr>
        <p:spPr>
          <a:xfrm>
            <a:off x="9909175" y="163412"/>
            <a:ext cx="1898650" cy="92333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Superconductivity for the Future </a:t>
            </a:r>
          </a:p>
          <a:p>
            <a:r>
              <a:rPr lang="en-GB" dirty="0" err="1">
                <a:solidFill>
                  <a:srgbClr val="002060"/>
                </a:solidFill>
                <a:latin typeface="Georgia Pro Black" panose="020B0604020202020204" pitchFamily="18" charset="0"/>
              </a:rPr>
              <a:t>ScFuture</a:t>
            </a:r>
            <a:endParaRPr lang="en-GB" dirty="0">
              <a:solidFill>
                <a:srgbClr val="002060"/>
              </a:solidFill>
              <a:latin typeface="Georgia Pro Black" panose="020B06040202020202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5D1BB9-31E2-5447-F121-FFDBF9B1519B}"/>
              </a:ext>
            </a:extLst>
          </p:cNvPr>
          <p:cNvCxnSpPr>
            <a:cxnSpLocks/>
          </p:cNvCxnSpPr>
          <p:nvPr userDrawn="1"/>
        </p:nvCxnSpPr>
        <p:spPr>
          <a:xfrm>
            <a:off x="482600" y="6243937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71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perox.ru/upload/iblock/fd4/fd4a78e5cf88d1cb66277e0dcedbf500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C29E2-B2AA-3EC8-DA8F-B39A4CC36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6850" y="1311276"/>
            <a:ext cx="9144000" cy="2206624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Superconductivity </a:t>
            </a:r>
            <a:br>
              <a:rPr lang="en-GB" sz="4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GB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for</a:t>
            </a:r>
            <a:br>
              <a:rPr lang="en-GB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Greener, Healthier, Prosperous and Sustainable Future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(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ScFuture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)</a:t>
            </a:r>
            <a:br>
              <a:rPr lang="en-US" sz="66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</a:br>
            <a:endParaRPr lang="en-GB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F3C36D-88EB-B08A-F6EB-A3958E6722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0859" y="3018503"/>
            <a:ext cx="10580869" cy="3215149"/>
          </a:xfrm>
        </p:spPr>
        <p:txBody>
          <a:bodyPr>
            <a:normAutofit/>
          </a:bodyPr>
          <a:lstStyle/>
          <a:p>
            <a:r>
              <a:rPr lang="en-GB" sz="1800" dirty="0"/>
              <a:t>WG Theme : Renewables, Energy and Transportation</a:t>
            </a:r>
          </a:p>
          <a:p>
            <a:r>
              <a:rPr lang="en-GB" sz="1800" dirty="0"/>
              <a:t>WG Conveners: Sastry Pamidi, Michael Parizh</a:t>
            </a:r>
          </a:p>
          <a:p>
            <a:r>
              <a:rPr lang="en-GB" sz="1800" dirty="0"/>
              <a:t>WG Members:</a:t>
            </a:r>
            <a:br>
              <a:rPr lang="en-GB" sz="1800" dirty="0"/>
            </a:br>
            <a:r>
              <a:rPr lang="en-GB" sz="1800" dirty="0"/>
              <a:t>Cristian Boffo, Emiliano </a:t>
            </a:r>
            <a:r>
              <a:rPr lang="en-GB" sz="1800" dirty="0" err="1"/>
              <a:t>Frulloni</a:t>
            </a:r>
            <a:r>
              <a:rPr lang="en-GB" sz="1800" dirty="0"/>
              <a:t>, Umberto Gambardella, Luis Garcia-Tabares Rodriguez, Seungyong Hahn, Walid Abdel </a:t>
            </a:r>
            <a:r>
              <a:rPr lang="en-GB" sz="1800" dirty="0" err="1"/>
              <a:t>Maksoud</a:t>
            </a:r>
            <a:r>
              <a:rPr lang="en-GB" sz="1800" dirty="0"/>
              <a:t>, Joe Minervini, Xiaoze Pei, Jan Plecháček, </a:t>
            </a:r>
            <a:r>
              <a:rPr lang="en-GB" sz="1800" dirty="0" err="1"/>
              <a:t>Loïc</a:t>
            </a:r>
            <a:r>
              <a:rPr lang="en-GB" sz="1800" dirty="0"/>
              <a:t> </a:t>
            </a:r>
            <a:r>
              <a:rPr lang="en-GB" sz="1800" dirty="0" err="1"/>
              <a:t>Quéval</a:t>
            </a:r>
            <a:r>
              <a:rPr lang="en-GB" sz="1800" dirty="0"/>
              <a:t>, Bruce Strauss, Pascal Tixador, Min Zhang, Kiruba Haran, Peter Cheetham</a:t>
            </a:r>
          </a:p>
          <a:p>
            <a:r>
              <a:rPr lang="en-GB" sz="1800" dirty="0"/>
              <a:t>Location: Hawaii</a:t>
            </a:r>
          </a:p>
          <a:p>
            <a:r>
              <a:rPr lang="en-GB" sz="1800" dirty="0"/>
              <a:t>Date: 23 October 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19C84-ED58-EF90-1BC0-F5B7C4D1E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C622-8A16-4724-9F2E-0F435F6088EA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5AFC4-BE91-B04F-C796-BDEC37E1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669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Known Market data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10</a:t>
            </a:fld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8937FB7-B64F-4A06-83B2-1D398ED7E9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15089"/>
              </p:ext>
            </p:extLst>
          </p:nvPr>
        </p:nvGraphicFramePr>
        <p:xfrm>
          <a:off x="505445" y="1335275"/>
          <a:ext cx="11281671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6979">
                  <a:extLst>
                    <a:ext uri="{9D8B030D-6E8A-4147-A177-3AD203B41FA5}">
                      <a16:colId xmlns:a16="http://schemas.microsoft.com/office/drawing/2014/main" val="1907125049"/>
                    </a:ext>
                  </a:extLst>
                </a:gridCol>
                <a:gridCol w="5500048">
                  <a:extLst>
                    <a:ext uri="{9D8B030D-6E8A-4147-A177-3AD203B41FA5}">
                      <a16:colId xmlns:a16="http://schemas.microsoft.com/office/drawing/2014/main" val="3439145842"/>
                    </a:ext>
                  </a:extLst>
                </a:gridCol>
                <a:gridCol w="1514901">
                  <a:extLst>
                    <a:ext uri="{9D8B030D-6E8A-4147-A177-3AD203B41FA5}">
                      <a16:colId xmlns:a16="http://schemas.microsoft.com/office/drawing/2014/main" val="1449202802"/>
                    </a:ext>
                  </a:extLst>
                </a:gridCol>
                <a:gridCol w="1869743">
                  <a:extLst>
                    <a:ext uri="{9D8B030D-6E8A-4147-A177-3AD203B41FA5}">
                      <a16:colId xmlns:a16="http://schemas.microsoft.com/office/drawing/2014/main" val="4036372328"/>
                    </a:ext>
                  </a:extLst>
                </a:gridCol>
              </a:tblGrid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Market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 units in 10 </a:t>
                      </a:r>
                      <a:r>
                        <a:rPr lang="en-US" sz="1600" dirty="0" err="1"/>
                        <a:t>yrs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 use in 10 </a:t>
                      </a:r>
                      <a:r>
                        <a:rPr lang="en-US" sz="1600" dirty="0" err="1"/>
                        <a:t>yrs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332478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SC wind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Installed base: 825 GW (2021), Annual growth rate: 13%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Competes with other technologies.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Competitive SC units: &gt;10 MW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Figure of merit: LCOE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1-10 GW power/</a:t>
                      </a:r>
                      <a:r>
                        <a:rPr lang="en-US" sz="1600" dirty="0" err="1"/>
                        <a:t>yr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10-20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 per 1 GW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997462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Large rotating machinery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Large size motors, &gt;30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 units/</a:t>
                      </a:r>
                      <a:r>
                        <a:rPr lang="en-US" sz="1600" dirty="0" err="1"/>
                        <a:t>yr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1-5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144189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SMES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Grid stabilization, 30-50 MJ / 10 MW units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HTS only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Competes with other storage technologies (batteries, capacitors)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 units/</a:t>
                      </a:r>
                      <a:r>
                        <a:rPr lang="en-US" sz="1600" dirty="0" err="1"/>
                        <a:t>yr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0.3-0.5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806805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FCL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HTS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 units/</a:t>
                      </a:r>
                      <a:r>
                        <a:rPr lang="en-US" sz="1600" dirty="0" err="1"/>
                        <a:t>yr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0.3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529871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T&amp;D 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HTS only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T&amp;D losses: 2% to 6% at nominal load, up to 8% at high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79039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Maglev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HTS or LTS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Constraint: high construction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 cars/</a:t>
                      </a:r>
                      <a:r>
                        <a:rPr lang="en-US" sz="1600" dirty="0" err="1"/>
                        <a:t>yr</a:t>
                      </a:r>
                      <a:r>
                        <a:rPr lang="en-US" sz="1600" dirty="0"/>
                        <a:t>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~200 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0.2-0.3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08080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Electric aircraft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0.1 </a:t>
                      </a:r>
                      <a:r>
                        <a:rPr lang="en-US" sz="1600" dirty="0" err="1"/>
                        <a:t>MAmp</a:t>
                      </a:r>
                      <a:r>
                        <a:rPr lang="en-US" sz="1600" dirty="0"/>
                        <a:t>-km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96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165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505334"/>
            <a:ext cx="10515600" cy="5461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SC Power Park – 10 year schedule</a:t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3387737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B5E409-6DFC-4C19-BA2F-1C3949E76BCB}"/>
              </a:ext>
            </a:extLst>
          </p:cNvPr>
          <p:cNvSpPr txBox="1"/>
          <p:nvPr/>
        </p:nvSpPr>
        <p:spPr>
          <a:xfrm>
            <a:off x="552450" y="1199838"/>
            <a:ext cx="11081831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Phase 1 --- Concept, approvals, funding, design --- Years 1 - 3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Identify SC Power Park requirements. Identify partners. Select several sites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Proposal to funding sources and government agencies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Obtain approvals and funding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Conceptual design. Design review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Phase 2 --- Detail design and construction --- Years 3 - 7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Select 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Detail design of the facility, with expansion possibility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Build infrastructure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Facility construction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Build cryogenic support components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Research </a:t>
            </a:r>
            <a:r>
              <a:rPr lang="en-GB" sz="1600" dirty="0" err="1"/>
              <a:t>center</a:t>
            </a:r>
            <a:r>
              <a:rPr lang="en-GB" sz="1600" dirty="0"/>
              <a:t> in operation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Phase 3 --- Initiate SC component qualification and testing --- Years 5 - 10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Cryogenic facility in operation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Stage 1 manufacturing and cold test facilities available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Year 6-7: First full-scale tests are done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Note timing overlap between phases.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spcBef>
                <a:spcPts val="1200"/>
              </a:spcBef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27181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583122"/>
            <a:ext cx="920877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Identify Parentships/Consortia</a:t>
            </a:r>
            <a:br>
              <a:rPr lang="en-US" sz="2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4993766"/>
          </a:xfrm>
        </p:spPr>
        <p:txBody>
          <a:bodyPr>
            <a:normAutofit/>
          </a:bodyPr>
          <a:lstStyle/>
          <a:p>
            <a:r>
              <a:rPr lang="en-GB" sz="2000" dirty="0"/>
              <a:t> Who are the influential decision-making people to </a:t>
            </a:r>
            <a:r>
              <a:rPr lang="en-GB" sz="2000"/>
              <a:t>be invited?</a:t>
            </a:r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630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Concluding remarks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4993766"/>
          </a:xfrm>
        </p:spPr>
        <p:txBody>
          <a:bodyPr>
            <a:normAutofit/>
          </a:bodyPr>
          <a:lstStyle/>
          <a:p>
            <a:r>
              <a:rPr lang="en-US" sz="2000" dirty="0"/>
              <a:t>Unique, limited-time opportunity: multi-billion market in off-shore wind that needs high-power units</a:t>
            </a:r>
            <a:r>
              <a:rPr lang="en-GB" sz="2000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067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1A6D7-F453-4BB5-A2A1-DFC2FABE9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C7ABE-8FA9-411E-A8BB-95177B2B3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E0141-A5F6-4554-8E1C-8273EBB5E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932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DF73-AE99-FCF0-4DC1-4986A432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Contents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ED19A-E3BD-C759-9024-60194CBB2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WG -Status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WG - TRL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Shortlist </a:t>
            </a:r>
            <a:r>
              <a:rPr lang="en-GB" sz="2000" kern="0" dirty="0">
                <a:solidFill>
                  <a:srgbClr val="000000"/>
                </a:solidFill>
              </a:rPr>
              <a:t>Grand challenges (Initial thoughts)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</a:rPr>
              <a:t>Known Market data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</a:rPr>
              <a:t>O</a:t>
            </a:r>
            <a:r>
              <a:rPr lang="en-GB" sz="2000" kern="0" dirty="0">
                <a:solidFill>
                  <a:srgbClr val="000000"/>
                </a:solidFill>
                <a:effectLst/>
              </a:rPr>
              <a:t>utline for a 10 year </a:t>
            </a:r>
            <a:r>
              <a:rPr lang="en-GB" sz="2000" kern="0" dirty="0">
                <a:solidFill>
                  <a:srgbClr val="000000"/>
                </a:solidFill>
              </a:rPr>
              <a:t>Strategic roadmap (Initial thoughts)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Develop a statement Benefits related/linked to  the 17SDG’s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Shortlist individuals/bodies need to be invited to the summit or approached for initial consultation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solidFill>
                  <a:srgbClr val="000000"/>
                </a:solidFill>
                <a:effectLst/>
              </a:rPr>
              <a:t>Identify funding required to enable delivering the Strategic </a:t>
            </a:r>
            <a:r>
              <a:rPr lang="en-GB" sz="2000" kern="0" dirty="0" err="1">
                <a:solidFill>
                  <a:srgbClr val="000000"/>
                </a:solidFill>
                <a:effectLst/>
              </a:rPr>
              <a:t>Rmap</a:t>
            </a:r>
            <a:r>
              <a:rPr lang="en-GB" sz="2000" kern="0" dirty="0">
                <a:solidFill>
                  <a:srgbClr val="000000"/>
                </a:solidFill>
                <a:effectLst/>
              </a:rPr>
              <a:t> (Initial Thoughts)</a:t>
            </a:r>
            <a:endParaRPr lang="en-GB" sz="2000" kern="0" dirty="0">
              <a:solidFill>
                <a:srgbClr val="000000"/>
              </a:solidFill>
            </a:endParaRP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>
                <a:effectLst/>
              </a:rPr>
              <a:t>Identify Parentships/Consortia (Community, Gov, Big Funders, Big Industries) that  need to be developed to deliver on the Strategi </a:t>
            </a:r>
            <a:r>
              <a:rPr lang="en-GB" sz="2000" kern="0" dirty="0" err="1">
                <a:effectLst/>
              </a:rPr>
              <a:t>Rmap</a:t>
            </a:r>
            <a:r>
              <a:rPr lang="en-GB" sz="2000" kern="0" dirty="0">
                <a:effectLst/>
              </a:rPr>
              <a:t> (Initial Thoughts)</a:t>
            </a:r>
          </a:p>
          <a:p>
            <a:pPr marL="800100" lvl="1" indent="-34290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  <a:tabLst>
                <a:tab pos="3143250" algn="r"/>
              </a:tabLst>
            </a:pPr>
            <a:r>
              <a:rPr lang="en-GB" sz="2000" kern="0" dirty="0"/>
              <a:t>Concluding remarks</a:t>
            </a:r>
            <a:endParaRPr lang="en-GB" sz="2000" kern="0" dirty="0"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FF532-7168-7F24-1384-0AD0AB87D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18F9F-F3A4-C999-9425-E5084F695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769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4A0AC-51E1-2815-C707-D5D8F8CAE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- Members and affiliations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5D34E7-A1F3-2EDD-7984-AA952176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99504-6E35-4101-A238-ABDBABFC2CC5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DC108-6D7F-C873-01A9-7C2455DC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16</a:t>
            </a:fld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FD936D-F2E3-30BF-3BF7-8F90324D7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24438"/>
              </p:ext>
            </p:extLst>
          </p:nvPr>
        </p:nvGraphicFramePr>
        <p:xfrm>
          <a:off x="1730478" y="1219200"/>
          <a:ext cx="8534400" cy="4984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7961">
                  <a:extLst>
                    <a:ext uri="{9D8B030D-6E8A-4147-A177-3AD203B41FA5}">
                      <a16:colId xmlns:a16="http://schemas.microsoft.com/office/drawing/2014/main" val="918011016"/>
                    </a:ext>
                  </a:extLst>
                </a:gridCol>
                <a:gridCol w="3116826">
                  <a:extLst>
                    <a:ext uri="{9D8B030D-6E8A-4147-A177-3AD203B41FA5}">
                      <a16:colId xmlns:a16="http://schemas.microsoft.com/office/drawing/2014/main" val="2167259473"/>
                    </a:ext>
                  </a:extLst>
                </a:gridCol>
                <a:gridCol w="3539613">
                  <a:extLst>
                    <a:ext uri="{9D8B030D-6E8A-4147-A177-3AD203B41FA5}">
                      <a16:colId xmlns:a16="http://schemas.microsoft.com/office/drawing/2014/main" val="232415715"/>
                    </a:ext>
                  </a:extLst>
                </a:gridCol>
              </a:tblGrid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Name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E-mail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Affiliation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59322009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Cristian Boffo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crboffo@fnal.gov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FNAL, USA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81557347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Emiliano Frulloni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emiliano.frulloni@supernode.energy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Supernode, Ireland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0076803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Umberto Gambardella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gamba@sa.infn.it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INFN, Italy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09480961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Luis Garcia-Tabares Rodriguez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luis.garcia@ciemat.es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CIEMAT, Spain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0756332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Seungyong Hahn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hahnsy@snu.ac.kr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Seoul University, Korea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83343408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Walid Abdel Maksoud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walid.abdelmaksoud@cea.fr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CEA, France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50162502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Joe Minervini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jvminervini@novum-industria.com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32455884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Michael Parizh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parizh@ge.com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GE Research, USA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21678810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Sastry Pamidi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pamidi@eng.famu.fsu.edu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FSU, USA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5747049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Xiaoze Pei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xp290@bath.ac.uk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Bath University, UK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7820485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Jan Plecháček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jan.plechacek@can-superconductors.com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Can Superconductors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5046133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Loïc Quéval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loic.queval@centralesupelec.fr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CentraleSupélec, France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16265404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Bruce Strauss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nbti@aol.com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59951809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Pascal Tixador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pascal.tixador@neel.cnrs.fr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CNRS, France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39844933"/>
                  </a:ext>
                </a:extLst>
              </a:tr>
              <a:tr h="250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Min Zhang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min.zhang@strath.ac.uk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of Strathclyde, UK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9112546"/>
                  </a:ext>
                </a:extLst>
              </a:tr>
              <a:tr h="470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Kiruba Sivasubramaniam Haran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kharan@illinois.edu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University of Illinois Urbana-Champaign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70561465"/>
                  </a:ext>
                </a:extLst>
              </a:tr>
              <a:tr h="50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Peter Cheetham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cheetham@eng.famu.fsu.edu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FAMU-FSU College of Engineering &amp;Center for Advanced Power Systems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52168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354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large size SC unit TRL 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17</a:t>
            </a:fld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E693331-1064-46A7-9E3A-55CAD6FA24A4}"/>
              </a:ext>
            </a:extLst>
          </p:cNvPr>
          <p:cNvGraphicFramePr>
            <a:graphicFrameLocks noGrp="1"/>
          </p:cNvGraphicFramePr>
          <p:nvPr/>
        </p:nvGraphicFramePr>
        <p:xfrm>
          <a:off x="361448" y="1158936"/>
          <a:ext cx="11516786" cy="38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4783">
                  <a:extLst>
                    <a:ext uri="{9D8B030D-6E8A-4147-A177-3AD203B41FA5}">
                      <a16:colId xmlns:a16="http://schemas.microsoft.com/office/drawing/2014/main" val="1988991896"/>
                    </a:ext>
                  </a:extLst>
                </a:gridCol>
                <a:gridCol w="1143038">
                  <a:extLst>
                    <a:ext uri="{9D8B030D-6E8A-4147-A177-3AD203B41FA5}">
                      <a16:colId xmlns:a16="http://schemas.microsoft.com/office/drawing/2014/main" val="428186536"/>
                    </a:ext>
                  </a:extLst>
                </a:gridCol>
                <a:gridCol w="1046943">
                  <a:extLst>
                    <a:ext uri="{9D8B030D-6E8A-4147-A177-3AD203B41FA5}">
                      <a16:colId xmlns:a16="http://schemas.microsoft.com/office/drawing/2014/main" val="2356993897"/>
                    </a:ext>
                  </a:extLst>
                </a:gridCol>
                <a:gridCol w="1077288">
                  <a:extLst>
                    <a:ext uri="{9D8B030D-6E8A-4147-A177-3AD203B41FA5}">
                      <a16:colId xmlns:a16="http://schemas.microsoft.com/office/drawing/2014/main" val="4234926253"/>
                    </a:ext>
                  </a:extLst>
                </a:gridCol>
                <a:gridCol w="1096255">
                  <a:extLst>
                    <a:ext uri="{9D8B030D-6E8A-4147-A177-3AD203B41FA5}">
                      <a16:colId xmlns:a16="http://schemas.microsoft.com/office/drawing/2014/main" val="1833724938"/>
                    </a:ext>
                  </a:extLst>
                </a:gridCol>
                <a:gridCol w="972340">
                  <a:extLst>
                    <a:ext uri="{9D8B030D-6E8A-4147-A177-3AD203B41FA5}">
                      <a16:colId xmlns:a16="http://schemas.microsoft.com/office/drawing/2014/main" val="574607805"/>
                    </a:ext>
                  </a:extLst>
                </a:gridCol>
                <a:gridCol w="1086139">
                  <a:extLst>
                    <a:ext uri="{9D8B030D-6E8A-4147-A177-3AD203B41FA5}">
                      <a16:colId xmlns:a16="http://schemas.microsoft.com/office/drawing/2014/main" val="2682972803"/>
                    </a:ext>
                  </a:extLst>
                </a:gridCol>
              </a:tblGrid>
              <a:tr h="3184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733005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TRL level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Now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10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Now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5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10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yrs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212116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Conductor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006393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Manufacturing: coils, interconnects, other SC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791831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Electric components, quench protection,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88851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Structural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705228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Cryogenic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109375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Vacuum vessel, thermal shield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663251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SC system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753358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System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731626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Performance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83999"/>
                  </a:ext>
                </a:extLst>
              </a:tr>
              <a:tr h="318400">
                <a:tc>
                  <a:txBody>
                    <a:bodyPr/>
                    <a:lstStyle/>
                    <a:p>
                      <a:r>
                        <a:rPr lang="en-US" sz="1400" dirty="0"/>
                        <a:t>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73130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ADBCAA7-9800-47D9-B096-2DE6E3DD72AB}"/>
              </a:ext>
            </a:extLst>
          </p:cNvPr>
          <p:cNvGraphicFramePr>
            <a:graphicFrameLocks noGrp="1"/>
          </p:cNvGraphicFramePr>
          <p:nvPr/>
        </p:nvGraphicFramePr>
        <p:xfrm>
          <a:off x="12255789" y="419349"/>
          <a:ext cx="1733634" cy="48680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623">
                  <a:extLst>
                    <a:ext uri="{9D8B030D-6E8A-4147-A177-3AD203B41FA5}">
                      <a16:colId xmlns:a16="http://schemas.microsoft.com/office/drawing/2014/main" val="4202535384"/>
                    </a:ext>
                  </a:extLst>
                </a:gridCol>
                <a:gridCol w="1394011">
                  <a:extLst>
                    <a:ext uri="{9D8B030D-6E8A-4147-A177-3AD203B41FA5}">
                      <a16:colId xmlns:a16="http://schemas.microsoft.com/office/drawing/2014/main" val="211628584"/>
                    </a:ext>
                  </a:extLst>
                </a:gridCol>
              </a:tblGrid>
              <a:tr h="4564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Basic principles / ideas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4252022159"/>
                  </a:ext>
                </a:extLst>
              </a:tr>
              <a:tr h="4138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Technology concept application formulated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1776900543"/>
                  </a:ext>
                </a:extLst>
              </a:tr>
              <a:tr h="523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Proof of concept demonstrated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1791439728"/>
                  </a:ext>
                </a:extLst>
              </a:tr>
              <a:tr h="5415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Component validation in laboratory environment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2503013704"/>
                  </a:ext>
                </a:extLst>
              </a:tr>
              <a:tr h="590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Component validation in relevant </a:t>
                      </a:r>
                      <a:r>
                        <a:rPr lang="fr-FR" sz="1100" u="none" strike="noStrike" dirty="0" err="1">
                          <a:effectLst/>
                        </a:rPr>
                        <a:t>environment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482550424"/>
                  </a:ext>
                </a:extLst>
              </a:tr>
              <a:tr h="5963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System/subsystem demonstration in a relevant environment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3083051371"/>
                  </a:ext>
                </a:extLst>
              </a:tr>
              <a:tr h="492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System demonstration in an operational environment.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1442814472"/>
                  </a:ext>
                </a:extLst>
              </a:tr>
              <a:tr h="5294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Actual system completed and qualified through test and demonstration.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94353130"/>
                  </a:ext>
                </a:extLst>
              </a:tr>
              <a:tr h="5598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Actual system proven through successful mission operations.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" marR="6440" marT="6440" marB="0" anchor="ctr"/>
                </a:tc>
                <a:extLst>
                  <a:ext uri="{0D108BD9-81ED-4DB2-BD59-A6C34878D82A}">
                    <a16:rowId xmlns:a16="http://schemas.microsoft.com/office/drawing/2014/main" val="3768881044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C1676-C886-4E66-BF85-5E723E4D8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412" y="5154251"/>
            <a:ext cx="9994858" cy="92804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600" b="1" dirty="0"/>
              <a:t>Assumptions</a:t>
            </a:r>
          </a:p>
          <a:p>
            <a:pPr>
              <a:spcBef>
                <a:spcPts val="0"/>
              </a:spcBef>
            </a:pPr>
            <a:r>
              <a:rPr lang="en-GB" sz="1600" dirty="0"/>
              <a:t>Full-scale Prototype HTS: 7 years</a:t>
            </a:r>
          </a:p>
          <a:p>
            <a:pPr>
              <a:spcBef>
                <a:spcPts val="0"/>
              </a:spcBef>
            </a:pPr>
            <a:r>
              <a:rPr lang="en-GB" sz="1600" dirty="0"/>
              <a:t>Volume production: 10 years (HTS), less for LTS</a:t>
            </a:r>
          </a:p>
          <a:p>
            <a:pPr>
              <a:spcBef>
                <a:spcPts val="0"/>
              </a:spcBef>
            </a:pPr>
            <a:r>
              <a:rPr lang="en-GB" sz="1600" dirty="0"/>
              <a:t>Significant technology development and manufacturing investments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95713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505334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 10 year Strategic roadmap</a:t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3387737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B5E409-6DFC-4C19-BA2F-1C3949E76BCB}"/>
              </a:ext>
            </a:extLst>
          </p:cNvPr>
          <p:cNvSpPr txBox="1"/>
          <p:nvPr/>
        </p:nvSpPr>
        <p:spPr>
          <a:xfrm>
            <a:off x="552450" y="1199838"/>
            <a:ext cx="11081831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Phase 1 --- Technology development --- Years 1 - 5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Identify system requirements where SC component is a sub-system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Conceptual design of required performance, commercially-competitive units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Identify promising technologies including conductor options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Technology development. Risk retirement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Phase 2 --- Prototype --- Years 3 - 7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Design and build representative sub-scale Demo if advantageous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Design, build and test full-scale prototype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Design manufacturing facilities, Build test facilities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Develop multi-source supply chain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Phase 3 --- Towards volume production --- Years 5 - 10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Design systems with SC sub-component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Modify SC subsystem based on Phase 2 experience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Remote monitoring and control of SC sub-systems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Build manufacturing facilities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Accumulate system operation data. Initiate development of the next generation cost-effective SC sub-system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Note timing overlap between phases.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spcBef>
                <a:spcPts val="1200"/>
              </a:spcBef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76000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statement Benefits (17 UN goals)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19</a:t>
            </a:fld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789B61E-BCCF-4B80-8D99-CC7E01907ECC}"/>
              </a:ext>
            </a:extLst>
          </p:cNvPr>
          <p:cNvGraphicFramePr>
            <a:graphicFrameLocks noGrp="1"/>
          </p:cNvGraphicFramePr>
          <p:nvPr/>
        </p:nvGraphicFramePr>
        <p:xfrm>
          <a:off x="1419845" y="1430808"/>
          <a:ext cx="10167104" cy="443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014">
                  <a:extLst>
                    <a:ext uri="{9D8B030D-6E8A-4147-A177-3AD203B41FA5}">
                      <a16:colId xmlns:a16="http://schemas.microsoft.com/office/drawing/2014/main" val="1907125049"/>
                    </a:ext>
                  </a:extLst>
                </a:gridCol>
                <a:gridCol w="7081090">
                  <a:extLst>
                    <a:ext uri="{9D8B030D-6E8A-4147-A177-3AD203B41FA5}">
                      <a16:colId xmlns:a16="http://schemas.microsoft.com/office/drawing/2014/main" val="3439145842"/>
                    </a:ext>
                  </a:extLst>
                </a:gridCol>
              </a:tblGrid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Market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332478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SC wind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997462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Large rotating machinery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144189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SMES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806805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FCL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529871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T&amp;D 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79039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Maglev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08080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r>
                        <a:rPr lang="en-US" sz="1600" dirty="0"/>
                        <a:t>Data center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9633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E8A79F3E-77D0-4DAF-82B4-417434FE7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906" y="1995996"/>
            <a:ext cx="539159" cy="535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4F1B06-AC94-4475-A299-C5D4F4E86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549" y="4218584"/>
            <a:ext cx="539159" cy="5350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1413E3-E67D-4EBC-8381-B2D4B6427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549" y="5288712"/>
            <a:ext cx="559570" cy="5752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15CDC70-20A5-407F-9965-5306DDBD6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866" y="1992324"/>
            <a:ext cx="535064" cy="5350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E0C466-03B7-4E27-A6F2-BC5F23B37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951" y="2553080"/>
            <a:ext cx="535064" cy="5350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4350ECF-C4DF-4D36-90E9-E2BDE4A51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169" y="4200547"/>
            <a:ext cx="535064" cy="5350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FD0C0E1-50BF-4EC4-A8C7-6DDF1D7E6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866" y="5306306"/>
            <a:ext cx="535064" cy="5350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3F03379-7C83-497A-8473-8E0685B33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802" y="4783772"/>
            <a:ext cx="535064" cy="5350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B74980E-5DE8-497A-B9CD-355A74647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4731" y="1995019"/>
            <a:ext cx="535065" cy="53236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E3A8E63-1BDC-4C2D-BFA3-AC0153F12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1467" y="2547170"/>
            <a:ext cx="535065" cy="53236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3B10FBA-1DC8-4BB5-8C44-F72E936A3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118" y="4749856"/>
            <a:ext cx="535065" cy="53236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B9D69EC-4378-4AE9-BF48-6CEC6193F4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4731" y="5288712"/>
            <a:ext cx="535065" cy="53236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1FC8BA6-7807-4BBA-A445-1AB92F065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3451" y="4203242"/>
            <a:ext cx="535065" cy="5323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2647DA9-F9B9-48D3-A939-81C1D758E0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5865" y="1986878"/>
            <a:ext cx="535064" cy="54051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5443A9A-66E5-4D15-9F76-5FC13B4773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5985" y="4239528"/>
            <a:ext cx="535064" cy="54051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8783E2B-02E9-43D5-A8B8-64BCA72F12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8196" y="4740061"/>
            <a:ext cx="535064" cy="54051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CCD6B8C-5B1F-440E-B902-7D36FFA819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344" y="5280571"/>
            <a:ext cx="535064" cy="54051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FDB1A3C-DCDF-4E96-B9DF-02D6103B95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2730" y="1995019"/>
            <a:ext cx="535064" cy="54325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2A61C25-2BB5-47DF-98A1-94843D83DF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1477" y="2533845"/>
            <a:ext cx="535064" cy="53506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BE80812-4C83-47B6-BE0A-D0D6A21066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6413" y="2524028"/>
            <a:ext cx="535064" cy="543254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199A542-62F7-4DAD-B169-D7E5E23AD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908" y="3633569"/>
            <a:ext cx="539159" cy="53506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315F00B-9B29-4221-8471-70E8D616B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528" y="3615532"/>
            <a:ext cx="535064" cy="535064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D6A813FC-5C1C-4A33-B514-94463DE71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6810" y="3618227"/>
            <a:ext cx="535065" cy="532369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9F0EB24-B5DE-4E8C-AE0B-F120C7BDBE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344" y="3654513"/>
            <a:ext cx="535064" cy="54051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88B819E-EDD0-4670-A9B8-E4C796338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955" y="3119846"/>
            <a:ext cx="539159" cy="53506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479879E-A6E6-47F4-9D07-070D66639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575" y="3101809"/>
            <a:ext cx="535064" cy="53506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F645FB3-2D3C-442A-83FB-B36D49D56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3857" y="3104504"/>
            <a:ext cx="535065" cy="532369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063DFD9C-3E09-42A5-9582-9B459B8106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6391" y="3140790"/>
            <a:ext cx="535064" cy="54051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73B6820-6FB0-4606-8721-D71D13B662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0397" y="4734475"/>
            <a:ext cx="535064" cy="546096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D4E06E6F-AE7C-4823-903B-45C6D31090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0929" y="5300790"/>
            <a:ext cx="535064" cy="5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5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- Status  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499376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Technology demonstration</a:t>
            </a:r>
          </a:p>
          <a:p>
            <a:pPr lvl="1"/>
            <a:r>
              <a:rPr lang="en-GB" sz="1600" dirty="0"/>
              <a:t>Commercial: Shinkansen maglev (Japan), transmission FCL (</a:t>
            </a:r>
            <a:r>
              <a:rPr lang="en-GB" sz="1600" dirty="0" err="1"/>
              <a:t>SuperOx</a:t>
            </a:r>
            <a:r>
              <a:rPr lang="en-GB" sz="1600" dirty="0"/>
              <a:t>, Russia) – small volume so far</a:t>
            </a:r>
          </a:p>
          <a:p>
            <a:pPr lvl="1"/>
            <a:r>
              <a:rPr lang="en-GB" sz="1600" dirty="0"/>
              <a:t>Feasibility Demo: wind generators, rotating machinery, SMES, FCL, T&amp;D cables, transformers, power convertors,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Typical advantages (system): scalability, operation at higher power, higher efficiency, compact size, lower weight</a:t>
            </a:r>
          </a:p>
          <a:p>
            <a:pPr lvl="1"/>
            <a:r>
              <a:rPr lang="en-GB" sz="1600" dirty="0"/>
              <a:t>Root cause of the advantages: higher magnetic field at the operating location, low or zero losses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FF0000"/>
                </a:solidFill>
              </a:rPr>
              <a:t>Unique, limited-time opportunity: multi-billion market in off-shore wind that needs high-power units</a:t>
            </a:r>
          </a:p>
          <a:p>
            <a:pPr lvl="1"/>
            <a:r>
              <a:rPr lang="en-GB" sz="1600" dirty="0"/>
              <a:t>The same technology may be used in large-size SC motors such as ship propulsion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Challenges (commercial)</a:t>
            </a:r>
          </a:p>
          <a:p>
            <a:pPr lvl="1"/>
            <a:r>
              <a:rPr lang="en-GB" sz="1600" dirty="0"/>
              <a:t>Not enabling: other solutions are possible in most applications. Example: FCL vs dual feeder</a:t>
            </a:r>
          </a:p>
          <a:p>
            <a:pPr lvl="1"/>
            <a:r>
              <a:rPr lang="en-GB" sz="1600" dirty="0"/>
              <a:t>Compete with conventional, mature technologies: rotating machinery, transformers, cables, transportation, etc.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Must meet strict cost requirements while delivering superb performance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Significant initial investments in technology, unpredictable ROI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Difficult to introduce new technologies in conservative energy and transport markets</a:t>
            </a:r>
            <a:endParaRPr lang="en-GB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High capital cost</a:t>
            </a:r>
          </a:p>
          <a:p>
            <a:pPr lvl="1"/>
            <a:r>
              <a:rPr lang="en-GB" sz="1600" dirty="0"/>
              <a:t>Life cycle cost may be competitive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884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9292590" cy="822834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Shortlist individuals/bodies need to be invited/approached for initial consultation (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highlight>
                  <a:srgbClr val="FFFF00"/>
                </a:highlight>
                <a:latin typeface="+mn-lt"/>
              </a:rPr>
              <a:t>initial thoughts)</a:t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A0CD-49CF-6690-D928-9573E6D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07009"/>
            <a:ext cx="11315700" cy="4993766"/>
          </a:xfrm>
        </p:spPr>
        <p:txBody>
          <a:bodyPr>
            <a:normAutofit/>
          </a:bodyPr>
          <a:lstStyle/>
          <a:p>
            <a:r>
              <a:rPr lang="en-GB" sz="2000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697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583122"/>
            <a:ext cx="916305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Identify funding required to enable delivering the Strategic </a:t>
            </a:r>
            <a:r>
              <a:rPr lang="en-US" sz="28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Rmap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21</a:t>
            </a:fld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7F0F6F8-EE81-4056-8FF0-56D4BCA46A9B}"/>
              </a:ext>
            </a:extLst>
          </p:cNvPr>
          <p:cNvGraphicFramePr>
            <a:graphicFrameLocks noGrp="1"/>
          </p:cNvGraphicFramePr>
          <p:nvPr/>
        </p:nvGraphicFramePr>
        <p:xfrm>
          <a:off x="433439" y="1313990"/>
          <a:ext cx="1125711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251">
                  <a:extLst>
                    <a:ext uri="{9D8B030D-6E8A-4147-A177-3AD203B41FA5}">
                      <a16:colId xmlns:a16="http://schemas.microsoft.com/office/drawing/2014/main" val="3030686843"/>
                    </a:ext>
                  </a:extLst>
                </a:gridCol>
                <a:gridCol w="2536723">
                  <a:extLst>
                    <a:ext uri="{9D8B030D-6E8A-4147-A177-3AD203B41FA5}">
                      <a16:colId xmlns:a16="http://schemas.microsoft.com/office/drawing/2014/main" val="56798224"/>
                    </a:ext>
                  </a:extLst>
                </a:gridCol>
                <a:gridCol w="6322141">
                  <a:extLst>
                    <a:ext uri="{9D8B030D-6E8A-4147-A177-3AD203B41FA5}">
                      <a16:colId xmlns:a16="http://schemas.microsoft.com/office/drawing/2014/main" val="8734222"/>
                    </a:ext>
                  </a:extLst>
                </a:gridCol>
              </a:tblGrid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968406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SC wind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$300M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High power (≥10MW) offshore turbine with SC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315920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Large rotating machinery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$300M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High power (≥30MW) on an actual 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107786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SMES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$200M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 MW SMES in the grid. Includes switches, convertors,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etc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642939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FCL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$200M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Commercial transmission-size (200 kV,  1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kAmp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) FCL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similar to </a:t>
                      </a:r>
                      <a:r>
                        <a:rPr kumimoji="0" lang="en-US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SuperOx’s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000837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T&amp;D 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$200M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Commercial high-power cable, &gt;1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522484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Maglev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&gt;$3,000M</a:t>
                      </a:r>
                      <a:b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Infrastructure investments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50 km line, 3 trains</a:t>
                      </a:r>
                      <a:b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similar to SC Shinkansen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811170"/>
                  </a:ext>
                </a:extLst>
              </a:tr>
              <a:tr h="329854">
                <a:tc>
                  <a:txBody>
                    <a:bodyPr/>
                    <a:lstStyle/>
                    <a:p>
                      <a:r>
                        <a:rPr lang="en-US" sz="1600" dirty="0"/>
                        <a:t>Data center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$100M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21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64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Grand challenges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7DADC6-2794-4A48-8181-9ACC3A148F77}"/>
              </a:ext>
            </a:extLst>
          </p:cNvPr>
          <p:cNvSpPr txBox="1"/>
          <p:nvPr/>
        </p:nvSpPr>
        <p:spPr>
          <a:xfrm>
            <a:off x="520605" y="1176976"/>
            <a:ext cx="11081831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Commercial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Compete with other technologies: performance and cost. Uncertain ROI. High cost of failure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Difficult to penetrate to mature, conservative markets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Design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Very large-size devices, often beyond SC industry experience. No standards for the SC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Technical approaches yet to be selected and qualified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Challenging system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Need scalable, standardized approaches and components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Closed loop cryogenic system. Fast cool down and ramp 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For many applications: quench protection, high-voltage insulation for high power commercial units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Manufacturing and test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Develop supply chain. Need multiple sources. Supply chain for HTS: volume, dual vendors deliver same form/fit/function.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No proper size manufacturing facilities: make coils, cryogenics systems (cryostats), etc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No comprehensive system facility to test SC device or even SC components at full scale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Operation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Operation in harsh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System reliability. Low maintenance including cryogenics. Long life cycle &gt;20 </a:t>
            </a:r>
            <a:r>
              <a:rPr lang="en-GB" sz="1600" dirty="0" err="1"/>
              <a:t>yrs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Significant power support even when SC unit in standby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Network operator needs good understanding of SC technology, needs education</a:t>
            </a:r>
          </a:p>
        </p:txBody>
      </p:sp>
    </p:spTree>
    <p:extLst>
      <p:ext uri="{BB962C8B-B14F-4D97-AF65-F5344CB8AC3E}">
        <p14:creationId xmlns:p14="http://schemas.microsoft.com/office/powerpoint/2010/main" val="255142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0676-A1FD-47CC-A2BF-0B6A98D9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Ambitious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22E2C-F3F6-47A9-929E-6A8F8490D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761" y="1227160"/>
            <a:ext cx="11315700" cy="4905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Build superconducting power industrial park(s)</a:t>
            </a:r>
          </a:p>
          <a:p>
            <a:pPr marL="0" indent="0">
              <a:buNone/>
            </a:pPr>
            <a:r>
              <a:rPr lang="en-US" sz="2400" dirty="0"/>
              <a:t>Objectives: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Integrate and test full-size SC units for different power and transport applications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Test facility: system and SC components, </a:t>
            </a:r>
            <a:r>
              <a:rPr lang="en-US" sz="2000" dirty="0" err="1"/>
              <a:t>cryo</a:t>
            </a:r>
            <a:r>
              <a:rPr lang="en-US" sz="2000" dirty="0"/>
              <a:t> infrastructure. Long-duration test capability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Option: Manufacturing of SC components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Ability to evaluate SC components in combination with other novel technologies such as hydrogen technology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Research center – equipment and personnel to support industry needs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Education and Training – Workforce development, Ph.D. students and </a:t>
            </a:r>
            <a:r>
              <a:rPr lang="en-US" sz="2400" dirty="0" err="1"/>
              <a:t>and</a:t>
            </a:r>
            <a:r>
              <a:rPr lang="en-US" sz="2400" dirty="0"/>
              <a:t> Post-docs can come to use and get trained in advanced facilities</a:t>
            </a:r>
          </a:p>
          <a:p>
            <a:pPr marL="0" indent="0">
              <a:buNone/>
            </a:pPr>
            <a:r>
              <a:rPr lang="en-US" sz="2400" b="1" dirty="0"/>
              <a:t>Challenge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400" dirty="0"/>
              <a:t>Versatility. Shall not be limited to a single technology/component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BD53C-8648-48DC-83DF-CD0FA9F1B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7AD8AA-83BA-4E26-82D0-683FF268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954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F078-2BFF-4444-8884-78A2FF39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D11CD-3BE3-40F1-B27C-E315E77CD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" y="1234750"/>
            <a:ext cx="11315700" cy="490537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Power generation: several 25 MW units, continuous operation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Link from generation to transmission 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Transformers, converters, FCL, Cable, Storage (?)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Link to actual transmission grid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Test SC motors for transportation and aviation: 50 MW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Cryogenic Hydrogen generation/storage/distribution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Manufacturing facility, ~300 employees</a:t>
            </a:r>
          </a:p>
          <a:p>
            <a:pPr lvl="1"/>
            <a:r>
              <a:rPr lang="en-US" sz="1600" dirty="0"/>
              <a:t>Units up to 12 m diameter, 10 m long</a:t>
            </a:r>
          </a:p>
          <a:p>
            <a:pPr lvl="1"/>
            <a:r>
              <a:rPr lang="en-US" sz="1600" dirty="0"/>
              <a:t>High quality welding</a:t>
            </a:r>
          </a:p>
          <a:p>
            <a:pPr lvl="1"/>
            <a:r>
              <a:rPr lang="en-US" sz="1600" dirty="0"/>
              <a:t>Overhead crane 100+ ton</a:t>
            </a:r>
          </a:p>
          <a:p>
            <a:pPr lvl="1"/>
            <a:r>
              <a:rPr lang="en-US" sz="1600" dirty="0"/>
              <a:t>Balancing and other support units (rotating machines)</a:t>
            </a:r>
          </a:p>
          <a:p>
            <a:pPr lvl="1"/>
            <a:r>
              <a:rPr lang="en-US" sz="1600" dirty="0"/>
              <a:t>? Facility to winding superconducting coils for multiple applications and approaches</a:t>
            </a: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Test facility</a:t>
            </a:r>
          </a:p>
          <a:p>
            <a:pPr lvl="1"/>
            <a:r>
              <a:rPr lang="en-US" sz="1600" dirty="0"/>
              <a:t>Cryogenic testing – fast cooldown, support and auxiliary services, </a:t>
            </a:r>
          </a:p>
          <a:p>
            <a:pPr lvl="1"/>
            <a:r>
              <a:rPr lang="en-US" sz="1600" dirty="0"/>
              <a:t>High power load torque testing</a:t>
            </a:r>
          </a:p>
          <a:p>
            <a:pPr lvl="1"/>
            <a:r>
              <a:rPr lang="en-US" sz="1600" dirty="0"/>
              <a:t>Large Vacuum facility up to 10 m diameter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Hydrogen production and storage on site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Research center, ~100 employees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Diverse research field and applications (superconducting and non-superconducting technologies)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773B2-AF16-478A-82E7-4E5FFEEB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1EF26E-36E6-4358-AD7F-51B5A1B4A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5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F078-2BFF-4444-8884-78A2FF39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requirements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D11CD-3BE3-40F1-B27C-E315E77CD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" y="1234750"/>
            <a:ext cx="11315700" cy="49053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Next to seashore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Highway access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Power requirements</a:t>
            </a:r>
          </a:p>
          <a:p>
            <a:pPr lvl="1"/>
            <a:r>
              <a:rPr lang="en-US" sz="1400" dirty="0"/>
              <a:t>Access to transmission grid</a:t>
            </a:r>
          </a:p>
          <a:p>
            <a:pPr lvl="1"/>
            <a:r>
              <a:rPr lang="en-US" sz="1400" dirty="0"/>
              <a:t>Power substation on-site, 1 MW continuous power</a:t>
            </a:r>
          </a:p>
          <a:p>
            <a:pPr lvl="1"/>
            <a:r>
              <a:rPr lang="en-US" sz="1400" dirty="0"/>
              <a:t>Allow flexibility of voltage (5 kV minimum) and current (several kA)</a:t>
            </a:r>
          </a:p>
          <a:p>
            <a:pPr lvl="1"/>
            <a:endParaRPr lang="en-US" sz="14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773B2-AF16-478A-82E7-4E5FFEEB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1EF26E-36E6-4358-AD7F-51B5A1B4A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92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8D82D-D258-4759-A20A-96CEEA814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91A29-5D21-4225-80C1-EBF0E251A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812F6-B3B4-432A-9B1A-F7316BF7A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3F3C04-D26B-4DED-A844-EBFA784BB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19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0676-A1FD-47CC-A2BF-0B6A98D9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Sponsors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22E2C-F3F6-47A9-929E-6A8F8490D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761" y="1227160"/>
            <a:ext cx="11315700" cy="49053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Private-government partnership</a:t>
            </a:r>
          </a:p>
          <a:p>
            <a:pPr marL="0" indent="0">
              <a:buNone/>
            </a:pPr>
            <a:r>
              <a:rPr lang="en-US" sz="2400" dirty="0"/>
              <a:t>Support: </a:t>
            </a:r>
            <a:r>
              <a:rPr lang="en-US" sz="2400" dirty="0" err="1"/>
              <a:t>Nat’l</a:t>
            </a:r>
            <a:r>
              <a:rPr lang="en-US" sz="2400" dirty="0"/>
              <a:t> Lab(s), university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BD53C-8648-48DC-83DF-CD0FA9F1B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7AD8AA-83BA-4E26-82D0-683FF268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107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F3CB-780D-5860-1D34-D312552B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84175"/>
            <a:ext cx="10515600" cy="5461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WG energy &amp; transport – Grand challenges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EB1D6-373F-8FD3-CCCF-426A9200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23 October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2A21A-F501-9D39-6CD5-357AE2D6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7DADC6-2794-4A48-8181-9ACC3A148F77}"/>
              </a:ext>
            </a:extLst>
          </p:cNvPr>
          <p:cNvSpPr txBox="1"/>
          <p:nvPr/>
        </p:nvSpPr>
        <p:spPr>
          <a:xfrm>
            <a:off x="520605" y="1176976"/>
            <a:ext cx="11081831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Commercial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Compete with other technologies: performance and cost. Uncertain ROI. High cost of failure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Difficult to penetrate to mature, conservative markets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Design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Very large-size devices, often beyond SC industry experience. No standards for the SC devi</a:t>
            </a:r>
            <a:r>
              <a:rPr lang="en-GB" sz="1600" dirty="0"/>
              <a:t>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Technical approaches yet to be selected and qualified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Challenging system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Need scalable, standardized approaches and components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Closed loop cryogenic system. </a:t>
            </a:r>
            <a:r>
              <a:rPr lang="en-GB" sz="1600" dirty="0">
                <a:highlight>
                  <a:srgbClr val="FFFF00"/>
                </a:highlight>
              </a:rPr>
              <a:t>Fast cool down and ramp 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For many applications: quench protection, high-voltage insulation for high power commercial units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Manufacturing and test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Develop supply chain. Need multiple sources. Supply chain for HTS: volume, dual vendors deliver same form/fit/function.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No proper size manufacturing facilities: make coils, cryogenics systems (cryostats), etc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No comprehensive system facility to test SC device or even SC components at full scale</a:t>
            </a:r>
          </a:p>
          <a:p>
            <a:pPr>
              <a:spcBef>
                <a:spcPts val="1200"/>
              </a:spcBef>
            </a:pPr>
            <a:r>
              <a:rPr lang="en-GB" sz="1600" b="1" dirty="0"/>
              <a:t>Operation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Operation in harsh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System reliability. </a:t>
            </a:r>
            <a:r>
              <a:rPr lang="en-GB" sz="1600" dirty="0"/>
              <a:t>Low maintenance including cryogenics. </a:t>
            </a:r>
            <a:r>
              <a:rPr lang="en-GB" sz="1600" dirty="0">
                <a:highlight>
                  <a:srgbClr val="FFFF00"/>
                </a:highlight>
              </a:rPr>
              <a:t>Long life cycle &gt;20 </a:t>
            </a:r>
            <a:r>
              <a:rPr lang="en-GB" sz="1600" dirty="0" err="1">
                <a:highlight>
                  <a:srgbClr val="FFFF00"/>
                </a:highlight>
              </a:rPr>
              <a:t>yrs</a:t>
            </a:r>
            <a:endParaRPr lang="en-GB" sz="1600" dirty="0">
              <a:highlight>
                <a:srgbClr val="FFFF00"/>
              </a:highligh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Significant power support even when SC unit in standby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</a:rPr>
              <a:t>Network operator needs good understanding of SC technology, needs education</a:t>
            </a:r>
          </a:p>
        </p:txBody>
      </p:sp>
    </p:spTree>
    <p:extLst>
      <p:ext uri="{BB962C8B-B14F-4D97-AF65-F5344CB8AC3E}">
        <p14:creationId xmlns:p14="http://schemas.microsoft.com/office/powerpoint/2010/main" val="1454515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31116</TotalTime>
  <Words>2202</Words>
  <Application>Microsoft Office PowerPoint</Application>
  <PresentationFormat>Widescreen</PresentationFormat>
  <Paragraphs>435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Georgia Pro Black</vt:lpstr>
      <vt:lpstr>Wingdings</vt:lpstr>
      <vt:lpstr>Office Theme</vt:lpstr>
      <vt:lpstr>Superconductivity  for Greener, Healthier, Prosperous and Sustainable Future (ScFuture) </vt:lpstr>
      <vt:lpstr>WG energy &amp; transport - Status  </vt:lpstr>
      <vt:lpstr>WG energy &amp; transport – Grand challenges</vt:lpstr>
      <vt:lpstr>Ambitious idea</vt:lpstr>
      <vt:lpstr>Outline</vt:lpstr>
      <vt:lpstr>Other requirements </vt:lpstr>
      <vt:lpstr>PowerPoint Presentation</vt:lpstr>
      <vt:lpstr>Sponsors</vt:lpstr>
      <vt:lpstr>WG energy &amp; transport – Grand challenges</vt:lpstr>
      <vt:lpstr>WG energy &amp; transport – Known Market data</vt:lpstr>
      <vt:lpstr>SC Power Park – 10 year schedule </vt:lpstr>
      <vt:lpstr>WG energy &amp; transport – Identify Parentships/Consortia </vt:lpstr>
      <vt:lpstr>WG energy &amp; transport – Concluding remarks</vt:lpstr>
      <vt:lpstr>Backup</vt:lpstr>
      <vt:lpstr>Contents</vt:lpstr>
      <vt:lpstr>WG energy &amp; transport - Members and affiliations</vt:lpstr>
      <vt:lpstr>WG energy &amp; transport – large size SC unit TRL </vt:lpstr>
      <vt:lpstr>WG energy &amp; transport – A 10 year Strategic roadmap </vt:lpstr>
      <vt:lpstr>WG energy &amp; transport – statement Benefits (17 UN goals)</vt:lpstr>
      <vt:lpstr>WG energy &amp; transport – Shortlist individuals/bodies need to be invited/approached for initial consultation (initial thoughts) </vt:lpstr>
      <vt:lpstr>WG energy &amp; transport – Identify funding required to enable delivering the Strategic Rmap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MELHEM Ziad</dc:creator>
  <cp:lastModifiedBy>Sastry Pamidi</cp:lastModifiedBy>
  <cp:revision>225</cp:revision>
  <dcterms:created xsi:type="dcterms:W3CDTF">2021-02-03T17:42:04Z</dcterms:created>
  <dcterms:modified xsi:type="dcterms:W3CDTF">2022-10-23T13:13:38Z</dcterms:modified>
</cp:coreProperties>
</file>