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95" r:id="rId3"/>
    <p:sldId id="298" r:id="rId4"/>
    <p:sldId id="296" r:id="rId5"/>
    <p:sldId id="297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FBF7F"/>
    <a:srgbClr val="FF7F7F"/>
    <a:srgbClr val="7F7FFF"/>
    <a:srgbClr val="F2DCDB"/>
    <a:srgbClr val="807EFF"/>
    <a:srgbClr val="FF7E7E"/>
    <a:srgbClr val="0800FF"/>
    <a:srgbClr val="FF0200"/>
    <a:srgbClr val="7F7F7F"/>
    <a:srgbClr val="0090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837" autoAdjust="0"/>
    <p:restoredTop sz="96197" autoAdjust="0"/>
  </p:normalViewPr>
  <p:slideViewPr>
    <p:cSldViewPr snapToGrid="0" snapToObjects="1">
      <p:cViewPr varScale="1">
        <p:scale>
          <a:sx n="124" d="100"/>
          <a:sy n="124" d="100"/>
        </p:scale>
        <p:origin x="1584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74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6" d="100"/>
          <a:sy n="86" d="100"/>
        </p:scale>
        <p:origin x="-1936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F637A2-0CB2-2E4E-8719-AE06C58428F4}" type="datetimeFigureOut">
              <a:rPr lang="en-US" smtClean="0"/>
              <a:t>10/26/22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A324BA-DE2D-1E41-87E1-85AC2C94EB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5174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1DD07A-CD3B-A44C-B12F-FEA21F8C572C}" type="datetimeFigureOut">
              <a:rPr lang="en-US" smtClean="0"/>
              <a:t>10/26/22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B365AB-B789-7F43-B26E-2149D3DDD8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03594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400"/>
            </a:lvl1pPr>
          </a:lstStyle>
          <a:p>
            <a:r>
              <a:rPr lang="en-US"/>
              <a:t>Electron cloud team meeting, 26 October 2022</a:t>
            </a:r>
          </a:p>
        </p:txBody>
      </p:sp>
    </p:spTree>
    <p:extLst>
      <p:ext uri="{BB962C8B-B14F-4D97-AF65-F5344CB8AC3E}">
        <p14:creationId xmlns:p14="http://schemas.microsoft.com/office/powerpoint/2010/main" val="3645989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Electron cloud team meeting, 26 October 2022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49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Electron cloud team meeting, 26 October 2022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5516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5241"/>
            <a:ext cx="8229600" cy="509449"/>
          </a:xfrm>
        </p:spPr>
        <p:txBody>
          <a:bodyPr/>
          <a:lstStyle>
            <a:lvl1pPr>
              <a:defRPr sz="2600" b="1"/>
            </a:lvl1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20090"/>
            <a:ext cx="8229600" cy="5406074"/>
          </a:xfrm>
        </p:spPr>
        <p:txBody>
          <a:bodyPr/>
          <a:lstStyle>
            <a:lvl1pPr>
              <a:defRPr sz="1700"/>
            </a:lvl1pPr>
            <a:lvl2pPr marL="742950" indent="-285750">
              <a:buFont typeface="Courier New" panose="02070309020205020404" pitchFamily="49" charset="0"/>
              <a:buChar char="o"/>
              <a:defRPr sz="1700"/>
            </a:lvl2pPr>
            <a:lvl4pPr marL="1600200" indent="-228600">
              <a:buFont typeface="Arial" panose="020B0604020202020204" pitchFamily="34" charset="0"/>
              <a:buChar char="–"/>
              <a:defRPr/>
            </a:lvl4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  <a:p>
            <a:pPr lvl="1"/>
            <a:r>
              <a:rPr lang="fi-FI" dirty="0"/>
              <a:t>Second </a:t>
            </a:r>
            <a:r>
              <a:rPr lang="fi-FI" dirty="0" err="1"/>
              <a:t>level</a:t>
            </a:r>
            <a:endParaRPr lang="fi-FI" dirty="0"/>
          </a:p>
          <a:p>
            <a:pPr lvl="2"/>
            <a:r>
              <a:rPr lang="fi-FI" dirty="0"/>
              <a:t>Third </a:t>
            </a:r>
            <a:r>
              <a:rPr lang="fi-FI" dirty="0" err="1"/>
              <a:t>level</a:t>
            </a:r>
            <a:endParaRPr lang="fi-FI" dirty="0"/>
          </a:p>
          <a:p>
            <a:pPr lvl="3"/>
            <a:r>
              <a:rPr lang="fi-FI" dirty="0" err="1"/>
              <a:t>Fourth</a:t>
            </a:r>
            <a:r>
              <a:rPr lang="fi-FI" dirty="0"/>
              <a:t> </a:t>
            </a:r>
            <a:r>
              <a:rPr lang="fi-FI" dirty="0" err="1"/>
              <a:t>level</a:t>
            </a:r>
            <a:endParaRPr lang="fi-FI" dirty="0"/>
          </a:p>
          <a:p>
            <a:pPr lvl="4"/>
            <a:r>
              <a:rPr lang="fi-FI" dirty="0" err="1"/>
              <a:t>Fifth</a:t>
            </a:r>
            <a:r>
              <a:rPr lang="fi-FI" dirty="0"/>
              <a:t> </a:t>
            </a:r>
            <a:r>
              <a:rPr lang="fi-FI" dirty="0" err="1"/>
              <a:t>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08082"/>
            <a:ext cx="21336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90800" y="6508082"/>
            <a:ext cx="4344504" cy="365125"/>
          </a:xfrm>
        </p:spPr>
        <p:txBody>
          <a:bodyPr/>
          <a:lstStyle/>
          <a:p>
            <a:r>
              <a:rPr lang="en-US"/>
              <a:t>Electron cloud team meeting, 26 October 2022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35304" y="6508082"/>
            <a:ext cx="2133600" cy="365125"/>
          </a:xfrm>
        </p:spPr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0205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Electron cloud team meeting, 26 October 2022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767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Electron cloud team meeting, 26 October 2022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4313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Electron cloud team meeting, 26 October 2022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7241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Electron cloud team meeting, 26 October 2022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710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Electron cloud team meeting, 26 October 2022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907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Electron cloud team meeting, 26 October 2022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32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Electron cloud team meeting, 26 October 2022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6632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75251"/>
            <a:ext cx="8229600" cy="50944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905566"/>
            <a:ext cx="8229600" cy="52205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  <a:p>
            <a:pPr lvl="1"/>
            <a:r>
              <a:rPr lang="fi-FI" dirty="0"/>
              <a:t>Second </a:t>
            </a:r>
            <a:r>
              <a:rPr lang="fi-FI" dirty="0" err="1"/>
              <a:t>level</a:t>
            </a:r>
            <a:endParaRPr lang="fi-FI" dirty="0"/>
          </a:p>
          <a:p>
            <a:pPr lvl="2"/>
            <a:r>
              <a:rPr lang="fi-FI" dirty="0"/>
              <a:t>Third </a:t>
            </a:r>
            <a:r>
              <a:rPr lang="fi-FI" dirty="0" err="1"/>
              <a:t>level</a:t>
            </a:r>
            <a:endParaRPr lang="fi-FI" dirty="0"/>
          </a:p>
          <a:p>
            <a:pPr lvl="3"/>
            <a:r>
              <a:rPr lang="fi-FI" dirty="0" err="1"/>
              <a:t>Fourth</a:t>
            </a:r>
            <a:r>
              <a:rPr lang="fi-FI" dirty="0"/>
              <a:t> </a:t>
            </a:r>
            <a:r>
              <a:rPr lang="fi-FI" dirty="0" err="1"/>
              <a:t>level</a:t>
            </a:r>
            <a:endParaRPr lang="fi-FI" dirty="0"/>
          </a:p>
          <a:p>
            <a:pPr lvl="4"/>
            <a:r>
              <a:rPr lang="fi-FI" dirty="0" err="1"/>
              <a:t>Fifth</a:t>
            </a:r>
            <a:r>
              <a:rPr lang="fi-FI" dirty="0"/>
              <a:t> </a:t>
            </a:r>
            <a:r>
              <a:rPr lang="fi-FI" dirty="0" err="1"/>
              <a:t>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336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336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Electron cloud team meeting, 26 October 2022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35304" y="64336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5587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3200" kern="1200">
          <a:solidFill>
            <a:schemeClr val="tx2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5970" y="2885035"/>
            <a:ext cx="8132057" cy="1470025"/>
          </a:xfrm>
        </p:spPr>
        <p:txBody>
          <a:bodyPr>
            <a:noAutofit/>
          </a:bodyPr>
          <a:lstStyle/>
          <a:p>
            <a:r>
              <a:rPr lang="en-GB" b="1" dirty="0">
                <a:solidFill>
                  <a:schemeClr val="tx2"/>
                </a:solidFill>
              </a:rPr>
              <a:t>Plans for e-cloud studies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40DB3BBA-4BA4-F933-2B53-FB8EC40BE1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1598" y="4060861"/>
            <a:ext cx="6400800" cy="1752600"/>
          </a:xfrm>
        </p:spPr>
        <p:txBody>
          <a:bodyPr/>
          <a:lstStyle/>
          <a:p>
            <a:r>
              <a:rPr lang="en-GB" dirty="0"/>
              <a:t>the e-cloud team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B03B17DC-4EDB-B067-C22F-2E913154BC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32224" y="5690335"/>
            <a:ext cx="5879551" cy="1152195"/>
          </a:xfrm>
        </p:spPr>
        <p:txBody>
          <a:bodyPr/>
          <a:lstStyle/>
          <a:p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Electron cloud team meeting</a:t>
            </a:r>
          </a:p>
          <a:p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26 October 2022</a:t>
            </a:r>
          </a:p>
        </p:txBody>
      </p:sp>
    </p:spTree>
    <p:extLst>
      <p:ext uri="{BB962C8B-B14F-4D97-AF65-F5344CB8AC3E}">
        <p14:creationId xmlns:p14="http://schemas.microsoft.com/office/powerpoint/2010/main" val="28581085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47E8FB-40C4-349A-F4AA-D2C23FEB7E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45F272-E7E3-C731-D5BF-822397C801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i="1" dirty="0">
                <a:solidFill>
                  <a:schemeClr val="tx2"/>
                </a:solidFill>
              </a:rPr>
              <a:t>Kostas:</a:t>
            </a:r>
          </a:p>
          <a:p>
            <a:r>
              <a:rPr lang="en-GB" dirty="0"/>
              <a:t>Develop incoherent e-cloud simulations for collision scenario	 </a:t>
            </a: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2022/Q4 – 2023/Q4</a:t>
            </a:r>
          </a:p>
          <a:p>
            <a:r>
              <a:rPr lang="en-GB" dirty="0"/>
              <a:t>Study HL-LHC Q5 build-up (with non-uniform SEY)	 </a:t>
            </a: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2023/Q1-Q2</a:t>
            </a:r>
          </a:p>
          <a:p>
            <a:pPr lvl="1"/>
            <a:r>
              <a:rPr lang="en-GB" dirty="0"/>
              <a:t>Plus build-up in MQXSF </a:t>
            </a:r>
          </a:p>
          <a:p>
            <a:r>
              <a:rPr lang="en-GB" dirty="0"/>
              <a:t>Study build-up in LHC with wires		</a:t>
            </a: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2023/Q2-Q3</a:t>
            </a:r>
          </a:p>
          <a:p>
            <a:r>
              <a:rPr lang="en-GB" dirty="0"/>
              <a:t>Update LHC follow-up tools (as needed)</a:t>
            </a:r>
          </a:p>
          <a:p>
            <a:pPr lvl="1"/>
            <a:r>
              <a:rPr lang="en-GB" dirty="0"/>
              <a:t>Instrumented cells</a:t>
            </a:r>
          </a:p>
          <a:p>
            <a:pPr lvl="1"/>
            <a:r>
              <a:rPr lang="en-GB" dirty="0"/>
              <a:t>Info on filling schemes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b="1" i="1" dirty="0">
                <a:solidFill>
                  <a:schemeClr val="tx2"/>
                </a:solidFill>
              </a:rPr>
              <a:t>Josephine:</a:t>
            </a:r>
          </a:p>
          <a:p>
            <a:r>
              <a:rPr lang="en-GB" dirty="0"/>
              <a:t>Study LHC emittance growth at injection	 </a:t>
            </a: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2022/Q4 – 2023/Q1</a:t>
            </a:r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B928FA-283E-484C-52DA-560D8EEB7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12C92C-994F-4F83-2A05-678DB2298F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Electron cloud team meeting, 26 October 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A51AB6-44BD-69D3-6F5A-3A665BFFAB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7402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C1C4D1-6212-1E98-8229-9213DCCE28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6E37BC-8DD5-610D-8256-7A826F4917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99" y="720090"/>
            <a:ext cx="8460769" cy="5406074"/>
          </a:xfrm>
        </p:spPr>
        <p:txBody>
          <a:bodyPr/>
          <a:lstStyle/>
          <a:p>
            <a:pPr marL="0" indent="0">
              <a:buNone/>
            </a:pPr>
            <a:r>
              <a:rPr lang="en-GB" b="1" i="1" dirty="0">
                <a:solidFill>
                  <a:schemeClr val="tx2"/>
                </a:solidFill>
              </a:rPr>
              <a:t>Sofia:</a:t>
            </a:r>
          </a:p>
          <a:p>
            <a:r>
              <a:rPr lang="en-GB" dirty="0"/>
              <a:t>Present findings on quadrupolar impedance studies	 </a:t>
            </a: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2022/Q4</a:t>
            </a:r>
          </a:p>
          <a:p>
            <a:r>
              <a:rPr lang="en-GB" dirty="0"/>
              <a:t>Further investigate impact of detuning with long. amplitude vs </a:t>
            </a:r>
            <a:r>
              <a:rPr lang="en-GB" dirty="0" err="1"/>
              <a:t>headtail</a:t>
            </a:r>
            <a:r>
              <a:rPr lang="en-GB" dirty="0"/>
              <a:t> </a:t>
            </a:r>
            <a:r>
              <a:rPr lang="en-GB" dirty="0" err="1"/>
              <a:t>phaseshift</a:t>
            </a:r>
            <a:endParaRPr lang="en-GB" dirty="0"/>
          </a:p>
          <a:p>
            <a:r>
              <a:rPr lang="en-GB" dirty="0"/>
              <a:t>Present results of LHC MD studies	 </a:t>
            </a: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2022/Q4 – 2023/Q1</a:t>
            </a:r>
          </a:p>
          <a:p>
            <a:pPr lvl="1"/>
            <a:r>
              <a:rPr lang="en-GB" dirty="0"/>
              <a:t>Prepare LHC MD note	   </a:t>
            </a: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2023/Q1</a:t>
            </a:r>
          </a:p>
          <a:p>
            <a:r>
              <a:rPr lang="en-GB" dirty="0"/>
              <a:t>Study build-up in SPS MKDH	</a:t>
            </a: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2022/Q4</a:t>
            </a:r>
          </a:p>
          <a:p>
            <a:r>
              <a:rPr lang="en-GB" dirty="0"/>
              <a:t>Participate in SPS coupled bunch tune shift studies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b="1" i="1" dirty="0">
                <a:solidFill>
                  <a:schemeClr val="tx2"/>
                </a:solidFill>
              </a:rPr>
              <a:t>Luca:</a:t>
            </a:r>
          </a:p>
          <a:p>
            <a:r>
              <a:rPr lang="en-GB" dirty="0"/>
              <a:t>Study heat load dependence on beam energy for LHC quadrupoles      </a:t>
            </a: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2022/Q4 – 2023/Q1</a:t>
            </a:r>
          </a:p>
          <a:p>
            <a:r>
              <a:rPr lang="en-GB" dirty="0"/>
              <a:t>Study FCC-</a:t>
            </a:r>
            <a:r>
              <a:rPr lang="en-GB" dirty="0" err="1"/>
              <a:t>ee</a:t>
            </a:r>
            <a:r>
              <a:rPr lang="en-GB" dirty="0"/>
              <a:t> build-up and stability thresholds	   </a:t>
            </a: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2022/Q4 – 2023/Q4</a:t>
            </a:r>
          </a:p>
          <a:p>
            <a:pPr lvl="1"/>
            <a:r>
              <a:rPr lang="en-GB" dirty="0"/>
              <a:t>Present update at e-cloud or section meeting	 </a:t>
            </a: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2023/Q2</a:t>
            </a:r>
          </a:p>
          <a:p>
            <a:r>
              <a:rPr lang="en-GB" dirty="0"/>
              <a:t>Code development for realistic energy spectra	  </a:t>
            </a: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2023/Q1-Q4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13B54C-7064-1D3A-CBCD-F8AC185EA5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32B63B-333F-DA27-897A-3B42D05C34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Electron cloud team meeting, 26 October 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E19A74-D2AA-8C92-BDA0-E93DB0016E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4587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38FE87-E8A9-0F3F-1EC3-1F098C1200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F05C30-4583-4B32-D554-A7011D1574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i="1" dirty="0">
                <a:solidFill>
                  <a:schemeClr val="tx2"/>
                </a:solidFill>
              </a:rPr>
              <a:t>Lotta:</a:t>
            </a:r>
          </a:p>
          <a:p>
            <a:r>
              <a:rPr lang="en-GB" dirty="0"/>
              <a:t>LHC MD preparation and analysis	</a:t>
            </a: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2022/Q4</a:t>
            </a:r>
          </a:p>
          <a:p>
            <a:r>
              <a:rPr lang="en-GB" dirty="0"/>
              <a:t>LHC e-cloud/SEY follow-up and presentations (HL-LHC, ”Evian”)	     </a:t>
            </a: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2022/Q4</a:t>
            </a:r>
          </a:p>
          <a:p>
            <a:r>
              <a:rPr lang="en-GB" dirty="0"/>
              <a:t>Write article/note on LHC Run 3	      </a:t>
            </a: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2022/Q4</a:t>
            </a:r>
          </a:p>
          <a:p>
            <a:r>
              <a:rPr lang="en-GB" dirty="0"/>
              <a:t>Develop improved method for SEY estimation for LHC	        </a:t>
            </a: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2023/Q1-Q2</a:t>
            </a:r>
          </a:p>
          <a:p>
            <a:pPr lvl="1"/>
            <a:r>
              <a:rPr lang="en-GB" dirty="0"/>
              <a:t>Allowing for different SEY within a half-cell</a:t>
            </a:r>
          </a:p>
          <a:p>
            <a:r>
              <a:rPr lang="en-GB" dirty="0" err="1"/>
              <a:t>PyHEADTAIL</a:t>
            </a:r>
            <a:r>
              <a:rPr lang="en-GB" dirty="0"/>
              <a:t> Xsuite integration	  </a:t>
            </a: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2022/Q4 – 2023/Q2</a:t>
            </a:r>
          </a:p>
          <a:p>
            <a:r>
              <a:rPr lang="en-GB" dirty="0" err="1"/>
              <a:t>PyECLOUD</a:t>
            </a:r>
            <a:r>
              <a:rPr lang="en-GB" dirty="0"/>
              <a:t> maintenance 	  </a:t>
            </a: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2023/Q3-Q4</a:t>
            </a:r>
          </a:p>
          <a:p>
            <a:endParaRPr lang="en-GB" dirty="0"/>
          </a:p>
          <a:p>
            <a:endParaRPr lang="en-GB" dirty="0"/>
          </a:p>
          <a:p>
            <a:pPr marL="0" indent="0">
              <a:buNone/>
            </a:pPr>
            <a:r>
              <a:rPr lang="en-GB" b="1" i="1" dirty="0">
                <a:solidFill>
                  <a:schemeClr val="tx2"/>
                </a:solidFill>
              </a:rPr>
              <a:t>Gianni:</a:t>
            </a:r>
          </a:p>
          <a:p>
            <a:r>
              <a:rPr lang="en-GB" dirty="0"/>
              <a:t>Envisage ramp-up scenarios for HL-LHC 	</a:t>
            </a: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2023/Q2</a:t>
            </a:r>
          </a:p>
          <a:p>
            <a:r>
              <a:rPr lang="en-GB" dirty="0"/>
              <a:t>Write article for Oxford Research </a:t>
            </a:r>
            <a:r>
              <a:rPr lang="en-GB" dirty="0" err="1"/>
              <a:t>Encyclopedia</a:t>
            </a:r>
            <a:r>
              <a:rPr lang="en-GB" dirty="0"/>
              <a:t> of Physics </a:t>
            </a:r>
            <a:r>
              <a:rPr lang="en-GB" i="1" dirty="0"/>
              <a:t>with Lotta 	</a:t>
            </a:r>
            <a:r>
              <a:rPr lang="en-GB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   </a:t>
            </a: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2023/Q1-Q2</a:t>
            </a:r>
            <a:endParaRPr lang="en-GB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GB" dirty="0"/>
              <a:t>Write HL-LHC </a:t>
            </a:r>
            <a:r>
              <a:rPr lang="en-GB" b="1" i="1" dirty="0"/>
              <a:t>e-cloud</a:t>
            </a:r>
            <a:r>
              <a:rPr lang="en-GB" dirty="0"/>
              <a:t> summary report </a:t>
            </a:r>
            <a:r>
              <a:rPr lang="en-GB" i="1" dirty="0"/>
              <a:t>with Kostas	</a:t>
            </a:r>
            <a:r>
              <a:rPr lang="en-GB" dirty="0"/>
              <a:t> </a:t>
            </a: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2023/Q4</a:t>
            </a:r>
            <a:endParaRPr lang="en-GB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pPr lvl="1"/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5C9AD2-1230-7CD7-39DA-408AFEE86E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4BEB41-2975-3DC2-E8C4-2C5DFF7A56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Electron cloud team meeting, 26 October 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841D8F-E71E-4726-C29C-89F0CA434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42701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093EF1-E42B-FC99-D78B-A609ED10B5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AD621B-2013-CFBE-EE31-F2AFAF7382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i="1" dirty="0">
                <a:solidFill>
                  <a:schemeClr val="tx2"/>
                </a:solidFill>
              </a:rPr>
              <a:t>Everybody:</a:t>
            </a:r>
          </a:p>
          <a:p>
            <a:r>
              <a:rPr lang="en-GB" dirty="0"/>
              <a:t>Participate in LHC MDs	 </a:t>
            </a: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8.11 07:00 – 9.11 01:00</a:t>
            </a:r>
          </a:p>
          <a:p>
            <a:r>
              <a:rPr lang="en-GB" dirty="0"/>
              <a:t>Scrub the SPS (new MKP-L)	     </a:t>
            </a: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2023/Q1?</a:t>
            </a:r>
          </a:p>
          <a:p>
            <a:r>
              <a:rPr lang="en-GB" dirty="0"/>
              <a:t>Scrub the LHC	 </a:t>
            </a: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2023/Q2?</a:t>
            </a:r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F94BD1-CC16-D800-2587-CEB20FB8A4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BF16A3-F047-3E3C-83AB-CE3917A474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Electron cloud team meeting, 26 October 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2A417C-A942-39B5-5F42-57F8A686A7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1181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122312</TotalTime>
  <Words>405</Words>
  <Application>Microsoft Macintosh PowerPoint</Application>
  <PresentationFormat>On-screen Show (4:3)</PresentationFormat>
  <Paragraphs>63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Courier New</vt:lpstr>
      <vt:lpstr>Office Theme</vt:lpstr>
      <vt:lpstr>Plans for e-cloud studies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LHC ion instability investigation</dc:title>
  <dc:creator>Lotta Mether</dc:creator>
  <cp:lastModifiedBy>Lotta Mether</cp:lastModifiedBy>
  <cp:revision>1915</cp:revision>
  <dcterms:created xsi:type="dcterms:W3CDTF">2017-07-07T12:54:19Z</dcterms:created>
  <dcterms:modified xsi:type="dcterms:W3CDTF">2022-10-26T08:52:15Z</dcterms:modified>
</cp:coreProperties>
</file>