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0"/>
  </p:notesMasterIdLst>
  <p:handoutMasterIdLst>
    <p:handoutMasterId r:id="rId11"/>
  </p:handoutMasterIdLst>
  <p:sldIdLst>
    <p:sldId id="948" r:id="rId5"/>
    <p:sldId id="309" r:id="rId6"/>
    <p:sldId id="908" r:id="rId7"/>
    <p:sldId id="938" r:id="rId8"/>
    <p:sldId id="852" r:id="rId9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050"/>
    <a:srgbClr val="FF0000"/>
    <a:srgbClr val="0C377B"/>
    <a:srgbClr val="000000"/>
    <a:srgbClr val="6B0002"/>
    <a:srgbClr val="A5EA5A"/>
    <a:srgbClr val="BBD3F8"/>
    <a:srgbClr val="FF9933"/>
    <a:srgbClr val="E7E8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1062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15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3AF2E3-CDCC-A44B-BE57-B15F2F4F51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38B50-CC95-F941-84B8-69B96CDA12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3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F5E40-0A3F-9047-8253-184E3B36A1A8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4A987-90AA-DD40-A665-A975E9B13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B61DB-0E25-C741-8598-C40B4F75B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3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C12D-1990-8548-A217-4F2E86E4AA5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3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30B180-8248-A842-A3E2-65E862FAB2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A27AA-6803-2842-AB1E-474168520C5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981FCB-51BC-4D44-AD35-C67AE62E0D4C}" type="datetimeFigureOut">
              <a:rPr lang="en-US"/>
              <a:pPr>
                <a:defRPr/>
              </a:pPr>
              <a:t>11/9/2022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1B9A0C-0740-4643-B9DC-6658D1361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53DD3C-9705-B244-BFBA-C5B3C9FF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2" y="4751391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B7B5F-3E28-954A-920E-A4FAA39D01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0A17-D600-4147-9CAE-1FC6B46C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1EA44-DF11-4165-BA8D-EB5CDD1B631A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2B7FA-71BB-9C4D-B673-6C77367F2F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4474" y="5536607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4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61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674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7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1C715-A977-C045-9107-8B3821500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8081" y="2768600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7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first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1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second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2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third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3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fourth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4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fifth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8388E23-1F2C-464D-BA3A-ED29AC06EEC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95288" y="6334126"/>
            <a:ext cx="1595437" cy="4334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  <p:sldLayoutId id="2147484558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E913FAB-D06F-1F7D-43B1-8052877D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00AE1C9-FFEA-0BF4-9D28-475B35D5F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78" y="145735"/>
            <a:ext cx="1205165" cy="108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97A77EF-7050-054A-F3F1-C9BCE6A8C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3141" y="158573"/>
            <a:ext cx="1057718" cy="106716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F8E3397-F6C2-0A41-D01C-C8D916B76B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0622" y="115843"/>
            <a:ext cx="1179068" cy="118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CBC3B2F1-8A4C-129E-B605-2EA0F06791CB}"/>
              </a:ext>
            </a:extLst>
          </p:cNvPr>
          <p:cNvSpPr txBox="1">
            <a:spLocks/>
          </p:cNvSpPr>
          <p:nvPr/>
        </p:nvSpPr>
        <p:spPr bwMode="auto">
          <a:xfrm>
            <a:off x="152401" y="1584854"/>
            <a:ext cx="8837776" cy="1585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GB" sz="6000" b="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Project North Area Consolidation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21BFFD7-C652-17EE-F7FB-73C2C78704F7}"/>
              </a:ext>
            </a:extLst>
          </p:cNvPr>
          <p:cNvSpPr txBox="1">
            <a:spLocks/>
          </p:cNvSpPr>
          <p:nvPr/>
        </p:nvSpPr>
        <p:spPr bwMode="auto">
          <a:xfrm>
            <a:off x="119644" y="3008118"/>
            <a:ext cx="8837776" cy="654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GB" sz="3600" b="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Identification TT81-TT85 for YETS 2023-2024</a:t>
            </a:r>
          </a:p>
        </p:txBody>
      </p:sp>
      <p:pic>
        <p:nvPicPr>
          <p:cNvPr id="17" name="Picture 1">
            <a:extLst>
              <a:ext uri="{FF2B5EF4-FFF2-40B4-BE49-F238E27FC236}">
                <a16:creationId xmlns:a16="http://schemas.microsoft.com/office/drawing/2014/main" id="{1085A56D-061B-5BC5-9819-1DB7DE31A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3" y="3828983"/>
            <a:ext cx="4061526" cy="2639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41DD3B1-7EB9-20FC-12B8-B03ED6DA69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6093" y="4148778"/>
            <a:ext cx="2143538" cy="1980000"/>
          </a:xfrm>
          <a:prstGeom prst="rect">
            <a:avLst/>
          </a:prstGeom>
        </p:spPr>
      </p:pic>
      <p:sp>
        <p:nvSpPr>
          <p:cNvPr id="19" name="Subtitle 2">
            <a:extLst>
              <a:ext uri="{FF2B5EF4-FFF2-40B4-BE49-F238E27FC236}">
                <a16:creationId xmlns:a16="http://schemas.microsoft.com/office/drawing/2014/main" id="{FD94D85B-6926-3FDC-0650-82C64E9F8566}"/>
              </a:ext>
            </a:extLst>
          </p:cNvPr>
          <p:cNvSpPr txBox="1">
            <a:spLocks/>
          </p:cNvSpPr>
          <p:nvPr/>
        </p:nvSpPr>
        <p:spPr bwMode="auto">
          <a:xfrm>
            <a:off x="92579" y="6461047"/>
            <a:ext cx="3636839" cy="30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Ubuntu Light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Enguerrand DUMONT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0DC43A2-4925-55F3-CBB1-718FB66A34D3}"/>
              </a:ext>
            </a:extLst>
          </p:cNvPr>
          <p:cNvSpPr txBox="1">
            <a:spLocks/>
          </p:cNvSpPr>
          <p:nvPr/>
        </p:nvSpPr>
        <p:spPr>
          <a:xfrm>
            <a:off x="6375253" y="6424641"/>
            <a:ext cx="2791152" cy="4461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>
                <a:latin typeface="+mn-lt"/>
                <a:ea typeface="+mn-ea"/>
                <a:cs typeface="+mn-cs"/>
              </a:rPr>
              <a:t>November 09th 2022</a:t>
            </a:r>
            <a:endParaRPr lang="en-US" sz="20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59C143D-C557-A35D-0E62-80616C4E6A3E}"/>
              </a:ext>
            </a:extLst>
          </p:cNvPr>
          <p:cNvSpPr txBox="1">
            <a:spLocks/>
          </p:cNvSpPr>
          <p:nvPr/>
        </p:nvSpPr>
        <p:spPr>
          <a:xfrm>
            <a:off x="3666093" y="6461047"/>
            <a:ext cx="2009554" cy="4178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800"/>
              </a:spcBef>
              <a:spcAft>
                <a:spcPts val="400"/>
              </a:spcAft>
            </a:pPr>
            <a:r>
              <a:rPr lang="en-US" sz="2400" b="0" dirty="0">
                <a:latin typeface="+mn-lt"/>
                <a:ea typeface="+mn-ea"/>
                <a:cs typeface="+mn-cs"/>
              </a:rPr>
              <a:t>BE-EA-PR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55261F-EFC2-C735-8C99-5102C8C20FD8}"/>
              </a:ext>
            </a:extLst>
          </p:cNvPr>
          <p:cNvSpPr/>
          <p:nvPr/>
        </p:nvSpPr>
        <p:spPr>
          <a:xfrm>
            <a:off x="-127000" y="1394699"/>
            <a:ext cx="9441916" cy="2365714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F32EF30-CC55-0F94-A54C-4AA0728634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3842" y="4308343"/>
            <a:ext cx="2885946" cy="1000863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B8774C5-F05E-8C96-6523-82423E5F9395}"/>
              </a:ext>
            </a:extLst>
          </p:cNvPr>
          <p:cNvSpPr txBox="1">
            <a:spLocks/>
          </p:cNvSpPr>
          <p:nvPr/>
        </p:nvSpPr>
        <p:spPr>
          <a:xfrm>
            <a:off x="6033842" y="5183677"/>
            <a:ext cx="2284313" cy="10787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dirty="0">
                <a:latin typeface="Arial Narrow" panose="020B0606020202030204" pitchFamily="34" charset="0"/>
              </a:rPr>
              <a:t>EHN1</a:t>
            </a:r>
          </a:p>
        </p:txBody>
      </p:sp>
    </p:spTree>
    <p:extLst>
      <p:ext uri="{BB962C8B-B14F-4D97-AF65-F5344CB8AC3E}">
        <p14:creationId xmlns:p14="http://schemas.microsoft.com/office/powerpoint/2010/main" val="1130903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05AE0D8-766D-CD19-5D34-898FBD97E6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2912EF0-6B0E-4D77-9742-CF933524D0E2}"/>
              </a:ext>
            </a:extLst>
          </p:cNvPr>
          <p:cNvSpPr txBox="1">
            <a:spLocks/>
          </p:cNvSpPr>
          <p:nvPr/>
        </p:nvSpPr>
        <p:spPr>
          <a:xfrm>
            <a:off x="142875" y="468351"/>
            <a:ext cx="8858249" cy="82385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7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fr-FR" sz="7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6190C900-D7BD-4CF2-BAC0-BB809C938B33}"/>
              </a:ext>
            </a:extLst>
          </p:cNvPr>
          <p:cNvSpPr txBox="1">
            <a:spLocks/>
          </p:cNvSpPr>
          <p:nvPr/>
        </p:nvSpPr>
        <p:spPr>
          <a:xfrm>
            <a:off x="704732" y="2599658"/>
            <a:ext cx="8059273" cy="190397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Status of cable lists to be identified</a:t>
            </a:r>
          </a:p>
          <a:p>
            <a:pPr marL="0" indent="0">
              <a:buNone/>
            </a:pPr>
            <a:endParaRPr lang="fr-FR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b="1" i="1" u="sng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ossible</a:t>
            </a:r>
            <a:r>
              <a:rPr lang="en-GB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intervention periods</a:t>
            </a:r>
          </a:p>
        </p:txBody>
      </p:sp>
    </p:spTree>
    <p:extLst>
      <p:ext uri="{BB962C8B-B14F-4D97-AF65-F5344CB8AC3E}">
        <p14:creationId xmlns:p14="http://schemas.microsoft.com/office/powerpoint/2010/main" val="16854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09</a:t>
            </a:r>
            <a:r>
              <a:rPr lang="en-US" b="0" i="0" kern="1200" dirty="0">
                <a:latin typeface="+mn-lt"/>
                <a:ea typeface="+mn-ea"/>
                <a:cs typeface="Ubuntu Light"/>
              </a:rPr>
              <a:t>.11.2022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50"/>
            <a:ext cx="7302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5B4A8780-CD88-46D9-81C5-48CD2ABE06F8}" type="slidenum">
              <a:rPr lang="en-US" b="0" i="0" kern="1200">
                <a:latin typeface="+mn-lt"/>
                <a:ea typeface="+mn-ea"/>
                <a:cs typeface="Ubuntu Light"/>
              </a:rPr>
              <a:pPr>
                <a:spcAft>
                  <a:spcPts val="600"/>
                </a:spcAft>
                <a:defRPr/>
              </a:pPr>
              <a:t>3</a:t>
            </a:fld>
            <a:endParaRPr lang="en-US" b="0" i="0" kern="1200">
              <a:latin typeface="+mn-lt"/>
              <a:ea typeface="+mn-ea"/>
              <a:cs typeface="Ubuntu Light"/>
            </a:endParaRP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3C864FE5-4867-038E-D214-79CAFAA68C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628550"/>
              </p:ext>
            </p:extLst>
          </p:nvPr>
        </p:nvGraphicFramePr>
        <p:xfrm>
          <a:off x="444381" y="1160063"/>
          <a:ext cx="8242420" cy="5028282"/>
        </p:xfrm>
        <a:graphic>
          <a:graphicData uri="http://schemas.openxmlformats.org/drawingml/2006/table">
            <a:tbl>
              <a:tblPr/>
              <a:tblGrid>
                <a:gridCol w="286723">
                  <a:extLst>
                    <a:ext uri="{9D8B030D-6E8A-4147-A177-3AD203B41FA5}">
                      <a16:colId xmlns:a16="http://schemas.microsoft.com/office/drawing/2014/main" val="2683904210"/>
                    </a:ext>
                  </a:extLst>
                </a:gridCol>
                <a:gridCol w="515491">
                  <a:extLst>
                    <a:ext uri="{9D8B030D-6E8A-4147-A177-3AD203B41FA5}">
                      <a16:colId xmlns:a16="http://schemas.microsoft.com/office/drawing/2014/main" val="2492502298"/>
                    </a:ext>
                  </a:extLst>
                </a:gridCol>
                <a:gridCol w="1750836">
                  <a:extLst>
                    <a:ext uri="{9D8B030D-6E8A-4147-A177-3AD203B41FA5}">
                      <a16:colId xmlns:a16="http://schemas.microsoft.com/office/drawing/2014/main" val="892859224"/>
                    </a:ext>
                  </a:extLst>
                </a:gridCol>
                <a:gridCol w="1428865">
                  <a:extLst>
                    <a:ext uri="{9D8B030D-6E8A-4147-A177-3AD203B41FA5}">
                      <a16:colId xmlns:a16="http://schemas.microsoft.com/office/drawing/2014/main" val="2411757615"/>
                    </a:ext>
                  </a:extLst>
                </a:gridCol>
                <a:gridCol w="790012">
                  <a:extLst>
                    <a:ext uri="{9D8B030D-6E8A-4147-A177-3AD203B41FA5}">
                      <a16:colId xmlns:a16="http://schemas.microsoft.com/office/drawing/2014/main" val="1335827915"/>
                    </a:ext>
                  </a:extLst>
                </a:gridCol>
                <a:gridCol w="790012">
                  <a:extLst>
                    <a:ext uri="{9D8B030D-6E8A-4147-A177-3AD203B41FA5}">
                      <a16:colId xmlns:a16="http://schemas.microsoft.com/office/drawing/2014/main" val="1298830076"/>
                    </a:ext>
                  </a:extLst>
                </a:gridCol>
                <a:gridCol w="1062838">
                  <a:extLst>
                    <a:ext uri="{9D8B030D-6E8A-4147-A177-3AD203B41FA5}">
                      <a16:colId xmlns:a16="http://schemas.microsoft.com/office/drawing/2014/main" val="4286632676"/>
                    </a:ext>
                  </a:extLst>
                </a:gridCol>
                <a:gridCol w="512101">
                  <a:extLst>
                    <a:ext uri="{9D8B030D-6E8A-4147-A177-3AD203B41FA5}">
                      <a16:colId xmlns:a16="http://schemas.microsoft.com/office/drawing/2014/main" val="2330479348"/>
                    </a:ext>
                  </a:extLst>
                </a:gridCol>
                <a:gridCol w="539214">
                  <a:extLst>
                    <a:ext uri="{9D8B030D-6E8A-4147-A177-3AD203B41FA5}">
                      <a16:colId xmlns:a16="http://schemas.microsoft.com/office/drawing/2014/main" val="2884549553"/>
                    </a:ext>
                  </a:extLst>
                </a:gridCol>
                <a:gridCol w="566328">
                  <a:extLst>
                    <a:ext uri="{9D8B030D-6E8A-4147-A177-3AD203B41FA5}">
                      <a16:colId xmlns:a16="http://schemas.microsoft.com/office/drawing/2014/main" val="854536276"/>
                    </a:ext>
                  </a:extLst>
                </a:gridCol>
              </a:tblGrid>
              <a:tr h="359163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 name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Link Person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Cable list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Pre-DEC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 - approved on EDMS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of cables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Length [m]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 Final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9201075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BE-CEM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Controls Infrastructure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Ioan Kozsar  (Mickael Azevedo)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1202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???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0772423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Access &amp; Alarms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 Ramos 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  <a:endParaRPr lang="en-GB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873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???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482263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&amp; Ventilation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Frederic Juban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771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???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974141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Engineering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Marcin Szewczyk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771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???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4982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Radiation Protection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Guillaume Michet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864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???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516063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IT-CS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Communication Systems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Maryse da Costa 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884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???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293248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  <a:endParaRPr lang="en-GB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Instrumentation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Stephane Deschamps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2722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???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4240509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Power Converters 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Yves Gaillard 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  <a:endParaRPr lang="en-GB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  <a:endParaRPr lang="en-GB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894731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TE-CRG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Cryogenics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Thomas Barbe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  <a:endParaRPr lang="en-GB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Concerned</a:t>
                      </a:r>
                      <a:endParaRPr lang="en-GB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986162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Protection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Mathieu Favre 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771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???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840864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Magnets, Superconductors and Cryostats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Philip Schwarz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2406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???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107090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Vacuum, Surfaces and Coatings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Abel Gutierrez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775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???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923280"/>
                  </a:ext>
                </a:extLst>
              </a:tr>
              <a:tr h="359163"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Francesco Devito &amp; Enguerrand Dumont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2595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???</a:t>
                      </a:r>
                      <a:endParaRPr lang="en-GB" sz="1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  <a:endParaRPr lang="en-GB" sz="1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70" marR="8970" marT="89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538203"/>
                  </a:ext>
                </a:extLst>
              </a:tr>
            </a:tbl>
          </a:graphicData>
        </a:graphic>
      </p:graphicFrame>
      <p:sp>
        <p:nvSpPr>
          <p:cNvPr id="10" name="Title 2">
            <a:extLst>
              <a:ext uri="{FF2B5EF4-FFF2-40B4-BE49-F238E27FC236}">
                <a16:creationId xmlns:a16="http://schemas.microsoft.com/office/drawing/2014/main" id="{D154F401-FB27-78E5-504D-5A2D1EBCE1FE}"/>
              </a:ext>
            </a:extLst>
          </p:cNvPr>
          <p:cNvSpPr txBox="1">
            <a:spLocks/>
          </p:cNvSpPr>
          <p:nvPr/>
        </p:nvSpPr>
        <p:spPr>
          <a:xfrm>
            <a:off x="233666" y="238161"/>
            <a:ext cx="8676667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400" dirty="0">
                <a:solidFill>
                  <a:srgbClr val="0033A0"/>
                </a:solidFill>
              </a:rPr>
              <a:t>Status of cable lists to be identified</a:t>
            </a:r>
          </a:p>
        </p:txBody>
      </p:sp>
    </p:spTree>
    <p:extLst>
      <p:ext uri="{BB962C8B-B14F-4D97-AF65-F5344CB8AC3E}">
        <p14:creationId xmlns:p14="http://schemas.microsoft.com/office/powerpoint/2010/main" val="3285785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 47" descr="Une image contenant arme, périphérique&#10;&#10;Description générée automatiquement">
            <a:extLst>
              <a:ext uri="{FF2B5EF4-FFF2-40B4-BE49-F238E27FC236}">
                <a16:creationId xmlns:a16="http://schemas.microsoft.com/office/drawing/2014/main" id="{713776D5-E57E-EF4A-89FC-F014604AC5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71" y="1201016"/>
            <a:ext cx="5838672" cy="29988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9893871-713C-5838-6DC2-77835BF25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33" y="4270468"/>
            <a:ext cx="8686800" cy="1777668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9A43FDCA-4D68-B1D6-0A74-D59CD6AEB36A}"/>
              </a:ext>
            </a:extLst>
          </p:cNvPr>
          <p:cNvSpPr/>
          <p:nvPr/>
        </p:nvSpPr>
        <p:spPr>
          <a:xfrm>
            <a:off x="3136469" y="5176799"/>
            <a:ext cx="5784160" cy="854723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91B94-A362-C027-AA4C-8536C95FF8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09.11.2022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A2506-63E9-B065-78FE-72D2997EE9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1094556-7E22-29EE-044D-93832858BB8B}"/>
              </a:ext>
            </a:extLst>
          </p:cNvPr>
          <p:cNvSpPr txBox="1">
            <a:spLocks/>
          </p:cNvSpPr>
          <p:nvPr/>
        </p:nvSpPr>
        <p:spPr>
          <a:xfrm>
            <a:off x="233666" y="238161"/>
            <a:ext cx="8676667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0033A0"/>
                </a:solidFill>
              </a:rPr>
              <a:t>P</a:t>
            </a:r>
            <a:r>
              <a:rPr lang="en-GB" sz="4800" dirty="0" err="1">
                <a:solidFill>
                  <a:srgbClr val="0033A0"/>
                </a:solidFill>
              </a:rPr>
              <a:t>ossible</a:t>
            </a:r>
            <a:r>
              <a:rPr lang="en-GB" sz="4800" dirty="0">
                <a:solidFill>
                  <a:srgbClr val="0033A0"/>
                </a:solidFill>
              </a:rPr>
              <a:t> intervention periods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406F8CA-3BE5-62ED-83D0-6CE8AE5C6959}"/>
              </a:ext>
            </a:extLst>
          </p:cNvPr>
          <p:cNvSpPr txBox="1"/>
          <p:nvPr/>
        </p:nvSpPr>
        <p:spPr>
          <a:xfrm>
            <a:off x="6154656" y="2984804"/>
            <a:ext cx="2867101" cy="6924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500" b="1" dirty="0">
                <a:solidFill>
                  <a:srgbClr val="00B0F0"/>
                </a:solidFill>
              </a:rPr>
              <a:t>TT84 ; TT85 ; TDC8 and TDC85:</a:t>
            </a:r>
          </a:p>
          <a:p>
            <a:pPr algn="l"/>
            <a:r>
              <a:rPr lang="fr-FR" sz="1500" dirty="0">
                <a:solidFill>
                  <a:srgbClr val="00B0F0"/>
                </a:solidFill>
              </a:rPr>
              <a:t> -&gt; Start 5-01-2023</a:t>
            </a:r>
          </a:p>
          <a:p>
            <a:r>
              <a:rPr lang="fr-FR" sz="1500" dirty="0">
                <a:solidFill>
                  <a:srgbClr val="00B0F0"/>
                </a:solidFill>
              </a:rPr>
              <a:t> -&gt; To 13-03-2023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D995C6A-9C1B-AED6-3E0F-E3C2A5EE01F1}"/>
              </a:ext>
            </a:extLst>
          </p:cNvPr>
          <p:cNvSpPr txBox="1"/>
          <p:nvPr/>
        </p:nvSpPr>
        <p:spPr>
          <a:xfrm>
            <a:off x="6136622" y="1093060"/>
            <a:ext cx="2679093" cy="11541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500" b="1" dirty="0">
                <a:solidFill>
                  <a:srgbClr val="00B050"/>
                </a:solidFill>
              </a:rPr>
              <a:t>TT81 and TT82:</a:t>
            </a:r>
          </a:p>
          <a:p>
            <a:pPr algn="l"/>
            <a:r>
              <a:rPr lang="fr-FR" sz="1500" dirty="0">
                <a:solidFill>
                  <a:srgbClr val="00B050"/>
                </a:solidFill>
              </a:rPr>
              <a:t> -&gt; </a:t>
            </a:r>
            <a:r>
              <a:rPr lang="fr-FR" sz="1500" dirty="0" err="1">
                <a:solidFill>
                  <a:srgbClr val="00B050"/>
                </a:solidFill>
              </a:rPr>
              <a:t>From</a:t>
            </a:r>
            <a:r>
              <a:rPr lang="fr-FR" sz="1500" dirty="0">
                <a:solidFill>
                  <a:srgbClr val="00B050"/>
                </a:solidFill>
              </a:rPr>
              <a:t> 29-11-2022</a:t>
            </a:r>
          </a:p>
          <a:p>
            <a:pPr algn="l"/>
            <a:r>
              <a:rPr lang="fr-FR" sz="1500" dirty="0">
                <a:solidFill>
                  <a:srgbClr val="00B050"/>
                </a:solidFill>
              </a:rPr>
              <a:t> -&gt; To 21-01-2023 </a:t>
            </a:r>
          </a:p>
          <a:p>
            <a:pPr algn="l"/>
            <a:r>
              <a:rPr lang="fr-FR" sz="1500" dirty="0">
                <a:solidFill>
                  <a:srgbClr val="00B050"/>
                </a:solidFill>
              </a:rPr>
              <a:t> -&gt; Restart 5-01-2023</a:t>
            </a:r>
          </a:p>
          <a:p>
            <a:pPr algn="l"/>
            <a:r>
              <a:rPr lang="fr-FR" sz="1500" dirty="0">
                <a:solidFill>
                  <a:srgbClr val="00B050"/>
                </a:solidFill>
              </a:rPr>
              <a:t> -&gt; To 27-02-2022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D119C5-0F2D-CB7B-B450-02B747580E9E}"/>
              </a:ext>
            </a:extLst>
          </p:cNvPr>
          <p:cNvSpPr/>
          <p:nvPr/>
        </p:nvSpPr>
        <p:spPr>
          <a:xfrm>
            <a:off x="606751" y="4897487"/>
            <a:ext cx="2529556" cy="1359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4EF47-6492-1B1B-BCF7-28F1B4696061}"/>
              </a:ext>
            </a:extLst>
          </p:cNvPr>
          <p:cNvSpPr/>
          <p:nvPr/>
        </p:nvSpPr>
        <p:spPr>
          <a:xfrm>
            <a:off x="5229744" y="4280047"/>
            <a:ext cx="582093" cy="1784704"/>
          </a:xfrm>
          <a:prstGeom prst="rect">
            <a:avLst/>
          </a:prstGeom>
          <a:solidFill>
            <a:schemeClr val="bg1">
              <a:lumMod val="50000"/>
              <a:alpha val="30196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D735679-2BB4-4676-BA85-1CE079CB55FE}"/>
              </a:ext>
            </a:extLst>
          </p:cNvPr>
          <p:cNvSpPr txBox="1"/>
          <p:nvPr/>
        </p:nvSpPr>
        <p:spPr>
          <a:xfrm rot="16200000">
            <a:off x="4691848" y="4971119"/>
            <a:ext cx="1657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Closure CERN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FD5A210-146A-33AA-9A74-BE6B8740E03D}"/>
              </a:ext>
            </a:extLst>
          </p:cNvPr>
          <p:cNvSpPr txBox="1"/>
          <p:nvPr/>
        </p:nvSpPr>
        <p:spPr>
          <a:xfrm>
            <a:off x="6161151" y="2261651"/>
            <a:ext cx="2867101" cy="6924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500" b="1" dirty="0">
                <a:solidFill>
                  <a:srgbClr val="FFC000"/>
                </a:solidFill>
              </a:rPr>
              <a:t>TT83:</a:t>
            </a:r>
          </a:p>
          <a:p>
            <a:pPr algn="l"/>
            <a:r>
              <a:rPr lang="fr-FR" sz="1500" dirty="0">
                <a:solidFill>
                  <a:srgbClr val="FFC000"/>
                </a:solidFill>
              </a:rPr>
              <a:t> -&gt; Start 5-01-2023</a:t>
            </a:r>
          </a:p>
          <a:p>
            <a:r>
              <a:rPr lang="fr-FR" sz="1500" dirty="0">
                <a:solidFill>
                  <a:srgbClr val="FFC000"/>
                </a:solidFill>
              </a:rPr>
              <a:t>-&gt; To 27-02-2023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DE6970-8DE0-0D0E-7905-663D8F1823C1}"/>
              </a:ext>
            </a:extLst>
          </p:cNvPr>
          <p:cNvSpPr/>
          <p:nvPr/>
        </p:nvSpPr>
        <p:spPr>
          <a:xfrm>
            <a:off x="7662089" y="4272942"/>
            <a:ext cx="883706" cy="1845846"/>
          </a:xfrm>
          <a:prstGeom prst="rect">
            <a:avLst/>
          </a:prstGeom>
          <a:solidFill>
            <a:srgbClr val="00B0F0">
              <a:alpha val="30196"/>
            </a:srgb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3C2FC2-2A8E-3EED-71DC-2CF1D88316A8}"/>
              </a:ext>
            </a:extLst>
          </p:cNvPr>
          <p:cNvSpPr/>
          <p:nvPr/>
        </p:nvSpPr>
        <p:spPr>
          <a:xfrm>
            <a:off x="4631257" y="4263434"/>
            <a:ext cx="582093" cy="1784704"/>
          </a:xfrm>
          <a:prstGeom prst="rect">
            <a:avLst/>
          </a:prstGeom>
          <a:solidFill>
            <a:srgbClr val="00B050">
              <a:alpha val="30196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314FB26-DC3B-B001-BC64-4B5EDE46B204}"/>
              </a:ext>
            </a:extLst>
          </p:cNvPr>
          <p:cNvSpPr txBox="1"/>
          <p:nvPr/>
        </p:nvSpPr>
        <p:spPr>
          <a:xfrm>
            <a:off x="6154655" y="3724690"/>
            <a:ext cx="2867101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500" b="1" dirty="0">
                <a:solidFill>
                  <a:srgbClr val="FF0000"/>
                </a:solidFill>
              </a:rPr>
              <a:t>Supervision for </a:t>
            </a:r>
            <a:r>
              <a:rPr lang="fr-FR" sz="1500" b="1" dirty="0" err="1">
                <a:solidFill>
                  <a:srgbClr val="FF0000"/>
                </a:solidFill>
              </a:rPr>
              <a:t>decabling</a:t>
            </a:r>
            <a:r>
              <a:rPr lang="fr-FR" sz="1500" b="1" dirty="0">
                <a:solidFill>
                  <a:srgbClr val="FF0000"/>
                </a:solidFill>
              </a:rPr>
              <a:t> </a:t>
            </a:r>
            <a:r>
              <a:rPr lang="fr-FR" sz="1500" b="1" dirty="0" err="1">
                <a:solidFill>
                  <a:srgbClr val="FF0000"/>
                </a:solidFill>
              </a:rPr>
              <a:t>campaign</a:t>
            </a:r>
            <a:r>
              <a:rPr lang="fr-FR" sz="1500" b="1" dirty="0">
                <a:solidFill>
                  <a:srgbClr val="FF0000"/>
                </a:solidFill>
              </a:rPr>
              <a:t> AD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327E73E5-39FC-2D09-3A17-C1D81974EA0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33" y="1202008"/>
            <a:ext cx="5838671" cy="2998800"/>
          </a:xfrm>
          <a:prstGeom prst="rect">
            <a:avLst/>
          </a:prstGeom>
        </p:spPr>
      </p:pic>
      <p:pic>
        <p:nvPicPr>
          <p:cNvPr id="44" name="Image 43" descr="Une image contenant périphérique&#10;&#10;Description générée automatiquement">
            <a:extLst>
              <a:ext uri="{FF2B5EF4-FFF2-40B4-BE49-F238E27FC236}">
                <a16:creationId xmlns:a16="http://schemas.microsoft.com/office/drawing/2014/main" id="{636B2C10-EF2E-40E4-6038-CAE242D603C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0" y="1202858"/>
            <a:ext cx="5838676" cy="2998800"/>
          </a:xfrm>
          <a:prstGeom prst="rect">
            <a:avLst/>
          </a:prstGeom>
        </p:spPr>
      </p:pic>
      <p:pic>
        <p:nvPicPr>
          <p:cNvPr id="46" name="Image 45" descr="Une image contenant périphérique&#10;&#10;Description générée automatiquement">
            <a:extLst>
              <a:ext uri="{FF2B5EF4-FFF2-40B4-BE49-F238E27FC236}">
                <a16:creationId xmlns:a16="http://schemas.microsoft.com/office/drawing/2014/main" id="{3E18A84A-86F8-4B73-C18F-D67110CCCDAE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92" y="1201666"/>
            <a:ext cx="5838671" cy="2998800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187CC761-BB25-7164-DC9D-191E16C695EF}"/>
              </a:ext>
            </a:extLst>
          </p:cNvPr>
          <p:cNvSpPr/>
          <p:nvPr/>
        </p:nvSpPr>
        <p:spPr>
          <a:xfrm>
            <a:off x="5826835" y="4283929"/>
            <a:ext cx="1820255" cy="1784704"/>
          </a:xfrm>
          <a:prstGeom prst="rect">
            <a:avLst/>
          </a:prstGeom>
          <a:solidFill>
            <a:srgbClr val="00B050">
              <a:alpha val="30196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04F733AF-3422-6BB2-9A67-6AA550A2C64D}"/>
              </a:ext>
            </a:extLst>
          </p:cNvPr>
          <p:cNvGrpSpPr/>
          <p:nvPr/>
        </p:nvGrpSpPr>
        <p:grpSpPr>
          <a:xfrm>
            <a:off x="5806118" y="4280380"/>
            <a:ext cx="1829796" cy="1801714"/>
            <a:chOff x="-499756" y="3440990"/>
            <a:chExt cx="1829796" cy="180171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33CD53C-1CC7-C1DF-B3DB-295007D308F1}"/>
                </a:ext>
              </a:extLst>
            </p:cNvPr>
            <p:cNvSpPr/>
            <p:nvPr/>
          </p:nvSpPr>
          <p:spPr>
            <a:xfrm>
              <a:off x="-496912" y="3440990"/>
              <a:ext cx="1820255" cy="298800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8F1917F-1FC1-962D-C2DE-0B259DF9AC4A}"/>
                </a:ext>
              </a:extLst>
            </p:cNvPr>
            <p:cNvSpPr/>
            <p:nvPr/>
          </p:nvSpPr>
          <p:spPr>
            <a:xfrm>
              <a:off x="-499756" y="3741301"/>
              <a:ext cx="1820255" cy="29880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36E696CD-B107-9C06-341C-62F8FF2F20C1}"/>
                </a:ext>
              </a:extLst>
            </p:cNvPr>
            <p:cNvSpPr/>
            <p:nvPr/>
          </p:nvSpPr>
          <p:spPr>
            <a:xfrm>
              <a:off x="-499756" y="4041397"/>
              <a:ext cx="1820255" cy="298800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2E83A28-A8EF-A46E-F842-371BDDC10762}"/>
                </a:ext>
              </a:extLst>
            </p:cNvPr>
            <p:cNvSpPr/>
            <p:nvPr/>
          </p:nvSpPr>
          <p:spPr>
            <a:xfrm>
              <a:off x="-496912" y="4345357"/>
              <a:ext cx="1820255" cy="29880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  <a:endParaRPr lang="en-GB" dirty="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910841D-8E15-87C4-E5FD-9C506981301F}"/>
                </a:ext>
              </a:extLst>
            </p:cNvPr>
            <p:cNvSpPr/>
            <p:nvPr/>
          </p:nvSpPr>
          <p:spPr>
            <a:xfrm>
              <a:off x="-490215" y="4643593"/>
              <a:ext cx="1820255" cy="298800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6CBE122-299F-6818-ED03-92128FFEB3E6}"/>
                </a:ext>
              </a:extLst>
            </p:cNvPr>
            <p:cNvSpPr/>
            <p:nvPr/>
          </p:nvSpPr>
          <p:spPr>
            <a:xfrm>
              <a:off x="-493059" y="4943904"/>
              <a:ext cx="1820255" cy="29880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FF49B347-87B4-E7E4-3DAB-3F0150BB74DA}"/>
              </a:ext>
            </a:extLst>
          </p:cNvPr>
          <p:cNvGrpSpPr/>
          <p:nvPr/>
        </p:nvGrpSpPr>
        <p:grpSpPr>
          <a:xfrm>
            <a:off x="5822442" y="4263434"/>
            <a:ext cx="1829796" cy="1777668"/>
            <a:chOff x="5816295" y="4268884"/>
            <a:chExt cx="1829796" cy="177766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B32E948-9D0A-BDD1-654C-AAC5ABC238A3}"/>
                </a:ext>
              </a:extLst>
            </p:cNvPr>
            <p:cNvSpPr/>
            <p:nvPr/>
          </p:nvSpPr>
          <p:spPr>
            <a:xfrm>
              <a:off x="5816295" y="4268884"/>
              <a:ext cx="1820255" cy="189870"/>
            </a:xfrm>
            <a:prstGeom prst="rect">
              <a:avLst/>
            </a:prstGeom>
            <a:solidFill>
              <a:srgbClr val="00B0F0">
                <a:alpha val="30196"/>
              </a:srgbClr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079F86E-EC63-4EC8-387C-06798D12F57B}"/>
                </a:ext>
              </a:extLst>
            </p:cNvPr>
            <p:cNvSpPr/>
            <p:nvPr/>
          </p:nvSpPr>
          <p:spPr>
            <a:xfrm>
              <a:off x="5819139" y="4468068"/>
              <a:ext cx="1820255" cy="189870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FB7F1E1-90C0-A366-84A6-81EBC31D3B65}"/>
                </a:ext>
              </a:extLst>
            </p:cNvPr>
            <p:cNvSpPr/>
            <p:nvPr/>
          </p:nvSpPr>
          <p:spPr>
            <a:xfrm>
              <a:off x="5816295" y="4673129"/>
              <a:ext cx="1820255" cy="18987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AA0EB71-7FCF-976C-A59A-442B8C51DA85}"/>
                </a:ext>
              </a:extLst>
            </p:cNvPr>
            <p:cNvSpPr/>
            <p:nvPr/>
          </p:nvSpPr>
          <p:spPr>
            <a:xfrm>
              <a:off x="5819139" y="4866680"/>
              <a:ext cx="1820255" cy="189870"/>
            </a:xfrm>
            <a:prstGeom prst="rect">
              <a:avLst/>
            </a:prstGeom>
            <a:solidFill>
              <a:srgbClr val="00B0F0">
                <a:alpha val="30196"/>
              </a:srgbClr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1FAACF-B5E6-F45D-E3C2-082EFA966EF1}"/>
                </a:ext>
              </a:extLst>
            </p:cNvPr>
            <p:cNvSpPr/>
            <p:nvPr/>
          </p:nvSpPr>
          <p:spPr>
            <a:xfrm>
              <a:off x="5816295" y="5058950"/>
              <a:ext cx="1820255" cy="189870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DBBE3AE-C6C1-F694-EFAD-258BB6C1AA93}"/>
                </a:ext>
              </a:extLst>
            </p:cNvPr>
            <p:cNvSpPr/>
            <p:nvPr/>
          </p:nvSpPr>
          <p:spPr>
            <a:xfrm>
              <a:off x="5819139" y="5258135"/>
              <a:ext cx="1820255" cy="18987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  <a:endParaRPr lang="en-GB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78E7D50-405B-239C-068B-A2F7798F73C9}"/>
                </a:ext>
              </a:extLst>
            </p:cNvPr>
            <p:cNvSpPr/>
            <p:nvPr/>
          </p:nvSpPr>
          <p:spPr>
            <a:xfrm>
              <a:off x="5822992" y="5452437"/>
              <a:ext cx="1820255" cy="189870"/>
            </a:xfrm>
            <a:prstGeom prst="rect">
              <a:avLst/>
            </a:prstGeom>
            <a:solidFill>
              <a:srgbClr val="00B0F0">
                <a:alpha val="30196"/>
              </a:srgbClr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EEF979F-E841-1AF8-52D4-AD9472412D5E}"/>
                </a:ext>
              </a:extLst>
            </p:cNvPr>
            <p:cNvSpPr/>
            <p:nvPr/>
          </p:nvSpPr>
          <p:spPr>
            <a:xfrm>
              <a:off x="5825836" y="5651621"/>
              <a:ext cx="1820255" cy="189870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DD4B73A-FCA4-DBE1-44A2-3DD8C70C8DA5}"/>
                </a:ext>
              </a:extLst>
            </p:cNvPr>
            <p:cNvSpPr/>
            <p:nvPr/>
          </p:nvSpPr>
          <p:spPr>
            <a:xfrm>
              <a:off x="5822992" y="5856682"/>
              <a:ext cx="1820255" cy="18987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20537A3E-D492-0009-E4D0-B1FD905CFD04}"/>
              </a:ext>
            </a:extLst>
          </p:cNvPr>
          <p:cNvSpPr/>
          <p:nvPr/>
        </p:nvSpPr>
        <p:spPr>
          <a:xfrm>
            <a:off x="6404056" y="4272942"/>
            <a:ext cx="725257" cy="1784704"/>
          </a:xfrm>
          <a:prstGeom prst="rect">
            <a:avLst/>
          </a:prstGeom>
          <a:solidFill>
            <a:srgbClr val="FF0000">
              <a:alpha val="30196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14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" presetClass="entr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  <p:bldP spid="16" grpId="1" animBg="1"/>
      <p:bldP spid="16" grpId="2" animBg="1"/>
      <p:bldP spid="2" grpId="0" animBg="1"/>
      <p:bldP spid="15" grpId="0" animBg="1"/>
      <p:bldP spid="10" grpId="0" animBg="1"/>
      <p:bldP spid="40" grpId="0" animBg="1"/>
      <p:bldP spid="65" grpId="0" animBg="1"/>
      <p:bldP spid="65" grpId="1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660C-8D10-423A-9574-96D8843D2C6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7A868-F4C2-4817-9639-CD3A2CF09A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703B8-9B1B-49B6-941E-DE0C70469A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2AA3F35-93CB-4CF1-89DB-0F9B2B1BE6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38914"/>
            <a:ext cx="150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8" name="Picture 25" descr="C:\Users\Utilisateur\Desktop\Administratif\Professionnel\Dossier de candidature principal\Entreprises\CERN\Entretien vidéo\Présentations\personnel\Couleur fond de planche.png">
            <a:extLst>
              <a:ext uri="{FF2B5EF4-FFF2-40B4-BE49-F238E27FC236}">
                <a16:creationId xmlns:a16="http://schemas.microsoft.com/office/drawing/2014/main" id="{F0575EDD-17D2-6C7C-779F-9875B9F81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8AAEAE5-6D7A-9B97-A799-FC80D4DD173E}"/>
              </a:ext>
            </a:extLst>
          </p:cNvPr>
          <p:cNvSpPr txBox="1">
            <a:spLocks/>
          </p:cNvSpPr>
          <p:nvPr/>
        </p:nvSpPr>
        <p:spPr>
          <a:xfrm>
            <a:off x="265471" y="368379"/>
            <a:ext cx="8704358" cy="23532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8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</a:t>
            </a:r>
            <a:r>
              <a:rPr lang="fr-FR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8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fr-FR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</a:t>
            </a:r>
            <a:r>
              <a:rPr lang="fr-FR" sz="8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fr-FR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attention</a:t>
            </a:r>
          </a:p>
        </p:txBody>
      </p:sp>
      <p:pic>
        <p:nvPicPr>
          <p:cNvPr id="10" name="Picture 3" descr="C:\Users\Utilisateur\Desktop\Administratif\Professionnel\Dossier de candidature principal\Entreprises\CERN\Entretien vidéo\Présentations\Présentation CERN\Logo.JPG">
            <a:extLst>
              <a:ext uri="{FF2B5EF4-FFF2-40B4-BE49-F238E27FC236}">
                <a16:creationId xmlns:a16="http://schemas.microsoft.com/office/drawing/2014/main" id="{3201B4B8-0EEB-DB05-5413-A85476562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25" y="2816508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31581951-5188-6B6A-F503-BF672A608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8710" y="2816508"/>
            <a:ext cx="4269765" cy="382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9441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400B74B876FB49BC1C86FB4980054A" ma:contentTypeVersion="1" ma:contentTypeDescription="Create a new document." ma:contentTypeScope="" ma:versionID="e46381c0026b80e60e65bb2b263bb230">
  <xsd:schema xmlns:xsd="http://www.w3.org/2001/XMLSchema" xmlns:xs="http://www.w3.org/2001/XMLSchema" xmlns:p="http://schemas.microsoft.com/office/2006/metadata/properties" xmlns:ns2="edc1ee27-aed1-4c77-8244-dbdc39fe47ab" targetNamespace="http://schemas.microsoft.com/office/2006/metadata/properties" ma:root="true" ma:fieldsID="9ecbf57ebf9f2ac4a13df2f4033777cd" ns2:_="">
    <xsd:import namespace="edc1ee27-aed1-4c77-8244-dbdc39fe47ab"/>
    <xsd:element name="properties">
      <xsd:complexType>
        <xsd:sequence>
          <xsd:element name="documentManagement">
            <xsd:complexType>
              <xsd:all>
                <xsd:element ref="ns2:xiq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c1ee27-aed1-4c77-8244-dbdc39fe47ab" elementFormDefault="qualified">
    <xsd:import namespace="http://schemas.microsoft.com/office/2006/documentManagement/types"/>
    <xsd:import namespace="http://schemas.microsoft.com/office/infopath/2007/PartnerControls"/>
    <xsd:element name="xiqb" ma:index="8" nillable="true" ma:displayName="Version" ma:internalName="xiqb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xiqb xmlns="edc1ee27-aed1-4c77-8244-dbdc39fe47ab" xsi:nil="true"/>
  </documentManagement>
</p:properties>
</file>

<file path=customXml/itemProps1.xml><?xml version="1.0" encoding="utf-8"?>
<ds:datastoreItem xmlns:ds="http://schemas.openxmlformats.org/officeDocument/2006/customXml" ds:itemID="{2CA9E950-9E29-4590-844B-74A91BCD8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c1ee27-aed1-4c77-8244-dbdc39fe4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180434-D128-41E7-8125-23AFCBF935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318508-66A9-4352-B956-2AC1CBCC2B5E}">
  <ds:schemaRefs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edc1ee27-aed1-4c77-8244-dbdc39fe47a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33912</TotalTime>
  <Words>374</Words>
  <Application>Microsoft Office PowerPoint</Application>
  <PresentationFormat>Affichage à l'écran (4:3)</PresentationFormat>
  <Paragraphs>178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Aharoni</vt:lpstr>
      <vt:lpstr>Arial</vt:lpstr>
      <vt:lpstr>Arial Narrow</vt:lpstr>
      <vt:lpstr>Calibri</vt:lpstr>
      <vt:lpstr>Corbel</vt:lpstr>
      <vt:lpstr>Roboto</vt:lpstr>
      <vt:lpstr>Wingdings</vt:lpstr>
      <vt:lpstr>CERN_ENdept_Presentation_ArialFont copy</vt:lpstr>
      <vt:lpstr>Présentation PowerPoint</vt:lpstr>
      <vt:lpstr>Présentation PowerPoint</vt:lpstr>
      <vt:lpstr>Présentation PowerPoint</vt:lpstr>
      <vt:lpstr>Présentation PowerPoint</vt:lpstr>
      <vt:lpstr>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NA-CONS ATSMB presentation</dc:title>
  <dc:creator>Roberto Losito</dc:creator>
  <cp:lastModifiedBy>Enguerrand Dumont</cp:lastModifiedBy>
  <cp:revision>1562</cp:revision>
  <cp:lastPrinted>2022-07-06T09:38:08Z</cp:lastPrinted>
  <dcterms:created xsi:type="dcterms:W3CDTF">2016-04-11T07:30:05Z</dcterms:created>
  <dcterms:modified xsi:type="dcterms:W3CDTF">2022-11-09T15:44:28Z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0x0101000B400B74B876FB49BC1C86FB4980054A</vt:lpwstr>
  </property>
</Properties>
</file>