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809" r:id="rId5"/>
    <p:sldId id="853" r:id="rId6"/>
    <p:sldId id="861" r:id="rId7"/>
    <p:sldId id="854" r:id="rId8"/>
    <p:sldId id="857" r:id="rId9"/>
    <p:sldId id="858" r:id="rId10"/>
    <p:sldId id="859" r:id="rId11"/>
    <p:sldId id="860" r:id="rId12"/>
    <p:sldId id="855" r:id="rId13"/>
    <p:sldId id="856" r:id="rId14"/>
    <p:sldId id="864" r:id="rId15"/>
    <p:sldId id="863" r:id="rId16"/>
    <p:sldId id="867" r:id="rId17"/>
    <p:sldId id="868" r:id="rId18"/>
    <p:sldId id="865" r:id="rId19"/>
    <p:sldId id="866" r:id="rId20"/>
    <p:sldId id="862" r:id="rId21"/>
    <p:sldId id="869" r:id="rId22"/>
    <p:sldId id="870" r:id="rId23"/>
    <p:sldId id="852" r:id="rId24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76A6F2"/>
    <a:srgbClr val="BBD3F8"/>
    <a:srgbClr val="000000"/>
    <a:srgbClr val="6B0002"/>
    <a:srgbClr val="A5EA5A"/>
    <a:srgbClr val="0C377B"/>
    <a:srgbClr val="FF9933"/>
    <a:srgbClr val="E7E8EC"/>
    <a:srgbClr val="CCC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108" y="6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15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3AF2E3-CDCC-A44B-BE57-B15F2F4F5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38B50-CC95-F941-84B8-69B96CDA12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3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F5E40-0A3F-9047-8253-184E3B36A1A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4A987-90AA-DD40-A665-A975E9B13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B61DB-0E25-C741-8598-C40B4F75B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3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C12D-1990-8548-A217-4F2E86E4A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11/9/2022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2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474" y="5536607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8081" y="2768600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95288" y="6334126"/>
            <a:ext cx="1595437" cy="4334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beams.cern/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edms.cern.ch/document/2775911/0.1" TargetMode="External"/><Relationship Id="rId7" Type="http://schemas.openxmlformats.org/officeDocument/2006/relationships/image" Target="../media/image14.png"/><Relationship Id="rId2" Type="http://schemas.openxmlformats.org/officeDocument/2006/relationships/hyperlink" Target="https://edms.cern.ch/document/2788834/0.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794715/0.1" TargetMode="External"/><Relationship Id="rId5" Type="http://schemas.openxmlformats.org/officeDocument/2006/relationships/hyperlink" Target="https://edms.cern.ch/document/2778127/0.1" TargetMode="External"/><Relationship Id="rId4" Type="http://schemas.openxmlformats.org/officeDocument/2006/relationships/hyperlink" Target="https://edms.cern.ch/document/2790872/0.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F538C-72BF-D348-8006-F4E285731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A3F7C-B8BF-2043-B9F5-EEDC2BDC6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059391-C9EB-A845-95B4-B878087D8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E54CF480-6B2D-EC46-A20C-558CE67839A2}"/>
              </a:ext>
            </a:extLst>
          </p:cNvPr>
          <p:cNvSpPr txBox="1">
            <a:spLocks/>
          </p:cNvSpPr>
          <p:nvPr/>
        </p:nvSpPr>
        <p:spPr bwMode="auto">
          <a:xfrm>
            <a:off x="365315" y="660694"/>
            <a:ext cx="8265984" cy="3286962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 fontScale="92500" lnSpcReduction="10000"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r>
              <a:rPr lang="en-US" altLang="en-US" sz="4800" dirty="0">
                <a:ln>
                  <a:noFill/>
                </a:ln>
                <a:ea typeface="Ubuntu"/>
              </a:rPr>
              <a:t>North Area Consolidation</a:t>
            </a:r>
          </a:p>
          <a:p>
            <a:endParaRPr lang="en-US" altLang="en-US" dirty="0">
              <a:ln>
                <a:noFill/>
              </a:ln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Decabling Working Group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Meeting #14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9</a:t>
            </a:r>
            <a:r>
              <a:rPr lang="en-US" altLang="en-US" sz="1700" baseline="30000" dirty="0">
                <a:ln>
                  <a:noFill/>
                </a:ln>
                <a:latin typeface="Abadi" panose="020B0604020104020204" pitchFamily="34" charset="0"/>
                <a:ea typeface="Ubuntu"/>
              </a:rPr>
              <a:t>th</a:t>
            </a:r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 of November2022</a:t>
            </a:r>
          </a:p>
          <a:p>
            <a:endParaRPr lang="en-US" dirty="0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9BD5942-6E67-9D49-A677-870E0764ACF8}"/>
              </a:ext>
            </a:extLst>
          </p:cNvPr>
          <p:cNvSpPr txBox="1">
            <a:spLocks/>
          </p:cNvSpPr>
          <p:nvPr/>
        </p:nvSpPr>
        <p:spPr bwMode="auto">
          <a:xfrm>
            <a:off x="365315" y="3783729"/>
            <a:ext cx="8265984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800" b="0" i="0" kern="1200">
                <a:solidFill>
                  <a:srgbClr val="4D4D4D"/>
                </a:solidFill>
                <a:effectLst/>
                <a:latin typeface="+mn-lt"/>
                <a:ea typeface="Ubuntu Light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 JECKEL</a:t>
            </a:r>
            <a:b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behalf of NA-CONS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539EAC7-C052-B44C-8BC4-98A858ADF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348663" cy="0"/>
          </a:xfrm>
          <a:prstGeom prst="rect">
            <a:avLst/>
          </a:prstGeom>
          <a:solidFill>
            <a:srgbClr val="2222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PT Sans" panose="020B0503020203020204" pitchFamily="34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155EDF-167E-6F4A-9F15-4BF62AD20A6D}"/>
              </a:ext>
            </a:extLst>
          </p:cNvPr>
          <p:cNvSpPr txBox="1"/>
          <p:nvPr/>
        </p:nvSpPr>
        <p:spPr>
          <a:xfrm>
            <a:off x="1490870" y="5469255"/>
            <a:ext cx="477078" cy="4246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62EC3CD-0C18-7246-BA66-FE68526AB6EE}"/>
              </a:ext>
            </a:extLst>
          </p:cNvPr>
          <p:cNvGrpSpPr/>
          <p:nvPr/>
        </p:nvGrpSpPr>
        <p:grpSpPr>
          <a:xfrm>
            <a:off x="170637" y="5362278"/>
            <a:ext cx="3354554" cy="911626"/>
            <a:chOff x="170637" y="5362278"/>
            <a:chExt cx="3354554" cy="91162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40B076E-96EC-3741-8E2F-43C8434FCB16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15211" y="5453114"/>
              <a:ext cx="1109980" cy="717550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118FB62-71E1-C744-8D63-B53E64C8501F}"/>
                </a:ext>
              </a:extLst>
            </p:cNvPr>
            <p:cNvGrpSpPr/>
            <p:nvPr/>
          </p:nvGrpSpPr>
          <p:grpSpPr>
            <a:xfrm>
              <a:off x="170637" y="5362278"/>
              <a:ext cx="2433415" cy="911626"/>
              <a:chOff x="170637" y="5362278"/>
              <a:chExt cx="2433415" cy="911626"/>
            </a:xfrm>
          </p:grpSpPr>
          <p:pic>
            <p:nvPicPr>
              <p:cNvPr id="8" name="Picture 7" descr="2015-01-13_CERN_ENdept 36% h32mm 300dpi.png">
                <a:extLst>
                  <a:ext uri="{FF2B5EF4-FFF2-40B4-BE49-F238E27FC236}">
                    <a16:creationId xmlns:a16="http://schemas.microsoft.com/office/drawing/2014/main" id="{E81167C3-035D-E045-94FB-635643ADE9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0637" y="5362278"/>
                <a:ext cx="2433415" cy="911626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7EABE8-652B-CF4E-87A7-E8B9B51691EC}"/>
                  </a:ext>
                </a:extLst>
              </p:cNvPr>
              <p:cNvSpPr txBox="1"/>
              <p:nvPr/>
            </p:nvSpPr>
            <p:spPr>
              <a:xfrm>
                <a:off x="1441179" y="5887034"/>
                <a:ext cx="964092" cy="3539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BEAMS</a:t>
                </a:r>
              </a:p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DEPARTMENT</a:t>
                </a:r>
              </a:p>
            </p:txBody>
          </p:sp>
          <p:pic>
            <p:nvPicPr>
              <p:cNvPr id="1027" name="Picture 3" descr="home">
                <a:hlinkClick r:id="rId5" tooltip="Home"/>
                <a:extLst>
                  <a:ext uri="{FF2B5EF4-FFF2-40B4-BE49-F238E27FC236}">
                    <a16:creationId xmlns:a16="http://schemas.microsoft.com/office/drawing/2014/main" id="{04918606-A5C7-EF44-A62F-17D6B3377B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2067" y="5463053"/>
                <a:ext cx="449573" cy="449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857995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de-DE"/>
              <a:t>Lockout EHN2 &amp; BA82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D89189-0A20-B2AA-4BB6-9F7839751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6" y="1009177"/>
            <a:ext cx="8223702" cy="52595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D4ABDC-81FD-DA4D-3055-DFAD475C7676}"/>
              </a:ext>
            </a:extLst>
          </p:cNvPr>
          <p:cNvSpPr txBox="1"/>
          <p:nvPr/>
        </p:nvSpPr>
        <p:spPr>
          <a:xfrm>
            <a:off x="7288653" y="5960989"/>
            <a:ext cx="18081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dirty="0"/>
              <a:t>Marcin Szewczyk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216410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03E50-2378-A97A-2837-095B75048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Lockout EHN2 &amp; BA82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0999384-0C01-94A7-C502-459751050C3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67771" y="1179706"/>
            <a:ext cx="2833744" cy="502761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C85E-27FF-938B-C415-608BD6E6D48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A2E31-DF35-5A40-6DBF-31A508265D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81F98-2F2F-62F3-BE1E-3DCC716363C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4651E6-4597-BC3A-D705-D20767E62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263" y="1179706"/>
            <a:ext cx="2741596" cy="50409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677AB2-5D05-1E99-4956-9396DDD0FFC6}"/>
              </a:ext>
            </a:extLst>
          </p:cNvPr>
          <p:cNvSpPr txBox="1"/>
          <p:nvPr/>
        </p:nvSpPr>
        <p:spPr>
          <a:xfrm>
            <a:off x="7607218" y="5984933"/>
            <a:ext cx="18081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dirty="0"/>
              <a:t>Marcin Szewczyk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955199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Skips &amp; ANDRA containers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C8DA9A-BF88-6EA8-4076-BBF0306BE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07106">
            <a:off x="6413267" y="4093491"/>
            <a:ext cx="2162702" cy="16247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A74F54-D08D-1CD0-13C4-6CECEB9BE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883768"/>
            <a:ext cx="5751576" cy="33719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112EC0-89BD-3F33-718E-D56DD01B0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5651" y="1133855"/>
            <a:ext cx="2544278" cy="217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83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Skips &amp; ANDRA containers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0F3688-7AC0-A949-381F-AF0BADC01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76272"/>
            <a:ext cx="9144000" cy="2505456"/>
          </a:xfrm>
          <a:prstGeom prst="rect">
            <a:avLst/>
          </a:prstGeom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5B143FBF-852E-385B-997C-2E40C3D13719}"/>
              </a:ext>
            </a:extLst>
          </p:cNvPr>
          <p:cNvSpPr/>
          <p:nvPr/>
        </p:nvSpPr>
        <p:spPr>
          <a:xfrm>
            <a:off x="1932039" y="2868561"/>
            <a:ext cx="303816" cy="235679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3E7679-1629-26D1-9453-E89866345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125" y="2574979"/>
            <a:ext cx="499915" cy="4084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010728-693B-A0C5-720B-8CC7708C3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242" y="2779213"/>
            <a:ext cx="499915" cy="4084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1025262-3733-08BE-7751-7C8D1E4C4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3667" y="2574979"/>
            <a:ext cx="499915" cy="4084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80283B-977A-4813-2E45-D05025ACB8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468" y="2574979"/>
            <a:ext cx="499915" cy="40846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3071717-81E7-0AE3-2675-0562CEA83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157" y="1196863"/>
            <a:ext cx="499915" cy="40846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5BF3DC5-2E29-7DC6-532D-D3BB83C109DC}"/>
              </a:ext>
            </a:extLst>
          </p:cNvPr>
          <p:cNvSpPr txBox="1"/>
          <p:nvPr/>
        </p:nvSpPr>
        <p:spPr>
          <a:xfrm>
            <a:off x="1143000" y="1235998"/>
            <a:ext cx="19836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Abadi" panose="020B0604020104020204" pitchFamily="34" charset="0"/>
              </a:rPr>
              <a:t>ANDRA </a:t>
            </a:r>
            <a:r>
              <a:rPr lang="en-GB" dirty="0">
                <a:latin typeface="Abadi" panose="020B0604020104020204" pitchFamily="34" charset="0"/>
              </a:rPr>
              <a:t>containers</a:t>
            </a:r>
            <a:r>
              <a:rPr lang="de-DE" dirty="0">
                <a:latin typeface="Abadi" panose="020B0604020104020204" pitchFamily="34" charset="0"/>
              </a:rPr>
              <a:t> </a:t>
            </a:r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274A2167-C6A9-CB9B-0FD2-8501974DB289}"/>
              </a:ext>
            </a:extLst>
          </p:cNvPr>
          <p:cNvSpPr/>
          <p:nvPr/>
        </p:nvSpPr>
        <p:spPr>
          <a:xfrm>
            <a:off x="8382984" y="3792793"/>
            <a:ext cx="303816" cy="235679"/>
          </a:xfrm>
          <a:prstGeom prst="star5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Star: 5 Points 19">
            <a:extLst>
              <a:ext uri="{FF2B5EF4-FFF2-40B4-BE49-F238E27FC236}">
                <a16:creationId xmlns:a16="http://schemas.microsoft.com/office/drawing/2014/main" id="{E4CD3CF7-AB73-01F3-47E4-638AC069433A}"/>
              </a:ext>
            </a:extLst>
          </p:cNvPr>
          <p:cNvSpPr/>
          <p:nvPr/>
        </p:nvSpPr>
        <p:spPr>
          <a:xfrm>
            <a:off x="1285569" y="3792793"/>
            <a:ext cx="303816" cy="235679"/>
          </a:xfrm>
          <a:prstGeom prst="star5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Star: 5 Points 20">
            <a:extLst>
              <a:ext uri="{FF2B5EF4-FFF2-40B4-BE49-F238E27FC236}">
                <a16:creationId xmlns:a16="http://schemas.microsoft.com/office/drawing/2014/main" id="{933D95E4-4B2F-5194-30D1-0DDBF78BEADF}"/>
              </a:ext>
            </a:extLst>
          </p:cNvPr>
          <p:cNvSpPr/>
          <p:nvPr/>
        </p:nvSpPr>
        <p:spPr>
          <a:xfrm>
            <a:off x="3419168" y="1288025"/>
            <a:ext cx="303816" cy="235679"/>
          </a:xfrm>
          <a:prstGeom prst="star5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E49534-72A6-031E-01A5-AFA98C05B40D}"/>
              </a:ext>
            </a:extLst>
          </p:cNvPr>
          <p:cNvSpPr txBox="1"/>
          <p:nvPr/>
        </p:nvSpPr>
        <p:spPr>
          <a:xfrm>
            <a:off x="3805084" y="1235998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badi" panose="020B0604020104020204" pitchFamily="34" charset="0"/>
              </a:rPr>
              <a:t>Skip 15 m³</a:t>
            </a:r>
          </a:p>
        </p:txBody>
      </p:sp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D28FA69D-FE3E-D65D-2367-08F74EA4CFEF}"/>
              </a:ext>
            </a:extLst>
          </p:cNvPr>
          <p:cNvSpPr/>
          <p:nvPr/>
        </p:nvSpPr>
        <p:spPr>
          <a:xfrm>
            <a:off x="4591477" y="3737979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Star: 5 Points 24">
            <a:extLst>
              <a:ext uri="{FF2B5EF4-FFF2-40B4-BE49-F238E27FC236}">
                <a16:creationId xmlns:a16="http://schemas.microsoft.com/office/drawing/2014/main" id="{E3433555-5F6A-A407-4B38-D76A3E7CFE52}"/>
              </a:ext>
            </a:extLst>
          </p:cNvPr>
          <p:cNvSpPr/>
          <p:nvPr/>
        </p:nvSpPr>
        <p:spPr>
          <a:xfrm>
            <a:off x="6491475" y="3737979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Star: 5 Points 25">
            <a:extLst>
              <a:ext uri="{FF2B5EF4-FFF2-40B4-BE49-F238E27FC236}">
                <a16:creationId xmlns:a16="http://schemas.microsoft.com/office/drawing/2014/main" id="{F5AAC6DA-4566-E3A9-010A-4E5772A276E8}"/>
              </a:ext>
            </a:extLst>
          </p:cNvPr>
          <p:cNvSpPr/>
          <p:nvPr/>
        </p:nvSpPr>
        <p:spPr>
          <a:xfrm>
            <a:off x="2429211" y="3415972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6A8D3753-D69D-2CAE-C7E9-FEEBBFD183ED}"/>
              </a:ext>
            </a:extLst>
          </p:cNvPr>
          <p:cNvSpPr/>
          <p:nvPr/>
        </p:nvSpPr>
        <p:spPr>
          <a:xfrm>
            <a:off x="5331201" y="1288025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5BCE0D-7E0C-81BB-988F-D0177B894B68}"/>
              </a:ext>
            </a:extLst>
          </p:cNvPr>
          <p:cNvSpPr txBox="1"/>
          <p:nvPr/>
        </p:nvSpPr>
        <p:spPr>
          <a:xfrm>
            <a:off x="5635017" y="1235998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badi" panose="020B0604020104020204" pitchFamily="34" charset="0"/>
              </a:rPr>
              <a:t>Container 1m³</a:t>
            </a:r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B8E31617-FE68-A192-031B-0141ACFF9992}"/>
              </a:ext>
            </a:extLst>
          </p:cNvPr>
          <p:cNvSpPr/>
          <p:nvPr/>
        </p:nvSpPr>
        <p:spPr>
          <a:xfrm>
            <a:off x="1780131" y="2574979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715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476A2E3-766B-54C0-A0E5-A8EFEFA7F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65" y="2242189"/>
            <a:ext cx="8559526" cy="35725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Skips &amp; containers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1" name="Star: 5 Points 20">
            <a:extLst>
              <a:ext uri="{FF2B5EF4-FFF2-40B4-BE49-F238E27FC236}">
                <a16:creationId xmlns:a16="http://schemas.microsoft.com/office/drawing/2014/main" id="{933D95E4-4B2F-5194-30D1-0DDBF78BEADF}"/>
              </a:ext>
            </a:extLst>
          </p:cNvPr>
          <p:cNvSpPr/>
          <p:nvPr/>
        </p:nvSpPr>
        <p:spPr>
          <a:xfrm>
            <a:off x="3419168" y="1288025"/>
            <a:ext cx="303816" cy="235679"/>
          </a:xfrm>
          <a:prstGeom prst="star5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E49534-72A6-031E-01A5-AFA98C05B40D}"/>
              </a:ext>
            </a:extLst>
          </p:cNvPr>
          <p:cNvSpPr txBox="1"/>
          <p:nvPr/>
        </p:nvSpPr>
        <p:spPr>
          <a:xfrm>
            <a:off x="3805084" y="1235998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badi" panose="020B0604020104020204" pitchFamily="34" charset="0"/>
              </a:rPr>
              <a:t>Skip 7 m³</a:t>
            </a:r>
          </a:p>
        </p:txBody>
      </p:sp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D28FA69D-FE3E-D65D-2367-08F74EA4CFEF}"/>
              </a:ext>
            </a:extLst>
          </p:cNvPr>
          <p:cNvSpPr/>
          <p:nvPr/>
        </p:nvSpPr>
        <p:spPr>
          <a:xfrm>
            <a:off x="4532483" y="4807237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Star: 5 Points 24">
            <a:extLst>
              <a:ext uri="{FF2B5EF4-FFF2-40B4-BE49-F238E27FC236}">
                <a16:creationId xmlns:a16="http://schemas.microsoft.com/office/drawing/2014/main" id="{E3433555-5F6A-A407-4B38-D76A3E7CFE52}"/>
              </a:ext>
            </a:extLst>
          </p:cNvPr>
          <p:cNvSpPr/>
          <p:nvPr/>
        </p:nvSpPr>
        <p:spPr>
          <a:xfrm>
            <a:off x="5894166" y="4807237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Star: 5 Points 25">
            <a:extLst>
              <a:ext uri="{FF2B5EF4-FFF2-40B4-BE49-F238E27FC236}">
                <a16:creationId xmlns:a16="http://schemas.microsoft.com/office/drawing/2014/main" id="{F5AAC6DA-4566-E3A9-010A-4E5772A276E8}"/>
              </a:ext>
            </a:extLst>
          </p:cNvPr>
          <p:cNvSpPr/>
          <p:nvPr/>
        </p:nvSpPr>
        <p:spPr>
          <a:xfrm>
            <a:off x="3363309" y="4807237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6A8D3753-D69D-2CAE-C7E9-FEEBBFD183ED}"/>
              </a:ext>
            </a:extLst>
          </p:cNvPr>
          <p:cNvSpPr/>
          <p:nvPr/>
        </p:nvSpPr>
        <p:spPr>
          <a:xfrm>
            <a:off x="5331201" y="1288025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5BCE0D-7E0C-81BB-988F-D0177B894B68}"/>
              </a:ext>
            </a:extLst>
          </p:cNvPr>
          <p:cNvSpPr txBox="1"/>
          <p:nvPr/>
        </p:nvSpPr>
        <p:spPr>
          <a:xfrm>
            <a:off x="5635017" y="1235998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badi" panose="020B0604020104020204" pitchFamily="34" charset="0"/>
              </a:rPr>
              <a:t>Container 1m³</a:t>
            </a:r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B8E31617-FE68-A192-031B-0141ACFF9992}"/>
              </a:ext>
            </a:extLst>
          </p:cNvPr>
          <p:cNvSpPr/>
          <p:nvPr/>
        </p:nvSpPr>
        <p:spPr>
          <a:xfrm>
            <a:off x="2288151" y="4807237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1893D83F-3F0A-1C68-FCE1-A2D2091DF3F9}"/>
              </a:ext>
            </a:extLst>
          </p:cNvPr>
          <p:cNvSpPr/>
          <p:nvPr/>
        </p:nvSpPr>
        <p:spPr>
          <a:xfrm>
            <a:off x="7471752" y="3460217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B668D5A9-6F87-5A3D-62BF-DD64E44452CF}"/>
              </a:ext>
            </a:extLst>
          </p:cNvPr>
          <p:cNvSpPr/>
          <p:nvPr/>
        </p:nvSpPr>
        <p:spPr>
          <a:xfrm>
            <a:off x="6830962" y="4819741"/>
            <a:ext cx="303816" cy="235679"/>
          </a:xfrm>
          <a:prstGeom prst="star5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0A6EFFC6-57BB-A612-0457-321F85C2D743}"/>
              </a:ext>
            </a:extLst>
          </p:cNvPr>
          <p:cNvSpPr/>
          <p:nvPr/>
        </p:nvSpPr>
        <p:spPr>
          <a:xfrm>
            <a:off x="7089639" y="4438527"/>
            <a:ext cx="303816" cy="235679"/>
          </a:xfrm>
          <a:prstGeom prst="star5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098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Downstream EHN2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62E089-3F96-92E4-82B0-7A36D1876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760" y="1627300"/>
            <a:ext cx="6556248" cy="45934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5200C9-A396-6F4D-4F13-302264182FCD}"/>
              </a:ext>
            </a:extLst>
          </p:cNvPr>
          <p:cNvSpPr txBox="1"/>
          <p:nvPr/>
        </p:nvSpPr>
        <p:spPr>
          <a:xfrm>
            <a:off x="310896" y="1186934"/>
            <a:ext cx="8533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Removed cables from the area downstream EHN2 are considered as conventional waste</a:t>
            </a:r>
          </a:p>
        </p:txBody>
      </p:sp>
    </p:spTree>
    <p:extLst>
      <p:ext uri="{BB962C8B-B14F-4D97-AF65-F5344CB8AC3E}">
        <p14:creationId xmlns:p14="http://schemas.microsoft.com/office/powerpoint/2010/main" val="2431620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RP supervised area EHN2 &amp; BA82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5200C9-A396-6F4D-4F13-302264182FCD}"/>
              </a:ext>
            </a:extLst>
          </p:cNvPr>
          <p:cNvSpPr txBox="1"/>
          <p:nvPr/>
        </p:nvSpPr>
        <p:spPr>
          <a:xfrm>
            <a:off x="1252808" y="1208123"/>
            <a:ext cx="74308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Removed cables from the supervised area in EHN2 &amp; TT83 are considered as </a:t>
            </a:r>
          </a:p>
          <a:p>
            <a:r>
              <a:rPr lang="en-GB" dirty="0"/>
              <a:t>non-conventional waste and must be collected in ANDRA containers </a:t>
            </a:r>
          </a:p>
          <a:p>
            <a:r>
              <a:rPr lang="en-GB" dirty="0"/>
              <a:t>inside the supervised area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DCC850-456A-2FCD-DE67-13B5D89EA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68324"/>
            <a:ext cx="9144000" cy="25083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087CC2A-4D0B-3694-479D-F439015C6E76}"/>
              </a:ext>
            </a:extLst>
          </p:cNvPr>
          <p:cNvSpPr/>
          <p:nvPr/>
        </p:nvSpPr>
        <p:spPr>
          <a:xfrm>
            <a:off x="0" y="2883310"/>
            <a:ext cx="795607" cy="277762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2A1BE6-FCC1-497A-07CC-B54718950F0D}"/>
              </a:ext>
            </a:extLst>
          </p:cNvPr>
          <p:cNvSpPr/>
          <p:nvPr/>
        </p:nvSpPr>
        <p:spPr>
          <a:xfrm>
            <a:off x="795607" y="2814484"/>
            <a:ext cx="2982437" cy="459658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8B64D1-C141-D51E-2EB0-61110596C7D3}"/>
              </a:ext>
            </a:extLst>
          </p:cNvPr>
          <p:cNvSpPr/>
          <p:nvPr/>
        </p:nvSpPr>
        <p:spPr>
          <a:xfrm>
            <a:off x="3778045" y="2499852"/>
            <a:ext cx="5262715" cy="1034844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FBE855-A585-5F17-3DD4-FA1F57A31487}"/>
              </a:ext>
            </a:extLst>
          </p:cNvPr>
          <p:cNvSpPr txBox="1"/>
          <p:nvPr/>
        </p:nvSpPr>
        <p:spPr>
          <a:xfrm>
            <a:off x="4614403" y="2803720"/>
            <a:ext cx="17937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Supervised Area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15A693-1F3B-200E-0323-968C29B93FF1}"/>
              </a:ext>
            </a:extLst>
          </p:cNvPr>
          <p:cNvSpPr txBox="1"/>
          <p:nvPr/>
        </p:nvSpPr>
        <p:spPr>
          <a:xfrm>
            <a:off x="1329315" y="2880852"/>
            <a:ext cx="17937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Supervised Area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B75D0C-CAA2-8D37-2938-5C063C997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6" y="2938223"/>
            <a:ext cx="779681" cy="2069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207845E-F658-AA0F-169D-6F447122B4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3013" y="1577756"/>
            <a:ext cx="1038685" cy="82392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0754533-2FB9-82CE-59C1-8DD0A25506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630" y="1208123"/>
            <a:ext cx="1038685" cy="8239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80E0B1-5B69-B285-6940-F055C22F70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343" y="4929055"/>
            <a:ext cx="8384457" cy="128462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EB3A483-8E9D-EEE9-E687-801A66D44331}"/>
              </a:ext>
            </a:extLst>
          </p:cNvPr>
          <p:cNvSpPr/>
          <p:nvPr/>
        </p:nvSpPr>
        <p:spPr>
          <a:xfrm>
            <a:off x="348740" y="5073445"/>
            <a:ext cx="2477052" cy="771833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11B77C-F20F-0CBB-56B2-E809D557CACF}"/>
              </a:ext>
            </a:extLst>
          </p:cNvPr>
          <p:cNvSpPr txBox="1"/>
          <p:nvPr/>
        </p:nvSpPr>
        <p:spPr>
          <a:xfrm>
            <a:off x="795607" y="5311877"/>
            <a:ext cx="17937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Supervised Area</a:t>
            </a:r>
          </a:p>
        </p:txBody>
      </p:sp>
    </p:spTree>
    <p:extLst>
      <p:ext uri="{BB962C8B-B14F-4D97-AF65-F5344CB8AC3E}">
        <p14:creationId xmlns:p14="http://schemas.microsoft.com/office/powerpoint/2010/main" val="2330547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F3C623-2CCB-DD6E-C4B9-9DFD4802C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37" y="58994"/>
            <a:ext cx="8645347" cy="64081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EA4D608-BEF2-D0DF-0C44-2ABC5BEB70A9}"/>
              </a:ext>
            </a:extLst>
          </p:cNvPr>
          <p:cNvSpPr txBox="1"/>
          <p:nvPr/>
        </p:nvSpPr>
        <p:spPr>
          <a:xfrm>
            <a:off x="5582265" y="4726857"/>
            <a:ext cx="2903359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AUG Test </a:t>
            </a:r>
            <a:r>
              <a:rPr lang="en-GB" dirty="0"/>
              <a:t>14.02.23 – 15.02.23</a:t>
            </a:r>
            <a:endParaRPr lang="de-DE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F60A69E-3823-4C2F-AD75-8B5E41C5BF9A}"/>
              </a:ext>
            </a:extLst>
          </p:cNvPr>
          <p:cNvCxnSpPr>
            <a:cxnSpLocks/>
          </p:cNvCxnSpPr>
          <p:nvPr/>
        </p:nvCxnSpPr>
        <p:spPr>
          <a:xfrm flipH="1" flipV="1">
            <a:off x="5582265" y="2558845"/>
            <a:ext cx="1437967" cy="21680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218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 crane in EHN2 &amp; BA82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E0D453-17F4-C61D-0AF3-3F9CB483D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492" y="1148856"/>
            <a:ext cx="2304096" cy="51182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D122E0-DD14-0E8A-C8EB-A178B66C7463}"/>
              </a:ext>
            </a:extLst>
          </p:cNvPr>
          <p:cNvSpPr txBox="1"/>
          <p:nvPr/>
        </p:nvSpPr>
        <p:spPr>
          <a:xfrm>
            <a:off x="437228" y="4947462"/>
            <a:ext cx="3589444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The crane in EHN2 &amp; BA82 will be</a:t>
            </a:r>
          </a:p>
          <a:p>
            <a:pPr algn="ctr"/>
            <a:r>
              <a:rPr lang="en-GB" dirty="0">
                <a:latin typeface="Abadi" panose="020B0604020104020204" pitchFamily="34" charset="0"/>
              </a:rPr>
              <a:t>NOT operational during the entire </a:t>
            </a:r>
          </a:p>
          <a:p>
            <a:pPr algn="ctr"/>
            <a:r>
              <a:rPr lang="en-GB" dirty="0">
                <a:latin typeface="Abadi" panose="020B0604020104020204" pitchFamily="34" charset="0"/>
              </a:rPr>
              <a:t>decabling campaign </a:t>
            </a:r>
          </a:p>
          <a:p>
            <a:pPr algn="ctr"/>
            <a:r>
              <a:rPr lang="en-GB" dirty="0">
                <a:latin typeface="Abadi" panose="020B0604020104020204" pitchFamily="34" charset="0"/>
              </a:rPr>
              <a:t>23.01.-07.03.2023</a:t>
            </a:r>
          </a:p>
        </p:txBody>
      </p:sp>
    </p:spTree>
    <p:extLst>
      <p:ext uri="{BB962C8B-B14F-4D97-AF65-F5344CB8AC3E}">
        <p14:creationId xmlns:p14="http://schemas.microsoft.com/office/powerpoint/2010/main" val="2365103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Next NA-DWG Meeting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941427-728B-B4FE-07BB-7E7E9380057D}"/>
              </a:ext>
            </a:extLst>
          </p:cNvPr>
          <p:cNvSpPr txBox="1"/>
          <p:nvPr/>
        </p:nvSpPr>
        <p:spPr>
          <a:xfrm>
            <a:off x="259572" y="2755000"/>
            <a:ext cx="86215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Wednesday </a:t>
            </a:r>
            <a:r>
              <a:rPr lang="en-GB" sz="4000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30</a:t>
            </a:r>
            <a:r>
              <a:rPr lang="en-GB" sz="4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 of November </a:t>
            </a:r>
            <a:r>
              <a:rPr lang="en-GB" sz="4000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129087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1EB48E9-1654-F5E7-75EE-4FB3B27C482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836827" y="128316"/>
            <a:ext cx="4289594" cy="6220176"/>
          </a:xfrm>
        </p:spPr>
      </p:pic>
    </p:spTree>
    <p:extLst>
      <p:ext uri="{BB962C8B-B14F-4D97-AF65-F5344CB8AC3E}">
        <p14:creationId xmlns:p14="http://schemas.microsoft.com/office/powerpoint/2010/main" val="2947473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14489-2829-45B5-A4B7-72FDB879194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sz="4000" b="1" dirty="0"/>
              <a:t> </a:t>
            </a:r>
            <a:r>
              <a:rPr lang="en-GB" sz="4800" b="1" dirty="0"/>
              <a:t>Thank you for your attention !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660C-8D10-423A-9574-96D8843D2C6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7A868-F4C2-4817-9639-CD3A2CF09A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067665" y="6356350"/>
            <a:ext cx="4888885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703B8-9B1B-49B6-941E-DE0C70469A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2AA3F35-93CB-4CF1-89DB-0F9B2B1BE6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38914"/>
            <a:ext cx="150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026255-BD06-4DD7-84C5-97836D935304}"/>
              </a:ext>
            </a:extLst>
          </p:cNvPr>
          <p:cNvSpPr txBox="1"/>
          <p:nvPr/>
        </p:nvSpPr>
        <p:spPr>
          <a:xfrm>
            <a:off x="3218601" y="3825694"/>
            <a:ext cx="31785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latin typeface="Calibri" panose="020F0502020204030204" pitchFamily="34" charset="0"/>
                <a:cs typeface="Calibri" panose="020F0502020204030204" pitchFamily="34" charset="0"/>
              </a:rPr>
              <a:t>Questions ?</a:t>
            </a:r>
          </a:p>
        </p:txBody>
      </p:sp>
    </p:spTree>
    <p:extLst>
      <p:ext uri="{BB962C8B-B14F-4D97-AF65-F5344CB8AC3E}">
        <p14:creationId xmlns:p14="http://schemas.microsoft.com/office/powerpoint/2010/main" val="1905594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Approval of minutes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0A02AF6-263D-E88E-88F9-2B7DBDD10DD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51182" y="1309658"/>
            <a:ext cx="7906266" cy="375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6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 of actions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D17F2A1D-4645-85C1-75B1-979EA74F347F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3380959"/>
              </p:ext>
            </p:extLst>
          </p:nvPr>
        </p:nvGraphicFramePr>
        <p:xfrm>
          <a:off x="2308222" y="1246189"/>
          <a:ext cx="4524380" cy="502760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1568">
                  <a:extLst>
                    <a:ext uri="{9D8B030D-6E8A-4147-A177-3AD203B41FA5}">
                      <a16:colId xmlns:a16="http://schemas.microsoft.com/office/drawing/2014/main" val="1084742501"/>
                    </a:ext>
                  </a:extLst>
                </a:gridCol>
                <a:gridCol w="2443730">
                  <a:extLst>
                    <a:ext uri="{9D8B030D-6E8A-4147-A177-3AD203B41FA5}">
                      <a16:colId xmlns:a16="http://schemas.microsoft.com/office/drawing/2014/main" val="3690037437"/>
                    </a:ext>
                  </a:extLst>
                </a:gridCol>
                <a:gridCol w="985299">
                  <a:extLst>
                    <a:ext uri="{9D8B030D-6E8A-4147-A177-3AD203B41FA5}">
                      <a16:colId xmlns:a16="http://schemas.microsoft.com/office/drawing/2014/main" val="764993036"/>
                    </a:ext>
                  </a:extLst>
                </a:gridCol>
                <a:gridCol w="763783">
                  <a:extLst>
                    <a:ext uri="{9D8B030D-6E8A-4147-A177-3AD203B41FA5}">
                      <a16:colId xmlns:a16="http://schemas.microsoft.com/office/drawing/2014/main" val="1977970073"/>
                    </a:ext>
                  </a:extLst>
                </a:gridCol>
              </a:tblGrid>
              <a:tr h="184361">
                <a:tc>
                  <a:txBody>
                    <a:bodyPr/>
                    <a:lstStyle/>
                    <a:p>
                      <a:pPr algn="ctr"/>
                      <a:r>
                        <a:rPr lang="en-US" sz="8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Action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Description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Responsible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Status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869486"/>
                  </a:ext>
                </a:extLst>
              </a:tr>
              <a:tr h="25537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</a:t>
                      </a:r>
                      <a:endParaRPr lang="en-GB" sz="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8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ECR to remove SPS INTERCOM &amp; PAGE 1 TV systems in the NA</a:t>
                      </a:r>
                      <a:endParaRPr lang="en-GB" sz="800" dirty="0">
                        <a:effectLst/>
                        <a:highlight>
                          <a:srgbClr val="FFFF00"/>
                        </a:highlight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I. Kozsar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622143"/>
                  </a:ext>
                </a:extLst>
              </a:tr>
              <a:tr h="23139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2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GB" sz="8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Collect DECs from different groups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M. Jeckel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624138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3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list of systems together with corresponding electrical circuits that need to remain operational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S. Levorato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080896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4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circuits that need to remain operational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Szewczyk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034103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5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circuits that need to remain operational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T. Barbe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6737021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6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circuits that need to remain operational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J. Ramos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232007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7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list of systems together with corresponding electrical circuits that need to remain operational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F. Juban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4704102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8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Investigate on Liquid Krypton control cables from ECN3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F. Duval 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2966591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9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Investigate on SPS-EPO DATAPLEX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Y. Gaillard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7024662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10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Investigate on power needs for the gas system (BG82) 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D. Jaillet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732187"/>
                  </a:ext>
                </a:extLst>
              </a:tr>
              <a:tr h="379540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11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identification, labelling and disconnection procedure for obsolete cables in EHN2/BA82 during YETS22/23 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8461264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12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Safety Request Form (SRF) for decabling in EHN2/BA82 during YETS22/23 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210442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13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ECR for decabling in EHN2/BA82 during YETS22/23 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A. Charalambous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5458295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14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Lockout procedure for EHN2/BA82 Decabling during YETS22/23 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2253508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15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workplan for EHN2/BA82 Decabling during YETS22/23 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981950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16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Check access conditions for decabling (if it’s necessary to use scaffolding to access cables at height)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5074556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17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Label all fire and gas detection cables to be removed until 1</a:t>
                      </a:r>
                      <a:r>
                        <a:rPr lang="en-US" sz="800" baseline="300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st</a:t>
                      </a:r>
                      <a:r>
                        <a:rPr lang="en-US" sz="8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 December.</a:t>
                      </a:r>
                      <a:endParaRPr lang="en-GB" sz="800" dirty="0">
                        <a:effectLst/>
                        <a:highlight>
                          <a:srgbClr val="FFFF00"/>
                        </a:highlight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J. Ramos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529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370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Actions reminder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94087-5BEF-D3DF-5E84-BBC074D25E0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245523"/>
            <a:ext cx="8686799" cy="5028279"/>
          </a:xfrm>
        </p:spPr>
        <p:txBody>
          <a:bodyPr/>
          <a:lstStyle/>
          <a:p>
            <a:r>
              <a:rPr lang="en-GB" dirty="0"/>
              <a:t>N. Broca		Label all Gas Detection cables to be removed 				with a “</a:t>
            </a:r>
            <a:r>
              <a:rPr lang="en-GB" dirty="0" err="1"/>
              <a:t>privat</a:t>
            </a:r>
            <a:r>
              <a:rPr lang="en-GB" dirty="0"/>
              <a:t>” cable number NB</a:t>
            </a:r>
            <a:r>
              <a:rPr lang="en-GB" dirty="0">
                <a:latin typeface="Abadi" panose="020B0604020104020204" pitchFamily="34" charset="0"/>
              </a:rPr>
              <a:t>01</a:t>
            </a:r>
            <a:r>
              <a:rPr lang="en-GB" dirty="0"/>
              <a:t>-NB</a:t>
            </a:r>
            <a:r>
              <a:rPr lang="en-GB" dirty="0">
                <a:latin typeface="Abadi" panose="020B0604020104020204" pitchFamily="34" charset="0"/>
              </a:rPr>
              <a:t>49</a:t>
            </a:r>
          </a:p>
          <a:p>
            <a:r>
              <a:rPr lang="en-GB" dirty="0"/>
              <a:t>P.  Durand		Label all Fire Detection cables to be removed 				with a “</a:t>
            </a:r>
            <a:r>
              <a:rPr lang="en-GB" dirty="0" err="1"/>
              <a:t>privat</a:t>
            </a:r>
            <a:r>
              <a:rPr lang="en-GB" dirty="0"/>
              <a:t>” cable number PD</a:t>
            </a:r>
            <a:r>
              <a:rPr lang="en-GB" dirty="0">
                <a:latin typeface="Abadi" panose="020B0604020104020204" pitchFamily="34" charset="0"/>
              </a:rPr>
              <a:t>01</a:t>
            </a:r>
            <a:r>
              <a:rPr lang="en-GB" dirty="0"/>
              <a:t>-PD</a:t>
            </a:r>
            <a:r>
              <a:rPr lang="en-GB" dirty="0">
                <a:latin typeface="Abadi" panose="020B0604020104020204" pitchFamily="34" charset="0"/>
              </a:rPr>
              <a:t>88</a:t>
            </a:r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All Link Persons</a:t>
            </a:r>
            <a:r>
              <a:rPr lang="en-GB" dirty="0"/>
              <a:t>	Prepare “proper” DEC latest by </a:t>
            </a: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b="1" baseline="30000" dirty="0">
                <a:solidFill>
                  <a:srgbClr val="FF0000"/>
                </a:solidFill>
              </a:rPr>
              <a:t>st</a:t>
            </a:r>
            <a:r>
              <a:rPr lang="en-GB" b="1" dirty="0">
                <a:solidFill>
                  <a:srgbClr val="FF0000"/>
                </a:solidFill>
              </a:rPr>
              <a:t> of December </a:t>
            </a:r>
            <a:r>
              <a:rPr lang="en-GB" dirty="0"/>
              <a:t>			including column </a:t>
            </a:r>
            <a:r>
              <a:rPr lang="en-GB" dirty="0">
                <a:solidFill>
                  <a:srgbClr val="FF0000"/>
                </a:solidFill>
              </a:rPr>
              <a:t>M, X,AI &amp; AJ</a:t>
            </a:r>
            <a:r>
              <a:rPr lang="en-GB" dirty="0"/>
              <a:t>		</a:t>
            </a:r>
          </a:p>
          <a:p>
            <a:pPr marL="0" indent="0">
              <a:buNone/>
            </a:pPr>
            <a:r>
              <a:rPr lang="en-GB" dirty="0"/>
              <a:t>			Ideally: </a:t>
            </a:r>
            <a:r>
              <a:rPr lang="en-GB" dirty="0">
                <a:solidFill>
                  <a:srgbClr val="FF0000"/>
                </a:solidFill>
              </a:rPr>
              <a:t>M</a:t>
            </a:r>
            <a:r>
              <a:rPr lang="en-GB" dirty="0"/>
              <a:t> = </a:t>
            </a:r>
            <a:r>
              <a:rPr lang="en-GB" b="1" dirty="0"/>
              <a:t>AD</a:t>
            </a:r>
            <a:r>
              <a:rPr lang="en-GB" dirty="0"/>
              <a:t>: Evalué, à déposer					</a:t>
            </a:r>
            <a:r>
              <a:rPr lang="en-GB" dirty="0">
                <a:solidFill>
                  <a:srgbClr val="FF0000"/>
                </a:solidFill>
              </a:rPr>
              <a:t>X &amp; AI</a:t>
            </a:r>
            <a:r>
              <a:rPr lang="en-GB" dirty="0"/>
              <a:t>: </a:t>
            </a:r>
            <a:r>
              <a:rPr lang="en-GB" b="1" dirty="0"/>
              <a:t>DOV</a:t>
            </a:r>
            <a:r>
              <a:rPr lang="en-GB" dirty="0"/>
              <a:t>: Trouvé- obsolete-</a:t>
            </a:r>
            <a:r>
              <a:rPr lang="en-GB" dirty="0" err="1"/>
              <a:t>deconnecté</a:t>
            </a:r>
            <a:r>
              <a:rPr lang="en-GB" dirty="0"/>
              <a:t>-violet</a:t>
            </a:r>
          </a:p>
          <a:p>
            <a:pPr marL="0" indent="0">
              <a:buNone/>
            </a:pPr>
            <a:r>
              <a:rPr lang="en-GB" dirty="0"/>
              <a:t>			</a:t>
            </a:r>
            <a:r>
              <a:rPr lang="en-GB" dirty="0">
                <a:solidFill>
                  <a:srgbClr val="FF0000"/>
                </a:solidFill>
              </a:rPr>
              <a:t>AJ</a:t>
            </a:r>
            <a:r>
              <a:rPr lang="en-GB" dirty="0"/>
              <a:t>: Cable length 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821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  </a:t>
            </a:r>
            <a:r>
              <a:rPr lang="fr-FR" b="0" dirty="0">
                <a:effectLst/>
                <a:ea typeface="Batang" panose="02030600000101010101" pitchFamily="18" charset="-127"/>
                <a:cs typeface="Times New Roman" panose="02020603050405020304" pitchFamily="18" charset="0"/>
              </a:rPr>
              <a:t>Demande d’Enlèvement de Câbles</a:t>
            </a:r>
            <a:endParaRPr lang="en-GB" b="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8C9C09A-2030-157B-7288-7EA20235F76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951205"/>
            <a:ext cx="8226425" cy="348374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0808EF6-52C6-6A05-2DFC-22A3CB9DC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867" y="1084886"/>
            <a:ext cx="1463924" cy="78260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139C343-3A6F-CAF1-51DD-638C9B959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7945" y="1084886"/>
            <a:ext cx="1811685" cy="59252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E86D412-48E7-4DE1-41A6-6B9F5060CE12}"/>
              </a:ext>
            </a:extLst>
          </p:cNvPr>
          <p:cNvSpPr txBox="1"/>
          <p:nvPr/>
        </p:nvSpPr>
        <p:spPr>
          <a:xfrm>
            <a:off x="3150256" y="1640020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968D8B-5554-CDA5-7340-B15B5C350527}"/>
              </a:ext>
            </a:extLst>
          </p:cNvPr>
          <p:cNvSpPr txBox="1"/>
          <p:nvPr/>
        </p:nvSpPr>
        <p:spPr>
          <a:xfrm>
            <a:off x="5238627" y="1645919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12660C-8749-3B7E-10BF-FF7A72A6BAF0}"/>
              </a:ext>
            </a:extLst>
          </p:cNvPr>
          <p:cNvSpPr txBox="1"/>
          <p:nvPr/>
        </p:nvSpPr>
        <p:spPr>
          <a:xfrm>
            <a:off x="7273884" y="1645919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AI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B1ECC4B-04DF-E593-AD8D-8205FD8331BD}"/>
              </a:ext>
            </a:extLst>
          </p:cNvPr>
          <p:cNvCxnSpPr>
            <a:cxnSpLocks/>
            <a:stCxn id="23" idx="2"/>
            <a:endCxn id="26" idx="1"/>
          </p:cNvCxnSpPr>
          <p:nvPr/>
        </p:nvCxnSpPr>
        <p:spPr>
          <a:xfrm>
            <a:off x="6463788" y="1677414"/>
            <a:ext cx="810096" cy="1531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F9AC966-CC6C-1D34-9716-C04B3A5666F9}"/>
              </a:ext>
            </a:extLst>
          </p:cNvPr>
          <p:cNvCxnSpPr>
            <a:cxnSpLocks/>
            <a:stCxn id="23" idx="2"/>
            <a:endCxn id="25" idx="3"/>
          </p:cNvCxnSpPr>
          <p:nvPr/>
        </p:nvCxnSpPr>
        <p:spPr>
          <a:xfrm flipH="1">
            <a:off x="5570769" y="1677414"/>
            <a:ext cx="893019" cy="1531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67FB776-84B4-B9E0-2632-A7E7F430046B}"/>
              </a:ext>
            </a:extLst>
          </p:cNvPr>
          <p:cNvCxnSpPr>
            <a:cxnSpLocks/>
            <a:stCxn id="21" idx="3"/>
            <a:endCxn id="24" idx="1"/>
          </p:cNvCxnSpPr>
          <p:nvPr/>
        </p:nvCxnSpPr>
        <p:spPr>
          <a:xfrm>
            <a:off x="2825791" y="1476187"/>
            <a:ext cx="324465" cy="3484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AF1AF12-8009-2D24-999A-EC4EDD79EBEB}"/>
              </a:ext>
            </a:extLst>
          </p:cNvPr>
          <p:cNvSpPr txBox="1"/>
          <p:nvPr/>
        </p:nvSpPr>
        <p:spPr>
          <a:xfrm>
            <a:off x="7956550" y="1140229"/>
            <a:ext cx="929148" cy="6719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Cable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length 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EAD0C71-924A-7C53-55DE-D55B3892F812}"/>
              </a:ext>
            </a:extLst>
          </p:cNvPr>
          <p:cNvCxnSpPr>
            <a:cxnSpLocks/>
            <a:stCxn id="41" idx="2"/>
          </p:cNvCxnSpPr>
          <p:nvPr/>
        </p:nvCxnSpPr>
        <p:spPr>
          <a:xfrm flipH="1">
            <a:off x="7728155" y="1812144"/>
            <a:ext cx="692969" cy="4119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DA917968-AB73-6241-3CBE-FC6E323D3D66}"/>
              </a:ext>
            </a:extLst>
          </p:cNvPr>
          <p:cNvSpPr/>
          <p:nvPr/>
        </p:nvSpPr>
        <p:spPr>
          <a:xfrm>
            <a:off x="3191552" y="1645918"/>
            <a:ext cx="289068" cy="37890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43DAD2F-4DE2-AA25-27E1-D71FD61935ED}"/>
              </a:ext>
            </a:extLst>
          </p:cNvPr>
          <p:cNvSpPr/>
          <p:nvPr/>
        </p:nvSpPr>
        <p:spPr>
          <a:xfrm>
            <a:off x="5254051" y="1689212"/>
            <a:ext cx="289068" cy="37890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5936864-3A08-17F1-8383-2D945C85E316}"/>
              </a:ext>
            </a:extLst>
          </p:cNvPr>
          <p:cNvSpPr/>
          <p:nvPr/>
        </p:nvSpPr>
        <p:spPr>
          <a:xfrm>
            <a:off x="7369629" y="1677414"/>
            <a:ext cx="228717" cy="37890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87289A6-6E84-25AB-0E5F-4E98F472CEA3}"/>
              </a:ext>
            </a:extLst>
          </p:cNvPr>
          <p:cNvSpPr/>
          <p:nvPr/>
        </p:nvSpPr>
        <p:spPr>
          <a:xfrm>
            <a:off x="7601091" y="1677414"/>
            <a:ext cx="197856" cy="37890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108AD5-4582-1572-1EDB-649EDA4A9920}"/>
              </a:ext>
            </a:extLst>
          </p:cNvPr>
          <p:cNvSpPr txBox="1"/>
          <p:nvPr/>
        </p:nvSpPr>
        <p:spPr>
          <a:xfrm>
            <a:off x="7526624" y="1650243"/>
            <a:ext cx="42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AJ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DB355F-C7A7-C71E-C65A-3E26CB64EDA9}"/>
              </a:ext>
            </a:extLst>
          </p:cNvPr>
          <p:cNvSpPr txBox="1"/>
          <p:nvPr/>
        </p:nvSpPr>
        <p:spPr>
          <a:xfrm>
            <a:off x="1185770" y="5691092"/>
            <a:ext cx="7170233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sz="2800" b="1" dirty="0">
                <a:solidFill>
                  <a:srgbClr val="FF0000"/>
                </a:solidFill>
              </a:rPr>
              <a:t>DOV</a:t>
            </a:r>
            <a:r>
              <a:rPr lang="de-DE" sz="2800" dirty="0"/>
              <a:t> </a:t>
            </a:r>
            <a:r>
              <a:rPr lang="de-DE" sz="2800" dirty="0" err="1"/>
              <a:t>only</a:t>
            </a:r>
            <a:r>
              <a:rPr lang="de-DE" sz="2800" dirty="0"/>
              <a:t> </a:t>
            </a:r>
            <a:r>
              <a:rPr lang="de-DE" sz="2800" dirty="0" err="1"/>
              <a:t>when</a:t>
            </a:r>
            <a:r>
              <a:rPr lang="de-DE" sz="2800" dirty="0"/>
              <a:t> </a:t>
            </a:r>
            <a:r>
              <a:rPr lang="de-DE" sz="2800" dirty="0" err="1"/>
              <a:t>it</a:t>
            </a:r>
            <a:r>
              <a:rPr lang="de-DE" sz="2800" dirty="0"/>
              <a:t> </a:t>
            </a:r>
            <a:r>
              <a:rPr lang="de-DE" sz="2800" dirty="0" err="1"/>
              <a:t>is</a:t>
            </a:r>
            <a:r>
              <a:rPr lang="de-DE" sz="2800" dirty="0"/>
              <a:t> </a:t>
            </a:r>
            <a:r>
              <a:rPr lang="de-DE" sz="2800" dirty="0" err="1"/>
              <a:t>disconnected</a:t>
            </a:r>
            <a:r>
              <a:rPr lang="de-DE" sz="2800" dirty="0"/>
              <a:t> and labeled </a:t>
            </a:r>
            <a:r>
              <a:rPr lang="de-DE" sz="2800" b="1" dirty="0">
                <a:solidFill>
                  <a:srgbClr val="FF0000"/>
                </a:solidFill>
              </a:rPr>
              <a:t>!</a:t>
            </a:r>
            <a:r>
              <a:rPr lang="de-DE" sz="2800" dirty="0"/>
              <a:t>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DB68E0-45C1-5F39-F060-9A0031791643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4770887" y="4660490"/>
            <a:ext cx="420545" cy="10306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8723E2D-8D40-D8E4-1635-CF8CC663F1A5}"/>
              </a:ext>
            </a:extLst>
          </p:cNvPr>
          <p:cNvCxnSpPr>
            <a:cxnSpLocks/>
          </p:cNvCxnSpPr>
          <p:nvPr/>
        </p:nvCxnSpPr>
        <p:spPr>
          <a:xfrm flipV="1">
            <a:off x="6583680" y="4713585"/>
            <a:ext cx="731520" cy="9775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3353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132D2E-AC56-5583-AAED-D69596ADE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397B71F-F9AB-C771-9E6F-92E08F44E6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268220"/>
              </p:ext>
            </p:extLst>
          </p:nvPr>
        </p:nvGraphicFramePr>
        <p:xfrm>
          <a:off x="474662" y="1782128"/>
          <a:ext cx="8191500" cy="3855720"/>
        </p:xfrm>
        <a:graphic>
          <a:graphicData uri="http://schemas.openxmlformats.org/drawingml/2006/table">
            <a:tbl>
              <a:tblPr/>
              <a:tblGrid>
                <a:gridCol w="256777">
                  <a:extLst>
                    <a:ext uri="{9D8B030D-6E8A-4147-A177-3AD203B41FA5}">
                      <a16:colId xmlns:a16="http://schemas.microsoft.com/office/drawing/2014/main" val="3924348863"/>
                    </a:ext>
                  </a:extLst>
                </a:gridCol>
                <a:gridCol w="304328">
                  <a:extLst>
                    <a:ext uri="{9D8B030D-6E8A-4147-A177-3AD203B41FA5}">
                      <a16:colId xmlns:a16="http://schemas.microsoft.com/office/drawing/2014/main" val="1409050108"/>
                    </a:ext>
                  </a:extLst>
                </a:gridCol>
                <a:gridCol w="3119364">
                  <a:extLst>
                    <a:ext uri="{9D8B030D-6E8A-4147-A177-3AD203B41FA5}">
                      <a16:colId xmlns:a16="http://schemas.microsoft.com/office/drawing/2014/main" val="2764223332"/>
                    </a:ext>
                  </a:extLst>
                </a:gridCol>
                <a:gridCol w="672058">
                  <a:extLst>
                    <a:ext uri="{9D8B030D-6E8A-4147-A177-3AD203B41FA5}">
                      <a16:colId xmlns:a16="http://schemas.microsoft.com/office/drawing/2014/main" val="1427976629"/>
                    </a:ext>
                  </a:extLst>
                </a:gridCol>
                <a:gridCol w="1474090">
                  <a:extLst>
                    <a:ext uri="{9D8B030D-6E8A-4147-A177-3AD203B41FA5}">
                      <a16:colId xmlns:a16="http://schemas.microsoft.com/office/drawing/2014/main" val="1097573659"/>
                    </a:ext>
                  </a:extLst>
                </a:gridCol>
                <a:gridCol w="561105">
                  <a:extLst>
                    <a:ext uri="{9D8B030D-6E8A-4147-A177-3AD203B41FA5}">
                      <a16:colId xmlns:a16="http://schemas.microsoft.com/office/drawing/2014/main" val="2295651868"/>
                    </a:ext>
                  </a:extLst>
                </a:gridCol>
                <a:gridCol w="827392">
                  <a:extLst>
                    <a:ext uri="{9D8B030D-6E8A-4147-A177-3AD203B41FA5}">
                      <a16:colId xmlns:a16="http://schemas.microsoft.com/office/drawing/2014/main" val="3655837337"/>
                    </a:ext>
                  </a:extLst>
                </a:gridCol>
                <a:gridCol w="976386">
                  <a:extLst>
                    <a:ext uri="{9D8B030D-6E8A-4147-A177-3AD203B41FA5}">
                      <a16:colId xmlns:a16="http://schemas.microsoft.com/office/drawing/2014/main" val="1358121109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[m]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76593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Mickael Azevedo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BE/CEM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Intercom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30.916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44280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Guillaume Michet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HSE/RP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9. 036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71565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Nicolas Broca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EN/AA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 Detection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87638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Pierre Durand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EN/AA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Detection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06099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 Ramos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EN/AA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Alarm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76993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Didier Vaxelaire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EN/AA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55847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Yves Gaillard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SY/EPC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Converters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82359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5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Philip Schwarz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TE/MSC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84420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42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Marcin Szewczyk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Eletrical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90139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Stephane Deschamps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SY/BI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Instrumen.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21.596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32204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Francesco Devito &amp; Enguerrand Dumont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BE/EA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Instrumen.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4963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Stefano Levorato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EP/SME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COMPASS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83695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Francesco Devito &amp; Enguerrand Dumont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EN/EA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ORPHAN CABLES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83875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42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Frederic Juban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EN/CV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Ventilation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097684"/>
                  </a:ext>
                </a:extLst>
              </a:tr>
              <a:tr h="225988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166. 951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62739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715660F-938E-03B5-FE64-7BC16FB5104A}"/>
              </a:ext>
            </a:extLst>
          </p:cNvPr>
          <p:cNvSpPr txBox="1"/>
          <p:nvPr/>
        </p:nvSpPr>
        <p:spPr>
          <a:xfrm>
            <a:off x="708534" y="1203471"/>
            <a:ext cx="7957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Deadline to provide „proper“ DEC is </a:t>
            </a:r>
            <a:r>
              <a:rPr lang="en-GB" sz="2400" b="1" dirty="0">
                <a:solidFill>
                  <a:srgbClr val="FF0000"/>
                </a:solidFill>
                <a:latin typeface="Abadi" panose="020B0604020104020204" pitchFamily="34" charset="0"/>
              </a:rPr>
              <a:t>1</a:t>
            </a:r>
            <a:r>
              <a:rPr lang="en-GB" sz="2400" b="1" baseline="30000" dirty="0">
                <a:solidFill>
                  <a:srgbClr val="FF0000"/>
                </a:solidFill>
                <a:latin typeface="Abadi" panose="020B0604020104020204" pitchFamily="34" charset="0"/>
              </a:rPr>
              <a:t>st</a:t>
            </a:r>
            <a:r>
              <a:rPr lang="en-GB" sz="2400" b="1" dirty="0">
                <a:solidFill>
                  <a:srgbClr val="FF0000"/>
                </a:solidFill>
                <a:latin typeface="Abadi" panose="020B0604020104020204" pitchFamily="34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</a:rPr>
              <a:t>of December </a:t>
            </a:r>
            <a:r>
              <a:rPr lang="en-GB" sz="2400" b="1" dirty="0">
                <a:solidFill>
                  <a:srgbClr val="FF0000"/>
                </a:solidFill>
                <a:latin typeface="Abadi" panose="020B0604020104020204" pitchFamily="34" charset="0"/>
              </a:rPr>
              <a:t>2022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89A4B8-69BF-C447-CABA-684B07B85D6E}"/>
              </a:ext>
            </a:extLst>
          </p:cNvPr>
          <p:cNvSpPr txBox="1"/>
          <p:nvPr/>
        </p:nvSpPr>
        <p:spPr>
          <a:xfrm>
            <a:off x="182880" y="5705905"/>
            <a:ext cx="90024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Ideally: DOV</a:t>
            </a:r>
            <a:r>
              <a:rPr lang="en-GB" sz="2400" dirty="0"/>
              <a:t> </a:t>
            </a:r>
            <a:r>
              <a:rPr lang="en-GB" sz="2400" u="sng" dirty="0"/>
              <a:t>disconnected and labeled  </a:t>
            </a:r>
            <a:r>
              <a:rPr lang="en-GB" sz="2400" dirty="0"/>
              <a:t>in column X &amp; AI in the DEC</a:t>
            </a:r>
          </a:p>
        </p:txBody>
      </p:sp>
    </p:spTree>
    <p:extLst>
      <p:ext uri="{BB962C8B-B14F-4D97-AF65-F5344CB8AC3E}">
        <p14:creationId xmlns:p14="http://schemas.microsoft.com/office/powerpoint/2010/main" val="2465036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42F69-4662-3279-ACF8-49E796661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076" y="233363"/>
            <a:ext cx="8913924" cy="811212"/>
          </a:xfrm>
        </p:spPr>
        <p:txBody>
          <a:bodyPr/>
          <a:lstStyle/>
          <a:p>
            <a:r>
              <a:rPr lang="en-GB" dirty="0"/>
              <a:t>Access condition: </a:t>
            </a:r>
            <a:r>
              <a:rPr lang="en-GB" dirty="0">
                <a:solidFill>
                  <a:srgbClr val="FF0000"/>
                </a:solidFill>
              </a:rPr>
              <a:t>scaffolding</a:t>
            </a:r>
            <a:r>
              <a:rPr lang="en-GB" dirty="0"/>
              <a:t> &amp; </a:t>
            </a:r>
            <a:r>
              <a:rPr lang="en-GB" dirty="0">
                <a:solidFill>
                  <a:srgbClr val="7030A0"/>
                </a:solidFill>
              </a:rPr>
              <a:t>cherry picker </a:t>
            </a:r>
            <a:endParaRPr lang="de-DE" dirty="0">
              <a:solidFill>
                <a:srgbClr val="7030A0"/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AA79CF0-DE30-2C21-2A3B-0E3EEA24F2F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589592"/>
            <a:ext cx="8226425" cy="434080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714B0-E45A-A548-056D-C707BA37629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91FD8-B3FC-ED79-BDD3-116A89FFC53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943779" y="6356350"/>
            <a:ext cx="5012772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00516-0ED6-52B0-0427-19D80539A1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32BCE5-6305-7EC7-53F4-9F63F55097A2}"/>
              </a:ext>
            </a:extLst>
          </p:cNvPr>
          <p:cNvSpPr/>
          <p:nvPr/>
        </p:nvSpPr>
        <p:spPr>
          <a:xfrm>
            <a:off x="2295526" y="2129666"/>
            <a:ext cx="129110" cy="18936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EDA82B-7AAC-56A4-D7E3-485506360CA4}"/>
              </a:ext>
            </a:extLst>
          </p:cNvPr>
          <p:cNvSpPr/>
          <p:nvPr/>
        </p:nvSpPr>
        <p:spPr>
          <a:xfrm>
            <a:off x="2295526" y="4036704"/>
            <a:ext cx="129110" cy="121962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B206F4-BD69-20D7-53BF-E44278323A55}"/>
              </a:ext>
            </a:extLst>
          </p:cNvPr>
          <p:cNvSpPr/>
          <p:nvPr/>
        </p:nvSpPr>
        <p:spPr>
          <a:xfrm rot="5400000">
            <a:off x="3369235" y="4182617"/>
            <a:ext cx="129110" cy="201830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421682-870C-95CC-871C-2FFA2DFEB5FA}"/>
              </a:ext>
            </a:extLst>
          </p:cNvPr>
          <p:cNvCxnSpPr>
            <a:cxnSpLocks/>
          </p:cNvCxnSpPr>
          <p:nvPr/>
        </p:nvCxnSpPr>
        <p:spPr>
          <a:xfrm flipH="1">
            <a:off x="2507226" y="843608"/>
            <a:ext cx="2159164" cy="21060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F8A8D40-4F64-7751-7C7A-A1643003A633}"/>
              </a:ext>
            </a:extLst>
          </p:cNvPr>
          <p:cNvCxnSpPr>
            <a:cxnSpLocks/>
          </p:cNvCxnSpPr>
          <p:nvPr/>
        </p:nvCxnSpPr>
        <p:spPr>
          <a:xfrm flipH="1">
            <a:off x="3403928" y="843608"/>
            <a:ext cx="3955517" cy="424163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908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Documentation for EHN2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94087-5BEF-D3DF-5E84-BBC074D25E0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NACONS - PROCEDURE IDENTIFICATION, ETIQUETAGE ET DECONNEXION DES CABLES OBSOLETES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   				Deadline 2022-11-16	    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EDMS: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2788834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ECR De-cabling Campaign EHN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YETS 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2022/23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	     EDMS: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2775911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Lock out procedure for EHN2 decabling 						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	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     EDMS: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2790872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Safety Request Form (SRF) - Decabling activity in EHN2			In progress		     EDMS: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xxxxx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DECs on EDMS for 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approval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 by Group Leader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fr-FR" dirty="0"/>
              <a:t>			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In progress </a:t>
            </a:r>
            <a:r>
              <a:rPr lang="fr-FR" dirty="0"/>
              <a:t>		     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EDMS: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2778127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SY-EPC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	Deadline 2022-11-16	    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EDMS: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2794715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713517-1A73-1510-1003-E5D1A55013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9931" y="1988052"/>
            <a:ext cx="2036222" cy="306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FA9EC2-8EAA-083F-4D98-0A3D5E29A1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05870" y="5592481"/>
            <a:ext cx="1342585" cy="20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0445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00B74B876FB49BC1C86FB4980054A" ma:contentTypeVersion="1" ma:contentTypeDescription="Create a new document." ma:contentTypeScope="" ma:versionID="e46381c0026b80e60e65bb2b263bb230">
  <xsd:schema xmlns:xsd="http://www.w3.org/2001/XMLSchema" xmlns:xs="http://www.w3.org/2001/XMLSchema" xmlns:p="http://schemas.microsoft.com/office/2006/metadata/properties" xmlns:ns2="edc1ee27-aed1-4c77-8244-dbdc39fe47ab" targetNamespace="http://schemas.microsoft.com/office/2006/metadata/properties" ma:root="true" ma:fieldsID="9ecbf57ebf9f2ac4a13df2f4033777cd" ns2:_="">
    <xsd:import namespace="edc1ee27-aed1-4c77-8244-dbdc39fe47ab"/>
    <xsd:element name="properties">
      <xsd:complexType>
        <xsd:sequence>
          <xsd:element name="documentManagement">
            <xsd:complexType>
              <xsd:all>
                <xsd:element ref="ns2:xiq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1ee27-aed1-4c77-8244-dbdc39fe47ab" elementFormDefault="qualified">
    <xsd:import namespace="http://schemas.microsoft.com/office/2006/documentManagement/types"/>
    <xsd:import namespace="http://schemas.microsoft.com/office/infopath/2007/PartnerControls"/>
    <xsd:element name="xiqb" ma:index="8" nillable="true" ma:displayName="Version" ma:internalName="xiqb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xiqb xmlns="edc1ee27-aed1-4c77-8244-dbdc39fe47a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A9E950-9E29-4590-844B-74A91BCD8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1ee27-aed1-4c77-8244-dbdc39fe4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318508-66A9-4352-B956-2AC1CBCC2B5E}">
  <ds:schemaRefs>
    <ds:schemaRef ds:uri="http://purl.org/dc/elements/1.1/"/>
    <ds:schemaRef ds:uri="edc1ee27-aed1-4c77-8244-dbdc39fe47ab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33158</TotalTime>
  <Words>1252</Words>
  <Application>Microsoft Office PowerPoint</Application>
  <PresentationFormat>On-screen Show (4:3)</PresentationFormat>
  <Paragraphs>325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Abadi</vt:lpstr>
      <vt:lpstr>Arial</vt:lpstr>
      <vt:lpstr>Calibri</vt:lpstr>
      <vt:lpstr>Cambria</vt:lpstr>
      <vt:lpstr>Corbel</vt:lpstr>
      <vt:lpstr>PT Sans</vt:lpstr>
      <vt:lpstr>Verdana</vt:lpstr>
      <vt:lpstr>CERN_ENdept_Presentation_ArialFont copy</vt:lpstr>
      <vt:lpstr>PowerPoint Presentation</vt:lpstr>
      <vt:lpstr>Agenda:</vt:lpstr>
      <vt:lpstr>Approval of minutes</vt:lpstr>
      <vt:lpstr>Review of actions</vt:lpstr>
      <vt:lpstr>Actions reminder</vt:lpstr>
      <vt:lpstr>DEC  Demande d’Enlèvement de Câbles</vt:lpstr>
      <vt:lpstr>Summary</vt:lpstr>
      <vt:lpstr>Access condition: scaffolding &amp; cherry picker </vt:lpstr>
      <vt:lpstr>Documentation for EHN2</vt:lpstr>
      <vt:lpstr>Lockout EHN2 &amp; BA82</vt:lpstr>
      <vt:lpstr>Lockout EHN2 &amp; BA82</vt:lpstr>
      <vt:lpstr>Skips &amp; ANDRA containers </vt:lpstr>
      <vt:lpstr>Skips &amp; ANDRA containers </vt:lpstr>
      <vt:lpstr>Skips &amp; containers </vt:lpstr>
      <vt:lpstr>Downstream EHN2 </vt:lpstr>
      <vt:lpstr>RP supervised area EHN2 &amp; BA82</vt:lpstr>
      <vt:lpstr>PowerPoint Presentation</vt:lpstr>
      <vt:lpstr>No crane in EHN2 &amp; BA82</vt:lpstr>
      <vt:lpstr>Next NA-DWG Meeting</vt:lpstr>
      <vt:lpstr>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Michael Jeckel</cp:lastModifiedBy>
  <cp:revision>1545</cp:revision>
  <cp:lastPrinted>2021-11-24T13:40:50Z</cp:lastPrinted>
  <dcterms:created xsi:type="dcterms:W3CDTF">2016-04-11T07:30:05Z</dcterms:created>
  <dcterms:modified xsi:type="dcterms:W3CDTF">2022-11-09T14:43:16Z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0x0101000B400B74B876FB49BC1C86FB4980054A</vt:lpwstr>
  </property>
</Properties>
</file>