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7"/>
  </p:notesMasterIdLst>
  <p:handoutMasterIdLst>
    <p:handoutMasterId r:id="rId8"/>
  </p:handoutMasterIdLst>
  <p:sldIdLst>
    <p:sldId id="257" r:id="rId3"/>
    <p:sldId id="285" r:id="rId4"/>
    <p:sldId id="316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B4CA"/>
    <a:srgbClr val="000000"/>
    <a:srgbClr val="FFF8D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3205"/>
  </p:normalViewPr>
  <p:slideViewPr>
    <p:cSldViewPr snapToGrid="0">
      <p:cViewPr varScale="1">
        <p:scale>
          <a:sx n="97" d="100"/>
          <a:sy n="97" d="100"/>
        </p:scale>
        <p:origin x="90" y="11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A78109B-7082-2B47-B5F6-358778A41E7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A68104-DB66-F447-8ED8-F2D1A54BBA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5A1A-5EF2-864F-9398-90E9DCC8B8C7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030D38-F293-214B-BB67-A1F5567DA00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D690D-B48D-404B-BB5C-4E6546BF39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51309-A8CE-BE46-978C-0E2CF7D1A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39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54C952CA-892B-2E4E-A34D-E13105BDE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4591D918-0482-4C40-BC6A-048FEE1930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475E8E8C-F593-D842-A9D8-DB767AA2CA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13B24AA4-18ED-5140-8AA2-EDFA6F601B19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97BDF394-2497-7340-BDD1-BB1F13A40F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FF4EF45-8214-F845-999A-C270BBF79466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EA07AF08-D58B-B541-A78A-FC0311C8E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08359F-6A2B-7D4F-8646-2A1EC92D1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70434" y="6245705"/>
            <a:ext cx="45720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en-US" sz="1400"/>
              <a:t>HSE-RP Plenary Meeting, 17</a:t>
            </a:r>
            <a:r>
              <a:rPr lang="en-US" sz="1400" baseline="30000"/>
              <a:t>th</a:t>
            </a:r>
            <a:r>
              <a:rPr lang="en-US" sz="1400"/>
              <a:t> December 2018</a:t>
            </a:r>
            <a:endParaRPr lang="fr-FR" sz="140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F243D76-41E2-DF48-AA00-DE526ED2D6B8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2E157D60-D9D3-0D4E-9311-E7D733669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9607E9E8-31ED-5E4B-A7BA-794DFD079D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70434" y="6245705"/>
            <a:ext cx="45720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en-US" sz="1400"/>
              <a:t>HSE-RP Plenary Meeting, 17</a:t>
            </a:r>
            <a:r>
              <a:rPr lang="en-US" sz="1400" baseline="30000"/>
              <a:t>th</a:t>
            </a:r>
            <a:r>
              <a:rPr lang="en-US" sz="1400"/>
              <a:t> December 2018</a:t>
            </a:r>
            <a:endParaRPr lang="fr-FR" sz="140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E84F1A9F-3DC6-4146-847E-6B4BBAA1DC5C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2A459C17-3366-A941-895A-19F011E07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F4C6F82-5CF7-674E-B403-EE85AAB5C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70434" y="6245705"/>
            <a:ext cx="45720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en-US" sz="1400"/>
              <a:t>HSE-RP Plenary Meeting, 17</a:t>
            </a:r>
            <a:r>
              <a:rPr lang="en-US" sz="1400" baseline="30000"/>
              <a:t>th</a:t>
            </a:r>
            <a:r>
              <a:rPr lang="en-US" sz="1400"/>
              <a:t> December 2018</a:t>
            </a:r>
            <a:endParaRPr lang="fr-FR" sz="140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B23E6F4F-DA44-2143-B23F-357742540C8E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974DA335-00E9-8E45-9E3C-C97F15E704E8}"/>
              </a:ext>
            </a:extLst>
          </p:cNvPr>
          <p:cNvSpPr txBox="1">
            <a:spLocks/>
          </p:cNvSpPr>
          <p:nvPr userDrawn="1"/>
        </p:nvSpPr>
        <p:spPr>
          <a:xfrm>
            <a:off x="1042379" y="6272054"/>
            <a:ext cx="13665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 dirty="0">
                <a:solidFill>
                  <a:schemeClr val="bg1"/>
                </a:solidFill>
              </a:rPr>
              <a:t>EDMS </a:t>
            </a:r>
            <a:r>
              <a:rPr lang="en-GB" sz="1100" dirty="0" err="1">
                <a:solidFill>
                  <a:schemeClr val="bg1"/>
                </a:solidFill>
              </a:rPr>
              <a:t>xxxxxxx</a:t>
            </a:r>
            <a:r>
              <a:rPr lang="en-GB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27020F9E-894F-DA45-8A5A-2C9FFA048EB9}"/>
              </a:ext>
            </a:extLst>
          </p:cNvPr>
          <p:cNvSpPr txBox="1">
            <a:spLocks/>
          </p:cNvSpPr>
          <p:nvPr userDrawn="1"/>
        </p:nvSpPr>
        <p:spPr>
          <a:xfrm>
            <a:off x="3686072" y="6272053"/>
            <a:ext cx="4042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1400" dirty="0"/>
              <a:t>HSE-RP DEC EHN2 YETS 22-23</a:t>
            </a:r>
            <a:endParaRPr lang="fr-FR" sz="1400" dirty="0"/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A8E9743D-FD30-384C-A863-9FEBB49BB410}"/>
              </a:ext>
            </a:extLst>
          </p:cNvPr>
          <p:cNvSpPr txBox="1">
            <a:spLocks/>
          </p:cNvSpPr>
          <p:nvPr userDrawn="1"/>
        </p:nvSpPr>
        <p:spPr>
          <a:xfrm>
            <a:off x="11414528" y="6272052"/>
            <a:ext cx="448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defRPr/>
            </a:pPr>
            <a:fld id="{BCD55979-00CC-4874-A80E-0959E76EB92F}" type="slidenum">
              <a:rPr lang="en-GB" sz="1400" smtClean="0"/>
              <a:pPr algn="r">
                <a:spcBef>
                  <a:spcPct val="0"/>
                </a:spcBef>
                <a:defRPr/>
              </a:pPr>
              <a:t>‹#›</a:t>
            </a:fld>
            <a:endParaRPr lang="fr-FR" sz="140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FA6F3E5-883A-2F4F-8CFE-0CD2DABBE15C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1CC13CE-DBB3-F141-8275-91B8FE751C62}"/>
              </a:ext>
            </a:extLst>
          </p:cNvPr>
          <p:cNvSpPr txBox="1">
            <a:spLocks/>
          </p:cNvSpPr>
          <p:nvPr/>
        </p:nvSpPr>
        <p:spPr>
          <a:xfrm>
            <a:off x="0" y="1122363"/>
            <a:ext cx="12192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4400" dirty="0"/>
              <a:t>HSE/RP DEC EHN2 YETS 22-23</a:t>
            </a:r>
            <a:br>
              <a:rPr lang="en-GB" sz="4400" dirty="0"/>
            </a:br>
            <a:r>
              <a:rPr lang="en-GB" sz="2800" dirty="0"/>
              <a:t>Progress report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1AA9E07-7C59-3C49-BAB0-6AF9FE162125}"/>
              </a:ext>
            </a:extLst>
          </p:cNvPr>
          <p:cNvSpPr txBox="1">
            <a:spLocks/>
          </p:cNvSpPr>
          <p:nvPr/>
        </p:nvSpPr>
        <p:spPr>
          <a:xfrm>
            <a:off x="0" y="3998984"/>
            <a:ext cx="12192000" cy="523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/>
              <a:t>J. Rosset-Lanchet on behalf of HSE-RP-IL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D90077-3DB9-5948-811C-BF3D737CAD69}"/>
              </a:ext>
            </a:extLst>
          </p:cNvPr>
          <p:cNvSpPr txBox="1"/>
          <p:nvPr/>
        </p:nvSpPr>
        <p:spPr>
          <a:xfrm>
            <a:off x="0" y="5150840"/>
            <a:ext cx="12192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600" dirty="0"/>
              <a:t>NA-DWG meeting #14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1600" dirty="0"/>
              <a:t>9</a:t>
            </a:r>
            <a:r>
              <a:rPr lang="en-US" sz="1600" baseline="30000" dirty="0"/>
              <a:t>th</a:t>
            </a:r>
            <a:r>
              <a:rPr lang="en-US" sz="1600" dirty="0"/>
              <a:t> November 2022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990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660399-C45D-D7AC-8A95-5CB49014EF85}"/>
              </a:ext>
            </a:extLst>
          </p:cNvPr>
          <p:cNvSpPr txBox="1"/>
          <p:nvPr/>
        </p:nvSpPr>
        <p:spPr>
          <a:xfrm>
            <a:off x="3982218" y="1658437"/>
            <a:ext cx="9293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000000"/>
                </a:solidFill>
              </a:rPr>
              <a:t>~10,000 m</a:t>
            </a:r>
            <a:endParaRPr lang="en-GB" sz="900" b="1" dirty="0">
              <a:solidFill>
                <a:srgbClr val="00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81A6032-EBFE-7178-1521-5B3F3793C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4043" y="818264"/>
            <a:ext cx="3256342" cy="104417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8506233-925F-3F1F-6015-E0E0B0620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4043" y="3470998"/>
            <a:ext cx="3762642" cy="104609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50FF137-146B-A7E3-6C3F-5E330E8DE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043" y="2151334"/>
            <a:ext cx="3700729" cy="104379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66DEEE3-B6B1-D7CA-358A-0849E055A0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244" y="818264"/>
            <a:ext cx="3256342" cy="105158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C4775E5-6415-E65B-918B-D5AD5AF3F8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244" y="2151334"/>
            <a:ext cx="3651163" cy="103817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64D42BD-0A25-985E-4976-FD53D754CB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244" y="3470998"/>
            <a:ext cx="3762643" cy="1048856"/>
          </a:xfrm>
          <a:prstGeom prst="rect">
            <a:avLst/>
          </a:prstGeom>
        </p:spPr>
      </p:pic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D575B602-1431-F82F-9DCC-3C8A0B556D2C}"/>
              </a:ext>
            </a:extLst>
          </p:cNvPr>
          <p:cNvCxnSpPr>
            <a:cxnSpLocks/>
          </p:cNvCxnSpPr>
          <p:nvPr/>
        </p:nvCxnSpPr>
        <p:spPr>
          <a:xfrm>
            <a:off x="5677106" y="818264"/>
            <a:ext cx="0" cy="370159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0769D068-96F3-8E7B-7E78-AC19EECE1D68}"/>
              </a:ext>
            </a:extLst>
          </p:cNvPr>
          <p:cNvSpPr txBox="1"/>
          <p:nvPr/>
        </p:nvSpPr>
        <p:spPr>
          <a:xfrm>
            <a:off x="0" y="204636"/>
            <a:ext cx="5684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37B4CA"/>
                </a:solidFill>
              </a:rPr>
              <a:t>NA-DWG meeting #13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B4C7278-DFEA-3F80-C36A-9EA68326E881}"/>
              </a:ext>
            </a:extLst>
          </p:cNvPr>
          <p:cNvSpPr txBox="1"/>
          <p:nvPr/>
        </p:nvSpPr>
        <p:spPr>
          <a:xfrm>
            <a:off x="5684619" y="172370"/>
            <a:ext cx="6507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37B4CA"/>
                </a:solidFill>
              </a:rPr>
              <a:t>NA-DWG meeting #14</a:t>
            </a:r>
          </a:p>
        </p:txBody>
      </p:sp>
      <p:sp>
        <p:nvSpPr>
          <p:cNvPr id="29" name="TextBox 1">
            <a:extLst>
              <a:ext uri="{FF2B5EF4-FFF2-40B4-BE49-F238E27FC236}">
                <a16:creationId xmlns:a16="http://schemas.microsoft.com/office/drawing/2014/main" id="{3B2106B9-6EFB-8B8E-0072-530154DC73F4}"/>
              </a:ext>
            </a:extLst>
          </p:cNvPr>
          <p:cNvSpPr txBox="1"/>
          <p:nvPr/>
        </p:nvSpPr>
        <p:spPr>
          <a:xfrm>
            <a:off x="10560385" y="1061519"/>
            <a:ext cx="829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000000"/>
                </a:solidFill>
              </a:rPr>
              <a:t>(- 3)</a:t>
            </a:r>
            <a:endParaRPr lang="en-GB" sz="900" b="1" dirty="0">
              <a:solidFill>
                <a:srgbClr val="000000"/>
              </a:solidFill>
            </a:endParaRPr>
          </a:p>
        </p:txBody>
      </p:sp>
      <p:sp>
        <p:nvSpPr>
          <p:cNvPr id="30" name="TextBox 1">
            <a:extLst>
              <a:ext uri="{FF2B5EF4-FFF2-40B4-BE49-F238E27FC236}">
                <a16:creationId xmlns:a16="http://schemas.microsoft.com/office/drawing/2014/main" id="{2F8FB598-5700-B947-82A1-51460AAB6E25}"/>
              </a:ext>
            </a:extLst>
          </p:cNvPr>
          <p:cNvSpPr txBox="1"/>
          <p:nvPr/>
        </p:nvSpPr>
        <p:spPr>
          <a:xfrm>
            <a:off x="11004772" y="2435116"/>
            <a:ext cx="829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000000"/>
                </a:solidFill>
              </a:rPr>
              <a:t>(- 1)</a:t>
            </a:r>
            <a:endParaRPr lang="en-GB" sz="900" b="1" dirty="0">
              <a:solidFill>
                <a:srgbClr val="000000"/>
              </a:solidFill>
            </a:endParaRPr>
          </a:p>
        </p:txBody>
      </p:sp>
      <p:sp>
        <p:nvSpPr>
          <p:cNvPr id="31" name="TextBox 1">
            <a:extLst>
              <a:ext uri="{FF2B5EF4-FFF2-40B4-BE49-F238E27FC236}">
                <a16:creationId xmlns:a16="http://schemas.microsoft.com/office/drawing/2014/main" id="{1A9910EF-102B-312E-156F-7BD53EE099A2}"/>
              </a:ext>
            </a:extLst>
          </p:cNvPr>
          <p:cNvSpPr txBox="1"/>
          <p:nvPr/>
        </p:nvSpPr>
        <p:spPr>
          <a:xfrm>
            <a:off x="11010131" y="2598662"/>
            <a:ext cx="829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000000"/>
                </a:solidFill>
              </a:rPr>
              <a:t>(- 2)</a:t>
            </a:r>
            <a:endParaRPr lang="en-GB" sz="900" b="1" dirty="0">
              <a:solidFill>
                <a:srgbClr val="000000"/>
              </a:solidFill>
            </a:endParaRPr>
          </a:p>
        </p:txBody>
      </p:sp>
      <p:sp>
        <p:nvSpPr>
          <p:cNvPr id="32" name="TextBox 1">
            <a:extLst>
              <a:ext uri="{FF2B5EF4-FFF2-40B4-BE49-F238E27FC236}">
                <a16:creationId xmlns:a16="http://schemas.microsoft.com/office/drawing/2014/main" id="{362A8091-4615-A122-09BA-B0D9675BA69A}"/>
              </a:ext>
            </a:extLst>
          </p:cNvPr>
          <p:cNvSpPr txBox="1"/>
          <p:nvPr/>
        </p:nvSpPr>
        <p:spPr>
          <a:xfrm>
            <a:off x="11016525" y="2983587"/>
            <a:ext cx="829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FF0000"/>
                </a:solidFill>
              </a:rPr>
              <a:t>(- 3 cables)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33" name="TextBox 1">
            <a:extLst>
              <a:ext uri="{FF2B5EF4-FFF2-40B4-BE49-F238E27FC236}">
                <a16:creationId xmlns:a16="http://schemas.microsoft.com/office/drawing/2014/main" id="{62BBE746-702D-209C-A941-02AB6E5D70A2}"/>
              </a:ext>
            </a:extLst>
          </p:cNvPr>
          <p:cNvSpPr txBox="1"/>
          <p:nvPr/>
        </p:nvSpPr>
        <p:spPr>
          <a:xfrm>
            <a:off x="11055826" y="3736881"/>
            <a:ext cx="829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000000"/>
                </a:solidFill>
              </a:rPr>
              <a:t>(- 1)</a:t>
            </a:r>
            <a:endParaRPr lang="en-GB" sz="900" b="1" dirty="0">
              <a:solidFill>
                <a:srgbClr val="000000"/>
              </a:solidFill>
            </a:endParaRPr>
          </a:p>
        </p:txBody>
      </p:sp>
      <p:sp>
        <p:nvSpPr>
          <p:cNvPr id="34" name="TextBox 1">
            <a:extLst>
              <a:ext uri="{FF2B5EF4-FFF2-40B4-BE49-F238E27FC236}">
                <a16:creationId xmlns:a16="http://schemas.microsoft.com/office/drawing/2014/main" id="{8B467034-D9D6-A258-79A5-0511D3B93CCF}"/>
              </a:ext>
            </a:extLst>
          </p:cNvPr>
          <p:cNvSpPr txBox="1"/>
          <p:nvPr/>
        </p:nvSpPr>
        <p:spPr>
          <a:xfrm>
            <a:off x="11061185" y="3900427"/>
            <a:ext cx="829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000000"/>
                </a:solidFill>
              </a:rPr>
              <a:t>(- 2)</a:t>
            </a:r>
            <a:endParaRPr lang="en-GB" sz="900" b="1" dirty="0">
              <a:solidFill>
                <a:srgbClr val="000000"/>
              </a:solidFill>
            </a:endParaRPr>
          </a:p>
        </p:txBody>
      </p:sp>
      <p:sp>
        <p:nvSpPr>
          <p:cNvPr id="35" name="TextBox 1">
            <a:extLst>
              <a:ext uri="{FF2B5EF4-FFF2-40B4-BE49-F238E27FC236}">
                <a16:creationId xmlns:a16="http://schemas.microsoft.com/office/drawing/2014/main" id="{1CCDF8B3-EB0F-109C-EB5B-9102EBD8DA4E}"/>
              </a:ext>
            </a:extLst>
          </p:cNvPr>
          <p:cNvSpPr txBox="1"/>
          <p:nvPr/>
        </p:nvSpPr>
        <p:spPr>
          <a:xfrm>
            <a:off x="11067579" y="4285352"/>
            <a:ext cx="829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FF0000"/>
                </a:solidFill>
              </a:rPr>
              <a:t>(- 3 cables)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36" name="TextBox 1">
            <a:extLst>
              <a:ext uri="{FF2B5EF4-FFF2-40B4-BE49-F238E27FC236}">
                <a16:creationId xmlns:a16="http://schemas.microsoft.com/office/drawing/2014/main" id="{0BE46B4D-A617-23FA-2F66-3EB1A6F0802F}"/>
              </a:ext>
            </a:extLst>
          </p:cNvPr>
          <p:cNvSpPr txBox="1"/>
          <p:nvPr/>
        </p:nvSpPr>
        <p:spPr>
          <a:xfrm>
            <a:off x="10560385" y="1656603"/>
            <a:ext cx="829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FF0000"/>
                </a:solidFill>
              </a:rPr>
              <a:t>(- 3 cables)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37" name="TextBox 1">
            <a:extLst>
              <a:ext uri="{FF2B5EF4-FFF2-40B4-BE49-F238E27FC236}">
                <a16:creationId xmlns:a16="http://schemas.microsoft.com/office/drawing/2014/main" id="{D8308EDB-4D8E-FEAF-7675-BE9995B67B2C}"/>
              </a:ext>
            </a:extLst>
          </p:cNvPr>
          <p:cNvSpPr txBox="1"/>
          <p:nvPr/>
        </p:nvSpPr>
        <p:spPr>
          <a:xfrm>
            <a:off x="684244" y="5008044"/>
            <a:ext cx="10889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fr-CH" sz="1200" dirty="0"/>
              <a:t>Update : The </a:t>
            </a:r>
            <a:r>
              <a:rPr lang="fr-CH" sz="1200" dirty="0" err="1"/>
              <a:t>following</a:t>
            </a:r>
            <a:r>
              <a:rPr lang="fr-CH" sz="1200" dirty="0"/>
              <a:t> </a:t>
            </a:r>
            <a:r>
              <a:rPr lang="fr-CH" sz="1200" dirty="0" err="1"/>
              <a:t>three</a:t>
            </a:r>
            <a:r>
              <a:rPr lang="fr-CH" sz="1200" dirty="0"/>
              <a:t> cables (</a:t>
            </a:r>
            <a:r>
              <a:rPr lang="en-GB" sz="1200" dirty="0"/>
              <a:t>3902134,3802205 and 3802206</a:t>
            </a:r>
            <a:r>
              <a:rPr lang="fr-CH" sz="1200" dirty="0"/>
              <a:t>) have been </a:t>
            </a:r>
            <a:r>
              <a:rPr lang="fr-CH" sz="1200" dirty="0" err="1"/>
              <a:t>removed</a:t>
            </a:r>
            <a:r>
              <a:rPr lang="fr-CH" sz="1200" dirty="0"/>
              <a:t> </a:t>
            </a:r>
            <a:r>
              <a:rPr lang="fr-CH" sz="1200" dirty="0" err="1"/>
              <a:t>from</a:t>
            </a:r>
            <a:r>
              <a:rPr lang="fr-CH" sz="1200" dirty="0"/>
              <a:t> the DEC HSE /RP. </a:t>
            </a:r>
            <a:r>
              <a:rPr lang="fr-CH" sz="1200" dirty="0" err="1"/>
              <a:t>These</a:t>
            </a:r>
            <a:r>
              <a:rPr lang="fr-CH" sz="1200" dirty="0"/>
              <a:t> cables </a:t>
            </a:r>
            <a:r>
              <a:rPr lang="fr-CH" sz="1200" dirty="0" err="1"/>
              <a:t>belong</a:t>
            </a:r>
            <a:r>
              <a:rPr lang="fr-CH" sz="1200" dirty="0"/>
              <a:t> to BE/EA.</a:t>
            </a:r>
          </a:p>
          <a:p>
            <a:endParaRPr lang="fr-CH" sz="120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CH" sz="1200" dirty="0"/>
              <a:t>On site : the </a:t>
            </a:r>
            <a:r>
              <a:rPr lang="fr-CH" sz="1200" dirty="0" err="1"/>
              <a:t>twenty</a:t>
            </a:r>
            <a:r>
              <a:rPr lang="fr-CH" sz="1200" dirty="0"/>
              <a:t>-five cables « DOV: Trouvé – </a:t>
            </a:r>
            <a:r>
              <a:rPr lang="fr-CH" sz="1200" dirty="0" err="1"/>
              <a:t>obsolete</a:t>
            </a:r>
            <a:r>
              <a:rPr lang="fr-CH" sz="1200" dirty="0"/>
              <a:t>-</a:t>
            </a:r>
            <a:r>
              <a:rPr lang="fr-CH" sz="1200" dirty="0" err="1"/>
              <a:t>deconnecté</a:t>
            </a:r>
            <a:r>
              <a:rPr lang="fr-CH" sz="1200" dirty="0"/>
              <a:t>-violet » are </a:t>
            </a:r>
            <a:r>
              <a:rPr lang="fr-CH" sz="1200" dirty="0" err="1"/>
              <a:t>deconnected</a:t>
            </a:r>
            <a:r>
              <a:rPr lang="fr-CH" sz="1200" dirty="0"/>
              <a:t> </a:t>
            </a:r>
            <a:r>
              <a:rPr lang="fr-CH" sz="1200" dirty="0" err="1"/>
              <a:t>with</a:t>
            </a:r>
            <a:r>
              <a:rPr lang="fr-CH" sz="1200" dirty="0"/>
              <a:t> </a:t>
            </a:r>
            <a:r>
              <a:rPr lang="fr-CH" sz="1200" dirty="0" err="1"/>
              <a:t>purple</a:t>
            </a:r>
            <a:r>
              <a:rPr lang="fr-CH" sz="1200" dirty="0"/>
              <a:t> and </a:t>
            </a:r>
            <a:r>
              <a:rPr lang="fr-CH" sz="1200" dirty="0" err="1"/>
              <a:t>yellow</a:t>
            </a:r>
            <a:r>
              <a:rPr lang="fr-CH" sz="1200" dirty="0"/>
              <a:t> scotches.</a:t>
            </a:r>
          </a:p>
          <a:p>
            <a:endParaRPr lang="fr-CH" sz="1200" dirty="0"/>
          </a:p>
        </p:txBody>
      </p:sp>
      <p:sp>
        <p:nvSpPr>
          <p:cNvPr id="38" name="Flèche : droite 37">
            <a:extLst>
              <a:ext uri="{FF2B5EF4-FFF2-40B4-BE49-F238E27FC236}">
                <a16:creationId xmlns:a16="http://schemas.microsoft.com/office/drawing/2014/main" id="{A7576CA1-8145-1F20-8543-F2005C6D9DD5}"/>
              </a:ext>
            </a:extLst>
          </p:cNvPr>
          <p:cNvSpPr/>
          <p:nvPr/>
        </p:nvSpPr>
        <p:spPr>
          <a:xfrm>
            <a:off x="5221463" y="274380"/>
            <a:ext cx="874537" cy="229843"/>
          </a:xfrm>
          <a:prstGeom prst="rightArrow">
            <a:avLst/>
          </a:prstGeom>
          <a:solidFill>
            <a:srgbClr val="37B4CA"/>
          </a:solidFill>
          <a:ln>
            <a:solidFill>
              <a:srgbClr val="37B4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585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5104</TotalTime>
  <Words>112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CERNCorporate16-9</vt:lpstr>
      <vt:lpstr>End Slides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Michael Jeckel</cp:lastModifiedBy>
  <cp:revision>289</cp:revision>
  <cp:lastPrinted>2018-12-06T07:54:11Z</cp:lastPrinted>
  <dcterms:created xsi:type="dcterms:W3CDTF">2016-01-26T10:53:29Z</dcterms:created>
  <dcterms:modified xsi:type="dcterms:W3CDTF">2022-11-09T13:48:15Z</dcterms:modified>
</cp:coreProperties>
</file>