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91" r:id="rId3"/>
  </p:sldMasterIdLst>
  <p:notesMasterIdLst>
    <p:notesMasterId r:id="rId56"/>
  </p:notesMasterIdLst>
  <p:sldIdLst>
    <p:sldId id="256" r:id="rId4"/>
    <p:sldId id="359" r:id="rId5"/>
    <p:sldId id="280" r:id="rId6"/>
    <p:sldId id="361" r:id="rId7"/>
    <p:sldId id="358" r:id="rId8"/>
    <p:sldId id="258" r:id="rId9"/>
    <p:sldId id="281" r:id="rId10"/>
    <p:sldId id="365" r:id="rId11"/>
    <p:sldId id="282" r:id="rId12"/>
    <p:sldId id="270" r:id="rId13"/>
    <p:sldId id="285" r:id="rId14"/>
    <p:sldId id="355" r:id="rId15"/>
    <p:sldId id="277" r:id="rId16"/>
    <p:sldId id="267" r:id="rId17"/>
    <p:sldId id="372" r:id="rId18"/>
    <p:sldId id="373" r:id="rId19"/>
    <p:sldId id="362" r:id="rId20"/>
    <p:sldId id="363" r:id="rId21"/>
    <p:sldId id="257" r:id="rId22"/>
    <p:sldId id="364" r:id="rId23"/>
    <p:sldId id="374" r:id="rId24"/>
    <p:sldId id="366" r:id="rId25"/>
    <p:sldId id="367" r:id="rId26"/>
    <p:sldId id="279" r:id="rId27"/>
    <p:sldId id="375" r:id="rId28"/>
    <p:sldId id="376" r:id="rId29"/>
    <p:sldId id="383" r:id="rId30"/>
    <p:sldId id="265" r:id="rId31"/>
    <p:sldId id="264" r:id="rId32"/>
    <p:sldId id="381" r:id="rId33"/>
    <p:sldId id="384" r:id="rId34"/>
    <p:sldId id="370" r:id="rId35"/>
    <p:sldId id="385" r:id="rId36"/>
    <p:sldId id="386" r:id="rId37"/>
    <p:sldId id="391" r:id="rId38"/>
    <p:sldId id="268" r:id="rId39"/>
    <p:sldId id="378" r:id="rId40"/>
    <p:sldId id="387" r:id="rId41"/>
    <p:sldId id="388" r:id="rId42"/>
    <p:sldId id="389" r:id="rId43"/>
    <p:sldId id="377" r:id="rId44"/>
    <p:sldId id="390" r:id="rId45"/>
    <p:sldId id="392" r:id="rId46"/>
    <p:sldId id="395" r:id="rId47"/>
    <p:sldId id="396" r:id="rId48"/>
    <p:sldId id="403" r:id="rId49"/>
    <p:sldId id="402" r:id="rId50"/>
    <p:sldId id="397" r:id="rId51"/>
    <p:sldId id="399" r:id="rId52"/>
    <p:sldId id="400" r:id="rId53"/>
    <p:sldId id="371" r:id="rId54"/>
    <p:sldId id="286" r:id="rId55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1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cuments\DOKUMENTI%20RIS3\cern-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v-LV" b="1" baseline="0" dirty="0">
                <a:solidFill>
                  <a:srgbClr val="1F0092"/>
                </a:solidFill>
              </a:rPr>
              <a:t>Latvia - CERN </a:t>
            </a:r>
            <a:r>
              <a:rPr lang="lv-LV" b="1" baseline="0" dirty="0" err="1">
                <a:solidFill>
                  <a:srgbClr val="1F0092"/>
                </a:solidFill>
              </a:rPr>
              <a:t>budget</a:t>
            </a:r>
            <a:r>
              <a:rPr lang="lv-LV" b="1" baseline="0" dirty="0">
                <a:solidFill>
                  <a:srgbClr val="1F0092"/>
                </a:solidFill>
              </a:rPr>
              <a:t> (in </a:t>
            </a:r>
            <a:r>
              <a:rPr lang="lv-LV" b="1" baseline="0" dirty="0" err="1">
                <a:solidFill>
                  <a:srgbClr val="1F0092"/>
                </a:solidFill>
              </a:rPr>
              <a:t>million</a:t>
            </a:r>
            <a:r>
              <a:rPr lang="lv-LV" b="1" baseline="0" dirty="0">
                <a:solidFill>
                  <a:srgbClr val="1F0092"/>
                </a:solidFill>
              </a:rPr>
              <a:t> </a:t>
            </a:r>
            <a:r>
              <a:rPr lang="lv-LV" b="1" baseline="0" dirty="0" err="1">
                <a:solidFill>
                  <a:srgbClr val="1F0092"/>
                </a:solidFill>
              </a:rPr>
              <a:t>euros</a:t>
            </a:r>
            <a:r>
              <a:rPr lang="lv-LV" b="1" baseline="0" dirty="0">
                <a:solidFill>
                  <a:srgbClr val="1F0092"/>
                </a:solidFill>
              </a:rPr>
              <a:t>)</a:t>
            </a:r>
            <a:endParaRPr lang="en-GB" b="1" dirty="0">
              <a:solidFill>
                <a:srgbClr val="1F009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LV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CERN Membership Fee</c:v>
                </c:pt>
              </c:strCache>
            </c:strRef>
          </c:tx>
          <c:spPr>
            <a:solidFill>
              <a:srgbClr val="FDD74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1.0195529999999999</c:v>
                </c:pt>
                <c:pt idx="1">
                  <c:v>1.2745880000000001</c:v>
                </c:pt>
                <c:pt idx="2">
                  <c:v>1.7844230000000001</c:v>
                </c:pt>
                <c:pt idx="3">
                  <c:v>2.4810319999999999</c:v>
                </c:pt>
                <c:pt idx="4">
                  <c:v>2.4810319999999999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FC-AD4E-95ED-7302827EFD86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CERN experiments and programmes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Sheet1!$B$5:$F$5</c:f>
              <c:numCache>
                <c:formatCode>#,##0</c:formatCode>
                <c:ptCount val="5"/>
                <c:pt idx="0" formatCode="General">
                  <c:v>0.280084</c:v>
                </c:pt>
                <c:pt idx="1">
                  <c:v>0.41799999999999998</c:v>
                </c:pt>
                <c:pt idx="2">
                  <c:v>0.46100000000000002</c:v>
                </c:pt>
                <c:pt idx="3">
                  <c:v>0.57099999999999995</c:v>
                </c:pt>
                <c:pt idx="4">
                  <c:v>0.57099999999999995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FC-AD4E-95ED-7302827EFD86}"/>
            </c:ext>
          </c:extLst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CERN conctact point activities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Sheet1!$B$6:$F$6</c:f>
              <c:numCache>
                <c:formatCode>#,##0</c:formatCode>
                <c:ptCount val="5"/>
                <c:pt idx="0" formatCode="General">
                  <c:v>0.12893499999999999</c:v>
                </c:pt>
                <c:pt idx="1">
                  <c:v>0.13930000000000001</c:v>
                </c:pt>
                <c:pt idx="2">
                  <c:v>0.1633</c:v>
                </c:pt>
                <c:pt idx="3">
                  <c:v>0.1633</c:v>
                </c:pt>
                <c:pt idx="4">
                  <c:v>0.1009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FC-AD4E-95ED-7302827EFD86}"/>
            </c:ext>
          </c:extLst>
        </c:ser>
        <c:ser>
          <c:idx val="3"/>
          <c:order val="3"/>
          <c:tx>
            <c:strRef>
              <c:f>Sheet1!$A$7</c:f>
              <c:strCache>
                <c:ptCount val="1"/>
                <c:pt idx="0">
                  <c:v>Latvian representation in CERN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Sheet1!$B$7:$F$7</c:f>
              <c:numCache>
                <c:formatCode>#,##0</c:formatCode>
                <c:ptCount val="5"/>
                <c:pt idx="0" formatCode="General">
                  <c:v>9.6600000000000005E-2</c:v>
                </c:pt>
                <c:pt idx="1">
                  <c:v>9.9000000000000005E-2</c:v>
                </c:pt>
                <c:pt idx="2" formatCode="General">
                  <c:v>9.9000000000000005E-2</c:v>
                </c:pt>
                <c:pt idx="3" formatCode="General">
                  <c:v>9.9000000000000005E-2</c:v>
                </c:pt>
                <c:pt idx="4" formatCode="General">
                  <c:v>9.9000000000000005E-2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FC-AD4E-95ED-7302827EFD86}"/>
            </c:ext>
          </c:extLst>
        </c:ser>
        <c:ser>
          <c:idx val="4"/>
          <c:order val="4"/>
          <c:tx>
            <c:strRef>
              <c:f>Sheet1!$A$8</c:f>
              <c:strCache>
                <c:ptCount val="1"/>
                <c:pt idx="0">
                  <c:v>Tier2 computing centre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Sheet1!$B$8:$F$8</c:f>
              <c:numCache>
                <c:formatCode>#,##0</c:formatCode>
                <c:ptCount val="5"/>
                <c:pt idx="0">
                  <c:v>0.26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FC-AD4E-95ED-7302827EFD86}"/>
            </c:ext>
          </c:extLst>
        </c:ser>
        <c:ser>
          <c:idx val="5"/>
          <c:order val="5"/>
          <c:tx>
            <c:strRef>
              <c:f>Sheet1!$A$9</c:f>
              <c:strCache>
                <c:ptCount val="1"/>
                <c:pt idx="0">
                  <c:v>State Research programme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Sheet1!$B$9:$F$9</c:f>
              <c:numCache>
                <c:formatCode>#,##0</c:formatCode>
                <c:ptCount val="5"/>
                <c:pt idx="0">
                  <c:v>0.3</c:v>
                </c:pt>
                <c:pt idx="1">
                  <c:v>0.7</c:v>
                </c:pt>
                <c:pt idx="2">
                  <c:v>1</c:v>
                </c:pt>
                <c:pt idx="3">
                  <c:v>1</c:v>
                </c:pt>
                <c:pt idx="4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FC-AD4E-95ED-7302827EF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4759400"/>
        <c:axId val="384760184"/>
      </c:barChart>
      <c:catAx>
        <c:axId val="38475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LV"/>
          </a:p>
        </c:txPr>
        <c:crossAx val="384760184"/>
        <c:crosses val="autoZero"/>
        <c:auto val="1"/>
        <c:lblAlgn val="ctr"/>
        <c:lblOffset val="100"/>
        <c:noMultiLvlLbl val="0"/>
      </c:catAx>
      <c:valAx>
        <c:axId val="384760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1F0092"/>
                </a:solidFill>
                <a:latin typeface="+mn-lt"/>
                <a:ea typeface="+mn-ea"/>
                <a:cs typeface="+mn-cs"/>
              </a:defRPr>
            </a:pPr>
            <a:endParaRPr lang="en-LV"/>
          </a:p>
        </c:txPr>
        <c:crossAx val="384759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rgbClr val="1F0092"/>
              </a:solidFill>
              <a:latin typeface="+mn-lt"/>
              <a:ea typeface="+mn-ea"/>
              <a:cs typeface="+mn-cs"/>
            </a:defRPr>
          </a:pPr>
          <a:endParaRPr lang="en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43DA9-4D73-4BF9-99FC-69DAC786D472}" type="datetimeFigureOut">
              <a:rPr lang="lv-LV" smtClean="0"/>
              <a:t>21.11.22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3F32C-AC46-49F9-A5AF-6FDEDF9CFC2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6811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5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81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579E2-A0C5-8541-B354-36B522AD53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92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579E2-A0C5-8541-B354-36B522AD53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825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8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9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350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F3F32C-AC46-49F9-A5AF-6FDEDF9CFC2C}" type="slidenum">
              <a:rPr lang="lv-LV" smtClean="0"/>
              <a:t>15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76364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20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028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579E2-A0C5-8541-B354-36B522AD53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5934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579E2-A0C5-8541-B354-36B522AD53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7081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2579E2-A0C5-8541-B354-36B522AD53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847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7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01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05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1000" y="-1143000"/>
            <a:ext cx="6858000" cy="9144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" y="-9427"/>
            <a:ext cx="6429401" cy="6876854"/>
          </a:xfrm>
          <a:custGeom>
            <a:avLst/>
            <a:gdLst>
              <a:gd name="connsiteX0" fmla="*/ 0 w 6099463"/>
              <a:gd name="connsiteY0" fmla="*/ 0 h 6858000"/>
              <a:gd name="connsiteX1" fmla="*/ 6099463 w 6099463"/>
              <a:gd name="connsiteY1" fmla="*/ 0 h 6858000"/>
              <a:gd name="connsiteX2" fmla="*/ 6099463 w 6099463"/>
              <a:gd name="connsiteY2" fmla="*/ 6858000 h 6858000"/>
              <a:gd name="connsiteX3" fmla="*/ 0 w 6099463"/>
              <a:gd name="connsiteY3" fmla="*/ 6858000 h 6858000"/>
              <a:gd name="connsiteX4" fmla="*/ 0 w 6099463"/>
              <a:gd name="connsiteY4" fmla="*/ 0 h 6858000"/>
              <a:gd name="connsiteX0" fmla="*/ 0 w 6099463"/>
              <a:gd name="connsiteY0" fmla="*/ 0 h 6867427"/>
              <a:gd name="connsiteX1" fmla="*/ 6099463 w 6099463"/>
              <a:gd name="connsiteY1" fmla="*/ 0 h 6867427"/>
              <a:gd name="connsiteX2" fmla="*/ 4892832 w 6099463"/>
              <a:gd name="connsiteY2" fmla="*/ 6867427 h 6867427"/>
              <a:gd name="connsiteX3" fmla="*/ 0 w 6099463"/>
              <a:gd name="connsiteY3" fmla="*/ 6858000 h 6867427"/>
              <a:gd name="connsiteX4" fmla="*/ 0 w 6099463"/>
              <a:gd name="connsiteY4" fmla="*/ 0 h 6867427"/>
              <a:gd name="connsiteX0" fmla="*/ 0 w 6429401"/>
              <a:gd name="connsiteY0" fmla="*/ 9427 h 6876854"/>
              <a:gd name="connsiteX1" fmla="*/ 6429401 w 6429401"/>
              <a:gd name="connsiteY1" fmla="*/ 0 h 6876854"/>
              <a:gd name="connsiteX2" fmla="*/ 4892832 w 6429401"/>
              <a:gd name="connsiteY2" fmla="*/ 6876854 h 6876854"/>
              <a:gd name="connsiteX3" fmla="*/ 0 w 6429401"/>
              <a:gd name="connsiteY3" fmla="*/ 6867427 h 6876854"/>
              <a:gd name="connsiteX4" fmla="*/ 0 w 6429401"/>
              <a:gd name="connsiteY4" fmla="*/ 9427 h 6876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401" h="6876854">
                <a:moveTo>
                  <a:pt x="0" y="9427"/>
                </a:moveTo>
                <a:lnTo>
                  <a:pt x="6429401" y="0"/>
                </a:lnTo>
                <a:lnTo>
                  <a:pt x="4892832" y="6876854"/>
                </a:lnTo>
                <a:lnTo>
                  <a:pt x="0" y="6867427"/>
                </a:lnTo>
                <a:lnTo>
                  <a:pt x="0" y="942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800" dirty="0"/>
          </a:p>
        </p:txBody>
      </p:sp>
    </p:spTree>
    <p:extLst>
      <p:ext uri="{BB962C8B-B14F-4D97-AF65-F5344CB8AC3E}">
        <p14:creationId xmlns:p14="http://schemas.microsoft.com/office/powerpoint/2010/main" val="3209791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57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57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5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8700" y="2481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lv-LV" dirty="0"/>
              <a:t>Paldies!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48810" y="6024781"/>
            <a:ext cx="4011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71" y="5506044"/>
            <a:ext cx="1075755" cy="45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6" y="5624084"/>
            <a:ext cx="1480349" cy="40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63" y="5544537"/>
            <a:ext cx="415996" cy="41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37" y="5540423"/>
            <a:ext cx="420035" cy="41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3510754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469381" y="6032809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</a:rPr>
              <a:t>@zinatkongress</a:t>
            </a:r>
            <a:endParaRPr lang="lv-LV" sz="2400" dirty="0">
              <a:solidFill>
                <a:prstClr val="white">
                  <a:lumMod val="50000"/>
                </a:prstClr>
              </a:solidFill>
              <a:ea typeface="Verdana" panose="020B060403050404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9428006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49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48694" y="-462506"/>
            <a:ext cx="13889388" cy="77830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71827" y="29970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000" b="1">
                <a:solidFill>
                  <a:srgbClr val="FFFF00"/>
                </a:solidFill>
              </a:defRPr>
            </a:lvl1pPr>
          </a:lstStyle>
          <a:p>
            <a:r>
              <a:rPr lang="lv-LV" dirty="0"/>
              <a:t>Starpslaids</a:t>
            </a:r>
          </a:p>
        </p:txBody>
      </p:sp>
    </p:spTree>
    <p:extLst>
      <p:ext uri="{BB962C8B-B14F-4D97-AF65-F5344CB8AC3E}">
        <p14:creationId xmlns:p14="http://schemas.microsoft.com/office/powerpoint/2010/main" val="1888986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8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92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60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8DF2F5-D116-4FA6-B87C-3580FC1832EF}" type="datetimeFigureOut">
              <a:rPr lang="en-US" smtClean="0"/>
              <a:t>11/21/22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563B-B4A4-4ABA-9911-2B626307197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4"/>
          <a:stretch/>
        </p:blipFill>
        <p:spPr>
          <a:xfrm>
            <a:off x="0" y="0"/>
            <a:ext cx="12192000" cy="524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65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33777" y="4695825"/>
            <a:ext cx="10803467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34484" y="5372101"/>
            <a:ext cx="10803467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4484" y="56483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34484" y="2705100"/>
            <a:ext cx="10803467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32367" y="61055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57967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33777" y="4695825"/>
            <a:ext cx="10803467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34484" y="5372101"/>
            <a:ext cx="10803467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4484" y="56483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34484" y="2705100"/>
            <a:ext cx="10803467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32367" y="6105525"/>
            <a:ext cx="10803467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18980" y="587771"/>
            <a:ext cx="1754895" cy="140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099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840727" y="4354824"/>
            <a:ext cx="85344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221198" y="2741101"/>
            <a:ext cx="5773460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3747523" y="4238143"/>
            <a:ext cx="4720808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98315" y="1420280"/>
            <a:ext cx="109728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084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49"/>
            <a:ext cx="109728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359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Nodaļas nosaukums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550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3289747" y="16115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3965"/>
            <a:ext cx="109728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250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49"/>
            <a:ext cx="109728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453932"/>
            <a:ext cx="109728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16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09600" y="419100"/>
            <a:ext cx="109728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90778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24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540000"/>
            <a:ext cx="5386917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39999"/>
            <a:ext cx="5389033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620655" y="1146908"/>
            <a:ext cx="5375863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6193367" y="1146908"/>
            <a:ext cx="5375863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363965"/>
            <a:ext cx="109728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66095" y="65677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1613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130328"/>
            <a:ext cx="6815667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657231"/>
            <a:ext cx="4011084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09601" y="1130328"/>
            <a:ext cx="4011084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021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3468" y="1182076"/>
            <a:ext cx="10938933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27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7004" y="1182078"/>
            <a:ext cx="5471573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42755" y="1182077"/>
            <a:ext cx="5339644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47004" y="3632731"/>
            <a:ext cx="5471573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311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10541" y="3669503"/>
            <a:ext cx="414543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970314" y="1523278"/>
            <a:ext cx="1977913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811364" y="1523278"/>
            <a:ext cx="1977913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09601" y="1182079"/>
            <a:ext cx="4712305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900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926327" y="1271077"/>
            <a:ext cx="103632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840727" y="2883357"/>
            <a:ext cx="85344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3241526" y="2741102"/>
            <a:ext cx="5773460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466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d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3238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ld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371744"/>
            <a:ext cx="103632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1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71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1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5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05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8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03DA1-DC42-4172-B1F3-105504315DF9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4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19613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517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 dirty="0"/>
              <a:t>Click to edit Master text styles</a:t>
            </a:r>
          </a:p>
          <a:p>
            <a:pPr lvl="5"/>
            <a:r>
              <a:rPr lang="lv-LV" dirty="0"/>
              <a:t>Second level</a:t>
            </a:r>
          </a:p>
          <a:p>
            <a:pPr lvl="6"/>
            <a:r>
              <a:rPr lang="lv-LV" dirty="0"/>
              <a:t>Third level</a:t>
            </a:r>
          </a:p>
          <a:p>
            <a:pPr lvl="7"/>
            <a:r>
              <a:rPr lang="lv-LV" dirty="0"/>
              <a:t>Fourth level</a:t>
            </a:r>
          </a:p>
          <a:p>
            <a:pPr lvl="8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dirty="0" err="1"/>
              <a:t>Riga</a:t>
            </a:r>
            <a:r>
              <a:rPr lang="lv-LV" dirty="0"/>
              <a:t> </a:t>
            </a:r>
            <a:r>
              <a:rPr lang="lv-LV" dirty="0" err="1"/>
              <a:t>Technical</a:t>
            </a:r>
            <a:r>
              <a:rPr lang="lv-LV" dirty="0"/>
              <a:t> </a:t>
            </a:r>
            <a:r>
              <a:rPr lang="lv-LV" dirty="0" err="1"/>
              <a:t>University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4553185" y="279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164742" y="68862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10938933" y="6272743"/>
            <a:ext cx="6434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z="1200" smtClean="0">
                <a:solidFill>
                  <a:srgbClr val="A6A6A6"/>
                </a:solidFill>
              </a:rPr>
              <a:pPr/>
              <a:t>‹#›</a:t>
            </a:fld>
            <a:endParaRPr lang="en-US" sz="1200" dirty="0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9956" y="62727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11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83154/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1669/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9.png"/><Relationship Id="rId5" Type="http://schemas.openxmlformats.org/officeDocument/2006/relationships/image" Target="../media/image27.jpe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7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8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5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1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tiff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8.png"/><Relationship Id="rId5" Type="http://schemas.openxmlformats.org/officeDocument/2006/relationships/image" Target="../media/image30.png"/><Relationship Id="rId4" Type="http://schemas.openxmlformats.org/officeDocument/2006/relationships/image" Target="../media/image50.png"/><Relationship Id="rId9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uoncollider.web.cern.ch" TargetMode="External"/><Relationship Id="rId3" Type="http://schemas.openxmlformats.org/officeDocument/2006/relationships/hyperlink" Target="https://www.hitriplus.eu/" TargetMode="External"/><Relationship Id="rId7" Type="http://schemas.openxmlformats.org/officeDocument/2006/relationships/hyperlink" Target="https://quanthep.eu/" TargetMode="External"/><Relationship Id="rId2" Type="http://schemas.openxmlformats.org/officeDocument/2006/relationships/hyperlink" Target="https://ifast-project.eu/hom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prismap.eu/" TargetMode="External"/><Relationship Id="rId5" Type="http://schemas.openxmlformats.org/officeDocument/2006/relationships/hyperlink" Target="https://nimms.web.cern.ch" TargetMode="External"/><Relationship Id="rId4" Type="http://schemas.openxmlformats.org/officeDocument/2006/relationships/hyperlink" Target="https://indico.cern.ch/category/13907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tu.lv/en/university/structure-and-administration/faculties/materials-science-and-applied-chemistry" TargetMode="External"/><Relationship Id="rId2" Type="http://schemas.openxmlformats.org/officeDocument/2006/relationships/hyperlink" Target="https://www.rtu.lv/en/hep/contacts-hep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35416" y="1987488"/>
            <a:ext cx="10515600" cy="2426305"/>
          </a:xfrm>
        </p:spPr>
        <p:txBody>
          <a:bodyPr>
            <a:noAutofit/>
          </a:bodyPr>
          <a:lstStyle/>
          <a:p>
            <a:r>
              <a:rPr lang="en-GB" b="1" cap="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CERN: state-of-play</a:t>
            </a:r>
            <a:endParaRPr lang="en-US" b="1" cap="al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F3ACC-85BB-9C19-8874-CD7BCEBA9671}"/>
              </a:ext>
            </a:extLst>
          </p:cNvPr>
          <p:cNvSpPr txBox="1"/>
          <p:nvPr/>
        </p:nvSpPr>
        <p:spPr>
          <a:xfrm>
            <a:off x="5911541" y="6401068"/>
            <a:ext cx="61811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0" i="0" u="none" strike="noStrike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CERN Baltic Group General Meeting, 21.11.2022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4E99C4-CE58-D16D-57D6-E5F8E254CDA8}"/>
              </a:ext>
            </a:extLst>
          </p:cNvPr>
          <p:cNvSpPr txBox="1"/>
          <p:nvPr/>
        </p:nvSpPr>
        <p:spPr>
          <a:xfrm>
            <a:off x="435416" y="5387555"/>
            <a:ext cx="11503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Prof. Toms Torims, Representative of Latvia at CERN</a:t>
            </a:r>
          </a:p>
          <a:p>
            <a:r>
              <a:rPr lang="en-GB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Dr.</a:t>
            </a:r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Kārlis</a:t>
            </a:r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Dreimanis</a:t>
            </a:r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, CMS Latvia Team Leader, Director of RTU HEP@AT </a:t>
            </a:r>
            <a:r>
              <a:rPr lang="en-GB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center</a:t>
            </a:r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1384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Dedicated doctoral programme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38200" y="1593560"/>
            <a:ext cx="10515600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collaboration with CERN Baltic Group –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designed by CBG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Study Programme Working Group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in programme: 3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–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2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1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are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co-supervised by CERN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staff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Strong presence of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international students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Executed in Latvia with mandatory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term at CERN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World class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lecturers: Latvia, CBG, CERN, PSI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Balance between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International Study Program Council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programme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being developed</a:t>
            </a:r>
          </a:p>
        </p:txBody>
      </p:sp>
    </p:spTree>
    <p:extLst>
      <p:ext uri="{BB962C8B-B14F-4D97-AF65-F5344CB8AC3E}">
        <p14:creationId xmlns:p14="http://schemas.microsoft.com/office/powerpoint/2010/main" val="3983118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CERN research in Latvia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299487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Other institutes carrying out CERN related research and projects</a:t>
            </a:r>
            <a:endParaRPr lang="en-GB" sz="20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1739247"/>
            <a:ext cx="5181600" cy="4774776"/>
          </a:xfrm>
          <a:prstGeom prst="rect">
            <a:avLst/>
          </a:prstGeom>
          <a:ln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University of Latvia</a:t>
            </a:r>
            <a:endParaRPr lang="en-US" dirty="0"/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Chemical Physics – Prof. Elina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Pajuste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-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MEDICIS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Faculty of Physics, Mathematics and Optometry -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Mārcis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Auziņš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AEgIS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Faculty of Medicine –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Maija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Radziņa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MEDICIS/PRISMAP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Institute of the Solid State Physics – Dr. Anatoli Popov group-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Crystal Clear Collaboration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Institute of Physics – Dr. </a:t>
            </a:r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Kalvis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Kravalis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ISOLDE / LIEBE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Quantum Computing group of Prof. Andris </a:t>
            </a:r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Ambainis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- </a:t>
            </a:r>
            <a:r>
              <a:rPr lang="en-GB" sz="18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QuantHEP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293932" y="1739247"/>
            <a:ext cx="5181600" cy="4774776"/>
          </a:xfrm>
          <a:prstGeom prst="rect">
            <a:avLst/>
          </a:prstGeom>
          <a:ln w="12700">
            <a:solidFill>
              <a:srgbClr val="1F0092"/>
            </a:solidFill>
          </a:ln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2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Riga Technical University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Department of artificial intelligence and systems engineering -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Agris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Ņikitenko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I.FAST 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Mechatronics,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Robotics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Operations section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CERN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technical Physics – Prof. Arturs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Medvids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I.FAST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 of Industrial Electronics and Electrical Engineering –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Pēteris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Apse-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Apsītis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-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Students of Institute of Mechanics and Mechanical Engineering -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I.FAST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HITRIplus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High Performance Computing (HPC) Centre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Tier2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project at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296747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7835531" y="5378130"/>
            <a:ext cx="656836" cy="13837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791122" y="2321742"/>
            <a:ext cx="656836" cy="2645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302360" y="889434"/>
            <a:ext cx="9346189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sz="33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State Research Program</a:t>
            </a:r>
            <a:r>
              <a:rPr lang="lv-LV" sz="33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me</a:t>
            </a:r>
            <a:r>
              <a:rPr lang="en-GB" sz="33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553056" y="1884226"/>
            <a:ext cx="6872517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Strengthen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the development of the Latvian scientific community in the field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high-energy physics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accelerator technology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cooperation with the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cs typeface="+mn-cs"/>
              </a:rPr>
              <a:t>CERN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28610" y="3504074"/>
            <a:ext cx="22185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Programme call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(2020-2022)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to be finalized 31.10.2022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81239" y="3778790"/>
            <a:ext cx="17728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900 000 EUR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kumimoji="0" lang="lv-LV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16385" y="5611588"/>
            <a:ext cx="2073069" cy="41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1 500 000 EUR  </a:t>
            </a:r>
            <a:endParaRPr kumimoji="0" lang="lv-LV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6826" y="5363230"/>
            <a:ext cx="222738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Programme call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(202</a:t>
            </a: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-202</a:t>
            </a: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to begin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implementation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Autumn 2022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420850" y="3694744"/>
            <a:ext cx="442371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Create products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services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1673" y="3514712"/>
            <a:ext cx="30595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Project leader: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45658" y="5325653"/>
            <a:ext cx="305959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Eligible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participants of </a:t>
            </a:r>
            <a:r>
              <a:rPr kumimoji="0" lang="lv-LV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the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open call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</a:rPr>
              <a:t>:</a:t>
            </a:r>
            <a:endParaRPr lang="lv-LV" sz="1500" b="1" dirty="0">
              <a:solidFill>
                <a:srgbClr val="1F0092"/>
              </a:solidFill>
              <a:latin typeface="Verdan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Research organizations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public organizations.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lv-LV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Several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partners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must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be involved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127422" y="5055180"/>
            <a:ext cx="7377829" cy="124565"/>
          </a:xfrm>
          <a:prstGeom prst="homePlate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100000">
                <a:srgbClr val="7E7E7E"/>
              </a:gs>
              <a:gs pos="38000">
                <a:schemeClr val="bg1">
                  <a:lumMod val="9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2110285" y="3859887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4066608" y="3856718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2093317" y="5708898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73" y="3121824"/>
            <a:ext cx="1003398" cy="86738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395380" y="4046180"/>
            <a:ext cx="181972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Project partners: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239" y="4046180"/>
            <a:ext cx="1178334" cy="44241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575" y="4514821"/>
            <a:ext cx="2666392" cy="466743"/>
          </a:xfrm>
          <a:prstGeom prst="rect">
            <a:avLst/>
          </a:prstGeom>
        </p:spPr>
      </p:pic>
      <p:pic>
        <p:nvPicPr>
          <p:cNvPr id="60" name="Google Shape;334;p35"/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50539" y="2364170"/>
            <a:ext cx="551971" cy="551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341;p35"/>
          <p:cNvPicPr preferRelativeResize="0"/>
          <p:nvPr/>
        </p:nvPicPr>
        <p:blipFill rotWithShape="1">
          <a:blip r:embed="rId7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50540" y="4237487"/>
            <a:ext cx="525720" cy="570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99;p35"/>
          <p:cNvPicPr preferRelativeResize="0"/>
          <p:nvPr/>
        </p:nvPicPr>
        <p:blipFill rotWithShape="1">
          <a:blip r:embed="rId8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791122" y="2931760"/>
            <a:ext cx="646951" cy="6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305;p35"/>
          <p:cNvPicPr preferRelativeResize="0"/>
          <p:nvPr/>
        </p:nvPicPr>
        <p:blipFill rotWithShape="1">
          <a:blip r:embed="rId9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37922" y="5417515"/>
            <a:ext cx="607619" cy="607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336;p35"/>
          <p:cNvPicPr preferRelativeResize="0"/>
          <p:nvPr/>
        </p:nvPicPr>
        <p:blipFill rotWithShape="1">
          <a:blip r:embed="rId10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909342" y="6076199"/>
            <a:ext cx="571442" cy="571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342;p35"/>
          <p:cNvPicPr preferRelativeResize="0"/>
          <p:nvPr/>
        </p:nvPicPr>
        <p:blipFill rotWithShape="1">
          <a:blip r:embed="rId11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29552" y="3623375"/>
            <a:ext cx="551971" cy="55197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/>
          <p:cNvSpPr/>
          <p:nvPr/>
        </p:nvSpPr>
        <p:spPr>
          <a:xfrm>
            <a:off x="8445541" y="2413395"/>
            <a:ext cx="42131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Develop world-class 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knowledge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420850" y="3036253"/>
            <a:ext cx="51703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Develop human capital 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technologies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420850" y="4136327"/>
            <a:ext cx="360695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Involve scientific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academic staff, students, PhD applicants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young scientists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567247" y="6222971"/>
            <a:ext cx="302659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Foster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research capacity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545998" y="5363230"/>
            <a:ext cx="30022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Ensure the program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’s continuity 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37977" y="1883306"/>
            <a:ext cx="169632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4044441" y="5708897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05198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Outreach activities in Latvia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390900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Integral part of the Latvia – CERN strategy / boosting interest in STEM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1841467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 National Library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permanent CERN exposition and classroom for children and general public – CERN as a centre of excellence for technology and innovation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 Physics Teachers Association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Participation in events, lectures of Latvian scientists @CERN and CERN staff / selection of teachers for the CERN visits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School of the Young Physicists of Latvia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 and in-person lectures + events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Job shadowing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Every year 4-5 school children come to CERN to shadow Latvian scientists and engineers with preparatory and post-events in Latvia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many other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events and activities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284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Stakeholders Group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390438"/>
            <a:ext cx="10839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Encompassing all relevant stakeholders - platform for engagement and exchange</a:t>
            </a:r>
          </a:p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https://indico.cern.ch/category/11669/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165353"/>
            <a:ext cx="1017141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regular meetings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since Nov 2019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Organised by CERN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Contact point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research institutions, business entities and associations, related ministries and agencies, CERN Council Delegates and ILO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Informing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stakeholders about the relevant CERN-based and CERN-related activities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Directly supporting the stakeholders’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engagement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with CERN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Managing the information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exchange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vis-à-vis CERN and the stakeholders</a:t>
            </a:r>
          </a:p>
        </p:txBody>
      </p:sp>
    </p:spTree>
    <p:extLst>
      <p:ext uri="{BB962C8B-B14F-4D97-AF65-F5344CB8AC3E}">
        <p14:creationId xmlns:p14="http://schemas.microsoft.com/office/powerpoint/2010/main" val="4133134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Geneva/CERN based ILO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meaningful Latvian business participation @CERN 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as priority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ILO KPI’s are directly based on industry engagement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Knowledge Transfer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Technological and knowledge return to Latvia by engaging R&amp;D capable companies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Well-balanced industrial return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fulfilment of the current ‘quota’ ∼ 400 000 CHF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prepare industrial portfolio for the full-membership @CERN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closely collaborate with Latvian scientific and engineering community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17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41114" y="2624218"/>
            <a:ext cx="10109771" cy="160956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dirty="0">
                <a:solidFill>
                  <a:srgbClr val="0000B3"/>
                </a:solidFill>
              </a:rPr>
              <a:t>Latvia</a:t>
            </a:r>
            <a:r>
              <a:rPr lang="en-GB" sz="2800" b="1" dirty="0">
                <a:solidFill>
                  <a:srgbClr val="0000B3"/>
                </a:solidFill>
              </a:rPr>
              <a:t> </a:t>
            </a:r>
            <a:r>
              <a:rPr lang="en-GB" dirty="0">
                <a:solidFill>
                  <a:srgbClr val="0000B3"/>
                </a:solidFill>
              </a:rPr>
              <a:t>– CERN Strategy</a:t>
            </a:r>
            <a:br>
              <a:rPr lang="en-GB" dirty="0">
                <a:solidFill>
                  <a:srgbClr val="0000B3"/>
                </a:solidFill>
              </a:rPr>
            </a:br>
            <a:br>
              <a:rPr lang="en-GB" dirty="0">
                <a:solidFill>
                  <a:srgbClr val="0000B3"/>
                </a:solidFill>
              </a:rPr>
            </a:br>
            <a:r>
              <a:rPr lang="en-GB" dirty="0">
                <a:solidFill>
                  <a:srgbClr val="0000B3"/>
                </a:solidFill>
              </a:rPr>
              <a:t>Full membership at CERN</a:t>
            </a:r>
            <a:br>
              <a:rPr lang="en-GB" sz="2800" b="1" dirty="0">
                <a:solidFill>
                  <a:srgbClr val="0000B3"/>
                </a:solidFill>
              </a:rPr>
            </a:br>
            <a:endParaRPr lang="lv-LV" sz="105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321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38827" y="1656035"/>
            <a:ext cx="11034638" cy="48579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- liaison with decisionmakers and stakeholders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ensure support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the CERN Management and Member states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actively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participate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the work of the CERN Council and its committees – </a:t>
            </a:r>
            <a:r>
              <a:rPr lang="en-GB" sz="22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 alia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cultivate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attitude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towards Latvia's full membership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Latvia's position at Council meetings and its committees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facilitate coordination among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Baltic States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at CERN Baltic Group and Baltic Assembly level – to foster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 position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vis-à-vis CERN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continuous support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the Government, Parliament, scientific community, entrepreneurs, other partners and society at large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679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79269" y="1499541"/>
            <a:ext cx="10994196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– scientific and technical measures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stable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framework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CERN activities in Latvia – ensuring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50/50 principle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where proportion of the national funding is gradually exceeding CERN membership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continue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capacity and competency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building in HEP and AT: to maintain strong CERN related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institute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interdisciplinary research team and presence at CERN; to run master level programme in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facilitate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industrial return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engagement with CERN; including ILO organised dedicated events in Latvia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cultivate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image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Latvia – CERN cooperation </a:t>
            </a:r>
            <a:r>
              <a:rPr lang="en-GB" sz="22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#</a:t>
            </a:r>
            <a:r>
              <a:rPr lang="en-GB" sz="2200" i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LatvijaCERN</a:t>
            </a:r>
            <a:endParaRPr lang="en-GB" sz="2200" i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12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6400" y="40587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rgbClr val="1F0092"/>
                </a:solidFill>
                <a:latin typeface="Verdana"/>
                <a:ea typeface="Verdana"/>
              </a:rPr>
              <a:t>Proposed timeline for full membership </a:t>
            </a:r>
            <a:endParaRPr lang="en-GB" sz="36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181" y="2936879"/>
            <a:ext cx="240453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March Council</a:t>
            </a:r>
          </a:p>
          <a:p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Government letter of intent to become associate member in pre-stage to the full membership - to the President of CERN Council and DG</a:t>
            </a:r>
          </a:p>
        </p:txBody>
      </p:sp>
      <p:sp>
        <p:nvSpPr>
          <p:cNvPr id="6" name="Rectangle 5"/>
          <p:cNvSpPr/>
          <p:nvPr/>
        </p:nvSpPr>
        <p:spPr>
          <a:xfrm>
            <a:off x="2969461" y="2945201"/>
            <a:ext cx="2270180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June</a:t>
            </a:r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Council</a:t>
            </a:r>
          </a:p>
          <a:p>
            <a:endParaRPr lang="en-GB" sz="105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Favourable CERN Council decision and invitation to apply for the associate membership in pre-stage to full membership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subsequently</a:t>
            </a: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application is submitted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65502" y="2945201"/>
            <a:ext cx="2175218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Sept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Council</a:t>
            </a:r>
          </a:p>
          <a:p>
            <a:pPr algn="ctr"/>
            <a:endParaRPr lang="en-GB" sz="7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Council Decision to form the Task Force</a:t>
            </a:r>
          </a:p>
          <a:p>
            <a:pPr algn="ctr"/>
            <a:endParaRPr lang="en-GB" sz="1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 Force visit to Latvia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December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Council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CERN Task Force report is evaluated and DG is mandated to negotiate agreement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69178" y="2943214"/>
            <a:ext cx="226589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Agreement negotiations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Cabinet of Ministers decision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Signature of pre-stage Agreement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Ratification procedure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202333" y="2867563"/>
            <a:ext cx="198966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prospective time when Latvia becomes associate member in pre-stage to the full membership at CERN</a:t>
            </a:r>
          </a:p>
        </p:txBody>
      </p:sp>
      <p:sp>
        <p:nvSpPr>
          <p:cNvPr id="18" name="Freeform 17"/>
          <p:cNvSpPr/>
          <p:nvPr/>
        </p:nvSpPr>
        <p:spPr>
          <a:xfrm>
            <a:off x="517434" y="2891315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1" name="Freeform 20"/>
          <p:cNvSpPr/>
          <p:nvPr/>
        </p:nvSpPr>
        <p:spPr>
          <a:xfrm>
            <a:off x="2936099" y="2891316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4" name="Freeform 23"/>
          <p:cNvSpPr/>
          <p:nvPr/>
        </p:nvSpPr>
        <p:spPr>
          <a:xfrm>
            <a:off x="5354764" y="2377162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7" name="Freeform 26"/>
          <p:cNvSpPr/>
          <p:nvPr/>
        </p:nvSpPr>
        <p:spPr>
          <a:xfrm>
            <a:off x="7773429" y="2443233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9" name="Rectangle 28"/>
          <p:cNvSpPr/>
          <p:nvPr/>
        </p:nvSpPr>
        <p:spPr>
          <a:xfrm>
            <a:off x="10578841" y="1982510"/>
            <a:ext cx="9156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2025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303469" y="1980114"/>
            <a:ext cx="9156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2024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165501" y="1972319"/>
            <a:ext cx="21884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2nd half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884250" y="1986213"/>
            <a:ext cx="2095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1st half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61753" y="1982510"/>
            <a:ext cx="2095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1st half</a:t>
            </a:r>
          </a:p>
        </p:txBody>
      </p:sp>
      <p:sp>
        <p:nvSpPr>
          <p:cNvPr id="34" name="Pentagon 33"/>
          <p:cNvSpPr/>
          <p:nvPr/>
        </p:nvSpPr>
        <p:spPr>
          <a:xfrm>
            <a:off x="321013" y="2665192"/>
            <a:ext cx="11741285" cy="140721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1184278" y="2530039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3672078" y="2517607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043845" y="2519023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531645" y="2506591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0876152" y="2506590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chemeClr val="bg1">
                    <a:lumMod val="7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7295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51042" y="2559781"/>
            <a:ext cx="10489915" cy="173843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b="1" dirty="0">
                <a:solidFill>
                  <a:srgbClr val="0000B3"/>
                </a:solidFill>
              </a:rPr>
              <a:t>Latvia is reliable and honest partner of CERN</a:t>
            </a:r>
            <a:br>
              <a:rPr lang="en-GB" b="1" dirty="0">
                <a:solidFill>
                  <a:srgbClr val="0000B3"/>
                </a:solidFill>
              </a:rPr>
            </a:br>
            <a:br>
              <a:rPr lang="en-GB" b="1" dirty="0">
                <a:solidFill>
                  <a:srgbClr val="0000B3"/>
                </a:solidFill>
              </a:rPr>
            </a:br>
            <a:r>
              <a:rPr lang="en-GB" b="1" dirty="0">
                <a:solidFill>
                  <a:srgbClr val="0000B3"/>
                </a:solidFill>
              </a:rPr>
              <a:t>Latvia – CERN Strategy</a:t>
            </a:r>
            <a:br>
              <a:rPr lang="en-GB" b="1" dirty="0">
                <a:solidFill>
                  <a:srgbClr val="0000B3"/>
                </a:solidFill>
              </a:rPr>
            </a:br>
            <a:endParaRPr lang="lv-LV" sz="110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13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r>
              <a:rPr lang="lv-LV" sz="1400" dirty="0">
                <a:solidFill>
                  <a:prstClr val="black">
                    <a:tint val="75000"/>
                  </a:prstClr>
                </a:solidFill>
              </a:rPr>
              <a:t>19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907234" y="2726043"/>
            <a:ext cx="6406538" cy="41319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stable financial framework for CERN activities in Latvia </a:t>
            </a:r>
          </a:p>
        </p:txBody>
      </p:sp>
    </p:spTree>
    <p:extLst>
      <p:ext uri="{BB962C8B-B14F-4D97-AF65-F5344CB8AC3E}">
        <p14:creationId xmlns:p14="http://schemas.microsoft.com/office/powerpoint/2010/main" val="1555689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Membership payments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61AB94-7DB1-3AB6-1794-611129419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105739"/>
              </p:ext>
            </p:extLst>
          </p:nvPr>
        </p:nvGraphicFramePr>
        <p:xfrm>
          <a:off x="1173193" y="1816782"/>
          <a:ext cx="10248180" cy="39111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8596">
                  <a:extLst>
                    <a:ext uri="{9D8B030D-6E8A-4147-A177-3AD203B41FA5}">
                      <a16:colId xmlns:a16="http://schemas.microsoft.com/office/drawing/2014/main" val="4034376824"/>
                    </a:ext>
                  </a:extLst>
                </a:gridCol>
                <a:gridCol w="1708596">
                  <a:extLst>
                    <a:ext uri="{9D8B030D-6E8A-4147-A177-3AD203B41FA5}">
                      <a16:colId xmlns:a16="http://schemas.microsoft.com/office/drawing/2014/main" val="993732408"/>
                    </a:ext>
                  </a:extLst>
                </a:gridCol>
                <a:gridCol w="1708596">
                  <a:extLst>
                    <a:ext uri="{9D8B030D-6E8A-4147-A177-3AD203B41FA5}">
                      <a16:colId xmlns:a16="http://schemas.microsoft.com/office/drawing/2014/main" val="1614567171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191843040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315785744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4285856687"/>
                    </a:ext>
                  </a:extLst>
                </a:gridCol>
              </a:tblGrid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200" noProof="0" dirty="0">
                          <a:solidFill>
                            <a:srgbClr val="1F0092"/>
                          </a:solidFill>
                        </a:rPr>
                        <a:t>Currency</a:t>
                      </a:r>
                      <a:endParaRPr lang="en-GB" sz="240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2024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2025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2026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2027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08570"/>
                  </a:ext>
                </a:extLst>
              </a:tr>
              <a:tr h="2142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 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 in pre-stage to full membership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 in pre-stage to full membership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Full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Full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331117"/>
                  </a:ext>
                </a:extLst>
              </a:tr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CHF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1 024 850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1 281 250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1 793 750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2 494 000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2 494 000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0965351"/>
                  </a:ext>
                </a:extLst>
              </a:tr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EUR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1 019 553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1 274 588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1 784 423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2 481 032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2 481 032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5605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84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277497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experiments and </a:t>
            </a:r>
            <a:r>
              <a:rPr lang="en-US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FDE9F2-7B99-20A6-5467-437E67FDA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052475"/>
              </p:ext>
            </p:extLst>
          </p:nvPr>
        </p:nvGraphicFramePr>
        <p:xfrm>
          <a:off x="958970" y="2061714"/>
          <a:ext cx="10274059" cy="3216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466">
                  <a:extLst>
                    <a:ext uri="{9D8B030D-6E8A-4147-A177-3AD203B41FA5}">
                      <a16:colId xmlns:a16="http://schemas.microsoft.com/office/drawing/2014/main" val="477808232"/>
                    </a:ext>
                  </a:extLst>
                </a:gridCol>
                <a:gridCol w="1390806">
                  <a:extLst>
                    <a:ext uri="{9D8B030D-6E8A-4147-A177-3AD203B41FA5}">
                      <a16:colId xmlns:a16="http://schemas.microsoft.com/office/drawing/2014/main" val="3038036277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1923001640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3590458669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1879274704"/>
                    </a:ext>
                  </a:extLst>
                </a:gridCol>
                <a:gridCol w="1771069">
                  <a:extLst>
                    <a:ext uri="{9D8B030D-6E8A-4147-A177-3AD203B41FA5}">
                      <a16:colId xmlns:a16="http://schemas.microsoft.com/office/drawing/2014/main" val="3822617877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821718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CMS*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222 084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350 000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360 000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450 000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32454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MEDICIS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385387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Teacher programme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6350816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Student programmes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1100447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280 084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418 000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461 000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571 000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571 000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3551059"/>
                  </a:ext>
                </a:extLst>
              </a:tr>
            </a:tbl>
          </a:graphicData>
        </a:graphic>
      </p:graphicFrame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FAF68BD-0106-2A4B-9978-C310FBB5D6EF}"/>
              </a:ext>
            </a:extLst>
          </p:cNvPr>
          <p:cNvSpPr txBox="1">
            <a:spLocks/>
          </p:cNvSpPr>
          <p:nvPr/>
        </p:nvSpPr>
        <p:spPr>
          <a:xfrm>
            <a:off x="958970" y="5641284"/>
            <a:ext cx="10759065" cy="11299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* 3-&gt;4 authors; 2-&gt;3 students at CERN; 3-&gt;4 senor scientists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Phase II upgrade</a:t>
            </a:r>
          </a:p>
        </p:txBody>
      </p:sp>
    </p:spTree>
    <p:extLst>
      <p:ext uri="{BB962C8B-B14F-4D97-AF65-F5344CB8AC3E}">
        <p14:creationId xmlns:p14="http://schemas.microsoft.com/office/powerpoint/2010/main" val="3639898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277497"/>
            <a:ext cx="9693215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National Contact Point</a:t>
            </a:r>
            <a:b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 Science Council of Latvia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FDE9F2-7B99-20A6-5467-437E67FDA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29"/>
              </p:ext>
            </p:extLst>
          </p:nvPr>
        </p:nvGraphicFramePr>
        <p:xfrm>
          <a:off x="888523" y="1952495"/>
          <a:ext cx="10274057" cy="395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1168">
                  <a:extLst>
                    <a:ext uri="{9D8B030D-6E8A-4147-A177-3AD203B41FA5}">
                      <a16:colId xmlns:a16="http://schemas.microsoft.com/office/drawing/2014/main" val="477808232"/>
                    </a:ext>
                  </a:extLst>
                </a:gridCol>
                <a:gridCol w="1466334">
                  <a:extLst>
                    <a:ext uri="{9D8B030D-6E8A-4147-A177-3AD203B41FA5}">
                      <a16:colId xmlns:a16="http://schemas.microsoft.com/office/drawing/2014/main" val="3038036277"/>
                    </a:ext>
                  </a:extLst>
                </a:gridCol>
                <a:gridCol w="1516322">
                  <a:extLst>
                    <a:ext uri="{9D8B030D-6E8A-4147-A177-3AD203B41FA5}">
                      <a16:colId xmlns:a16="http://schemas.microsoft.com/office/drawing/2014/main" val="1923001640"/>
                    </a:ext>
                  </a:extLst>
                </a:gridCol>
                <a:gridCol w="1559258">
                  <a:extLst>
                    <a:ext uri="{9D8B030D-6E8A-4147-A177-3AD203B41FA5}">
                      <a16:colId xmlns:a16="http://schemas.microsoft.com/office/drawing/2014/main" val="3590458669"/>
                    </a:ext>
                  </a:extLst>
                </a:gridCol>
                <a:gridCol w="1703549">
                  <a:extLst>
                    <a:ext uri="{9D8B030D-6E8A-4147-A177-3AD203B41FA5}">
                      <a16:colId xmlns:a16="http://schemas.microsoft.com/office/drawing/2014/main" val="1879274704"/>
                    </a:ext>
                  </a:extLst>
                </a:gridCol>
                <a:gridCol w="1837426">
                  <a:extLst>
                    <a:ext uri="{9D8B030D-6E8A-4147-A177-3AD203B41FA5}">
                      <a16:colId xmlns:a16="http://schemas.microsoft.com/office/drawing/2014/main" val="3822617877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821718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Staff and admin costs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88 435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88 800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112 800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112 800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50 400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32454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&amp; PR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385387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Outreach – visits to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6350816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Network events with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1100447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128 935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139 300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163 300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163 300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100 900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355105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28A3C95-709F-9BB8-5C76-CB728DA3FCB5}"/>
              </a:ext>
            </a:extLst>
          </p:cNvPr>
          <p:cNvSpPr txBox="1"/>
          <p:nvPr/>
        </p:nvSpPr>
        <p:spPr>
          <a:xfrm>
            <a:off x="2983831" y="6175469"/>
            <a:ext cx="10404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+ 99 000 EUR/per annum to cover living costs Latvia’s Representative at CERN</a:t>
            </a:r>
          </a:p>
        </p:txBody>
      </p:sp>
    </p:spTree>
    <p:extLst>
      <p:ext uri="{BB962C8B-B14F-4D97-AF65-F5344CB8AC3E}">
        <p14:creationId xmlns:p14="http://schemas.microsoft.com/office/powerpoint/2010/main" val="2705890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363227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CERN 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61AB94-7DB1-3AB6-1794-611129419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408003"/>
              </p:ext>
            </p:extLst>
          </p:nvPr>
        </p:nvGraphicFramePr>
        <p:xfrm>
          <a:off x="712573" y="1865844"/>
          <a:ext cx="10584000" cy="3705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000">
                  <a:extLst>
                    <a:ext uri="{9D8B030D-6E8A-4147-A177-3AD203B41FA5}">
                      <a16:colId xmlns:a16="http://schemas.microsoft.com/office/drawing/2014/main" val="403437682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993732408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614567171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9184304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31578574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4285856687"/>
                    </a:ext>
                  </a:extLst>
                </a:gridCol>
              </a:tblGrid>
              <a:tr h="345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240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2024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2025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2026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2027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08570"/>
                  </a:ext>
                </a:extLst>
              </a:tr>
              <a:tr h="16193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200" dirty="0">
                          <a:solidFill>
                            <a:srgbClr val="1F0092"/>
                          </a:solidFill>
                        </a:rPr>
                        <a:t>State Research Prog. in HEP and AT</a:t>
                      </a: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 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300 000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700 000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1 000 000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1 000 000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1 200 000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331117"/>
                  </a:ext>
                </a:extLst>
              </a:tr>
              <a:tr h="1175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Tier 2 </a:t>
                      </a:r>
                      <a:r>
                        <a:rPr lang="en-GB" sz="2400" b="1" kern="1200" noProof="0" dirty="0" err="1">
                          <a:solidFill>
                            <a:srgbClr val="1F0092"/>
                          </a:solidFill>
                        </a:rPr>
                        <a:t>Center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260 000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519543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560 000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1 300 000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216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961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53760" y="216087"/>
            <a:ext cx="7669159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Proposed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Latvia - CERN </a:t>
            </a:r>
            <a:b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</a:b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budget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until 2027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20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792000"/>
              </p:ext>
            </p:extLst>
          </p:nvPr>
        </p:nvGraphicFramePr>
        <p:xfrm>
          <a:off x="1059432" y="1292260"/>
          <a:ext cx="8315555" cy="5624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Hexagon 21"/>
          <p:cNvSpPr/>
          <p:nvPr/>
        </p:nvSpPr>
        <p:spPr>
          <a:xfrm>
            <a:off x="9169946" y="2772076"/>
            <a:ext cx="2861633" cy="2084736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" name="Freeform: Shape 73">
            <a:extLst>
              <a:ext uri="{FF2B5EF4-FFF2-40B4-BE49-F238E27FC236}">
                <a16:creationId xmlns:a16="http://schemas.microsoft.com/office/drawing/2014/main" id="{FE3D1E4A-EAA6-4AD9-AFEB-3EC6486D8BA2}"/>
              </a:ext>
            </a:extLst>
          </p:cNvPr>
          <p:cNvSpPr/>
          <p:nvPr/>
        </p:nvSpPr>
        <p:spPr>
          <a:xfrm>
            <a:off x="9609094" y="2900485"/>
            <a:ext cx="2033596" cy="1783972"/>
          </a:xfrm>
          <a:custGeom>
            <a:avLst/>
            <a:gdLst>
              <a:gd name="connsiteX0" fmla="*/ 0 w 822722"/>
              <a:gd name="connsiteY0" fmla="*/ 0 h 411262"/>
              <a:gd name="connsiteX1" fmla="*/ 822722 w 822722"/>
              <a:gd name="connsiteY1" fmla="*/ 0 h 411262"/>
              <a:gd name="connsiteX2" fmla="*/ 822722 w 822722"/>
              <a:gd name="connsiteY2" fmla="*/ 411262 h 411262"/>
              <a:gd name="connsiteX3" fmla="*/ 0 w 822722"/>
              <a:gd name="connsiteY3" fmla="*/ 411262 h 411262"/>
              <a:gd name="connsiteX4" fmla="*/ 0 w 822722"/>
              <a:gd name="connsiteY4" fmla="*/ 0 h 41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722" h="411262">
                <a:moveTo>
                  <a:pt x="0" y="0"/>
                </a:moveTo>
                <a:lnTo>
                  <a:pt x="822722" y="0"/>
                </a:lnTo>
                <a:lnTo>
                  <a:pt x="822722" y="411262"/>
                </a:lnTo>
                <a:lnTo>
                  <a:pt x="0" y="411262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73" tIns="6773" rIns="6773" bIns="6773" numCol="1" spcCol="1270" anchor="ctr" anchorCtr="0">
            <a:noAutofit/>
          </a:bodyPr>
          <a:lstStyle/>
          <a:p>
            <a:pPr marL="0" marR="0" lvl="0" indent="0" algn="ctr" defTabSz="47412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Ensuring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50/50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principle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–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where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proportion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of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the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national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funding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is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gradually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exceeding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CERN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membership</a:t>
            </a:r>
            <a:endParaRPr kumimoji="0" lang="lv-LV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334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800" dirty="0"/>
              <a:t>By Latvia Accelerator Technology Group at CERN</a:t>
            </a:r>
          </a:p>
          <a:p>
            <a:r>
              <a:rPr lang="en-GB" sz="1800" dirty="0"/>
              <a:t>Leader </a:t>
            </a:r>
            <a:r>
              <a:rPr lang="en-GB" sz="1800" dirty="0" err="1"/>
              <a:t>Dr.</a:t>
            </a:r>
            <a:r>
              <a:rPr lang="en-GB" sz="1800" dirty="0"/>
              <a:t> Andris Ratkus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GB" dirty="0"/>
              <a:t>Participation in Accelerator Projects</a:t>
            </a:r>
          </a:p>
        </p:txBody>
      </p:sp>
    </p:spTree>
    <p:extLst>
      <p:ext uri="{BB962C8B-B14F-4D97-AF65-F5344CB8AC3E}">
        <p14:creationId xmlns:p14="http://schemas.microsoft.com/office/powerpoint/2010/main" val="162100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directions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890444"/>
            <a:ext cx="10972800" cy="3976955"/>
          </a:xfrm>
        </p:spPr>
        <p:txBody>
          <a:bodyPr>
            <a:normAutofit/>
          </a:bodyPr>
          <a:lstStyle/>
          <a:p>
            <a:r>
              <a:rPr lang="en-LV" sz="3600" dirty="0"/>
              <a:t>Innovation and development of accelerator technologies</a:t>
            </a:r>
          </a:p>
          <a:p>
            <a:pPr marL="0" indent="0">
              <a:buNone/>
            </a:pPr>
            <a:endParaRPr lang="en-LV" sz="3600" dirty="0"/>
          </a:p>
          <a:p>
            <a:r>
              <a:rPr lang="en-LV" sz="3600" dirty="0"/>
              <a:t>Accelerator medical applications</a:t>
            </a:r>
          </a:p>
          <a:p>
            <a:pPr marL="0" indent="0">
              <a:buNone/>
            </a:pPr>
            <a:endParaRPr lang="en-GB" sz="3600" dirty="0"/>
          </a:p>
          <a:p>
            <a:r>
              <a:rPr lang="en-GB" sz="3600" dirty="0"/>
              <a:t>Accelerator environmental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3581684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Accelerator Technology Group in Latvia and at CERN</a:t>
            </a:r>
            <a:endParaRPr lang="lv-LV" sz="5400" dirty="0"/>
          </a:p>
        </p:txBody>
      </p:sp>
    </p:spTree>
    <p:extLst>
      <p:ext uri="{BB962C8B-B14F-4D97-AF65-F5344CB8AC3E}">
        <p14:creationId xmlns:p14="http://schemas.microsoft.com/office/powerpoint/2010/main" val="3582827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Technology Team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Technical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599" y="1999419"/>
            <a:ext cx="8793480" cy="2249388"/>
          </a:xfrm>
        </p:spPr>
        <p:txBody>
          <a:bodyPr>
            <a:noAutofit/>
          </a:bodyPr>
          <a:lstStyle/>
          <a:p>
            <a:r>
              <a:rPr lang="en-GB" sz="2400" b="1" dirty="0"/>
              <a:t>Before Latvia's Associate Member State at CERN</a:t>
            </a:r>
          </a:p>
          <a:p>
            <a:endParaRPr lang="en-GB" sz="2400" b="1" dirty="0"/>
          </a:p>
          <a:p>
            <a:pPr lvl="1"/>
            <a:r>
              <a:rPr lang="en-GB" sz="2400" dirty="0"/>
              <a:t>Toms </a:t>
            </a:r>
            <a:r>
              <a:rPr lang="en-GB" sz="2400" dirty="0" err="1"/>
              <a:t>Torims</a:t>
            </a:r>
            <a:r>
              <a:rPr lang="en-GB" sz="2400" dirty="0"/>
              <a:t> 		</a:t>
            </a:r>
            <a:endParaRPr lang="en-GB" sz="2400" dirty="0">
              <a:highlight>
                <a:srgbClr val="FFFF00"/>
              </a:highlight>
            </a:endParaRPr>
          </a:p>
          <a:p>
            <a:pPr lvl="1"/>
            <a:r>
              <a:rPr lang="en-GB" sz="2400" dirty="0" err="1"/>
              <a:t>Guntis</a:t>
            </a:r>
            <a:r>
              <a:rPr lang="en-GB" sz="2400" dirty="0"/>
              <a:t> </a:t>
            </a:r>
            <a:r>
              <a:rPr lang="en-GB" sz="2400" dirty="0" err="1"/>
              <a:t>Pikurs</a:t>
            </a:r>
            <a:r>
              <a:rPr lang="en-GB" sz="2400" dirty="0"/>
              <a:t> PhD student</a:t>
            </a:r>
          </a:p>
          <a:p>
            <a:pPr lvl="1"/>
            <a:r>
              <a:rPr lang="en-GB" sz="2400" dirty="0"/>
              <a:t>Andris Ratkus 	</a:t>
            </a:r>
          </a:p>
          <a:p>
            <a:endParaRPr lang="en-GB" sz="2400" dirty="0"/>
          </a:p>
          <a:p>
            <a:pPr marL="457200" lvl="1" indent="0">
              <a:buNone/>
            </a:pPr>
            <a:endParaRPr lang="en-GB" sz="2400" dirty="0"/>
          </a:p>
          <a:p>
            <a:pPr lvl="1"/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38E4F1-C0C8-2282-2805-1F0D3F892D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75" r="15060" b="22040"/>
          <a:stretch/>
        </p:blipFill>
        <p:spPr>
          <a:xfrm>
            <a:off x="7545652" y="2948134"/>
            <a:ext cx="1280450" cy="13438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AF1123-12DD-064D-74EB-9061ECC6B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9283" y="2948134"/>
            <a:ext cx="1399412" cy="13746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4414A3-D1DF-4EF6-2929-BA315DCC2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10878"/>
            <a:ext cx="1324314" cy="137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05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strategy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Government approved – consensus based - stakeholders and ministries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Overarching goals: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coordinated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participation of Latvia at CERN in the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Associate Member 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status</a:t>
            </a:r>
            <a:b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become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Full Member 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within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2-3 years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5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Technology Team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Technical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598" y="2018264"/>
            <a:ext cx="10684043" cy="4077736"/>
          </a:xfrm>
        </p:spPr>
        <p:txBody>
          <a:bodyPr>
            <a:noAutofit/>
          </a:bodyPr>
          <a:lstStyle/>
          <a:p>
            <a:r>
              <a:rPr lang="en-GB" sz="2400" b="1" dirty="0"/>
              <a:t>After Latvia's Associate Member State status</a:t>
            </a:r>
          </a:p>
          <a:p>
            <a:pPr lvl="1"/>
            <a:r>
              <a:rPr lang="en-GB" sz="2400" dirty="0" err="1"/>
              <a:t>Jānis</a:t>
            </a:r>
            <a:r>
              <a:rPr lang="en-GB" sz="2400" dirty="0"/>
              <a:t> </a:t>
            </a:r>
            <a:r>
              <a:rPr lang="en-GB" sz="2400" dirty="0" err="1"/>
              <a:t>Vilcāns</a:t>
            </a:r>
            <a:r>
              <a:rPr lang="en-GB" sz="2400" dirty="0"/>
              <a:t> PhD student 	</a:t>
            </a:r>
          </a:p>
          <a:p>
            <a:pPr lvl="1"/>
            <a:r>
              <a:rPr lang="en-GB" sz="2400" u="sng" dirty="0"/>
              <a:t>Luca </a:t>
            </a:r>
            <a:r>
              <a:rPr lang="en-GB" sz="2400" u="sng" dirty="0" err="1"/>
              <a:t>Piacentini</a:t>
            </a:r>
            <a:r>
              <a:rPr lang="en-GB" sz="2400" u="sng" dirty="0"/>
              <a:t> PhD student*</a:t>
            </a:r>
            <a:r>
              <a:rPr lang="en-GB" sz="2400" dirty="0"/>
              <a:t> 	</a:t>
            </a:r>
          </a:p>
          <a:p>
            <a:pPr lvl="1"/>
            <a:endParaRPr lang="en-GB" sz="2400" dirty="0"/>
          </a:p>
          <a:p>
            <a:pPr lvl="1"/>
            <a:r>
              <a:rPr lang="en-GB" sz="2400" u="sng" dirty="0"/>
              <a:t>Lazar </a:t>
            </a:r>
            <a:r>
              <a:rPr lang="en-GB" sz="2400" u="sng" dirty="0" err="1"/>
              <a:t>Nikitovics</a:t>
            </a:r>
            <a:r>
              <a:rPr lang="en-GB" sz="2400" u="sng" dirty="0"/>
              <a:t> PhD student*</a:t>
            </a:r>
            <a:r>
              <a:rPr lang="en-GB" sz="2400" dirty="0"/>
              <a:t> 	</a:t>
            </a:r>
          </a:p>
          <a:p>
            <a:pPr lvl="1"/>
            <a:r>
              <a:rPr lang="en-GB" sz="2400" dirty="0" err="1"/>
              <a:t>Dagnija</a:t>
            </a:r>
            <a:r>
              <a:rPr lang="en-GB" sz="2400" dirty="0"/>
              <a:t> </a:t>
            </a:r>
            <a:r>
              <a:rPr lang="en-GB" sz="2400" dirty="0" err="1"/>
              <a:t>Kroģere</a:t>
            </a:r>
            <a:r>
              <a:rPr lang="en-GB" sz="2400" dirty="0"/>
              <a:t> MSc student </a:t>
            </a:r>
          </a:p>
          <a:p>
            <a:pPr lvl="1"/>
            <a:r>
              <a:rPr lang="en-GB" sz="2400" u="sng" dirty="0"/>
              <a:t>Kristaps </a:t>
            </a:r>
            <a:r>
              <a:rPr lang="en-GB" sz="2400" u="sng" dirty="0" err="1"/>
              <a:t>Paļskis</a:t>
            </a:r>
            <a:r>
              <a:rPr lang="en-GB" sz="2400" u="sng" dirty="0"/>
              <a:t> PhD student*</a:t>
            </a:r>
            <a:r>
              <a:rPr lang="en-GB" sz="2400" dirty="0"/>
              <a:t> 	</a:t>
            </a:r>
          </a:p>
          <a:p>
            <a:pPr lvl="1"/>
            <a:endParaRPr lang="en-GB" sz="2400" dirty="0"/>
          </a:p>
          <a:p>
            <a:pPr lvl="1"/>
            <a:r>
              <a:rPr lang="en-GB" sz="2400" i="1" dirty="0" err="1"/>
              <a:t>Viesturs</a:t>
            </a:r>
            <a:r>
              <a:rPr lang="en-GB" sz="2400" i="1" dirty="0"/>
              <a:t> </a:t>
            </a:r>
            <a:r>
              <a:rPr lang="en-GB" sz="2400" i="1" dirty="0" err="1"/>
              <a:t>Lācis</a:t>
            </a:r>
            <a:r>
              <a:rPr lang="en-GB" sz="2400" i="1" dirty="0"/>
              <a:t> MSc student 		2022 CERN summer school student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AC3001-7C96-3748-802D-591F9FC896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852"/>
          <a:stretch/>
        </p:blipFill>
        <p:spPr>
          <a:xfrm>
            <a:off x="9399524" y="2371468"/>
            <a:ext cx="1064065" cy="1260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78808F-68CE-932A-3653-D964042FF6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03"/>
          <a:stretch/>
        </p:blipFill>
        <p:spPr>
          <a:xfrm>
            <a:off x="9399524" y="3695254"/>
            <a:ext cx="1064065" cy="12346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838E4C-D384-79CC-B9FB-82A08F2978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49" r="14631"/>
          <a:stretch/>
        </p:blipFill>
        <p:spPr>
          <a:xfrm>
            <a:off x="10532242" y="2351086"/>
            <a:ext cx="912537" cy="12875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C5F23C-0586-3BBD-D961-677E880E4E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893" t="-1648" r="-2934" b="1648"/>
          <a:stretch/>
        </p:blipFill>
        <p:spPr>
          <a:xfrm>
            <a:off x="8299006" y="2351086"/>
            <a:ext cx="1100518" cy="12807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CA920D-85C9-C862-1CFB-9B534AB50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006" y="3695253"/>
            <a:ext cx="1048891" cy="12045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28A824-0BBC-4C32-01F6-791E8BBC75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306" r="10013"/>
          <a:stretch/>
        </p:blipFill>
        <p:spPr>
          <a:xfrm>
            <a:off x="10515216" y="3695253"/>
            <a:ext cx="946590" cy="12346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30A828-CEEB-AA21-6D34-17DA33356D39}"/>
              </a:ext>
            </a:extLst>
          </p:cNvPr>
          <p:cNvSpPr txBox="1"/>
          <p:nvPr/>
        </p:nvSpPr>
        <p:spPr>
          <a:xfrm>
            <a:off x="5707117" y="2680138"/>
            <a:ext cx="2323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LV" sz="24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 Oct – Dec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F72B60-7213-8E6A-99E2-11CDCD8E6C51}"/>
              </a:ext>
            </a:extLst>
          </p:cNvPr>
          <p:cNvSpPr txBox="1"/>
          <p:nvPr/>
        </p:nvSpPr>
        <p:spPr>
          <a:xfrm>
            <a:off x="5707117" y="4157236"/>
            <a:ext cx="2358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LV" sz="24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2022 Feb – Mar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D9914-E426-E5F2-B360-0056BD63E03A}"/>
              </a:ext>
            </a:extLst>
          </p:cNvPr>
          <p:cNvSpPr txBox="1"/>
          <p:nvPr/>
        </p:nvSpPr>
        <p:spPr>
          <a:xfrm>
            <a:off x="2967021" y="6449204"/>
            <a:ext cx="6964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LV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Particle Physics and Accelerator Technologies study programme</a:t>
            </a:r>
            <a:r>
              <a:rPr kumimoji="0" lang="en-LV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5537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Accelerator projects and Student thesis</a:t>
            </a:r>
            <a:br>
              <a:rPr lang="en-GB" dirty="0"/>
            </a:b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262702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49"/>
            <a:ext cx="9802761" cy="772587"/>
          </a:xfrm>
        </p:spPr>
        <p:txBody>
          <a:bodyPr>
            <a:normAutofit fontScale="90000"/>
          </a:bodyPr>
          <a:lstStyle/>
          <a:p>
            <a:r>
              <a:rPr lang="en-GB" dirty="0"/>
              <a:t>Accelerator research and Innovation for European Science and Society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599" y="1467848"/>
            <a:ext cx="10972800" cy="2789129"/>
          </a:xfrm>
        </p:spPr>
        <p:txBody>
          <a:bodyPr>
            <a:normAutofit/>
          </a:bodyPr>
          <a:lstStyle/>
          <a:p>
            <a:r>
              <a:rPr lang="en-GB" sz="2400" dirty="0"/>
              <a:t>Development of hybrid electron accelerator system for the treatment of marine diesel exhaust gases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5BE757-39E0-3FAA-F113-DF51C4E37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6060" y="52085"/>
            <a:ext cx="2495940" cy="12421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EEC578-A4CE-A2CF-6A91-905F405AEB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394" r="2702"/>
          <a:stretch/>
        </p:blipFill>
        <p:spPr>
          <a:xfrm>
            <a:off x="0" y="2260725"/>
            <a:ext cx="9163665" cy="45777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F60057-6391-CADE-EFBC-5C38D5A2BC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75" r="15060" b="22040"/>
          <a:stretch/>
        </p:blipFill>
        <p:spPr>
          <a:xfrm>
            <a:off x="9288379" y="2873597"/>
            <a:ext cx="1324186" cy="13897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4AD702-81C5-B327-7314-DBBE56BA33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2565" y="2854057"/>
            <a:ext cx="1355093" cy="14092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31A4C7-BDA0-B690-BDFB-424AC0C8FD5F}"/>
              </a:ext>
            </a:extLst>
          </p:cNvPr>
          <p:cNvSpPr txBox="1"/>
          <p:nvPr/>
        </p:nvSpPr>
        <p:spPr>
          <a:xfrm>
            <a:off x="9249899" y="6504257"/>
            <a:ext cx="241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LV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Courtesey of T.Torims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72E896-AB1B-1657-ED02-7C1E82756E0B}"/>
              </a:ext>
            </a:extLst>
          </p:cNvPr>
          <p:cNvSpPr txBox="1"/>
          <p:nvPr/>
        </p:nvSpPr>
        <p:spPr>
          <a:xfrm>
            <a:off x="9677849" y="1874414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LV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(Finished)</a:t>
            </a:r>
          </a:p>
        </p:txBody>
      </p:sp>
    </p:spTree>
    <p:extLst>
      <p:ext uri="{BB962C8B-B14F-4D97-AF65-F5344CB8AC3E}">
        <p14:creationId xmlns:p14="http://schemas.microsoft.com/office/powerpoint/2010/main" val="42190961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Innovation Fostering in Accelerator Science and Technology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599" y="1582818"/>
            <a:ext cx="11503742" cy="3444478"/>
          </a:xfrm>
        </p:spPr>
        <p:txBody>
          <a:bodyPr>
            <a:noAutofit/>
          </a:bodyPr>
          <a:lstStyle/>
          <a:p>
            <a:r>
              <a:rPr lang="en-GB" sz="2400" dirty="0"/>
              <a:t>WP1: Management, coordination and dissemination</a:t>
            </a:r>
          </a:p>
          <a:p>
            <a:pPr lvl="1"/>
            <a:r>
              <a:rPr lang="en-GB" sz="2000" dirty="0"/>
              <a:t>Task 1.2: Information Flow Management and Cross-coordination (Task Leader RTU)</a:t>
            </a:r>
          </a:p>
          <a:p>
            <a:pPr lvl="1"/>
            <a:endParaRPr lang="en-GB" sz="2000" dirty="0"/>
          </a:p>
          <a:p>
            <a:r>
              <a:rPr lang="en-GB" sz="2400" dirty="0"/>
              <a:t>WP10: Advanced Accelerator Technologies (Coordinator RTU)</a:t>
            </a:r>
          </a:p>
          <a:p>
            <a:pPr lvl="1"/>
            <a:r>
              <a:rPr lang="en-GB" sz="2000" dirty="0"/>
              <a:t>Task 10.1: Coordination and Communication (Task Leader RTU)</a:t>
            </a:r>
          </a:p>
          <a:p>
            <a:pPr lvl="1"/>
            <a:r>
              <a:rPr lang="en-GB" sz="2000" dirty="0"/>
              <a:t>Task 10.2: Additive Manufacturing - Survey of applications and potential developments</a:t>
            </a:r>
          </a:p>
          <a:p>
            <a:pPr lvl="1"/>
            <a:r>
              <a:rPr lang="en-GB" sz="2000" dirty="0"/>
              <a:t>Task 10.3: Refurbishment of accelerator components by AM technologies (Task Leader RTU)</a:t>
            </a:r>
          </a:p>
          <a:p>
            <a:pPr lvl="1"/>
            <a:endParaRPr lang="en-GB" sz="2000" dirty="0"/>
          </a:p>
          <a:p>
            <a:r>
              <a:rPr lang="en-GB" sz="2400" dirty="0"/>
              <a:t>WP12: Societal Applications</a:t>
            </a:r>
          </a:p>
          <a:p>
            <a:pPr lvl="1"/>
            <a:r>
              <a:rPr lang="en-GB" sz="2000" dirty="0"/>
              <a:t>Task 12.1 sub task 3: Environmental applications of electron beam</a:t>
            </a:r>
          </a:p>
          <a:p>
            <a:pPr lvl="1"/>
            <a:endParaRPr lang="en-GB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AB80A70-1ECD-A1F7-CF21-9901053D1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638" y="810231"/>
            <a:ext cx="2003573" cy="12545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73F3E7-D5A7-4E02-2BFC-EF50BC98B1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975" r="15060" b="22040"/>
          <a:stretch/>
        </p:blipFill>
        <p:spPr>
          <a:xfrm>
            <a:off x="2928449" y="5719963"/>
            <a:ext cx="1036867" cy="10882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A65DC43-6DFD-96A5-CF2E-22B6F4D18C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333" y="5716107"/>
            <a:ext cx="1111708" cy="10920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884D5EC-9273-BB66-AE78-22E5662647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3029" y="5696840"/>
            <a:ext cx="1087116" cy="11306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2FFF4E0-F0F2-FBBE-DC07-DA7F05308B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4128" y="5691523"/>
            <a:ext cx="961984" cy="110477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5F4636E-DD5B-F113-F3A5-D00278530C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306" r="10013"/>
          <a:stretch/>
        </p:blipFill>
        <p:spPr>
          <a:xfrm>
            <a:off x="5007709" y="5691523"/>
            <a:ext cx="856132" cy="111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675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dirty="0"/>
              <a:t>Student thesis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317523"/>
            <a:ext cx="8653952" cy="3864077"/>
          </a:xfrm>
        </p:spPr>
        <p:txBody>
          <a:bodyPr>
            <a:normAutofit lnSpcReduction="10000"/>
          </a:bodyPr>
          <a:lstStyle/>
          <a:p>
            <a:r>
              <a:rPr lang="en-LV" sz="2600" b="1" dirty="0"/>
              <a:t>Guntis Pikurs PhD thesis</a:t>
            </a:r>
            <a:r>
              <a:rPr lang="en-LV" sz="2600" dirty="0"/>
              <a:t>:</a:t>
            </a:r>
          </a:p>
          <a:p>
            <a:pPr marL="0" indent="0">
              <a:buNone/>
            </a:pPr>
            <a:r>
              <a:rPr lang="en-LV" dirty="0"/>
              <a:t>Research on performance improvement of accelerator and detector components by additive manufacturing </a:t>
            </a:r>
          </a:p>
          <a:p>
            <a:pPr marL="0" indent="0">
              <a:buNone/>
            </a:pPr>
            <a:endParaRPr lang="en-LV" sz="2400" dirty="0"/>
          </a:p>
          <a:p>
            <a:r>
              <a:rPr lang="en-LV" sz="2400" b="1" dirty="0"/>
              <a:t>Dagnija Krogere MSc thesis </a:t>
            </a:r>
            <a:r>
              <a:rPr lang="en-GB" sz="2400" b="1" u="sng" dirty="0"/>
              <a:t>(Defended) </a:t>
            </a:r>
            <a:r>
              <a:rPr lang="en-LV" sz="2400" dirty="0"/>
              <a:t>:</a:t>
            </a:r>
          </a:p>
          <a:p>
            <a:pPr marL="0" indent="0">
              <a:buNone/>
            </a:pPr>
            <a:r>
              <a:rPr lang="en-GB" dirty="0"/>
              <a:t>Research of additive manufacturing applications and strategies for repairing particle accelerator components </a:t>
            </a: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r>
              <a:rPr lang="en-LV" sz="2400" b="1" dirty="0"/>
              <a:t>Viesturs Lācis MSc thesis</a:t>
            </a:r>
            <a:r>
              <a:rPr lang="en-LV" sz="2400" dirty="0"/>
              <a:t>:</a:t>
            </a:r>
          </a:p>
          <a:p>
            <a:pPr marL="0" indent="0">
              <a:buNone/>
            </a:pPr>
            <a:r>
              <a:rPr lang="en-GB" dirty="0"/>
              <a:t>Laser Polishing of Additively Manufactured RFQ Prototype</a:t>
            </a:r>
          </a:p>
          <a:p>
            <a:pPr marL="0" indent="0">
              <a:buNone/>
            </a:pPr>
            <a:endParaRPr lang="en-GB" b="1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LV" sz="2400" dirty="0"/>
          </a:p>
          <a:p>
            <a:pPr marL="0" indent="0">
              <a:buNone/>
            </a:pPr>
            <a:endParaRPr lang="en-LV" sz="2400" dirty="0"/>
          </a:p>
          <a:p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CE4D9D-9466-1230-5A6C-BB695563C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638" y="810231"/>
            <a:ext cx="2003573" cy="12545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EF9DA64-73E5-557D-9B9F-31930D094E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975" r="15060" b="22040"/>
          <a:stretch/>
        </p:blipFill>
        <p:spPr>
          <a:xfrm>
            <a:off x="2928449" y="5719963"/>
            <a:ext cx="1036867" cy="10882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C2A2DB-5FE1-D982-0D00-45CE060616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4128" y="5691523"/>
            <a:ext cx="961984" cy="11047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A0BE54C-9174-440D-8E37-43E806C552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306" r="10013"/>
          <a:stretch/>
        </p:blipFill>
        <p:spPr>
          <a:xfrm>
            <a:off x="5007709" y="5691523"/>
            <a:ext cx="856132" cy="11166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2EEBDD0-E286-ACEC-31D1-A8693875ED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1390" y="2245382"/>
            <a:ext cx="3569110" cy="399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40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6AE56DFA-FDA1-7ED5-98D2-6CDDCBCE8C9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8" r="-1" b="-1"/>
          <a:stretch/>
        </p:blipFill>
        <p:spPr>
          <a:xfrm>
            <a:off x="643468" y="1182076"/>
            <a:ext cx="10938933" cy="5015523"/>
          </a:xfrm>
          <a:noFill/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60556580-8C8A-F1EC-04F4-3932165A4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6860"/>
            <a:ext cx="10972800" cy="868909"/>
          </a:xfrm>
        </p:spPr>
        <p:txBody>
          <a:bodyPr/>
          <a:lstStyle/>
          <a:p>
            <a:r>
              <a:rPr lang="en-US" dirty="0" err="1"/>
              <a:t>Formnext</a:t>
            </a:r>
            <a:r>
              <a:rPr lang="en-US" dirty="0"/>
              <a:t> Frankfurt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46F1C2-9917-53BE-9195-0639F57F25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599" y="6272743"/>
            <a:ext cx="32963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lv-LV"/>
              <a:t>Riga Technical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031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4AE6C-6F39-5B32-6026-AA19B1C87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1949"/>
            <a:ext cx="11369040" cy="1695451"/>
          </a:xfrm>
        </p:spPr>
        <p:txBody>
          <a:bodyPr>
            <a:normAutofit fontScale="90000"/>
          </a:bodyPr>
          <a:lstStyle/>
          <a:p>
            <a:r>
              <a:rPr lang="en-GB" dirty="0"/>
              <a:t>Hybrid Exhaust-gas-cleaning and Accelerator Technology for International Shipping </a:t>
            </a:r>
            <a:endParaRPr lang="en-LV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4A11AF-457D-9535-8A79-90563806B4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C767A2-DB32-F832-03F8-7ECF7AF55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664" y="2153545"/>
            <a:ext cx="8094893" cy="861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Based on promising results of the ARIES PoC </a:t>
            </a:r>
          </a:p>
          <a:p>
            <a:pPr marL="0" indent="0">
              <a:buNone/>
            </a:pPr>
            <a:r>
              <a:rPr lang="en-GB" b="1" dirty="0"/>
              <a:t>HERTIS Collaboration </a:t>
            </a:r>
            <a:r>
              <a:rPr lang="en-GB" dirty="0"/>
              <a:t>was established between multiple partners</a:t>
            </a:r>
            <a:endParaRPr lang="en-GB" b="1" dirty="0"/>
          </a:p>
          <a:p>
            <a:endParaRPr lang="en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C1BBE1-D42A-F6B7-EAB4-E3A5D9CA2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825" y="1371241"/>
            <a:ext cx="2033815" cy="1045242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25FD6B8-C80C-3D29-AD62-8039BE25E0F2}"/>
              </a:ext>
            </a:extLst>
          </p:cNvPr>
          <p:cNvSpPr txBox="1">
            <a:spLocks/>
          </p:cNvSpPr>
          <p:nvPr/>
        </p:nvSpPr>
        <p:spPr>
          <a:xfrm>
            <a:off x="606664" y="2854349"/>
            <a:ext cx="6228568" cy="34879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kumimoji="0" lang="en-LV" sz="2000" b="0" i="0" u="none" strike="noStrike" kern="1200" cap="none" spc="0" normalizeH="0" baseline="0" noProof="0" dirty="0">
              <a:ln>
                <a:noFill/>
              </a:ln>
              <a:solidFill>
                <a:srgbClr val="00555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</a:t>
            </a:r>
            <a:r>
              <a:rPr kumimoji="0" lang="en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bjectives: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 foster multidisciplinary cooperation between Accelerator and Maritime Communities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 develop and maintain joint Strategy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 prepare and submit the Projects on behalf of the Collaboration.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5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LV" sz="2000" b="0" i="0" u="none" strike="noStrike" kern="1200" cap="none" spc="0" normalizeH="0" baseline="0" noProof="0" dirty="0">
              <a:ln>
                <a:noFill/>
              </a:ln>
              <a:solidFill>
                <a:srgbClr val="00555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CC578B-A0D6-3CCC-B6F9-4011D1AB1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654" y="5486759"/>
            <a:ext cx="9114178" cy="7894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4C452F-33A4-6A64-E898-EDA46581D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566" y="3374211"/>
            <a:ext cx="4846434" cy="211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765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98D8-C1BD-156F-4149-10FBED84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Student thesis</a:t>
            </a:r>
            <a:endParaRPr lang="en-LV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99ABF9-56B4-477C-7704-C2ACE6243B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Technical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4CCB23A-34E0-1A39-5318-9823F6531B64}"/>
              </a:ext>
            </a:extLst>
          </p:cNvPr>
          <p:cNvSpPr txBox="1">
            <a:spLocks/>
          </p:cNvSpPr>
          <p:nvPr/>
        </p:nvSpPr>
        <p:spPr>
          <a:xfrm>
            <a:off x="609599" y="1905000"/>
            <a:ext cx="9335226" cy="425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LV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Ekaterina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Tskhay </a:t>
            </a:r>
            <a:r>
              <a:rPr kumimoji="0" lang="en-LV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MSc thesis </a:t>
            </a:r>
            <a:r>
              <a:rPr kumimoji="0" lang="en-GB" sz="2400" b="1" i="0" u="sng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(Defended)</a:t>
            </a:r>
            <a:r>
              <a:rPr kumimoji="0" lang="en-LV" sz="24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Qualitative and quantitative analysis of the hybrid electron accelerator exhaust gas abatement technology impact to the selected maritime logistics aspects</a:t>
            </a:r>
            <a:endParaRPr kumimoji="0" lang="en-LV" sz="2400" b="0" i="0" u="none" strike="noStrike" kern="1200" cap="none" spc="0" normalizeH="0" baseline="0" noProof="0" dirty="0">
              <a:ln>
                <a:noFill/>
              </a:ln>
              <a:solidFill>
                <a:srgbClr val="00555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CCB5E0C-70F9-C899-20A1-B26E725BE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825" y="1371241"/>
            <a:ext cx="2033815" cy="1045242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810054EE-CF1F-22E6-D974-BBBBAB3611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22" t="1906" r="2357"/>
          <a:stretch/>
        </p:blipFill>
        <p:spPr>
          <a:xfrm>
            <a:off x="6402604" y="3149302"/>
            <a:ext cx="3766885" cy="3488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FA708F3-C0DC-0B62-C4FE-AAE8ABF59F3A}"/>
              </a:ext>
            </a:extLst>
          </p:cNvPr>
          <p:cNvSpPr txBox="1"/>
          <p:nvPr/>
        </p:nvSpPr>
        <p:spPr>
          <a:xfrm>
            <a:off x="6757432" y="6551038"/>
            <a:ext cx="330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Source: Aries Proof of concept</a:t>
            </a:r>
          </a:p>
        </p:txBody>
      </p:sp>
    </p:spTree>
    <p:extLst>
      <p:ext uri="{BB962C8B-B14F-4D97-AF65-F5344CB8AC3E}">
        <p14:creationId xmlns:p14="http://schemas.microsoft.com/office/powerpoint/2010/main" val="22471552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98D8-C1BD-156F-4149-10FBED84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dirty="0"/>
              <a:t>Heavy Ion Therapy Research Integration</a:t>
            </a:r>
            <a:endParaRPr lang="en-LV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99ABF9-56B4-477C-7704-C2ACE6243B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38A40-4360-57FA-903B-9DAFA0953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361" y="2076444"/>
            <a:ext cx="8642555" cy="2705112"/>
          </a:xfrm>
        </p:spPr>
        <p:txBody>
          <a:bodyPr>
            <a:normAutofit fontScale="92500" lnSpcReduction="10000"/>
          </a:bodyPr>
          <a:lstStyle/>
          <a:p>
            <a:r>
              <a:rPr lang="en-LV" sz="2600" dirty="0"/>
              <a:t>WP 7: </a:t>
            </a:r>
            <a:r>
              <a:rPr lang="en-GB" sz="2600" dirty="0"/>
              <a:t>Advanced accelerator and gantry design</a:t>
            </a:r>
          </a:p>
          <a:p>
            <a:pPr marL="0" indent="0">
              <a:buNone/>
            </a:pPr>
            <a:r>
              <a:rPr lang="en-GB" sz="2400" dirty="0"/>
              <a:t> </a:t>
            </a:r>
          </a:p>
          <a:p>
            <a:pPr lvl="1"/>
            <a:r>
              <a:rPr lang="en-GB" sz="2200" dirty="0"/>
              <a:t>Task 7.4: Injector </a:t>
            </a:r>
            <a:r>
              <a:rPr lang="en-GB" sz="2200" dirty="0" err="1"/>
              <a:t>Linac</a:t>
            </a:r>
            <a:r>
              <a:rPr lang="en-GB" sz="2200" dirty="0"/>
              <a:t> Design</a:t>
            </a:r>
          </a:p>
          <a:p>
            <a:pPr lvl="1"/>
            <a:endParaRPr lang="en-GB" sz="2200" dirty="0"/>
          </a:p>
          <a:p>
            <a:pPr lvl="1"/>
            <a:r>
              <a:rPr lang="en-GB" sz="2200" dirty="0"/>
              <a:t>Task 7.5: Integration of an innovative superconducting gantry: optics, mechanics, beam delivery </a:t>
            </a:r>
          </a:p>
          <a:p>
            <a:pPr marL="0" indent="0">
              <a:buNone/>
            </a:pPr>
            <a:br>
              <a:rPr lang="en-GB" dirty="0"/>
            </a:br>
            <a:endParaRPr lang="en-GB" sz="2400" dirty="0"/>
          </a:p>
          <a:p>
            <a:pPr marL="0" indent="0">
              <a:buNone/>
            </a:pPr>
            <a:endParaRPr lang="en-LV" sz="2400" dirty="0"/>
          </a:p>
          <a:p>
            <a:pPr marL="457200" lvl="1" indent="0">
              <a:buNone/>
            </a:pPr>
            <a:endParaRPr lang="en-LV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15DD91-FC52-8DED-360A-EEEF59A67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8813" y="1139905"/>
            <a:ext cx="2419870" cy="10094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684280-3A1E-D0D8-D44C-D60DCF04D2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52"/>
          <a:stretch/>
        </p:blipFill>
        <p:spPr>
          <a:xfrm>
            <a:off x="6992338" y="5473991"/>
            <a:ext cx="1149686" cy="13618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99D0BD-9400-3E4C-EE87-F741529851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893" t="-1648" r="-2934" b="1648"/>
          <a:stretch/>
        </p:blipFill>
        <p:spPr>
          <a:xfrm>
            <a:off x="5825265" y="5447618"/>
            <a:ext cx="1170149" cy="13618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940D22-5C62-9B3A-F1BD-9A3CEA07A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2487" y="5473990"/>
            <a:ext cx="1386326" cy="13618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F43ED3-748C-0D65-BFEC-DD20BCA157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849" r="14631"/>
          <a:stretch/>
        </p:blipFill>
        <p:spPr>
          <a:xfrm>
            <a:off x="4827639" y="5457064"/>
            <a:ext cx="977163" cy="137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825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98D8-C1BD-156F-4149-10FBED84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dirty="0"/>
              <a:t>PhD Student thesis</a:t>
            </a:r>
            <a:endParaRPr lang="en-LV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99ABF9-56B4-477C-7704-C2ACE6243B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38A40-4360-57FA-903B-9DAFA0953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045" y="1244046"/>
            <a:ext cx="8937526" cy="4142613"/>
          </a:xfrm>
        </p:spPr>
        <p:txBody>
          <a:bodyPr>
            <a:normAutofit fontScale="92500" lnSpcReduction="10000"/>
          </a:bodyPr>
          <a:lstStyle/>
          <a:p>
            <a:r>
              <a:rPr lang="en-GB" sz="2600" b="1" dirty="0"/>
              <a:t>Lazar </a:t>
            </a:r>
            <a:r>
              <a:rPr lang="en-GB" sz="2600" b="1" dirty="0" err="1"/>
              <a:t>Nikitovics</a:t>
            </a:r>
            <a:r>
              <a:rPr lang="en-GB" sz="2600" b="1" dirty="0"/>
              <a:t> thesis</a:t>
            </a:r>
            <a:r>
              <a:rPr lang="en-GB" sz="2600" dirty="0"/>
              <a:t>:</a:t>
            </a:r>
          </a:p>
          <a:p>
            <a:pPr marL="0" indent="0">
              <a:buNone/>
            </a:pPr>
            <a:r>
              <a:rPr lang="en-GB" sz="2200" dirty="0"/>
              <a:t>Design study of a high-frequency linear accelerator for the purposes of injection into a therapy synchrotron and parallel production radioisotopes</a:t>
            </a:r>
          </a:p>
          <a:p>
            <a:endParaRPr lang="en-GB" sz="2400" dirty="0"/>
          </a:p>
          <a:p>
            <a:r>
              <a:rPr lang="en-GB" sz="2600" b="1" dirty="0"/>
              <a:t>Janis </a:t>
            </a:r>
            <a:r>
              <a:rPr lang="en-GB" sz="2600" b="1" dirty="0" err="1"/>
              <a:t>Vilcans</a:t>
            </a:r>
            <a:r>
              <a:rPr lang="en-GB" sz="2600" b="1" dirty="0"/>
              <a:t> thesis:</a:t>
            </a:r>
          </a:p>
          <a:p>
            <a:pPr marL="0" indent="0">
              <a:buNone/>
            </a:pPr>
            <a:r>
              <a:rPr lang="en-GB" sz="2200" dirty="0"/>
              <a:t>Development of the rotational (mobile) cryostat system for the superconducting magnets in the hadron therapy installations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600" b="1" dirty="0"/>
              <a:t>Luca </a:t>
            </a:r>
            <a:r>
              <a:rPr lang="en-GB" sz="2600" b="1" dirty="0" err="1"/>
              <a:t>Piacentini</a:t>
            </a:r>
            <a:r>
              <a:rPr lang="en-GB" sz="2600" b="1" dirty="0"/>
              <a:t> thesis:</a:t>
            </a:r>
          </a:p>
          <a:p>
            <a:pPr marL="0" indent="0">
              <a:buNone/>
            </a:pPr>
            <a:r>
              <a:rPr lang="en-GB" sz="2200" dirty="0"/>
              <a:t>Mechanical integration of systems, instruments and components of a carbon ion rotating gantry for medical treatments</a:t>
            </a:r>
          </a:p>
          <a:p>
            <a:pPr marL="0" indent="0">
              <a:buNone/>
            </a:pPr>
            <a:endParaRPr lang="en-LV" sz="2400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LV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1EEC9E-ADE2-F0A9-2D46-C1AE09377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8813" y="1139905"/>
            <a:ext cx="2419870" cy="10094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680FD09-06D0-909B-EC1F-FF3BCA7618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52"/>
          <a:stretch/>
        </p:blipFill>
        <p:spPr>
          <a:xfrm>
            <a:off x="6992338" y="5473991"/>
            <a:ext cx="1149686" cy="13618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6BBBF2-15C1-5D3F-64F5-3F3B4425B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93" t="-1648" r="-2934" b="1648"/>
          <a:stretch/>
        </p:blipFill>
        <p:spPr>
          <a:xfrm>
            <a:off x="5825265" y="5447618"/>
            <a:ext cx="1170149" cy="136183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43946E-2221-8CAC-5BC5-B129DCCD64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849" r="14631"/>
          <a:stretch/>
        </p:blipFill>
        <p:spPr>
          <a:xfrm>
            <a:off x="4827639" y="5457064"/>
            <a:ext cx="977163" cy="13787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411570-A695-7E7C-170D-E53D7E1877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2162" y="2238959"/>
            <a:ext cx="1961851" cy="4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01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 and coordinated participation of Latvia at CERN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393192" y="1812529"/>
            <a:ext cx="11456430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for associate membership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05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benefit from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opportunities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CERN – in the best possible way and at all levels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provide sustainable contribution in attaining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priorities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education, science, economic development and R&amp;D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foster environment of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excellence and industrial leadership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concentrate available and to attract new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 resources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 to use strategically available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instruments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Within the next years to achieve “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 balanced country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” status and to ensure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60/40 proportion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scientific HR / industrial return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7168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98D8-C1BD-156F-4149-10FBED84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Next Ion Medical Machine Study</a:t>
            </a:r>
            <a:endParaRPr lang="en-LV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99ABF9-56B4-477C-7704-C2ACE6243B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Technical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38A40-4360-57FA-903B-9DAFA0953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3932"/>
            <a:ext cx="8858865" cy="2789129"/>
          </a:xfrm>
        </p:spPr>
        <p:txBody>
          <a:bodyPr>
            <a:normAutofit/>
          </a:bodyPr>
          <a:lstStyle/>
          <a:p>
            <a:r>
              <a:rPr lang="en-GB" sz="2400" dirty="0"/>
              <a:t>Developing new technologies for the future generation of accelerators for cancer therapy</a:t>
            </a:r>
            <a:endParaRPr lang="en-LV" sz="2400" dirty="0"/>
          </a:p>
        </p:txBody>
      </p:sp>
      <p:pic>
        <p:nvPicPr>
          <p:cNvPr id="5" name="Picture 5" descr="https://lh4.googleusercontent.com/chENjIcauC0S9V-BJhyc-YePPWChsDhHcQ6v7D5RWgEPdUwghMwLTLsXxqSN9nQC4EVFo2bGnguPcYL9WoTMT_Of0t-Ga5eFjXDu7Piv6DMXdBPlRDLRcIMjfeyrZ67m8dOq8jpF">
            <a:extLst>
              <a:ext uri="{FF2B5EF4-FFF2-40B4-BE49-F238E27FC236}">
                <a16:creationId xmlns:a16="http://schemas.microsoft.com/office/drawing/2014/main" id="{9D561E99-5760-2C21-1211-339DCDBC7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097" y="268404"/>
            <a:ext cx="1372103" cy="128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5879AF-0A52-65FB-25FE-DDC0D827E97C}"/>
              </a:ext>
            </a:extLst>
          </p:cNvPr>
          <p:cNvSpPr txBox="1"/>
          <p:nvPr/>
        </p:nvSpPr>
        <p:spPr>
          <a:xfrm>
            <a:off x="7529019" y="6538790"/>
            <a:ext cx="4087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</a:t>
            </a:r>
            <a:r>
              <a:rPr kumimoji="0" lang="en-LV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M. Vretenar and K. Palskis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7FE018-6907-A189-4B19-39F8D877F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946" y="2759639"/>
            <a:ext cx="3296356" cy="26266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EFB20C-B5F9-D074-48CD-C43289AFB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858" y="2877351"/>
            <a:ext cx="3596934" cy="29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5A7A7A-FD2C-B9A4-85A3-221459E648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7551" y="5027525"/>
            <a:ext cx="1519170" cy="18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1236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98D8-C1BD-156F-4149-10FBED84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dirty="0"/>
              <a:t>Student thesis</a:t>
            </a:r>
            <a:endParaRPr lang="en-LV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99ABF9-56B4-477C-7704-C2ACE6243B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113E271-E6D0-2675-DF9B-D512FE7629E3}"/>
              </a:ext>
            </a:extLst>
          </p:cNvPr>
          <p:cNvSpPr txBox="1">
            <a:spLocks/>
          </p:cNvSpPr>
          <p:nvPr/>
        </p:nvSpPr>
        <p:spPr>
          <a:xfrm>
            <a:off x="609599" y="1905000"/>
            <a:ext cx="10422195" cy="179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Kristaps </a:t>
            </a:r>
            <a:r>
              <a:rPr kumimoji="0" lang="lv-LV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Palskis</a:t>
            </a: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PhD</a:t>
            </a: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LV" sz="2400" b="1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thesis</a:t>
            </a:r>
            <a:r>
              <a:rPr kumimoji="0" lang="en-LV" sz="24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Studies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different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ion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types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their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use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radiation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therapy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lv-LV" sz="2000" b="0" i="1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FLASH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therapy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lv-LV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aspects</a:t>
            </a:r>
            <a:r>
              <a:rPr kumimoji="0" lang="lv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Optimization of ion beam parameters for very high dose rate (FLASH) radiotherapy</a:t>
            </a:r>
            <a:r>
              <a:rPr kumimoji="0" lang="en-LV" sz="20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5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5" name="Picture 5" descr="https://lh4.googleusercontent.com/chENjIcauC0S9V-BJhyc-YePPWChsDhHcQ6v7D5RWgEPdUwghMwLTLsXxqSN9nQC4EVFo2bGnguPcYL9WoTMT_Of0t-Ga5eFjXDu7Piv6DMXdBPlRDLRcIMjfeyrZ67m8dOq8jpF">
            <a:extLst>
              <a:ext uri="{FF2B5EF4-FFF2-40B4-BE49-F238E27FC236}">
                <a16:creationId xmlns:a16="http://schemas.microsoft.com/office/drawing/2014/main" id="{6F8357CA-9340-C1DA-B2F5-0420DD0C7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097" y="268404"/>
            <a:ext cx="1372103" cy="128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BD1548-A9DC-4C76-EDD0-6C531C57D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551" y="5027525"/>
            <a:ext cx="1519170" cy="18304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BF18ED-A688-251E-C8E7-8B06472BC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08" y="3240939"/>
            <a:ext cx="5233143" cy="27018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9798F3D-584F-9280-5E22-885079A62A68}"/>
              </a:ext>
            </a:extLst>
          </p:cNvPr>
          <p:cNvSpPr txBox="1"/>
          <p:nvPr/>
        </p:nvSpPr>
        <p:spPr>
          <a:xfrm>
            <a:off x="7529019" y="653879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</a:t>
            </a:r>
            <a:r>
              <a:rPr kumimoji="0" lang="en-LV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 K. Palskis</a:t>
            </a:r>
          </a:p>
        </p:txBody>
      </p:sp>
    </p:spTree>
    <p:extLst>
      <p:ext uri="{BB962C8B-B14F-4D97-AF65-F5344CB8AC3E}">
        <p14:creationId xmlns:p14="http://schemas.microsoft.com/office/powerpoint/2010/main" val="25193764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98D8-C1BD-156F-4149-10FBED84E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LV" dirty="0"/>
              <a:t>Accelerator medical applications</a:t>
            </a:r>
            <a:endParaRPr lang="en-LV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99ABF9-56B4-477C-7704-C2ACE6243B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Riga Technical University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5" name="Picture 5" descr="https://lh4.googleusercontent.com/chENjIcauC0S9V-BJhyc-YePPWChsDhHcQ6v7D5RWgEPdUwghMwLTLsXxqSN9nQC4EVFo2bGnguPcYL9WoTMT_Of0t-Ga5eFjXDu7Piv6DMXdBPlRDLRcIMjfeyrZ67m8dOq8jpF">
            <a:extLst>
              <a:ext uri="{FF2B5EF4-FFF2-40B4-BE49-F238E27FC236}">
                <a16:creationId xmlns:a16="http://schemas.microsoft.com/office/drawing/2014/main" id="{6F8357CA-9340-C1DA-B2F5-0420DD0C7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097" y="268404"/>
            <a:ext cx="1372103" cy="128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BD1548-A9DC-4C76-EDD0-6C531C57D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402" y="5473990"/>
            <a:ext cx="1130227" cy="13618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9798F3D-584F-9280-5E22-885079A62A68}"/>
              </a:ext>
            </a:extLst>
          </p:cNvPr>
          <p:cNvSpPr txBox="1"/>
          <p:nvPr/>
        </p:nvSpPr>
        <p:spPr>
          <a:xfrm>
            <a:off x="446006" y="6496051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</a:t>
            </a:r>
            <a:r>
              <a:rPr kumimoji="0" lang="en-LV" sz="1800" b="0" i="0" u="none" strike="noStrike" kern="1200" cap="none" spc="0" normalizeH="0" baseline="0" noProof="0" dirty="0">
                <a:ln>
                  <a:noFill/>
                </a:ln>
                <a:solidFill>
                  <a:srgbClr val="0055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 K. Palskis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B20502F-64BB-FF93-3C4C-1DBD56BFF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053" y="1160909"/>
            <a:ext cx="4882423" cy="42671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9F5B52-AC5C-9C91-CA70-293BD2F844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852"/>
          <a:stretch/>
        </p:blipFill>
        <p:spPr>
          <a:xfrm>
            <a:off x="6992338" y="5473991"/>
            <a:ext cx="1149686" cy="13618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2F8A1B-6962-C636-92F7-C1EDF61518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893" t="-1648" r="-2934" b="1648"/>
          <a:stretch/>
        </p:blipFill>
        <p:spPr>
          <a:xfrm>
            <a:off x="5825265" y="5447618"/>
            <a:ext cx="1170149" cy="13618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42F5B-4DBE-C68C-83DF-2B4D107DEE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4088" y="5457064"/>
            <a:ext cx="1386326" cy="13618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65B8B4-E72A-5BA6-7BA7-8D6A2845C6B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849" r="14631"/>
          <a:stretch/>
        </p:blipFill>
        <p:spPr>
          <a:xfrm>
            <a:off x="4827639" y="5457064"/>
            <a:ext cx="977163" cy="13787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792ECA-C990-B417-A8B7-1157A74566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60479" y="1643045"/>
            <a:ext cx="2419870" cy="10094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1A2594-A5B4-11ED-BDC0-CC410CC764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1829" y="5447617"/>
            <a:ext cx="1334811" cy="138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952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E28A73-1681-FFDC-7A2D-4BA64E89E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40D3C21-8238-73E8-B1E5-E6948F947BD3}"/>
              </a:ext>
            </a:extLst>
          </p:cNvPr>
          <p:cNvSpPr/>
          <p:nvPr/>
        </p:nvSpPr>
        <p:spPr>
          <a:xfrm>
            <a:off x="452063" y="5147353"/>
            <a:ext cx="1972638" cy="81165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6104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DC03C7-A6C8-FFC2-88E3-F6089FC64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0791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37F28E-BB7E-E8F7-CC9A-4FDF18CDA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0942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569205-37AB-ADFE-3971-6C998168F6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913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EA901C-EC97-4AD8-91C3-A6D72585E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1" y="0"/>
            <a:ext cx="12193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2848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D6583E-1192-44F0-D82E-3F3A1D4DA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402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D82619-BDAB-5750-F1F8-4CF11A3B5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53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r>
              <a:rPr lang="lv-LV" sz="1400" dirty="0">
                <a:solidFill>
                  <a:prstClr val="black">
                    <a:tint val="75000"/>
                  </a:prstClr>
                </a:solidFill>
              </a:rPr>
              <a:t>19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791730" y="2495138"/>
            <a:ext cx="6406538" cy="3226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Benefit from the opportunities at CERN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800" b="1" dirty="0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in the best possible way and at all levels</a:t>
            </a:r>
          </a:p>
        </p:txBody>
      </p:sp>
    </p:spTree>
    <p:extLst>
      <p:ext uri="{BB962C8B-B14F-4D97-AF65-F5344CB8AC3E}">
        <p14:creationId xmlns:p14="http://schemas.microsoft.com/office/powerpoint/2010/main" val="14716552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E1D87B-32A4-F9CE-F625-9444F92A7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9000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Take away message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CFD93C-3071-DEB3-650C-43C1574734B3}"/>
              </a:ext>
            </a:extLst>
          </p:cNvPr>
          <p:cNvSpPr txBox="1">
            <a:spLocks/>
          </p:cNvSpPr>
          <p:nvPr/>
        </p:nvSpPr>
        <p:spPr>
          <a:xfrm>
            <a:off x="837398" y="2483317"/>
            <a:ext cx="10154653" cy="35420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 reliable and honest partner of CERN</a:t>
            </a:r>
          </a:p>
          <a:p>
            <a:pPr algn="ctr"/>
            <a:endParaRPr lang="en-GB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GB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– Latvia collaboration is yielding many mutual benefits</a:t>
            </a:r>
            <a:b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 ready to take the next step – to become full member of CERN</a:t>
            </a:r>
            <a:endParaRPr lang="lv-LV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09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599693" y="30114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4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Thank you!</a:t>
            </a:r>
          </a:p>
        </p:txBody>
      </p:sp>
      <p:sp>
        <p:nvSpPr>
          <p:cNvPr id="3" name="Rectangle 2"/>
          <p:cNvSpPr/>
          <p:nvPr/>
        </p:nvSpPr>
        <p:spPr>
          <a:xfrm>
            <a:off x="1236777" y="5677565"/>
            <a:ext cx="34584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93" y="5607962"/>
            <a:ext cx="637084" cy="64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13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Scientific/research portfolio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49637" y="1393831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 on the bottom-up initiatives / balance &amp; diversity / strategic approach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43927" y="1897484"/>
            <a:ext cx="5366983" cy="45186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CERN based experiments and collaborations</a:t>
            </a: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as a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HEP flagship 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project (RTU+LU)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MEDICIS 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(RTU+LU)</a:t>
            </a:r>
            <a:endParaRPr lang="en-GB" sz="9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AEgIS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(LU)</a:t>
            </a:r>
            <a:endParaRPr lang="en-GB" sz="1800" dirty="0" err="1">
              <a:ea typeface="+mn-lt"/>
              <a:cs typeface="+mn-lt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ISOLDE/LIEBE (LU) </a:t>
            </a:r>
            <a:endParaRPr lang="en-GB" dirty="0"/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Crystal Clear Collaboration (LU)</a:t>
            </a:r>
          </a:p>
          <a:p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pPr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Development of new projects and technologies at CERN</a:t>
            </a:r>
            <a:endParaRPr lang="en-GB" sz="1800" b="1" dirty="0">
              <a:ea typeface="+mn-lt"/>
              <a:cs typeface="+mn-lt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Accelerator &amp; Technology Sector /ATS-DO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Engineering and Technology Departments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FCC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309473" y="1947688"/>
            <a:ext cx="5642202" cy="43645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EU funded 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projects 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CERN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coordinated/associated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Riga Technical University (RTU)</a:t>
            </a:r>
            <a:endParaRPr lang="en-GB" dirty="0">
              <a:latin typeface="Verdana"/>
              <a:ea typeface="Verdana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I.FAST</a:t>
            </a: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HITRIplus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HERTIS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 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NIMMS</a:t>
            </a:r>
            <a:endParaRPr lang="en-GB" sz="1800" dirty="0">
              <a:solidFill>
                <a:srgbClr val="1F0092"/>
              </a:solidFill>
              <a:latin typeface="Verdana"/>
              <a:ea typeface="Verdana" panose="020B0604030504040204" pitchFamily="34" charset="0"/>
              <a:cs typeface="Calibri" panose="020F0502020204030204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University of Latvia (UL)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PRISMAP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QuantHEP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C0A706-7758-AAF9-3177-C0FB27B5C198}"/>
              </a:ext>
            </a:extLst>
          </p:cNvPr>
          <p:cNvSpPr txBox="1"/>
          <p:nvPr/>
        </p:nvSpPr>
        <p:spPr>
          <a:xfrm>
            <a:off x="6309473" y="6160079"/>
            <a:ext cx="563493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</a:rPr>
              <a:t>+ </a:t>
            </a:r>
            <a:r>
              <a:rPr lang="en-GB" sz="2000" dirty="0">
                <a:solidFill>
                  <a:srgbClr val="1F009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Collaboration</a:t>
            </a:r>
            <a:endParaRPr lang="en-US" sz="1600" dirty="0">
              <a:solidFill>
                <a:srgbClr val="1F0092"/>
              </a:solidFill>
              <a:latin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9809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@ CERN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1719438" y="1079814"/>
            <a:ext cx="11558902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Personal based long term @CERN: USER, COAS, PJAS, DOCT, FELL 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- snapshot at 21/11/2022</a:t>
            </a:r>
            <a:endParaRPr lang="en-GB" dirty="0">
              <a:cs typeface="Calibri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592015" y="1780284"/>
            <a:ext cx="5223158" cy="2134170"/>
          </a:xfrm>
          <a:prstGeom prst="rect">
            <a:avLst/>
          </a:prstGeom>
          <a:solidFill>
            <a:schemeClr val="bg1"/>
          </a:solidFill>
          <a:ln w="28575"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CMS-Latvia HEP group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 marL="0" indent="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i="1" dirty="0">
                <a:solidFill>
                  <a:srgbClr val="1F0092"/>
                </a:solidFill>
                <a:latin typeface="Verdana"/>
                <a:ea typeface="Verdana"/>
              </a:rPr>
              <a:t>Users (rec. COLA) 100% at CERN</a:t>
            </a:r>
            <a:endParaRPr lang="en-GB" i="1" dirty="0"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1. Senior researcher PhD in HEP – CMS Team leader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2. Senior researcher PhD in HEP – Top physics analysis group</a:t>
            </a:r>
            <a:endParaRPr lang="en-GB" sz="1500" dirty="0">
              <a:ea typeface="+mn-lt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3. PhD student – Technical Integration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4. PhD student – Higgs physics analysis group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Latvia Accelerator Technology group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276225">
              <a:buNone/>
            </a:pPr>
            <a:r>
              <a:rPr lang="en-GB" sz="1800" i="1" dirty="0">
                <a:solidFill>
                  <a:srgbClr val="1F0092"/>
                </a:solidFill>
                <a:latin typeface="Verdana"/>
                <a:ea typeface="Verdana"/>
              </a:rPr>
              <a:t>PJAS and COAS 100% at CERN</a:t>
            </a:r>
            <a:endParaRPr lang="en-GB" i="1" dirty="0">
              <a:solidFill>
                <a:srgbClr val="000000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5. Senior researcher – COAS / ATS-DO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6. Senior researcher – PJAS / ATS-DO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7. PhD Student AT – COAS / ATS-DO+CMS</a:t>
            </a:r>
            <a:endParaRPr lang="en-GB" sz="1400" dirty="0">
              <a:solidFill>
                <a:srgbClr val="1F0092"/>
              </a:solidFill>
              <a:latin typeface="Verdana"/>
              <a:ea typeface="Verdana"/>
              <a:cs typeface="Calibri" panose="020F050202020403020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8. PhD Student AT – DOCT /ATS-DO 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  <a:cs typeface="+mn-lt"/>
              </a:rPr>
              <a:t>paid by NIMMS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>
              <a:spcBef>
                <a:spcPts val="18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AD-Antihydrogen Experiment</a:t>
            </a:r>
            <a:endParaRPr lang="en-GB" sz="1800" dirty="0">
              <a:solidFill>
                <a:srgbClr val="000000"/>
              </a:solidFill>
              <a:latin typeface="Calibri"/>
              <a:ea typeface="Verdana"/>
              <a:cs typeface="+mn-lt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9. PhD Student Atomic physics - USER / </a:t>
            </a:r>
            <a:r>
              <a:rPr lang="en-GB" sz="1400" dirty="0" err="1">
                <a:solidFill>
                  <a:srgbClr val="1F0092"/>
                </a:solidFill>
                <a:latin typeface="Verdana"/>
                <a:ea typeface="Verdana"/>
              </a:rPr>
              <a:t>AEgIS+CMS</a:t>
            </a:r>
            <a:endParaRPr lang="en-GB" sz="14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257818" y="1856316"/>
            <a:ext cx="5740400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CERN-Latvia doctoral programme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10. PhD Student AT – DOCT / ATS-DO+CMS 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11. PhD Student MEDICIS – DOCT/SY-STI-RBS+CMS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12. </a:t>
            </a:r>
            <a:r>
              <a:rPr lang="en-GB" sz="1400" b="1" dirty="0">
                <a:solidFill>
                  <a:srgbClr val="1F0092"/>
                </a:solidFill>
                <a:latin typeface="Verdana"/>
                <a:ea typeface="Verdana"/>
              </a:rPr>
              <a:t>PhD Student Top physics – DOCT 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/ EP-CMG</a:t>
            </a:r>
            <a:r>
              <a:rPr lang="en-GB" sz="1400" dirty="0">
                <a:solidFill>
                  <a:srgbClr val="000000"/>
                </a:solidFill>
                <a:latin typeface="Verdana"/>
                <a:ea typeface="Verdana"/>
                <a:cs typeface="Calibri"/>
              </a:rPr>
              <a:t>+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endParaRPr lang="en-GB" sz="1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3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Doctoral Programme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13. </a:t>
            </a:r>
            <a:r>
              <a:rPr lang="en-GB" sz="1400" b="1" dirty="0">
                <a:solidFill>
                  <a:srgbClr val="1F0092"/>
                </a:solidFill>
                <a:latin typeface="Verdana"/>
                <a:ea typeface="Verdana"/>
              </a:rPr>
              <a:t>PhD Student Top physics – DOCT 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/ EP-CMD+CMS – 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</a:rPr>
              <a:t>only DOCT paid by CERN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14. PhD Student AT – DOCT / ATS-DO so far paid by Latvia</a:t>
            </a:r>
            <a:endParaRPr lang="en-GB" sz="1400" dirty="0">
              <a:cs typeface="Calibri" panose="020F0502020204030204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With no link to Latvia scientific community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15. CERN Fellow - FELL / EP-DT-EO - 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</a:rPr>
              <a:t>only FELL paid by CERN</a:t>
            </a:r>
            <a:endParaRPr lang="en-GB" sz="1400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GB" sz="16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FBF161-FA5F-9B93-40C5-9255CC082453}"/>
              </a:ext>
            </a:extLst>
          </p:cNvPr>
          <p:cNvSpPr txBox="1"/>
          <p:nvPr/>
        </p:nvSpPr>
        <p:spPr>
          <a:xfrm>
            <a:off x="6239933" y="5983882"/>
            <a:ext cx="595206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/>
              </a:rPr>
              <a:t>+ numerous short (2-3 months) term stays @CERN paid from the Latvian budget </a:t>
            </a:r>
            <a:endParaRPr lang="en-US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131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r>
              <a:rPr lang="lv-LV" sz="1400" dirty="0">
                <a:solidFill>
                  <a:prstClr val="black">
                    <a:tint val="75000"/>
                  </a:prstClr>
                </a:solidFill>
              </a:rPr>
              <a:t>19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714818" y="1463039"/>
            <a:ext cx="6406538" cy="3226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continue capacity and competency building in HEP and AT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800" b="1" dirty="0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maintain strong CERN related scientific institute with multidisciplinary research team and presence at CERN</a:t>
            </a:r>
          </a:p>
        </p:txBody>
      </p:sp>
    </p:spTree>
    <p:extLst>
      <p:ext uri="{BB962C8B-B14F-4D97-AF65-F5344CB8AC3E}">
        <p14:creationId xmlns:p14="http://schemas.microsoft.com/office/powerpoint/2010/main" val="2267040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Institute of Particle Physics and Accelerator Technologies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@Riga Technical University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	 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  <a:hlinkClick r:id="rId3"/>
              </a:rPr>
              <a:t>Faculty of Materials Science and Applied Chemistry</a:t>
            </a:r>
            <a:endParaRPr lang="en-GB" sz="2000" dirty="0">
              <a:solidFill>
                <a:srgbClr val="1F0092"/>
              </a:solidFill>
              <a:latin typeface="Verdana"/>
              <a:ea typeface="Verdana"/>
            </a:endParaRPr>
          </a:p>
          <a:p>
            <a:b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</a:br>
            <a:endParaRPr lang="en-GB" sz="20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711911" y="2082478"/>
            <a:ext cx="5146072" cy="4518667"/>
          </a:xfrm>
          <a:prstGeom prst="rect">
            <a:avLst/>
          </a:prstGeom>
          <a:ln w="28575"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100% CERN related research</a:t>
            </a:r>
            <a:endParaRPr lang="en-GB" sz="1600" b="1" i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>
                <a:solidFill>
                  <a:srgbClr val="1F0092"/>
                </a:solidFill>
                <a:latin typeface="Verdana"/>
                <a:ea typeface="Verdana"/>
              </a:rPr>
              <a:t>Elected academic staff - vision</a:t>
            </a:r>
            <a:endParaRPr lang="en-GB" dirty="0"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1. Prof. Yuri 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Dokshitzer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-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  <a:endParaRPr lang="en-GB" sz="1600" b="1" dirty="0">
              <a:solidFill>
                <a:srgbClr val="1F0092"/>
              </a:solidFill>
              <a:latin typeface="Verdana"/>
              <a:ea typeface="Verdana"/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2.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Asoc.prof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. Kārlis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Dreimanis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–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3. Dr. Markus Seidel –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lecturer, PhD supervisor</a:t>
            </a:r>
            <a:endParaRPr lang="en-GB" sz="1600" dirty="0">
              <a:solidFill>
                <a:srgbClr val="000000"/>
              </a:solidFill>
              <a:ea typeface="Verdana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4. Prof. Toms Torims - AT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5. 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Asoc.prof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. Andris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Ratkus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- AT</a:t>
            </a:r>
            <a:endParaRPr lang="en-GB" sz="1600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i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>
                <a:solidFill>
                  <a:srgbClr val="1F0092"/>
                </a:solidFill>
                <a:latin typeface="Verdana"/>
                <a:ea typeface="Verdana"/>
              </a:rPr>
              <a:t>Research staff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Elected HEP and AT Senior researchers / researchers / scientific assistants -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12 in total</a:t>
            </a:r>
            <a:endParaRPr lang="en-GB" sz="1600" b="1" dirty="0">
              <a:solidFill>
                <a:srgbClr val="1F0092"/>
              </a:solidFill>
              <a:highlight>
                <a:srgbClr val="FFFF00"/>
              </a:highlight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+ admin staff.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334018" y="2008796"/>
            <a:ext cx="5419618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Leading and running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CMS-Latvia HEP group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Executing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State Research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Programme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in HEP and AT</a:t>
            </a:r>
            <a:endParaRPr lang="en-US" sz="1800" dirty="0">
              <a:latin typeface="Verdana"/>
              <a:ea typeface="Verdana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Running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Doctoral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Programme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(jointly with University of Latvia) in HEP and AT</a:t>
            </a:r>
            <a:endParaRPr lang="en-US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Institutional partner of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CMS, FCC, Muon Collider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Collaborator and contributor to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I.FAST, HITRIplus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and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NIMMS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projects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Leader of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HERTIS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Leader of CMS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Tier2 center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</a:t>
            </a:r>
            <a:endParaRPr lang="en-US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Representing RTU in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CERN Baltic Group</a:t>
            </a:r>
            <a:endParaRPr lang="en-US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Supervisory role of </a:t>
            </a:r>
            <a:r>
              <a:rPr lang="en-US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 and AT students </a:t>
            </a:r>
            <a:r>
              <a:rPr lang="en-US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      CERN</a:t>
            </a:r>
          </a:p>
          <a:p>
            <a:endParaRPr lang="en-US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88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FF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5787</TotalTime>
  <Words>2779</Words>
  <Application>Microsoft Macintosh PowerPoint</Application>
  <PresentationFormat>Widescreen</PresentationFormat>
  <Paragraphs>514</Paragraphs>
  <Slides>52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Arial</vt:lpstr>
      <vt:lpstr>Arial Narrow</vt:lpstr>
      <vt:lpstr>Calibri</vt:lpstr>
      <vt:lpstr>Calibri Light</vt:lpstr>
      <vt:lpstr>Roboto</vt:lpstr>
      <vt:lpstr>Verdana</vt:lpstr>
      <vt:lpstr>Wingdings</vt:lpstr>
      <vt:lpstr>Office Theme</vt:lpstr>
      <vt:lpstr>1_Office Theme</vt:lpstr>
      <vt:lpstr>L_Ekspresis_PPT_pamatne</vt:lpstr>
      <vt:lpstr>Latvia - CERN: state-of-play</vt:lpstr>
      <vt:lpstr>Latvia is reliable and honest partner of CERN  Latvia – CERN Strategy </vt:lpstr>
      <vt:lpstr>Latvia - CERN strategy</vt:lpstr>
      <vt:lpstr>Meaningful and coordinated participation of Latvia at CERN</vt:lpstr>
      <vt:lpstr>PowerPoint Presentation</vt:lpstr>
      <vt:lpstr>Scientific/research portfolio</vt:lpstr>
      <vt:lpstr>Latvia @ CERN</vt:lpstr>
      <vt:lpstr>PowerPoint Presentation</vt:lpstr>
      <vt:lpstr>Institute of Particle Physics and Accelerator Technologies</vt:lpstr>
      <vt:lpstr>Dedicated doctoral programme</vt:lpstr>
      <vt:lpstr>CERN research in Latvia</vt:lpstr>
      <vt:lpstr>State Research Programme </vt:lpstr>
      <vt:lpstr>Outreach activities in Latvia</vt:lpstr>
      <vt:lpstr>Latvia - CERN Stakeholders Group </vt:lpstr>
      <vt:lpstr>Geneva/CERN based ILO</vt:lpstr>
      <vt:lpstr>Latvia – CERN Strategy  Full membership at CERN </vt:lpstr>
      <vt:lpstr>Full membership at CERN</vt:lpstr>
      <vt:lpstr>Full membership at CERN</vt:lpstr>
      <vt:lpstr>Proposed timeline for full membership </vt:lpstr>
      <vt:lpstr>PowerPoint Presentation</vt:lpstr>
      <vt:lpstr>Membership payments</vt:lpstr>
      <vt:lpstr>CERN experiments and programmes</vt:lpstr>
      <vt:lpstr>CERN National Contact Point @ Science Council of Latvia</vt:lpstr>
      <vt:lpstr>National CERN activities</vt:lpstr>
      <vt:lpstr>Proposed Latvia - CERN  budget until 2027</vt:lpstr>
      <vt:lpstr>PowerPoint Presentation</vt:lpstr>
      <vt:lpstr>Research directions</vt:lpstr>
      <vt:lpstr>Accelerator Technology Group in Latvia and at CERN</vt:lpstr>
      <vt:lpstr>Accelerator Technology Team</vt:lpstr>
      <vt:lpstr>Accelerator Technology Team</vt:lpstr>
      <vt:lpstr>Accelerator projects and Student thesis </vt:lpstr>
      <vt:lpstr>Accelerator research and Innovation for European Science and Society</vt:lpstr>
      <vt:lpstr>Innovation Fostering in Accelerator Science and Technology</vt:lpstr>
      <vt:lpstr>Student thesis</vt:lpstr>
      <vt:lpstr>Formnext Frankfurt 2022</vt:lpstr>
      <vt:lpstr>Hybrid Exhaust-gas-cleaning and Accelerator Technology for International Shipping </vt:lpstr>
      <vt:lpstr>Student thesis</vt:lpstr>
      <vt:lpstr>Heavy Ion Therapy Research Integration</vt:lpstr>
      <vt:lpstr>PhD Student thesis</vt:lpstr>
      <vt:lpstr>Next Ion Medical Machine Study</vt:lpstr>
      <vt:lpstr>Student thesis</vt:lpstr>
      <vt:lpstr>Accelerator medical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Take away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 un CERN</dc:title>
  <dc:creator>Uldis Berķis</dc:creator>
  <cp:lastModifiedBy>Toms Torims</cp:lastModifiedBy>
  <cp:revision>792</cp:revision>
  <dcterms:created xsi:type="dcterms:W3CDTF">2022-08-15T08:13:18Z</dcterms:created>
  <dcterms:modified xsi:type="dcterms:W3CDTF">2022-11-21T12:31:11Z</dcterms:modified>
</cp:coreProperties>
</file>