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259" r:id="rId2"/>
    <p:sldId id="299" r:id="rId3"/>
    <p:sldId id="301" r:id="rId4"/>
    <p:sldId id="300" r:id="rId5"/>
    <p:sldId id="298" r:id="rId6"/>
    <p:sldId id="302" r:id="rId7"/>
    <p:sldId id="288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  <p:cmAuthor id="2" name="Muriel Colson" initials="MC" lastIdx="3" clrIdx="1">
    <p:extLst>
      <p:ext uri="{19B8F6BF-5375-455C-9EA6-DF929625EA0E}">
        <p15:presenceInfo xmlns:p15="http://schemas.microsoft.com/office/powerpoint/2012/main" userId="S-1-5-21-1526224874-1540688658-1361462980-5169469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E2466"/>
    <a:srgbClr val="FB6F19"/>
    <a:srgbClr val="2F2F2F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1462" autoAdjust="0"/>
  </p:normalViewPr>
  <p:slideViewPr>
    <p:cSldViewPr snapToGrid="0" snapToObjects="1">
      <p:cViewPr varScale="1">
        <p:scale>
          <a:sx n="75" d="100"/>
          <a:sy n="75" d="100"/>
        </p:scale>
        <p:origin x="60" y="37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11/27/2022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11/27/2022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Rapide présentation du parcours académique pour les aider un peu à situer qui je suis et le CERN dans mes études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750497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BE" dirty="0"/>
              <a:t>Introduction des Open days et présentation des tâches accomplies durant le stage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080930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Idée générale de la slide: dans un stage classique en Belgique, fait dans une entreprise concernée par ses stagiaires, les étudiants peuvent retrouver la première couche et une partie de la deuxième mais les 3 autres sont les « + » apportés par un stage au CERN.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91711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Dossier de candidature conséquent à préparer: prendre le temps de réunir tous les documents demandés + qualité</a:t>
            </a:r>
          </a:p>
          <a:p>
            <a:r>
              <a:rPr lang="fr-FR" dirty="0"/>
              <a:t>Interview: seulement une 1m30 pour répondre aux questions, plus difficile qu’une interview avec quelqu’un dont on peut jauger facilement le degré d’intérêt et apporter de longues réponses &gt; besoin d’être bref mais précis et pertinent</a:t>
            </a:r>
          </a:p>
          <a:p>
            <a:r>
              <a:rPr lang="fr-FR" dirty="0"/>
              <a:t>Continuer à postuler: si rejetée peut-être juste que vous n’étiez pas nécessaire pour une section à ce moment là mais vous pourriez l’être lors du prochain recrutement + expérience personnelle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838318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Coordonnées pour questions supplémentaires sur le CERN, sur le processus de recrutement ou autre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641437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Time for questions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05667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9A83A09-9AFD-C14A-9C29-D6392D85326F}" type="datetime3">
              <a:rPr lang="en-US" smtClean="0"/>
              <a:t>27 November 2022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F8AD99CC-CC35-2540-9734-9D7F73E48FC4}" type="datetime3">
              <a:rPr lang="en-US" smtClean="0"/>
              <a:t>27 November 2022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D1BD7848-FBB4-4345-AA38-AE81003E421D}" type="datetime3">
              <a:rPr lang="en-US" smtClean="0"/>
              <a:t>27 November 2022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E386B3FD-B4E3-E84D-B775-AF72F11FC408}" type="datetime3">
              <a:rPr lang="en-US" smtClean="0"/>
              <a:t>27 November 2022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6F10010C-F6F0-144E-BAF3-A429F55C618E}" type="datetime3">
              <a:rPr lang="en-US" smtClean="0"/>
              <a:t>27 November 2022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8FB9380C-4B51-7241-B1C5-FEB689A995C2}" type="datetime3">
              <a:rPr lang="en-US" smtClean="0"/>
              <a:t>27 November 2022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5B12E276-0EB9-0B47-B368-FA480A6A2BED}" type="datetime3">
              <a:rPr lang="en-US" smtClean="0"/>
              <a:t>27 November 2022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7E56C087-DF20-6544-90B6-C842B78D52E8}" type="datetime3">
              <a:rPr lang="en-US" smtClean="0"/>
              <a:t>27 November 2022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DE68DD-2BC1-C446-ADB7-76A3823DB7E7}" type="datetime3">
              <a:rPr lang="en-US" smtClean="0"/>
              <a:t>27 November 2022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C38F0-58D5-7848-A9A4-32D0F73A6EDD}" type="datetime3">
              <a:rPr lang="en-US" smtClean="0"/>
              <a:t>27 November 2022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3309E1-6519-4041-842E-5879904EEBF6}" type="datetime3">
              <a:rPr lang="en-US" smtClean="0"/>
              <a:t>27 November 2022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D69761-F68E-3B41-BA03-528973F27F26}" type="datetime3">
              <a:rPr lang="en-US" smtClean="0"/>
              <a:t>27 November 2022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E7441-B772-D048-9C1B-F8600B03CAE1}" type="datetime3">
              <a:rPr lang="en-US" smtClean="0"/>
              <a:t>27 November 2022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CAFC2-26B6-134E-85E5-5D171C2C5E12}" type="datetime3">
              <a:rPr lang="en-US" smtClean="0"/>
              <a:t>27 November 2022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23E4A-8068-0C49-BC04-63A2AAFFE1E4}" type="datetime3">
              <a:rPr lang="en-US" smtClean="0"/>
              <a:t>27 November 2022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52466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162F9-973D-F640-93B7-064AFF6A55AE}" type="datetime3">
              <a:rPr lang="en-US" smtClean="0"/>
              <a:t>27 November 2022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C9978-A0B0-5D47-B017-3DE9DCAF3819}" type="datetime3">
              <a:rPr lang="en-US" smtClean="0"/>
              <a:t>27 November 2022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5A14D2-5EA4-D441-9B05-EA6BE2669C71}" type="datetime3">
              <a:rPr lang="en-US" smtClean="0"/>
              <a:t>27 November 2022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15998"/>
            <a:ext cx="12192000" cy="542002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574099" y="6350851"/>
            <a:ext cx="1542289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FCF6715-A2B5-A045-B72C-B503686710DB}" type="datetime3">
              <a:rPr lang="en-US" smtClean="0"/>
              <a:t>27 November 2022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Presenter | Presentation Title</a:t>
            </a:r>
          </a:p>
        </p:txBody>
      </p:sp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8.png"/><Relationship Id="rId5" Type="http://schemas.openxmlformats.org/officeDocument/2006/relationships/image" Target="../media/image7.jpg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10.png"/><Relationship Id="rId7" Type="http://schemas.openxmlformats.org/officeDocument/2006/relationships/image" Target="../media/image1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12.png"/><Relationship Id="rId5" Type="http://schemas.microsoft.com/office/2007/relationships/hdphoto" Target="../media/hdphoto1.wdp"/><Relationship Id="rId4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9.xml"/><Relationship Id="rId5" Type="http://schemas.openxmlformats.org/officeDocument/2006/relationships/image" Target="../media/image16.png"/><Relationship Id="rId4" Type="http://schemas.microsoft.com/office/2007/relationships/hdphoto" Target="../media/hdphoto2.wdp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0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23000" r="-2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>
            <a:extLst>
              <a:ext uri="{FF2B5EF4-FFF2-40B4-BE49-F238E27FC236}">
                <a16:creationId xmlns:a16="http://schemas.microsoft.com/office/drawing/2014/main" id="{83BFE3F7-69AF-F1DE-871A-03950822D95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2081" r="19656"/>
          <a:stretch/>
        </p:blipFill>
        <p:spPr>
          <a:xfrm>
            <a:off x="0" y="0"/>
            <a:ext cx="12192000" cy="687129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B6E51C5-3272-6249-822A-715EFFE0DFF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4623619"/>
            <a:ext cx="12192000" cy="592617"/>
          </a:xfrm>
          <a:solidFill>
            <a:schemeClr val="accent1">
              <a:alpha val="67000"/>
            </a:schemeClr>
          </a:solidFill>
        </p:spPr>
        <p:txBody>
          <a:bodyPr/>
          <a:lstStyle/>
          <a:p>
            <a:pPr algn="ctr"/>
            <a:r>
              <a:rPr lang="fr-BE" sz="4400" dirty="0"/>
              <a:t>Mon expérience comme étudiante au CERN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B999459-0238-C64F-8F4D-7EA35945354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r"/>
            <a:r>
              <a:rPr lang="fr-BE" b="1" dirty="0"/>
              <a:t>Aurélie Lawarée</a:t>
            </a:r>
          </a:p>
          <a:p>
            <a:pPr algn="r"/>
            <a:r>
              <a:rPr lang="fr-BE" b="1" dirty="0"/>
              <a:t>Novembre 2022</a:t>
            </a:r>
          </a:p>
        </p:txBody>
      </p:sp>
    </p:spTree>
    <p:extLst>
      <p:ext uri="{BB962C8B-B14F-4D97-AF65-F5344CB8AC3E}">
        <p14:creationId xmlns:p14="http://schemas.microsoft.com/office/powerpoint/2010/main" val="21599439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Flèche : droite 34">
            <a:extLst>
              <a:ext uri="{FF2B5EF4-FFF2-40B4-BE49-F238E27FC236}">
                <a16:creationId xmlns:a16="http://schemas.microsoft.com/office/drawing/2014/main" id="{45DFFE4F-8F35-1C39-0C7A-1E6CC8491B7E}"/>
              </a:ext>
            </a:extLst>
          </p:cNvPr>
          <p:cNvSpPr/>
          <p:nvPr/>
        </p:nvSpPr>
        <p:spPr>
          <a:xfrm>
            <a:off x="11694294" y="3381218"/>
            <a:ext cx="473893" cy="161751"/>
          </a:xfrm>
          <a:prstGeom prst="rightArrow">
            <a:avLst>
              <a:gd name="adj1" fmla="val 50000"/>
              <a:gd name="adj2" fmla="val 101035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889D0D4E-1897-84EB-7156-F5408F1BA6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E7441-B772-D048-9C1B-F8600B03CAE1}" type="datetime3">
              <a:rPr lang="en-US" smtClean="0"/>
              <a:t>27 November 2022</a:t>
            </a:fld>
            <a:endParaRPr lang="en-US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9AA7814-00C9-E5B4-83D3-28CA6909CA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Aurélie Lawarée | </a:t>
            </a:r>
            <a:r>
              <a:rPr lang="fr-BE" sz="1200" dirty="0"/>
              <a:t>Mon expérience comme étudiante au CERN</a:t>
            </a:r>
            <a:endParaRPr lang="en-US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5753BBDB-7C85-CACD-CFD8-F6610ECF64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3" name="Titre 2">
            <a:extLst>
              <a:ext uri="{FF2B5EF4-FFF2-40B4-BE49-F238E27FC236}">
                <a16:creationId xmlns:a16="http://schemas.microsoft.com/office/drawing/2014/main" id="{CF30A9AE-E6B2-BD98-FD6D-24C5B374DA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5759899" cy="588524"/>
          </a:xfrm>
        </p:spPr>
        <p:txBody>
          <a:bodyPr/>
          <a:lstStyle/>
          <a:p>
            <a:r>
              <a:rPr lang="fr-BE"/>
              <a:t>Parcours académique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74582682-8693-03B2-9C2F-11A82906C450}"/>
              </a:ext>
            </a:extLst>
          </p:cNvPr>
          <p:cNvSpPr/>
          <p:nvPr/>
        </p:nvSpPr>
        <p:spPr>
          <a:xfrm>
            <a:off x="9319983" y="2456365"/>
            <a:ext cx="1865910" cy="99203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610" tIns="54610" rIns="54610" bIns="54610" rtlCol="0" anchor="ctr"/>
          <a:lstStyle/>
          <a:p>
            <a:pPr algn="l"/>
            <a:endParaRPr lang="fr-BE" sz="1500">
              <a:solidFill>
                <a:schemeClr val="bg1"/>
              </a:solidFill>
            </a:endParaRPr>
          </a:p>
        </p:txBody>
      </p:sp>
      <p:sp>
        <p:nvSpPr>
          <p:cNvPr id="12" name="TextBox 8">
            <a:extLst>
              <a:ext uri="{FF2B5EF4-FFF2-40B4-BE49-F238E27FC236}">
                <a16:creationId xmlns:a16="http://schemas.microsoft.com/office/drawing/2014/main" id="{531B0574-00E1-1C59-D5EB-F0BA2403679F}"/>
              </a:ext>
            </a:extLst>
          </p:cNvPr>
          <p:cNvSpPr txBox="1"/>
          <p:nvPr/>
        </p:nvSpPr>
        <p:spPr>
          <a:xfrm>
            <a:off x="331386" y="2852120"/>
            <a:ext cx="910506" cy="35195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70000"/>
              </a:lnSpc>
            </a:pPr>
            <a:r>
              <a:rPr lang="fr-BE" sz="3200" dirty="0">
                <a:solidFill>
                  <a:schemeClr val="tx2"/>
                </a:solidFill>
                <a:latin typeface="+mj-lt"/>
              </a:rPr>
              <a:t>2013</a:t>
            </a:r>
          </a:p>
        </p:txBody>
      </p:sp>
      <p:sp>
        <p:nvSpPr>
          <p:cNvPr id="13" name="TextBox 9">
            <a:extLst>
              <a:ext uri="{FF2B5EF4-FFF2-40B4-BE49-F238E27FC236}">
                <a16:creationId xmlns:a16="http://schemas.microsoft.com/office/drawing/2014/main" id="{1DF246C7-D8DF-2096-AF88-DD29FE7869FD}"/>
              </a:ext>
            </a:extLst>
          </p:cNvPr>
          <p:cNvSpPr txBox="1"/>
          <p:nvPr/>
        </p:nvSpPr>
        <p:spPr>
          <a:xfrm>
            <a:off x="331386" y="2138514"/>
            <a:ext cx="1027978" cy="53700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  <a:spcAft>
                <a:spcPts val="600"/>
              </a:spcAft>
            </a:pPr>
            <a:r>
              <a:rPr lang="fr-BE" sz="1000" dirty="0">
                <a:solidFill>
                  <a:schemeClr val="tx2"/>
                </a:solidFill>
              </a:rPr>
              <a:t>Découverte du CERN lors des Open Days 2013</a:t>
            </a:r>
          </a:p>
        </p:txBody>
      </p:sp>
      <p:sp>
        <p:nvSpPr>
          <p:cNvPr id="14" name="TextBox 11">
            <a:extLst>
              <a:ext uri="{FF2B5EF4-FFF2-40B4-BE49-F238E27FC236}">
                <a16:creationId xmlns:a16="http://schemas.microsoft.com/office/drawing/2014/main" id="{09657F03-0027-F278-F0D5-1AB7863AF0EA}"/>
              </a:ext>
            </a:extLst>
          </p:cNvPr>
          <p:cNvSpPr txBox="1"/>
          <p:nvPr/>
        </p:nvSpPr>
        <p:spPr>
          <a:xfrm>
            <a:off x="2800131" y="5070879"/>
            <a:ext cx="1459131" cy="43992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70000"/>
              </a:lnSpc>
            </a:pPr>
            <a:r>
              <a:rPr lang="fr-BE" sz="4000">
                <a:solidFill>
                  <a:schemeClr val="tx2"/>
                </a:solidFill>
                <a:latin typeface="+mj-lt"/>
              </a:rPr>
              <a:t>2014</a:t>
            </a:r>
          </a:p>
        </p:txBody>
      </p:sp>
      <p:sp>
        <p:nvSpPr>
          <p:cNvPr id="15" name="TextBox 12">
            <a:extLst>
              <a:ext uri="{FF2B5EF4-FFF2-40B4-BE49-F238E27FC236}">
                <a16:creationId xmlns:a16="http://schemas.microsoft.com/office/drawing/2014/main" id="{1F7B2B48-1A0C-2D36-5DE5-2B129FFF53B1}"/>
              </a:ext>
            </a:extLst>
          </p:cNvPr>
          <p:cNvSpPr txBox="1"/>
          <p:nvPr/>
        </p:nvSpPr>
        <p:spPr>
          <a:xfrm>
            <a:off x="2800131" y="5541952"/>
            <a:ext cx="1537082" cy="3539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  <a:spcAft>
                <a:spcPts val="600"/>
              </a:spcAft>
            </a:pPr>
            <a:r>
              <a:rPr lang="fr-BE" sz="1000">
                <a:solidFill>
                  <a:schemeClr val="tx2"/>
                </a:solidFill>
              </a:rPr>
              <a:t>Début des études d’ingénieur de gestion</a:t>
            </a:r>
          </a:p>
        </p:txBody>
      </p:sp>
      <p:sp>
        <p:nvSpPr>
          <p:cNvPr id="16" name="TextBox 13">
            <a:extLst>
              <a:ext uri="{FF2B5EF4-FFF2-40B4-BE49-F238E27FC236}">
                <a16:creationId xmlns:a16="http://schemas.microsoft.com/office/drawing/2014/main" id="{5676F02A-19A4-A704-DA4D-859ECE6DE2F8}"/>
              </a:ext>
            </a:extLst>
          </p:cNvPr>
          <p:cNvSpPr txBox="1"/>
          <p:nvPr/>
        </p:nvSpPr>
        <p:spPr>
          <a:xfrm>
            <a:off x="4396753" y="1585181"/>
            <a:ext cx="1609428" cy="52790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70000"/>
              </a:lnSpc>
            </a:pPr>
            <a:r>
              <a:rPr lang="fr-BE" sz="4800">
                <a:solidFill>
                  <a:schemeClr val="tx2"/>
                </a:solidFill>
                <a:latin typeface="+mj-lt"/>
              </a:rPr>
              <a:t>2019</a:t>
            </a:r>
            <a:endParaRPr lang="fr-BE" sz="4400">
              <a:solidFill>
                <a:schemeClr val="tx2"/>
              </a:solidFill>
              <a:latin typeface="+mj-lt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6D2732D5-0BF4-136B-CE80-C6A69E0DBF60}"/>
              </a:ext>
            </a:extLst>
          </p:cNvPr>
          <p:cNvSpPr txBox="1"/>
          <p:nvPr/>
        </p:nvSpPr>
        <p:spPr>
          <a:xfrm>
            <a:off x="8081878" y="4615839"/>
            <a:ext cx="1702414" cy="43992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70000"/>
              </a:lnSpc>
            </a:pPr>
            <a:r>
              <a:rPr lang="fr-BE" sz="4000">
                <a:solidFill>
                  <a:schemeClr val="tx2"/>
                </a:solidFill>
                <a:latin typeface="+mj-lt"/>
              </a:rPr>
              <a:t>2020</a:t>
            </a:r>
            <a:endParaRPr lang="fr-BE" sz="4400">
              <a:solidFill>
                <a:schemeClr val="tx2"/>
              </a:solidFill>
              <a:latin typeface="+mj-lt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9C2E2EE5-358F-CA64-CBD1-8F5501FC27AE}"/>
              </a:ext>
            </a:extLst>
          </p:cNvPr>
          <p:cNvSpPr txBox="1"/>
          <p:nvPr/>
        </p:nvSpPr>
        <p:spPr>
          <a:xfrm>
            <a:off x="9325912" y="4604977"/>
            <a:ext cx="1627834" cy="35234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  <a:spcAft>
                <a:spcPts val="600"/>
              </a:spcAft>
            </a:pPr>
            <a:r>
              <a:rPr lang="fr-BE" sz="1000" dirty="0">
                <a:solidFill>
                  <a:schemeClr val="tx2"/>
                </a:solidFill>
              </a:rPr>
              <a:t>Début du master en Data Science for Decision Making</a:t>
            </a:r>
          </a:p>
        </p:txBody>
      </p:sp>
      <p:sp>
        <p:nvSpPr>
          <p:cNvPr id="19" name="TextBox 19">
            <a:extLst>
              <a:ext uri="{FF2B5EF4-FFF2-40B4-BE49-F238E27FC236}">
                <a16:creationId xmlns:a16="http://schemas.microsoft.com/office/drawing/2014/main" id="{D4FF1C1C-4B6A-DDBA-E268-1906A6F2832B}"/>
              </a:ext>
            </a:extLst>
          </p:cNvPr>
          <p:cNvSpPr txBox="1"/>
          <p:nvPr/>
        </p:nvSpPr>
        <p:spPr>
          <a:xfrm>
            <a:off x="9317406" y="877821"/>
            <a:ext cx="1852208" cy="35195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70000"/>
              </a:lnSpc>
            </a:pPr>
            <a:r>
              <a:rPr lang="fr-BE" sz="3200">
                <a:solidFill>
                  <a:schemeClr val="tx2"/>
                </a:solidFill>
                <a:latin typeface="+mj-lt"/>
              </a:rPr>
              <a:t>2022</a:t>
            </a:r>
            <a:endParaRPr lang="fr-BE" sz="5400">
              <a:solidFill>
                <a:schemeClr val="tx2"/>
              </a:solidFill>
              <a:latin typeface="+mj-lt"/>
            </a:endParaRPr>
          </a:p>
        </p:txBody>
      </p:sp>
      <p:sp>
        <p:nvSpPr>
          <p:cNvPr id="20" name="TextBox 20">
            <a:extLst>
              <a:ext uri="{FF2B5EF4-FFF2-40B4-BE49-F238E27FC236}">
                <a16:creationId xmlns:a16="http://schemas.microsoft.com/office/drawing/2014/main" id="{2EBA7552-494B-46C3-EB14-9A34C449BCE6}"/>
              </a:ext>
            </a:extLst>
          </p:cNvPr>
          <p:cNvSpPr txBox="1"/>
          <p:nvPr/>
        </p:nvSpPr>
        <p:spPr>
          <a:xfrm>
            <a:off x="9316467" y="1246213"/>
            <a:ext cx="2342671" cy="53700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  <a:spcAft>
                <a:spcPts val="600"/>
              </a:spcAft>
            </a:pPr>
            <a:r>
              <a:rPr lang="fr-BE" sz="1000" dirty="0">
                <a:solidFill>
                  <a:schemeClr val="tx2"/>
                </a:solidFill>
              </a:rPr>
              <a:t>Ecriture du mémoire: le machine </a:t>
            </a:r>
            <a:r>
              <a:rPr lang="fr-BE" sz="1000" dirty="0" err="1">
                <a:solidFill>
                  <a:schemeClr val="tx2"/>
                </a:solidFill>
              </a:rPr>
              <a:t>learning</a:t>
            </a:r>
            <a:r>
              <a:rPr lang="fr-BE" sz="1000" dirty="0">
                <a:solidFill>
                  <a:schemeClr val="tx2"/>
                </a:solidFill>
              </a:rPr>
              <a:t> au service de la physique des particules dans le détecteur LHCb</a:t>
            </a:r>
          </a:p>
        </p:txBody>
      </p:sp>
      <p:pic>
        <p:nvPicPr>
          <p:cNvPr id="23" name="Image 22">
            <a:extLst>
              <a:ext uri="{FF2B5EF4-FFF2-40B4-BE49-F238E27FC236}">
                <a16:creationId xmlns:a16="http://schemas.microsoft.com/office/drawing/2014/main" id="{7F88B5E4-01DA-1A96-0736-09435185C76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862" t="1615" r="1054" b="1896"/>
          <a:stretch/>
        </p:blipFill>
        <p:spPr>
          <a:xfrm>
            <a:off x="1359363" y="2159100"/>
            <a:ext cx="2133650" cy="1275670"/>
          </a:xfrm>
          <a:prstGeom prst="rect">
            <a:avLst/>
          </a:prstGeom>
        </p:spPr>
      </p:pic>
      <p:pic>
        <p:nvPicPr>
          <p:cNvPr id="26" name="Image 25">
            <a:extLst>
              <a:ext uri="{FF2B5EF4-FFF2-40B4-BE49-F238E27FC236}">
                <a16:creationId xmlns:a16="http://schemas.microsoft.com/office/drawing/2014/main" id="{5F59FC78-D2FD-551E-EC3E-B5D097A9153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79162" y="3497273"/>
            <a:ext cx="1403459" cy="1555079"/>
          </a:xfrm>
          <a:prstGeom prst="rect">
            <a:avLst/>
          </a:prstGeom>
        </p:spPr>
      </p:pic>
      <p:pic>
        <p:nvPicPr>
          <p:cNvPr id="28" name="Image 27">
            <a:extLst>
              <a:ext uri="{FF2B5EF4-FFF2-40B4-BE49-F238E27FC236}">
                <a16:creationId xmlns:a16="http://schemas.microsoft.com/office/drawing/2014/main" id="{3193DB63-8219-B4B2-EF9A-F96B0B1570F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857968" y="140116"/>
            <a:ext cx="1852208" cy="3292815"/>
          </a:xfrm>
          <a:prstGeom prst="rect">
            <a:avLst/>
          </a:prstGeom>
        </p:spPr>
      </p:pic>
      <p:sp>
        <p:nvSpPr>
          <p:cNvPr id="29" name="TextBox 20">
            <a:extLst>
              <a:ext uri="{FF2B5EF4-FFF2-40B4-BE49-F238E27FC236}">
                <a16:creationId xmlns:a16="http://schemas.microsoft.com/office/drawing/2014/main" id="{007E1E45-D15A-276B-F100-7ED3F131B091}"/>
              </a:ext>
            </a:extLst>
          </p:cNvPr>
          <p:cNvSpPr txBox="1"/>
          <p:nvPr/>
        </p:nvSpPr>
        <p:spPr>
          <a:xfrm>
            <a:off x="4396754" y="2053562"/>
            <a:ext cx="1461214" cy="53700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  <a:spcAft>
                <a:spcPts val="600"/>
              </a:spcAft>
            </a:pPr>
            <a:r>
              <a:rPr lang="fr-BE" sz="1000" dirty="0">
                <a:solidFill>
                  <a:schemeClr val="tx2"/>
                </a:solidFill>
              </a:rPr>
              <a:t>Stage au CERN: Organisation des</a:t>
            </a:r>
            <a:br>
              <a:rPr lang="fr-BE" sz="1000" dirty="0">
                <a:solidFill>
                  <a:schemeClr val="tx2"/>
                </a:solidFill>
              </a:rPr>
            </a:br>
            <a:r>
              <a:rPr lang="fr-BE" sz="1000" dirty="0">
                <a:solidFill>
                  <a:schemeClr val="tx2"/>
                </a:solidFill>
              </a:rPr>
              <a:t>Open Days 2019</a:t>
            </a:r>
          </a:p>
        </p:txBody>
      </p:sp>
      <p:pic>
        <p:nvPicPr>
          <p:cNvPr id="31" name="Image 30">
            <a:extLst>
              <a:ext uri="{FF2B5EF4-FFF2-40B4-BE49-F238E27FC236}">
                <a16:creationId xmlns:a16="http://schemas.microsoft.com/office/drawing/2014/main" id="{7C2C67B8-8525-937A-2E88-9A381AFA685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956216" y="3546779"/>
            <a:ext cx="3005717" cy="948680"/>
          </a:xfrm>
          <a:prstGeom prst="rect">
            <a:avLst/>
          </a:prstGeom>
        </p:spPr>
      </p:pic>
      <p:pic>
        <p:nvPicPr>
          <p:cNvPr id="34" name="Image 33">
            <a:extLst>
              <a:ext uri="{FF2B5EF4-FFF2-40B4-BE49-F238E27FC236}">
                <a16:creationId xmlns:a16="http://schemas.microsoft.com/office/drawing/2014/main" id="{C0849FF1-0F27-391C-B91D-2935E41B4B9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316467" y="1901425"/>
            <a:ext cx="2382589" cy="1544541"/>
          </a:xfrm>
          <a:prstGeom prst="rect">
            <a:avLst/>
          </a:prstGeom>
        </p:spPr>
      </p:pic>
      <p:cxnSp>
        <p:nvCxnSpPr>
          <p:cNvPr id="21" name="Straight Connector 21">
            <a:extLst>
              <a:ext uri="{FF2B5EF4-FFF2-40B4-BE49-F238E27FC236}">
                <a16:creationId xmlns:a16="http://schemas.microsoft.com/office/drawing/2014/main" id="{A18A68EA-CEB7-F4AA-CD40-3612BB696181}"/>
              </a:ext>
            </a:extLst>
          </p:cNvPr>
          <p:cNvCxnSpPr>
            <a:cxnSpLocks/>
          </p:cNvCxnSpPr>
          <p:nvPr/>
        </p:nvCxnSpPr>
        <p:spPr>
          <a:xfrm>
            <a:off x="407988" y="3462094"/>
            <a:ext cx="11252993" cy="0"/>
          </a:xfrm>
          <a:prstGeom prst="line">
            <a:avLst/>
          </a:prstGeom>
          <a:ln w="76200" cap="sq">
            <a:gradFill>
              <a:gsLst>
                <a:gs pos="0">
                  <a:schemeClr val="accent5"/>
                </a:gs>
                <a:gs pos="100000">
                  <a:schemeClr val="accent1"/>
                </a:gs>
              </a:gsLst>
              <a:lin ang="0" scaled="0"/>
            </a:gra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000485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0FF6CB2-7F74-184F-D94F-763C2B2C82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7892" y="373593"/>
            <a:ext cx="11376025" cy="531879"/>
          </a:xfrm>
        </p:spPr>
        <p:txBody>
          <a:bodyPr/>
          <a:lstStyle/>
          <a:p>
            <a:r>
              <a:rPr lang="fr-FR" dirty="0"/>
              <a:t>Ma mission de stage: les Open Days 2019</a:t>
            </a:r>
            <a:endParaRPr lang="fr-BE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B33EE333-6503-9EAA-F5B0-74180D8AC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6" name="TextBox 31">
            <a:extLst>
              <a:ext uri="{FF2B5EF4-FFF2-40B4-BE49-F238E27FC236}">
                <a16:creationId xmlns:a16="http://schemas.microsoft.com/office/drawing/2014/main" id="{B6033BBC-E3E2-93BC-3EB8-13C280315AD1}"/>
              </a:ext>
            </a:extLst>
          </p:cNvPr>
          <p:cNvSpPr txBox="1"/>
          <p:nvPr/>
        </p:nvSpPr>
        <p:spPr>
          <a:xfrm flipH="1">
            <a:off x="304019" y="2681767"/>
            <a:ext cx="3341683" cy="112434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Tx/>
              <a:buNone/>
              <a:tabLst/>
              <a:defRPr/>
            </a:pPr>
            <a:r>
              <a:rPr lang="fr-FR" sz="1600" b="1" dirty="0">
                <a:solidFill>
                  <a:schemeClr val="tx2"/>
                </a:solidFill>
                <a:latin typeface="Arial"/>
              </a:rPr>
              <a:t>Gestion de la base de données principale</a:t>
            </a:r>
            <a:endParaRPr kumimoji="0" lang="fr-FR" sz="16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Arial"/>
            </a:endParaRPr>
          </a:p>
          <a:p>
            <a:pPr marL="0" marR="0" lvl="0" indent="0" algn="r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1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/>
              </a:rPr>
              <a:t>Gestion de la base de données centrale des Open Days regroupant les activités, les points stratégiques, l'équipement et les informations en temps réel.</a:t>
            </a:r>
          </a:p>
        </p:txBody>
      </p:sp>
      <p:sp>
        <p:nvSpPr>
          <p:cNvPr id="7" name="TextBox 33">
            <a:extLst>
              <a:ext uri="{FF2B5EF4-FFF2-40B4-BE49-F238E27FC236}">
                <a16:creationId xmlns:a16="http://schemas.microsoft.com/office/drawing/2014/main" id="{4350BD8D-DFD3-C510-BDB7-89656392B270}"/>
              </a:ext>
            </a:extLst>
          </p:cNvPr>
          <p:cNvSpPr txBox="1"/>
          <p:nvPr/>
        </p:nvSpPr>
        <p:spPr>
          <a:xfrm flipH="1">
            <a:off x="465512" y="5082521"/>
            <a:ext cx="3185203" cy="5441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1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/>
              </a:rPr>
              <a:t>Présentation des avancées, Coordination de la communication et logistique entre différents </a:t>
            </a:r>
            <a:r>
              <a:rPr kumimoji="0" lang="fr-FR" sz="1100" b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/>
              </a:rPr>
              <a:t>groupes de travail</a:t>
            </a:r>
            <a:r>
              <a:rPr lang="fr-FR" sz="1100" dirty="0">
                <a:solidFill>
                  <a:schemeClr val="tx2"/>
                </a:solidFill>
                <a:latin typeface="Arial"/>
              </a:rPr>
              <a:t>.</a:t>
            </a:r>
            <a:r>
              <a:rPr kumimoji="0" lang="fr-FR" sz="11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/>
              </a:rPr>
              <a:t> </a:t>
            </a:r>
          </a:p>
        </p:txBody>
      </p:sp>
      <p:sp>
        <p:nvSpPr>
          <p:cNvPr id="8" name="TextBox 34">
            <a:extLst>
              <a:ext uri="{FF2B5EF4-FFF2-40B4-BE49-F238E27FC236}">
                <a16:creationId xmlns:a16="http://schemas.microsoft.com/office/drawing/2014/main" id="{3ADE2235-E817-ACC6-C3F6-71B8403FC929}"/>
              </a:ext>
            </a:extLst>
          </p:cNvPr>
          <p:cNvSpPr txBox="1"/>
          <p:nvPr/>
        </p:nvSpPr>
        <p:spPr>
          <a:xfrm flipH="1">
            <a:off x="8731884" y="2681767"/>
            <a:ext cx="3156094" cy="10397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/>
              </a:rPr>
              <a:t>Assignation des volontaires</a:t>
            </a:r>
          </a:p>
          <a:p>
            <a:pPr marL="0" marR="0" lvl="0" indent="0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1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/>
              </a:rPr>
              <a:t>Assignation de 2 800 personnes aux activités et points stratégiques des Open Days en fonction des besoins mais aussi de leurs préférences, leurs disponibilités et leurs formations.</a:t>
            </a:r>
          </a:p>
        </p:txBody>
      </p:sp>
      <p:sp>
        <p:nvSpPr>
          <p:cNvPr id="9" name="TextBox 35">
            <a:extLst>
              <a:ext uri="{FF2B5EF4-FFF2-40B4-BE49-F238E27FC236}">
                <a16:creationId xmlns:a16="http://schemas.microsoft.com/office/drawing/2014/main" id="{793D4C9A-9C56-DB33-3A6B-EDDE8D75ABC9}"/>
              </a:ext>
            </a:extLst>
          </p:cNvPr>
          <p:cNvSpPr txBox="1"/>
          <p:nvPr/>
        </p:nvSpPr>
        <p:spPr>
          <a:xfrm flipH="1">
            <a:off x="8731880" y="4816517"/>
            <a:ext cx="3349871" cy="143892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/>
              </a:rPr>
              <a:t>Management des volontaires</a:t>
            </a:r>
            <a:endParaRPr lang="fr-FR" sz="1600" b="1" dirty="0">
              <a:solidFill>
                <a:schemeClr val="tx2"/>
              </a:solidFill>
              <a:latin typeface="Arial"/>
            </a:endParaRPr>
          </a:p>
          <a:p>
            <a:pPr marL="171450" marR="0" lvl="0" indent="-171450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5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/>
              </a:rPr>
              <a:t>Avant :</a:t>
            </a:r>
            <a:r>
              <a:rPr kumimoji="0" lang="fr-FR" sz="105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/>
              </a:rPr>
              <a:t> Recrutement, Assignation, Formation, Distribution des équipements.</a:t>
            </a:r>
          </a:p>
          <a:p>
            <a:pPr marL="171450" marR="0" lvl="0" indent="-171450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fr-FR" sz="1050" dirty="0">
                <a:solidFill>
                  <a:schemeClr val="tx2"/>
                </a:solidFill>
                <a:latin typeface="Arial"/>
              </a:rPr>
              <a:t>Pendant : Gestion de la communication, des assignations et des problème émergeants.</a:t>
            </a:r>
          </a:p>
          <a:p>
            <a:pPr marL="171450" marR="0" lvl="0" indent="-171450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5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/>
              </a:rPr>
              <a:t>Après : Fête de remerciement,  Enquête de satisfaction.</a:t>
            </a:r>
          </a:p>
        </p:txBody>
      </p:sp>
      <p:grpSp>
        <p:nvGrpSpPr>
          <p:cNvPr id="10" name="Group 72">
            <a:extLst>
              <a:ext uri="{FF2B5EF4-FFF2-40B4-BE49-F238E27FC236}">
                <a16:creationId xmlns:a16="http://schemas.microsoft.com/office/drawing/2014/main" id="{40CE9412-C2A4-A480-814B-18007F68DCE0}"/>
              </a:ext>
            </a:extLst>
          </p:cNvPr>
          <p:cNvGrpSpPr/>
          <p:nvPr/>
        </p:nvGrpSpPr>
        <p:grpSpPr>
          <a:xfrm>
            <a:off x="4843476" y="2930277"/>
            <a:ext cx="2717843" cy="2760585"/>
            <a:chOff x="3763669" y="2058205"/>
            <a:chExt cx="3983037" cy="4230687"/>
          </a:xfrm>
        </p:grpSpPr>
        <p:sp>
          <p:nvSpPr>
            <p:cNvPr id="11" name="Freeform 5">
              <a:extLst>
                <a:ext uri="{FF2B5EF4-FFF2-40B4-BE49-F238E27FC236}">
                  <a16:creationId xmlns:a16="http://schemas.microsoft.com/office/drawing/2014/main" id="{A05B754B-8F1F-BB97-9F60-DD6BCED04F09}"/>
                </a:ext>
              </a:extLst>
            </p:cNvPr>
            <p:cNvSpPr>
              <a:spLocks/>
            </p:cNvSpPr>
            <p:nvPr/>
          </p:nvSpPr>
          <p:spPr bwMode="auto">
            <a:xfrm>
              <a:off x="6505281" y="4087030"/>
              <a:ext cx="1143000" cy="523875"/>
            </a:xfrm>
            <a:custGeom>
              <a:avLst/>
              <a:gdLst>
                <a:gd name="T0" fmla="*/ 720 w 720"/>
                <a:gd name="T1" fmla="*/ 0 h 330"/>
                <a:gd name="T2" fmla="*/ 430 w 720"/>
                <a:gd name="T3" fmla="*/ 117 h 330"/>
                <a:gd name="T4" fmla="*/ 189 w 720"/>
                <a:gd name="T5" fmla="*/ 295 h 330"/>
                <a:gd name="T6" fmla="*/ 87 w 720"/>
                <a:gd name="T7" fmla="*/ 148 h 330"/>
                <a:gd name="T8" fmla="*/ 0 w 720"/>
                <a:gd name="T9" fmla="*/ 233 h 330"/>
                <a:gd name="T10" fmla="*/ 160 w 720"/>
                <a:gd name="T11" fmla="*/ 330 h 330"/>
                <a:gd name="T12" fmla="*/ 297 w 720"/>
                <a:gd name="T13" fmla="*/ 319 h 330"/>
                <a:gd name="T14" fmla="*/ 720 w 720"/>
                <a:gd name="T15" fmla="*/ 0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20" h="330">
                  <a:moveTo>
                    <a:pt x="720" y="0"/>
                  </a:moveTo>
                  <a:lnTo>
                    <a:pt x="430" y="117"/>
                  </a:lnTo>
                  <a:lnTo>
                    <a:pt x="189" y="295"/>
                  </a:lnTo>
                  <a:lnTo>
                    <a:pt x="87" y="148"/>
                  </a:lnTo>
                  <a:lnTo>
                    <a:pt x="0" y="233"/>
                  </a:lnTo>
                  <a:lnTo>
                    <a:pt x="160" y="330"/>
                  </a:lnTo>
                  <a:lnTo>
                    <a:pt x="297" y="319"/>
                  </a:lnTo>
                  <a:lnTo>
                    <a:pt x="720" y="0"/>
                  </a:lnTo>
                  <a:close/>
                </a:path>
              </a:pathLst>
            </a:custGeom>
            <a:solidFill>
              <a:srgbClr val="009A4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" name="Freeform 6">
              <a:extLst>
                <a:ext uri="{FF2B5EF4-FFF2-40B4-BE49-F238E27FC236}">
                  <a16:creationId xmlns:a16="http://schemas.microsoft.com/office/drawing/2014/main" id="{3AD15FFD-FB2B-36BE-D9C2-76049E1A4645}"/>
                </a:ext>
              </a:extLst>
            </p:cNvPr>
            <p:cNvSpPr>
              <a:spLocks/>
            </p:cNvSpPr>
            <p:nvPr/>
          </p:nvSpPr>
          <p:spPr bwMode="auto">
            <a:xfrm>
              <a:off x="4870156" y="2388405"/>
              <a:ext cx="884237" cy="598487"/>
            </a:xfrm>
            <a:custGeom>
              <a:avLst/>
              <a:gdLst>
                <a:gd name="T0" fmla="*/ 0 w 557"/>
                <a:gd name="T1" fmla="*/ 0 h 377"/>
                <a:gd name="T2" fmla="*/ 0 w 557"/>
                <a:gd name="T3" fmla="*/ 87 h 377"/>
                <a:gd name="T4" fmla="*/ 384 w 557"/>
                <a:gd name="T5" fmla="*/ 259 h 377"/>
                <a:gd name="T6" fmla="*/ 404 w 557"/>
                <a:gd name="T7" fmla="*/ 377 h 377"/>
                <a:gd name="T8" fmla="*/ 557 w 557"/>
                <a:gd name="T9" fmla="*/ 306 h 377"/>
                <a:gd name="T10" fmla="*/ 556 w 557"/>
                <a:gd name="T11" fmla="*/ 235 h 377"/>
                <a:gd name="T12" fmla="*/ 0 w 557"/>
                <a:gd name="T13" fmla="*/ 0 h 3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57" h="377">
                  <a:moveTo>
                    <a:pt x="0" y="0"/>
                  </a:moveTo>
                  <a:lnTo>
                    <a:pt x="0" y="87"/>
                  </a:lnTo>
                  <a:lnTo>
                    <a:pt x="384" y="259"/>
                  </a:lnTo>
                  <a:lnTo>
                    <a:pt x="404" y="377"/>
                  </a:lnTo>
                  <a:lnTo>
                    <a:pt x="557" y="306"/>
                  </a:lnTo>
                  <a:lnTo>
                    <a:pt x="556" y="23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" name="Freeform 8">
              <a:extLst>
                <a:ext uri="{FF2B5EF4-FFF2-40B4-BE49-F238E27FC236}">
                  <a16:creationId xmlns:a16="http://schemas.microsoft.com/office/drawing/2014/main" id="{4C34379D-252F-88A5-749C-E7C0A58C6CB4}"/>
                </a:ext>
              </a:extLst>
            </p:cNvPr>
            <p:cNvSpPr>
              <a:spLocks/>
            </p:cNvSpPr>
            <p:nvPr/>
          </p:nvSpPr>
          <p:spPr bwMode="auto">
            <a:xfrm>
              <a:off x="4712209" y="4410880"/>
              <a:ext cx="334160" cy="1244600"/>
            </a:xfrm>
            <a:custGeom>
              <a:avLst/>
              <a:gdLst>
                <a:gd name="T0" fmla="*/ 24 w 212"/>
                <a:gd name="T1" fmla="*/ 784 h 784"/>
                <a:gd name="T2" fmla="*/ 212 w 212"/>
                <a:gd name="T3" fmla="*/ 685 h 784"/>
                <a:gd name="T4" fmla="*/ 170 w 212"/>
                <a:gd name="T5" fmla="*/ 0 h 784"/>
                <a:gd name="T6" fmla="*/ 0 w 212"/>
                <a:gd name="T7" fmla="*/ 97 h 784"/>
                <a:gd name="T8" fmla="*/ 24 w 212"/>
                <a:gd name="T9" fmla="*/ 784 h 784"/>
                <a:gd name="connsiteX0" fmla="*/ 1061 w 9929"/>
                <a:gd name="connsiteY0" fmla="*/ 10000 h 10000"/>
                <a:gd name="connsiteX1" fmla="*/ 9929 w 9929"/>
                <a:gd name="connsiteY1" fmla="*/ 8737 h 10000"/>
                <a:gd name="connsiteX2" fmla="*/ 7948 w 9929"/>
                <a:gd name="connsiteY2" fmla="*/ 0 h 10000"/>
                <a:gd name="connsiteX3" fmla="*/ 0 w 9929"/>
                <a:gd name="connsiteY3" fmla="*/ 1141 h 10000"/>
                <a:gd name="connsiteX4" fmla="*/ 1061 w 9929"/>
                <a:gd name="connsiteY4" fmla="*/ 1000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929" h="10000">
                  <a:moveTo>
                    <a:pt x="1061" y="10000"/>
                  </a:moveTo>
                  <a:lnTo>
                    <a:pt x="9929" y="8737"/>
                  </a:lnTo>
                  <a:lnTo>
                    <a:pt x="7948" y="0"/>
                  </a:lnTo>
                  <a:lnTo>
                    <a:pt x="0" y="1141"/>
                  </a:lnTo>
                  <a:lnTo>
                    <a:pt x="1061" y="1000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" name="Freeform 9">
              <a:extLst>
                <a:ext uri="{FF2B5EF4-FFF2-40B4-BE49-F238E27FC236}">
                  <a16:creationId xmlns:a16="http://schemas.microsoft.com/office/drawing/2014/main" id="{76594CDF-AC15-B251-FB8C-FAA8F8FEF6EA}"/>
                </a:ext>
              </a:extLst>
            </p:cNvPr>
            <p:cNvSpPr>
              <a:spLocks/>
            </p:cNvSpPr>
            <p:nvPr/>
          </p:nvSpPr>
          <p:spPr bwMode="auto">
            <a:xfrm>
              <a:off x="4633619" y="2799567"/>
              <a:ext cx="1012825" cy="1639887"/>
            </a:xfrm>
            <a:custGeom>
              <a:avLst/>
              <a:gdLst>
                <a:gd name="T0" fmla="*/ 35 w 638"/>
                <a:gd name="T1" fmla="*/ 1033 h 1033"/>
                <a:gd name="T2" fmla="*/ 164 w 638"/>
                <a:gd name="T3" fmla="*/ 973 h 1033"/>
                <a:gd name="T4" fmla="*/ 150 w 638"/>
                <a:gd name="T5" fmla="*/ 366 h 1033"/>
                <a:gd name="T6" fmla="*/ 638 w 638"/>
                <a:gd name="T7" fmla="*/ 85 h 1033"/>
                <a:gd name="T8" fmla="*/ 638 w 638"/>
                <a:gd name="T9" fmla="*/ 0 h 1033"/>
                <a:gd name="T10" fmla="*/ 0 w 638"/>
                <a:gd name="T11" fmla="*/ 268 h 1033"/>
                <a:gd name="T12" fmla="*/ 35 w 638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8" h="1033">
                  <a:moveTo>
                    <a:pt x="35" y="1033"/>
                  </a:moveTo>
                  <a:lnTo>
                    <a:pt x="164" y="973"/>
                  </a:lnTo>
                  <a:lnTo>
                    <a:pt x="150" y="366"/>
                  </a:lnTo>
                  <a:lnTo>
                    <a:pt x="638" y="85"/>
                  </a:lnTo>
                  <a:lnTo>
                    <a:pt x="638" y="0"/>
                  </a:lnTo>
                  <a:lnTo>
                    <a:pt x="0" y="268"/>
                  </a:lnTo>
                  <a:lnTo>
                    <a:pt x="35" y="1033"/>
                  </a:lnTo>
                  <a:close/>
                </a:path>
              </a:pathLst>
            </a:custGeom>
            <a:solidFill>
              <a:srgbClr val="00B8F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" name="Freeform 10">
              <a:extLst>
                <a:ext uri="{FF2B5EF4-FFF2-40B4-BE49-F238E27FC236}">
                  <a16:creationId xmlns:a16="http://schemas.microsoft.com/office/drawing/2014/main" id="{2636699E-8FA6-E5E2-2B73-17E9CBE04AD2}"/>
                </a:ext>
              </a:extLst>
            </p:cNvPr>
            <p:cNvSpPr>
              <a:spLocks/>
            </p:cNvSpPr>
            <p:nvPr/>
          </p:nvSpPr>
          <p:spPr bwMode="auto">
            <a:xfrm>
              <a:off x="6713244" y="4555342"/>
              <a:ext cx="150812" cy="1100137"/>
            </a:xfrm>
            <a:custGeom>
              <a:avLst/>
              <a:gdLst>
                <a:gd name="T0" fmla="*/ 58 w 95"/>
                <a:gd name="T1" fmla="*/ 0 h 693"/>
                <a:gd name="T2" fmla="*/ 0 w 95"/>
                <a:gd name="T3" fmla="*/ 275 h 693"/>
                <a:gd name="T4" fmla="*/ 29 w 95"/>
                <a:gd name="T5" fmla="*/ 693 h 693"/>
                <a:gd name="T6" fmla="*/ 95 w 95"/>
                <a:gd name="T7" fmla="*/ 275 h 693"/>
                <a:gd name="T8" fmla="*/ 58 w 95"/>
                <a:gd name="T9" fmla="*/ 0 h 6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5" h="693">
                  <a:moveTo>
                    <a:pt x="58" y="0"/>
                  </a:moveTo>
                  <a:lnTo>
                    <a:pt x="0" y="275"/>
                  </a:lnTo>
                  <a:lnTo>
                    <a:pt x="29" y="693"/>
                  </a:lnTo>
                  <a:lnTo>
                    <a:pt x="95" y="275"/>
                  </a:lnTo>
                  <a:lnTo>
                    <a:pt x="58" y="0"/>
                  </a:lnTo>
                  <a:close/>
                </a:path>
              </a:pathLst>
            </a:custGeom>
            <a:solidFill>
              <a:srgbClr val="009A4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" name="Freeform 11">
              <a:extLst>
                <a:ext uri="{FF2B5EF4-FFF2-40B4-BE49-F238E27FC236}">
                  <a16:creationId xmlns:a16="http://schemas.microsoft.com/office/drawing/2014/main" id="{7229326A-12C9-53AA-7A8A-89AFB69504B9}"/>
                </a:ext>
              </a:extLst>
            </p:cNvPr>
            <p:cNvSpPr>
              <a:spLocks/>
            </p:cNvSpPr>
            <p:nvPr/>
          </p:nvSpPr>
          <p:spPr bwMode="auto">
            <a:xfrm>
              <a:off x="6362406" y="4393417"/>
              <a:ext cx="442912" cy="1262062"/>
            </a:xfrm>
            <a:custGeom>
              <a:avLst/>
              <a:gdLst>
                <a:gd name="T0" fmla="*/ 279 w 279"/>
                <a:gd name="T1" fmla="*/ 102 h 795"/>
                <a:gd name="T2" fmla="*/ 82 w 279"/>
                <a:gd name="T3" fmla="*/ 0 h 795"/>
                <a:gd name="T4" fmla="*/ 0 w 279"/>
                <a:gd name="T5" fmla="*/ 29 h 795"/>
                <a:gd name="T6" fmla="*/ 24 w 279"/>
                <a:gd name="T7" fmla="*/ 151 h 795"/>
                <a:gd name="T8" fmla="*/ 113 w 279"/>
                <a:gd name="T9" fmla="*/ 199 h 795"/>
                <a:gd name="T10" fmla="*/ 199 w 279"/>
                <a:gd name="T11" fmla="*/ 769 h 795"/>
                <a:gd name="T12" fmla="*/ 250 w 279"/>
                <a:gd name="T13" fmla="*/ 795 h 795"/>
                <a:gd name="T14" fmla="*/ 279 w 279"/>
                <a:gd name="T15" fmla="*/ 102 h 7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79" h="795">
                  <a:moveTo>
                    <a:pt x="279" y="102"/>
                  </a:moveTo>
                  <a:lnTo>
                    <a:pt x="82" y="0"/>
                  </a:lnTo>
                  <a:lnTo>
                    <a:pt x="0" y="29"/>
                  </a:lnTo>
                  <a:lnTo>
                    <a:pt x="24" y="151"/>
                  </a:lnTo>
                  <a:lnTo>
                    <a:pt x="113" y="199"/>
                  </a:lnTo>
                  <a:lnTo>
                    <a:pt x="199" y="769"/>
                  </a:lnTo>
                  <a:lnTo>
                    <a:pt x="250" y="795"/>
                  </a:lnTo>
                  <a:lnTo>
                    <a:pt x="279" y="102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" name="Freeform 12">
              <a:extLst>
                <a:ext uri="{FF2B5EF4-FFF2-40B4-BE49-F238E27FC236}">
                  <a16:creationId xmlns:a16="http://schemas.microsoft.com/office/drawing/2014/main" id="{9ABA8141-196D-2110-D7D9-AD588F21612F}"/>
                </a:ext>
              </a:extLst>
            </p:cNvPr>
            <p:cNvSpPr>
              <a:spLocks/>
            </p:cNvSpPr>
            <p:nvPr/>
          </p:nvSpPr>
          <p:spPr bwMode="auto">
            <a:xfrm>
              <a:off x="5746456" y="2388405"/>
              <a:ext cx="892175" cy="573087"/>
            </a:xfrm>
            <a:custGeom>
              <a:avLst/>
              <a:gdLst>
                <a:gd name="T0" fmla="*/ 4 w 562"/>
                <a:gd name="T1" fmla="*/ 235 h 361"/>
                <a:gd name="T2" fmla="*/ 562 w 562"/>
                <a:gd name="T3" fmla="*/ 0 h 361"/>
                <a:gd name="T4" fmla="*/ 562 w 562"/>
                <a:gd name="T5" fmla="*/ 66 h 361"/>
                <a:gd name="T6" fmla="*/ 111 w 562"/>
                <a:gd name="T7" fmla="*/ 259 h 361"/>
                <a:gd name="T8" fmla="*/ 115 w 562"/>
                <a:gd name="T9" fmla="*/ 361 h 361"/>
                <a:gd name="T10" fmla="*/ 0 w 562"/>
                <a:gd name="T11" fmla="*/ 335 h 361"/>
                <a:gd name="T12" fmla="*/ 4 w 562"/>
                <a:gd name="T13" fmla="*/ 235 h 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62" h="361">
                  <a:moveTo>
                    <a:pt x="4" y="235"/>
                  </a:moveTo>
                  <a:lnTo>
                    <a:pt x="562" y="0"/>
                  </a:lnTo>
                  <a:lnTo>
                    <a:pt x="562" y="66"/>
                  </a:lnTo>
                  <a:lnTo>
                    <a:pt x="111" y="259"/>
                  </a:lnTo>
                  <a:lnTo>
                    <a:pt x="115" y="361"/>
                  </a:lnTo>
                  <a:lnTo>
                    <a:pt x="0" y="335"/>
                  </a:lnTo>
                  <a:lnTo>
                    <a:pt x="4" y="235"/>
                  </a:lnTo>
                  <a:close/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" name="Freeform 13">
              <a:extLst>
                <a:ext uri="{FF2B5EF4-FFF2-40B4-BE49-F238E27FC236}">
                  <a16:creationId xmlns:a16="http://schemas.microsoft.com/office/drawing/2014/main" id="{4E5B5FB6-FFD0-58B7-15EF-52160A64C134}"/>
                </a:ext>
              </a:extLst>
            </p:cNvPr>
            <p:cNvSpPr>
              <a:spLocks/>
            </p:cNvSpPr>
            <p:nvPr/>
          </p:nvSpPr>
          <p:spPr bwMode="auto">
            <a:xfrm>
              <a:off x="4790781" y="4474380"/>
              <a:ext cx="1922462" cy="677862"/>
            </a:xfrm>
            <a:custGeom>
              <a:avLst/>
              <a:gdLst>
                <a:gd name="T0" fmla="*/ 0 w 1211"/>
                <a:gd name="T1" fmla="*/ 86 h 427"/>
                <a:gd name="T2" fmla="*/ 148 w 1211"/>
                <a:gd name="T3" fmla="*/ 0 h 427"/>
                <a:gd name="T4" fmla="*/ 1131 w 1211"/>
                <a:gd name="T5" fmla="*/ 44 h 427"/>
                <a:gd name="T6" fmla="*/ 1211 w 1211"/>
                <a:gd name="T7" fmla="*/ 86 h 427"/>
                <a:gd name="T8" fmla="*/ 607 w 1211"/>
                <a:gd name="T9" fmla="*/ 427 h 427"/>
                <a:gd name="T10" fmla="*/ 0 w 1211"/>
                <a:gd name="T11" fmla="*/ 86 h 4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11" h="427">
                  <a:moveTo>
                    <a:pt x="0" y="86"/>
                  </a:moveTo>
                  <a:lnTo>
                    <a:pt x="148" y="0"/>
                  </a:lnTo>
                  <a:lnTo>
                    <a:pt x="1131" y="44"/>
                  </a:lnTo>
                  <a:lnTo>
                    <a:pt x="1211" y="86"/>
                  </a:lnTo>
                  <a:lnTo>
                    <a:pt x="607" y="427"/>
                  </a:lnTo>
                  <a:lnTo>
                    <a:pt x="0" y="86"/>
                  </a:lnTo>
                  <a:close/>
                </a:path>
              </a:pathLst>
            </a:custGeom>
            <a:solidFill>
              <a:srgbClr val="D8D8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" name="Freeform 14">
              <a:extLst>
                <a:ext uri="{FF2B5EF4-FFF2-40B4-BE49-F238E27FC236}">
                  <a16:creationId xmlns:a16="http://schemas.microsoft.com/office/drawing/2014/main" id="{E67123C1-575A-4362-7B69-3B8E94269786}"/>
                </a:ext>
              </a:extLst>
            </p:cNvPr>
            <p:cNvSpPr>
              <a:spLocks/>
            </p:cNvSpPr>
            <p:nvPr/>
          </p:nvSpPr>
          <p:spPr bwMode="auto">
            <a:xfrm>
              <a:off x="6603706" y="3901292"/>
              <a:ext cx="1044575" cy="654050"/>
            </a:xfrm>
            <a:custGeom>
              <a:avLst/>
              <a:gdLst>
                <a:gd name="T0" fmla="*/ 658 w 658"/>
                <a:gd name="T1" fmla="*/ 117 h 412"/>
                <a:gd name="T2" fmla="*/ 445 w 658"/>
                <a:gd name="T3" fmla="*/ 0 h 412"/>
                <a:gd name="T4" fmla="*/ 0 w 658"/>
                <a:gd name="T5" fmla="*/ 175 h 412"/>
                <a:gd name="T6" fmla="*/ 58 w 658"/>
                <a:gd name="T7" fmla="*/ 378 h 412"/>
                <a:gd name="T8" fmla="*/ 127 w 658"/>
                <a:gd name="T9" fmla="*/ 412 h 412"/>
                <a:gd name="T10" fmla="*/ 658 w 658"/>
                <a:gd name="T11" fmla="*/ 117 h 4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58" h="412">
                  <a:moveTo>
                    <a:pt x="658" y="117"/>
                  </a:moveTo>
                  <a:lnTo>
                    <a:pt x="445" y="0"/>
                  </a:lnTo>
                  <a:lnTo>
                    <a:pt x="0" y="175"/>
                  </a:lnTo>
                  <a:lnTo>
                    <a:pt x="58" y="378"/>
                  </a:lnTo>
                  <a:lnTo>
                    <a:pt x="127" y="412"/>
                  </a:lnTo>
                  <a:lnTo>
                    <a:pt x="658" y="117"/>
                  </a:ln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" name="Freeform 15">
              <a:extLst>
                <a:ext uri="{FF2B5EF4-FFF2-40B4-BE49-F238E27FC236}">
                  <a16:creationId xmlns:a16="http://schemas.microsoft.com/office/drawing/2014/main" id="{E6A8B683-25B6-F4C1-10C5-C07A626BD9FA}"/>
                </a:ext>
              </a:extLst>
            </p:cNvPr>
            <p:cNvSpPr>
              <a:spLocks/>
            </p:cNvSpPr>
            <p:nvPr/>
          </p:nvSpPr>
          <p:spPr bwMode="auto">
            <a:xfrm>
              <a:off x="3887494" y="3904467"/>
              <a:ext cx="949325" cy="650875"/>
            </a:xfrm>
            <a:custGeom>
              <a:avLst/>
              <a:gdLst>
                <a:gd name="T0" fmla="*/ 0 w 598"/>
                <a:gd name="T1" fmla="*/ 109 h 410"/>
                <a:gd name="T2" fmla="*/ 204 w 598"/>
                <a:gd name="T3" fmla="*/ 0 h 410"/>
                <a:gd name="T4" fmla="*/ 525 w 598"/>
                <a:gd name="T5" fmla="*/ 331 h 410"/>
                <a:gd name="T6" fmla="*/ 598 w 598"/>
                <a:gd name="T7" fmla="*/ 297 h 410"/>
                <a:gd name="T8" fmla="*/ 598 w 598"/>
                <a:gd name="T9" fmla="*/ 371 h 410"/>
                <a:gd name="T10" fmla="*/ 530 w 598"/>
                <a:gd name="T11" fmla="*/ 410 h 410"/>
                <a:gd name="T12" fmla="*/ 0 w 598"/>
                <a:gd name="T13" fmla="*/ 109 h 410"/>
                <a:gd name="connsiteX0" fmla="*/ 0 w 10000"/>
                <a:gd name="connsiteY0" fmla="*/ 2659 h 10000"/>
                <a:gd name="connsiteX1" fmla="*/ 3411 w 10000"/>
                <a:gd name="connsiteY1" fmla="*/ 0 h 10000"/>
                <a:gd name="connsiteX2" fmla="*/ 8729 w 10000"/>
                <a:gd name="connsiteY2" fmla="*/ 7963 h 10000"/>
                <a:gd name="connsiteX3" fmla="*/ 10000 w 10000"/>
                <a:gd name="connsiteY3" fmla="*/ 7244 h 10000"/>
                <a:gd name="connsiteX4" fmla="*/ 10000 w 10000"/>
                <a:gd name="connsiteY4" fmla="*/ 9049 h 10000"/>
                <a:gd name="connsiteX5" fmla="*/ 8863 w 10000"/>
                <a:gd name="connsiteY5" fmla="*/ 10000 h 10000"/>
                <a:gd name="connsiteX6" fmla="*/ 0 w 10000"/>
                <a:gd name="connsiteY6" fmla="*/ 2659 h 10000"/>
                <a:gd name="connsiteX0" fmla="*/ 0 w 10000"/>
                <a:gd name="connsiteY0" fmla="*/ 2659 h 10000"/>
                <a:gd name="connsiteX1" fmla="*/ 3411 w 10000"/>
                <a:gd name="connsiteY1" fmla="*/ 0 h 10000"/>
                <a:gd name="connsiteX2" fmla="*/ 8729 w 10000"/>
                <a:gd name="connsiteY2" fmla="*/ 7963 h 10000"/>
                <a:gd name="connsiteX3" fmla="*/ 10000 w 10000"/>
                <a:gd name="connsiteY3" fmla="*/ 7171 h 10000"/>
                <a:gd name="connsiteX4" fmla="*/ 10000 w 10000"/>
                <a:gd name="connsiteY4" fmla="*/ 9049 h 10000"/>
                <a:gd name="connsiteX5" fmla="*/ 8863 w 10000"/>
                <a:gd name="connsiteY5" fmla="*/ 10000 h 10000"/>
                <a:gd name="connsiteX6" fmla="*/ 0 w 10000"/>
                <a:gd name="connsiteY6" fmla="*/ 2659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000" h="10000">
                  <a:moveTo>
                    <a:pt x="0" y="2659"/>
                  </a:moveTo>
                  <a:lnTo>
                    <a:pt x="3411" y="0"/>
                  </a:lnTo>
                  <a:lnTo>
                    <a:pt x="8729" y="7963"/>
                  </a:lnTo>
                  <a:lnTo>
                    <a:pt x="10000" y="7171"/>
                  </a:lnTo>
                  <a:lnTo>
                    <a:pt x="10000" y="9049"/>
                  </a:lnTo>
                  <a:lnTo>
                    <a:pt x="8863" y="10000"/>
                  </a:lnTo>
                  <a:lnTo>
                    <a:pt x="0" y="2659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1" name="Freeform 17">
              <a:extLst>
                <a:ext uri="{FF2B5EF4-FFF2-40B4-BE49-F238E27FC236}">
                  <a16:creationId xmlns:a16="http://schemas.microsoft.com/office/drawing/2014/main" id="{BF1C20F3-4B28-64A8-63F4-2DA6240B5AF9}"/>
                </a:ext>
              </a:extLst>
            </p:cNvPr>
            <p:cNvSpPr>
              <a:spLocks/>
            </p:cNvSpPr>
            <p:nvPr/>
          </p:nvSpPr>
          <p:spPr bwMode="auto">
            <a:xfrm>
              <a:off x="3887495" y="4075918"/>
              <a:ext cx="862306" cy="1573996"/>
            </a:xfrm>
            <a:custGeom>
              <a:avLst/>
              <a:gdLst>
                <a:gd name="T0" fmla="*/ 45 w 554"/>
                <a:gd name="T1" fmla="*/ 669 h 988"/>
                <a:gd name="T2" fmla="*/ 554 w 554"/>
                <a:gd name="T3" fmla="*/ 988 h 988"/>
                <a:gd name="T4" fmla="*/ 530 w 554"/>
                <a:gd name="T5" fmla="*/ 301 h 988"/>
                <a:gd name="T6" fmla="*/ 0 w 554"/>
                <a:gd name="T7" fmla="*/ 0 h 988"/>
                <a:gd name="T8" fmla="*/ 45 w 554"/>
                <a:gd name="T9" fmla="*/ 669 h 988"/>
                <a:gd name="connsiteX0" fmla="*/ 812 w 10000"/>
                <a:gd name="connsiteY0" fmla="*/ 6771 h 10000"/>
                <a:gd name="connsiteX1" fmla="*/ 10000 w 10000"/>
                <a:gd name="connsiteY1" fmla="*/ 10000 h 10000"/>
                <a:gd name="connsiteX2" fmla="*/ 9677 w 10000"/>
                <a:gd name="connsiteY2" fmla="*/ 2986 h 10000"/>
                <a:gd name="connsiteX3" fmla="*/ 0 w 10000"/>
                <a:gd name="connsiteY3" fmla="*/ 0 h 10000"/>
                <a:gd name="connsiteX4" fmla="*/ 812 w 10000"/>
                <a:gd name="connsiteY4" fmla="*/ 6771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0" h="10000">
                  <a:moveTo>
                    <a:pt x="812" y="6771"/>
                  </a:moveTo>
                  <a:lnTo>
                    <a:pt x="10000" y="10000"/>
                  </a:lnTo>
                  <a:cubicBezTo>
                    <a:pt x="9892" y="7662"/>
                    <a:pt x="9785" y="5324"/>
                    <a:pt x="9677" y="2986"/>
                  </a:cubicBezTo>
                  <a:lnTo>
                    <a:pt x="0" y="0"/>
                  </a:lnTo>
                  <a:cubicBezTo>
                    <a:pt x="271" y="2257"/>
                    <a:pt x="541" y="4514"/>
                    <a:pt x="812" y="677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2" name="Freeform 18">
              <a:extLst>
                <a:ext uri="{FF2B5EF4-FFF2-40B4-BE49-F238E27FC236}">
                  <a16:creationId xmlns:a16="http://schemas.microsoft.com/office/drawing/2014/main" id="{8703EB9B-773F-3E7F-F2C5-BED18C07BEAF}"/>
                </a:ext>
              </a:extLst>
            </p:cNvPr>
            <p:cNvSpPr>
              <a:spLocks/>
            </p:cNvSpPr>
            <p:nvPr/>
          </p:nvSpPr>
          <p:spPr bwMode="auto">
            <a:xfrm>
              <a:off x="3771606" y="2793217"/>
              <a:ext cx="938212" cy="1631950"/>
            </a:xfrm>
            <a:custGeom>
              <a:avLst/>
              <a:gdLst>
                <a:gd name="T0" fmla="*/ 53 w 591"/>
                <a:gd name="T1" fmla="*/ 731 h 1028"/>
                <a:gd name="T2" fmla="*/ 591 w 591"/>
                <a:gd name="T3" fmla="*/ 1028 h 1028"/>
                <a:gd name="T4" fmla="*/ 556 w 591"/>
                <a:gd name="T5" fmla="*/ 263 h 1028"/>
                <a:gd name="T6" fmla="*/ 0 w 591"/>
                <a:gd name="T7" fmla="*/ 0 h 1028"/>
                <a:gd name="T8" fmla="*/ 53 w 591"/>
                <a:gd name="T9" fmla="*/ 731 h 10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1" h="1028">
                  <a:moveTo>
                    <a:pt x="53" y="731"/>
                  </a:moveTo>
                  <a:lnTo>
                    <a:pt x="591" y="1028"/>
                  </a:lnTo>
                  <a:lnTo>
                    <a:pt x="556" y="263"/>
                  </a:lnTo>
                  <a:lnTo>
                    <a:pt x="0" y="0"/>
                  </a:lnTo>
                  <a:lnTo>
                    <a:pt x="53" y="731"/>
                  </a:lnTo>
                  <a:close/>
                </a:path>
              </a:pathLst>
            </a:custGeom>
            <a:solidFill>
              <a:srgbClr val="76D2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3" name="Freeform 19">
              <a:extLst>
                <a:ext uri="{FF2B5EF4-FFF2-40B4-BE49-F238E27FC236}">
                  <a16:creationId xmlns:a16="http://schemas.microsoft.com/office/drawing/2014/main" id="{8D83582B-73E6-5D3F-3F40-5BCF09D47A43}"/>
                </a:ext>
              </a:extLst>
            </p:cNvPr>
            <p:cNvSpPr>
              <a:spLocks/>
            </p:cNvSpPr>
            <p:nvPr/>
          </p:nvSpPr>
          <p:spPr bwMode="auto">
            <a:xfrm>
              <a:off x="5855994" y="2807505"/>
              <a:ext cx="1008062" cy="1631950"/>
            </a:xfrm>
            <a:custGeom>
              <a:avLst/>
              <a:gdLst>
                <a:gd name="T0" fmla="*/ 0 w 635"/>
                <a:gd name="T1" fmla="*/ 0 h 1028"/>
                <a:gd name="T2" fmla="*/ 0 w 635"/>
                <a:gd name="T3" fmla="*/ 88 h 1028"/>
                <a:gd name="T4" fmla="*/ 503 w 635"/>
                <a:gd name="T5" fmla="*/ 310 h 1028"/>
                <a:gd name="T6" fmla="*/ 503 w 635"/>
                <a:gd name="T7" fmla="*/ 988 h 1028"/>
                <a:gd name="T8" fmla="*/ 598 w 635"/>
                <a:gd name="T9" fmla="*/ 1028 h 1028"/>
                <a:gd name="T10" fmla="*/ 635 w 635"/>
                <a:gd name="T11" fmla="*/ 265 h 1028"/>
                <a:gd name="T12" fmla="*/ 0 w 635"/>
                <a:gd name="T13" fmla="*/ 0 h 10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5" h="1028">
                  <a:moveTo>
                    <a:pt x="0" y="0"/>
                  </a:moveTo>
                  <a:lnTo>
                    <a:pt x="0" y="88"/>
                  </a:lnTo>
                  <a:lnTo>
                    <a:pt x="503" y="310"/>
                  </a:lnTo>
                  <a:lnTo>
                    <a:pt x="503" y="988"/>
                  </a:lnTo>
                  <a:lnTo>
                    <a:pt x="598" y="1028"/>
                  </a:lnTo>
                  <a:lnTo>
                    <a:pt x="635" y="26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5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" name="Freeform 20">
              <a:extLst>
                <a:ext uri="{FF2B5EF4-FFF2-40B4-BE49-F238E27FC236}">
                  <a16:creationId xmlns:a16="http://schemas.microsoft.com/office/drawing/2014/main" id="{7A40AD02-3ED4-BB23-2858-F0C3CE56366B}"/>
                </a:ext>
              </a:extLst>
            </p:cNvPr>
            <p:cNvSpPr>
              <a:spLocks/>
            </p:cNvSpPr>
            <p:nvPr/>
          </p:nvSpPr>
          <p:spPr bwMode="auto">
            <a:xfrm>
              <a:off x="4747919" y="3274230"/>
              <a:ext cx="1006475" cy="1741487"/>
            </a:xfrm>
            <a:custGeom>
              <a:avLst/>
              <a:gdLst>
                <a:gd name="T0" fmla="*/ 0 w 634"/>
                <a:gd name="T1" fmla="*/ 0 h 1097"/>
                <a:gd name="T2" fmla="*/ 27 w 634"/>
                <a:gd name="T3" fmla="*/ 767 h 1097"/>
                <a:gd name="T4" fmla="*/ 634 w 634"/>
                <a:gd name="T5" fmla="*/ 1097 h 1097"/>
                <a:gd name="T6" fmla="*/ 634 w 634"/>
                <a:gd name="T7" fmla="*/ 300 h 1097"/>
                <a:gd name="T8" fmla="*/ 0 w 634"/>
                <a:gd name="T9" fmla="*/ 0 h 10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4" h="1097">
                  <a:moveTo>
                    <a:pt x="0" y="0"/>
                  </a:moveTo>
                  <a:lnTo>
                    <a:pt x="27" y="767"/>
                  </a:lnTo>
                  <a:lnTo>
                    <a:pt x="634" y="1097"/>
                  </a:lnTo>
                  <a:lnTo>
                    <a:pt x="634" y="3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5E5E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" name="Freeform 21">
              <a:extLst>
                <a:ext uri="{FF2B5EF4-FFF2-40B4-BE49-F238E27FC236}">
                  <a16:creationId xmlns:a16="http://schemas.microsoft.com/office/drawing/2014/main" id="{F95BF15C-64ED-3DF9-C7C2-4D597D198AE8}"/>
                </a:ext>
              </a:extLst>
            </p:cNvPr>
            <p:cNvSpPr>
              <a:spLocks/>
            </p:cNvSpPr>
            <p:nvPr/>
          </p:nvSpPr>
          <p:spPr bwMode="auto">
            <a:xfrm>
              <a:off x="4790781" y="4610905"/>
              <a:ext cx="963612" cy="1677987"/>
            </a:xfrm>
            <a:custGeom>
              <a:avLst/>
              <a:gdLst>
                <a:gd name="T0" fmla="*/ 607 w 607"/>
                <a:gd name="T1" fmla="*/ 1057 h 1057"/>
                <a:gd name="T2" fmla="*/ 607 w 607"/>
                <a:gd name="T3" fmla="*/ 341 h 1057"/>
                <a:gd name="T4" fmla="*/ 0 w 607"/>
                <a:gd name="T5" fmla="*/ 0 h 1057"/>
                <a:gd name="T6" fmla="*/ 30 w 607"/>
                <a:gd name="T7" fmla="*/ 693 h 1057"/>
                <a:gd name="T8" fmla="*/ 607 w 607"/>
                <a:gd name="T9" fmla="*/ 1057 h 10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7" h="1057">
                  <a:moveTo>
                    <a:pt x="607" y="1057"/>
                  </a:moveTo>
                  <a:lnTo>
                    <a:pt x="607" y="341"/>
                  </a:lnTo>
                  <a:lnTo>
                    <a:pt x="0" y="0"/>
                  </a:lnTo>
                  <a:lnTo>
                    <a:pt x="30" y="693"/>
                  </a:lnTo>
                  <a:lnTo>
                    <a:pt x="607" y="1057"/>
                  </a:lnTo>
                  <a:close/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" name="Freeform 22">
              <a:extLst>
                <a:ext uri="{FF2B5EF4-FFF2-40B4-BE49-F238E27FC236}">
                  <a16:creationId xmlns:a16="http://schemas.microsoft.com/office/drawing/2014/main" id="{698167ED-D5CE-DC38-B839-21C539AC39E2}"/>
                </a:ext>
              </a:extLst>
            </p:cNvPr>
            <p:cNvSpPr>
              <a:spLocks/>
            </p:cNvSpPr>
            <p:nvPr/>
          </p:nvSpPr>
          <p:spPr bwMode="auto">
            <a:xfrm>
              <a:off x="5754394" y="4610905"/>
              <a:ext cx="958850" cy="1677987"/>
            </a:xfrm>
            <a:custGeom>
              <a:avLst/>
              <a:gdLst>
                <a:gd name="T0" fmla="*/ 0 w 604"/>
                <a:gd name="T1" fmla="*/ 341 h 1057"/>
                <a:gd name="T2" fmla="*/ 604 w 604"/>
                <a:gd name="T3" fmla="*/ 0 h 1057"/>
                <a:gd name="T4" fmla="*/ 580 w 604"/>
                <a:gd name="T5" fmla="*/ 693 h 1057"/>
                <a:gd name="T6" fmla="*/ 0 w 604"/>
                <a:gd name="T7" fmla="*/ 1057 h 1057"/>
                <a:gd name="T8" fmla="*/ 0 w 604"/>
                <a:gd name="T9" fmla="*/ 341 h 10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4" h="1057">
                  <a:moveTo>
                    <a:pt x="0" y="341"/>
                  </a:moveTo>
                  <a:lnTo>
                    <a:pt x="604" y="0"/>
                  </a:lnTo>
                  <a:lnTo>
                    <a:pt x="580" y="693"/>
                  </a:lnTo>
                  <a:lnTo>
                    <a:pt x="0" y="1057"/>
                  </a:lnTo>
                  <a:lnTo>
                    <a:pt x="0" y="341"/>
                  </a:lnTo>
                  <a:close/>
                </a:path>
              </a:pathLst>
            </a:custGeom>
            <a:solidFill>
              <a:srgbClr val="CFCE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7" name="Freeform 23">
              <a:extLst>
                <a:ext uri="{FF2B5EF4-FFF2-40B4-BE49-F238E27FC236}">
                  <a16:creationId xmlns:a16="http://schemas.microsoft.com/office/drawing/2014/main" id="{951C508D-D99E-D594-6B73-1913C0CDBFE7}"/>
                </a:ext>
              </a:extLst>
            </p:cNvPr>
            <p:cNvSpPr>
              <a:spLocks/>
            </p:cNvSpPr>
            <p:nvPr/>
          </p:nvSpPr>
          <p:spPr bwMode="auto">
            <a:xfrm>
              <a:off x="5754394" y="3274230"/>
              <a:ext cx="1004887" cy="1741487"/>
            </a:xfrm>
            <a:custGeom>
              <a:avLst/>
              <a:gdLst>
                <a:gd name="T0" fmla="*/ 0 w 633"/>
                <a:gd name="T1" fmla="*/ 300 h 1097"/>
                <a:gd name="T2" fmla="*/ 633 w 633"/>
                <a:gd name="T3" fmla="*/ 0 h 1097"/>
                <a:gd name="T4" fmla="*/ 604 w 633"/>
                <a:gd name="T5" fmla="*/ 767 h 1097"/>
                <a:gd name="T6" fmla="*/ 0 w 633"/>
                <a:gd name="T7" fmla="*/ 1097 h 1097"/>
                <a:gd name="T8" fmla="*/ 0 w 633"/>
                <a:gd name="T9" fmla="*/ 300 h 10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3" h="1097">
                  <a:moveTo>
                    <a:pt x="0" y="300"/>
                  </a:moveTo>
                  <a:lnTo>
                    <a:pt x="633" y="0"/>
                  </a:lnTo>
                  <a:lnTo>
                    <a:pt x="604" y="767"/>
                  </a:lnTo>
                  <a:lnTo>
                    <a:pt x="0" y="1097"/>
                  </a:lnTo>
                  <a:lnTo>
                    <a:pt x="0" y="30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" name="Freeform 24">
              <a:extLst>
                <a:ext uri="{FF2B5EF4-FFF2-40B4-BE49-F238E27FC236}">
                  <a16:creationId xmlns:a16="http://schemas.microsoft.com/office/drawing/2014/main" id="{B98DEE51-0F2F-65FB-3B57-A06107C53F27}"/>
                </a:ext>
              </a:extLst>
            </p:cNvPr>
            <p:cNvSpPr>
              <a:spLocks/>
            </p:cNvSpPr>
            <p:nvPr/>
          </p:nvSpPr>
          <p:spPr bwMode="auto">
            <a:xfrm>
              <a:off x="6799761" y="2807505"/>
              <a:ext cx="941387" cy="1631950"/>
            </a:xfrm>
            <a:custGeom>
              <a:avLst/>
              <a:gdLst>
                <a:gd name="T0" fmla="*/ 37 w 593"/>
                <a:gd name="T1" fmla="*/ 265 h 1028"/>
                <a:gd name="T2" fmla="*/ 0 w 593"/>
                <a:gd name="T3" fmla="*/ 1028 h 1028"/>
                <a:gd name="T4" fmla="*/ 538 w 593"/>
                <a:gd name="T5" fmla="*/ 729 h 1028"/>
                <a:gd name="T6" fmla="*/ 593 w 593"/>
                <a:gd name="T7" fmla="*/ 0 h 1028"/>
                <a:gd name="T8" fmla="*/ 37 w 593"/>
                <a:gd name="T9" fmla="*/ 265 h 10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3" h="1028">
                  <a:moveTo>
                    <a:pt x="37" y="265"/>
                  </a:moveTo>
                  <a:lnTo>
                    <a:pt x="0" y="1028"/>
                  </a:lnTo>
                  <a:lnTo>
                    <a:pt x="538" y="729"/>
                  </a:lnTo>
                  <a:lnTo>
                    <a:pt x="593" y="0"/>
                  </a:lnTo>
                  <a:lnTo>
                    <a:pt x="37" y="265"/>
                  </a:ln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" name="Freeform 25">
              <a:extLst>
                <a:ext uri="{FF2B5EF4-FFF2-40B4-BE49-F238E27FC236}">
                  <a16:creationId xmlns:a16="http://schemas.microsoft.com/office/drawing/2014/main" id="{F2F6F199-495F-F161-DB9C-9EE6BFF550B2}"/>
                </a:ext>
              </a:extLst>
            </p:cNvPr>
            <p:cNvSpPr>
              <a:spLocks/>
            </p:cNvSpPr>
            <p:nvPr/>
          </p:nvSpPr>
          <p:spPr bwMode="auto">
            <a:xfrm>
              <a:off x="6759281" y="4087030"/>
              <a:ext cx="889000" cy="1568450"/>
            </a:xfrm>
            <a:custGeom>
              <a:avLst/>
              <a:gdLst>
                <a:gd name="T0" fmla="*/ 0 w 560"/>
                <a:gd name="T1" fmla="*/ 988 h 988"/>
                <a:gd name="T2" fmla="*/ 29 w 560"/>
                <a:gd name="T3" fmla="*/ 295 h 988"/>
                <a:gd name="T4" fmla="*/ 560 w 560"/>
                <a:gd name="T5" fmla="*/ 0 h 988"/>
                <a:gd name="T6" fmla="*/ 511 w 560"/>
                <a:gd name="T7" fmla="*/ 665 h 988"/>
                <a:gd name="T8" fmla="*/ 0 w 560"/>
                <a:gd name="T9" fmla="*/ 988 h 9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0" h="988">
                  <a:moveTo>
                    <a:pt x="0" y="988"/>
                  </a:moveTo>
                  <a:lnTo>
                    <a:pt x="29" y="295"/>
                  </a:lnTo>
                  <a:lnTo>
                    <a:pt x="560" y="0"/>
                  </a:lnTo>
                  <a:lnTo>
                    <a:pt x="511" y="665"/>
                  </a:lnTo>
                  <a:lnTo>
                    <a:pt x="0" y="988"/>
                  </a:lnTo>
                  <a:close/>
                </a:path>
              </a:pathLst>
            </a:custGeom>
            <a:solidFill>
              <a:schemeClr val="accent3"/>
            </a:solidFill>
            <a:ln>
              <a:solidFill>
                <a:schemeClr val="accent3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" name="Freeform 26">
              <a:extLst>
                <a:ext uri="{FF2B5EF4-FFF2-40B4-BE49-F238E27FC236}">
                  <a16:creationId xmlns:a16="http://schemas.microsoft.com/office/drawing/2014/main" id="{8D0CE22F-5A51-EA1B-E7A7-96735BC39EC2}"/>
                </a:ext>
              </a:extLst>
            </p:cNvPr>
            <p:cNvSpPr>
              <a:spLocks/>
            </p:cNvSpPr>
            <p:nvPr/>
          </p:nvSpPr>
          <p:spPr bwMode="auto">
            <a:xfrm>
              <a:off x="4747919" y="2845605"/>
              <a:ext cx="2011362" cy="904875"/>
            </a:xfrm>
            <a:custGeom>
              <a:avLst/>
              <a:gdLst>
                <a:gd name="T0" fmla="*/ 0 w 1267"/>
                <a:gd name="T1" fmla="*/ 270 h 570"/>
                <a:gd name="T2" fmla="*/ 634 w 1267"/>
                <a:gd name="T3" fmla="*/ 0 h 570"/>
                <a:gd name="T4" fmla="*/ 1267 w 1267"/>
                <a:gd name="T5" fmla="*/ 270 h 570"/>
                <a:gd name="T6" fmla="*/ 634 w 1267"/>
                <a:gd name="T7" fmla="*/ 570 h 570"/>
                <a:gd name="T8" fmla="*/ 0 w 1267"/>
                <a:gd name="T9" fmla="*/ 270 h 5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67" h="570">
                  <a:moveTo>
                    <a:pt x="0" y="270"/>
                  </a:moveTo>
                  <a:lnTo>
                    <a:pt x="634" y="0"/>
                  </a:lnTo>
                  <a:lnTo>
                    <a:pt x="1267" y="270"/>
                  </a:lnTo>
                  <a:lnTo>
                    <a:pt x="634" y="570"/>
                  </a:lnTo>
                  <a:lnTo>
                    <a:pt x="0" y="270"/>
                  </a:lnTo>
                  <a:close/>
                </a:path>
              </a:pathLst>
            </a:custGeom>
            <a:solidFill>
              <a:srgbClr val="CFCECE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1" name="Freeform 27">
              <a:extLst>
                <a:ext uri="{FF2B5EF4-FFF2-40B4-BE49-F238E27FC236}">
                  <a16:creationId xmlns:a16="http://schemas.microsoft.com/office/drawing/2014/main" id="{7A6D1C30-3BC3-B64C-8DC4-596264D55ADB}"/>
                </a:ext>
              </a:extLst>
            </p:cNvPr>
            <p:cNvSpPr>
              <a:spLocks/>
            </p:cNvSpPr>
            <p:nvPr/>
          </p:nvSpPr>
          <p:spPr bwMode="auto">
            <a:xfrm>
              <a:off x="3763669" y="2426505"/>
              <a:ext cx="1895475" cy="798512"/>
            </a:xfrm>
            <a:custGeom>
              <a:avLst/>
              <a:gdLst>
                <a:gd name="T0" fmla="*/ 0 w 1194"/>
                <a:gd name="T1" fmla="*/ 240 h 503"/>
                <a:gd name="T2" fmla="*/ 631 w 1194"/>
                <a:gd name="T3" fmla="*/ 0 h 503"/>
                <a:gd name="T4" fmla="*/ 1194 w 1194"/>
                <a:gd name="T5" fmla="*/ 235 h 503"/>
                <a:gd name="T6" fmla="*/ 556 w 1194"/>
                <a:gd name="T7" fmla="*/ 503 h 503"/>
                <a:gd name="T8" fmla="*/ 0 w 1194"/>
                <a:gd name="T9" fmla="*/ 240 h 5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94" h="503">
                  <a:moveTo>
                    <a:pt x="0" y="240"/>
                  </a:moveTo>
                  <a:lnTo>
                    <a:pt x="631" y="0"/>
                  </a:lnTo>
                  <a:lnTo>
                    <a:pt x="1194" y="235"/>
                  </a:lnTo>
                  <a:lnTo>
                    <a:pt x="556" y="503"/>
                  </a:lnTo>
                  <a:lnTo>
                    <a:pt x="0" y="240"/>
                  </a:lnTo>
                  <a:close/>
                </a:path>
              </a:pathLst>
            </a:custGeom>
            <a:solidFill>
              <a:srgbClr val="ACEA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2" name="Freeform 28">
              <a:extLst>
                <a:ext uri="{FF2B5EF4-FFF2-40B4-BE49-F238E27FC236}">
                  <a16:creationId xmlns:a16="http://schemas.microsoft.com/office/drawing/2014/main" id="{6044C71E-AB18-F640-7938-DFF14F9AD50F}"/>
                </a:ext>
              </a:extLst>
            </p:cNvPr>
            <p:cNvSpPr>
              <a:spLocks/>
            </p:cNvSpPr>
            <p:nvPr/>
          </p:nvSpPr>
          <p:spPr bwMode="auto">
            <a:xfrm>
              <a:off x="5855994" y="2426505"/>
              <a:ext cx="1890712" cy="801687"/>
            </a:xfrm>
            <a:custGeom>
              <a:avLst/>
              <a:gdLst>
                <a:gd name="T0" fmla="*/ 635 w 1191"/>
                <a:gd name="T1" fmla="*/ 505 h 505"/>
                <a:gd name="T2" fmla="*/ 0 w 1191"/>
                <a:gd name="T3" fmla="*/ 240 h 505"/>
                <a:gd name="T4" fmla="*/ 564 w 1191"/>
                <a:gd name="T5" fmla="*/ 0 h 505"/>
                <a:gd name="T6" fmla="*/ 1191 w 1191"/>
                <a:gd name="T7" fmla="*/ 240 h 505"/>
                <a:gd name="T8" fmla="*/ 635 w 1191"/>
                <a:gd name="T9" fmla="*/ 505 h 5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91" h="505">
                  <a:moveTo>
                    <a:pt x="635" y="505"/>
                  </a:moveTo>
                  <a:lnTo>
                    <a:pt x="0" y="240"/>
                  </a:lnTo>
                  <a:lnTo>
                    <a:pt x="564" y="0"/>
                  </a:lnTo>
                  <a:lnTo>
                    <a:pt x="1191" y="240"/>
                  </a:lnTo>
                  <a:lnTo>
                    <a:pt x="635" y="505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3" name="Freeform 29">
              <a:extLst>
                <a:ext uri="{FF2B5EF4-FFF2-40B4-BE49-F238E27FC236}">
                  <a16:creationId xmlns:a16="http://schemas.microsoft.com/office/drawing/2014/main" id="{078E66C1-C4EF-FDA7-F4B1-2877B2F8B4F2}"/>
                </a:ext>
              </a:extLst>
            </p:cNvPr>
            <p:cNvSpPr>
              <a:spLocks/>
            </p:cNvSpPr>
            <p:nvPr/>
          </p:nvSpPr>
          <p:spPr bwMode="auto">
            <a:xfrm>
              <a:off x="4863806" y="2058205"/>
              <a:ext cx="1782762" cy="706437"/>
            </a:xfrm>
            <a:custGeom>
              <a:avLst/>
              <a:gdLst>
                <a:gd name="T0" fmla="*/ 560 w 1123"/>
                <a:gd name="T1" fmla="*/ 0 h 445"/>
                <a:gd name="T2" fmla="*/ 1123 w 1123"/>
                <a:gd name="T3" fmla="*/ 208 h 445"/>
                <a:gd name="T4" fmla="*/ 560 w 1123"/>
                <a:gd name="T5" fmla="*/ 445 h 445"/>
                <a:gd name="T6" fmla="*/ 0 w 1123"/>
                <a:gd name="T7" fmla="*/ 208 h 445"/>
                <a:gd name="T8" fmla="*/ 560 w 1123"/>
                <a:gd name="T9" fmla="*/ 0 h 4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23" h="445">
                  <a:moveTo>
                    <a:pt x="560" y="0"/>
                  </a:moveTo>
                  <a:lnTo>
                    <a:pt x="1123" y="208"/>
                  </a:lnTo>
                  <a:lnTo>
                    <a:pt x="560" y="445"/>
                  </a:lnTo>
                  <a:lnTo>
                    <a:pt x="0" y="208"/>
                  </a:lnTo>
                  <a:lnTo>
                    <a:pt x="560" y="0"/>
                  </a:lnTo>
                  <a:close/>
                </a:path>
              </a:pathLst>
            </a:custGeom>
            <a:solidFill>
              <a:srgbClr val="CFCE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4" name="Freeform: Shape 5">
            <a:extLst>
              <a:ext uri="{FF2B5EF4-FFF2-40B4-BE49-F238E27FC236}">
                <a16:creationId xmlns:a16="http://schemas.microsoft.com/office/drawing/2014/main" id="{D1D408E0-D61C-9C10-EB6A-67D4FDB5C0E3}"/>
              </a:ext>
            </a:extLst>
          </p:cNvPr>
          <p:cNvSpPr/>
          <p:nvPr/>
        </p:nvSpPr>
        <p:spPr>
          <a:xfrm>
            <a:off x="3802380" y="2882690"/>
            <a:ext cx="1303020" cy="419100"/>
          </a:xfrm>
          <a:custGeom>
            <a:avLst/>
            <a:gdLst>
              <a:gd name="connsiteX0" fmla="*/ 1303020 w 1303020"/>
              <a:gd name="connsiteY0" fmla="*/ 419100 h 419100"/>
              <a:gd name="connsiteX1" fmla="*/ 883920 w 1303020"/>
              <a:gd name="connsiteY1" fmla="*/ 0 h 419100"/>
              <a:gd name="connsiteX2" fmla="*/ 0 w 1303020"/>
              <a:gd name="connsiteY2" fmla="*/ 0 h 419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303020" h="419100">
                <a:moveTo>
                  <a:pt x="1303020" y="419100"/>
                </a:moveTo>
                <a:lnTo>
                  <a:pt x="883920" y="0"/>
                </a:lnTo>
                <a:lnTo>
                  <a:pt x="0" y="0"/>
                </a:lnTo>
              </a:path>
            </a:pathLst>
          </a:custGeom>
          <a:noFill/>
          <a:ln w="6350">
            <a:solidFill>
              <a:srgbClr val="98989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35" name="Freeform: Shape 97">
            <a:extLst>
              <a:ext uri="{FF2B5EF4-FFF2-40B4-BE49-F238E27FC236}">
                <a16:creationId xmlns:a16="http://schemas.microsoft.com/office/drawing/2014/main" id="{796785B3-E099-4000-06A8-73889A2B062C}"/>
              </a:ext>
            </a:extLst>
          </p:cNvPr>
          <p:cNvSpPr/>
          <p:nvPr/>
        </p:nvSpPr>
        <p:spPr>
          <a:xfrm flipV="1">
            <a:off x="3802380" y="4993007"/>
            <a:ext cx="1303020" cy="419100"/>
          </a:xfrm>
          <a:custGeom>
            <a:avLst/>
            <a:gdLst>
              <a:gd name="connsiteX0" fmla="*/ 1303020 w 1303020"/>
              <a:gd name="connsiteY0" fmla="*/ 419100 h 419100"/>
              <a:gd name="connsiteX1" fmla="*/ 883920 w 1303020"/>
              <a:gd name="connsiteY1" fmla="*/ 0 h 419100"/>
              <a:gd name="connsiteX2" fmla="*/ 0 w 1303020"/>
              <a:gd name="connsiteY2" fmla="*/ 0 h 419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303020" h="419100">
                <a:moveTo>
                  <a:pt x="1303020" y="419100"/>
                </a:moveTo>
                <a:lnTo>
                  <a:pt x="883920" y="0"/>
                </a:lnTo>
                <a:lnTo>
                  <a:pt x="0" y="0"/>
                </a:lnTo>
              </a:path>
            </a:pathLst>
          </a:custGeom>
          <a:noFill/>
          <a:ln w="6350">
            <a:solidFill>
              <a:srgbClr val="98989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36" name="Freeform: Shape 98">
            <a:extLst>
              <a:ext uri="{FF2B5EF4-FFF2-40B4-BE49-F238E27FC236}">
                <a16:creationId xmlns:a16="http://schemas.microsoft.com/office/drawing/2014/main" id="{A5B60D7F-7D37-F1BB-A2D6-400B168F83FB}"/>
              </a:ext>
            </a:extLst>
          </p:cNvPr>
          <p:cNvSpPr/>
          <p:nvPr/>
        </p:nvSpPr>
        <p:spPr>
          <a:xfrm flipH="1">
            <a:off x="7265545" y="2882690"/>
            <a:ext cx="1303020" cy="419100"/>
          </a:xfrm>
          <a:custGeom>
            <a:avLst/>
            <a:gdLst>
              <a:gd name="connsiteX0" fmla="*/ 1303020 w 1303020"/>
              <a:gd name="connsiteY0" fmla="*/ 419100 h 419100"/>
              <a:gd name="connsiteX1" fmla="*/ 883920 w 1303020"/>
              <a:gd name="connsiteY1" fmla="*/ 0 h 419100"/>
              <a:gd name="connsiteX2" fmla="*/ 0 w 1303020"/>
              <a:gd name="connsiteY2" fmla="*/ 0 h 419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303020" h="419100">
                <a:moveTo>
                  <a:pt x="1303020" y="419100"/>
                </a:moveTo>
                <a:lnTo>
                  <a:pt x="883920" y="0"/>
                </a:lnTo>
                <a:lnTo>
                  <a:pt x="0" y="0"/>
                </a:lnTo>
              </a:path>
            </a:pathLst>
          </a:custGeom>
          <a:noFill/>
          <a:ln w="6350">
            <a:solidFill>
              <a:srgbClr val="98989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37" name="Freeform: Shape 99">
            <a:extLst>
              <a:ext uri="{FF2B5EF4-FFF2-40B4-BE49-F238E27FC236}">
                <a16:creationId xmlns:a16="http://schemas.microsoft.com/office/drawing/2014/main" id="{5DB76CA9-C57C-FD49-948C-EF19D674F336}"/>
              </a:ext>
            </a:extLst>
          </p:cNvPr>
          <p:cNvSpPr/>
          <p:nvPr/>
        </p:nvSpPr>
        <p:spPr>
          <a:xfrm flipH="1" flipV="1">
            <a:off x="7265545" y="4993007"/>
            <a:ext cx="1303020" cy="419100"/>
          </a:xfrm>
          <a:custGeom>
            <a:avLst/>
            <a:gdLst>
              <a:gd name="connsiteX0" fmla="*/ 1303020 w 1303020"/>
              <a:gd name="connsiteY0" fmla="*/ 419100 h 419100"/>
              <a:gd name="connsiteX1" fmla="*/ 883920 w 1303020"/>
              <a:gd name="connsiteY1" fmla="*/ 0 h 419100"/>
              <a:gd name="connsiteX2" fmla="*/ 0 w 1303020"/>
              <a:gd name="connsiteY2" fmla="*/ 0 h 419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303020" h="419100">
                <a:moveTo>
                  <a:pt x="1303020" y="419100"/>
                </a:moveTo>
                <a:lnTo>
                  <a:pt x="883920" y="0"/>
                </a:lnTo>
                <a:lnTo>
                  <a:pt x="0" y="0"/>
                </a:lnTo>
              </a:path>
            </a:pathLst>
          </a:custGeom>
          <a:noFill/>
          <a:ln w="6350">
            <a:solidFill>
              <a:srgbClr val="98989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pic>
        <p:nvPicPr>
          <p:cNvPr id="53" name="Image 52">
            <a:extLst>
              <a:ext uri="{FF2B5EF4-FFF2-40B4-BE49-F238E27FC236}">
                <a16:creationId xmlns:a16="http://schemas.microsoft.com/office/drawing/2014/main" id="{A7982EF1-CD83-20D2-9AE7-90DD482D0B7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16003" y="1846840"/>
            <a:ext cx="2360873" cy="1062720"/>
          </a:xfrm>
          <a:prstGeom prst="rect">
            <a:avLst/>
          </a:prstGeom>
        </p:spPr>
      </p:pic>
      <p:pic>
        <p:nvPicPr>
          <p:cNvPr id="55" name="Image 54">
            <a:extLst>
              <a:ext uri="{FF2B5EF4-FFF2-40B4-BE49-F238E27FC236}">
                <a16:creationId xmlns:a16="http://schemas.microsoft.com/office/drawing/2014/main" id="{8CDCACB6-E4A6-C2FB-BB78-FBEC44DF1ED9}"/>
              </a:ext>
            </a:extLst>
          </p:cNvPr>
          <p:cNvPicPr>
            <a:picLocks noChangeAspect="1"/>
          </p:cNvPicPr>
          <p:nvPr/>
        </p:nvPicPr>
        <p:blipFill>
          <a:blip r:embed="rId4">
            <a:grayscl/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4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038294" y="4161823"/>
            <a:ext cx="604887" cy="604887"/>
          </a:xfrm>
          <a:prstGeom prst="rect">
            <a:avLst/>
          </a:prstGeom>
        </p:spPr>
      </p:pic>
      <p:pic>
        <p:nvPicPr>
          <p:cNvPr id="57" name="Image 56">
            <a:extLst>
              <a:ext uri="{FF2B5EF4-FFF2-40B4-BE49-F238E27FC236}">
                <a16:creationId xmlns:a16="http://schemas.microsoft.com/office/drawing/2014/main" id="{947C6124-891F-D921-FC97-8B9417421B9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040817" y="2072235"/>
            <a:ext cx="604887" cy="604887"/>
          </a:xfrm>
          <a:prstGeom prst="rect">
            <a:avLst/>
          </a:prstGeom>
        </p:spPr>
      </p:pic>
      <p:pic>
        <p:nvPicPr>
          <p:cNvPr id="59" name="Image 58">
            <a:extLst>
              <a:ext uri="{FF2B5EF4-FFF2-40B4-BE49-F238E27FC236}">
                <a16:creationId xmlns:a16="http://schemas.microsoft.com/office/drawing/2014/main" id="{3E5FA388-17EC-D41B-9140-E2B23200F53B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7817" r="8370" b="24648"/>
          <a:stretch/>
        </p:blipFill>
        <p:spPr>
          <a:xfrm>
            <a:off x="8634250" y="4041699"/>
            <a:ext cx="793601" cy="769649"/>
          </a:xfrm>
          <a:prstGeom prst="rect">
            <a:avLst/>
          </a:prstGeom>
        </p:spPr>
      </p:pic>
      <p:pic>
        <p:nvPicPr>
          <p:cNvPr id="61" name="Image 60">
            <a:extLst>
              <a:ext uri="{FF2B5EF4-FFF2-40B4-BE49-F238E27FC236}">
                <a16:creationId xmlns:a16="http://schemas.microsoft.com/office/drawing/2014/main" id="{52AEF7C5-DD22-F8AE-4BD7-C86F9EA7BE56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616265" y="2030734"/>
            <a:ext cx="604887" cy="604887"/>
          </a:xfrm>
          <a:prstGeom prst="rect">
            <a:avLst/>
          </a:prstGeom>
        </p:spPr>
      </p:pic>
      <p:sp>
        <p:nvSpPr>
          <p:cNvPr id="38" name="ZoneTexte 37">
            <a:extLst>
              <a:ext uri="{FF2B5EF4-FFF2-40B4-BE49-F238E27FC236}">
                <a16:creationId xmlns:a16="http://schemas.microsoft.com/office/drawing/2014/main" id="{252167A6-8B31-6379-79A8-4BA678C07D11}"/>
              </a:ext>
            </a:extLst>
          </p:cNvPr>
          <p:cNvSpPr txBox="1"/>
          <p:nvPr/>
        </p:nvSpPr>
        <p:spPr>
          <a:xfrm>
            <a:off x="367795" y="1083121"/>
            <a:ext cx="11784013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fr-FR" sz="2000" dirty="0"/>
              <a:t>1 an de préparation, 9 points de visite, 150 activités, 2 800 volontaires, 80 000 visiteurs pendant 2 jours</a:t>
            </a:r>
            <a:endParaRPr lang="fr-BE" sz="2000" dirty="0"/>
          </a:p>
        </p:txBody>
      </p:sp>
      <p:sp>
        <p:nvSpPr>
          <p:cNvPr id="40" name="TextBox 33">
            <a:extLst>
              <a:ext uri="{FF2B5EF4-FFF2-40B4-BE49-F238E27FC236}">
                <a16:creationId xmlns:a16="http://schemas.microsoft.com/office/drawing/2014/main" id="{37A329AF-FFE3-2D51-206C-A0597B7AD9E6}"/>
              </a:ext>
            </a:extLst>
          </p:cNvPr>
          <p:cNvSpPr txBox="1"/>
          <p:nvPr/>
        </p:nvSpPr>
        <p:spPr>
          <a:xfrm flipH="1">
            <a:off x="-615684" y="4793593"/>
            <a:ext cx="4261388" cy="24981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/>
              </a:rPr>
              <a:t>Participation active aux meetings</a:t>
            </a:r>
          </a:p>
        </p:txBody>
      </p:sp>
      <p:sp>
        <p:nvSpPr>
          <p:cNvPr id="45" name="Espace réservé de la date 3">
            <a:extLst>
              <a:ext uri="{FF2B5EF4-FFF2-40B4-BE49-F238E27FC236}">
                <a16:creationId xmlns:a16="http://schemas.microsoft.com/office/drawing/2014/main" id="{3027793C-9BFC-A132-2AB5-A2BD3B2DBF2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4099" y="6350851"/>
            <a:ext cx="1542289" cy="365125"/>
          </a:xfrm>
        </p:spPr>
        <p:txBody>
          <a:bodyPr/>
          <a:lstStyle/>
          <a:p>
            <a:fld id="{312CAFC2-26B6-134E-85E5-5D171C2C5E12}" type="datetime3">
              <a:rPr lang="en-US" smtClean="0"/>
              <a:t>27 November 2022</a:t>
            </a:fld>
            <a:endParaRPr lang="en-US" dirty="0"/>
          </a:p>
        </p:txBody>
      </p:sp>
      <p:sp>
        <p:nvSpPr>
          <p:cNvPr id="46" name="Espace réservé du pied de page 4">
            <a:extLst>
              <a:ext uri="{FF2B5EF4-FFF2-40B4-BE49-F238E27FC236}">
                <a16:creationId xmlns:a16="http://schemas.microsoft.com/office/drawing/2014/main" id="{933E860A-6A7C-A06E-7560-5136C7714D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/>
          <a:lstStyle/>
          <a:p>
            <a:r>
              <a:rPr lang="en-US" dirty="0"/>
              <a:t>Aurélie Lawarée | </a:t>
            </a:r>
            <a:r>
              <a:rPr lang="fr-BE" sz="1200" dirty="0"/>
              <a:t>Mon expérience comme étudiante au CERN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00465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C97EACB-DB8D-523D-16BB-99837820D1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4493083" cy="1065742"/>
          </a:xfrm>
        </p:spPr>
        <p:txBody>
          <a:bodyPr/>
          <a:lstStyle/>
          <a:p>
            <a:r>
              <a:rPr lang="fr-FR" dirty="0"/>
              <a:t>Pourquoi le CERN ?</a:t>
            </a:r>
            <a:endParaRPr lang="fr-BE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47874BB3-771E-0349-3824-C2C013E35D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grpSp>
        <p:nvGrpSpPr>
          <p:cNvPr id="7" name="Group 29">
            <a:extLst>
              <a:ext uri="{FF2B5EF4-FFF2-40B4-BE49-F238E27FC236}">
                <a16:creationId xmlns:a16="http://schemas.microsoft.com/office/drawing/2014/main" id="{E48D8A31-5326-108A-E17B-65B811E3FEB4}"/>
              </a:ext>
            </a:extLst>
          </p:cNvPr>
          <p:cNvGrpSpPr/>
          <p:nvPr/>
        </p:nvGrpSpPr>
        <p:grpSpPr>
          <a:xfrm>
            <a:off x="925679" y="1267430"/>
            <a:ext cx="3975392" cy="5073146"/>
            <a:chOff x="847959" y="1756026"/>
            <a:chExt cx="3732317" cy="4762943"/>
          </a:xfrm>
        </p:grpSpPr>
        <p:sp>
          <p:nvSpPr>
            <p:cNvPr id="8" name="Rectangle 9">
              <a:extLst>
                <a:ext uri="{FF2B5EF4-FFF2-40B4-BE49-F238E27FC236}">
                  <a16:creationId xmlns:a16="http://schemas.microsoft.com/office/drawing/2014/main" id="{2D5F4631-5917-706A-4EF1-7ED86CEEB269}"/>
                </a:ext>
              </a:extLst>
            </p:cNvPr>
            <p:cNvSpPr/>
            <p:nvPr/>
          </p:nvSpPr>
          <p:spPr>
            <a:xfrm>
              <a:off x="847959" y="2779669"/>
              <a:ext cx="3732317" cy="373930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1000"/>
                </a:prstClr>
              </a:outerShdw>
            </a:effectLst>
            <a:scene3d>
              <a:camera prst="isometricTopUp"/>
              <a:lightRig rig="soft" dir="t"/>
            </a:scene3d>
            <a:sp3d extrusionH="254000" prstMaterial="matte">
              <a:bevelT w="0" h="254000"/>
              <a:bevelB w="0" h="381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54610" tIns="54610" rIns="54610" bIns="54610" rtlCol="0" anchor="ctr"/>
            <a:lstStyle/>
            <a:p>
              <a:pPr algn="l"/>
              <a:endParaRPr lang="en-GB" sz="1500" dirty="0" err="1">
                <a:solidFill>
                  <a:schemeClr val="bg1"/>
                </a:solidFill>
              </a:endParaRPr>
            </a:p>
          </p:txBody>
        </p:sp>
        <p:sp>
          <p:nvSpPr>
            <p:cNvPr id="9" name="Rectangle 6">
              <a:extLst>
                <a:ext uri="{FF2B5EF4-FFF2-40B4-BE49-F238E27FC236}">
                  <a16:creationId xmlns:a16="http://schemas.microsoft.com/office/drawing/2014/main" id="{1AE27D9D-0626-844C-A77A-A04D34CA76A9}"/>
                </a:ext>
              </a:extLst>
            </p:cNvPr>
            <p:cNvSpPr/>
            <p:nvPr/>
          </p:nvSpPr>
          <p:spPr>
            <a:xfrm>
              <a:off x="1224217" y="2398462"/>
              <a:ext cx="2958066" cy="3026029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isometricTopUp"/>
              <a:lightRig rig="soft" dir="t"/>
            </a:scene3d>
            <a:sp3d extrusionH="254000" prstMaterial="matte">
              <a:bevelT w="0" h="254000"/>
              <a:bevelB w="0" h="381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54610" tIns="54610" rIns="54610" bIns="54610" rtlCol="0" anchor="ctr"/>
            <a:lstStyle/>
            <a:p>
              <a:pPr algn="l"/>
              <a:endParaRPr lang="en-GB" sz="1500" dirty="0" err="1">
                <a:solidFill>
                  <a:schemeClr val="bg1"/>
                </a:solidFill>
              </a:endParaRPr>
            </a:p>
          </p:txBody>
        </p:sp>
        <p:sp>
          <p:nvSpPr>
            <p:cNvPr id="10" name="Rectangle 5">
              <a:extLst>
                <a:ext uri="{FF2B5EF4-FFF2-40B4-BE49-F238E27FC236}">
                  <a16:creationId xmlns:a16="http://schemas.microsoft.com/office/drawing/2014/main" id="{33513568-5B52-44D2-1E54-8A97D9E673BC}"/>
                </a:ext>
              </a:extLst>
            </p:cNvPr>
            <p:cNvSpPr/>
            <p:nvPr/>
          </p:nvSpPr>
          <p:spPr>
            <a:xfrm>
              <a:off x="1580912" y="1894129"/>
              <a:ext cx="2244676" cy="226516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isometricTopUp"/>
              <a:lightRig rig="soft" dir="t"/>
            </a:scene3d>
            <a:sp3d extrusionH="254000" prstMaterial="matte">
              <a:bevelT w="0" h="254000"/>
              <a:bevelB w="0" h="381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54610" tIns="54610" rIns="54610" bIns="54610" rtlCol="0" anchor="ctr"/>
            <a:lstStyle/>
            <a:p>
              <a:pPr algn="l"/>
              <a:endParaRPr lang="en-GB" sz="1500" dirty="0" err="1">
                <a:solidFill>
                  <a:schemeClr val="bg1"/>
                </a:solidFill>
              </a:endParaRPr>
            </a:p>
          </p:txBody>
        </p:sp>
        <p:sp>
          <p:nvSpPr>
            <p:cNvPr id="11" name="Rectangle 4">
              <a:extLst>
                <a:ext uri="{FF2B5EF4-FFF2-40B4-BE49-F238E27FC236}">
                  <a16:creationId xmlns:a16="http://schemas.microsoft.com/office/drawing/2014/main" id="{5060A13C-AC22-10DE-DBA4-A73726DA0B75}"/>
                </a:ext>
              </a:extLst>
            </p:cNvPr>
            <p:cNvSpPr/>
            <p:nvPr/>
          </p:nvSpPr>
          <p:spPr>
            <a:xfrm>
              <a:off x="2018903" y="1756026"/>
              <a:ext cx="1378731" cy="1328796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isometricTopUp"/>
              <a:lightRig rig="soft" dir="t"/>
            </a:scene3d>
            <a:sp3d extrusionH="254000" prstMaterial="matte">
              <a:bevelT w="0" h="260350"/>
              <a:bevelB w="0" h="2476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54610" tIns="54610" rIns="54610" bIns="54610" rtlCol="0" anchor="ctr"/>
            <a:lstStyle/>
            <a:p>
              <a:pPr algn="l"/>
              <a:endParaRPr lang="en-GB" sz="1500" dirty="0" err="1">
                <a:solidFill>
                  <a:schemeClr val="bg1"/>
                </a:solidFill>
              </a:endParaRPr>
            </a:p>
          </p:txBody>
        </p:sp>
      </p:grpSp>
      <p:grpSp>
        <p:nvGrpSpPr>
          <p:cNvPr id="13" name="Group 16">
            <a:extLst>
              <a:ext uri="{FF2B5EF4-FFF2-40B4-BE49-F238E27FC236}">
                <a16:creationId xmlns:a16="http://schemas.microsoft.com/office/drawing/2014/main" id="{32B5E585-804D-14A2-2520-FA43FCE959D6}"/>
              </a:ext>
            </a:extLst>
          </p:cNvPr>
          <p:cNvGrpSpPr/>
          <p:nvPr/>
        </p:nvGrpSpPr>
        <p:grpSpPr>
          <a:xfrm>
            <a:off x="2901799" y="984982"/>
            <a:ext cx="7929681" cy="697449"/>
            <a:chOff x="2364855" y="1573311"/>
            <a:chExt cx="7929681" cy="697449"/>
          </a:xfrm>
        </p:grpSpPr>
        <p:cxnSp>
          <p:nvCxnSpPr>
            <p:cNvPr id="14" name="Straight Connector 12">
              <a:extLst>
                <a:ext uri="{FF2B5EF4-FFF2-40B4-BE49-F238E27FC236}">
                  <a16:creationId xmlns:a16="http://schemas.microsoft.com/office/drawing/2014/main" id="{7618FD30-BA8C-E1AE-AC6B-A3A961630764}"/>
                </a:ext>
              </a:extLst>
            </p:cNvPr>
            <p:cNvCxnSpPr>
              <a:cxnSpLocks/>
            </p:cNvCxnSpPr>
            <p:nvPr/>
          </p:nvCxnSpPr>
          <p:spPr>
            <a:xfrm>
              <a:off x="2364855" y="2270760"/>
              <a:ext cx="3273945" cy="0"/>
            </a:xfrm>
            <a:prstGeom prst="line">
              <a:avLst/>
            </a:prstGeom>
            <a:ln w="1270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BC88FBCF-DA58-D58D-AE0B-59D5B1966321}"/>
                </a:ext>
              </a:extLst>
            </p:cNvPr>
            <p:cNvSpPr txBox="1"/>
            <p:nvPr/>
          </p:nvSpPr>
          <p:spPr>
            <a:xfrm flipH="1">
              <a:off x="5885505" y="1573311"/>
              <a:ext cx="4409031" cy="65037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marR="0" lvl="0" indent="0" defTabSz="914400" rtl="0" eaLnBrk="1" fontAlgn="auto" latinLnBrk="0" hangingPunct="1">
                <a:lnSpc>
                  <a:spcPct val="110000"/>
                </a:lnSpc>
                <a:spcBef>
                  <a:spcPts val="0"/>
                </a:spcBef>
                <a:spcAft>
                  <a:spcPts val="3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BE" sz="15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4">
                      <a:lumMod val="75000"/>
                    </a:schemeClr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Stage rémunéré </a:t>
              </a:r>
            </a:p>
            <a:p>
              <a:pPr marL="0" marR="0" lvl="0" indent="0" algn="just" defTabSz="914400" rtl="0" eaLnBrk="1" fontAlgn="auto" latinLnBrk="0" hangingPunct="1">
                <a:lnSpc>
                  <a:spcPct val="110000"/>
                </a:lnSpc>
                <a:spcBef>
                  <a:spcPts val="0"/>
                </a:spcBef>
                <a:spcAft>
                  <a:spcPts val="300"/>
                </a:spcAft>
                <a:buClrTx/>
                <a:buSzTx/>
                <a:buFontTx/>
                <a:buNone/>
                <a:tabLst/>
                <a:defRPr/>
              </a:pPr>
              <a:r>
                <a:rPr lang="fr-BE" sz="1100" dirty="0">
                  <a:solidFill>
                    <a:schemeClr val="tx2"/>
                  </a:solidFill>
                  <a:latin typeface="Arial"/>
                </a:rPr>
                <a:t>Rémunération pour le stage permettant de couvrir les dépenses journalières à Genève … et même quelques extras.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6F71DE31-1F62-27B9-82D9-17611DD89B6A}"/>
                </a:ext>
              </a:extLst>
            </p:cNvPr>
            <p:cNvSpPr txBox="1"/>
            <p:nvPr/>
          </p:nvSpPr>
          <p:spPr>
            <a:xfrm>
              <a:off x="4869359" y="1673794"/>
              <a:ext cx="769441" cy="593945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r">
                <a:lnSpc>
                  <a:spcPct val="70000"/>
                </a:lnSpc>
              </a:pPr>
              <a:r>
                <a:rPr lang="fr-BE" sz="5400" dirty="0">
                  <a:solidFill>
                    <a:schemeClr val="accent4">
                      <a:lumMod val="75000"/>
                    </a:schemeClr>
                  </a:solidFill>
                  <a:latin typeface="+mj-lt"/>
                </a:rPr>
                <a:t>05</a:t>
              </a:r>
            </a:p>
          </p:txBody>
        </p:sp>
      </p:grpSp>
      <p:grpSp>
        <p:nvGrpSpPr>
          <p:cNvPr id="17" name="Group 46">
            <a:extLst>
              <a:ext uri="{FF2B5EF4-FFF2-40B4-BE49-F238E27FC236}">
                <a16:creationId xmlns:a16="http://schemas.microsoft.com/office/drawing/2014/main" id="{66EFDD6F-AB75-69AA-9CBB-15B60D6D3E0D}"/>
              </a:ext>
            </a:extLst>
          </p:cNvPr>
          <p:cNvGrpSpPr/>
          <p:nvPr/>
        </p:nvGrpSpPr>
        <p:grpSpPr>
          <a:xfrm>
            <a:off x="3339966" y="1901116"/>
            <a:ext cx="7491516" cy="719748"/>
            <a:chOff x="2803022" y="1551012"/>
            <a:chExt cx="7491516" cy="719748"/>
          </a:xfrm>
        </p:grpSpPr>
        <p:cxnSp>
          <p:nvCxnSpPr>
            <p:cNvPr id="18" name="Straight Connector 47">
              <a:extLst>
                <a:ext uri="{FF2B5EF4-FFF2-40B4-BE49-F238E27FC236}">
                  <a16:creationId xmlns:a16="http://schemas.microsoft.com/office/drawing/2014/main" id="{632E86C0-5239-2640-3A2A-4B84C72B6AD3}"/>
                </a:ext>
              </a:extLst>
            </p:cNvPr>
            <p:cNvCxnSpPr>
              <a:cxnSpLocks/>
            </p:cNvCxnSpPr>
            <p:nvPr/>
          </p:nvCxnSpPr>
          <p:spPr>
            <a:xfrm>
              <a:off x="2803022" y="2270760"/>
              <a:ext cx="2835778" cy="0"/>
            </a:xfrm>
            <a:prstGeom prst="line">
              <a:avLst/>
            </a:prstGeom>
            <a:ln w="1270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TextBox 48">
              <a:extLst>
                <a:ext uri="{FF2B5EF4-FFF2-40B4-BE49-F238E27FC236}">
                  <a16:creationId xmlns:a16="http://schemas.microsoft.com/office/drawing/2014/main" id="{E99DA8AF-EB94-B553-E955-6A7EC41EDAAA}"/>
                </a:ext>
              </a:extLst>
            </p:cNvPr>
            <p:cNvSpPr txBox="1"/>
            <p:nvPr/>
          </p:nvSpPr>
          <p:spPr>
            <a:xfrm flipH="1">
              <a:off x="5885505" y="1551012"/>
              <a:ext cx="4409033" cy="65037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marR="0" lvl="0" indent="0" defTabSz="914400" rtl="0" eaLnBrk="1" fontAlgn="auto" latinLnBrk="0" hangingPunct="1">
                <a:lnSpc>
                  <a:spcPct val="110000"/>
                </a:lnSpc>
                <a:spcBef>
                  <a:spcPts val="0"/>
                </a:spcBef>
                <a:spcAft>
                  <a:spcPts val="300"/>
                </a:spcAft>
                <a:buClrTx/>
                <a:buSzTx/>
                <a:buFontTx/>
                <a:buNone/>
                <a:tabLst/>
                <a:defRPr/>
              </a:pPr>
              <a:r>
                <a:rPr lang="fr-BE" sz="1500" b="1" noProof="0" dirty="0">
                  <a:latin typeface="Arial"/>
                </a:rPr>
                <a:t>Opportunités</a:t>
              </a:r>
              <a:r>
                <a:rPr kumimoji="0" lang="fr-BE" sz="1500" b="1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Arial"/>
                  <a:ea typeface="+mn-ea"/>
                  <a:cs typeface="+mn-cs"/>
                </a:rPr>
                <a:t> hors du commun</a:t>
              </a:r>
            </a:p>
            <a:p>
              <a:pPr marL="0" marR="0" lvl="0" indent="0" algn="just" defTabSz="914400" rtl="0" eaLnBrk="1" fontAlgn="auto" latinLnBrk="0" hangingPunct="1">
                <a:lnSpc>
                  <a:spcPct val="110000"/>
                </a:lnSpc>
                <a:spcBef>
                  <a:spcPts val="0"/>
                </a:spcBef>
                <a:spcAft>
                  <a:spcPts val="3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BE" sz="11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Visite privée de l’ONU, </a:t>
              </a:r>
              <a:r>
                <a:rPr lang="fr-BE" sz="1100" dirty="0">
                  <a:solidFill>
                    <a:schemeClr val="tx2"/>
                  </a:solidFill>
                  <a:latin typeface="Arial"/>
                </a:rPr>
                <a:t>Visites du LHC et de ses détecteurs, Voyage professionnel, </a:t>
              </a:r>
              <a:r>
                <a:rPr kumimoji="0" lang="fr-BE" sz="11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Rencontre avec le youtubeur le Grand JD, …</a:t>
              </a:r>
            </a:p>
          </p:txBody>
        </p:sp>
        <p:sp>
          <p:nvSpPr>
            <p:cNvPr id="20" name="TextBox 49">
              <a:extLst>
                <a:ext uri="{FF2B5EF4-FFF2-40B4-BE49-F238E27FC236}">
                  <a16:creationId xmlns:a16="http://schemas.microsoft.com/office/drawing/2014/main" id="{973C1A47-1612-576E-61A1-DAC62A08D454}"/>
                </a:ext>
              </a:extLst>
            </p:cNvPr>
            <p:cNvSpPr txBox="1"/>
            <p:nvPr/>
          </p:nvSpPr>
          <p:spPr>
            <a:xfrm>
              <a:off x="4869359" y="1673794"/>
              <a:ext cx="769441" cy="593945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r">
                <a:lnSpc>
                  <a:spcPct val="70000"/>
                </a:lnSpc>
              </a:pPr>
              <a:r>
                <a:rPr lang="fr-BE" sz="5400" dirty="0">
                  <a:latin typeface="+mj-lt"/>
                </a:rPr>
                <a:t>04</a:t>
              </a:r>
            </a:p>
          </p:txBody>
        </p:sp>
      </p:grpSp>
      <p:grpSp>
        <p:nvGrpSpPr>
          <p:cNvPr id="21" name="Group 50">
            <a:extLst>
              <a:ext uri="{FF2B5EF4-FFF2-40B4-BE49-F238E27FC236}">
                <a16:creationId xmlns:a16="http://schemas.microsoft.com/office/drawing/2014/main" id="{E6CF9258-6D5F-4E3A-E312-F722C4C9168E}"/>
              </a:ext>
            </a:extLst>
          </p:cNvPr>
          <p:cNvGrpSpPr/>
          <p:nvPr/>
        </p:nvGrpSpPr>
        <p:grpSpPr>
          <a:xfrm>
            <a:off x="3339966" y="2786463"/>
            <a:ext cx="7491516" cy="836576"/>
            <a:chOff x="2803022" y="1498306"/>
            <a:chExt cx="7491516" cy="836576"/>
          </a:xfrm>
        </p:grpSpPr>
        <p:cxnSp>
          <p:nvCxnSpPr>
            <p:cNvPr id="22" name="Straight Connector 51">
              <a:extLst>
                <a:ext uri="{FF2B5EF4-FFF2-40B4-BE49-F238E27FC236}">
                  <a16:creationId xmlns:a16="http://schemas.microsoft.com/office/drawing/2014/main" id="{F86112CA-7597-12C4-943D-FE20DA8A6E93}"/>
                </a:ext>
              </a:extLst>
            </p:cNvPr>
            <p:cNvCxnSpPr>
              <a:cxnSpLocks/>
            </p:cNvCxnSpPr>
            <p:nvPr/>
          </p:nvCxnSpPr>
          <p:spPr>
            <a:xfrm>
              <a:off x="2803022" y="2270760"/>
              <a:ext cx="2835778" cy="0"/>
            </a:xfrm>
            <a:prstGeom prst="line">
              <a:avLst/>
            </a:prstGeom>
            <a:ln w="1270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TextBox 52">
              <a:extLst>
                <a:ext uri="{FF2B5EF4-FFF2-40B4-BE49-F238E27FC236}">
                  <a16:creationId xmlns:a16="http://schemas.microsoft.com/office/drawing/2014/main" id="{EB3384B4-8925-A939-E565-30D15E189A52}"/>
                </a:ext>
              </a:extLst>
            </p:cNvPr>
            <p:cNvSpPr txBox="1"/>
            <p:nvPr/>
          </p:nvSpPr>
          <p:spPr>
            <a:xfrm flipH="1">
              <a:off x="5885505" y="1498306"/>
              <a:ext cx="4409033" cy="83657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marR="0" lvl="0" indent="0" defTabSz="914400" rtl="0" eaLnBrk="1" fontAlgn="auto" latinLnBrk="0" hangingPunct="1">
                <a:lnSpc>
                  <a:spcPct val="110000"/>
                </a:lnSpc>
                <a:spcBef>
                  <a:spcPts val="0"/>
                </a:spcBef>
                <a:spcAft>
                  <a:spcPts val="3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BE" sz="1500" b="1" i="0" u="none" strike="noStrike" kern="1200" cap="none" spc="0" normalizeH="0" baseline="0" dirty="0">
                  <a:ln>
                    <a:noFill/>
                  </a:ln>
                  <a:solidFill>
                    <a:schemeClr val="accent2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Genève</a:t>
              </a:r>
              <a:r>
                <a:rPr kumimoji="0" lang="fr-BE" sz="15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2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 et ses atouts</a:t>
              </a:r>
            </a:p>
            <a:p>
              <a:pPr marL="0" marR="0" lvl="0" indent="0" algn="just" defTabSz="914400" rtl="0" eaLnBrk="1" fontAlgn="auto" latinLnBrk="0" hangingPunct="1">
                <a:lnSpc>
                  <a:spcPct val="110000"/>
                </a:lnSpc>
                <a:spcBef>
                  <a:spcPts val="0"/>
                </a:spcBef>
                <a:spcAft>
                  <a:spcPts val="3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BE" sz="11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Ville internationale, Agenda culturel débordant, Ski en hiver, Lac Léman en été, </a:t>
              </a:r>
              <a:r>
                <a:rPr lang="fr-BE" sz="1100" dirty="0">
                  <a:solidFill>
                    <a:schemeClr val="tx2"/>
                  </a:solidFill>
                  <a:latin typeface="Arial"/>
                </a:rPr>
                <a:t>Paysages magnifiques, </a:t>
              </a:r>
              <a:r>
                <a:rPr kumimoji="0" lang="fr-BE" sz="11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Facilité du français tout en apprenant l’anglais, </a:t>
              </a:r>
              <a:r>
                <a:rPr lang="fr-BE" sz="1100" dirty="0">
                  <a:solidFill>
                    <a:schemeClr val="tx2"/>
                  </a:solidFill>
                  <a:latin typeface="Arial"/>
                </a:rPr>
                <a:t>Ville </a:t>
              </a:r>
              <a:r>
                <a:rPr kumimoji="0" lang="fr-BE" sz="11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située en plein cœur de l’Europe. </a:t>
              </a:r>
            </a:p>
          </p:txBody>
        </p:sp>
        <p:sp>
          <p:nvSpPr>
            <p:cNvPr id="24" name="TextBox 53">
              <a:extLst>
                <a:ext uri="{FF2B5EF4-FFF2-40B4-BE49-F238E27FC236}">
                  <a16:creationId xmlns:a16="http://schemas.microsoft.com/office/drawing/2014/main" id="{321A65A5-B436-C53C-E2E0-F4EBFCCA762A}"/>
                </a:ext>
              </a:extLst>
            </p:cNvPr>
            <p:cNvSpPr txBox="1"/>
            <p:nvPr/>
          </p:nvSpPr>
          <p:spPr>
            <a:xfrm>
              <a:off x="4869358" y="1663746"/>
              <a:ext cx="769442" cy="593945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r">
                <a:lnSpc>
                  <a:spcPct val="70000"/>
                </a:lnSpc>
              </a:pPr>
              <a:r>
                <a:rPr lang="fr-BE" sz="5400" dirty="0">
                  <a:solidFill>
                    <a:schemeClr val="accent2"/>
                  </a:solidFill>
                  <a:latin typeface="+mj-lt"/>
                </a:rPr>
                <a:t>03</a:t>
              </a:r>
            </a:p>
          </p:txBody>
        </p:sp>
      </p:grpSp>
      <p:grpSp>
        <p:nvGrpSpPr>
          <p:cNvPr id="25" name="Group 54">
            <a:extLst>
              <a:ext uri="{FF2B5EF4-FFF2-40B4-BE49-F238E27FC236}">
                <a16:creationId xmlns:a16="http://schemas.microsoft.com/office/drawing/2014/main" id="{721762BF-EF4C-D4E1-2FF6-39A6E1121683}"/>
              </a:ext>
            </a:extLst>
          </p:cNvPr>
          <p:cNvGrpSpPr/>
          <p:nvPr/>
        </p:nvGrpSpPr>
        <p:grpSpPr>
          <a:xfrm>
            <a:off x="3445844" y="3839920"/>
            <a:ext cx="7385638" cy="811825"/>
            <a:chOff x="2908900" y="1498095"/>
            <a:chExt cx="7385638" cy="811825"/>
          </a:xfrm>
        </p:grpSpPr>
        <p:cxnSp>
          <p:nvCxnSpPr>
            <p:cNvPr id="26" name="Straight Connector 55">
              <a:extLst>
                <a:ext uri="{FF2B5EF4-FFF2-40B4-BE49-F238E27FC236}">
                  <a16:creationId xmlns:a16="http://schemas.microsoft.com/office/drawing/2014/main" id="{F80F09D9-37A4-550E-294E-FB7EA6F491CC}"/>
                </a:ext>
              </a:extLst>
            </p:cNvPr>
            <p:cNvCxnSpPr>
              <a:cxnSpLocks/>
            </p:cNvCxnSpPr>
            <p:nvPr/>
          </p:nvCxnSpPr>
          <p:spPr>
            <a:xfrm>
              <a:off x="2908900" y="2270760"/>
              <a:ext cx="2729900" cy="0"/>
            </a:xfrm>
            <a:prstGeom prst="line">
              <a:avLst/>
            </a:prstGeom>
            <a:ln w="1270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TextBox 56">
              <a:extLst>
                <a:ext uri="{FF2B5EF4-FFF2-40B4-BE49-F238E27FC236}">
                  <a16:creationId xmlns:a16="http://schemas.microsoft.com/office/drawing/2014/main" id="{540EBDF8-512D-2F5F-DF21-A61F6438F642}"/>
                </a:ext>
              </a:extLst>
            </p:cNvPr>
            <p:cNvSpPr txBox="1"/>
            <p:nvPr/>
          </p:nvSpPr>
          <p:spPr>
            <a:xfrm flipH="1">
              <a:off x="5885505" y="1498095"/>
              <a:ext cx="4409033" cy="81182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marR="0" lvl="0" indent="0" defTabSz="914400" rtl="0" eaLnBrk="1" fontAlgn="auto" latinLnBrk="0" hangingPunct="1">
                <a:lnSpc>
                  <a:spcPct val="110000"/>
                </a:lnSpc>
                <a:spcBef>
                  <a:spcPts val="0"/>
                </a:spcBef>
                <a:spcAft>
                  <a:spcPts val="3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BE" sz="1500" b="1" i="0" u="none" strike="noStrike" kern="1200" cap="none" spc="0" normalizeH="0" baseline="0" dirty="0">
                  <a:ln>
                    <a:noFill/>
                  </a:ln>
                  <a:solidFill>
                    <a:schemeClr val="accent5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Aventure humaine</a:t>
              </a:r>
            </a:p>
            <a:p>
              <a:pPr marL="0" marR="0" lvl="0" indent="0" algn="just" defTabSz="914400" rtl="0" eaLnBrk="1" fontAlgn="auto" latinLnBrk="0" hangingPunct="1">
                <a:lnSpc>
                  <a:spcPct val="110000"/>
                </a:lnSpc>
                <a:spcBef>
                  <a:spcPts val="0"/>
                </a:spcBef>
                <a:spcAft>
                  <a:spcPts val="3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BE" sz="1050" b="0" i="0" u="none" strike="noStrike" kern="1200" cap="none" spc="0" normalizeH="0" baseline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Rencontre</a:t>
              </a:r>
              <a:r>
                <a:rPr lang="fr-BE" sz="1050" dirty="0">
                  <a:solidFill>
                    <a:schemeClr val="tx2"/>
                  </a:solidFill>
                  <a:latin typeface="Arial"/>
                </a:rPr>
                <a:t>s avec les autres étudiants, Intégration facilitée dans la grande communauté des « CERNois », Team building, Rencontres avec les autres expatriés de Genève.</a:t>
              </a:r>
              <a:endParaRPr kumimoji="0" lang="fr-BE" sz="1050" b="0" i="0" u="none" strike="noStrike" kern="1200" cap="none" spc="0" normalizeH="0" baseline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28" name="TextBox 57">
              <a:extLst>
                <a:ext uri="{FF2B5EF4-FFF2-40B4-BE49-F238E27FC236}">
                  <a16:creationId xmlns:a16="http://schemas.microsoft.com/office/drawing/2014/main" id="{F46D511B-BFBB-D7F0-4540-DB81D09A9E3D}"/>
                </a:ext>
              </a:extLst>
            </p:cNvPr>
            <p:cNvSpPr txBox="1"/>
            <p:nvPr/>
          </p:nvSpPr>
          <p:spPr>
            <a:xfrm>
              <a:off x="4869359" y="1663746"/>
              <a:ext cx="769441" cy="593945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r">
                <a:lnSpc>
                  <a:spcPct val="70000"/>
                </a:lnSpc>
              </a:pPr>
              <a:r>
                <a:rPr lang="fr-BE" sz="5400" dirty="0">
                  <a:solidFill>
                    <a:schemeClr val="accent5"/>
                  </a:solidFill>
                  <a:latin typeface="+mj-lt"/>
                </a:rPr>
                <a:t>02</a:t>
              </a:r>
            </a:p>
          </p:txBody>
        </p:sp>
      </p:grpSp>
      <p:grpSp>
        <p:nvGrpSpPr>
          <p:cNvPr id="29" name="Group 58">
            <a:extLst>
              <a:ext uri="{FF2B5EF4-FFF2-40B4-BE49-F238E27FC236}">
                <a16:creationId xmlns:a16="http://schemas.microsoft.com/office/drawing/2014/main" id="{BCADECB5-6D8B-2FE0-A6F4-16B04B412D16}"/>
              </a:ext>
            </a:extLst>
          </p:cNvPr>
          <p:cNvGrpSpPr/>
          <p:nvPr/>
        </p:nvGrpSpPr>
        <p:grpSpPr>
          <a:xfrm>
            <a:off x="3551722" y="4866908"/>
            <a:ext cx="7411030" cy="989566"/>
            <a:chOff x="3014778" y="1496400"/>
            <a:chExt cx="7279756" cy="989566"/>
          </a:xfrm>
        </p:grpSpPr>
        <p:cxnSp>
          <p:nvCxnSpPr>
            <p:cNvPr id="30" name="Straight Connector 59">
              <a:extLst>
                <a:ext uri="{FF2B5EF4-FFF2-40B4-BE49-F238E27FC236}">
                  <a16:creationId xmlns:a16="http://schemas.microsoft.com/office/drawing/2014/main" id="{7BC67C67-DE30-8AEE-38BF-C8ED082E94D1}"/>
                </a:ext>
              </a:extLst>
            </p:cNvPr>
            <p:cNvCxnSpPr>
              <a:cxnSpLocks/>
            </p:cNvCxnSpPr>
            <p:nvPr/>
          </p:nvCxnSpPr>
          <p:spPr>
            <a:xfrm>
              <a:off x="3014778" y="2270760"/>
              <a:ext cx="2624022" cy="0"/>
            </a:xfrm>
            <a:prstGeom prst="line">
              <a:avLst/>
            </a:prstGeom>
            <a:ln w="1270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TextBox 60">
              <a:extLst>
                <a:ext uri="{FF2B5EF4-FFF2-40B4-BE49-F238E27FC236}">
                  <a16:creationId xmlns:a16="http://schemas.microsoft.com/office/drawing/2014/main" id="{87CC8083-C610-E497-4AA8-F083A92D2204}"/>
                </a:ext>
              </a:extLst>
            </p:cNvPr>
            <p:cNvSpPr txBox="1"/>
            <p:nvPr/>
          </p:nvSpPr>
          <p:spPr>
            <a:xfrm flipH="1">
              <a:off x="5885505" y="1496400"/>
              <a:ext cx="4409029" cy="98956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marR="0" lvl="0" indent="0" defTabSz="914400" rtl="0" eaLnBrk="1" fontAlgn="auto" latinLnBrk="0" hangingPunct="1">
                <a:lnSpc>
                  <a:spcPct val="110000"/>
                </a:lnSpc>
                <a:spcBef>
                  <a:spcPts val="0"/>
                </a:spcBef>
                <a:spcAft>
                  <a:spcPts val="3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BE" sz="1500" b="1" i="0" u="none" strike="noStrike" kern="1200" cap="none" spc="0" normalizeH="0" baseline="0" dirty="0">
                  <a:ln>
                    <a:noFill/>
                  </a:ln>
                  <a:solidFill>
                    <a:schemeClr val="accent3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Expérience professionnelle</a:t>
              </a:r>
            </a:p>
            <a:p>
              <a:pPr marL="0" marR="0" lvl="0" indent="0" algn="just" defTabSz="914400" rtl="0" eaLnBrk="1" fontAlgn="auto" latinLnBrk="0" hangingPunct="1">
                <a:lnSpc>
                  <a:spcPct val="110000"/>
                </a:lnSpc>
                <a:spcBef>
                  <a:spcPts val="0"/>
                </a:spcBef>
                <a:spcAft>
                  <a:spcPts val="3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BE" sz="1050" b="0" i="0" u="none" strike="noStrike" kern="1200" cap="none" spc="0" normalizeH="0" baseline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Entouré(e) de gens qui excellent dans leur domaine, Excellente supervision, Réelle valorisation dans la mission,  Aperçu du fonctionnement </a:t>
              </a:r>
              <a:r>
                <a:rPr lang="fr-BE" sz="1050" dirty="0">
                  <a:solidFill>
                    <a:schemeClr val="tx2"/>
                  </a:solidFill>
                  <a:latin typeface="Arial"/>
                </a:rPr>
                <a:t>d’une grande entreprise, </a:t>
              </a:r>
              <a:r>
                <a:rPr kumimoji="0" lang="fr-BE" sz="1050" b="0" i="0" u="none" strike="noStrike" kern="1200" cap="none" spc="0" normalizeH="0" baseline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Apprentissage permanent sur large éventail de sujets. </a:t>
              </a:r>
            </a:p>
          </p:txBody>
        </p:sp>
        <p:sp>
          <p:nvSpPr>
            <p:cNvPr id="32" name="TextBox 61">
              <a:extLst>
                <a:ext uri="{FF2B5EF4-FFF2-40B4-BE49-F238E27FC236}">
                  <a16:creationId xmlns:a16="http://schemas.microsoft.com/office/drawing/2014/main" id="{C376192A-7AC0-0301-054E-653914BBBB0D}"/>
                </a:ext>
              </a:extLst>
            </p:cNvPr>
            <p:cNvSpPr txBox="1"/>
            <p:nvPr/>
          </p:nvSpPr>
          <p:spPr>
            <a:xfrm>
              <a:off x="4869359" y="1663746"/>
              <a:ext cx="769441" cy="593945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r">
                <a:lnSpc>
                  <a:spcPct val="70000"/>
                </a:lnSpc>
              </a:pPr>
              <a:r>
                <a:rPr lang="fr-BE" sz="5400" dirty="0">
                  <a:solidFill>
                    <a:schemeClr val="accent3"/>
                  </a:solidFill>
                  <a:latin typeface="+mj-lt"/>
                </a:rPr>
                <a:t>01</a:t>
              </a:r>
            </a:p>
          </p:txBody>
        </p:sp>
      </p:grpSp>
      <p:pic>
        <p:nvPicPr>
          <p:cNvPr id="44" name="Image 43">
            <a:extLst>
              <a:ext uri="{FF2B5EF4-FFF2-40B4-BE49-F238E27FC236}">
                <a16:creationId xmlns:a16="http://schemas.microsoft.com/office/drawing/2014/main" id="{6F5D8358-9488-B6A0-9753-F9FF86C27A3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0000" b="90000" l="10000" r="9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673927" y="1764707"/>
            <a:ext cx="429179" cy="261496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41" name="Image 40">
            <a:extLst>
              <a:ext uri="{FF2B5EF4-FFF2-40B4-BE49-F238E27FC236}">
                <a16:creationId xmlns:a16="http://schemas.microsoft.com/office/drawing/2014/main" id="{ED63BC85-5E4B-DAC5-BEB3-9C17D5517F7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66533" y="1111224"/>
            <a:ext cx="643966" cy="90111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balanced" dir="t"/>
          </a:scene3d>
        </p:spPr>
      </p:pic>
      <p:sp>
        <p:nvSpPr>
          <p:cNvPr id="33" name="Espace réservé de la date 3">
            <a:extLst>
              <a:ext uri="{FF2B5EF4-FFF2-40B4-BE49-F238E27FC236}">
                <a16:creationId xmlns:a16="http://schemas.microsoft.com/office/drawing/2014/main" id="{69B8A485-9D29-C669-9C78-7E29C02F998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4099" y="6350851"/>
            <a:ext cx="1542289" cy="365125"/>
          </a:xfrm>
        </p:spPr>
        <p:txBody>
          <a:bodyPr/>
          <a:lstStyle/>
          <a:p>
            <a:fld id="{312CAFC2-26B6-134E-85E5-5D171C2C5E12}" type="datetime3">
              <a:rPr lang="en-US" smtClean="0"/>
              <a:t>27 November 2022</a:t>
            </a:fld>
            <a:endParaRPr lang="en-US" dirty="0"/>
          </a:p>
        </p:txBody>
      </p:sp>
      <p:sp>
        <p:nvSpPr>
          <p:cNvPr id="34" name="Espace réservé du pied de page 4">
            <a:extLst>
              <a:ext uri="{FF2B5EF4-FFF2-40B4-BE49-F238E27FC236}">
                <a16:creationId xmlns:a16="http://schemas.microsoft.com/office/drawing/2014/main" id="{975CD8FF-27CF-6334-A2A9-40E1307413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/>
          <a:lstStyle/>
          <a:p>
            <a:r>
              <a:rPr lang="en-US" dirty="0"/>
              <a:t>Aurélie Lawarée | </a:t>
            </a:r>
            <a:r>
              <a:rPr lang="fr-BE" sz="1200" dirty="0"/>
              <a:t>Mon expérience comme étudiante au CERN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86523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AF248E65-F2EC-54EC-ECB7-3886234764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0815"/>
            <a:ext cx="11376025" cy="517706"/>
          </a:xfrm>
        </p:spPr>
        <p:txBody>
          <a:bodyPr/>
          <a:lstStyle/>
          <a:p>
            <a:r>
              <a:rPr lang="fr-FR" dirty="0"/>
              <a:t>Quelques conseils</a:t>
            </a:r>
            <a:endParaRPr lang="fr-BE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3F61CCF1-3FBE-B224-9625-A6041584B3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CAFC2-26B6-134E-85E5-5D171C2C5E12}" type="datetime3">
              <a:rPr lang="en-US" smtClean="0"/>
              <a:t>27 November 2022</a:t>
            </a:fld>
            <a:endParaRPr lang="en-US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1611FC25-E7A7-8ED3-EFDB-0D04C3A032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Aurélie Lawarée | </a:t>
            </a:r>
            <a:r>
              <a:rPr lang="fr-BE" sz="1200" dirty="0"/>
              <a:t>Mon expérience comme étudiante au CERN</a:t>
            </a:r>
            <a:endParaRPr lang="en-US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A44B6707-FABA-95D5-5DD2-7330D00669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5192E927-D240-8A7D-CDCF-AD679BCC5D7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2860" y="3011720"/>
            <a:ext cx="2546280" cy="2323192"/>
          </a:xfrm>
          <a:prstGeom prst="rect">
            <a:avLst/>
          </a:prstGeom>
        </p:spPr>
      </p:pic>
      <p:sp>
        <p:nvSpPr>
          <p:cNvPr id="9" name="Arc plein 8">
            <a:extLst>
              <a:ext uri="{FF2B5EF4-FFF2-40B4-BE49-F238E27FC236}">
                <a16:creationId xmlns:a16="http://schemas.microsoft.com/office/drawing/2014/main" id="{2BB70150-7019-1530-15FA-4972B87DE708}"/>
              </a:ext>
            </a:extLst>
          </p:cNvPr>
          <p:cNvSpPr/>
          <p:nvPr/>
        </p:nvSpPr>
        <p:spPr>
          <a:xfrm rot="212230">
            <a:off x="3915837" y="2163466"/>
            <a:ext cx="4362709" cy="4525959"/>
          </a:xfrm>
          <a:prstGeom prst="blockArc">
            <a:avLst>
              <a:gd name="adj1" fmla="val 10236778"/>
              <a:gd name="adj2" fmla="val 5793"/>
              <a:gd name="adj3" fmla="val 2142"/>
            </a:avLst>
          </a:prstGeom>
          <a:gradFill flip="none" rotWithShape="1">
            <a:gsLst>
              <a:gs pos="0">
                <a:schemeClr val="accent2"/>
              </a:gs>
              <a:gs pos="50000">
                <a:schemeClr val="tx1"/>
              </a:gs>
              <a:gs pos="100000">
                <a:schemeClr val="accent5"/>
              </a:gs>
            </a:gsLst>
            <a:lin ang="0" scaled="1"/>
            <a:tileRect/>
          </a:gradFill>
          <a:ln>
            <a:noFill/>
          </a:ln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11" name="Ellipse 10">
            <a:extLst>
              <a:ext uri="{FF2B5EF4-FFF2-40B4-BE49-F238E27FC236}">
                <a16:creationId xmlns:a16="http://schemas.microsoft.com/office/drawing/2014/main" id="{A3618A26-56E9-33B7-F1BD-9DCC77EEC638}"/>
              </a:ext>
            </a:extLst>
          </p:cNvPr>
          <p:cNvSpPr/>
          <p:nvPr/>
        </p:nvSpPr>
        <p:spPr>
          <a:xfrm>
            <a:off x="3832498" y="3665313"/>
            <a:ext cx="379562" cy="396815"/>
          </a:xfrm>
          <a:prstGeom prst="ellipse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i="1" dirty="0">
                <a:solidFill>
                  <a:schemeClr val="tx2"/>
                </a:solidFill>
              </a:rPr>
              <a:t>1</a:t>
            </a:r>
          </a:p>
        </p:txBody>
      </p:sp>
      <p:sp>
        <p:nvSpPr>
          <p:cNvPr id="12" name="Ellipse 11">
            <a:extLst>
              <a:ext uri="{FF2B5EF4-FFF2-40B4-BE49-F238E27FC236}">
                <a16:creationId xmlns:a16="http://schemas.microsoft.com/office/drawing/2014/main" id="{597943CF-86BD-9C69-F753-CBEE969ACAD2}"/>
              </a:ext>
            </a:extLst>
          </p:cNvPr>
          <p:cNvSpPr/>
          <p:nvPr/>
        </p:nvSpPr>
        <p:spPr>
          <a:xfrm>
            <a:off x="5278078" y="2126817"/>
            <a:ext cx="379562" cy="396815"/>
          </a:xfrm>
          <a:prstGeom prst="ellipse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i="1" dirty="0">
                <a:solidFill>
                  <a:schemeClr val="tx2"/>
                </a:solidFill>
              </a:rPr>
              <a:t>2</a:t>
            </a:r>
          </a:p>
        </p:txBody>
      </p:sp>
      <p:sp>
        <p:nvSpPr>
          <p:cNvPr id="13" name="Ellipse 12">
            <a:extLst>
              <a:ext uri="{FF2B5EF4-FFF2-40B4-BE49-F238E27FC236}">
                <a16:creationId xmlns:a16="http://schemas.microsoft.com/office/drawing/2014/main" id="{A3DD6BB7-967C-6C4D-2140-8DCDD6144D34}"/>
              </a:ext>
            </a:extLst>
          </p:cNvPr>
          <p:cNvSpPr/>
          <p:nvPr/>
        </p:nvSpPr>
        <p:spPr>
          <a:xfrm>
            <a:off x="7653286" y="3011720"/>
            <a:ext cx="379562" cy="396815"/>
          </a:xfrm>
          <a:prstGeom prst="ellipse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i="1" dirty="0">
                <a:solidFill>
                  <a:schemeClr val="tx2"/>
                </a:solidFill>
              </a:rPr>
              <a:t>3</a:t>
            </a:r>
          </a:p>
        </p:txBody>
      </p:sp>
      <p:sp>
        <p:nvSpPr>
          <p:cNvPr id="16" name="TextBox 14">
            <a:extLst>
              <a:ext uri="{FF2B5EF4-FFF2-40B4-BE49-F238E27FC236}">
                <a16:creationId xmlns:a16="http://schemas.microsoft.com/office/drawing/2014/main" id="{4C081C44-6A57-B028-6B6A-2A7FC74EFB6E}"/>
              </a:ext>
            </a:extLst>
          </p:cNvPr>
          <p:cNvSpPr txBox="1"/>
          <p:nvPr/>
        </p:nvSpPr>
        <p:spPr>
          <a:xfrm flipH="1">
            <a:off x="1054617" y="3388713"/>
            <a:ext cx="2874066" cy="89050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Tx/>
              <a:buNone/>
              <a:tabLst/>
              <a:defRPr/>
            </a:pPr>
            <a:r>
              <a:rPr lang="fr-BE" b="1" dirty="0">
                <a:solidFill>
                  <a:schemeClr val="tx2">
                    <a:lumMod val="90000"/>
                    <a:lumOff val="10000"/>
                  </a:schemeClr>
                </a:solidFill>
                <a:latin typeface="Arial"/>
              </a:rPr>
              <a:t>Commencez à préparer votre dossier de candidature assez tôt</a:t>
            </a:r>
          </a:p>
        </p:txBody>
      </p:sp>
      <p:sp>
        <p:nvSpPr>
          <p:cNvPr id="17" name="TextBox 14">
            <a:extLst>
              <a:ext uri="{FF2B5EF4-FFF2-40B4-BE49-F238E27FC236}">
                <a16:creationId xmlns:a16="http://schemas.microsoft.com/office/drawing/2014/main" id="{770BCEE6-C7B0-5B48-FC84-78BEDCB73AEB}"/>
              </a:ext>
            </a:extLst>
          </p:cNvPr>
          <p:cNvSpPr txBox="1"/>
          <p:nvPr/>
        </p:nvSpPr>
        <p:spPr>
          <a:xfrm flipH="1">
            <a:off x="8155889" y="3069575"/>
            <a:ext cx="2437596" cy="28110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Tx/>
              <a:buNone/>
              <a:tabLst/>
              <a:defRPr/>
            </a:pPr>
            <a:r>
              <a:rPr lang="fr-BE" b="1" dirty="0">
                <a:solidFill>
                  <a:schemeClr val="tx2">
                    <a:lumMod val="90000"/>
                    <a:lumOff val="10000"/>
                  </a:schemeClr>
                </a:solidFill>
                <a:latin typeface="Arial"/>
              </a:rPr>
              <a:t>Continuez à postuler</a:t>
            </a:r>
          </a:p>
        </p:txBody>
      </p:sp>
      <p:sp>
        <p:nvSpPr>
          <p:cNvPr id="18" name="TextBox 14">
            <a:extLst>
              <a:ext uri="{FF2B5EF4-FFF2-40B4-BE49-F238E27FC236}">
                <a16:creationId xmlns:a16="http://schemas.microsoft.com/office/drawing/2014/main" id="{399D35B8-F14A-465E-0B2C-0A09C21E8C96}"/>
              </a:ext>
            </a:extLst>
          </p:cNvPr>
          <p:cNvSpPr txBox="1"/>
          <p:nvPr/>
        </p:nvSpPr>
        <p:spPr>
          <a:xfrm flipH="1">
            <a:off x="4371018" y="1155998"/>
            <a:ext cx="2193681" cy="89050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Tx/>
              <a:buNone/>
              <a:tabLst/>
              <a:defRPr/>
            </a:pPr>
            <a:r>
              <a:rPr lang="fr-BE" b="1" dirty="0">
                <a:solidFill>
                  <a:schemeClr val="tx2">
                    <a:lumMod val="90000"/>
                    <a:lumOff val="10000"/>
                  </a:schemeClr>
                </a:solidFill>
                <a:latin typeface="Arial"/>
              </a:rPr>
              <a:t>Préparez-vous en profondeur pour l’entretien virtuel</a:t>
            </a:r>
          </a:p>
        </p:txBody>
      </p:sp>
    </p:spTree>
    <p:extLst>
      <p:ext uri="{BB962C8B-B14F-4D97-AF65-F5344CB8AC3E}">
        <p14:creationId xmlns:p14="http://schemas.microsoft.com/office/powerpoint/2010/main" val="98619917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60E58BC-268C-BDC1-2311-741DCA45BC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280907" cy="1065742"/>
          </a:xfrm>
        </p:spPr>
        <p:txBody>
          <a:bodyPr/>
          <a:lstStyle/>
          <a:p>
            <a:r>
              <a:rPr lang="fr-FR" dirty="0"/>
              <a:t>Comment me contacter ?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594087BD-6FC8-8529-6051-6B4F0EB2777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07987" y="1124744"/>
            <a:ext cx="5976484" cy="4337648"/>
          </a:xfrm>
        </p:spPr>
        <p:txBody>
          <a:bodyPr anchor="ctr"/>
          <a:lstStyle/>
          <a:p>
            <a:r>
              <a:rPr lang="fr-FR" dirty="0">
                <a:solidFill>
                  <a:schemeClr val="tx2">
                    <a:lumMod val="90000"/>
                    <a:lumOff val="10000"/>
                  </a:schemeClr>
                </a:solidFill>
              </a:rPr>
              <a:t>LinkedIn : </a:t>
            </a:r>
            <a:r>
              <a:rPr lang="fr-FR" b="0" dirty="0">
                <a:solidFill>
                  <a:schemeClr val="tx2">
                    <a:lumMod val="90000"/>
                    <a:lumOff val="10000"/>
                  </a:schemeClr>
                </a:solidFill>
              </a:rPr>
              <a:t>Aurélie </a:t>
            </a:r>
            <a:r>
              <a:rPr lang="fr-FR" b="0">
                <a:solidFill>
                  <a:schemeClr val="tx2">
                    <a:lumMod val="90000"/>
                    <a:lumOff val="10000"/>
                  </a:schemeClr>
                </a:solidFill>
              </a:rPr>
              <a:t>Lawarée</a:t>
            </a:r>
            <a:endParaRPr lang="fr-FR" b="0" dirty="0">
              <a:solidFill>
                <a:schemeClr val="tx2">
                  <a:lumMod val="90000"/>
                  <a:lumOff val="10000"/>
                </a:schemeClr>
              </a:solidFill>
            </a:endParaRPr>
          </a:p>
        </p:txBody>
      </p:sp>
      <p:pic>
        <p:nvPicPr>
          <p:cNvPr id="11" name="Espace réservé pour une image  10">
            <a:extLst>
              <a:ext uri="{FF2B5EF4-FFF2-40B4-BE49-F238E27FC236}">
                <a16:creationId xmlns:a16="http://schemas.microsoft.com/office/drawing/2014/main" id="{2140A507-2CD7-C0B7-FC4C-680E3537A692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3"/>
          <a:srcRect l="6820" t="6835" r="6769" b="5476"/>
          <a:stretch/>
        </p:blipFill>
        <p:spPr>
          <a:xfrm>
            <a:off x="7173628" y="1260176"/>
            <a:ext cx="4274545" cy="4337648"/>
          </a:xfrm>
        </p:spPr>
      </p:pic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CB56ABC4-ECF2-5FF3-59C8-3747623E3DBF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9A83A09-9AFD-C14A-9C29-D6392D85326F}" type="datetime3">
              <a:rPr lang="en-US" smtClean="0"/>
              <a:t>27 November 2022</a:t>
            </a:fld>
            <a:endParaRPr lang="en-US" dirty="0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28EDF802-8A8F-A5C1-2EBB-BA797D233365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dirty="0"/>
              <a:t>Aurélie Lawarée | </a:t>
            </a:r>
            <a:r>
              <a:rPr lang="fr-BE" sz="1200" dirty="0"/>
              <a:t>Mon expérience comme étudiante au CERN</a:t>
            </a:r>
            <a:endParaRPr lang="en-US" dirty="0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1DD575CB-DE14-4863-308A-829084ED4F28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2381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BA130420-2DD6-BE87-1D9D-E35307F92BC3}"/>
              </a:ext>
            </a:extLst>
          </p:cNvPr>
          <p:cNvSpPr/>
          <p:nvPr/>
        </p:nvSpPr>
        <p:spPr>
          <a:xfrm>
            <a:off x="271328" y="397207"/>
            <a:ext cx="1164934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fr-FR" sz="5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Merci beaucoup pour votre attention !</a:t>
            </a:r>
            <a:endParaRPr lang="fr-FR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142636678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branding 16x9_PPT_Arial" id="{DAC66781-D9D8-BC4F-8F43-CFE588336C9F}" vid="{8746F749-1D46-FC47-B97A-D3A04384F82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 Corporate 16x9_PPT_Arial</Template>
  <TotalTime>2964</TotalTime>
  <Words>674</Words>
  <Application>Microsoft Office PowerPoint</Application>
  <PresentationFormat>Grand écran</PresentationFormat>
  <Paragraphs>81</Paragraphs>
  <Slides>7</Slides>
  <Notes>6</Notes>
  <HiddenSlides>0</HiddenSlides>
  <MMClips>0</MMClips>
  <ScaleCrop>false</ScaleCrop>
  <HeadingPairs>
    <vt:vector size="6" baseType="variant">
      <vt:variant>
        <vt:lpstr>Polices utilisées</vt:lpstr>
      </vt:variant>
      <vt:variant>
        <vt:i4>2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7</vt:i4>
      </vt:variant>
    </vt:vector>
  </HeadingPairs>
  <TitlesOfParts>
    <vt:vector size="10" baseType="lpstr">
      <vt:lpstr>Arial</vt:lpstr>
      <vt:lpstr>Calibri</vt:lpstr>
      <vt:lpstr>Thème Office</vt:lpstr>
      <vt:lpstr>Mon expérience comme étudiante au CERN</vt:lpstr>
      <vt:lpstr>Parcours académique</vt:lpstr>
      <vt:lpstr>Ma mission de stage: les Open Days 2019</vt:lpstr>
      <vt:lpstr>Pourquoi le CERN ?</vt:lpstr>
      <vt:lpstr>Quelques conseils</vt:lpstr>
      <vt:lpstr>Comment me contacter ?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is Arial Bold 50pt  up to three lines</dc:title>
  <dc:creator>Aurélie Lawarée</dc:creator>
  <cp:lastModifiedBy>François Briard</cp:lastModifiedBy>
  <cp:revision>30</cp:revision>
  <dcterms:created xsi:type="dcterms:W3CDTF">2022-11-16T17:39:14Z</dcterms:created>
  <dcterms:modified xsi:type="dcterms:W3CDTF">2022-11-27T00:40:01Z</dcterms:modified>
</cp:coreProperties>
</file>