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6"/>
  </p:notesMasterIdLst>
  <p:sldIdLst>
    <p:sldId id="257" r:id="rId2"/>
    <p:sldId id="258" r:id="rId3"/>
    <p:sldId id="296" r:id="rId4"/>
    <p:sldId id="287" r:id="rId5"/>
    <p:sldId id="291" r:id="rId6"/>
    <p:sldId id="297" r:id="rId7"/>
    <p:sldId id="295" r:id="rId8"/>
    <p:sldId id="288" r:id="rId9"/>
    <p:sldId id="292" r:id="rId10"/>
    <p:sldId id="298" r:id="rId11"/>
    <p:sldId id="293" r:id="rId12"/>
    <p:sldId id="294" r:id="rId13"/>
    <p:sldId id="285" r:id="rId14"/>
    <p:sldId id="286" r:id="rId15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53" autoAdjust="0"/>
    <p:restoredTop sz="95652" autoAdjust="0"/>
  </p:normalViewPr>
  <p:slideViewPr>
    <p:cSldViewPr snapToObjects="1">
      <p:cViewPr varScale="1">
        <p:scale>
          <a:sx n="128" d="100"/>
          <a:sy n="128" d="100"/>
        </p:scale>
        <p:origin x="1092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9555D0-51C3-481F-94B8-ED26571169C6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83E145-5AC7-4B77-8CD5-143635FBD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263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836713"/>
            <a:ext cx="4040188" cy="41197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836713"/>
            <a:ext cx="4041775" cy="411971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12C40-44DA-4415-82DE-EDE4D94EB8FA}" type="datetime1">
              <a:rPr lang="en-GB" smtClean="0"/>
              <a:t>04/11/2022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4921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95A13-0DBC-4246-9D2B-DA688E5C101E}" type="datetime1">
              <a:rPr lang="en-GB" smtClean="0"/>
              <a:t>04/11/2022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930CF-8A42-4C69-B043-BEF0D12335AF}" type="datetime1">
              <a:rPr lang="en-GB" smtClean="0"/>
              <a:t>04/11/2022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42A0-043D-4BB6-8E39-35B0C75D9EFD}" type="datetime1">
              <a:rPr lang="en-GB" smtClean="0"/>
              <a:t>04/11/2022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598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9E29F-07E3-4EF9-AB09-44C28B601616}" type="datetime1">
              <a:rPr lang="en-GB" smtClean="0"/>
              <a:t>04/11/2022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9" y="818984"/>
            <a:ext cx="4059141" cy="513160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7658" y="818984"/>
            <a:ext cx="4056395" cy="513160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3241A-C2CA-4DCB-B966-47FAE7DF3679}" type="datetime1">
              <a:rPr lang="en-GB" smtClean="0"/>
              <a:t>04/11/2022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4921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492129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802312"/>
            <a:ext cx="8226854" cy="519071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042A0-043D-4BB6-8E39-35B0C75D9EFD}" type="datetime1">
              <a:rPr lang="en-GB" smtClean="0"/>
              <a:t>04/11/2022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82" r:id="rId7"/>
    <p:sldLayoutId id="2147483679" r:id="rId8"/>
    <p:sldLayoutId id="2147483664" r:id="rId9"/>
    <p:sldLayoutId id="2147483665" r:id="rId10"/>
    <p:sldLayoutId id="2147483667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ts val="12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ts val="1200"/>
        </a:spcBef>
        <a:buClr>
          <a:schemeClr val="tx1"/>
        </a:buClr>
        <a:buSzPct val="90000"/>
        <a:buFont typeface="Arial" panose="020B0604020202020204" pitchFamily="34" charset="0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ts val="1200"/>
        </a:spcBef>
        <a:buClr>
          <a:schemeClr val="tx1"/>
        </a:buClr>
        <a:buSzPct val="85000"/>
        <a:buFont typeface="Courier New" panose="02070309020205020404" pitchFamily="49" charset="0"/>
        <a:buChar char="o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ts val="12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ts val="12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cds.cern.ch/record/2651299?ln=en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png"/><Relationship Id="rId4" Type="http://schemas.openxmlformats.org/officeDocument/2006/relationships/hyperlink" Target="https://indico.cern.ch/event/1129767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jpeg"/><Relationship Id="rId5" Type="http://schemas.openxmlformats.org/officeDocument/2006/relationships/image" Target="../media/image20.jp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.jpg"/><Relationship Id="rId5" Type="http://schemas.openxmlformats.org/officeDocument/2006/relationships/image" Target="../media/image28.png"/><Relationship Id="rId4" Type="http://schemas.openxmlformats.org/officeDocument/2006/relationships/image" Target="../media/image2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g"/><Relationship Id="rId3" Type="http://schemas.openxmlformats.org/officeDocument/2006/relationships/image" Target="../media/image34.jpeg"/><Relationship Id="rId7" Type="http://schemas.openxmlformats.org/officeDocument/2006/relationships/image" Target="../media/image38.jpg"/><Relationship Id="rId2" Type="http://schemas.openxmlformats.org/officeDocument/2006/relationships/hyperlink" Target="https://www.twi-global.com/technical-knowledge/faqs/faq-what-is-friction-stir-welding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jp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739772" y="6301600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9</a:t>
            </a:r>
            <a:r>
              <a:rPr lang="en-GB" baseline="30000" dirty="0">
                <a:solidFill>
                  <a:schemeClr val="bg1"/>
                </a:solidFill>
              </a:rPr>
              <a:t>th</a:t>
            </a:r>
            <a:r>
              <a:rPr lang="en-GB" dirty="0">
                <a:solidFill>
                  <a:schemeClr val="bg1"/>
                </a:solidFill>
              </a:rPr>
              <a:t> November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583" y="2620004"/>
            <a:ext cx="86142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FCC-ee Pilot Sector and its</a:t>
            </a:r>
          </a:p>
          <a:p>
            <a:r>
              <a:rPr lang="en-GB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Technological Innovations</a:t>
            </a: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1247766" y="2755766"/>
            <a:ext cx="8327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EE1A6B-95A5-EA28-51D6-9F140257DA98}"/>
              </a:ext>
            </a:extLst>
          </p:cNvPr>
          <p:cNvSpPr txBox="1"/>
          <p:nvPr/>
        </p:nvSpPr>
        <p:spPr>
          <a:xfrm>
            <a:off x="385583" y="5371214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 Rorison</a:t>
            </a:r>
          </a:p>
          <a:p>
            <a:r>
              <a:rPr lang="en-GB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TE-VSC-DLM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160FBB5-11C8-B16D-DF35-EDC0190499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255267"/>
            <a:ext cx="2877245" cy="28772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0898EDA0-8D80-BDAB-3F7F-8A340C2B17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441" y="0"/>
            <a:ext cx="2504413" cy="98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261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254971-07D8-7560-4251-B65934B366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4DE32E9E-AFC8-24C5-2FAA-E0162E6E49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9772" y="6252215"/>
            <a:ext cx="2133600" cy="535390"/>
          </a:xfrm>
        </p:spPr>
        <p:txBody>
          <a:bodyPr/>
          <a:lstStyle/>
          <a:p>
            <a:r>
              <a:rPr lang="en-GB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FCC-ee Pilot Sector and its Technological Innovations </a:t>
            </a:r>
            <a:endParaRPr lang="en-US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9623E93-918B-C283-CF41-1920F5C67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093"/>
            <a:ext cx="8226854" cy="492129"/>
          </a:xfrm>
        </p:spPr>
        <p:txBody>
          <a:bodyPr>
            <a:normAutofit/>
          </a:bodyPr>
          <a:lstStyle/>
          <a:p>
            <a:r>
              <a:rPr lang="en-GB" sz="2000" b="1" u="sng" dirty="0"/>
              <a:t>8 – Synchrotron Radiation Absorber (SRA)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707E94D-BA76-EC45-7351-54E6CF4A4B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6093"/>
            <a:ext cx="3635896" cy="238735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B1E42F5-C8E4-E3C7-A47E-57A0533452D5}"/>
              </a:ext>
            </a:extLst>
          </p:cNvPr>
          <p:cNvSpPr txBox="1"/>
          <p:nvPr/>
        </p:nvSpPr>
        <p:spPr>
          <a:xfrm>
            <a:off x="5770156" y="2387756"/>
            <a:ext cx="3384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/>
              <a:t>Courtesy: Fabrice Santangelo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CF57EA-32AD-8B26-065E-C08DACD450E8}"/>
              </a:ext>
            </a:extLst>
          </p:cNvPr>
          <p:cNvSpPr txBox="1"/>
          <p:nvPr/>
        </p:nvSpPr>
        <p:spPr>
          <a:xfrm>
            <a:off x="22622" y="498222"/>
            <a:ext cx="5461663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FCC-ee with a high energy beam generates a narrow fan of Synchrotron Radiation.</a:t>
            </a:r>
          </a:p>
          <a:p>
            <a:endParaRPr lang="en-GB" sz="1400" dirty="0"/>
          </a:p>
          <a:p>
            <a:r>
              <a:rPr lang="en-GB" sz="1400" dirty="0"/>
              <a:t>SR is a significant source of heating and photoelectrons, as such, absorbers are required. In order to not affect Impedance, the winglets ‘capture’ the SR and are close to the chamber diameter. </a:t>
            </a:r>
          </a:p>
          <a:p>
            <a:endParaRPr lang="en-GB" sz="1400" dirty="0"/>
          </a:p>
          <a:p>
            <a:r>
              <a:rPr lang="en-GB" sz="1400" dirty="0"/>
              <a:t>These will be installed every ~5.6m to intercept the SR.</a:t>
            </a:r>
          </a:p>
          <a:p>
            <a:endParaRPr lang="en-GB" sz="1400" dirty="0"/>
          </a:p>
          <a:p>
            <a:r>
              <a:rPr lang="en-GB" sz="1400" dirty="0"/>
              <a:t>Need to intercept between 4 and 7 kW of power dependent on the location along the arc lattice. </a:t>
            </a:r>
          </a:p>
          <a:p>
            <a:endParaRPr lang="en-GB" sz="1400" dirty="0"/>
          </a:p>
          <a:p>
            <a:r>
              <a:rPr lang="en-GB" sz="1400" dirty="0"/>
              <a:t>“V-shape” ~300mm long. Material: </a:t>
            </a:r>
            <a:r>
              <a:rPr lang="en-GB" sz="1400" dirty="0" err="1"/>
              <a:t>CuCrZr</a:t>
            </a:r>
            <a:r>
              <a:rPr lang="en-GB" sz="1400" dirty="0"/>
              <a:t>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9A59A08-5A7E-0EBA-4BC0-162CB25D26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167" b="32113"/>
          <a:stretch/>
        </p:blipFill>
        <p:spPr>
          <a:xfrm>
            <a:off x="5484285" y="2619591"/>
            <a:ext cx="3625556" cy="120825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9DEFF68-5733-881F-4BD1-4BE95D27FF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401" y="3359115"/>
            <a:ext cx="2915470" cy="280539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43ACDEE-3692-52D7-D6FF-34492A39383D}"/>
              </a:ext>
            </a:extLst>
          </p:cNvPr>
          <p:cNvSpPr txBox="1"/>
          <p:nvPr/>
        </p:nvSpPr>
        <p:spPr>
          <a:xfrm>
            <a:off x="5729559" y="3697040"/>
            <a:ext cx="3384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/>
              <a:t>Courtesy: Marco Morrone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260D1D0-AD41-9068-47FF-02ABCAD7550A}"/>
              </a:ext>
            </a:extLst>
          </p:cNvPr>
          <p:cNvSpPr txBox="1"/>
          <p:nvPr/>
        </p:nvSpPr>
        <p:spPr>
          <a:xfrm>
            <a:off x="2945535" y="3304625"/>
            <a:ext cx="3384376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u="sng" dirty="0"/>
              <a:t>Ease of manufacturing:</a:t>
            </a:r>
          </a:p>
          <a:p>
            <a:endParaRPr lang="en-GB" sz="1100" b="1" u="sng" dirty="0"/>
          </a:p>
          <a:p>
            <a:r>
              <a:rPr lang="en-GB" sz="1100" dirty="0"/>
              <a:t>Complex geometry, internal spiral (heat transfer enhancement). </a:t>
            </a:r>
          </a:p>
          <a:p>
            <a:endParaRPr lang="en-GB" sz="1100" dirty="0"/>
          </a:p>
          <a:p>
            <a:r>
              <a:rPr lang="en-GB" sz="1100" dirty="0"/>
              <a:t>Selective Laser Melting (SLM) additive manufacturing has been selected in collaboration with MME colleagues to manufacture the first prototypes.</a:t>
            </a:r>
          </a:p>
          <a:p>
            <a:endParaRPr lang="en-GB" sz="1100" dirty="0"/>
          </a:p>
          <a:p>
            <a:r>
              <a:rPr lang="en-GB" sz="1100" dirty="0"/>
              <a:t>Other samples using SLM are being procured for various qualification tests at CERN (Tensile, porosity, density etc).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D806765-38A1-E618-E6BF-35106C9FC5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3703" y="4265697"/>
            <a:ext cx="2370297" cy="1893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205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A62A3-1973-F57F-62EF-9F9CDCEEB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85" y="0"/>
            <a:ext cx="8226854" cy="492129"/>
          </a:xfrm>
        </p:spPr>
        <p:txBody>
          <a:bodyPr>
            <a:normAutofit/>
          </a:bodyPr>
          <a:lstStyle/>
          <a:p>
            <a:r>
              <a:rPr lang="en-GB" sz="2000" b="1" u="sng" dirty="0"/>
              <a:t>9 - Interconnection Design (1)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45BC3-CDE1-DD41-FC76-6D00A91061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502E3595-7A2F-693C-D6B4-878D89FA23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9772" y="6252215"/>
            <a:ext cx="2133600" cy="535390"/>
          </a:xfrm>
        </p:spPr>
        <p:txBody>
          <a:bodyPr/>
          <a:lstStyle/>
          <a:p>
            <a:r>
              <a:rPr lang="en-GB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FCC-ee Pilot Sector and its Technological Innovations </a:t>
            </a:r>
            <a:endParaRPr lang="en-US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233996-6AD3-539E-C3B1-021599A4E9BB}"/>
              </a:ext>
            </a:extLst>
          </p:cNvPr>
          <p:cNvSpPr txBox="1"/>
          <p:nvPr/>
        </p:nvSpPr>
        <p:spPr>
          <a:xfrm>
            <a:off x="-15407" y="480534"/>
            <a:ext cx="85689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Two designs for the interconnection undergoing analysis</a:t>
            </a:r>
          </a:p>
        </p:txBody>
      </p:sp>
      <p:pic>
        <p:nvPicPr>
          <p:cNvPr id="4" name="Picture 3" descr="Diagram&#10;&#10;Description automatically generated with low confidence">
            <a:extLst>
              <a:ext uri="{FF2B5EF4-FFF2-40B4-BE49-F238E27FC236}">
                <a16:creationId xmlns:a16="http://schemas.microsoft.com/office/drawing/2014/main" id="{A0DF2543-9BB3-0326-675B-A8F32A301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203607"/>
            <a:ext cx="2880320" cy="26944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C02C7C5-7932-1370-B234-98133C1F3A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62" y="940774"/>
            <a:ext cx="4263092" cy="18444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6FDCF3E-A864-7E07-3D0B-16B9876A27A6}"/>
              </a:ext>
            </a:extLst>
          </p:cNvPr>
          <p:cNvSpPr txBox="1"/>
          <p:nvPr/>
        </p:nvSpPr>
        <p:spPr>
          <a:xfrm>
            <a:off x="8229" y="2874288"/>
            <a:ext cx="439248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Adapting SuperKEKB, the ‘honey-comb’ RF ringers have been designed for FCC-ee.</a:t>
            </a:r>
          </a:p>
          <a:p>
            <a:endParaRPr lang="en-GB" sz="1200" dirty="0"/>
          </a:p>
          <a:p>
            <a:r>
              <a:rPr lang="en-GB" sz="1200" u="sng" dirty="0"/>
              <a:t>Advantages:</a:t>
            </a:r>
          </a:p>
          <a:p>
            <a:endParaRPr lang="en-GB" sz="1200" u="sng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/>
              <a:t>Tests well in Impedance testing, contributing to beam stability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/>
              <a:t>Proven design with SuperKEKB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/>
              <a:t>Maintains geometric cross-section throughout the interconnection</a:t>
            </a:r>
          </a:p>
          <a:p>
            <a:endParaRPr lang="en-GB" sz="1200" dirty="0"/>
          </a:p>
          <a:p>
            <a:r>
              <a:rPr lang="en-GB" sz="1200" u="sng" dirty="0"/>
              <a:t>Disadvantages:</a:t>
            </a:r>
          </a:p>
          <a:p>
            <a:endParaRPr lang="en-GB" sz="1200" u="sng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/>
              <a:t>Limited lateral misalignment and axial capability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/>
              <a:t>Likely expensive to manufacture due to fine tolerances required and complex geometry</a:t>
            </a:r>
          </a:p>
          <a:p>
            <a:endParaRPr lang="en-GB" sz="1200" u="sng" dirty="0"/>
          </a:p>
          <a:p>
            <a:endParaRPr lang="en-GB" sz="1200" dirty="0"/>
          </a:p>
          <a:p>
            <a:r>
              <a:rPr lang="en-GB" sz="1200" dirty="0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5E0FFB9-2AE7-5860-7975-C9325CF284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5803" y="3042768"/>
            <a:ext cx="3883348" cy="263931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FFAAFE5-AD8C-D782-9DD5-DDDB0232B212}"/>
              </a:ext>
            </a:extLst>
          </p:cNvPr>
          <p:cNvSpPr txBox="1"/>
          <p:nvPr/>
        </p:nvSpPr>
        <p:spPr>
          <a:xfrm>
            <a:off x="7524328" y="189571"/>
            <a:ext cx="1449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Honey-comb type fingers for FCC-ee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274ACF-D601-7BC6-2721-8A158EC331A8}"/>
              </a:ext>
            </a:extLst>
          </p:cNvPr>
          <p:cNvSpPr txBox="1"/>
          <p:nvPr/>
        </p:nvSpPr>
        <p:spPr>
          <a:xfrm>
            <a:off x="5245803" y="5682078"/>
            <a:ext cx="3898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Interconnection design, showing associated bellows and flanges</a:t>
            </a:r>
          </a:p>
        </p:txBody>
      </p:sp>
    </p:spTree>
    <p:extLst>
      <p:ext uri="{BB962C8B-B14F-4D97-AF65-F5344CB8AC3E}">
        <p14:creationId xmlns:p14="http://schemas.microsoft.com/office/powerpoint/2010/main" val="4226597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A62A3-1973-F57F-62EF-9F9CDCEEB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26854" cy="492129"/>
          </a:xfrm>
        </p:spPr>
        <p:txBody>
          <a:bodyPr>
            <a:normAutofit/>
          </a:bodyPr>
          <a:lstStyle/>
          <a:p>
            <a:r>
              <a:rPr lang="en-GB" sz="2000" b="1" u="sng" dirty="0"/>
              <a:t>10 - Interconnection Design (2)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45BC3-CDE1-DD41-FC76-6D00A91061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502E3595-7A2F-693C-D6B4-878D89FA23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9772" y="6252215"/>
            <a:ext cx="2133600" cy="535390"/>
          </a:xfrm>
        </p:spPr>
        <p:txBody>
          <a:bodyPr/>
          <a:lstStyle/>
          <a:p>
            <a:r>
              <a:rPr lang="en-GB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FCC-ee Pilot Sector and its Technological Innovations </a:t>
            </a:r>
            <a:endParaRPr lang="en-US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A picture containing indoor, silver&#10;&#10;Description automatically generated">
            <a:extLst>
              <a:ext uri="{FF2B5EF4-FFF2-40B4-BE49-F238E27FC236}">
                <a16:creationId xmlns:a16="http://schemas.microsoft.com/office/drawing/2014/main" id="{69BFBA5C-192C-7EAA-2C69-CC2F57DDB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79" y="602455"/>
            <a:ext cx="3335785" cy="20882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51622E-C15F-742B-B230-48AEC7274467}"/>
              </a:ext>
            </a:extLst>
          </p:cNvPr>
          <p:cNvSpPr txBox="1"/>
          <p:nvPr/>
        </p:nvSpPr>
        <p:spPr>
          <a:xfrm>
            <a:off x="30715" y="2708421"/>
            <a:ext cx="3335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Existing connections utilise ‘Deformable RF’ contact bridge.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0F21F254-C969-7F2E-41C6-47DF5152C3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3427" y="125330"/>
            <a:ext cx="4910086" cy="301248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4C1FE9-1202-D16C-7165-BA182C3C1B66}"/>
              </a:ext>
            </a:extLst>
          </p:cNvPr>
          <p:cNvSpPr txBox="1"/>
          <p:nvPr/>
        </p:nvSpPr>
        <p:spPr>
          <a:xfrm>
            <a:off x="6948264" y="3102508"/>
            <a:ext cx="33357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Courtesy: Fabrice Santangelo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EBCD6E-386A-E10B-77ED-BB9306333D23}"/>
              </a:ext>
            </a:extLst>
          </p:cNvPr>
          <p:cNvSpPr txBox="1"/>
          <p:nvPr/>
        </p:nvSpPr>
        <p:spPr>
          <a:xfrm>
            <a:off x="4108875" y="3102508"/>
            <a:ext cx="3335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Interconnection cross-section with </a:t>
            </a:r>
          </a:p>
          <a:p>
            <a:r>
              <a:rPr lang="en-GB" sz="1200" dirty="0"/>
              <a:t>DRF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7D7B9E-54EC-BB88-A9BA-7037A6EB4F86}"/>
              </a:ext>
            </a:extLst>
          </p:cNvPr>
          <p:cNvSpPr txBox="1"/>
          <p:nvPr/>
        </p:nvSpPr>
        <p:spPr>
          <a:xfrm>
            <a:off x="30715" y="3226250"/>
            <a:ext cx="33357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u="sng" dirty="0"/>
              <a:t>Advantages:</a:t>
            </a:r>
          </a:p>
          <a:p>
            <a:endParaRPr lang="en-GB" sz="1200" u="sng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/>
              <a:t>Proven design for interconnections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/>
              <a:t>Manufacturing costs expected less than honey-comb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/>
              <a:t>Greater lateral misalignment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323B33-3BA9-B7FF-703B-9433C1619A57}"/>
              </a:ext>
            </a:extLst>
          </p:cNvPr>
          <p:cNvSpPr txBox="1"/>
          <p:nvPr/>
        </p:nvSpPr>
        <p:spPr>
          <a:xfrm>
            <a:off x="30715" y="4482743"/>
            <a:ext cx="333578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u="sng" dirty="0"/>
              <a:t>Disadvantages:</a:t>
            </a:r>
          </a:p>
          <a:p>
            <a:endParaRPr lang="en-GB" sz="1200" u="sng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/>
              <a:t>Greater contribution to impedance budget across lateral and transversal frequencies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/>
              <a:t>Overall length of interconnection needs to increase to accommodate convolutions  </a:t>
            </a:r>
          </a:p>
          <a:p>
            <a:endParaRPr lang="en-GB" sz="1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F36EBF0-9C61-2074-3B96-7470AF606C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5915" y="3404023"/>
            <a:ext cx="4306372" cy="2710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790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056A83-660A-FB55-2721-1A8AC04A3D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159D839-C7CC-A2B7-A698-516768579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26854" cy="492129"/>
          </a:xfrm>
        </p:spPr>
        <p:txBody>
          <a:bodyPr>
            <a:normAutofit fontScale="90000"/>
          </a:bodyPr>
          <a:lstStyle/>
          <a:p>
            <a:r>
              <a:rPr lang="en-GB" b="1" u="sng" dirty="0"/>
              <a:t>Acknowledgements</a:t>
            </a:r>
          </a:p>
        </p:txBody>
      </p:sp>
      <p:pic>
        <p:nvPicPr>
          <p:cNvPr id="9" name="Picture 8" descr="A picture containing logo&#10;&#10;Description automatically generated">
            <a:extLst>
              <a:ext uri="{FF2B5EF4-FFF2-40B4-BE49-F238E27FC236}">
                <a16:creationId xmlns:a16="http://schemas.microsoft.com/office/drawing/2014/main" id="{073B34C8-7B92-9547-20FC-D8B7AB932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6203" y="-4623"/>
            <a:ext cx="1607797" cy="6325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F77BE37-770D-6366-F575-194A52A36984}"/>
              </a:ext>
            </a:extLst>
          </p:cNvPr>
          <p:cNvSpPr txBox="1"/>
          <p:nvPr/>
        </p:nvSpPr>
        <p:spPr>
          <a:xfrm>
            <a:off x="107504" y="2228671"/>
            <a:ext cx="885698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i="1" dirty="0"/>
              <a:t>Thanks for your attention!</a:t>
            </a:r>
          </a:p>
          <a:p>
            <a:pPr algn="ctr"/>
            <a:endParaRPr lang="en-GB" sz="2000" i="1" dirty="0"/>
          </a:p>
          <a:p>
            <a:pPr algn="ctr"/>
            <a:endParaRPr lang="en-GB" sz="2000" i="1" dirty="0"/>
          </a:p>
          <a:p>
            <a:r>
              <a:rPr lang="en-GB" dirty="0"/>
              <a:t>A very big thanks to colleagues across CERN and beyond for their hard work and patience in this project so far:</a:t>
            </a:r>
          </a:p>
          <a:p>
            <a:endParaRPr lang="en-GB" dirty="0"/>
          </a:p>
          <a:p>
            <a:r>
              <a:rPr lang="en-GB" dirty="0"/>
              <a:t>C. Garion, F. Santangelo, M. Morrone, R. Kersevan, H. Kos, H. Rambeau, C. Duclos, F. Niccoli, J. Debeux, R. Gerrard .. And many more… </a:t>
            </a: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27BFFB3C-9961-B71B-8DCD-A8D0006792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9772" y="6252215"/>
            <a:ext cx="2133600" cy="535390"/>
          </a:xfrm>
        </p:spPr>
        <p:txBody>
          <a:bodyPr/>
          <a:lstStyle/>
          <a:p>
            <a:r>
              <a:rPr lang="en-GB" sz="1000" dirty="0">
                <a:solidFill>
                  <a:schemeClr val="bg1"/>
                </a:solidFill>
              </a:rPr>
              <a:t>FCC-ee Vacuum Chamber Development, 20</a:t>
            </a:r>
            <a:r>
              <a:rPr lang="en-GB" sz="1000" baseline="30000" dirty="0">
                <a:solidFill>
                  <a:schemeClr val="bg1"/>
                </a:solidFill>
              </a:rPr>
              <a:t>th</a:t>
            </a:r>
            <a:r>
              <a:rPr lang="en-GB" sz="1000" dirty="0">
                <a:solidFill>
                  <a:schemeClr val="bg1"/>
                </a:solidFill>
              </a:rPr>
              <a:t> September 2022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8885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D87F8-3612-E75B-B94C-2ACF03399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95CB939-1AE4-3076-DE6E-2E820C164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26854" cy="492129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References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FC5120-E6F8-1A03-AB20-754647BAF8C4}"/>
              </a:ext>
            </a:extLst>
          </p:cNvPr>
          <p:cNvSpPr txBox="1"/>
          <p:nvPr/>
        </p:nvSpPr>
        <p:spPr>
          <a:xfrm>
            <a:off x="107504" y="836712"/>
            <a:ext cx="822685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[1] R. Kersevan, C. Garion “</a:t>
            </a:r>
            <a:r>
              <a:rPr lang="en-GB" sz="1400" i="1" dirty="0"/>
              <a:t>Conceptual Design of the Vacuum System for the Future Circular Collider FCC-ee Main Rings</a:t>
            </a:r>
            <a:r>
              <a:rPr lang="en-GB" sz="1400" dirty="0"/>
              <a:t>” </a:t>
            </a:r>
          </a:p>
          <a:p>
            <a:endParaRPr lang="en-GB" sz="1400" dirty="0"/>
          </a:p>
          <a:p>
            <a:r>
              <a:rPr lang="en-GB" sz="1400" dirty="0"/>
              <a:t>[2] C. Garion, R. Kersevan “</a:t>
            </a:r>
            <a:r>
              <a:rPr lang="en-GB" sz="1400" i="1" dirty="0"/>
              <a:t>Design of the vacuum System of the FCC-ee Electron-Positron Collider</a:t>
            </a:r>
            <a:r>
              <a:rPr lang="en-GB" sz="1400" dirty="0"/>
              <a:t>”</a:t>
            </a:r>
          </a:p>
          <a:p>
            <a:endParaRPr lang="en-GB" sz="1400" dirty="0"/>
          </a:p>
          <a:p>
            <a:r>
              <a:rPr lang="en-GB" sz="1400" dirty="0"/>
              <a:t>[3] The European Physics Journal “</a:t>
            </a:r>
            <a:r>
              <a:rPr lang="en-GB" sz="1400" i="1" dirty="0"/>
              <a:t>FCC-ee: The Lepton Collider, Future Circular Collider Conceptual Design Report Volume 2</a:t>
            </a:r>
            <a:r>
              <a:rPr lang="en-GB" sz="1400" dirty="0"/>
              <a:t>”</a:t>
            </a:r>
          </a:p>
          <a:p>
            <a:endParaRPr lang="en-GB" sz="1400" dirty="0"/>
          </a:p>
          <a:p>
            <a:r>
              <a:rPr lang="en-GB" sz="1400" dirty="0"/>
              <a:t>[4] Cersullo. N “</a:t>
            </a:r>
            <a:r>
              <a:rPr lang="en-GB" sz="1400" i="1" dirty="0"/>
              <a:t>Vacuum characterization of coatings obtained by Cold Gas Dynamic Spray (CDGX) technique. Possible applications in high energy particle accelerators</a:t>
            </a:r>
            <a:r>
              <a:rPr lang="en-GB" sz="1400" dirty="0"/>
              <a:t>”</a:t>
            </a:r>
          </a:p>
          <a:p>
            <a:endParaRPr lang="en-GB" sz="1400" dirty="0"/>
          </a:p>
          <a:p>
            <a:r>
              <a:rPr lang="en-GB" sz="1400" dirty="0"/>
              <a:t>[5] EDMS No. 1752123 “</a:t>
            </a:r>
            <a:r>
              <a:rPr lang="en-GB" sz="1400" i="1" dirty="0"/>
              <a:t>Criteria for vacuum acceptance tests</a:t>
            </a:r>
            <a:r>
              <a:rPr lang="en-GB" sz="1400" dirty="0"/>
              <a:t>”</a:t>
            </a:r>
          </a:p>
          <a:p>
            <a:endParaRPr lang="en-GB" sz="1400" dirty="0"/>
          </a:p>
          <a:p>
            <a:r>
              <a:rPr lang="en-GB" sz="1400" dirty="0"/>
              <a:t>[6] EDMS No. 2757155 “</a:t>
            </a:r>
            <a:r>
              <a:rPr lang="en-GB" sz="1400" i="1" dirty="0"/>
              <a:t>FCC-ee Cold-Spray Thermal Shock Testing</a:t>
            </a:r>
            <a:r>
              <a:rPr lang="en-GB" sz="1400" dirty="0"/>
              <a:t>”</a:t>
            </a:r>
          </a:p>
          <a:p>
            <a:endParaRPr lang="en-GB" sz="1400" dirty="0"/>
          </a:p>
          <a:p>
            <a:r>
              <a:rPr lang="en-GB" sz="1400" dirty="0"/>
              <a:t>[7] Y. </a:t>
            </a:r>
            <a:r>
              <a:rPr lang="en-GB" sz="1400" dirty="0" err="1"/>
              <a:t>Suetsugu</a:t>
            </a:r>
            <a:r>
              <a:rPr lang="en-GB" sz="1400" dirty="0"/>
              <a:t> et al., “</a:t>
            </a:r>
            <a:r>
              <a:rPr lang="en-GB" sz="1400" i="1" dirty="0"/>
              <a:t>Application of a Matsumoto-</a:t>
            </a:r>
            <a:r>
              <a:rPr lang="en-GB" sz="1400" i="1" dirty="0" err="1"/>
              <a:t>Ohtsuka</a:t>
            </a:r>
            <a:r>
              <a:rPr lang="en-GB" sz="1400" i="1" dirty="0"/>
              <a:t>- type vacuum flange to beam ducts for future accelerators</a:t>
            </a:r>
            <a:r>
              <a:rPr lang="en-GB" sz="1400" dirty="0"/>
              <a:t>”,  Journal Vacuum Science and Technology</a:t>
            </a:r>
          </a:p>
          <a:p>
            <a:endParaRPr lang="en-GB" sz="1400" dirty="0"/>
          </a:p>
          <a:p>
            <a:r>
              <a:rPr lang="en-GB" sz="1400" dirty="0"/>
              <a:t>[8] </a:t>
            </a:r>
            <a:r>
              <a:rPr lang="it-IT" sz="1400" dirty="0"/>
              <a:t>M. Migliorati, C. Antuono, E. Carideo, Y. Zhang and M. Zobov </a:t>
            </a:r>
            <a:r>
              <a:rPr lang="en-GB" sz="1400" dirty="0"/>
              <a:t>“</a:t>
            </a:r>
            <a:r>
              <a:rPr lang="en-GB" sz="1400" i="1" dirty="0"/>
              <a:t>Impedance modelling and collective effects in the Future Circular </a:t>
            </a:r>
            <a:r>
              <a:rPr lang="en-GB" sz="1400" i="1" dirty="0" err="1"/>
              <a:t>e+e</a:t>
            </a:r>
            <a:r>
              <a:rPr lang="en-GB" sz="1400" i="1" dirty="0"/>
              <a:t>- Collider with 4 IPs”</a:t>
            </a:r>
          </a:p>
          <a:p>
            <a:endParaRPr lang="en-GB" sz="1400" i="1" dirty="0"/>
          </a:p>
          <a:p>
            <a:r>
              <a:rPr lang="en-GB" sz="1400" dirty="0"/>
              <a:t>[9] Yusuke </a:t>
            </a:r>
            <a:r>
              <a:rPr lang="en-GB" sz="1400" dirty="0" err="1"/>
              <a:t>Suetsugu</a:t>
            </a:r>
            <a:r>
              <a:rPr lang="en-GB" sz="1400" dirty="0"/>
              <a:t> et al. “</a:t>
            </a:r>
            <a:r>
              <a:rPr lang="en-GB" sz="1400" i="1" dirty="0"/>
              <a:t>Development of bellows and gate valves with a comb-type rf shield for high-current accelerators: Four-year beam test and KEK B-Factory</a:t>
            </a:r>
            <a:r>
              <a:rPr lang="en-GB" sz="1400" dirty="0"/>
              <a:t>”</a:t>
            </a:r>
          </a:p>
        </p:txBody>
      </p:sp>
      <p:pic>
        <p:nvPicPr>
          <p:cNvPr id="9" name="Picture 8" descr="A picture containing logo&#10;&#10;Description automatically generated">
            <a:extLst>
              <a:ext uri="{FF2B5EF4-FFF2-40B4-BE49-F238E27FC236}">
                <a16:creationId xmlns:a16="http://schemas.microsoft.com/office/drawing/2014/main" id="{E4B7AFEA-F77D-097B-034F-37749BF39E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6203" y="-4623"/>
            <a:ext cx="1607797" cy="632576"/>
          </a:xfrm>
          <a:prstGeom prst="rect">
            <a:avLst/>
          </a:prstGeom>
        </p:spPr>
      </p:pic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DB0F4C93-22AD-1D9A-BEED-5BB71E0C23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9772" y="6252215"/>
            <a:ext cx="2133600" cy="535390"/>
          </a:xfrm>
        </p:spPr>
        <p:txBody>
          <a:bodyPr/>
          <a:lstStyle/>
          <a:p>
            <a:r>
              <a:rPr lang="en-GB" sz="1000" dirty="0">
                <a:solidFill>
                  <a:schemeClr val="bg1"/>
                </a:solidFill>
              </a:rPr>
              <a:t>FCC-ee Vacuum Chamber Development, 20</a:t>
            </a:r>
            <a:r>
              <a:rPr lang="en-GB" sz="1000" baseline="30000" dirty="0">
                <a:solidFill>
                  <a:schemeClr val="bg1"/>
                </a:solidFill>
              </a:rPr>
              <a:t>th</a:t>
            </a:r>
            <a:r>
              <a:rPr lang="en-GB" sz="1000" dirty="0">
                <a:solidFill>
                  <a:schemeClr val="bg1"/>
                </a:solidFill>
              </a:rPr>
              <a:t> September 2022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691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4600353" y="6132512"/>
            <a:ext cx="1847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2101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Outline</a:t>
            </a: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1247766" y="2755766"/>
            <a:ext cx="8327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6" name="Picture 5" descr="A picture containing logo&#10;&#10;Description automatically generated">
            <a:extLst>
              <a:ext uri="{FF2B5EF4-FFF2-40B4-BE49-F238E27FC236}">
                <a16:creationId xmlns:a16="http://schemas.microsoft.com/office/drawing/2014/main" id="{4B7FA29F-D1E1-4FD6-AD89-8641D2F0D4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6203" y="-4623"/>
            <a:ext cx="1607797" cy="6325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4E3D0F6-EEDC-E62D-84AD-462C1E006322}"/>
              </a:ext>
            </a:extLst>
          </p:cNvPr>
          <p:cNvSpPr txBox="1"/>
          <p:nvPr/>
        </p:nvSpPr>
        <p:spPr>
          <a:xfrm>
            <a:off x="179512" y="1443841"/>
            <a:ext cx="64087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 – FCC-ee Introduction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 – Vacuum Chamber Design, Mechanical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3 – Cold-Spray Utility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4 – Cold-Spray Validation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5 – Vacuum Chamber Bake-out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6 – Vacuum Chamber Design, Thermal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7 – Friction Stir Welding (FSW)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8 – Synchrotron Radiation Absorber (SRA)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8 – Interconnection Design (1)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9 – Interconnection Design (2)</a:t>
            </a: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241F8BE1-5900-3B10-BA91-AEA27DC1D3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9772" y="6252215"/>
            <a:ext cx="2133600" cy="535390"/>
          </a:xfrm>
        </p:spPr>
        <p:txBody>
          <a:bodyPr/>
          <a:lstStyle/>
          <a:p>
            <a:r>
              <a:rPr lang="en-GB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FCC-ee Pilot Sector and its Technological Innovations </a:t>
            </a:r>
            <a:endParaRPr lang="en-US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9177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9C7D52-B39C-44A1-C3C9-D34421730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8D1C11D-C9D1-97DE-CBDC-304B23676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26854" cy="492129"/>
          </a:xfrm>
        </p:spPr>
        <p:txBody>
          <a:bodyPr>
            <a:normAutofit/>
          </a:bodyPr>
          <a:lstStyle/>
          <a:p>
            <a:r>
              <a:rPr lang="en-GB" sz="2000" b="1" u="sng" dirty="0"/>
              <a:t>1 – FCC-ee Introduction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B460D4-863A-0B6E-E450-CDF1CBFB74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3963" y="0"/>
            <a:ext cx="3410037" cy="20608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68196C-705A-F530-078D-C61B33B8AEDB}"/>
              </a:ext>
            </a:extLst>
          </p:cNvPr>
          <p:cNvSpPr txBox="1"/>
          <p:nvPr/>
        </p:nvSpPr>
        <p:spPr>
          <a:xfrm>
            <a:off x="-1" y="620688"/>
            <a:ext cx="5724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Undertaking mechanical design and research of innovative technologies for FCC-ee Interconnections and vacuum chambers in an Ultra High Vacuum (UHV) environment.</a:t>
            </a: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3B5D445F-B375-81C4-F7DB-9E40923DF3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9772" y="6252215"/>
            <a:ext cx="2133600" cy="535390"/>
          </a:xfrm>
        </p:spPr>
        <p:txBody>
          <a:bodyPr/>
          <a:lstStyle/>
          <a:p>
            <a:r>
              <a:rPr lang="en-GB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FCC-ee Pilot Sector and its Technological Innovations </a:t>
            </a:r>
            <a:endParaRPr lang="en-US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38BE90-934A-14B0-0A47-153E8A7ABBE0}"/>
              </a:ext>
            </a:extLst>
          </p:cNvPr>
          <p:cNvSpPr txBox="1"/>
          <p:nvPr/>
        </p:nvSpPr>
        <p:spPr>
          <a:xfrm>
            <a:off x="11307" y="1574108"/>
            <a:ext cx="57241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Concepts are being adapted from SuperKEKB, particularly for material choices and vacuum chamber design with a (as near as possible) continuous cross-sectional geometry.</a:t>
            </a:r>
          </a:p>
          <a:p>
            <a:endParaRPr lang="en-GB" sz="1600" dirty="0"/>
          </a:p>
          <a:p>
            <a:r>
              <a:rPr lang="en-GB" sz="1600" dirty="0"/>
              <a:t>SuperKEKB offers many similarities in design. However…the scale of FCC means an innovative approach to design philosophy is needed to maintain budget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145249-17F9-D8AD-44B0-0C72CB5E1F30}"/>
              </a:ext>
            </a:extLst>
          </p:cNvPr>
          <p:cNvSpPr txBox="1"/>
          <p:nvPr/>
        </p:nvSpPr>
        <p:spPr>
          <a:xfrm>
            <a:off x="-7047" y="5591460"/>
            <a:ext cx="5724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Requirement to construct a mock-up cell as part of the current 5 year feasibility study (2021 – 2026).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6D8377E-AE5C-64BC-6FB1-FAB4402382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6035" y="2122071"/>
            <a:ext cx="3410037" cy="208652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D9A87E0-F510-0719-0A79-90BCBCE86E93}"/>
              </a:ext>
            </a:extLst>
          </p:cNvPr>
          <p:cNvSpPr txBox="1"/>
          <p:nvPr/>
        </p:nvSpPr>
        <p:spPr>
          <a:xfrm>
            <a:off x="5566773" y="4178820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FCC-ee arc vacuum schematic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04276C3-C669-F042-5783-4480D70289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92" y="3509258"/>
            <a:ext cx="2908168" cy="209912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728F0EA-4C9E-41DE-BFAD-83FB7F698B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6480" y="3494745"/>
            <a:ext cx="2908346" cy="20967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27878D9-32F5-86E2-2984-EB9976363B81}"/>
              </a:ext>
            </a:extLst>
          </p:cNvPr>
          <p:cNvSpPr txBox="1"/>
          <p:nvPr/>
        </p:nvSpPr>
        <p:spPr>
          <a:xfrm>
            <a:off x="5932489" y="4543102"/>
            <a:ext cx="29083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Interconnections presents challenges in its design:</a:t>
            </a:r>
          </a:p>
          <a:p>
            <a:endParaRPr lang="en-GB" sz="1200" dirty="0"/>
          </a:p>
          <a:p>
            <a:r>
              <a:rPr lang="en-GB" sz="1200" dirty="0"/>
              <a:t> - Thermal expansion of chambers</a:t>
            </a:r>
          </a:p>
          <a:p>
            <a:r>
              <a:rPr lang="en-GB" sz="1200" dirty="0"/>
              <a:t> - Thermal management of components  </a:t>
            </a:r>
          </a:p>
          <a:p>
            <a:r>
              <a:rPr lang="en-GB" sz="1200" dirty="0"/>
              <a:t> - Mechanical misalignment and stability</a:t>
            </a:r>
          </a:p>
          <a:p>
            <a:r>
              <a:rPr lang="en-GB" sz="1200" dirty="0"/>
              <a:t> - Contributions to beam stability</a:t>
            </a:r>
          </a:p>
        </p:txBody>
      </p:sp>
    </p:spTree>
    <p:extLst>
      <p:ext uri="{BB962C8B-B14F-4D97-AF65-F5344CB8AC3E}">
        <p14:creationId xmlns:p14="http://schemas.microsoft.com/office/powerpoint/2010/main" val="4053736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A62A3-1973-F57F-62EF-9F9CDCEEB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26854" cy="492129"/>
          </a:xfrm>
        </p:spPr>
        <p:txBody>
          <a:bodyPr>
            <a:normAutofit/>
          </a:bodyPr>
          <a:lstStyle/>
          <a:p>
            <a:r>
              <a:rPr lang="en-GB" sz="2000" b="1" u="sng" dirty="0"/>
              <a:t>2 – Vacuum Chamber Design, Mechanical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45BC3-CDE1-DD41-FC76-6D00A91061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502E3595-7A2F-693C-D6B4-878D89FA23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9772" y="6252215"/>
            <a:ext cx="2133600" cy="535390"/>
          </a:xfrm>
        </p:spPr>
        <p:txBody>
          <a:bodyPr/>
          <a:lstStyle/>
          <a:p>
            <a:r>
              <a:rPr lang="en-GB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FCC-ee Pilot Sector and its Technological Innovations </a:t>
            </a:r>
            <a:endParaRPr lang="en-US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A186C3-A1F3-548A-1C01-9408108956EF}"/>
              </a:ext>
            </a:extLst>
          </p:cNvPr>
          <p:cNvSpPr txBox="1"/>
          <p:nvPr/>
        </p:nvSpPr>
        <p:spPr>
          <a:xfrm>
            <a:off x="0" y="5769984"/>
            <a:ext cx="42839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/>
              <a:t>FCC-ee Information: </a:t>
            </a:r>
            <a:r>
              <a:rPr lang="en-GB" sz="1050" i="1" dirty="0">
                <a:hlinkClick r:id="rId2"/>
              </a:rPr>
              <a:t>FCC-ee: The Lepton Collider - CERN Document Server</a:t>
            </a:r>
            <a:endParaRPr lang="en-GB" sz="1050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47A3F7-5074-299A-E047-AB31B8D02238}"/>
              </a:ext>
            </a:extLst>
          </p:cNvPr>
          <p:cNvSpPr txBox="1"/>
          <p:nvPr/>
        </p:nvSpPr>
        <p:spPr>
          <a:xfrm>
            <a:off x="35496" y="563394"/>
            <a:ext cx="8928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Key-point: </a:t>
            </a:r>
            <a:r>
              <a:rPr lang="en-GB" sz="1400" dirty="0"/>
              <a:t>FCC-ee machines are high-luminosity and low-emittance colliders: </a:t>
            </a:r>
            <a:r>
              <a:rPr lang="en-GB" sz="1400" i="1" dirty="0"/>
              <a:t>Sensitive to beam degradations with regards to beam impedance (Resistive wall, internal geometries).</a:t>
            </a:r>
          </a:p>
        </p:txBody>
      </p:sp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FACD6728-02A4-C8A7-D915-6E1A24FEFF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57" y="1086614"/>
            <a:ext cx="2661496" cy="2068334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ABFADAF-936A-8270-AA9F-BACB2686B93A}"/>
              </a:ext>
            </a:extLst>
          </p:cNvPr>
          <p:cNvSpPr txBox="1"/>
          <p:nvPr/>
        </p:nvSpPr>
        <p:spPr>
          <a:xfrm>
            <a:off x="4283968" y="5769984"/>
            <a:ext cx="51125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/>
              <a:t>Background of chamber design: </a:t>
            </a:r>
            <a:r>
              <a:rPr lang="en-GB" sz="1050" i="1" dirty="0">
                <a:hlinkClick r:id="rId4"/>
              </a:rPr>
              <a:t>FCC-ee vacuum chamber development // Renovation of the HPWR control system (20 September 2022) · Indico (cern.ch)</a:t>
            </a:r>
            <a:endParaRPr lang="en-GB" sz="1050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6404F9-D5CE-44AE-64CC-0EB572E0243F}"/>
              </a:ext>
            </a:extLst>
          </p:cNvPr>
          <p:cNvSpPr txBox="1"/>
          <p:nvPr/>
        </p:nvSpPr>
        <p:spPr>
          <a:xfrm>
            <a:off x="54991" y="3154948"/>
            <a:ext cx="428396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/>
              <a:t>Chamber is copper alloy for: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/>
              <a:t>Excellent thermal conductivity;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/>
              <a:t>Low electrical resistivity;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/>
              <a:t>Contributes to Synchrotron Radiation (SR) shielding.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2A8938-8B88-7607-87FB-F0A4234D0B5B}"/>
              </a:ext>
            </a:extLst>
          </p:cNvPr>
          <p:cNvSpPr txBox="1"/>
          <p:nvPr/>
        </p:nvSpPr>
        <p:spPr>
          <a:xfrm>
            <a:off x="2842381" y="1086614"/>
            <a:ext cx="244969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/>
              <a:t>Project approach:</a:t>
            </a:r>
            <a:r>
              <a:rPr lang="en-GB" sz="1400" b="1" dirty="0"/>
              <a:t> Ease of manufacturing, cost-effectiveness and scalability (~182km of chamber required!)</a:t>
            </a:r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524ED99C-5865-B40D-77C1-AF177D539A51}"/>
              </a:ext>
            </a:extLst>
          </p:cNvPr>
          <p:cNvSpPr/>
          <p:nvPr/>
        </p:nvSpPr>
        <p:spPr>
          <a:xfrm rot="16200000">
            <a:off x="5110715" y="1310002"/>
            <a:ext cx="216024" cy="722774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F0FE02-9FAC-3D0B-31D8-AB55D7D0F00C}"/>
              </a:ext>
            </a:extLst>
          </p:cNvPr>
          <p:cNvSpPr txBox="1"/>
          <p:nvPr/>
        </p:nvSpPr>
        <p:spPr>
          <a:xfrm>
            <a:off x="5580114" y="1194334"/>
            <a:ext cx="18001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Combine well-tested manufacturing methods with novel technologies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02B9CF0-284F-131C-508C-03D9F203A1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5976" y="2246023"/>
            <a:ext cx="4752528" cy="2897148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9D100EC-B1AA-657F-E261-84030FA324EF}"/>
              </a:ext>
            </a:extLst>
          </p:cNvPr>
          <p:cNvSpPr txBox="1"/>
          <p:nvPr/>
        </p:nvSpPr>
        <p:spPr>
          <a:xfrm>
            <a:off x="4716016" y="5149787"/>
            <a:ext cx="40324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Mechanical integrity tested under vacuum &amp; bake-out conditions (230 - 250°C (COMSOL)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B4D8F7C-70BC-15B3-485F-47D130D23761}"/>
              </a:ext>
            </a:extLst>
          </p:cNvPr>
          <p:cNvSpPr txBox="1"/>
          <p:nvPr/>
        </p:nvSpPr>
        <p:spPr>
          <a:xfrm>
            <a:off x="4750695" y="5497527"/>
            <a:ext cx="4392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70mm</a:t>
            </a:r>
            <a:r>
              <a:rPr lang="en-GB" sz="1400" dirty="0"/>
              <a:t> internal diameter, </a:t>
            </a:r>
            <a:r>
              <a:rPr lang="en-GB" sz="1400" b="1" dirty="0"/>
              <a:t>2mm</a:t>
            </a:r>
            <a:r>
              <a:rPr lang="en-GB" sz="1400" dirty="0"/>
              <a:t> uniform thickness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1F67BCB-41A4-ED7E-7212-F22E2C1282D5}"/>
              </a:ext>
            </a:extLst>
          </p:cNvPr>
          <p:cNvSpPr txBox="1"/>
          <p:nvPr/>
        </p:nvSpPr>
        <p:spPr>
          <a:xfrm>
            <a:off x="7452324" y="941137"/>
            <a:ext cx="18001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Cold-Extrusion</a:t>
            </a:r>
            <a:r>
              <a:rPr lang="en-GB" sz="1400" dirty="0"/>
              <a:t> to produce the chambers for prototypes.</a:t>
            </a:r>
          </a:p>
          <a:p>
            <a:r>
              <a:rPr lang="en-GB" sz="1400" i="1" dirty="0"/>
              <a:t>Up-to 12m long sections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E88C1F1-1430-0C84-FC58-E9716AEA9FAB}"/>
              </a:ext>
            </a:extLst>
          </p:cNvPr>
          <p:cNvCxnSpPr/>
          <p:nvPr/>
        </p:nvCxnSpPr>
        <p:spPr>
          <a:xfrm>
            <a:off x="7343802" y="1146834"/>
            <a:ext cx="0" cy="97394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5758184-EFF1-CB53-BC74-C6F2E14A2C46}"/>
              </a:ext>
            </a:extLst>
          </p:cNvPr>
          <p:cNvSpPr txBox="1"/>
          <p:nvPr/>
        </p:nvSpPr>
        <p:spPr>
          <a:xfrm>
            <a:off x="35496" y="4210275"/>
            <a:ext cx="34563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/>
              <a:t>Winglets: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/>
              <a:t>Continuous cross-section throughout;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/>
              <a:t>Housing of SR (photon) Absorbers, pumps.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2D1776-2260-7D10-6704-90EE540399E9}"/>
              </a:ext>
            </a:extLst>
          </p:cNvPr>
          <p:cNvSpPr txBox="1"/>
          <p:nvPr/>
        </p:nvSpPr>
        <p:spPr>
          <a:xfrm>
            <a:off x="-64056" y="5075680"/>
            <a:ext cx="44200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/>
              <a:t>Prototypes:</a:t>
            </a:r>
          </a:p>
          <a:p>
            <a:r>
              <a:rPr lang="en-GB" sz="1400" dirty="0"/>
              <a:t>2m and 5m lengths under procurement by cold-extrusion. CDR calls for up-to 12m lengths in dipoles</a:t>
            </a:r>
          </a:p>
        </p:txBody>
      </p:sp>
    </p:spTree>
    <p:extLst>
      <p:ext uri="{BB962C8B-B14F-4D97-AF65-F5344CB8AC3E}">
        <p14:creationId xmlns:p14="http://schemas.microsoft.com/office/powerpoint/2010/main" val="2990903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A62A3-1973-F57F-62EF-9F9CDCEEB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27" y="0"/>
            <a:ext cx="8226854" cy="492129"/>
          </a:xfrm>
        </p:spPr>
        <p:txBody>
          <a:bodyPr>
            <a:normAutofit/>
          </a:bodyPr>
          <a:lstStyle/>
          <a:p>
            <a:r>
              <a:rPr lang="en-GB" sz="2000" b="1" u="sng" dirty="0"/>
              <a:t>3 - Cold-Spray Utility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45BC3-CDE1-DD41-FC76-6D00A91061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502E3595-7A2F-693C-D6B4-878D89FA23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9772" y="6252215"/>
            <a:ext cx="2133600" cy="535390"/>
          </a:xfrm>
        </p:spPr>
        <p:txBody>
          <a:bodyPr/>
          <a:lstStyle/>
          <a:p>
            <a:r>
              <a:rPr lang="en-GB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FCC-ee Pilot Sector and its Technological Innovations </a:t>
            </a:r>
            <a:endParaRPr lang="en-US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896BD6-39E6-B6C3-1E08-24BBDCCB8CD2}"/>
              </a:ext>
            </a:extLst>
          </p:cNvPr>
          <p:cNvSpPr txBox="1"/>
          <p:nvPr/>
        </p:nvSpPr>
        <p:spPr>
          <a:xfrm>
            <a:off x="-5427" y="455636"/>
            <a:ext cx="8496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Additive manufacturing technique for rapid application of powdered materials to ductile surface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E8EE2C-380B-2055-FA9D-6B6F27DF19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07" y="772408"/>
            <a:ext cx="3143689" cy="2514951"/>
          </a:xfrm>
          <a:prstGeom prst="rect">
            <a:avLst/>
          </a:prstGeom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5F6752-AC18-A08A-6856-A579C4556D71}"/>
              </a:ext>
            </a:extLst>
          </p:cNvPr>
          <p:cNvSpPr txBox="1"/>
          <p:nvPr/>
        </p:nvSpPr>
        <p:spPr>
          <a:xfrm rot="16200000">
            <a:off x="-701584" y="2151670"/>
            <a:ext cx="15841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Courtesy: Adrien Didier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58A315B-CD2D-7CEF-AC49-C61269A2580E}"/>
              </a:ext>
            </a:extLst>
          </p:cNvPr>
          <p:cNvSpPr txBox="1"/>
          <p:nvPr/>
        </p:nvSpPr>
        <p:spPr>
          <a:xfrm>
            <a:off x="96239" y="3202504"/>
            <a:ext cx="3251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Microscopic analysis of Cold-Sprayed layers.</a:t>
            </a:r>
          </a:p>
          <a:p>
            <a:r>
              <a:rPr lang="en-GB" sz="1200" dirty="0"/>
              <a:t>Build on previous studies to create practical uses for FCC-ee.</a:t>
            </a:r>
          </a:p>
        </p:txBody>
      </p:sp>
      <p:pic>
        <p:nvPicPr>
          <p:cNvPr id="35" name="Picture 34" descr="A picture containing text&#10;&#10;Description automatically generated">
            <a:extLst>
              <a:ext uri="{FF2B5EF4-FFF2-40B4-BE49-F238E27FC236}">
                <a16:creationId xmlns:a16="http://schemas.microsoft.com/office/drawing/2014/main" id="{5C6A5F45-3114-51AC-9A49-F0273F9C6F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0523" y="842816"/>
            <a:ext cx="3131601" cy="19839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EC53387-51B8-C357-0F4E-9DA3EAF469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6250" y="2885208"/>
            <a:ext cx="4021511" cy="804302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A3A56E54-6248-FA6C-C54A-14C572DCFEFD}"/>
              </a:ext>
            </a:extLst>
          </p:cNvPr>
          <p:cNvSpPr txBox="1"/>
          <p:nvPr/>
        </p:nvSpPr>
        <p:spPr>
          <a:xfrm>
            <a:off x="3238003" y="815985"/>
            <a:ext cx="25581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Integrated, permanent bake-out track for vacuum chambers. First design S-Type Track. </a:t>
            </a:r>
          </a:p>
          <a:p>
            <a:endParaRPr lang="en-GB" sz="1200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/>
              <a:t>Remote operation possible</a:t>
            </a:r>
          </a:p>
          <a:p>
            <a:endParaRPr lang="en-GB" sz="1200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/>
              <a:t>Spatially compact design</a:t>
            </a:r>
          </a:p>
          <a:p>
            <a:endParaRPr lang="en-GB" sz="1200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/>
              <a:t>Homogenous temperature distribution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87424ED7-B8D5-37C9-0200-43AAA163795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453"/>
          <a:stretch/>
        </p:blipFill>
        <p:spPr>
          <a:xfrm>
            <a:off x="150627" y="3872684"/>
            <a:ext cx="3251193" cy="22129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A16FB558-2602-4AF7-EFF2-3B59D7B5FB56}"/>
              </a:ext>
            </a:extLst>
          </p:cNvPr>
          <p:cNvSpPr txBox="1"/>
          <p:nvPr/>
        </p:nvSpPr>
        <p:spPr>
          <a:xfrm>
            <a:off x="3499832" y="3848835"/>
            <a:ext cx="54935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Another considered use is to build sufficient amount of material around the chamber for the Beam Positioning Monitor (BPM). </a:t>
            </a:r>
          </a:p>
          <a:p>
            <a:endParaRPr lang="en-GB" sz="1200" dirty="0"/>
          </a:p>
          <a:p>
            <a:r>
              <a:rPr lang="en-GB" sz="1200" dirty="0"/>
              <a:t>~4000 BPMs in 92km tunnel (+2000 for booster). </a:t>
            </a:r>
          </a:p>
          <a:p>
            <a:endParaRPr lang="en-GB" sz="1200" dirty="0"/>
          </a:p>
          <a:p>
            <a:r>
              <a:rPr lang="en-GB" sz="1200" dirty="0"/>
              <a:t>Novel solution to minimise geometric and structural interruption of the chamber</a:t>
            </a:r>
          </a:p>
          <a:p>
            <a:endParaRPr lang="en-GB" sz="1200" dirty="0"/>
          </a:p>
          <a:p>
            <a:r>
              <a:rPr lang="en-GB" sz="1200" dirty="0"/>
              <a:t>Localised coating for repairs</a:t>
            </a:r>
          </a:p>
          <a:p>
            <a:endParaRPr lang="en-GB" sz="1200" dirty="0"/>
          </a:p>
          <a:p>
            <a:r>
              <a:rPr lang="en-GB" sz="1200" dirty="0"/>
              <a:t>New material combinations possible (mixing powders)</a:t>
            </a:r>
          </a:p>
        </p:txBody>
      </p:sp>
    </p:spTree>
    <p:extLst>
      <p:ext uri="{BB962C8B-B14F-4D97-AF65-F5344CB8AC3E}">
        <p14:creationId xmlns:p14="http://schemas.microsoft.com/office/powerpoint/2010/main" val="2098951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9F8F2-6BC4-7753-5E54-E51D706FE7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B0FCD20-4480-F0B2-6364-97B1761D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27" y="0"/>
            <a:ext cx="8226854" cy="492129"/>
          </a:xfrm>
        </p:spPr>
        <p:txBody>
          <a:bodyPr>
            <a:normAutofit/>
          </a:bodyPr>
          <a:lstStyle/>
          <a:p>
            <a:r>
              <a:rPr lang="en-GB" sz="2000" b="1" u="sng" dirty="0"/>
              <a:t>4 - Cold-Spray Validation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FF360C-F008-EC59-72D3-08B1A15B9980}"/>
              </a:ext>
            </a:extLst>
          </p:cNvPr>
          <p:cNvSpPr txBox="1"/>
          <p:nvPr/>
        </p:nvSpPr>
        <p:spPr>
          <a:xfrm>
            <a:off x="20536" y="431220"/>
            <a:ext cx="3759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Cold-Spray must be validated for use in UHV</a:t>
            </a:r>
          </a:p>
          <a:p>
            <a:r>
              <a:rPr lang="en-GB" sz="1400" dirty="0"/>
              <a:t>Currently two campaigns are on-going: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110E16-35D0-97C4-E3BA-A5375A1CB1DC}"/>
              </a:ext>
            </a:extLst>
          </p:cNvPr>
          <p:cNvSpPr txBox="1"/>
          <p:nvPr/>
        </p:nvSpPr>
        <p:spPr>
          <a:xfrm>
            <a:off x="22268" y="939140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/>
              <a:t>(1) Leak-Testing</a:t>
            </a: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96777AB4-33B7-C9D0-5999-758EFA33B9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9772" y="6252215"/>
            <a:ext cx="2133600" cy="535390"/>
          </a:xfrm>
        </p:spPr>
        <p:txBody>
          <a:bodyPr/>
          <a:lstStyle/>
          <a:p>
            <a:r>
              <a:rPr lang="en-GB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FCC-ee Pilot Sector and its Technological Innovations </a:t>
            </a:r>
            <a:endParaRPr lang="en-US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FEB1A5-C45E-C744-2C59-7339CACB7B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08"/>
          <a:stretch/>
        </p:blipFill>
        <p:spPr>
          <a:xfrm>
            <a:off x="90305" y="1247081"/>
            <a:ext cx="3013995" cy="1526680"/>
          </a:xfrm>
          <a:prstGeom prst="rect">
            <a:avLst/>
          </a:prstGeom>
          <a:ln>
            <a:solidFill>
              <a:schemeClr val="tx1"/>
            </a:solidFill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3CEB7DB-09F2-F17E-6AAF-8E826CE49D73}"/>
                  </a:ext>
                </a:extLst>
              </p:cNvPr>
              <p:cNvSpPr txBox="1"/>
              <p:nvPr/>
            </p:nvSpPr>
            <p:spPr>
              <a:xfrm>
                <a:off x="42349" y="2771106"/>
                <a:ext cx="3137753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/>
                  <a:t>Operating principle of leak-testing with helium. Unit: </a:t>
                </a:r>
                <a14:m>
                  <m:oMath xmlns:m="http://schemas.openxmlformats.org/officeDocument/2006/math">
                    <m:r>
                      <a:rPr lang="en-GB" sz="1100" b="0" i="1" smtClean="0">
                        <a:latin typeface="Cambria Math" panose="02040503050406030204" pitchFamily="18" charset="0"/>
                      </a:rPr>
                      <m:t>𝑚𝑏𝑎𝑟</m:t>
                    </m:r>
                    <m:r>
                      <a:rPr lang="en-GB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  <m:r>
                      <a:rPr lang="en-GB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GB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GB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sz="11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3CEB7DB-09F2-F17E-6AAF-8E826CE49D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49" y="2771106"/>
                <a:ext cx="3137753" cy="430887"/>
              </a:xfrm>
              <a:prstGeom prst="rect">
                <a:avLst/>
              </a:prstGeom>
              <a:blipFill>
                <a:blip r:embed="rId3"/>
                <a:stretch>
                  <a:fillRect t="-1429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 descr="Diagram, engineering drawing&#10;&#10;Description automatically generated">
            <a:extLst>
              <a:ext uri="{FF2B5EF4-FFF2-40B4-BE49-F238E27FC236}">
                <a16:creationId xmlns:a16="http://schemas.microsoft.com/office/drawing/2014/main" id="{D0D50FC0-2460-305F-2D99-CD776097F6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1844" y="731049"/>
            <a:ext cx="2800077" cy="185692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92A42B3-9E2A-ADCA-C8C5-75742D2E9AED}"/>
              </a:ext>
            </a:extLst>
          </p:cNvPr>
          <p:cNvSpPr txBox="1"/>
          <p:nvPr/>
        </p:nvSpPr>
        <p:spPr>
          <a:xfrm>
            <a:off x="3270609" y="2602061"/>
            <a:ext cx="28000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Developed and manufactured leak-test tools (several variants). </a:t>
            </a:r>
          </a:p>
        </p:txBody>
      </p:sp>
      <p:pic>
        <p:nvPicPr>
          <p:cNvPr id="16" name="Picture 15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264E6F83-8EBC-F945-19B7-B067044D875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350" t="1991" r="11413" b="12200"/>
          <a:stretch/>
        </p:blipFill>
        <p:spPr>
          <a:xfrm>
            <a:off x="6219891" y="25103"/>
            <a:ext cx="2924109" cy="256956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D11913C-607D-33ED-2A90-FB9BA6188E6A}"/>
              </a:ext>
            </a:extLst>
          </p:cNvPr>
          <p:cNvSpPr txBox="1"/>
          <p:nvPr/>
        </p:nvSpPr>
        <p:spPr>
          <a:xfrm>
            <a:off x="6198844" y="2631184"/>
            <a:ext cx="303662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Different testing conditions, now focused on finding the limit of cold-spray leak tightness capability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5AF9046-D540-CF36-8DB5-5AEFE06B1C1F}"/>
              </a:ext>
            </a:extLst>
          </p:cNvPr>
          <p:cNvCxnSpPr>
            <a:cxnSpLocks/>
          </p:cNvCxnSpPr>
          <p:nvPr/>
        </p:nvCxnSpPr>
        <p:spPr>
          <a:xfrm>
            <a:off x="151824" y="3449705"/>
            <a:ext cx="883498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2" name="Picture 21" descr="A picture containing indoor, table, cluttered&#10;&#10;Description automatically generated">
            <a:extLst>
              <a:ext uri="{FF2B5EF4-FFF2-40B4-BE49-F238E27FC236}">
                <a16:creationId xmlns:a16="http://schemas.microsoft.com/office/drawing/2014/main" id="{F8B367C7-1312-F9CF-88B6-E1556A1B4CD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54" y="3854251"/>
            <a:ext cx="2652523" cy="198918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547CDCE-470D-7242-705F-0534E76B4471}"/>
              </a:ext>
            </a:extLst>
          </p:cNvPr>
          <p:cNvSpPr txBox="1"/>
          <p:nvPr/>
        </p:nvSpPr>
        <p:spPr>
          <a:xfrm>
            <a:off x="90305" y="5852016"/>
            <a:ext cx="27830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Outgassing setup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433CB87-46A2-EF95-CCC7-6542B2DB7B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63439" y="3795266"/>
            <a:ext cx="2363073" cy="184749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8BCFB3ED-B614-4A56-44E2-70128287FD13}"/>
              </a:ext>
            </a:extLst>
          </p:cNvPr>
          <p:cNvSpPr txBox="1"/>
          <p:nvPr/>
        </p:nvSpPr>
        <p:spPr>
          <a:xfrm>
            <a:off x="2775077" y="5600832"/>
            <a:ext cx="27830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Outgassing principle</a:t>
            </a:r>
          </a:p>
        </p:txBody>
      </p:sp>
      <p:pic>
        <p:nvPicPr>
          <p:cNvPr id="27" name="Picture 26" descr="A picture containing text&#10;&#10;Description automatically generated">
            <a:extLst>
              <a:ext uri="{FF2B5EF4-FFF2-40B4-BE49-F238E27FC236}">
                <a16:creationId xmlns:a16="http://schemas.microsoft.com/office/drawing/2014/main" id="{3D450883-7BA9-93BF-211C-193770E6249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6537" r="32689"/>
          <a:stretch/>
        </p:blipFill>
        <p:spPr>
          <a:xfrm>
            <a:off x="5152076" y="3509623"/>
            <a:ext cx="1048054" cy="23823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A1412BE0-25CA-90E9-AC0A-3E1E512D1FDB}"/>
              </a:ext>
            </a:extLst>
          </p:cNvPr>
          <p:cNvSpPr txBox="1"/>
          <p:nvPr/>
        </p:nvSpPr>
        <p:spPr>
          <a:xfrm>
            <a:off x="90305" y="3487489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/>
              <a:t>(2) Outgassing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4C4DD01D-354E-C513-7496-88FA0394863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28319" y="3508340"/>
            <a:ext cx="2915681" cy="194676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894C5596-A17C-6EF8-52BB-39DF75DBEF86}"/>
              </a:ext>
            </a:extLst>
          </p:cNvPr>
          <p:cNvSpPr txBox="1"/>
          <p:nvPr/>
        </p:nvSpPr>
        <p:spPr>
          <a:xfrm>
            <a:off x="6265088" y="5491622"/>
            <a:ext cx="27830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Beginning to collect good results, with expected behaviour.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BD4AF01-5837-63ED-AB95-A0F471D4CDBB}"/>
              </a:ext>
            </a:extLst>
          </p:cNvPr>
          <p:cNvSpPr txBox="1"/>
          <p:nvPr/>
        </p:nvSpPr>
        <p:spPr>
          <a:xfrm>
            <a:off x="1281900" y="3169838"/>
            <a:ext cx="78563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Leak testing: Deposit &amp; Substrate successfully tested. Cyclic thermal shock testing also successfully completed</a:t>
            </a:r>
          </a:p>
        </p:txBody>
      </p:sp>
    </p:spTree>
    <p:extLst>
      <p:ext uri="{BB962C8B-B14F-4D97-AF65-F5344CB8AC3E}">
        <p14:creationId xmlns:p14="http://schemas.microsoft.com/office/powerpoint/2010/main" val="4019653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A62A3-1973-F57F-62EF-9F9CDCEEB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27" y="0"/>
            <a:ext cx="8226854" cy="492129"/>
          </a:xfrm>
        </p:spPr>
        <p:txBody>
          <a:bodyPr>
            <a:normAutofit/>
          </a:bodyPr>
          <a:lstStyle/>
          <a:p>
            <a:r>
              <a:rPr lang="en-GB" sz="2000" b="1" u="sng" dirty="0"/>
              <a:t>5 - Vacuum Chamber Bake-out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45BC3-CDE1-DD41-FC76-6D00A91061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502E3595-7A2F-693C-D6B4-878D89FA23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9772" y="6252215"/>
            <a:ext cx="2133600" cy="535390"/>
          </a:xfrm>
        </p:spPr>
        <p:txBody>
          <a:bodyPr/>
          <a:lstStyle/>
          <a:p>
            <a:r>
              <a:rPr lang="en-GB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FCC-ee Pilot Sector and its Technological Innovations </a:t>
            </a:r>
            <a:endParaRPr lang="en-US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5F6752-AC18-A08A-6856-A579C4556D71}"/>
              </a:ext>
            </a:extLst>
          </p:cNvPr>
          <p:cNvSpPr txBox="1"/>
          <p:nvPr/>
        </p:nvSpPr>
        <p:spPr>
          <a:xfrm>
            <a:off x="43799" y="2309371"/>
            <a:ext cx="15841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Courtesy: Adrien Didier</a:t>
            </a:r>
          </a:p>
        </p:txBody>
      </p:sp>
      <p:pic>
        <p:nvPicPr>
          <p:cNvPr id="11" name="Picture 10" descr="Diagram, engineering drawing&#10;&#10;Description automatically generated">
            <a:extLst>
              <a:ext uri="{FF2B5EF4-FFF2-40B4-BE49-F238E27FC236}">
                <a16:creationId xmlns:a16="http://schemas.microsoft.com/office/drawing/2014/main" id="{2158C803-8DBB-58AB-4E82-1856D45773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2083" y="24852"/>
            <a:ext cx="4138118" cy="2880320"/>
          </a:xfrm>
          <a:prstGeom prst="rect">
            <a:avLst/>
          </a:prstGeom>
          <a:ln>
            <a:solidFill>
              <a:schemeClr val="accent6"/>
            </a:solidFill>
          </a:ln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767F260-FCF2-3B06-0642-CF50D71F3B83}"/>
              </a:ext>
            </a:extLst>
          </p:cNvPr>
          <p:cNvCxnSpPr>
            <a:cxnSpLocks/>
          </p:cNvCxnSpPr>
          <p:nvPr/>
        </p:nvCxnSpPr>
        <p:spPr>
          <a:xfrm>
            <a:off x="2574840" y="836712"/>
            <a:ext cx="2289146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41D1CAF-3BD1-E0E0-8DB5-320588299E59}"/>
              </a:ext>
            </a:extLst>
          </p:cNvPr>
          <p:cNvSpPr txBox="1"/>
          <p:nvPr/>
        </p:nvSpPr>
        <p:spPr>
          <a:xfrm>
            <a:off x="2636892" y="1056193"/>
            <a:ext cx="22951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Ideal layer configuration for bake-out application to vacuum chambers has been previously studied. Thermal model developed to find baseline heat transfer coefficient (</a:t>
            </a:r>
            <a:r>
              <a:rPr lang="en-GB" sz="1200" i="1" dirty="0"/>
              <a:t>h</a:t>
            </a:r>
            <a:r>
              <a:rPr lang="en-GB" sz="1200" dirty="0"/>
              <a:t>)</a:t>
            </a:r>
          </a:p>
          <a:p>
            <a:endParaRPr lang="en-GB" sz="1200" dirty="0"/>
          </a:p>
          <a:p>
            <a:r>
              <a:rPr lang="en-GB" sz="1200" dirty="0"/>
              <a:t>Bake-out requirement: </a:t>
            </a:r>
          </a:p>
          <a:p>
            <a:r>
              <a:rPr lang="en-GB" sz="1200" dirty="0"/>
              <a:t>230±10°C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0FB873-8317-0F8B-4C32-35FB75D64796}"/>
              </a:ext>
            </a:extLst>
          </p:cNvPr>
          <p:cNvSpPr txBox="1"/>
          <p:nvPr/>
        </p:nvSpPr>
        <p:spPr>
          <a:xfrm>
            <a:off x="4900031" y="2890071"/>
            <a:ext cx="4200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Temperature distribution across first model version of vacuum chamber (S-Type track)</a:t>
            </a:r>
          </a:p>
        </p:txBody>
      </p:sp>
      <p:pic>
        <p:nvPicPr>
          <p:cNvPr id="17" name="Picture 16" descr="A picture containing weapon&#10;&#10;Description automatically generated">
            <a:extLst>
              <a:ext uri="{FF2B5EF4-FFF2-40B4-BE49-F238E27FC236}">
                <a16:creationId xmlns:a16="http://schemas.microsoft.com/office/drawing/2014/main" id="{F5111D84-1578-085A-29DF-986F6953C6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260" y="3659209"/>
            <a:ext cx="3455468" cy="163095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0020B89-1CC4-5D4F-4565-2325F7189253}"/>
              </a:ext>
            </a:extLst>
          </p:cNvPr>
          <p:cNvSpPr txBox="1"/>
          <p:nvPr/>
        </p:nvSpPr>
        <p:spPr>
          <a:xfrm>
            <a:off x="5688532" y="5270790"/>
            <a:ext cx="3455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Prototype tube developed and manufactured (0.5m) to validate the model and test the cold-spray layer configuration. </a:t>
            </a:r>
          </a:p>
        </p:txBody>
      </p:sp>
      <p:pic>
        <p:nvPicPr>
          <p:cNvPr id="20" name="Picture 19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0DEAE490-7C29-F270-34BB-2D9B411137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72" y="2806552"/>
            <a:ext cx="3074896" cy="1882973"/>
          </a:xfrm>
          <a:prstGeom prst="rect">
            <a:avLst/>
          </a:prstGeom>
          <a:ln>
            <a:noFill/>
          </a:ln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65292E5-FA50-85AE-8797-11C26FB147D3}"/>
              </a:ext>
            </a:extLst>
          </p:cNvPr>
          <p:cNvCxnSpPr>
            <a:cxnSpLocks/>
          </p:cNvCxnSpPr>
          <p:nvPr/>
        </p:nvCxnSpPr>
        <p:spPr>
          <a:xfrm>
            <a:off x="8748464" y="2905172"/>
            <a:ext cx="0" cy="754037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A495BE3-A5DB-A10C-CD91-8317F9179381}"/>
              </a:ext>
            </a:extLst>
          </p:cNvPr>
          <p:cNvCxnSpPr>
            <a:cxnSpLocks/>
            <a:endCxn id="20" idx="3"/>
          </p:cNvCxnSpPr>
          <p:nvPr/>
        </p:nvCxnSpPr>
        <p:spPr>
          <a:xfrm flipH="1">
            <a:off x="3159168" y="3735192"/>
            <a:ext cx="2445092" cy="12847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87D9CF7-D7DF-D874-ACB3-1B1C8AFD8CFD}"/>
              </a:ext>
            </a:extLst>
          </p:cNvPr>
          <p:cNvSpPr txBox="1"/>
          <p:nvPr/>
        </p:nvSpPr>
        <p:spPr>
          <a:xfrm>
            <a:off x="1852" y="4688050"/>
            <a:ext cx="2871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Bake-out test, thermal examination.</a:t>
            </a:r>
          </a:p>
          <a:p>
            <a:r>
              <a:rPr lang="en-GB" sz="1200" dirty="0"/>
              <a:t>Higher temperatures correlate to areas of reduced titanium thickness.  </a:t>
            </a:r>
          </a:p>
          <a:p>
            <a:r>
              <a:rPr lang="en-GB" sz="1200" dirty="0"/>
              <a:t>Reasonably homogeneous temperature distribution.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C40FEC-FED8-97A8-99CA-A47B486552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45" y="492094"/>
            <a:ext cx="2533395" cy="1810499"/>
          </a:xfrm>
          <a:prstGeom prst="rect">
            <a:avLst/>
          </a:prstGeom>
        </p:spPr>
      </p:pic>
      <p:pic>
        <p:nvPicPr>
          <p:cNvPr id="27" name="Picture 26" descr="A picture containing eaten&#10;&#10;Description automatically generated">
            <a:extLst>
              <a:ext uri="{FF2B5EF4-FFF2-40B4-BE49-F238E27FC236}">
                <a16:creationId xmlns:a16="http://schemas.microsoft.com/office/drawing/2014/main" id="{3907E649-707E-1D90-FF37-2314711CE11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2496" r="24801" b="6897"/>
          <a:stretch/>
        </p:blipFill>
        <p:spPr>
          <a:xfrm>
            <a:off x="3346140" y="3968912"/>
            <a:ext cx="1993476" cy="2052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897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A62A3-1973-F57F-62EF-9F9CDCEEB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26854" cy="492129"/>
          </a:xfrm>
        </p:spPr>
        <p:txBody>
          <a:bodyPr>
            <a:normAutofit/>
          </a:bodyPr>
          <a:lstStyle/>
          <a:p>
            <a:r>
              <a:rPr lang="en-GB" sz="2000" b="1" u="sng" dirty="0"/>
              <a:t>6 – Vacuum Chamber Design, Thermal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45BC3-CDE1-DD41-FC76-6D00A91061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502E3595-7A2F-693C-D6B4-878D89FA23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9772" y="6252215"/>
            <a:ext cx="2133600" cy="535390"/>
          </a:xfrm>
        </p:spPr>
        <p:txBody>
          <a:bodyPr/>
          <a:lstStyle/>
          <a:p>
            <a:r>
              <a:rPr lang="en-GB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FCC-ee Pilot Sector and its Technological Innovations </a:t>
            </a:r>
            <a:endParaRPr lang="en-US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B403B9-C5A3-4F18-33D6-C8380DBA8C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116" b="9853"/>
          <a:stretch/>
        </p:blipFill>
        <p:spPr>
          <a:xfrm>
            <a:off x="107504" y="503648"/>
            <a:ext cx="4032448" cy="2695009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925F18C-09E8-5849-FB00-7DAB75BAAB79}"/>
              </a:ext>
            </a:extLst>
          </p:cNvPr>
          <p:cNvSpPr txBox="1"/>
          <p:nvPr/>
        </p:nvSpPr>
        <p:spPr>
          <a:xfrm>
            <a:off x="-10714" y="3215181"/>
            <a:ext cx="41506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Using lessons learned from bake-out experimentation, new track design using a lattice approach were designed. Latest includes a redundancy feature with two potential differential connections.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801A63-5387-54FC-B54C-9B9DA37B6F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00" y="4064335"/>
            <a:ext cx="2158887" cy="1555669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CC20A67-371F-C27C-D5A0-DC8294E53D9C}"/>
              </a:ext>
            </a:extLst>
          </p:cNvPr>
          <p:cNvSpPr txBox="1"/>
          <p:nvPr/>
        </p:nvSpPr>
        <p:spPr>
          <a:xfrm>
            <a:off x="0" y="5620004"/>
            <a:ext cx="2240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Lattice track for ease &amp; reliability of manufacturing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CA53795-1ABB-EFCE-F7A3-D864C93029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2602" y="520172"/>
            <a:ext cx="4051180" cy="2695009"/>
          </a:xfrm>
          <a:prstGeom prst="rect">
            <a:avLst/>
          </a:prstGeom>
          <a:ln>
            <a:solidFill>
              <a:schemeClr val="accent6"/>
            </a:solidFill>
          </a:ln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8B6BB1B-8E44-0C08-D802-A4089649488A}"/>
              </a:ext>
            </a:extLst>
          </p:cNvPr>
          <p:cNvCxnSpPr>
            <a:cxnSpLocks/>
            <a:endCxn id="15" idx="1"/>
          </p:cNvCxnSpPr>
          <p:nvPr/>
        </p:nvCxnSpPr>
        <p:spPr>
          <a:xfrm>
            <a:off x="4165972" y="1867677"/>
            <a:ext cx="826630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9DA6D79-5139-0BEB-F9BB-734D9D162F51}"/>
              </a:ext>
            </a:extLst>
          </p:cNvPr>
          <p:cNvSpPr txBox="1"/>
          <p:nvPr/>
        </p:nvSpPr>
        <p:spPr>
          <a:xfrm>
            <a:off x="4893116" y="3204495"/>
            <a:ext cx="4150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Updated thermal model with new track design, indicates minimal change to min/max temperatures with same power input (~80W/m)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E903EAE-2D55-9F7E-CA77-580BC6045D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1920" y="3822500"/>
            <a:ext cx="4150666" cy="226268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3B93453-AA17-B56F-15DE-5214BD828EEE}"/>
              </a:ext>
            </a:extLst>
          </p:cNvPr>
          <p:cNvSpPr txBox="1"/>
          <p:nvPr/>
        </p:nvSpPr>
        <p:spPr>
          <a:xfrm>
            <a:off x="8056538" y="3741169"/>
            <a:ext cx="1171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Temperature across length of track</a:t>
            </a:r>
          </a:p>
        </p:txBody>
      </p:sp>
    </p:spTree>
    <p:extLst>
      <p:ext uri="{BB962C8B-B14F-4D97-AF65-F5344CB8AC3E}">
        <p14:creationId xmlns:p14="http://schemas.microsoft.com/office/powerpoint/2010/main" val="1432593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A62A3-1973-F57F-62EF-9F9CDCEEB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093"/>
            <a:ext cx="8226854" cy="492129"/>
          </a:xfrm>
        </p:spPr>
        <p:txBody>
          <a:bodyPr>
            <a:normAutofit/>
          </a:bodyPr>
          <a:lstStyle/>
          <a:p>
            <a:r>
              <a:rPr lang="en-GB" sz="2000" b="1" u="sng" dirty="0"/>
              <a:t>7 - Friction Stir Welding (FSW)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45BC3-CDE1-DD41-FC76-6D00A91061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502E3595-7A2F-693C-D6B4-878D89FA23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9772" y="6252215"/>
            <a:ext cx="2133600" cy="535390"/>
          </a:xfrm>
        </p:spPr>
        <p:txBody>
          <a:bodyPr/>
          <a:lstStyle/>
          <a:p>
            <a:r>
              <a:rPr lang="en-GB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FCC-ee Pilot Sector and its Technological Innovations </a:t>
            </a:r>
            <a:endParaRPr lang="en-US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73B7B8-06EE-BA6F-C7CC-9641627FDEBA}"/>
              </a:ext>
            </a:extLst>
          </p:cNvPr>
          <p:cNvSpPr txBox="1"/>
          <p:nvPr/>
        </p:nvSpPr>
        <p:spPr>
          <a:xfrm>
            <a:off x="12876" y="5866239"/>
            <a:ext cx="801550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hlinkClick r:id="rId2"/>
              </a:rPr>
              <a:t>Further information: </a:t>
            </a:r>
            <a:r>
              <a:rPr lang="en-GB" sz="1200" dirty="0">
                <a:hlinkClick r:id="rId2"/>
              </a:rPr>
              <a:t>What is Friction Stir Welding (FSW)? - Process and Applications - TWI (twi-global.com)</a:t>
            </a:r>
            <a:endParaRPr lang="en-GB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031AA2-F916-2C3D-8880-D5568F6F3A18}"/>
              </a:ext>
            </a:extLst>
          </p:cNvPr>
          <p:cNvSpPr txBox="1"/>
          <p:nvPr/>
        </p:nvSpPr>
        <p:spPr>
          <a:xfrm>
            <a:off x="12875" y="2222085"/>
            <a:ext cx="4361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Solid state joining process. Mitigates many defects regarding melting and solidification in fusion welding. </a:t>
            </a:r>
          </a:p>
          <a:p>
            <a:endParaRPr lang="en-GB" sz="1100" dirty="0"/>
          </a:p>
          <a:p>
            <a:r>
              <a:rPr lang="en-GB" sz="1100" b="1" u="sng" dirty="0"/>
              <a:t>Ease of manufacturing: </a:t>
            </a:r>
          </a:p>
          <a:p>
            <a:r>
              <a:rPr lang="en-GB" sz="1100" dirty="0"/>
              <a:t>Automated, repeatable, no edge preparation &amp; post-processing on same machine. Cheaper than MIG / TIG and energy efficient .</a:t>
            </a:r>
          </a:p>
        </p:txBody>
      </p:sp>
      <p:pic>
        <p:nvPicPr>
          <p:cNvPr id="1026" name="Picture 2" descr="Figure 1. Friction Stir Welding process">
            <a:extLst>
              <a:ext uri="{FF2B5EF4-FFF2-40B4-BE49-F238E27FC236}">
                <a16:creationId xmlns:a16="http://schemas.microsoft.com/office/drawing/2014/main" id="{4B4C007E-41F6-C25C-9D5F-3A9C6980F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01" y="506245"/>
            <a:ext cx="2666971" cy="171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B55A8AA-E67E-F630-9B63-9B019A64BF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9838" y="245030"/>
            <a:ext cx="3062222" cy="20513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30F42B-6793-69F2-B184-CE334BD6A6C5}"/>
              </a:ext>
            </a:extLst>
          </p:cNvPr>
          <p:cNvSpPr txBox="1"/>
          <p:nvPr/>
        </p:nvSpPr>
        <p:spPr>
          <a:xfrm>
            <a:off x="2816497" y="506274"/>
            <a:ext cx="297963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For FCC-ee interconnections, we are testing FSW to join the flanges to the vacuum chamber in a cost-efficient manner.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17AD907-6A0A-C348-24C3-661270BA46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0198" y="1201549"/>
            <a:ext cx="1019317" cy="110505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145E5FA-B041-1FC2-E9CF-F5E65DA025E6}"/>
              </a:ext>
            </a:extLst>
          </p:cNvPr>
          <p:cNvSpPr txBox="1"/>
          <p:nvPr/>
        </p:nvSpPr>
        <p:spPr>
          <a:xfrm>
            <a:off x="4083072" y="1209300"/>
            <a:ext cx="6868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Flange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C844071-4474-3667-2F22-6E34B018CC4B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4769875" y="1340105"/>
            <a:ext cx="234173" cy="169968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0DA21EB-9A96-A3AD-D61E-A3C6A3153B8B}"/>
              </a:ext>
            </a:extLst>
          </p:cNvPr>
          <p:cNvSpPr txBox="1"/>
          <p:nvPr/>
        </p:nvSpPr>
        <p:spPr>
          <a:xfrm>
            <a:off x="4150705" y="2079126"/>
            <a:ext cx="97137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Vacuum Chamber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B69889C-C454-8916-8573-7FD5F1627E22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4636391" y="1878922"/>
            <a:ext cx="205091" cy="200204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2D6E2FA7-6B97-4B62-3A80-476C6045EB83}"/>
              </a:ext>
            </a:extLst>
          </p:cNvPr>
          <p:cNvSpPr txBox="1"/>
          <p:nvPr/>
        </p:nvSpPr>
        <p:spPr>
          <a:xfrm>
            <a:off x="30029" y="5093755"/>
            <a:ext cx="29577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Phase 1 – destructive testing to determine optimal weld parameters, including clamp and tooling design. </a:t>
            </a:r>
          </a:p>
        </p:txBody>
      </p:sp>
      <p:pic>
        <p:nvPicPr>
          <p:cNvPr id="26" name="Picture 25" descr="A picture containing checker&#10;&#10;Description automatically generated">
            <a:extLst>
              <a:ext uri="{FF2B5EF4-FFF2-40B4-BE49-F238E27FC236}">
                <a16:creationId xmlns:a16="http://schemas.microsoft.com/office/drawing/2014/main" id="{B74DD749-8844-753D-E627-6A6C544F2B4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8500" t="15350" r="10030" b="27314"/>
          <a:stretch/>
        </p:blipFill>
        <p:spPr>
          <a:xfrm>
            <a:off x="84144" y="3337732"/>
            <a:ext cx="2903680" cy="1747068"/>
          </a:xfrm>
          <a:prstGeom prst="rect">
            <a:avLst/>
          </a:prstGeom>
        </p:spPr>
      </p:pic>
      <p:pic>
        <p:nvPicPr>
          <p:cNvPr id="30" name="Picture 29" descr="Logo&#10;&#10;Description automatically generated with low confidence">
            <a:extLst>
              <a:ext uri="{FF2B5EF4-FFF2-40B4-BE49-F238E27FC236}">
                <a16:creationId xmlns:a16="http://schemas.microsoft.com/office/drawing/2014/main" id="{53DAF2A7-DC13-B370-0C3E-E1AF30256AE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090" r="5900" b="4851"/>
          <a:stretch/>
        </p:blipFill>
        <p:spPr>
          <a:xfrm>
            <a:off x="3419872" y="3347551"/>
            <a:ext cx="2104614" cy="1746204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38546F1-7BF1-DCB1-679A-F5844FAC4F9B}"/>
              </a:ext>
            </a:extLst>
          </p:cNvPr>
          <p:cNvSpPr txBox="1"/>
          <p:nvPr/>
        </p:nvSpPr>
        <p:spPr>
          <a:xfrm>
            <a:off x="3419872" y="5111225"/>
            <a:ext cx="21046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Phase 1 complete, report from sub-contractor. Improvements to pre-weld flange design can be implemented</a:t>
            </a:r>
          </a:p>
        </p:txBody>
      </p:sp>
      <p:pic>
        <p:nvPicPr>
          <p:cNvPr id="33" name="Picture 32" descr="A picture containing metal, grill, rack, cooked&#10;&#10;Description automatically generated">
            <a:extLst>
              <a:ext uri="{FF2B5EF4-FFF2-40B4-BE49-F238E27FC236}">
                <a16:creationId xmlns:a16="http://schemas.microsoft.com/office/drawing/2014/main" id="{FDB30B20-BD08-B618-050D-4D67ED55FA7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3552" t="11128" r="12949" b="7037"/>
          <a:stretch/>
        </p:blipFill>
        <p:spPr>
          <a:xfrm rot="5400000">
            <a:off x="6739338" y="2545954"/>
            <a:ext cx="2389795" cy="199564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F732268B-DCD1-ED9C-1973-1E07D86F36D3}"/>
              </a:ext>
            </a:extLst>
          </p:cNvPr>
          <p:cNvSpPr txBox="1"/>
          <p:nvPr/>
        </p:nvSpPr>
        <p:spPr>
          <a:xfrm>
            <a:off x="6052144" y="4773563"/>
            <a:ext cx="300771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Phase 2 – joining of longer vacuum chambers (150mm) to qualify FSW for Ultra High Vacuum and for use in pilot sector prototype. FSW supplier chosen in collaboration with MME colleagues. </a:t>
            </a:r>
          </a:p>
        </p:txBody>
      </p:sp>
    </p:spTree>
    <p:extLst>
      <p:ext uri="{BB962C8B-B14F-4D97-AF65-F5344CB8AC3E}">
        <p14:creationId xmlns:p14="http://schemas.microsoft.com/office/powerpoint/2010/main" val="125508034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BPM Design Update 26-Apr-2022</Template>
  <TotalTime>45802</TotalTime>
  <Words>1664</Words>
  <Application>Microsoft Office PowerPoint</Application>
  <PresentationFormat>On-screen Show (4:3)</PresentationFormat>
  <Paragraphs>213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Cambria Math</vt:lpstr>
      <vt:lpstr>Courier New</vt:lpstr>
      <vt:lpstr>Optima</vt:lpstr>
      <vt:lpstr>Wingdings</vt:lpstr>
      <vt:lpstr>CERNCorporate4-3</vt:lpstr>
      <vt:lpstr>PowerPoint Presentation</vt:lpstr>
      <vt:lpstr>PowerPoint Presentation</vt:lpstr>
      <vt:lpstr>1 – FCC-ee Introduction</vt:lpstr>
      <vt:lpstr>2 – Vacuum Chamber Design, Mechanical</vt:lpstr>
      <vt:lpstr>3 - Cold-Spray Utility</vt:lpstr>
      <vt:lpstr>4 - Cold-Spray Validation</vt:lpstr>
      <vt:lpstr>5 - Vacuum Chamber Bake-out</vt:lpstr>
      <vt:lpstr>6 – Vacuum Chamber Design, Thermal</vt:lpstr>
      <vt:lpstr>7 - Friction Stir Welding (FSW)</vt:lpstr>
      <vt:lpstr>8 – Synchrotron Radiation Absorber (SRA)</vt:lpstr>
      <vt:lpstr>9 - Interconnection Design (1)</vt:lpstr>
      <vt:lpstr>10 - Interconnection Design (2)</vt:lpstr>
      <vt:lpstr>Acknowledgements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 Rorison</dc:creator>
  <cp:lastModifiedBy>Sam Rorison</cp:lastModifiedBy>
  <cp:revision>157</cp:revision>
  <cp:lastPrinted>2022-11-08T13:46:24Z</cp:lastPrinted>
  <dcterms:created xsi:type="dcterms:W3CDTF">2022-05-03T12:04:01Z</dcterms:created>
  <dcterms:modified xsi:type="dcterms:W3CDTF">2022-11-08T15:12:05Z</dcterms:modified>
</cp:coreProperties>
</file>